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56" r:id="rId2"/>
    <p:sldId id="257" r:id="rId3"/>
    <p:sldId id="258" r:id="rId4"/>
    <p:sldId id="259" r:id="rId5"/>
    <p:sldId id="281" r:id="rId6"/>
    <p:sldId id="260" r:id="rId7"/>
    <p:sldId id="263" r:id="rId8"/>
    <p:sldId id="323" r:id="rId9"/>
    <p:sldId id="268" r:id="rId10"/>
    <p:sldId id="276" r:id="rId11"/>
    <p:sldId id="282" r:id="rId12"/>
    <p:sldId id="261" r:id="rId13"/>
    <p:sldId id="277" r:id="rId14"/>
    <p:sldId id="272" r:id="rId15"/>
    <p:sldId id="280" r:id="rId16"/>
    <p:sldId id="284" r:id="rId17"/>
    <p:sldId id="285" r:id="rId18"/>
    <p:sldId id="324" r:id="rId19"/>
    <p:sldId id="271" r:id="rId20"/>
    <p:sldId id="286" r:id="rId21"/>
    <p:sldId id="287" r:id="rId22"/>
    <p:sldId id="265" r:id="rId23"/>
    <p:sldId id="289" r:id="rId24"/>
    <p:sldId id="288" r:id="rId25"/>
    <p:sldId id="320" r:id="rId26"/>
    <p:sldId id="322" r:id="rId27"/>
    <p:sldId id="274" r:id="rId28"/>
    <p:sldId id="290" r:id="rId29"/>
    <p:sldId id="291" r:id="rId30"/>
    <p:sldId id="292" r:id="rId31"/>
    <p:sldId id="293" r:id="rId32"/>
    <p:sldId id="294" r:id="rId33"/>
    <p:sldId id="295" r:id="rId34"/>
    <p:sldId id="266" r:id="rId35"/>
    <p:sldId id="264" r:id="rId36"/>
    <p:sldId id="296" r:id="rId37"/>
    <p:sldId id="321" r:id="rId38"/>
    <p:sldId id="300" r:id="rId39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726" autoAdjust="0"/>
  </p:normalViewPr>
  <p:slideViewPr>
    <p:cSldViewPr>
      <p:cViewPr varScale="1">
        <p:scale>
          <a:sx n="108" d="100"/>
          <a:sy n="108" d="100"/>
        </p:scale>
        <p:origin x="1710" y="11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27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7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95250">
              <a:lnSpc>
                <a:spcPts val="1105"/>
              </a:lnSpc>
            </a:pPr>
            <a:fld id="{81D60167-4931-47E6-BA6A-407CBD079E47}" type="slidenum">
              <a:rPr lang="en-GB" spc="-5" smtClean="0"/>
              <a:t>‹#›</a:t>
            </a:fld>
            <a:endParaRPr lang="en-GB" spc="-5" dirty="0"/>
          </a:p>
        </p:txBody>
      </p:sp>
    </p:spTree>
    <p:extLst>
      <p:ext uri="{BB962C8B-B14F-4D97-AF65-F5344CB8AC3E}">
        <p14:creationId xmlns:p14="http://schemas.microsoft.com/office/powerpoint/2010/main" val="2141652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95250">
              <a:lnSpc>
                <a:spcPts val="1105"/>
              </a:lnSpc>
            </a:pPr>
            <a:fld id="{81D60167-4931-47E6-BA6A-407CBD079E47}" type="slidenum">
              <a:rPr lang="en-GB" spc="-5" smtClean="0"/>
              <a:t>‹#›</a:t>
            </a:fld>
            <a:endParaRPr lang="en-GB" spc="-5" dirty="0"/>
          </a:p>
        </p:txBody>
      </p:sp>
    </p:spTree>
    <p:extLst>
      <p:ext uri="{BB962C8B-B14F-4D97-AF65-F5344CB8AC3E}">
        <p14:creationId xmlns:p14="http://schemas.microsoft.com/office/powerpoint/2010/main" val="1090660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95250">
              <a:lnSpc>
                <a:spcPts val="1105"/>
              </a:lnSpc>
            </a:pPr>
            <a:fld id="{81D60167-4931-47E6-BA6A-407CBD079E47}" type="slidenum">
              <a:rPr lang="en-GB" spc="-5" smtClean="0"/>
              <a:t>‹#›</a:t>
            </a:fld>
            <a:endParaRPr lang="en-GB" spc="-5" dirty="0"/>
          </a:p>
        </p:txBody>
      </p:sp>
    </p:spTree>
    <p:extLst>
      <p:ext uri="{BB962C8B-B14F-4D97-AF65-F5344CB8AC3E}">
        <p14:creationId xmlns:p14="http://schemas.microsoft.com/office/powerpoint/2010/main" val="912292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95250">
              <a:lnSpc>
                <a:spcPts val="1105"/>
              </a:lnSpc>
            </a:pPr>
            <a:fld id="{81D60167-4931-47E6-BA6A-407CBD079E47}" type="slidenum">
              <a:rPr lang="en-GB" spc="-5" smtClean="0"/>
              <a:t>‹#›</a:t>
            </a:fld>
            <a:endParaRPr lang="en-GB" spc="-5" dirty="0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39346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95250">
              <a:lnSpc>
                <a:spcPts val="1105"/>
              </a:lnSpc>
            </a:pPr>
            <a:fld id="{81D60167-4931-47E6-BA6A-407CBD079E47}" type="slidenum">
              <a:rPr lang="en-GB" spc="-5" smtClean="0"/>
              <a:t>‹#›</a:t>
            </a:fld>
            <a:endParaRPr lang="en-GB" spc="-5" dirty="0"/>
          </a:p>
        </p:txBody>
      </p:sp>
    </p:spTree>
    <p:extLst>
      <p:ext uri="{BB962C8B-B14F-4D97-AF65-F5344CB8AC3E}">
        <p14:creationId xmlns:p14="http://schemas.microsoft.com/office/powerpoint/2010/main" val="3571453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95250">
              <a:lnSpc>
                <a:spcPts val="1105"/>
              </a:lnSpc>
            </a:pPr>
            <a:fld id="{81D60167-4931-47E6-BA6A-407CBD079E47}" type="slidenum">
              <a:rPr lang="en-GB" spc="-5" smtClean="0"/>
              <a:t>‹#›</a:t>
            </a:fld>
            <a:endParaRPr lang="en-GB" spc="-5" dirty="0"/>
          </a:p>
        </p:txBody>
      </p:sp>
    </p:spTree>
    <p:extLst>
      <p:ext uri="{BB962C8B-B14F-4D97-AF65-F5344CB8AC3E}">
        <p14:creationId xmlns:p14="http://schemas.microsoft.com/office/powerpoint/2010/main" val="21625509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95250">
              <a:lnSpc>
                <a:spcPts val="1105"/>
              </a:lnSpc>
            </a:pPr>
            <a:fld id="{81D60167-4931-47E6-BA6A-407CBD079E47}" type="slidenum">
              <a:rPr lang="en-GB" spc="-5" smtClean="0"/>
              <a:t>‹#›</a:t>
            </a:fld>
            <a:endParaRPr lang="en-GB" spc="-5" dirty="0"/>
          </a:p>
        </p:txBody>
      </p:sp>
    </p:spTree>
    <p:extLst>
      <p:ext uri="{BB962C8B-B14F-4D97-AF65-F5344CB8AC3E}">
        <p14:creationId xmlns:p14="http://schemas.microsoft.com/office/powerpoint/2010/main" val="22698624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95250">
              <a:lnSpc>
                <a:spcPts val="1105"/>
              </a:lnSpc>
            </a:pPr>
            <a:fld id="{81D60167-4931-47E6-BA6A-407CBD079E47}" type="slidenum">
              <a:rPr lang="en-GB" spc="-5" smtClean="0"/>
              <a:t>‹#›</a:t>
            </a:fld>
            <a:endParaRPr lang="en-GB" spc="-5" dirty="0"/>
          </a:p>
        </p:txBody>
      </p:sp>
    </p:spTree>
    <p:extLst>
      <p:ext uri="{BB962C8B-B14F-4D97-AF65-F5344CB8AC3E}">
        <p14:creationId xmlns:p14="http://schemas.microsoft.com/office/powerpoint/2010/main" val="2249135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95250">
              <a:lnSpc>
                <a:spcPts val="1105"/>
              </a:lnSpc>
            </a:pPr>
            <a:fld id="{81D60167-4931-47E6-BA6A-407CBD079E47}" type="slidenum">
              <a:rPr lang="en-GB" spc="-5" smtClean="0"/>
              <a:t>‹#›</a:t>
            </a:fld>
            <a:endParaRPr lang="en-GB" spc="-5" dirty="0"/>
          </a:p>
        </p:txBody>
      </p:sp>
    </p:spTree>
    <p:extLst>
      <p:ext uri="{BB962C8B-B14F-4D97-AF65-F5344CB8AC3E}">
        <p14:creationId xmlns:p14="http://schemas.microsoft.com/office/powerpoint/2010/main" val="8219570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681097" y="796797"/>
            <a:ext cx="3781805" cy="752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9B9A97"/>
                </a:solidFill>
                <a:latin typeface="Arial"/>
                <a:cs typeface="Arial"/>
              </a:defRPr>
            </a:lvl1pPr>
          </a:lstStyle>
          <a:p>
            <a:pPr marL="95250">
              <a:lnSpc>
                <a:spcPts val="110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2064351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95250">
              <a:lnSpc>
                <a:spcPts val="1105"/>
              </a:lnSpc>
            </a:pPr>
            <a:fld id="{81D60167-4931-47E6-BA6A-407CBD079E47}" type="slidenum">
              <a:rPr lang="en-GB" spc="-5" smtClean="0"/>
              <a:t>‹#›</a:t>
            </a:fld>
            <a:endParaRPr lang="en-GB" spc="-5" dirty="0"/>
          </a:p>
        </p:txBody>
      </p:sp>
    </p:spTree>
    <p:extLst>
      <p:ext uri="{BB962C8B-B14F-4D97-AF65-F5344CB8AC3E}">
        <p14:creationId xmlns:p14="http://schemas.microsoft.com/office/powerpoint/2010/main" val="1138519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95250">
              <a:lnSpc>
                <a:spcPts val="1105"/>
              </a:lnSpc>
            </a:pPr>
            <a:fld id="{81D60167-4931-47E6-BA6A-407CBD079E47}" type="slidenum">
              <a:rPr lang="en-GB" spc="-5" smtClean="0"/>
              <a:t>‹#›</a:t>
            </a:fld>
            <a:endParaRPr lang="en-GB" spc="-5" dirty="0"/>
          </a:p>
        </p:txBody>
      </p:sp>
    </p:spTree>
    <p:extLst>
      <p:ext uri="{BB962C8B-B14F-4D97-AF65-F5344CB8AC3E}">
        <p14:creationId xmlns:p14="http://schemas.microsoft.com/office/powerpoint/2010/main" val="1175548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95250">
              <a:lnSpc>
                <a:spcPts val="1105"/>
              </a:lnSpc>
            </a:pPr>
            <a:fld id="{81D60167-4931-47E6-BA6A-407CBD079E47}" type="slidenum">
              <a:rPr lang="en-GB" spc="-5" smtClean="0"/>
              <a:t>‹#›</a:t>
            </a:fld>
            <a:endParaRPr lang="en-GB" spc="-5" dirty="0"/>
          </a:p>
        </p:txBody>
      </p:sp>
    </p:spTree>
    <p:extLst>
      <p:ext uri="{BB962C8B-B14F-4D97-AF65-F5344CB8AC3E}">
        <p14:creationId xmlns:p14="http://schemas.microsoft.com/office/powerpoint/2010/main" val="546041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95250">
              <a:lnSpc>
                <a:spcPts val="1105"/>
              </a:lnSpc>
            </a:pPr>
            <a:fld id="{81D60167-4931-47E6-BA6A-407CBD079E47}" type="slidenum">
              <a:rPr lang="en-GB" spc="-5" smtClean="0"/>
              <a:t>‹#›</a:t>
            </a:fld>
            <a:endParaRPr lang="en-GB" spc="-5" dirty="0"/>
          </a:p>
        </p:txBody>
      </p:sp>
    </p:spTree>
    <p:extLst>
      <p:ext uri="{BB962C8B-B14F-4D97-AF65-F5344CB8AC3E}">
        <p14:creationId xmlns:p14="http://schemas.microsoft.com/office/powerpoint/2010/main" val="2691144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95250">
              <a:lnSpc>
                <a:spcPts val="1105"/>
              </a:lnSpc>
            </a:pPr>
            <a:fld id="{81D60167-4931-47E6-BA6A-407CBD079E47}" type="slidenum">
              <a:rPr lang="en-GB" spc="-5" smtClean="0"/>
              <a:t>‹#›</a:t>
            </a:fld>
            <a:endParaRPr lang="en-GB" spc="-5" dirty="0"/>
          </a:p>
        </p:txBody>
      </p:sp>
    </p:spTree>
    <p:extLst>
      <p:ext uri="{BB962C8B-B14F-4D97-AF65-F5344CB8AC3E}">
        <p14:creationId xmlns:p14="http://schemas.microsoft.com/office/powerpoint/2010/main" val="685312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95250">
              <a:lnSpc>
                <a:spcPts val="1105"/>
              </a:lnSpc>
            </a:pPr>
            <a:fld id="{81D60167-4931-47E6-BA6A-407CBD079E47}" type="slidenum">
              <a:rPr lang="en-GB" spc="-5" smtClean="0"/>
              <a:t>‹#›</a:t>
            </a:fld>
            <a:endParaRPr lang="en-GB" spc="-5" dirty="0"/>
          </a:p>
        </p:txBody>
      </p:sp>
    </p:spTree>
    <p:extLst>
      <p:ext uri="{BB962C8B-B14F-4D97-AF65-F5344CB8AC3E}">
        <p14:creationId xmlns:p14="http://schemas.microsoft.com/office/powerpoint/2010/main" val="2675497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95250">
              <a:lnSpc>
                <a:spcPts val="1105"/>
              </a:lnSpc>
            </a:pPr>
            <a:fld id="{81D60167-4931-47E6-BA6A-407CBD079E47}" type="slidenum">
              <a:rPr lang="en-GB" spc="-5" smtClean="0"/>
              <a:t>‹#›</a:t>
            </a:fld>
            <a:endParaRPr lang="en-GB" spc="-5" dirty="0"/>
          </a:p>
        </p:txBody>
      </p:sp>
    </p:spTree>
    <p:extLst>
      <p:ext uri="{BB962C8B-B14F-4D97-AF65-F5344CB8AC3E}">
        <p14:creationId xmlns:p14="http://schemas.microsoft.com/office/powerpoint/2010/main" val="1612460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95250">
              <a:lnSpc>
                <a:spcPts val="1105"/>
              </a:lnSpc>
            </a:pPr>
            <a:fld id="{81D60167-4931-47E6-BA6A-407CBD079E47}" type="slidenum">
              <a:rPr lang="en-GB" spc="-5" smtClean="0"/>
              <a:t>‹#›</a:t>
            </a:fld>
            <a:endParaRPr lang="en-GB" spc="-5" dirty="0"/>
          </a:p>
        </p:txBody>
      </p:sp>
    </p:spTree>
    <p:extLst>
      <p:ext uri="{BB962C8B-B14F-4D97-AF65-F5344CB8AC3E}">
        <p14:creationId xmlns:p14="http://schemas.microsoft.com/office/powerpoint/2010/main" val="1665817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95250">
              <a:lnSpc>
                <a:spcPts val="1105"/>
              </a:lnSpc>
            </a:pPr>
            <a:fld id="{81D60167-4931-47E6-BA6A-407CBD079E47}" type="slidenum">
              <a:rPr lang="en-GB" spc="-5" smtClean="0"/>
              <a:t>‹#›</a:t>
            </a:fld>
            <a:endParaRPr lang="en-GB" spc="-5" dirty="0"/>
          </a:p>
        </p:txBody>
      </p:sp>
    </p:spTree>
    <p:extLst>
      <p:ext uri="{BB962C8B-B14F-4D97-AF65-F5344CB8AC3E}">
        <p14:creationId xmlns:p14="http://schemas.microsoft.com/office/powerpoint/2010/main" val="1190431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  <p:sldLayoutId id="2147483767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hyperlink" Target="http://images.google.com/imgres?imgurl=http://www.oup.com/uk/orc/bin/9780198569466/01student/cases/images/pic027.jpg&amp;imgrefurl=http://www.oup.com/uk/orc/bin/9780198569466/01student/cases/page_09.htm&amp;usg=__4TQQr7VRthcvA3Aor6Wtah9fSL4=&amp;h=1550&amp;w=2088&amp;sz=333&amp;hl=en&amp;start=4&amp;sig2=8Ed0mN-vbJ8qaJ2JEfPBJQ&amp;um=1&amp;tbnid=jre6JjojTHtDyM:&amp;tbnh=111&amp;tbnw=150&amp;ei=1YghSeGnEYrC0gWP4fDLDQ&amp;prev=/images%3Fq%3Dmicrocytic%2Banaemia%26um%3D1%26hl%3Den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google.com/imgres?imgurl=http://www.med-ed.virginia.edu/courses/path/innes/images/rcdjpegs/rcd%2520ACD%2520x100.JPEG&amp;imgrefurl=http://www.med-ed.virginia.edu/courses/path/innes/rcd/chronic.cfm&amp;usg=__Am5CVIU75DF-30d8BOSjmRPeyrw=&amp;h=161&amp;w=210&amp;sz=6&amp;hl=en&amp;start=3&amp;sig2=m4WOCFqdqKSxMB79UAXIRw&amp;um=1&amp;tbnid=2jA7HwmgZaKMLM:&amp;tbnh=81&amp;tbnw=106&amp;ei=YIkhSYGHCIv80QWawrDLDQ&amp;prev=/images%3Fq%3Dnormocytic%2Banaemia%26um%3D1%26hl%3Den" TargetMode="External"/><Relationship Id="rId5" Type="http://schemas.openxmlformats.org/officeDocument/2006/relationships/image" Target="../media/image14.jpeg"/><Relationship Id="rId4" Type="http://schemas.openxmlformats.org/officeDocument/2006/relationships/hyperlink" Target="http://images.google.com/imgres?imgurl=http://content.answers.com/main/content/wp/en-commons/thumb/c/c5/190px-Megaloblastic_anemia.jpg&amp;imgrefurl=http://www.answers.com/topic/megaloblastic-anaemia&amp;usg=__9CT942TFmsol9iYWpQANrjjsRjI=&amp;h=132&amp;w=190&amp;sz=6&amp;hl=en&amp;start=5&amp;sig2=08r8rbtBgJuo1nXiS5pMKQ&amp;um=1&amp;tbnid=aYkJTNLCPvqN_M:&amp;tbnh=72&amp;tbnw=103&amp;ei=LokhSda6HYLG0gXX7eDMDQ&amp;prev=/images%3Fq%3Dmacrocytic%2Banaemia%26um%3D1%26hl%3Den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images.google.com/imgres?imgurl=http://kdcp.hallym.or.kr/hematol/Hematol-Cell-Lists/spherocytes.jpg&amp;imgrefurl=http://kdcp.hallym.or.kr/hematol/Disease-findings.htm&amp;usg=__H31nwJ-tqVex6I_FQqWWIjz1yHw=&amp;h=266&amp;w=398&amp;sz=11&amp;hl=en&amp;start=27&amp;sig2=6AS6x3hOb_vgLgn0geii0Q&amp;um=1&amp;tbnid=z1oFb82kJOkieM:&amp;tbnh=83&amp;tbnw=124&amp;ei=IZAhSYbVI4Xw0QXXnqzODQ&amp;prev=/images%3Fq%3Dspherocytosis%26start%3D18%26ndsp%3D18%26um%3D1%26hl%3Den%26sa%3DN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images.google.com/imgres?imgurl=http://adultstemcellawareness.files.wordpress.com/2007/10/sickle-cell.jpg&amp;imgrefurl=http://adultstemcellawareness.wordpress.com/2007/10/04/adios-sickle-cell-anemia/&amp;usg=__aktTZCDYzyFlUcVsXAq_7ArsXaU=&amp;h=360&amp;w=360&amp;sz=16&amp;hl=en&amp;start=1&amp;sig2=Xdh1xaGXD4WtaZqXkWwcPQ&amp;um=1&amp;tbnid=Rx_deAkf9NlmoM:&amp;tbnh=121&amp;tbnw=121&amp;ei=WpEhScnRHIGy0gXgoanLDQ&amp;prev=/images%3Fq%3Dsickle%2Bcell%2Banaemia%26um%3D1%26hl%3Den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images.google.com/imgres?imgurl=http://www.microscopyu.com/galleries/pathology/images/polycythemia/polycythemia40x04small.jpg&amp;imgrefurl=http://www.microscopyu.com/galleries/pathology/polycythemia.html&amp;usg=__03hyWtNdAIbZX6W3eHHM4JgcdlM=&amp;h=260&amp;w=358&amp;sz=64&amp;hl=en&amp;start=1&amp;sig2=zXuYY49FBhhN39362htf2g&amp;um=1&amp;tbnid=uLGJc4PKqWMaaM:&amp;tbnh=88&amp;tbnw=121&amp;ei=NaAhSeWyLqL2-QLGp-T2DA&amp;prev=/images%3Fq%3Dpolycythemia%26gbv%3D2%26um%3D1%26hl%3Den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52600" y="2240915"/>
            <a:ext cx="6019800" cy="1538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GB" sz="2800" b="1" dirty="0">
                <a:solidFill>
                  <a:srgbClr val="FF5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Blood Physiology</a:t>
            </a:r>
          </a:p>
          <a:p>
            <a:pPr marL="12700" algn="ctr">
              <a:lnSpc>
                <a:spcPct val="100000"/>
              </a:lnSpc>
            </a:pPr>
            <a:r>
              <a:rPr lang="en-GB" sz="2800" b="1" dirty="0">
                <a:solidFill>
                  <a:srgbClr val="FF5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 Blood cells (RBCs)</a:t>
            </a:r>
          </a:p>
          <a:p>
            <a:pPr marL="12700" algn="ctr">
              <a:lnSpc>
                <a:spcPct val="100000"/>
              </a:lnSpc>
            </a:pPr>
            <a:endParaRPr lang="en-GB" sz="2400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algn="ctr">
              <a:lnSpc>
                <a:spcPct val="100000"/>
              </a:lnSpc>
            </a:pPr>
            <a:r>
              <a:rPr sz="20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</a:t>
            </a:r>
            <a:r>
              <a:rPr sz="2000" spc="-2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Nerv</a:t>
            </a:r>
            <a:r>
              <a:rPr sz="2000" spc="-1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sz="2000" spc="-5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sz="20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sz="2000" spc="-1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spc="-5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Most</a:t>
            </a:r>
            <a:r>
              <a:rPr sz="2000" spc="-15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sz="2000" spc="-5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</a:t>
            </a:r>
            <a:endParaRPr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pc="-10" dirty="0"/>
              <a:t>BLOO</a:t>
            </a:r>
            <a:r>
              <a:rPr spc="-5" dirty="0"/>
              <a:t>D</a:t>
            </a:r>
            <a:r>
              <a:rPr spc="5" dirty="0"/>
              <a:t> </a:t>
            </a:r>
            <a:r>
              <a:rPr spc="-5" dirty="0"/>
              <a:t>PHY</a:t>
            </a:r>
            <a:r>
              <a:rPr dirty="0"/>
              <a:t>S</a:t>
            </a:r>
            <a:r>
              <a:rPr spc="-10" dirty="0"/>
              <a:t>IOLO</a:t>
            </a:r>
            <a:r>
              <a:rPr spc="-15" dirty="0"/>
              <a:t>G</a:t>
            </a:r>
            <a:r>
              <a:rPr spc="-5" dirty="0"/>
              <a:t>Y</a:t>
            </a: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sz="2000" b="0" dirty="0">
                <a:latin typeface="Comic Sans MS"/>
                <a:cs typeface="Comic Sans MS"/>
              </a:rPr>
              <a:t>L</a:t>
            </a:r>
            <a:r>
              <a:rPr sz="2000" b="0" spc="-10" dirty="0">
                <a:latin typeface="Comic Sans MS"/>
                <a:cs typeface="Comic Sans MS"/>
              </a:rPr>
              <a:t>e</a:t>
            </a:r>
            <a:r>
              <a:rPr sz="2000" b="0" dirty="0">
                <a:latin typeface="Comic Sans MS"/>
                <a:cs typeface="Comic Sans MS"/>
              </a:rPr>
              <a:t>cture</a:t>
            </a:r>
            <a:r>
              <a:rPr sz="2000" b="0" spc="-30" dirty="0">
                <a:latin typeface="Comic Sans MS"/>
                <a:cs typeface="Comic Sans MS"/>
              </a:rPr>
              <a:t> </a:t>
            </a:r>
            <a:r>
              <a:rPr sz="2000" b="0" dirty="0">
                <a:latin typeface="Comic Sans MS"/>
                <a:cs typeface="Comic Sans MS"/>
              </a:rPr>
              <a:t>2</a:t>
            </a:r>
            <a:endParaRPr sz="2000" dirty="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2516" y="604297"/>
            <a:ext cx="7765321" cy="677108"/>
          </a:xfrm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FF0000"/>
                </a:solidFill>
              </a:rPr>
              <a:t>HAEMOGLOBIN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05"/>
              </a:lnSpc>
            </a:pPr>
            <a:fld id="{81D60167-4931-47E6-BA6A-407CBD079E47}" type="slidenum">
              <a:rPr spc="-5" dirty="0"/>
              <a:t>10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222699" y="3048000"/>
            <a:ext cx="5257800" cy="1077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4970" marR="5080" indent="-382270">
              <a:lnSpc>
                <a:spcPts val="2810"/>
              </a:lnSpc>
              <a:buClr>
                <a:srgbClr val="6D9FAF"/>
              </a:buClr>
              <a:buSzPct val="78846"/>
              <a:buFont typeface="Wingdings"/>
              <a:buChar char=""/>
              <a:tabLst>
                <a:tab pos="395605" algn="l"/>
              </a:tabLst>
            </a:pPr>
            <a:r>
              <a:rPr sz="2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Hb</a:t>
            </a:r>
            <a:r>
              <a:rPr sz="2600" b="1" spc="-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sz="26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</a:t>
            </a:r>
            <a:r>
              <a:rPr sz="26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26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600" b="1" spc="-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26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6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</a:t>
            </a:r>
            <a:r>
              <a:rPr sz="2600" b="1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sz="2600" b="1" spc="-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sz="2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2600"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sz="2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sz="2600" b="1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600" b="1" spc="-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</a:t>
            </a:r>
            <a:r>
              <a:rPr sz="2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sz="2600"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</a:t>
            </a:r>
            <a:r>
              <a:rPr sz="2600"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</a:t>
            </a:r>
            <a:r>
              <a:rPr sz="26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sz="2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sz="2600" b="1" spc="-1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</a:t>
            </a:r>
            <a:r>
              <a:rPr sz="2600" b="1" spc="-25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po</a:t>
            </a:r>
            <a:r>
              <a:rPr sz="26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2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ypep</a:t>
            </a:r>
            <a:r>
              <a:rPr sz="2600"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6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  <a:r>
              <a:rPr sz="2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600" b="1" spc="-4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2600"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sz="2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ain </a:t>
            </a:r>
            <a:r>
              <a:rPr sz="2600"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sz="2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sz="2600" b="1" spc="-1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2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obi</a:t>
            </a:r>
            <a:r>
              <a:rPr sz="2600" b="1" spc="5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638800" y="2209800"/>
            <a:ext cx="3309874" cy="3384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9628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0">
            <a:extLst>
              <a:ext uri="{FF2B5EF4-FFF2-40B4-BE49-F238E27FC236}">
                <a16:creationId xmlns:a16="http://schemas.microsoft.com/office/drawing/2014/main" id="{D68B4286-42EA-4821-8989-4E18DFA5DC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250" y="609600"/>
            <a:ext cx="8540750" cy="3008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216" tIns="42108" rIns="84216" bIns="42108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en-US" altLang="ar-SA" sz="2800" u="sng" dirty="0" err="1">
                <a:solidFill>
                  <a:srgbClr val="FFFF00"/>
                </a:solidFill>
              </a:rPr>
              <a:t>Haemoglobin</a:t>
            </a:r>
            <a:r>
              <a:rPr lang="en-US" altLang="ar-SA" sz="2800" u="sng" dirty="0">
                <a:solidFill>
                  <a:srgbClr val="FFFF00"/>
                </a:solidFill>
              </a:rPr>
              <a:t>  (Hb)</a:t>
            </a:r>
            <a:r>
              <a:rPr lang="en-US" altLang="ar-SA" sz="2800" dirty="0">
                <a:solidFill>
                  <a:srgbClr val="FFFF00"/>
                </a:solidFill>
              </a:rPr>
              <a:t> = 14 - 16 gm/dl </a:t>
            </a:r>
          </a:p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en-US" altLang="ar-SA" sz="2800" dirty="0">
                <a:solidFill>
                  <a:srgbClr val="FFFF00"/>
                </a:solidFill>
              </a:rPr>
              <a:t>     Structure:     </a:t>
            </a:r>
          </a:p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en-US" altLang="ar-SA" sz="2400" dirty="0">
                <a:solidFill>
                  <a:srgbClr val="FFFF00"/>
                </a:solidFill>
              </a:rPr>
              <a:t>- Composed of 4 subunits (2 </a:t>
            </a:r>
            <a:r>
              <a:rPr lang="en-US" altLang="ar-SA" sz="2400" dirty="0">
                <a:solidFill>
                  <a:srgbClr val="FFFF00"/>
                </a:solidFill>
                <a:sym typeface="Symbol" panose="05050102010706020507" pitchFamily="18" charset="2"/>
              </a:rPr>
              <a:t> &amp; 2  chains), each unit contains </a:t>
            </a:r>
            <a:r>
              <a:rPr lang="en-US" altLang="ar-SA" sz="2400" dirty="0" err="1">
                <a:solidFill>
                  <a:srgbClr val="FFFF00"/>
                </a:solidFill>
                <a:sym typeface="Symbol" panose="05050102010706020507" pitchFamily="18" charset="2"/>
              </a:rPr>
              <a:t>haem</a:t>
            </a:r>
            <a:r>
              <a:rPr lang="en-US" altLang="ar-SA" sz="2400" dirty="0">
                <a:solidFill>
                  <a:srgbClr val="FFFF00"/>
                </a:solidFill>
                <a:sym typeface="Symbol" panose="05050102010706020507" pitchFamily="18" charset="2"/>
              </a:rPr>
              <a:t> (iron-porphyrin).</a:t>
            </a:r>
            <a:endParaRPr lang="en-US" altLang="ar-SA" sz="2400" dirty="0">
              <a:solidFill>
                <a:srgbClr val="FFFF00"/>
              </a:solidFill>
            </a:endParaRPr>
          </a:p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en-US" altLang="ar-SA" sz="2400" dirty="0">
                <a:solidFill>
                  <a:srgbClr val="FFFF00"/>
                </a:solidFill>
              </a:rPr>
              <a:t>- Iron in the </a:t>
            </a:r>
            <a:r>
              <a:rPr lang="en-US" altLang="ar-SA" sz="2400" dirty="0" err="1">
                <a:solidFill>
                  <a:srgbClr val="FFFF00"/>
                </a:solidFill>
              </a:rPr>
              <a:t>haem</a:t>
            </a:r>
            <a:r>
              <a:rPr lang="en-US" altLang="ar-SA" sz="2400" dirty="0">
                <a:solidFill>
                  <a:srgbClr val="FFFF00"/>
                </a:solidFill>
              </a:rPr>
              <a:t> is ferrous (</a:t>
            </a:r>
            <a:r>
              <a:rPr lang="en-US" altLang="ar-SA" sz="2400" dirty="0" err="1">
                <a:solidFill>
                  <a:srgbClr val="FFFF00"/>
                </a:solidFill>
              </a:rPr>
              <a:t>fe</a:t>
            </a:r>
            <a:r>
              <a:rPr lang="en-US" altLang="ar-SA" sz="2400" dirty="0">
                <a:solidFill>
                  <a:srgbClr val="FFFF00"/>
                </a:solidFill>
              </a:rPr>
              <a:t> ²+ ), combines reversibly with oxygen. 		</a:t>
            </a:r>
            <a:endParaRPr lang="en-US" altLang="ar-SA" sz="2200" dirty="0">
              <a:solidFill>
                <a:srgbClr val="FFFF00"/>
              </a:solidFill>
            </a:endParaRPr>
          </a:p>
        </p:txBody>
      </p:sp>
      <p:graphicFrame>
        <p:nvGraphicFramePr>
          <p:cNvPr id="54275" name="Object 21">
            <a:extLst>
              <a:ext uri="{FF2B5EF4-FFF2-40B4-BE49-F238E27FC236}">
                <a16:creationId xmlns:a16="http://schemas.microsoft.com/office/drawing/2014/main" id="{1B4631AE-F865-4BFE-BEFC-878072B0F1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8288075"/>
              </p:ext>
            </p:extLst>
          </p:nvPr>
        </p:nvGraphicFramePr>
        <p:xfrm>
          <a:off x="1457325" y="4096902"/>
          <a:ext cx="622935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PI3" r:id="rId3" imgW="716763" imgH="468719" progId="PI3.Image">
                  <p:embed/>
                </p:oleObj>
              </mc:Choice>
              <mc:Fallback>
                <p:oleObj name="PI3" r:id="rId3" imgW="716763" imgH="468719" progId="PI3.Image">
                  <p:embed/>
                  <p:pic>
                    <p:nvPicPr>
                      <p:cNvPr id="54275" name="Object 21">
                        <a:extLst>
                          <a:ext uri="{FF2B5EF4-FFF2-40B4-BE49-F238E27FC236}">
                            <a16:creationId xmlns:a16="http://schemas.microsoft.com/office/drawing/2014/main" id="{1B4631AE-F865-4BFE-BEFC-878072B0F1D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7325" y="4096902"/>
                        <a:ext cx="622935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654295"/>
            <a:ext cx="9144000" cy="22037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751323"/>
            <a:ext cx="9144000" cy="2106930"/>
          </a:xfrm>
          <a:custGeom>
            <a:avLst/>
            <a:gdLst/>
            <a:ahLst/>
            <a:cxnLst/>
            <a:rect l="l" t="t" r="r" b="b"/>
            <a:pathLst>
              <a:path w="9144000" h="2106929">
                <a:moveTo>
                  <a:pt x="0" y="1692338"/>
                </a:moveTo>
                <a:lnTo>
                  <a:pt x="0" y="2106674"/>
                </a:lnTo>
                <a:lnTo>
                  <a:pt x="9144000" y="2106674"/>
                </a:lnTo>
                <a:lnTo>
                  <a:pt x="9144000" y="1750907"/>
                </a:lnTo>
                <a:lnTo>
                  <a:pt x="2312157" y="1750907"/>
                </a:lnTo>
                <a:lnTo>
                  <a:pt x="1709221" y="1745429"/>
                </a:lnTo>
                <a:lnTo>
                  <a:pt x="0" y="1692338"/>
                </a:lnTo>
                <a:close/>
              </a:path>
              <a:path w="9144000" h="2106929">
                <a:moveTo>
                  <a:pt x="9144000" y="0"/>
                </a:moveTo>
                <a:lnTo>
                  <a:pt x="9016823" y="60107"/>
                </a:lnTo>
                <a:lnTo>
                  <a:pt x="8524222" y="287316"/>
                </a:lnTo>
                <a:lnTo>
                  <a:pt x="8113133" y="469292"/>
                </a:lnTo>
                <a:lnTo>
                  <a:pt x="7719208" y="636191"/>
                </a:lnTo>
                <a:lnTo>
                  <a:pt x="7394174" y="767704"/>
                </a:lnTo>
                <a:lnTo>
                  <a:pt x="7079869" y="888962"/>
                </a:lnTo>
                <a:lnTo>
                  <a:pt x="6825516" y="982451"/>
                </a:lnTo>
                <a:lnTo>
                  <a:pt x="6577508" y="1069302"/>
                </a:lnTo>
                <a:lnTo>
                  <a:pt x="6335343" y="1149736"/>
                </a:lnTo>
                <a:lnTo>
                  <a:pt x="6098516" y="1223970"/>
                </a:lnTo>
                <a:lnTo>
                  <a:pt x="5866526" y="1292227"/>
                </a:lnTo>
                <a:lnTo>
                  <a:pt x="5638870" y="1354724"/>
                </a:lnTo>
                <a:lnTo>
                  <a:pt x="5459528" y="1400723"/>
                </a:lnTo>
                <a:lnTo>
                  <a:pt x="5282381" y="1443290"/>
                </a:lnTo>
                <a:lnTo>
                  <a:pt x="5107172" y="1482537"/>
                </a:lnTo>
                <a:lnTo>
                  <a:pt x="4933643" y="1518576"/>
                </a:lnTo>
                <a:lnTo>
                  <a:pt x="4761536" y="1551520"/>
                </a:lnTo>
                <a:lnTo>
                  <a:pt x="4590595" y="1581482"/>
                </a:lnTo>
                <a:lnTo>
                  <a:pt x="4378165" y="1614912"/>
                </a:lnTo>
                <a:lnTo>
                  <a:pt x="4166652" y="1644077"/>
                </a:lnTo>
                <a:lnTo>
                  <a:pt x="3955553" y="1669197"/>
                </a:lnTo>
                <a:lnTo>
                  <a:pt x="3744365" y="1690492"/>
                </a:lnTo>
                <a:lnTo>
                  <a:pt x="3532585" y="1708182"/>
                </a:lnTo>
                <a:lnTo>
                  <a:pt x="3276961" y="1724960"/>
                </a:lnTo>
                <a:lnTo>
                  <a:pt x="3018893" y="1737243"/>
                </a:lnTo>
                <a:lnTo>
                  <a:pt x="2713565" y="1746398"/>
                </a:lnTo>
                <a:lnTo>
                  <a:pt x="2312157" y="1750907"/>
                </a:lnTo>
                <a:lnTo>
                  <a:pt x="9144000" y="1750907"/>
                </a:lnTo>
                <a:lnTo>
                  <a:pt x="9144000" y="0"/>
                </a:lnTo>
                <a:close/>
              </a:path>
            </a:pathLst>
          </a:custGeom>
          <a:solidFill>
            <a:srgbClr val="7B7B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11568" y="0"/>
            <a:ext cx="1932431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03007" y="129539"/>
            <a:ext cx="106679" cy="1066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15200" y="0"/>
            <a:ext cx="1828800" cy="6858000"/>
          </a:xfrm>
          <a:custGeom>
            <a:avLst/>
            <a:gdLst/>
            <a:ahLst/>
            <a:cxnLst/>
            <a:rect l="l" t="t" r="r" b="b"/>
            <a:pathLst>
              <a:path w="1828800" h="6858000">
                <a:moveTo>
                  <a:pt x="0" y="0"/>
                </a:moveTo>
                <a:lnTo>
                  <a:pt x="37678" y="52510"/>
                </a:lnTo>
                <a:lnTo>
                  <a:pt x="74692" y="105059"/>
                </a:lnTo>
                <a:lnTo>
                  <a:pt x="111045" y="157642"/>
                </a:lnTo>
                <a:lnTo>
                  <a:pt x="146740" y="210258"/>
                </a:lnTo>
                <a:lnTo>
                  <a:pt x="181781" y="262903"/>
                </a:lnTo>
                <a:lnTo>
                  <a:pt x="216173" y="315574"/>
                </a:lnTo>
                <a:lnTo>
                  <a:pt x="249918" y="368268"/>
                </a:lnTo>
                <a:lnTo>
                  <a:pt x="283022" y="420982"/>
                </a:lnTo>
                <a:lnTo>
                  <a:pt x="315488" y="473715"/>
                </a:lnTo>
                <a:lnTo>
                  <a:pt x="347319" y="526461"/>
                </a:lnTo>
                <a:lnTo>
                  <a:pt x="378519" y="579219"/>
                </a:lnTo>
                <a:lnTo>
                  <a:pt x="409092" y="631986"/>
                </a:lnTo>
                <a:lnTo>
                  <a:pt x="439043" y="684758"/>
                </a:lnTo>
                <a:lnTo>
                  <a:pt x="468375" y="737534"/>
                </a:lnTo>
                <a:lnTo>
                  <a:pt x="497091" y="790309"/>
                </a:lnTo>
                <a:lnTo>
                  <a:pt x="525196" y="843081"/>
                </a:lnTo>
                <a:lnTo>
                  <a:pt x="552693" y="895847"/>
                </a:lnTo>
                <a:lnTo>
                  <a:pt x="579586" y="948604"/>
                </a:lnTo>
                <a:lnTo>
                  <a:pt x="605880" y="1001349"/>
                </a:lnTo>
                <a:lnTo>
                  <a:pt x="631577" y="1054080"/>
                </a:lnTo>
                <a:lnTo>
                  <a:pt x="656682" y="1106792"/>
                </a:lnTo>
                <a:lnTo>
                  <a:pt x="681198" y="1159484"/>
                </a:lnTo>
                <a:lnTo>
                  <a:pt x="705130" y="1212153"/>
                </a:lnTo>
                <a:lnTo>
                  <a:pt x="728481" y="1264795"/>
                </a:lnTo>
                <a:lnTo>
                  <a:pt x="751256" y="1317407"/>
                </a:lnTo>
                <a:lnTo>
                  <a:pt x="773457" y="1369987"/>
                </a:lnTo>
                <a:lnTo>
                  <a:pt x="795088" y="1422532"/>
                </a:lnTo>
                <a:lnTo>
                  <a:pt x="816155" y="1475038"/>
                </a:lnTo>
                <a:lnTo>
                  <a:pt x="836659" y="1527504"/>
                </a:lnTo>
                <a:lnTo>
                  <a:pt x="856606" y="1579925"/>
                </a:lnTo>
                <a:lnTo>
                  <a:pt x="875999" y="1632299"/>
                </a:lnTo>
                <a:lnTo>
                  <a:pt x="894841" y="1684623"/>
                </a:lnTo>
                <a:lnTo>
                  <a:pt x="913138" y="1736895"/>
                </a:lnTo>
                <a:lnTo>
                  <a:pt x="930891" y="1789110"/>
                </a:lnTo>
                <a:lnTo>
                  <a:pt x="948107" y="1841267"/>
                </a:lnTo>
                <a:lnTo>
                  <a:pt x="964787" y="1893362"/>
                </a:lnTo>
                <a:lnTo>
                  <a:pt x="980936" y="1945392"/>
                </a:lnTo>
                <a:lnTo>
                  <a:pt x="996558" y="1997355"/>
                </a:lnTo>
                <a:lnTo>
                  <a:pt x="1011657" y="2049248"/>
                </a:lnTo>
                <a:lnTo>
                  <a:pt x="1026237" y="2101067"/>
                </a:lnTo>
                <a:lnTo>
                  <a:pt x="1040300" y="2152809"/>
                </a:lnTo>
                <a:lnTo>
                  <a:pt x="1053852" y="2204473"/>
                </a:lnTo>
                <a:lnTo>
                  <a:pt x="1066896" y="2256054"/>
                </a:lnTo>
                <a:lnTo>
                  <a:pt x="1079436" y="2307550"/>
                </a:lnTo>
                <a:lnTo>
                  <a:pt x="1091475" y="2358958"/>
                </a:lnTo>
                <a:lnTo>
                  <a:pt x="1103018" y="2410275"/>
                </a:lnTo>
                <a:lnTo>
                  <a:pt x="1114068" y="2461498"/>
                </a:lnTo>
                <a:lnTo>
                  <a:pt x="1124629" y="2512625"/>
                </a:lnTo>
                <a:lnTo>
                  <a:pt x="1134705" y="2563651"/>
                </a:lnTo>
                <a:lnTo>
                  <a:pt x="1144300" y="2614575"/>
                </a:lnTo>
                <a:lnTo>
                  <a:pt x="1153418" y="2665393"/>
                </a:lnTo>
                <a:lnTo>
                  <a:pt x="1162062" y="2716103"/>
                </a:lnTo>
                <a:lnTo>
                  <a:pt x="1170236" y="2766701"/>
                </a:lnTo>
                <a:lnTo>
                  <a:pt x="1177945" y="2817185"/>
                </a:lnTo>
                <a:lnTo>
                  <a:pt x="1185192" y="2867551"/>
                </a:lnTo>
                <a:lnTo>
                  <a:pt x="1191980" y="2917797"/>
                </a:lnTo>
                <a:lnTo>
                  <a:pt x="1198314" y="2967920"/>
                </a:lnTo>
                <a:lnTo>
                  <a:pt x="1204197" y="3017916"/>
                </a:lnTo>
                <a:lnTo>
                  <a:pt x="1209634" y="3067784"/>
                </a:lnTo>
                <a:lnTo>
                  <a:pt x="1214628" y="3117520"/>
                </a:lnTo>
                <a:lnTo>
                  <a:pt x="1219183" y="3167120"/>
                </a:lnTo>
                <a:lnTo>
                  <a:pt x="1223302" y="3216583"/>
                </a:lnTo>
                <a:lnTo>
                  <a:pt x="1226990" y="3265905"/>
                </a:lnTo>
                <a:lnTo>
                  <a:pt x="1230251" y="3315083"/>
                </a:lnTo>
                <a:lnTo>
                  <a:pt x="1233088" y="3364115"/>
                </a:lnTo>
                <a:lnTo>
                  <a:pt x="1235505" y="3412997"/>
                </a:lnTo>
                <a:lnTo>
                  <a:pt x="1237506" y="3461726"/>
                </a:lnTo>
                <a:lnTo>
                  <a:pt x="1239095" y="3510300"/>
                </a:lnTo>
                <a:lnTo>
                  <a:pt x="1240275" y="3558716"/>
                </a:lnTo>
                <a:lnTo>
                  <a:pt x="1241051" y="3606970"/>
                </a:lnTo>
                <a:lnTo>
                  <a:pt x="1241426" y="3655060"/>
                </a:lnTo>
                <a:lnTo>
                  <a:pt x="1241404" y="3702983"/>
                </a:lnTo>
                <a:lnTo>
                  <a:pt x="1240989" y="3750736"/>
                </a:lnTo>
                <a:lnTo>
                  <a:pt x="1240185" y="3798316"/>
                </a:lnTo>
                <a:lnTo>
                  <a:pt x="1238995" y="3845719"/>
                </a:lnTo>
                <a:lnTo>
                  <a:pt x="1237424" y="3892944"/>
                </a:lnTo>
                <a:lnTo>
                  <a:pt x="1235475" y="3939987"/>
                </a:lnTo>
                <a:lnTo>
                  <a:pt x="1233152" y="3986846"/>
                </a:lnTo>
                <a:lnTo>
                  <a:pt x="1230459" y="4033516"/>
                </a:lnTo>
                <a:lnTo>
                  <a:pt x="1227400" y="4079996"/>
                </a:lnTo>
                <a:lnTo>
                  <a:pt x="1223979" y="4126283"/>
                </a:lnTo>
                <a:lnTo>
                  <a:pt x="1220198" y="4172373"/>
                </a:lnTo>
                <a:lnTo>
                  <a:pt x="1216063" y="4218264"/>
                </a:lnTo>
                <a:lnTo>
                  <a:pt x="1211578" y="4263952"/>
                </a:lnTo>
                <a:lnTo>
                  <a:pt x="1206745" y="4309435"/>
                </a:lnTo>
                <a:lnTo>
                  <a:pt x="1201568" y="4354710"/>
                </a:lnTo>
                <a:lnTo>
                  <a:pt x="1196053" y="4399773"/>
                </a:lnTo>
                <a:lnTo>
                  <a:pt x="1190201" y="4444623"/>
                </a:lnTo>
                <a:lnTo>
                  <a:pt x="1184018" y="4489256"/>
                </a:lnTo>
                <a:lnTo>
                  <a:pt x="1177507" y="4533668"/>
                </a:lnTo>
                <a:lnTo>
                  <a:pt x="1170672" y="4577858"/>
                </a:lnTo>
                <a:lnTo>
                  <a:pt x="1163517" y="4621822"/>
                </a:lnTo>
                <a:lnTo>
                  <a:pt x="1156045" y="4665558"/>
                </a:lnTo>
                <a:lnTo>
                  <a:pt x="1148260" y="4709062"/>
                </a:lnTo>
                <a:lnTo>
                  <a:pt x="1140167" y="4752331"/>
                </a:lnTo>
                <a:lnTo>
                  <a:pt x="1131769" y="4795362"/>
                </a:lnTo>
                <a:lnTo>
                  <a:pt x="1123069" y="4838154"/>
                </a:lnTo>
                <a:lnTo>
                  <a:pt x="1114073" y="4880702"/>
                </a:lnTo>
                <a:lnTo>
                  <a:pt x="1104783" y="4923003"/>
                </a:lnTo>
                <a:lnTo>
                  <a:pt x="1095203" y="4965056"/>
                </a:lnTo>
                <a:lnTo>
                  <a:pt x="1085337" y="5006856"/>
                </a:lnTo>
                <a:lnTo>
                  <a:pt x="1075190" y="5048401"/>
                </a:lnTo>
                <a:lnTo>
                  <a:pt x="1064764" y="5089688"/>
                </a:lnTo>
                <a:lnTo>
                  <a:pt x="1054064" y="5130715"/>
                </a:lnTo>
                <a:lnTo>
                  <a:pt x="1043094" y="5171477"/>
                </a:lnTo>
                <a:lnTo>
                  <a:pt x="1031857" y="5211973"/>
                </a:lnTo>
                <a:lnTo>
                  <a:pt x="1020357" y="5252199"/>
                </a:lnTo>
                <a:lnTo>
                  <a:pt x="1008598" y="5292152"/>
                </a:lnTo>
                <a:lnTo>
                  <a:pt x="996584" y="5331829"/>
                </a:lnTo>
                <a:lnTo>
                  <a:pt x="984319" y="5371228"/>
                </a:lnTo>
                <a:lnTo>
                  <a:pt x="971806" y="5410346"/>
                </a:lnTo>
                <a:lnTo>
                  <a:pt x="959049" y="5449179"/>
                </a:lnTo>
                <a:lnTo>
                  <a:pt x="946053" y="5487725"/>
                </a:lnTo>
                <a:lnTo>
                  <a:pt x="932821" y="5525981"/>
                </a:lnTo>
                <a:lnTo>
                  <a:pt x="919356" y="5563944"/>
                </a:lnTo>
                <a:lnTo>
                  <a:pt x="905664" y="5601610"/>
                </a:lnTo>
                <a:lnTo>
                  <a:pt x="891746" y="5638977"/>
                </a:lnTo>
                <a:lnTo>
                  <a:pt x="877608" y="5676043"/>
                </a:lnTo>
                <a:lnTo>
                  <a:pt x="863253" y="5712803"/>
                </a:lnTo>
                <a:lnTo>
                  <a:pt x="848686" y="5749256"/>
                </a:lnTo>
                <a:lnTo>
                  <a:pt x="833909" y="5785398"/>
                </a:lnTo>
                <a:lnTo>
                  <a:pt x="818926" y="5821227"/>
                </a:lnTo>
                <a:lnTo>
                  <a:pt x="803742" y="5856738"/>
                </a:lnTo>
                <a:lnTo>
                  <a:pt x="788361" y="5891930"/>
                </a:lnTo>
                <a:lnTo>
                  <a:pt x="772785" y="5926800"/>
                </a:lnTo>
                <a:lnTo>
                  <a:pt x="741068" y="5995560"/>
                </a:lnTo>
                <a:lnTo>
                  <a:pt x="708622" y="6062996"/>
                </a:lnTo>
                <a:lnTo>
                  <a:pt x="675477" y="6129082"/>
                </a:lnTo>
                <a:lnTo>
                  <a:pt x="641663" y="6193797"/>
                </a:lnTo>
                <a:lnTo>
                  <a:pt x="607212" y="6257116"/>
                </a:lnTo>
                <a:lnTo>
                  <a:pt x="572155" y="6319017"/>
                </a:lnTo>
                <a:lnTo>
                  <a:pt x="536521" y="6379475"/>
                </a:lnTo>
                <a:lnTo>
                  <a:pt x="500341" y="6438468"/>
                </a:lnTo>
                <a:lnTo>
                  <a:pt x="463647" y="6495971"/>
                </a:lnTo>
                <a:lnTo>
                  <a:pt x="426469" y="6551962"/>
                </a:lnTo>
                <a:lnTo>
                  <a:pt x="388836" y="6606417"/>
                </a:lnTo>
                <a:lnTo>
                  <a:pt x="350781" y="6659313"/>
                </a:lnTo>
                <a:lnTo>
                  <a:pt x="312334" y="6710625"/>
                </a:lnTo>
                <a:lnTo>
                  <a:pt x="273525" y="6760331"/>
                </a:lnTo>
                <a:lnTo>
                  <a:pt x="234385" y="6808408"/>
                </a:lnTo>
                <a:lnTo>
                  <a:pt x="194945" y="6854831"/>
                </a:lnTo>
                <a:lnTo>
                  <a:pt x="1828800" y="6857999"/>
                </a:lnTo>
                <a:lnTo>
                  <a:pt x="1828800" y="14224"/>
                </a:lnTo>
                <a:lnTo>
                  <a:pt x="0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05400" y="152400"/>
            <a:ext cx="3798824" cy="3581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8450" y="2598737"/>
            <a:ext cx="4654550" cy="39751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18FCE9-AB63-4F43-BC21-802A1514C5ED}"/>
              </a:ext>
            </a:extLst>
          </p:cNvPr>
          <p:cNvSpPr/>
          <p:nvPr/>
        </p:nvSpPr>
        <p:spPr>
          <a:xfrm>
            <a:off x="298450" y="465772"/>
            <a:ext cx="53403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ar-SA" u="sng" dirty="0">
                <a:solidFill>
                  <a:srgbClr val="FFFF00"/>
                </a:solidFill>
              </a:rPr>
              <a:t>* Function of Hb:</a:t>
            </a:r>
          </a:p>
          <a:p>
            <a:pPr>
              <a:spcBef>
                <a:spcPct val="50000"/>
              </a:spcBef>
            </a:pPr>
            <a:r>
              <a:rPr lang="en-US" altLang="ar-SA" dirty="0">
                <a:solidFill>
                  <a:srgbClr val="FFFF00"/>
                </a:solidFill>
              </a:rPr>
              <a:t>         1- carriage of oxygen  &amp; carbon dioxide</a:t>
            </a:r>
          </a:p>
          <a:p>
            <a:pPr>
              <a:spcBef>
                <a:spcPct val="50000"/>
              </a:spcBef>
            </a:pPr>
            <a:r>
              <a:rPr lang="en-US" altLang="ar-SA" dirty="0">
                <a:solidFill>
                  <a:srgbClr val="FFFF00"/>
                </a:solidFill>
              </a:rPr>
              <a:t>         2 - Buffer.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654295"/>
            <a:ext cx="9144000" cy="22037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751323"/>
            <a:ext cx="9144000" cy="2106930"/>
          </a:xfrm>
          <a:custGeom>
            <a:avLst/>
            <a:gdLst/>
            <a:ahLst/>
            <a:cxnLst/>
            <a:rect l="l" t="t" r="r" b="b"/>
            <a:pathLst>
              <a:path w="9144000" h="2106929">
                <a:moveTo>
                  <a:pt x="0" y="1692338"/>
                </a:moveTo>
                <a:lnTo>
                  <a:pt x="0" y="2106674"/>
                </a:lnTo>
                <a:lnTo>
                  <a:pt x="9144000" y="2106674"/>
                </a:lnTo>
                <a:lnTo>
                  <a:pt x="9144000" y="1750907"/>
                </a:lnTo>
                <a:lnTo>
                  <a:pt x="2312157" y="1750907"/>
                </a:lnTo>
                <a:lnTo>
                  <a:pt x="1709221" y="1745429"/>
                </a:lnTo>
                <a:lnTo>
                  <a:pt x="0" y="1692338"/>
                </a:lnTo>
                <a:close/>
              </a:path>
              <a:path w="9144000" h="2106929">
                <a:moveTo>
                  <a:pt x="9144000" y="0"/>
                </a:moveTo>
                <a:lnTo>
                  <a:pt x="9016823" y="60107"/>
                </a:lnTo>
                <a:lnTo>
                  <a:pt x="8524222" y="287316"/>
                </a:lnTo>
                <a:lnTo>
                  <a:pt x="8113133" y="469292"/>
                </a:lnTo>
                <a:lnTo>
                  <a:pt x="7719208" y="636191"/>
                </a:lnTo>
                <a:lnTo>
                  <a:pt x="7394174" y="767704"/>
                </a:lnTo>
                <a:lnTo>
                  <a:pt x="7079869" y="888962"/>
                </a:lnTo>
                <a:lnTo>
                  <a:pt x="6825516" y="982451"/>
                </a:lnTo>
                <a:lnTo>
                  <a:pt x="6577508" y="1069302"/>
                </a:lnTo>
                <a:lnTo>
                  <a:pt x="6335343" y="1149736"/>
                </a:lnTo>
                <a:lnTo>
                  <a:pt x="6098516" y="1223970"/>
                </a:lnTo>
                <a:lnTo>
                  <a:pt x="5866526" y="1292227"/>
                </a:lnTo>
                <a:lnTo>
                  <a:pt x="5638870" y="1354724"/>
                </a:lnTo>
                <a:lnTo>
                  <a:pt x="5459528" y="1400723"/>
                </a:lnTo>
                <a:lnTo>
                  <a:pt x="5282381" y="1443290"/>
                </a:lnTo>
                <a:lnTo>
                  <a:pt x="5107172" y="1482537"/>
                </a:lnTo>
                <a:lnTo>
                  <a:pt x="4933643" y="1518576"/>
                </a:lnTo>
                <a:lnTo>
                  <a:pt x="4761536" y="1551520"/>
                </a:lnTo>
                <a:lnTo>
                  <a:pt x="4590595" y="1581482"/>
                </a:lnTo>
                <a:lnTo>
                  <a:pt x="4378165" y="1614912"/>
                </a:lnTo>
                <a:lnTo>
                  <a:pt x="4166652" y="1644077"/>
                </a:lnTo>
                <a:lnTo>
                  <a:pt x="3955553" y="1669197"/>
                </a:lnTo>
                <a:lnTo>
                  <a:pt x="3744365" y="1690492"/>
                </a:lnTo>
                <a:lnTo>
                  <a:pt x="3532585" y="1708182"/>
                </a:lnTo>
                <a:lnTo>
                  <a:pt x="3276961" y="1724960"/>
                </a:lnTo>
                <a:lnTo>
                  <a:pt x="3018893" y="1737243"/>
                </a:lnTo>
                <a:lnTo>
                  <a:pt x="2713565" y="1746398"/>
                </a:lnTo>
                <a:lnTo>
                  <a:pt x="2312157" y="1750907"/>
                </a:lnTo>
                <a:lnTo>
                  <a:pt x="9144000" y="1750907"/>
                </a:lnTo>
                <a:lnTo>
                  <a:pt x="9144000" y="0"/>
                </a:lnTo>
                <a:close/>
              </a:path>
            </a:pathLst>
          </a:custGeom>
          <a:solidFill>
            <a:srgbClr val="7B7B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11568" y="0"/>
            <a:ext cx="1932431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03007" y="129539"/>
            <a:ext cx="106679" cy="1066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15200" y="0"/>
            <a:ext cx="1828800" cy="6858000"/>
          </a:xfrm>
          <a:custGeom>
            <a:avLst/>
            <a:gdLst/>
            <a:ahLst/>
            <a:cxnLst/>
            <a:rect l="l" t="t" r="r" b="b"/>
            <a:pathLst>
              <a:path w="1828800" h="6858000">
                <a:moveTo>
                  <a:pt x="0" y="0"/>
                </a:moveTo>
                <a:lnTo>
                  <a:pt x="37678" y="52510"/>
                </a:lnTo>
                <a:lnTo>
                  <a:pt x="74692" y="105059"/>
                </a:lnTo>
                <a:lnTo>
                  <a:pt x="111045" y="157642"/>
                </a:lnTo>
                <a:lnTo>
                  <a:pt x="146740" y="210258"/>
                </a:lnTo>
                <a:lnTo>
                  <a:pt x="181781" y="262903"/>
                </a:lnTo>
                <a:lnTo>
                  <a:pt x="216173" y="315574"/>
                </a:lnTo>
                <a:lnTo>
                  <a:pt x="249918" y="368268"/>
                </a:lnTo>
                <a:lnTo>
                  <a:pt x="283022" y="420982"/>
                </a:lnTo>
                <a:lnTo>
                  <a:pt x="315488" y="473715"/>
                </a:lnTo>
                <a:lnTo>
                  <a:pt x="347319" y="526461"/>
                </a:lnTo>
                <a:lnTo>
                  <a:pt x="378519" y="579219"/>
                </a:lnTo>
                <a:lnTo>
                  <a:pt x="409092" y="631986"/>
                </a:lnTo>
                <a:lnTo>
                  <a:pt x="439043" y="684758"/>
                </a:lnTo>
                <a:lnTo>
                  <a:pt x="468375" y="737534"/>
                </a:lnTo>
                <a:lnTo>
                  <a:pt x="497091" y="790309"/>
                </a:lnTo>
                <a:lnTo>
                  <a:pt x="525196" y="843081"/>
                </a:lnTo>
                <a:lnTo>
                  <a:pt x="552693" y="895847"/>
                </a:lnTo>
                <a:lnTo>
                  <a:pt x="579586" y="948604"/>
                </a:lnTo>
                <a:lnTo>
                  <a:pt x="605880" y="1001349"/>
                </a:lnTo>
                <a:lnTo>
                  <a:pt x="631577" y="1054080"/>
                </a:lnTo>
                <a:lnTo>
                  <a:pt x="656682" y="1106792"/>
                </a:lnTo>
                <a:lnTo>
                  <a:pt x="681198" y="1159484"/>
                </a:lnTo>
                <a:lnTo>
                  <a:pt x="705130" y="1212153"/>
                </a:lnTo>
                <a:lnTo>
                  <a:pt x="728481" y="1264795"/>
                </a:lnTo>
                <a:lnTo>
                  <a:pt x="751256" y="1317407"/>
                </a:lnTo>
                <a:lnTo>
                  <a:pt x="773457" y="1369987"/>
                </a:lnTo>
                <a:lnTo>
                  <a:pt x="795088" y="1422532"/>
                </a:lnTo>
                <a:lnTo>
                  <a:pt x="816155" y="1475038"/>
                </a:lnTo>
                <a:lnTo>
                  <a:pt x="836659" y="1527504"/>
                </a:lnTo>
                <a:lnTo>
                  <a:pt x="856606" y="1579925"/>
                </a:lnTo>
                <a:lnTo>
                  <a:pt x="875999" y="1632299"/>
                </a:lnTo>
                <a:lnTo>
                  <a:pt x="894841" y="1684623"/>
                </a:lnTo>
                <a:lnTo>
                  <a:pt x="913138" y="1736895"/>
                </a:lnTo>
                <a:lnTo>
                  <a:pt x="930891" y="1789110"/>
                </a:lnTo>
                <a:lnTo>
                  <a:pt x="948107" y="1841267"/>
                </a:lnTo>
                <a:lnTo>
                  <a:pt x="964787" y="1893362"/>
                </a:lnTo>
                <a:lnTo>
                  <a:pt x="980936" y="1945392"/>
                </a:lnTo>
                <a:lnTo>
                  <a:pt x="996558" y="1997355"/>
                </a:lnTo>
                <a:lnTo>
                  <a:pt x="1011657" y="2049248"/>
                </a:lnTo>
                <a:lnTo>
                  <a:pt x="1026237" y="2101067"/>
                </a:lnTo>
                <a:lnTo>
                  <a:pt x="1040300" y="2152809"/>
                </a:lnTo>
                <a:lnTo>
                  <a:pt x="1053852" y="2204473"/>
                </a:lnTo>
                <a:lnTo>
                  <a:pt x="1066896" y="2256054"/>
                </a:lnTo>
                <a:lnTo>
                  <a:pt x="1079436" y="2307550"/>
                </a:lnTo>
                <a:lnTo>
                  <a:pt x="1091475" y="2358958"/>
                </a:lnTo>
                <a:lnTo>
                  <a:pt x="1103018" y="2410275"/>
                </a:lnTo>
                <a:lnTo>
                  <a:pt x="1114068" y="2461498"/>
                </a:lnTo>
                <a:lnTo>
                  <a:pt x="1124629" y="2512625"/>
                </a:lnTo>
                <a:lnTo>
                  <a:pt x="1134705" y="2563651"/>
                </a:lnTo>
                <a:lnTo>
                  <a:pt x="1144300" y="2614575"/>
                </a:lnTo>
                <a:lnTo>
                  <a:pt x="1153418" y="2665393"/>
                </a:lnTo>
                <a:lnTo>
                  <a:pt x="1162062" y="2716103"/>
                </a:lnTo>
                <a:lnTo>
                  <a:pt x="1170236" y="2766701"/>
                </a:lnTo>
                <a:lnTo>
                  <a:pt x="1177945" y="2817185"/>
                </a:lnTo>
                <a:lnTo>
                  <a:pt x="1185192" y="2867551"/>
                </a:lnTo>
                <a:lnTo>
                  <a:pt x="1191980" y="2917797"/>
                </a:lnTo>
                <a:lnTo>
                  <a:pt x="1198314" y="2967920"/>
                </a:lnTo>
                <a:lnTo>
                  <a:pt x="1204197" y="3017916"/>
                </a:lnTo>
                <a:lnTo>
                  <a:pt x="1209634" y="3067784"/>
                </a:lnTo>
                <a:lnTo>
                  <a:pt x="1214628" y="3117520"/>
                </a:lnTo>
                <a:lnTo>
                  <a:pt x="1219183" y="3167120"/>
                </a:lnTo>
                <a:lnTo>
                  <a:pt x="1223302" y="3216583"/>
                </a:lnTo>
                <a:lnTo>
                  <a:pt x="1226990" y="3265905"/>
                </a:lnTo>
                <a:lnTo>
                  <a:pt x="1230251" y="3315083"/>
                </a:lnTo>
                <a:lnTo>
                  <a:pt x="1233088" y="3364115"/>
                </a:lnTo>
                <a:lnTo>
                  <a:pt x="1235505" y="3412997"/>
                </a:lnTo>
                <a:lnTo>
                  <a:pt x="1237506" y="3461726"/>
                </a:lnTo>
                <a:lnTo>
                  <a:pt x="1239095" y="3510300"/>
                </a:lnTo>
                <a:lnTo>
                  <a:pt x="1240275" y="3558716"/>
                </a:lnTo>
                <a:lnTo>
                  <a:pt x="1241051" y="3606970"/>
                </a:lnTo>
                <a:lnTo>
                  <a:pt x="1241426" y="3655060"/>
                </a:lnTo>
                <a:lnTo>
                  <a:pt x="1241404" y="3702983"/>
                </a:lnTo>
                <a:lnTo>
                  <a:pt x="1240989" y="3750736"/>
                </a:lnTo>
                <a:lnTo>
                  <a:pt x="1240185" y="3798316"/>
                </a:lnTo>
                <a:lnTo>
                  <a:pt x="1238995" y="3845719"/>
                </a:lnTo>
                <a:lnTo>
                  <a:pt x="1237424" y="3892944"/>
                </a:lnTo>
                <a:lnTo>
                  <a:pt x="1235475" y="3939987"/>
                </a:lnTo>
                <a:lnTo>
                  <a:pt x="1233152" y="3986846"/>
                </a:lnTo>
                <a:lnTo>
                  <a:pt x="1230459" y="4033516"/>
                </a:lnTo>
                <a:lnTo>
                  <a:pt x="1227400" y="4079996"/>
                </a:lnTo>
                <a:lnTo>
                  <a:pt x="1223979" y="4126283"/>
                </a:lnTo>
                <a:lnTo>
                  <a:pt x="1220198" y="4172373"/>
                </a:lnTo>
                <a:lnTo>
                  <a:pt x="1216063" y="4218264"/>
                </a:lnTo>
                <a:lnTo>
                  <a:pt x="1211578" y="4263952"/>
                </a:lnTo>
                <a:lnTo>
                  <a:pt x="1206745" y="4309435"/>
                </a:lnTo>
                <a:lnTo>
                  <a:pt x="1201568" y="4354710"/>
                </a:lnTo>
                <a:lnTo>
                  <a:pt x="1196053" y="4399773"/>
                </a:lnTo>
                <a:lnTo>
                  <a:pt x="1190201" y="4444623"/>
                </a:lnTo>
                <a:lnTo>
                  <a:pt x="1184018" y="4489256"/>
                </a:lnTo>
                <a:lnTo>
                  <a:pt x="1177507" y="4533668"/>
                </a:lnTo>
                <a:lnTo>
                  <a:pt x="1170672" y="4577858"/>
                </a:lnTo>
                <a:lnTo>
                  <a:pt x="1163517" y="4621822"/>
                </a:lnTo>
                <a:lnTo>
                  <a:pt x="1156045" y="4665558"/>
                </a:lnTo>
                <a:lnTo>
                  <a:pt x="1148260" y="4709062"/>
                </a:lnTo>
                <a:lnTo>
                  <a:pt x="1140167" y="4752331"/>
                </a:lnTo>
                <a:lnTo>
                  <a:pt x="1131769" y="4795362"/>
                </a:lnTo>
                <a:lnTo>
                  <a:pt x="1123069" y="4838154"/>
                </a:lnTo>
                <a:lnTo>
                  <a:pt x="1114073" y="4880702"/>
                </a:lnTo>
                <a:lnTo>
                  <a:pt x="1104783" y="4923003"/>
                </a:lnTo>
                <a:lnTo>
                  <a:pt x="1095203" y="4965056"/>
                </a:lnTo>
                <a:lnTo>
                  <a:pt x="1085337" y="5006856"/>
                </a:lnTo>
                <a:lnTo>
                  <a:pt x="1075190" y="5048401"/>
                </a:lnTo>
                <a:lnTo>
                  <a:pt x="1064764" y="5089688"/>
                </a:lnTo>
                <a:lnTo>
                  <a:pt x="1054064" y="5130715"/>
                </a:lnTo>
                <a:lnTo>
                  <a:pt x="1043094" y="5171477"/>
                </a:lnTo>
                <a:lnTo>
                  <a:pt x="1031857" y="5211973"/>
                </a:lnTo>
                <a:lnTo>
                  <a:pt x="1020357" y="5252199"/>
                </a:lnTo>
                <a:lnTo>
                  <a:pt x="1008598" y="5292152"/>
                </a:lnTo>
                <a:lnTo>
                  <a:pt x="996584" y="5331829"/>
                </a:lnTo>
                <a:lnTo>
                  <a:pt x="984319" y="5371228"/>
                </a:lnTo>
                <a:lnTo>
                  <a:pt x="971806" y="5410346"/>
                </a:lnTo>
                <a:lnTo>
                  <a:pt x="959049" y="5449179"/>
                </a:lnTo>
                <a:lnTo>
                  <a:pt x="946053" y="5487725"/>
                </a:lnTo>
                <a:lnTo>
                  <a:pt x="932821" y="5525981"/>
                </a:lnTo>
                <a:lnTo>
                  <a:pt x="919356" y="5563944"/>
                </a:lnTo>
                <a:lnTo>
                  <a:pt x="905664" y="5601610"/>
                </a:lnTo>
                <a:lnTo>
                  <a:pt x="891746" y="5638977"/>
                </a:lnTo>
                <a:lnTo>
                  <a:pt x="877608" y="5676043"/>
                </a:lnTo>
                <a:lnTo>
                  <a:pt x="863253" y="5712803"/>
                </a:lnTo>
                <a:lnTo>
                  <a:pt x="848686" y="5749256"/>
                </a:lnTo>
                <a:lnTo>
                  <a:pt x="833909" y="5785398"/>
                </a:lnTo>
                <a:lnTo>
                  <a:pt x="818926" y="5821227"/>
                </a:lnTo>
                <a:lnTo>
                  <a:pt x="803742" y="5856738"/>
                </a:lnTo>
                <a:lnTo>
                  <a:pt x="788361" y="5891930"/>
                </a:lnTo>
                <a:lnTo>
                  <a:pt x="772785" y="5926800"/>
                </a:lnTo>
                <a:lnTo>
                  <a:pt x="741068" y="5995560"/>
                </a:lnTo>
                <a:lnTo>
                  <a:pt x="708622" y="6062996"/>
                </a:lnTo>
                <a:lnTo>
                  <a:pt x="675477" y="6129082"/>
                </a:lnTo>
                <a:lnTo>
                  <a:pt x="641663" y="6193797"/>
                </a:lnTo>
                <a:lnTo>
                  <a:pt x="607212" y="6257116"/>
                </a:lnTo>
                <a:lnTo>
                  <a:pt x="572155" y="6319017"/>
                </a:lnTo>
                <a:lnTo>
                  <a:pt x="536521" y="6379475"/>
                </a:lnTo>
                <a:lnTo>
                  <a:pt x="500341" y="6438468"/>
                </a:lnTo>
                <a:lnTo>
                  <a:pt x="463647" y="6495971"/>
                </a:lnTo>
                <a:lnTo>
                  <a:pt x="426469" y="6551962"/>
                </a:lnTo>
                <a:lnTo>
                  <a:pt x="388836" y="6606417"/>
                </a:lnTo>
                <a:lnTo>
                  <a:pt x="350781" y="6659313"/>
                </a:lnTo>
                <a:lnTo>
                  <a:pt x="312334" y="6710625"/>
                </a:lnTo>
                <a:lnTo>
                  <a:pt x="273525" y="6760331"/>
                </a:lnTo>
                <a:lnTo>
                  <a:pt x="234385" y="6808408"/>
                </a:lnTo>
                <a:lnTo>
                  <a:pt x="194945" y="6854831"/>
                </a:lnTo>
                <a:lnTo>
                  <a:pt x="1828800" y="6857999"/>
                </a:lnTo>
                <a:lnTo>
                  <a:pt x="1828800" y="14224"/>
                </a:lnTo>
                <a:lnTo>
                  <a:pt x="0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57200" y="569721"/>
            <a:ext cx="8458200" cy="45550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u="heavy" spc="-170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800" u="heavy" spc="-5" dirty="0">
                <a:solidFill>
                  <a:srgbClr val="FFFF00"/>
                </a:solidFill>
                <a:latin typeface="Arial"/>
                <a:cs typeface="Arial"/>
              </a:rPr>
              <a:t>y</a:t>
            </a:r>
            <a:r>
              <a:rPr sz="2800" u="heavy" dirty="0">
                <a:solidFill>
                  <a:srgbClr val="FFFF00"/>
                </a:solidFill>
                <a:latin typeface="Arial"/>
                <a:cs typeface="Arial"/>
              </a:rPr>
              <a:t>p</a:t>
            </a:r>
            <a:r>
              <a:rPr sz="2800" u="heavy" spc="-5" dirty="0">
                <a:solidFill>
                  <a:srgbClr val="FFFF00"/>
                </a:solidFill>
                <a:latin typeface="Arial"/>
                <a:cs typeface="Arial"/>
              </a:rPr>
              <a:t>es</a:t>
            </a:r>
            <a:r>
              <a:rPr sz="2800" u="heavy" spc="-1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u="heavy" spc="-5" dirty="0">
                <a:solidFill>
                  <a:srgbClr val="FFFF00"/>
                </a:solidFill>
                <a:latin typeface="Arial"/>
                <a:cs typeface="Arial"/>
              </a:rPr>
              <a:t>of </a:t>
            </a:r>
            <a:r>
              <a:rPr sz="2800" u="heavy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800" u="heavy" spc="-5" dirty="0">
                <a:solidFill>
                  <a:srgbClr val="FFFF00"/>
                </a:solidFill>
                <a:latin typeface="Arial"/>
                <a:cs typeface="Arial"/>
              </a:rPr>
              <a:t>orm</a:t>
            </a:r>
            <a:r>
              <a:rPr sz="2800" u="heavy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800" u="heavy" spc="-5" dirty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sz="2800" u="heavy" spc="3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u="heavy" spc="-10" dirty="0">
                <a:solidFill>
                  <a:srgbClr val="FFFF00"/>
                </a:solidFill>
                <a:latin typeface="Arial"/>
                <a:cs typeface="Arial"/>
              </a:rPr>
              <a:t>H</a:t>
            </a:r>
            <a:r>
              <a:rPr sz="2800" u="heavy" spc="-5" dirty="0">
                <a:solidFill>
                  <a:srgbClr val="FFFF00"/>
                </a:solidFill>
                <a:latin typeface="Arial"/>
                <a:cs typeface="Arial"/>
              </a:rPr>
              <a:t>b.:</a:t>
            </a:r>
            <a:endParaRPr sz="2800" dirty="0">
              <a:latin typeface="Arial"/>
              <a:cs typeface="Arial"/>
            </a:endParaRPr>
          </a:p>
          <a:p>
            <a:pPr marL="109855">
              <a:lnSpc>
                <a:spcPct val="100000"/>
              </a:lnSpc>
              <a:spcBef>
                <a:spcPts val="1680"/>
              </a:spcBef>
            </a:pPr>
            <a:r>
              <a:rPr sz="2800" dirty="0">
                <a:solidFill>
                  <a:srgbClr val="FFFF00"/>
                </a:solidFill>
                <a:latin typeface="Arial"/>
                <a:cs typeface="Arial"/>
              </a:rPr>
              <a:t>-</a:t>
            </a:r>
            <a:r>
              <a:rPr sz="2800" spc="-10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sz="2800" spc="-1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800" spc="-16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2</a:t>
            </a:r>
            <a:r>
              <a:rPr sz="2800" spc="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00"/>
                </a:solidFill>
                <a:latin typeface="Symbol"/>
                <a:cs typeface="Symbol"/>
              </a:rPr>
              <a:t></a:t>
            </a:r>
            <a:r>
              <a:rPr sz="2800" spc="8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&amp;</a:t>
            </a:r>
            <a:r>
              <a:rPr sz="2800" spc="-2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2</a:t>
            </a:r>
            <a:r>
              <a:rPr sz="2800" spc="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b</a:t>
            </a:r>
            <a:r>
              <a:rPr sz="2800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ta</a:t>
            </a:r>
            <a:r>
              <a:rPr sz="2800" spc="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sz="2800" dirty="0">
                <a:solidFill>
                  <a:srgbClr val="FFFF00"/>
                </a:solidFill>
                <a:latin typeface="Arial"/>
                <a:cs typeface="Arial"/>
              </a:rPr>
              <a:t>h</a:t>
            </a: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800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800" dirty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)</a:t>
            </a:r>
            <a:r>
              <a:rPr sz="2800" spc="2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sz="2800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sz="2800" dirty="0">
                <a:solidFill>
                  <a:srgbClr val="FFFF00"/>
                </a:solidFill>
                <a:latin typeface="Arial"/>
                <a:cs typeface="Arial"/>
              </a:rPr>
              <a:t>u</a:t>
            </a: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lt</a:t>
            </a:r>
            <a:r>
              <a:rPr sz="2800" spc="1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00"/>
                </a:solidFill>
                <a:latin typeface="Arial"/>
                <a:cs typeface="Arial"/>
              </a:rPr>
              <a:t>H</a:t>
            </a:r>
            <a:r>
              <a:rPr sz="2800" dirty="0">
                <a:solidFill>
                  <a:srgbClr val="FFFF00"/>
                </a:solidFill>
                <a:latin typeface="Arial"/>
                <a:cs typeface="Arial"/>
              </a:rPr>
              <a:t>b</a:t>
            </a: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) </a:t>
            </a:r>
            <a:r>
              <a:rPr sz="2800" spc="0" dirty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sz="2800" dirty="0">
                <a:solidFill>
                  <a:srgbClr val="FFFF00"/>
                </a:solidFill>
                <a:latin typeface="Arial"/>
                <a:cs typeface="Arial"/>
              </a:rPr>
              <a:t>98</a:t>
            </a: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%).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-</a:t>
            </a:r>
            <a:r>
              <a:rPr sz="2800" spc="-1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sz="2800" spc="-1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2800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(2</a:t>
            </a:r>
            <a:r>
              <a:rPr sz="2800" spc="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00"/>
                </a:solidFill>
                <a:latin typeface="Symbol"/>
                <a:cs typeface="Symbol"/>
              </a:rPr>
              <a:t></a:t>
            </a:r>
            <a:r>
              <a:rPr sz="2800" spc="8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&amp; 2</a:t>
            </a:r>
            <a:r>
              <a:rPr sz="2800" spc="-1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de</a:t>
            </a:r>
            <a:r>
              <a:rPr sz="2800" dirty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ta </a:t>
            </a:r>
            <a:r>
              <a:rPr sz="2800" spc="0" dirty="0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ha</a:t>
            </a:r>
            <a:r>
              <a:rPr sz="2800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800" dirty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) </a:t>
            </a:r>
            <a:r>
              <a:rPr sz="2800" spc="10" dirty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2</a:t>
            </a:r>
            <a:r>
              <a:rPr sz="2800" spc="-10" dirty="0">
                <a:solidFill>
                  <a:srgbClr val="FFFF00"/>
                </a:solidFill>
                <a:latin typeface="Arial"/>
                <a:cs typeface="Arial"/>
              </a:rPr>
              <a:t>%)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sz="2800" dirty="0">
                <a:solidFill>
                  <a:srgbClr val="FFFF00"/>
                </a:solidFill>
                <a:latin typeface="Arial"/>
                <a:cs typeface="Arial"/>
              </a:rPr>
              <a:t>-</a:t>
            </a:r>
            <a:r>
              <a:rPr lang="en-GB" sz="280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sz="2800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F </a:t>
            </a: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(2</a:t>
            </a:r>
            <a:r>
              <a:rPr sz="2800" spc="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00"/>
                </a:solidFill>
                <a:latin typeface="Symbol"/>
                <a:cs typeface="Symbol"/>
              </a:rPr>
              <a:t></a:t>
            </a:r>
            <a:r>
              <a:rPr sz="2800" spc="7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&amp; 2</a:t>
            </a:r>
            <a:r>
              <a:rPr sz="2800" spc="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00"/>
                </a:solidFill>
                <a:latin typeface="Symbol"/>
                <a:cs typeface="Symbol"/>
              </a:rPr>
              <a:t></a:t>
            </a:r>
            <a:r>
              <a:rPr sz="2800" spc="7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sz="2800" dirty="0">
                <a:solidFill>
                  <a:srgbClr val="FFFF00"/>
                </a:solidFill>
                <a:latin typeface="Arial"/>
                <a:cs typeface="Arial"/>
              </a:rPr>
              <a:t>h</a:t>
            </a: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800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800" dirty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) </a:t>
            </a:r>
            <a:r>
              <a:rPr sz="2800" spc="10" dirty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sz="2800" spc="-10" dirty="0">
                <a:solidFill>
                  <a:srgbClr val="FFFF00"/>
                </a:solidFill>
                <a:latin typeface="Arial"/>
                <a:cs typeface="Arial"/>
              </a:rPr>
              <a:t>H</a:t>
            </a: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b</a:t>
            </a:r>
            <a:r>
              <a:rPr sz="2800" spc="1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of in</a:t>
            </a:r>
            <a:r>
              <a:rPr sz="2800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2800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ut</a:t>
            </a:r>
            <a:r>
              <a:rPr sz="2800" spc="0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ri</a:t>
            </a:r>
            <a:r>
              <a:rPr sz="2800" spc="0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e </a:t>
            </a:r>
            <a:r>
              <a:rPr sz="2800" dirty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if</a:t>
            </a:r>
            <a:r>
              <a:rPr sz="2800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800" spc="10" dirty="0">
                <a:solidFill>
                  <a:srgbClr val="FFFF00"/>
                </a:solidFill>
                <a:latin typeface="Arial"/>
                <a:cs typeface="Arial"/>
              </a:rPr>
              <a:t>)</a:t>
            </a: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8"/>
              </a:spcBef>
            </a:pPr>
            <a:endParaRPr sz="2950" dirty="0">
              <a:latin typeface="Times New Roman"/>
              <a:cs typeface="Times New Roman"/>
            </a:endParaRPr>
          </a:p>
          <a:p>
            <a:pPr marL="12700" marR="640080">
              <a:lnSpc>
                <a:spcPct val="100000"/>
              </a:lnSpc>
            </a:pPr>
            <a:r>
              <a:rPr lang="en-GB" sz="2800" spc="-10" dirty="0">
                <a:solidFill>
                  <a:srgbClr val="FFFFFF"/>
                </a:solidFill>
                <a:latin typeface="Comic Sans MS"/>
                <a:cs typeface="Arial" panose="020B0604020202020204" pitchFamily="34" charset="0"/>
              </a:rPr>
              <a:t>* </a:t>
            </a:r>
            <a:r>
              <a:rPr lang="en-GB" sz="28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800" spc="-1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bnormalit</a:t>
            </a:r>
            <a:r>
              <a:rPr sz="2800" spc="-5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z="2800" spc="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sz="28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lype</a:t>
            </a:r>
            <a:r>
              <a:rPr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28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tid</a:t>
            </a:r>
            <a:r>
              <a:rPr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800" spc="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chain</a:t>
            </a:r>
            <a:r>
              <a:rPr lang="en-GB"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results in an </a:t>
            </a:r>
            <a:r>
              <a:rPr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800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sz="28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</a:t>
            </a:r>
            <a:r>
              <a:rPr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sz="2800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(hemoglobinopathie</a:t>
            </a:r>
            <a:r>
              <a:rPr sz="2800" spc="-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sz="2800" spc="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1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en-GB" sz="28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28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thala</a:t>
            </a:r>
            <a:r>
              <a:rPr sz="28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8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</a:t>
            </a:r>
            <a:r>
              <a:rPr sz="2800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8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2800" spc="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8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ckle cell</a:t>
            </a:r>
            <a:r>
              <a:rPr sz="28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(Hb</a:t>
            </a:r>
            <a:r>
              <a:rPr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8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757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F5A9533-D91E-40DE-8C54-7CD9EC7A97F6}"/>
              </a:ext>
            </a:extLst>
          </p:cNvPr>
          <p:cNvSpPr/>
          <p:nvPr/>
        </p:nvSpPr>
        <p:spPr>
          <a:xfrm>
            <a:off x="3657600" y="5597205"/>
            <a:ext cx="1600200" cy="609598"/>
          </a:xfrm>
          <a:prstGeom prst="round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6400" y="228600"/>
            <a:ext cx="5148581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Fate</a:t>
            </a:r>
            <a:r>
              <a:rPr sz="2800" spc="-4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sz="2800" spc="-5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RBC</a:t>
            </a:r>
            <a:endParaRPr sz="28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05"/>
              </a:lnSpc>
            </a:pPr>
            <a:fld id="{81D60167-4931-47E6-BA6A-407CBD079E47}" type="slidenum">
              <a:rPr spc="-5" dirty="0"/>
              <a:t>14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693332" y="651197"/>
            <a:ext cx="7712075" cy="56938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D9FAF"/>
              </a:buClr>
              <a:buSzPct val="79166"/>
              <a:buFont typeface="Arial" panose="020B0604020202020204" pitchFamily="34" charset="0"/>
              <a:buChar char="•"/>
              <a:tabLst>
                <a:tab pos="395605" algn="l"/>
              </a:tabLst>
            </a:pPr>
            <a:r>
              <a:rPr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RBC</a:t>
            </a:r>
            <a:r>
              <a:rPr sz="2000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2000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r>
              <a:rPr sz="2000" spc="-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span </a:t>
            </a:r>
            <a:r>
              <a:rPr sz="2000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0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</a:t>
            </a:r>
            <a:r>
              <a:rPr sz="2000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cula</a:t>
            </a:r>
            <a:r>
              <a:rPr sz="2000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</a:t>
            </a:r>
            <a:r>
              <a:rPr sz="2000" spc="-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sz="2000" spc="-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</a:t>
            </a:r>
            <a:r>
              <a:rPr sz="2000" spc="1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sz="2000" spc="-25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8"/>
              </a:spcBef>
              <a:buClr>
                <a:srgbClr val="6D9FAF"/>
              </a:buClr>
              <a:buFont typeface="Arial" panose="020B0604020202020204" pitchFamily="34" charset="0"/>
              <a:buChar char="•"/>
            </a:pP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667385" indent="-342900">
              <a:lnSpc>
                <a:spcPct val="80000"/>
              </a:lnSpc>
              <a:spcBef>
                <a:spcPts val="575"/>
              </a:spcBef>
              <a:buClr>
                <a:srgbClr val="6D9FAF"/>
              </a:buClr>
              <a:buSzPct val="79166"/>
              <a:buFont typeface="Arial" panose="020B0604020202020204" pitchFamily="34" charset="0"/>
              <a:buChar char="•"/>
              <a:tabLst>
                <a:tab pos="395605" algn="l"/>
              </a:tabLst>
            </a:pPr>
            <a:r>
              <a:rPr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000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2000" spc="-4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</a:t>
            </a:r>
            <a:r>
              <a:rPr sz="2000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</a:t>
            </a:r>
            <a:r>
              <a:rPr sz="2000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2000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agi</a:t>
            </a:r>
            <a:r>
              <a:rPr sz="2000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</a:t>
            </a:r>
            <a:r>
              <a:rPr sz="20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</a:t>
            </a:r>
            <a:r>
              <a:rPr sz="2000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brane,</a:t>
            </a:r>
            <a:r>
              <a:rPr sz="2000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sz="2000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 </a:t>
            </a:r>
            <a:r>
              <a:rPr sz="2000" spc="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 rup</a:t>
            </a:r>
            <a:r>
              <a:rPr sz="2000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ure</a:t>
            </a:r>
            <a:r>
              <a:rPr sz="20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sz="2000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0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passes</a:t>
            </a:r>
            <a:r>
              <a:rPr sz="2000" spc="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20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</a:t>
            </a:r>
            <a:r>
              <a:rPr sz="2000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</a:t>
            </a:r>
            <a:r>
              <a:rPr sz="20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</a:t>
            </a:r>
            <a:r>
              <a:rPr sz="2000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sz="2000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</a:t>
            </a:r>
            <a:r>
              <a:rPr sz="20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Reticulo-endotheilal</a:t>
            </a:r>
            <a:r>
              <a:rPr lang="en-GB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system/S</a:t>
            </a:r>
            <a:r>
              <a:rPr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plee</a:t>
            </a:r>
            <a:r>
              <a:rPr sz="2000" spc="-1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8"/>
              </a:spcBef>
              <a:buClr>
                <a:srgbClr val="6D9FAF"/>
              </a:buClr>
              <a:buFont typeface="Arial" panose="020B0604020202020204" pitchFamily="34" charset="0"/>
              <a:buChar char="•"/>
            </a:pP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163195" indent="-342900">
              <a:lnSpc>
                <a:spcPct val="80000"/>
              </a:lnSpc>
              <a:buClr>
                <a:srgbClr val="6D9FAF"/>
              </a:buClr>
              <a:buSzPct val="79166"/>
              <a:buFont typeface="Arial" panose="020B0604020202020204" pitchFamily="34" charset="0"/>
              <a:buChar char="•"/>
              <a:tabLst>
                <a:tab pos="395605" algn="l"/>
              </a:tabLst>
            </a:pPr>
            <a:r>
              <a:rPr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Released</a:t>
            </a:r>
            <a:r>
              <a:rPr sz="20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taken up</a:t>
            </a:r>
            <a:r>
              <a:rPr sz="20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sz="20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</a:t>
            </a:r>
            <a:r>
              <a:rPr sz="2000" spc="5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ophages</a:t>
            </a:r>
            <a:r>
              <a:rPr sz="2000" spc="-5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2000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2000" spc="5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sz="2000" spc="-13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spleen</a:t>
            </a:r>
            <a:r>
              <a:rPr sz="2000" spc="-15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bone</a:t>
            </a:r>
            <a:r>
              <a:rPr sz="2000" spc="-15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</a:t>
            </a:r>
            <a:r>
              <a:rPr sz="2000" spc="5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</a:t>
            </a:r>
            <a:r>
              <a:rPr sz="2000" spc="3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25450" lvl="1">
              <a:lnSpc>
                <a:spcPct val="100000"/>
              </a:lnSpc>
              <a:spcBef>
                <a:spcPts val="5"/>
              </a:spcBef>
              <a:buClr>
                <a:srgbClr val="6D9FAF"/>
              </a:buClr>
              <a:buSzPct val="90000"/>
              <a:tabLst>
                <a:tab pos="699135" algn="l"/>
              </a:tabLst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25450" lvl="1">
              <a:lnSpc>
                <a:spcPct val="100000"/>
              </a:lnSpc>
              <a:spcBef>
                <a:spcPts val="5"/>
              </a:spcBef>
              <a:buClr>
                <a:srgbClr val="6D9FAF"/>
              </a:buClr>
              <a:buSzPct val="90000"/>
              <a:tabLst>
                <a:tab pos="699135" algn="l"/>
              </a:tabLst>
            </a:pPr>
            <a:r>
              <a:rPr lang="en-GB" sz="2000" b="1" u="sng" spc="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sz="2000" b="1" u="sng" spc="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sz="2000" b="1" u="sng" spc="-2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2000" b="1" u="sng" spc="-2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bro</a:t>
            </a:r>
            <a:r>
              <a:rPr sz="2000" b="1" u="sng" spc="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sz="2000" b="1" u="sng" spc="-1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sz="2000" b="1" u="sng" spc="-1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sz="2000" b="1" u="sng" spc="-1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componen</a:t>
            </a:r>
            <a:r>
              <a:rPr sz="2000" b="1" u="sng" spc="-2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ar-SA" sz="2200" dirty="0">
                <a:solidFill>
                  <a:srgbClr val="FFFF00"/>
                </a:solidFill>
              </a:rPr>
              <a:t>1-Globin                  protein pool.</a:t>
            </a:r>
          </a:p>
          <a:p>
            <a:pPr>
              <a:spcBef>
                <a:spcPct val="50000"/>
              </a:spcBef>
            </a:pPr>
            <a:r>
              <a:rPr lang="en-US" altLang="ar-SA" sz="2200" dirty="0">
                <a:solidFill>
                  <a:srgbClr val="FFFF00"/>
                </a:solidFill>
              </a:rPr>
              <a:t>2- </a:t>
            </a:r>
            <a:r>
              <a:rPr lang="en-US" altLang="ar-SA" sz="2200" dirty="0" err="1">
                <a:solidFill>
                  <a:srgbClr val="FFFF00"/>
                </a:solidFill>
              </a:rPr>
              <a:t>Haem</a:t>
            </a:r>
            <a:r>
              <a:rPr lang="en-US" altLang="ar-SA" sz="2200" dirty="0">
                <a:solidFill>
                  <a:srgbClr val="FFFF00"/>
                </a:solidFill>
              </a:rPr>
              <a:t>                   iron (reused)</a:t>
            </a:r>
          </a:p>
          <a:p>
            <a:pPr>
              <a:spcBef>
                <a:spcPct val="50000"/>
              </a:spcBef>
            </a:pPr>
            <a:r>
              <a:rPr lang="en-US" altLang="ar-SA" sz="2200" dirty="0">
                <a:solidFill>
                  <a:srgbClr val="FFFF00"/>
                </a:solidFill>
              </a:rPr>
              <a:t>                               porphyrin is converted to bilirubin.  </a:t>
            </a:r>
          </a:p>
          <a:p>
            <a:pPr>
              <a:spcBef>
                <a:spcPct val="50000"/>
              </a:spcBef>
            </a:pPr>
            <a:r>
              <a:rPr lang="en-US" altLang="ar-SA" sz="2200" dirty="0">
                <a:solidFill>
                  <a:srgbClr val="FFFF00"/>
                </a:solidFill>
              </a:rPr>
              <a:t>							</a:t>
            </a:r>
          </a:p>
          <a:p>
            <a:pPr>
              <a:spcBef>
                <a:spcPct val="50000"/>
              </a:spcBef>
            </a:pPr>
            <a:r>
              <a:rPr lang="en-US" altLang="ar-SA" sz="2200" dirty="0">
                <a:solidFill>
                  <a:srgbClr val="FFFF00"/>
                </a:solidFill>
              </a:rPr>
              <a:t>							Jaundice</a:t>
            </a:r>
          </a:p>
          <a:p>
            <a:pPr marL="800100" lvl="1" indent="-342900">
              <a:lnSpc>
                <a:spcPct val="100000"/>
              </a:lnSpc>
              <a:spcBef>
                <a:spcPts val="37"/>
              </a:spcBef>
              <a:buClr>
                <a:srgbClr val="6D9FAF"/>
              </a:buClr>
              <a:buFont typeface="Arial" panose="020B0604020202020204" pitchFamily="34" charset="0"/>
              <a:buChar char="•"/>
            </a:pP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83167" y="3848323"/>
            <a:ext cx="609600" cy="76200"/>
          </a:xfrm>
          <a:custGeom>
            <a:avLst/>
            <a:gdLst/>
            <a:ahLst/>
            <a:cxnLst/>
            <a:rect l="l" t="t" r="r" b="b"/>
            <a:pathLst>
              <a:path w="609600" h="76200">
                <a:moveTo>
                  <a:pt x="571500" y="0"/>
                </a:moveTo>
                <a:lnTo>
                  <a:pt x="571500" y="19050"/>
                </a:lnTo>
                <a:lnTo>
                  <a:pt x="0" y="19050"/>
                </a:lnTo>
                <a:lnTo>
                  <a:pt x="0" y="57150"/>
                </a:lnTo>
                <a:lnTo>
                  <a:pt x="571500" y="57150"/>
                </a:lnTo>
                <a:lnTo>
                  <a:pt x="571500" y="76200"/>
                </a:lnTo>
                <a:lnTo>
                  <a:pt x="609600" y="38100"/>
                </a:lnTo>
                <a:lnTo>
                  <a:pt x="5715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31625" y="4769271"/>
            <a:ext cx="381000" cy="76200"/>
          </a:xfrm>
          <a:custGeom>
            <a:avLst/>
            <a:gdLst/>
            <a:ahLst/>
            <a:cxnLst/>
            <a:rect l="l" t="t" r="r" b="b"/>
            <a:pathLst>
              <a:path w="609600" h="76200">
                <a:moveTo>
                  <a:pt x="0" y="19050"/>
                </a:moveTo>
                <a:lnTo>
                  <a:pt x="571500" y="19050"/>
                </a:lnTo>
                <a:lnTo>
                  <a:pt x="571500" y="0"/>
                </a:lnTo>
                <a:lnTo>
                  <a:pt x="609600" y="38100"/>
                </a:lnTo>
                <a:lnTo>
                  <a:pt x="571500" y="76200"/>
                </a:lnTo>
                <a:lnTo>
                  <a:pt x="571500" y="57150"/>
                </a:lnTo>
                <a:lnTo>
                  <a:pt x="0" y="57150"/>
                </a:lnTo>
                <a:lnTo>
                  <a:pt x="0" y="19050"/>
                </a:lnTo>
                <a:close/>
              </a:path>
            </a:pathLst>
          </a:custGeom>
          <a:ln w="190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88AF921A-4544-4659-8441-08682C4E84CC}"/>
              </a:ext>
            </a:extLst>
          </p:cNvPr>
          <p:cNvSpPr/>
          <p:nvPr/>
        </p:nvSpPr>
        <p:spPr>
          <a:xfrm>
            <a:off x="2241242" y="4308797"/>
            <a:ext cx="381000" cy="76200"/>
          </a:xfrm>
          <a:custGeom>
            <a:avLst/>
            <a:gdLst/>
            <a:ahLst/>
            <a:cxnLst/>
            <a:rect l="l" t="t" r="r" b="b"/>
            <a:pathLst>
              <a:path w="609600" h="76200">
                <a:moveTo>
                  <a:pt x="0" y="19050"/>
                </a:moveTo>
                <a:lnTo>
                  <a:pt x="571500" y="19050"/>
                </a:lnTo>
                <a:lnTo>
                  <a:pt x="571500" y="0"/>
                </a:lnTo>
                <a:lnTo>
                  <a:pt x="609600" y="38100"/>
                </a:lnTo>
                <a:lnTo>
                  <a:pt x="571500" y="76200"/>
                </a:lnTo>
                <a:lnTo>
                  <a:pt x="571500" y="57150"/>
                </a:lnTo>
                <a:lnTo>
                  <a:pt x="0" y="57150"/>
                </a:lnTo>
                <a:lnTo>
                  <a:pt x="0" y="19050"/>
                </a:lnTo>
                <a:close/>
              </a:path>
            </a:pathLst>
          </a:custGeom>
          <a:ln w="190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r>
              <a:rPr lang="en-GB" dirty="0"/>
              <a:t> 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2133" y="609600"/>
            <a:ext cx="7765321" cy="600164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0" u="sng" spc="-5" dirty="0">
                <a:solidFill>
                  <a:srgbClr val="FF0000"/>
                </a:solidFill>
              </a:rPr>
              <a:t>Functi</a:t>
            </a:r>
            <a:r>
              <a:rPr b="0" u="sng" spc="-25" dirty="0">
                <a:solidFill>
                  <a:srgbClr val="FF0000"/>
                </a:solidFill>
              </a:rPr>
              <a:t>o</a:t>
            </a:r>
            <a:r>
              <a:rPr b="0" u="sng" spc="-10" dirty="0">
                <a:solidFill>
                  <a:srgbClr val="FF0000"/>
                </a:solidFill>
              </a:rPr>
              <a:t>n</a:t>
            </a:r>
            <a:r>
              <a:rPr b="0" u="sng" spc="-5" dirty="0">
                <a:solidFill>
                  <a:srgbClr val="FF0000"/>
                </a:solidFill>
              </a:rPr>
              <a:t>s</a:t>
            </a:r>
            <a:r>
              <a:rPr b="0" u="sng" spc="25" dirty="0">
                <a:solidFill>
                  <a:srgbClr val="FF0000"/>
                </a:solidFill>
              </a:rPr>
              <a:t> </a:t>
            </a:r>
            <a:r>
              <a:rPr b="0" u="sng" spc="-5" dirty="0">
                <a:solidFill>
                  <a:srgbClr val="FF0000"/>
                </a:solidFill>
              </a:rPr>
              <a:t>of</a:t>
            </a:r>
            <a:r>
              <a:rPr b="0" u="sng" spc="-10" dirty="0">
                <a:solidFill>
                  <a:srgbClr val="FF0000"/>
                </a:solidFill>
              </a:rPr>
              <a:t> He</a:t>
            </a:r>
            <a:r>
              <a:rPr b="0" u="sng" spc="0" dirty="0">
                <a:solidFill>
                  <a:srgbClr val="FF0000"/>
                </a:solidFill>
              </a:rPr>
              <a:t>m</a:t>
            </a:r>
            <a:r>
              <a:rPr b="0" u="sng" spc="-5" dirty="0">
                <a:solidFill>
                  <a:srgbClr val="FF0000"/>
                </a:solidFill>
              </a:rPr>
              <a:t>oglobin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764016" y="6644046"/>
            <a:ext cx="16573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05"/>
              </a:lnSpc>
            </a:pPr>
            <a:r>
              <a:rPr sz="1000" spc="-10" dirty="0">
                <a:solidFill>
                  <a:srgbClr val="9B9A97"/>
                </a:solidFill>
                <a:latin typeface="Arial"/>
                <a:cs typeface="Arial"/>
              </a:rPr>
              <a:t>25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2132" y="1702942"/>
            <a:ext cx="7876067" cy="39241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4970" indent="-382270">
              <a:lnSpc>
                <a:spcPct val="100000"/>
              </a:lnSpc>
              <a:buClr>
                <a:srgbClr val="6D9FAF"/>
              </a:buClr>
              <a:buSzPct val="80000"/>
              <a:buFont typeface="Wingdings"/>
              <a:buChar char=""/>
              <a:tabLst>
                <a:tab pos="395605" algn="l"/>
              </a:tabLst>
            </a:pPr>
            <a:r>
              <a:rPr sz="3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O2</a:t>
            </a:r>
            <a:r>
              <a:rPr lang="en-GB" sz="3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CO2 transport:</a:t>
            </a:r>
            <a:endParaRPr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8500" marR="5080" lvl="1" indent="-273050">
              <a:lnSpc>
                <a:spcPct val="100000"/>
              </a:lnSpc>
              <a:spcBef>
                <a:spcPts val="650"/>
              </a:spcBef>
              <a:buClr>
                <a:srgbClr val="6D9FAF"/>
              </a:buClr>
              <a:buSzPct val="88461"/>
              <a:buFont typeface="Wingdings"/>
              <a:buChar char=""/>
              <a:tabLst>
                <a:tab pos="699135" algn="l"/>
                <a:tab pos="4338320" algn="l"/>
              </a:tabLst>
            </a:pPr>
            <a:r>
              <a:rPr sz="2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Hb</a:t>
            </a:r>
            <a:r>
              <a:rPr sz="2600" b="1" spc="-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b="1" u="heavy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reversibl</a:t>
            </a:r>
            <a:r>
              <a:rPr sz="2600" b="1" u="heavy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z="2600" b="1" spc="-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</a:t>
            </a:r>
            <a:r>
              <a:rPr sz="2600" b="1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2600" b="1" spc="-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550" b="1" spc="22" baseline="-2124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2550" b="1" baseline="-2124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sz="26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6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 </a:t>
            </a:r>
            <a:r>
              <a:rPr sz="2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oxyh</a:t>
            </a:r>
            <a:r>
              <a:rPr sz="26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moglobi</a:t>
            </a:r>
            <a:r>
              <a:rPr sz="2600"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GB" sz="2600"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98500" marR="5080" lvl="1" indent="-273050">
              <a:lnSpc>
                <a:spcPct val="100000"/>
              </a:lnSpc>
              <a:spcBef>
                <a:spcPts val="650"/>
              </a:spcBef>
              <a:buClr>
                <a:srgbClr val="6D9FAF"/>
              </a:buClr>
              <a:buSzPct val="88461"/>
              <a:buFont typeface="Wingdings"/>
              <a:buChar char=""/>
              <a:tabLst>
                <a:tab pos="699135" algn="l"/>
                <a:tab pos="4338320" algn="l"/>
              </a:tabLst>
            </a:pPr>
            <a:endParaRPr lang="en-GB" sz="2600" b="1" spc="-1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25450" marR="5080" lvl="1">
              <a:lnSpc>
                <a:spcPct val="100000"/>
              </a:lnSpc>
              <a:spcBef>
                <a:spcPts val="650"/>
              </a:spcBef>
              <a:buClr>
                <a:srgbClr val="6D9FAF"/>
              </a:buClr>
              <a:buSzPct val="88461"/>
              <a:tabLst>
                <a:tab pos="699135" algn="l"/>
                <a:tab pos="4338320" algn="l"/>
              </a:tabLst>
            </a:pPr>
            <a:r>
              <a:rPr lang="en-GB" sz="2600"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sz="3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Carriage</a:t>
            </a:r>
            <a:r>
              <a:rPr sz="30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0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3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3000" b="1" spc="-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CO2</a:t>
            </a:r>
            <a:endParaRPr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8500" lvl="1" indent="-273050">
              <a:lnSpc>
                <a:spcPct val="100000"/>
              </a:lnSpc>
              <a:spcBef>
                <a:spcPts val="650"/>
              </a:spcBef>
              <a:buClr>
                <a:srgbClr val="6D9FAF"/>
              </a:buClr>
              <a:buSzPct val="88461"/>
              <a:buFont typeface="Wingdings"/>
              <a:buChar char=""/>
              <a:tabLst>
                <a:tab pos="699135" algn="l"/>
                <a:tab pos="2832100" algn="l"/>
              </a:tabLst>
            </a:pPr>
            <a:r>
              <a:rPr sz="2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Hb</a:t>
            </a:r>
            <a:r>
              <a:rPr sz="2600" b="1" spc="-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</a:t>
            </a:r>
            <a:r>
              <a:rPr sz="2600" b="1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2600" b="1" spc="-4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26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550" b="1" spc="22" baseline="-2124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2550" b="1" baseline="-2124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sz="2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sz="2600"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carboxyh</a:t>
            </a:r>
            <a:r>
              <a:rPr sz="2600" b="1" spc="-2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6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2600" b="1" spc="5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6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sz="2600" b="1" spc="-1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26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obin</a:t>
            </a:r>
            <a:endParaRPr lang="en-GB" sz="2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8500" lvl="1" indent="-273050">
              <a:lnSpc>
                <a:spcPct val="100000"/>
              </a:lnSpc>
              <a:spcBef>
                <a:spcPts val="650"/>
              </a:spcBef>
              <a:buClr>
                <a:srgbClr val="6D9FAF"/>
              </a:buClr>
              <a:buSzPct val="88461"/>
              <a:buFont typeface="Wingdings"/>
              <a:buChar char=""/>
              <a:tabLst>
                <a:tab pos="699135" algn="l"/>
                <a:tab pos="2832100" algn="l"/>
              </a:tabLst>
            </a:pPr>
            <a:endParaRPr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4970" indent="-382270">
              <a:lnSpc>
                <a:spcPct val="100000"/>
              </a:lnSpc>
              <a:spcBef>
                <a:spcPts val="695"/>
              </a:spcBef>
              <a:buClr>
                <a:srgbClr val="6D9FAF"/>
              </a:buClr>
              <a:buSzPct val="80000"/>
              <a:buFont typeface="Wingdings"/>
              <a:buChar char=""/>
              <a:tabLst>
                <a:tab pos="395605" algn="l"/>
              </a:tabLst>
            </a:pPr>
            <a:r>
              <a:rPr sz="30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Buff</a:t>
            </a:r>
            <a:r>
              <a:rPr sz="3000" b="1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3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464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>
            <a:extLst>
              <a:ext uri="{FF2B5EF4-FFF2-40B4-BE49-F238E27FC236}">
                <a16:creationId xmlns:a16="http://schemas.microsoft.com/office/drawing/2014/main" id="{D673D35E-7BE9-478A-B1BF-589D1BC63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0" y="260350"/>
            <a:ext cx="8667750" cy="557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216" tIns="42108" rIns="84216" bIns="42108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ar-SA" b="1" u="sng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Iron metabolism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ar-SA" dirty="0">
                <a:latin typeface="Tahoma" pitchFamily="34" charset="0"/>
                <a:cs typeface="Tahoma" pitchFamily="34" charset="0"/>
              </a:rPr>
              <a:t>Total amount in the body = 3- 5 gm, </a:t>
            </a:r>
            <a:r>
              <a:rPr lang="en-US" altLang="ar-SA" u="sng" dirty="0">
                <a:latin typeface="Tahoma" pitchFamily="34" charset="0"/>
                <a:cs typeface="Tahoma" pitchFamily="34" charset="0"/>
              </a:rPr>
              <a:t>distributed</a:t>
            </a:r>
            <a:r>
              <a:rPr lang="en-US" altLang="ar-SA" dirty="0">
                <a:latin typeface="Tahoma" pitchFamily="34" charset="0"/>
                <a:cs typeface="Tahoma" pitchFamily="34" charset="0"/>
              </a:rPr>
              <a:t> as follows: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ar-SA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1- Hb (65-75%)  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ar-SA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2- storage iron (available) (20%) in the liver, spleen &amp; bone marrow (ferritin).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ar-SA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3- cellular (non-available).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ar-SA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4- transport or plasma iron.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ar-SA" u="sng" dirty="0">
                <a:latin typeface="Tahoma" pitchFamily="34" charset="0"/>
                <a:cs typeface="Tahoma" pitchFamily="34" charset="0"/>
              </a:rPr>
              <a:t>Iron in food </a:t>
            </a:r>
            <a:r>
              <a:rPr lang="en-US" altLang="ar-SA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= (10 -20 mg/day)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ar-SA" dirty="0">
                <a:solidFill>
                  <a:srgbClr val="FFFF00"/>
                </a:solidFill>
                <a:latin typeface="Tahoma" pitchFamily="34" charset="0"/>
                <a:cs typeface="Tahoma" pitchFamily="34" charset="0"/>
                <a:sym typeface="Webdings" pitchFamily="26" charset="2"/>
              </a:rPr>
              <a:t> </a:t>
            </a:r>
            <a:r>
              <a:rPr lang="en-US" altLang="ar-SA" sz="1700" dirty="0">
                <a:solidFill>
                  <a:srgbClr val="FFFF00"/>
                </a:solidFill>
                <a:latin typeface="Tahoma" pitchFamily="34" charset="0"/>
                <a:cs typeface="Tahoma" pitchFamily="34" charset="0"/>
                <a:sym typeface="Webdings" pitchFamily="26" charset="2"/>
              </a:rPr>
              <a:t>Sources;  liver-beef- mutton-fish- egg  yolk-beans- lentils &amp; green vegetables. </a:t>
            </a:r>
            <a:endParaRPr lang="en-US" altLang="ar-SA" sz="1700" dirty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ar-SA" sz="1700" dirty="0">
                <a:solidFill>
                  <a:srgbClr val="FFFF00"/>
                </a:solidFill>
                <a:latin typeface="Tahoma" pitchFamily="34" charset="0"/>
                <a:cs typeface="Tahoma" pitchFamily="34" charset="0"/>
                <a:sym typeface="Webdings" pitchFamily="26" charset="2"/>
              </a:rPr>
              <a:t> Forms;        1- organic.           2- inorganic.</a:t>
            </a:r>
            <a:endParaRPr lang="en-US" altLang="ar-SA" sz="1700" u="sng" dirty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ar-SA" u="sng" dirty="0">
                <a:latin typeface="Tahoma" pitchFamily="34" charset="0"/>
                <a:cs typeface="Tahoma" pitchFamily="34" charset="0"/>
              </a:rPr>
              <a:t>Absorption: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ar-SA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1- Iron in food is in the oxidized form (ferric)(Fe³+), to be absorbed it is reduced to the ferrous state (Fe ²+).</a:t>
            </a:r>
            <a:endParaRPr lang="en-US" altLang="en-US" dirty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700" i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In the stomach:</a:t>
            </a:r>
            <a:endParaRPr lang="en-US" altLang="ar-SA" sz="1700" dirty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ar-SA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   Ferric                                            Ferrous </a:t>
            </a:r>
            <a:endParaRPr lang="en-US" altLang="en-US" dirty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6323" name="Line 6">
            <a:extLst>
              <a:ext uri="{FF2B5EF4-FFF2-40B4-BE49-F238E27FC236}">
                <a16:creationId xmlns:a16="http://schemas.microsoft.com/office/drawing/2014/main" id="{2DBF755E-E616-493F-88FF-B7547F1BCB54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709" y="5638800"/>
            <a:ext cx="2762250" cy="0"/>
          </a:xfrm>
          <a:prstGeom prst="line">
            <a:avLst/>
          </a:pr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wrap="none" lIns="84216" tIns="42108" rIns="84216" bIns="42108" anchor="ctr"/>
          <a:lstStyle/>
          <a:p>
            <a:endParaRPr lang="en-GB"/>
          </a:p>
        </p:txBody>
      </p:sp>
      <p:sp>
        <p:nvSpPr>
          <p:cNvPr id="56324" name="Text Box 7">
            <a:extLst>
              <a:ext uri="{FF2B5EF4-FFF2-40B4-BE49-F238E27FC236}">
                <a16:creationId xmlns:a16="http://schemas.microsoft.com/office/drawing/2014/main" id="{651D79E5-9C6E-44C8-8627-16C90433B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5250412"/>
            <a:ext cx="20955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216" tIns="42108" rIns="84216" bIns="42108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ar-SA" sz="2200" dirty="0" err="1">
                <a:solidFill>
                  <a:srgbClr val="FF0000"/>
                </a:solidFill>
              </a:rPr>
              <a:t>Hcl</a:t>
            </a:r>
            <a:endParaRPr lang="en-US" altLang="ar-SA" sz="2200" dirty="0"/>
          </a:p>
        </p:txBody>
      </p:sp>
      <p:sp>
        <p:nvSpPr>
          <p:cNvPr id="56325" name="Text Box 8">
            <a:extLst>
              <a:ext uri="{FF2B5EF4-FFF2-40B4-BE49-F238E27FC236}">
                <a16:creationId xmlns:a16="http://schemas.microsoft.com/office/drawing/2014/main" id="{117892D3-FCFE-40F9-8196-FA91DE7FD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622506"/>
            <a:ext cx="314325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216" tIns="42108" rIns="84216" bIns="42108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ar-SA" sz="2200" dirty="0">
                <a:solidFill>
                  <a:srgbClr val="FF0000"/>
                </a:solidFill>
              </a:rPr>
              <a:t>Vit C &amp; proteins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>
            <a:extLst>
              <a:ext uri="{FF2B5EF4-FFF2-40B4-BE49-F238E27FC236}">
                <a16:creationId xmlns:a16="http://schemas.microsoft.com/office/drawing/2014/main" id="{651E6AB1-F014-4B20-9F1C-5B5DC6089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60350"/>
            <a:ext cx="8763000" cy="5701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216" tIns="42108" rIns="84216" bIns="42108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 algn="l" rtl="0">
              <a:spcBef>
                <a:spcPct val="50000"/>
              </a:spcBef>
            </a:pPr>
            <a:r>
              <a:rPr lang="en-US" altLang="ar-SA" sz="1800" i="1" dirty="0">
                <a:latin typeface="Tahoma" panose="020B0604030504040204" pitchFamily="34" charset="0"/>
                <a:cs typeface="Tahoma" panose="020B0604030504040204" pitchFamily="34" charset="0"/>
              </a:rPr>
              <a:t>Duodenum &amp; upper part of small intestine</a:t>
            </a:r>
            <a:r>
              <a:rPr lang="en-US" altLang="ar-SA" sz="1800" dirty="0">
                <a:latin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ar-SA" sz="1800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- Active transport of ferrous ions at the luminal border.</a:t>
            </a:r>
          </a:p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ar-SA" sz="1800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-  once in the intestinal mucosal cell iron is attached to a non-ferritin protein carrier &amp; either ;  </a:t>
            </a:r>
          </a:p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ar-SA" sz="1800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altLang="ar-SA" sz="1700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 </a:t>
            </a:r>
            <a:r>
              <a:rPr lang="en-US" altLang="ar-SA" sz="1700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transported across the serosal border to be picked up by transferrin.           </a:t>
            </a:r>
            <a:r>
              <a:rPr lang="en-US" altLang="ar-SA" sz="1700" u="sng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OR</a:t>
            </a:r>
          </a:p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ar-SA" sz="1700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altLang="ar-SA" sz="1700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</a:t>
            </a:r>
            <a:r>
              <a:rPr lang="en-US" altLang="ar-SA" sz="1700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stored as ferritin by combing with </a:t>
            </a:r>
            <a:r>
              <a:rPr lang="en-US" altLang="ar-SA" sz="1700" dirty="0" err="1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apoferrtin</a:t>
            </a:r>
            <a:r>
              <a:rPr lang="en-US" altLang="ar-SA" sz="1700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ar-SA" sz="1800" dirty="0">
                <a:latin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altLang="ar-SA" sz="1700" b="1" u="sng" dirty="0">
                <a:latin typeface="Tahoma" panose="020B0604030504040204" pitchFamily="34" charset="0"/>
                <a:cs typeface="Tahoma" panose="020B0604030504040204" pitchFamily="34" charset="0"/>
              </a:rPr>
              <a:t>Iron absorption is dependent on:</a:t>
            </a:r>
          </a:p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ar-SA" sz="1700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  - Size of iron stores.         - Rate of erythropoiesis.</a:t>
            </a:r>
          </a:p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ar-SA" sz="1700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Normally, 10- 15% of ingested iron is absorbed.  </a:t>
            </a:r>
          </a:p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ar-SA" sz="1700" b="1" u="sng" dirty="0">
                <a:latin typeface="Tahoma" panose="020B0604030504040204" pitchFamily="34" charset="0"/>
                <a:cs typeface="Tahoma" panose="020B0604030504040204" pitchFamily="34" charset="0"/>
              </a:rPr>
              <a:t>Iron transport:</a:t>
            </a:r>
          </a:p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ar-SA" sz="1700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 plasma; iron now in the ferric form combines to transferrin to form the ferric-transferrin complex.</a:t>
            </a:r>
          </a:p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ar-SA" sz="1700" b="1" u="sng" dirty="0">
                <a:latin typeface="Tahoma" panose="020B0604030504040204" pitchFamily="34" charset="0"/>
                <a:cs typeface="Tahoma" panose="020B0604030504040204" pitchFamily="34" charset="0"/>
              </a:rPr>
              <a:t>Iron storage</a:t>
            </a:r>
            <a:r>
              <a:rPr lang="en-US" altLang="ar-SA" sz="1700" b="1" dirty="0">
                <a:latin typeface="Tahoma" panose="020B0604030504040204" pitchFamily="34" charset="0"/>
                <a:cs typeface="Tahoma" panose="020B0604030504040204" pitchFamily="34" charset="0"/>
              </a:rPr>
              <a:t> = (1 gm)</a:t>
            </a:r>
          </a:p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ar-SA" sz="1700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Site:          reticuloendothelial cells  (liver - spleen - bone marrow)</a:t>
            </a:r>
          </a:p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ar-SA" sz="1700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storage forms:       ferritin  &amp; </a:t>
            </a:r>
            <a:r>
              <a:rPr lang="en-US" altLang="ar-SA" sz="1700" dirty="0" err="1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haemosiderin</a:t>
            </a:r>
            <a:endParaRPr lang="en-US" altLang="ar-SA" sz="1700" dirty="0">
              <a:solidFill>
                <a:srgbClr val="FFFF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7348" name="Rectangle 5">
            <a:extLst>
              <a:ext uri="{FF2B5EF4-FFF2-40B4-BE49-F238E27FC236}">
                <a16:creationId xmlns:a16="http://schemas.microsoft.com/office/drawing/2014/main" id="{01957995-5B3F-43FF-92A1-7FF82D547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838" y="2971800"/>
            <a:ext cx="8412162" cy="1212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4216" tIns="42108" rIns="84216" bIns="42108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C81EFEF9-6758-4875-8EC2-AB42BB3042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97"/>
          <a:stretch/>
        </p:blipFill>
        <p:spPr bwMode="auto">
          <a:xfrm>
            <a:off x="1533525" y="457200"/>
            <a:ext cx="6076950" cy="380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9592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718" y="576310"/>
            <a:ext cx="7765321" cy="510395"/>
          </a:xfrm>
          <a:prstGeom prst="rect">
            <a:avLst/>
          </a:prstGeom>
        </p:spPr>
        <p:txBody>
          <a:bodyPr vert="horz" wrap="square" lIns="0" tIns="78739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</a:t>
            </a:r>
            <a:r>
              <a:rPr sz="2800" b="0" u="sng" spc="-3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2800" b="0" u="sng" spc="-5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storage</a:t>
            </a:r>
            <a:r>
              <a:rPr sz="2800" b="0" u="sng" spc="-2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sz="2800" b="0" u="sng" spc="-5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iron</a:t>
            </a:r>
            <a:endParaRPr sz="2800" b="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05"/>
              </a:lnSpc>
            </a:pPr>
            <a:fld id="{81D60167-4931-47E6-BA6A-407CBD079E47}" type="slidenum">
              <a:rPr spc="-5" dirty="0"/>
              <a:t>19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33401" y="1518683"/>
            <a:ext cx="7917266" cy="35137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4970" marR="5080" indent="-382270">
              <a:lnSpc>
                <a:spcPts val="3240"/>
              </a:lnSpc>
              <a:buClr>
                <a:srgbClr val="6D9FAF"/>
              </a:buClr>
              <a:buSzPct val="80000"/>
              <a:buFont typeface="Wingdings"/>
              <a:buChar char=""/>
              <a:tabLst>
                <a:tab pos="395605" algn="l"/>
                <a:tab pos="6518275" algn="l"/>
              </a:tabLst>
            </a:pPr>
            <a:r>
              <a:rPr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Iron</a:t>
            </a:r>
            <a:r>
              <a:rPr sz="2400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tra</a:t>
            </a:r>
            <a:r>
              <a:rPr sz="2400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</a:t>
            </a:r>
            <a:r>
              <a:rPr sz="2400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rt in</a:t>
            </a:r>
            <a:r>
              <a:rPr sz="2400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plasma in</a:t>
            </a:r>
            <a:r>
              <a:rPr sz="2400" spc="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GB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 of</a:t>
            </a:r>
            <a:r>
              <a:rPr sz="24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65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</a:t>
            </a:r>
            <a:r>
              <a:rPr sz="2400" spc="5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ferrin</a:t>
            </a:r>
            <a:r>
              <a:rPr sz="2400" spc="-15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</a:t>
            </a:r>
            <a:r>
              <a:rPr sz="2400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</a:t>
            </a:r>
            <a:r>
              <a:rPr sz="2400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ferrin</a:t>
            </a:r>
            <a:r>
              <a:rPr sz="24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iro</a:t>
            </a:r>
            <a:r>
              <a:rPr sz="2400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6D9FAF"/>
              </a:buClr>
              <a:buFont typeface="Wingdings"/>
              <a:buChar char=""/>
            </a:pP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4970" indent="-382270">
              <a:lnSpc>
                <a:spcPct val="100000"/>
              </a:lnSpc>
              <a:buClr>
                <a:srgbClr val="6D9FAF"/>
              </a:buClr>
              <a:buSzPct val="80000"/>
              <a:buFont typeface="Wingdings"/>
              <a:buChar char=""/>
              <a:tabLst>
                <a:tab pos="395605" algn="l"/>
              </a:tabLst>
            </a:pPr>
            <a:r>
              <a:rPr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Iron</a:t>
            </a:r>
            <a:r>
              <a:rPr sz="2400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st</a:t>
            </a:r>
            <a:r>
              <a:rPr sz="2400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 in</a:t>
            </a:r>
            <a:r>
              <a:rPr sz="2400" spc="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sz="24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forms:</a:t>
            </a:r>
            <a:endParaRPr lang="en-GB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4970" indent="-382270">
              <a:lnSpc>
                <a:spcPct val="100000"/>
              </a:lnSpc>
              <a:buClr>
                <a:srgbClr val="6D9FAF"/>
              </a:buClr>
              <a:buSzPct val="80000"/>
              <a:buFont typeface="Wingdings"/>
              <a:buChar char=""/>
              <a:tabLst>
                <a:tab pos="395605" algn="l"/>
              </a:tabLst>
            </a:pP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8500" lvl="1" indent="-273050">
              <a:lnSpc>
                <a:spcPct val="100000"/>
              </a:lnSpc>
              <a:spcBef>
                <a:spcPts val="330"/>
              </a:spcBef>
              <a:buClr>
                <a:srgbClr val="6D9FAF"/>
              </a:buClr>
              <a:buSzPct val="90384"/>
              <a:buFont typeface="Wingdings"/>
              <a:buChar char=""/>
              <a:tabLst>
                <a:tab pos="699135" algn="l"/>
              </a:tabLst>
            </a:pPr>
            <a:r>
              <a:rPr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2400" spc="5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rr</a:t>
            </a:r>
            <a:r>
              <a:rPr sz="2400" spc="-15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</a:t>
            </a:r>
            <a:r>
              <a:rPr sz="2400" spc="-25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400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2400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rr</a:t>
            </a:r>
            <a:r>
              <a:rPr sz="24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</a:t>
            </a:r>
            <a:r>
              <a:rPr sz="2400" spc="-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i</a:t>
            </a:r>
            <a:r>
              <a:rPr sz="24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on)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8500" marR="1086485" lvl="1" indent="-273050">
              <a:lnSpc>
                <a:spcPts val="2810"/>
              </a:lnSpc>
              <a:spcBef>
                <a:spcPts val="665"/>
              </a:spcBef>
              <a:buClr>
                <a:srgbClr val="6D9FAF"/>
              </a:buClr>
              <a:buSzPct val="88461"/>
              <a:buFont typeface="Wingdings"/>
              <a:buChar char=""/>
              <a:tabLst>
                <a:tab pos="699135" algn="l"/>
              </a:tabLst>
            </a:pPr>
            <a:r>
              <a:rPr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sz="2400" spc="1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400" spc="5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400" spc="1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  <a:r>
              <a:rPr sz="2400" spc="5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rin</a:t>
            </a:r>
            <a:r>
              <a:rPr sz="2400" spc="-5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</a:t>
            </a:r>
            <a:r>
              <a:rPr sz="2000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</a:t>
            </a:r>
            <a:r>
              <a:rPr sz="2000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</a:t>
            </a:r>
            <a:r>
              <a:rPr sz="2000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2000" spc="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2000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lex m</a:t>
            </a:r>
            <a:r>
              <a:rPr sz="2000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</a:t>
            </a:r>
            <a:r>
              <a:rPr sz="2000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</a:t>
            </a:r>
            <a:r>
              <a:rPr sz="2000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2000" spc="-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2000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20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sz="2000" spc="-1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2000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spleen,</a:t>
            </a:r>
            <a:r>
              <a:rPr sz="2000" spc="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bone</a:t>
            </a:r>
            <a:r>
              <a:rPr sz="2000" spc="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</a:t>
            </a:r>
            <a:r>
              <a:rPr sz="2000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000" spc="-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Font typeface="Wingdings"/>
              <a:buChar char=""/>
            </a:pP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574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654295"/>
            <a:ext cx="9144000" cy="22037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751323"/>
            <a:ext cx="9144000" cy="2106930"/>
          </a:xfrm>
          <a:custGeom>
            <a:avLst/>
            <a:gdLst/>
            <a:ahLst/>
            <a:cxnLst/>
            <a:rect l="l" t="t" r="r" b="b"/>
            <a:pathLst>
              <a:path w="9144000" h="2106929">
                <a:moveTo>
                  <a:pt x="0" y="1692338"/>
                </a:moveTo>
                <a:lnTo>
                  <a:pt x="0" y="2106674"/>
                </a:lnTo>
                <a:lnTo>
                  <a:pt x="9144000" y="2106674"/>
                </a:lnTo>
                <a:lnTo>
                  <a:pt x="9144000" y="1750907"/>
                </a:lnTo>
                <a:lnTo>
                  <a:pt x="2312157" y="1750907"/>
                </a:lnTo>
                <a:lnTo>
                  <a:pt x="1709221" y="1745429"/>
                </a:lnTo>
                <a:lnTo>
                  <a:pt x="0" y="1692338"/>
                </a:lnTo>
                <a:close/>
              </a:path>
              <a:path w="9144000" h="2106929">
                <a:moveTo>
                  <a:pt x="9144000" y="0"/>
                </a:moveTo>
                <a:lnTo>
                  <a:pt x="9016823" y="60107"/>
                </a:lnTo>
                <a:lnTo>
                  <a:pt x="8524222" y="287316"/>
                </a:lnTo>
                <a:lnTo>
                  <a:pt x="8113133" y="469292"/>
                </a:lnTo>
                <a:lnTo>
                  <a:pt x="7719208" y="636191"/>
                </a:lnTo>
                <a:lnTo>
                  <a:pt x="7394174" y="767704"/>
                </a:lnTo>
                <a:lnTo>
                  <a:pt x="7079869" y="888962"/>
                </a:lnTo>
                <a:lnTo>
                  <a:pt x="6825516" y="982451"/>
                </a:lnTo>
                <a:lnTo>
                  <a:pt x="6577508" y="1069302"/>
                </a:lnTo>
                <a:lnTo>
                  <a:pt x="6335343" y="1149736"/>
                </a:lnTo>
                <a:lnTo>
                  <a:pt x="6098516" y="1223970"/>
                </a:lnTo>
                <a:lnTo>
                  <a:pt x="5866526" y="1292227"/>
                </a:lnTo>
                <a:lnTo>
                  <a:pt x="5638870" y="1354724"/>
                </a:lnTo>
                <a:lnTo>
                  <a:pt x="5459528" y="1400723"/>
                </a:lnTo>
                <a:lnTo>
                  <a:pt x="5282381" y="1443290"/>
                </a:lnTo>
                <a:lnTo>
                  <a:pt x="5107172" y="1482537"/>
                </a:lnTo>
                <a:lnTo>
                  <a:pt x="4933643" y="1518576"/>
                </a:lnTo>
                <a:lnTo>
                  <a:pt x="4761536" y="1551520"/>
                </a:lnTo>
                <a:lnTo>
                  <a:pt x="4590595" y="1581482"/>
                </a:lnTo>
                <a:lnTo>
                  <a:pt x="4378165" y="1614912"/>
                </a:lnTo>
                <a:lnTo>
                  <a:pt x="4166652" y="1644077"/>
                </a:lnTo>
                <a:lnTo>
                  <a:pt x="3955553" y="1669197"/>
                </a:lnTo>
                <a:lnTo>
                  <a:pt x="3744365" y="1690492"/>
                </a:lnTo>
                <a:lnTo>
                  <a:pt x="3532585" y="1708182"/>
                </a:lnTo>
                <a:lnTo>
                  <a:pt x="3276961" y="1724960"/>
                </a:lnTo>
                <a:lnTo>
                  <a:pt x="3018893" y="1737243"/>
                </a:lnTo>
                <a:lnTo>
                  <a:pt x="2713565" y="1746398"/>
                </a:lnTo>
                <a:lnTo>
                  <a:pt x="2312157" y="1750907"/>
                </a:lnTo>
                <a:lnTo>
                  <a:pt x="9144000" y="1750907"/>
                </a:lnTo>
                <a:lnTo>
                  <a:pt x="9144000" y="0"/>
                </a:lnTo>
                <a:close/>
              </a:path>
            </a:pathLst>
          </a:custGeom>
          <a:solidFill>
            <a:srgbClr val="7B7B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11568" y="0"/>
            <a:ext cx="1932431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03007" y="129539"/>
            <a:ext cx="106679" cy="1066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15200" y="0"/>
            <a:ext cx="1828800" cy="6858000"/>
          </a:xfrm>
          <a:custGeom>
            <a:avLst/>
            <a:gdLst/>
            <a:ahLst/>
            <a:cxnLst/>
            <a:rect l="l" t="t" r="r" b="b"/>
            <a:pathLst>
              <a:path w="1828800" h="6858000">
                <a:moveTo>
                  <a:pt x="0" y="0"/>
                </a:moveTo>
                <a:lnTo>
                  <a:pt x="37678" y="52510"/>
                </a:lnTo>
                <a:lnTo>
                  <a:pt x="74692" y="105059"/>
                </a:lnTo>
                <a:lnTo>
                  <a:pt x="111045" y="157642"/>
                </a:lnTo>
                <a:lnTo>
                  <a:pt x="146740" y="210258"/>
                </a:lnTo>
                <a:lnTo>
                  <a:pt x="181781" y="262903"/>
                </a:lnTo>
                <a:lnTo>
                  <a:pt x="216173" y="315574"/>
                </a:lnTo>
                <a:lnTo>
                  <a:pt x="249918" y="368268"/>
                </a:lnTo>
                <a:lnTo>
                  <a:pt x="283022" y="420982"/>
                </a:lnTo>
                <a:lnTo>
                  <a:pt x="315488" y="473715"/>
                </a:lnTo>
                <a:lnTo>
                  <a:pt x="347319" y="526461"/>
                </a:lnTo>
                <a:lnTo>
                  <a:pt x="378519" y="579219"/>
                </a:lnTo>
                <a:lnTo>
                  <a:pt x="409092" y="631986"/>
                </a:lnTo>
                <a:lnTo>
                  <a:pt x="439043" y="684758"/>
                </a:lnTo>
                <a:lnTo>
                  <a:pt x="468375" y="737534"/>
                </a:lnTo>
                <a:lnTo>
                  <a:pt x="497091" y="790309"/>
                </a:lnTo>
                <a:lnTo>
                  <a:pt x="525196" y="843081"/>
                </a:lnTo>
                <a:lnTo>
                  <a:pt x="552693" y="895847"/>
                </a:lnTo>
                <a:lnTo>
                  <a:pt x="579586" y="948604"/>
                </a:lnTo>
                <a:lnTo>
                  <a:pt x="605880" y="1001349"/>
                </a:lnTo>
                <a:lnTo>
                  <a:pt x="631577" y="1054080"/>
                </a:lnTo>
                <a:lnTo>
                  <a:pt x="656682" y="1106792"/>
                </a:lnTo>
                <a:lnTo>
                  <a:pt x="681198" y="1159484"/>
                </a:lnTo>
                <a:lnTo>
                  <a:pt x="705130" y="1212153"/>
                </a:lnTo>
                <a:lnTo>
                  <a:pt x="728481" y="1264795"/>
                </a:lnTo>
                <a:lnTo>
                  <a:pt x="751256" y="1317407"/>
                </a:lnTo>
                <a:lnTo>
                  <a:pt x="773457" y="1369987"/>
                </a:lnTo>
                <a:lnTo>
                  <a:pt x="795088" y="1422532"/>
                </a:lnTo>
                <a:lnTo>
                  <a:pt x="816155" y="1475038"/>
                </a:lnTo>
                <a:lnTo>
                  <a:pt x="836659" y="1527504"/>
                </a:lnTo>
                <a:lnTo>
                  <a:pt x="856606" y="1579925"/>
                </a:lnTo>
                <a:lnTo>
                  <a:pt x="875999" y="1632299"/>
                </a:lnTo>
                <a:lnTo>
                  <a:pt x="894841" y="1684623"/>
                </a:lnTo>
                <a:lnTo>
                  <a:pt x="913138" y="1736895"/>
                </a:lnTo>
                <a:lnTo>
                  <a:pt x="930891" y="1789110"/>
                </a:lnTo>
                <a:lnTo>
                  <a:pt x="948107" y="1841267"/>
                </a:lnTo>
                <a:lnTo>
                  <a:pt x="964787" y="1893362"/>
                </a:lnTo>
                <a:lnTo>
                  <a:pt x="980936" y="1945392"/>
                </a:lnTo>
                <a:lnTo>
                  <a:pt x="996558" y="1997355"/>
                </a:lnTo>
                <a:lnTo>
                  <a:pt x="1011657" y="2049248"/>
                </a:lnTo>
                <a:lnTo>
                  <a:pt x="1026237" y="2101067"/>
                </a:lnTo>
                <a:lnTo>
                  <a:pt x="1040300" y="2152809"/>
                </a:lnTo>
                <a:lnTo>
                  <a:pt x="1053852" y="2204473"/>
                </a:lnTo>
                <a:lnTo>
                  <a:pt x="1066896" y="2256054"/>
                </a:lnTo>
                <a:lnTo>
                  <a:pt x="1079436" y="2307550"/>
                </a:lnTo>
                <a:lnTo>
                  <a:pt x="1091475" y="2358958"/>
                </a:lnTo>
                <a:lnTo>
                  <a:pt x="1103018" y="2410275"/>
                </a:lnTo>
                <a:lnTo>
                  <a:pt x="1114068" y="2461498"/>
                </a:lnTo>
                <a:lnTo>
                  <a:pt x="1124629" y="2512625"/>
                </a:lnTo>
                <a:lnTo>
                  <a:pt x="1134705" y="2563651"/>
                </a:lnTo>
                <a:lnTo>
                  <a:pt x="1144300" y="2614575"/>
                </a:lnTo>
                <a:lnTo>
                  <a:pt x="1153418" y="2665393"/>
                </a:lnTo>
                <a:lnTo>
                  <a:pt x="1162062" y="2716103"/>
                </a:lnTo>
                <a:lnTo>
                  <a:pt x="1170236" y="2766701"/>
                </a:lnTo>
                <a:lnTo>
                  <a:pt x="1177945" y="2817185"/>
                </a:lnTo>
                <a:lnTo>
                  <a:pt x="1185192" y="2867551"/>
                </a:lnTo>
                <a:lnTo>
                  <a:pt x="1191980" y="2917797"/>
                </a:lnTo>
                <a:lnTo>
                  <a:pt x="1198314" y="2967920"/>
                </a:lnTo>
                <a:lnTo>
                  <a:pt x="1204197" y="3017916"/>
                </a:lnTo>
                <a:lnTo>
                  <a:pt x="1209634" y="3067784"/>
                </a:lnTo>
                <a:lnTo>
                  <a:pt x="1214628" y="3117520"/>
                </a:lnTo>
                <a:lnTo>
                  <a:pt x="1219183" y="3167120"/>
                </a:lnTo>
                <a:lnTo>
                  <a:pt x="1223302" y="3216583"/>
                </a:lnTo>
                <a:lnTo>
                  <a:pt x="1226990" y="3265905"/>
                </a:lnTo>
                <a:lnTo>
                  <a:pt x="1230251" y="3315083"/>
                </a:lnTo>
                <a:lnTo>
                  <a:pt x="1233088" y="3364115"/>
                </a:lnTo>
                <a:lnTo>
                  <a:pt x="1235505" y="3412997"/>
                </a:lnTo>
                <a:lnTo>
                  <a:pt x="1237506" y="3461726"/>
                </a:lnTo>
                <a:lnTo>
                  <a:pt x="1239095" y="3510300"/>
                </a:lnTo>
                <a:lnTo>
                  <a:pt x="1240275" y="3558716"/>
                </a:lnTo>
                <a:lnTo>
                  <a:pt x="1241051" y="3606970"/>
                </a:lnTo>
                <a:lnTo>
                  <a:pt x="1241426" y="3655060"/>
                </a:lnTo>
                <a:lnTo>
                  <a:pt x="1241404" y="3702983"/>
                </a:lnTo>
                <a:lnTo>
                  <a:pt x="1240989" y="3750736"/>
                </a:lnTo>
                <a:lnTo>
                  <a:pt x="1240185" y="3798316"/>
                </a:lnTo>
                <a:lnTo>
                  <a:pt x="1238995" y="3845719"/>
                </a:lnTo>
                <a:lnTo>
                  <a:pt x="1237424" y="3892944"/>
                </a:lnTo>
                <a:lnTo>
                  <a:pt x="1235475" y="3939987"/>
                </a:lnTo>
                <a:lnTo>
                  <a:pt x="1233152" y="3986846"/>
                </a:lnTo>
                <a:lnTo>
                  <a:pt x="1230459" y="4033516"/>
                </a:lnTo>
                <a:lnTo>
                  <a:pt x="1227400" y="4079996"/>
                </a:lnTo>
                <a:lnTo>
                  <a:pt x="1223979" y="4126283"/>
                </a:lnTo>
                <a:lnTo>
                  <a:pt x="1220198" y="4172373"/>
                </a:lnTo>
                <a:lnTo>
                  <a:pt x="1216063" y="4218264"/>
                </a:lnTo>
                <a:lnTo>
                  <a:pt x="1211578" y="4263952"/>
                </a:lnTo>
                <a:lnTo>
                  <a:pt x="1206745" y="4309435"/>
                </a:lnTo>
                <a:lnTo>
                  <a:pt x="1201568" y="4354710"/>
                </a:lnTo>
                <a:lnTo>
                  <a:pt x="1196053" y="4399773"/>
                </a:lnTo>
                <a:lnTo>
                  <a:pt x="1190201" y="4444623"/>
                </a:lnTo>
                <a:lnTo>
                  <a:pt x="1184018" y="4489256"/>
                </a:lnTo>
                <a:lnTo>
                  <a:pt x="1177507" y="4533668"/>
                </a:lnTo>
                <a:lnTo>
                  <a:pt x="1170672" y="4577858"/>
                </a:lnTo>
                <a:lnTo>
                  <a:pt x="1163517" y="4621822"/>
                </a:lnTo>
                <a:lnTo>
                  <a:pt x="1156045" y="4665558"/>
                </a:lnTo>
                <a:lnTo>
                  <a:pt x="1148260" y="4709062"/>
                </a:lnTo>
                <a:lnTo>
                  <a:pt x="1140167" y="4752331"/>
                </a:lnTo>
                <a:lnTo>
                  <a:pt x="1131769" y="4795362"/>
                </a:lnTo>
                <a:lnTo>
                  <a:pt x="1123069" y="4838154"/>
                </a:lnTo>
                <a:lnTo>
                  <a:pt x="1114073" y="4880702"/>
                </a:lnTo>
                <a:lnTo>
                  <a:pt x="1104783" y="4923003"/>
                </a:lnTo>
                <a:lnTo>
                  <a:pt x="1095203" y="4965056"/>
                </a:lnTo>
                <a:lnTo>
                  <a:pt x="1085337" y="5006856"/>
                </a:lnTo>
                <a:lnTo>
                  <a:pt x="1075190" y="5048401"/>
                </a:lnTo>
                <a:lnTo>
                  <a:pt x="1064764" y="5089688"/>
                </a:lnTo>
                <a:lnTo>
                  <a:pt x="1054064" y="5130715"/>
                </a:lnTo>
                <a:lnTo>
                  <a:pt x="1043094" y="5171477"/>
                </a:lnTo>
                <a:lnTo>
                  <a:pt x="1031857" y="5211973"/>
                </a:lnTo>
                <a:lnTo>
                  <a:pt x="1020357" y="5252199"/>
                </a:lnTo>
                <a:lnTo>
                  <a:pt x="1008598" y="5292152"/>
                </a:lnTo>
                <a:lnTo>
                  <a:pt x="996584" y="5331829"/>
                </a:lnTo>
                <a:lnTo>
                  <a:pt x="984319" y="5371228"/>
                </a:lnTo>
                <a:lnTo>
                  <a:pt x="971806" y="5410346"/>
                </a:lnTo>
                <a:lnTo>
                  <a:pt x="959049" y="5449179"/>
                </a:lnTo>
                <a:lnTo>
                  <a:pt x="946053" y="5487725"/>
                </a:lnTo>
                <a:lnTo>
                  <a:pt x="932821" y="5525981"/>
                </a:lnTo>
                <a:lnTo>
                  <a:pt x="919356" y="5563944"/>
                </a:lnTo>
                <a:lnTo>
                  <a:pt x="905664" y="5601610"/>
                </a:lnTo>
                <a:lnTo>
                  <a:pt x="891746" y="5638977"/>
                </a:lnTo>
                <a:lnTo>
                  <a:pt x="877608" y="5676043"/>
                </a:lnTo>
                <a:lnTo>
                  <a:pt x="863253" y="5712803"/>
                </a:lnTo>
                <a:lnTo>
                  <a:pt x="848686" y="5749256"/>
                </a:lnTo>
                <a:lnTo>
                  <a:pt x="833909" y="5785398"/>
                </a:lnTo>
                <a:lnTo>
                  <a:pt x="818926" y="5821227"/>
                </a:lnTo>
                <a:lnTo>
                  <a:pt x="803742" y="5856738"/>
                </a:lnTo>
                <a:lnTo>
                  <a:pt x="788361" y="5891930"/>
                </a:lnTo>
                <a:lnTo>
                  <a:pt x="772785" y="5926800"/>
                </a:lnTo>
                <a:lnTo>
                  <a:pt x="741068" y="5995560"/>
                </a:lnTo>
                <a:lnTo>
                  <a:pt x="708622" y="6062996"/>
                </a:lnTo>
                <a:lnTo>
                  <a:pt x="675477" y="6129082"/>
                </a:lnTo>
                <a:lnTo>
                  <a:pt x="641663" y="6193797"/>
                </a:lnTo>
                <a:lnTo>
                  <a:pt x="607212" y="6257116"/>
                </a:lnTo>
                <a:lnTo>
                  <a:pt x="572155" y="6319017"/>
                </a:lnTo>
                <a:lnTo>
                  <a:pt x="536521" y="6379475"/>
                </a:lnTo>
                <a:lnTo>
                  <a:pt x="500341" y="6438468"/>
                </a:lnTo>
                <a:lnTo>
                  <a:pt x="463647" y="6495971"/>
                </a:lnTo>
                <a:lnTo>
                  <a:pt x="426469" y="6551962"/>
                </a:lnTo>
                <a:lnTo>
                  <a:pt x="388836" y="6606417"/>
                </a:lnTo>
                <a:lnTo>
                  <a:pt x="350781" y="6659313"/>
                </a:lnTo>
                <a:lnTo>
                  <a:pt x="312334" y="6710625"/>
                </a:lnTo>
                <a:lnTo>
                  <a:pt x="273525" y="6760331"/>
                </a:lnTo>
                <a:lnTo>
                  <a:pt x="234385" y="6808408"/>
                </a:lnTo>
                <a:lnTo>
                  <a:pt x="194945" y="6854831"/>
                </a:lnTo>
                <a:lnTo>
                  <a:pt x="1828800" y="6857999"/>
                </a:lnTo>
                <a:lnTo>
                  <a:pt x="1828800" y="14224"/>
                </a:lnTo>
                <a:lnTo>
                  <a:pt x="0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98406" y="411511"/>
            <a:ext cx="7765321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0" spc="-10" dirty="0">
                <a:solidFill>
                  <a:srgbClr val="FFFFFF"/>
                </a:solidFill>
              </a:rPr>
              <a:t>Objectives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512436" y="6715369"/>
            <a:ext cx="12128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05"/>
              </a:lnSpc>
            </a:pPr>
            <a:fld id="{81D60167-4931-47E6-BA6A-407CBD079E47}" type="slidenum">
              <a:rPr sz="1000" spc="-5" dirty="0">
                <a:solidFill>
                  <a:srgbClr val="9B9A97"/>
                </a:solidFill>
                <a:latin typeface="Arial"/>
                <a:cs typeface="Arial"/>
              </a:rPr>
              <a:t>2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4540" y="1406905"/>
            <a:ext cx="7506334" cy="40523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895">
              <a:lnSpc>
                <a:spcPct val="100000"/>
              </a:lnSpc>
            </a:pP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At</a:t>
            </a:r>
            <a:r>
              <a:rPr sz="2400" b="1" spc="-1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the</a:t>
            </a:r>
            <a:r>
              <a:rPr sz="2400" b="1" spc="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end</a:t>
            </a:r>
            <a:r>
              <a:rPr sz="2400" b="1" spc="5" dirty="0">
                <a:solidFill>
                  <a:srgbClr val="FFFF00"/>
                </a:solidFill>
                <a:latin typeface="Arial"/>
                <a:cs typeface="Arial"/>
              </a:rPr>
              <a:t> o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f t</a:t>
            </a:r>
            <a:r>
              <a:rPr sz="2400" b="1" spc="5" dirty="0">
                <a:solidFill>
                  <a:srgbClr val="FFFF00"/>
                </a:solidFill>
                <a:latin typeface="Arial"/>
                <a:cs typeface="Arial"/>
              </a:rPr>
              <a:t>h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is</a:t>
            </a:r>
            <a:r>
              <a:rPr sz="2400" b="1" spc="1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lecture you</a:t>
            </a:r>
            <a:r>
              <a:rPr sz="2400" b="1" spc="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2400" b="1" spc="10" dirty="0">
                <a:solidFill>
                  <a:srgbClr val="FFFF00"/>
                </a:solidFill>
                <a:latin typeface="Arial"/>
                <a:cs typeface="Arial"/>
              </a:rPr>
              <a:t>h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2400" b="1" spc="5" dirty="0">
                <a:solidFill>
                  <a:srgbClr val="FFFF00"/>
                </a:solidFill>
                <a:latin typeface="Arial"/>
                <a:cs typeface="Arial"/>
              </a:rPr>
              <a:t>u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ld </a:t>
            </a:r>
            <a:r>
              <a:rPr sz="2400" b="1" spc="5" dirty="0">
                <a:solidFill>
                  <a:srgbClr val="FFFF00"/>
                </a:solidFill>
                <a:latin typeface="Arial"/>
                <a:cs typeface="Arial"/>
              </a:rPr>
              <a:t>b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endParaRPr sz="2400" dirty="0">
              <a:latin typeface="Arial"/>
              <a:cs typeface="Arial"/>
            </a:endParaRPr>
          </a:p>
          <a:p>
            <a:pPr marL="433070">
              <a:lnSpc>
                <a:spcPct val="100000"/>
              </a:lnSpc>
            </a:pP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able to:</a:t>
            </a:r>
            <a:endParaRPr sz="2400" dirty="0">
              <a:latin typeface="Arial"/>
              <a:cs typeface="Arial"/>
            </a:endParaRPr>
          </a:p>
          <a:p>
            <a:pPr marL="527685" marR="278130" indent="-514984">
              <a:lnSpc>
                <a:spcPct val="100000"/>
              </a:lnSpc>
              <a:spcBef>
                <a:spcPts val="680"/>
              </a:spcBef>
              <a:buClr>
                <a:srgbClr val="6D9FAF"/>
              </a:buClr>
              <a:buSzPct val="80357"/>
              <a:buAutoNum type="arabicPeriod"/>
              <a:tabLst>
                <a:tab pos="528320" algn="l"/>
              </a:tabLst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ibe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 e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ne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ded</a:t>
            </a:r>
            <a:r>
              <a:rPr sz="24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for RBC</a:t>
            </a:r>
            <a:r>
              <a:rPr sz="24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fo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on.</a:t>
            </a:r>
            <a:endParaRPr sz="2400" dirty="0">
              <a:latin typeface="Arial"/>
              <a:cs typeface="Arial"/>
            </a:endParaRPr>
          </a:p>
          <a:p>
            <a:pPr marL="527685" marR="1238885" indent="-514984">
              <a:lnSpc>
                <a:spcPct val="100000"/>
              </a:lnSpc>
              <a:spcBef>
                <a:spcPts val="675"/>
              </a:spcBef>
              <a:buClr>
                <a:srgbClr val="6D9FAF"/>
              </a:buClr>
              <a:buSzPct val="80357"/>
              <a:buAutoNum type="arabicPeriod"/>
              <a:tabLst>
                <a:tab pos="528320" algn="l"/>
              </a:tabLst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ibe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 t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he</a:t>
            </a:r>
            <a:r>
              <a:rPr sz="24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pro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6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12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ab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orp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ion</a:t>
            </a:r>
            <a:r>
              <a:rPr sz="24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4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bso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ptio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 marL="527685" indent="-514984">
              <a:lnSpc>
                <a:spcPct val="100000"/>
              </a:lnSpc>
              <a:spcBef>
                <a:spcPts val="675"/>
              </a:spcBef>
              <a:buClr>
                <a:srgbClr val="6D9FAF"/>
              </a:buClr>
              <a:buSzPct val="80357"/>
              <a:buAutoNum type="arabicPeriod"/>
              <a:tabLst>
                <a:tab pos="528320" algn="l"/>
              </a:tabLst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ha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maglobin</a:t>
            </a:r>
            <a:r>
              <a:rPr sz="24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ru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tu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4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400" dirty="0">
              <a:latin typeface="Arial"/>
              <a:cs typeface="Arial"/>
            </a:endParaRPr>
          </a:p>
          <a:p>
            <a:pPr marL="527685">
              <a:lnSpc>
                <a:spcPct val="100000"/>
              </a:lnSpc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fun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ons.</a:t>
            </a:r>
            <a:endParaRPr sz="2400" dirty="0">
              <a:latin typeface="Arial"/>
              <a:cs typeface="Arial"/>
            </a:endParaRPr>
          </a:p>
          <a:p>
            <a:pPr marL="527685" indent="-514984">
              <a:lnSpc>
                <a:spcPct val="100000"/>
              </a:lnSpc>
              <a:spcBef>
                <a:spcPts val="670"/>
              </a:spcBef>
              <a:buClr>
                <a:srgbClr val="6D9FAF"/>
              </a:buClr>
              <a:buSzPct val="80357"/>
              <a:buAutoNum type="arabicPeriod" startAt="4"/>
              <a:tabLst>
                <a:tab pos="528320" algn="l"/>
              </a:tabLst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Di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cu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boli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bso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ption,</a:t>
            </a:r>
            <a:endParaRPr sz="2400" dirty="0">
              <a:latin typeface="Arial"/>
              <a:cs typeface="Arial"/>
            </a:endParaRPr>
          </a:p>
          <a:p>
            <a:pPr marL="527685">
              <a:lnSpc>
                <a:spcPct val="100000"/>
              </a:lnSpc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ge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nd</a:t>
            </a:r>
            <a:r>
              <a:rPr sz="24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port)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7C8616EC-4399-40ED-91CF-2A2829AB3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536" y="916018"/>
            <a:ext cx="8191500" cy="500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216" tIns="42108" rIns="84216" bIns="42108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en-US" altLang="ar-SA" sz="2000" b="1" u="sng" dirty="0"/>
              <a:t>Factors decreasing iron absorption:</a:t>
            </a:r>
            <a:r>
              <a:rPr lang="en-US" altLang="ar-SA" sz="2000" b="1" dirty="0">
                <a:solidFill>
                  <a:schemeClr val="bg1"/>
                </a:solidFill>
              </a:rPr>
              <a:t> </a:t>
            </a:r>
          </a:p>
          <a:p>
            <a:pPr algn="l" eaLnBrk="1" hangingPunct="1">
              <a:spcBef>
                <a:spcPct val="50000"/>
              </a:spcBef>
              <a:buFontTx/>
              <a:buNone/>
            </a:pPr>
            <a:endParaRPr lang="en-US" altLang="ar-SA" sz="2000" dirty="0">
              <a:solidFill>
                <a:srgbClr val="FFFF00"/>
              </a:solidFill>
            </a:endParaRPr>
          </a:p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en-US" altLang="ar-SA" sz="2000" dirty="0">
                <a:solidFill>
                  <a:srgbClr val="FFFF00"/>
                </a:solidFill>
              </a:rPr>
              <a:t>- Phosphates, phytates &amp; oxalates in diet.	</a:t>
            </a:r>
          </a:p>
          <a:p>
            <a:pPr algn="l" eaLnBrk="1" hangingPunct="1">
              <a:spcBef>
                <a:spcPct val="50000"/>
              </a:spcBef>
              <a:buFontTx/>
              <a:buNone/>
            </a:pPr>
            <a:endParaRPr lang="en-US" altLang="ar-SA" sz="2000" dirty="0">
              <a:solidFill>
                <a:srgbClr val="FFFF00"/>
              </a:solidFill>
            </a:endParaRPr>
          </a:p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en-US" altLang="ar-SA" sz="2000" dirty="0">
                <a:solidFill>
                  <a:srgbClr val="FFFF00"/>
                </a:solidFill>
              </a:rPr>
              <a:t>        - Achlorhydria (</a:t>
            </a:r>
            <a:r>
              <a:rPr lang="en-US" altLang="ar-SA" sz="2000" dirty="0">
                <a:solidFill>
                  <a:srgbClr val="FFFF00"/>
                </a:solidFill>
                <a:sym typeface="Wingdings" panose="05000000000000000000" pitchFamily="2" charset="2"/>
              </a:rPr>
              <a:t> </a:t>
            </a:r>
            <a:r>
              <a:rPr lang="en-US" altLang="ar-SA" sz="2000" dirty="0" err="1">
                <a:solidFill>
                  <a:srgbClr val="FFFF00"/>
                </a:solidFill>
                <a:sym typeface="Wingdings" panose="05000000000000000000" pitchFamily="2" charset="2"/>
              </a:rPr>
              <a:t>Hcl</a:t>
            </a:r>
            <a:r>
              <a:rPr lang="en-US" altLang="ar-SA" sz="2000" dirty="0">
                <a:solidFill>
                  <a:srgbClr val="FFFF00"/>
                </a:solidFill>
                <a:sym typeface="Wingdings" panose="05000000000000000000" pitchFamily="2" charset="2"/>
              </a:rPr>
              <a:t> )</a:t>
            </a:r>
            <a:r>
              <a:rPr lang="en-US" altLang="ar-SA" sz="2000" dirty="0">
                <a:solidFill>
                  <a:srgbClr val="FFFF00"/>
                </a:solidFill>
              </a:rPr>
              <a:t> , gastrectomy.</a:t>
            </a:r>
          </a:p>
          <a:p>
            <a:pPr algn="l" eaLnBrk="1" hangingPunct="1">
              <a:spcBef>
                <a:spcPct val="50000"/>
              </a:spcBef>
              <a:buFontTx/>
              <a:buNone/>
            </a:pPr>
            <a:endParaRPr lang="en-US" altLang="ar-SA" sz="2000" dirty="0">
              <a:solidFill>
                <a:srgbClr val="FFFF00"/>
              </a:solidFill>
            </a:endParaRPr>
          </a:p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en-US" altLang="ar-SA" sz="2000" dirty="0">
                <a:solidFill>
                  <a:srgbClr val="FFFF00"/>
                </a:solidFill>
              </a:rPr>
              <a:t>- Malabsorption syndromes or chronic diarrhea.	       </a:t>
            </a:r>
          </a:p>
          <a:p>
            <a:pPr algn="l" eaLnBrk="1" hangingPunct="1">
              <a:spcBef>
                <a:spcPct val="50000"/>
              </a:spcBef>
              <a:buFontTx/>
              <a:buNone/>
            </a:pPr>
            <a:endParaRPr lang="en-US" altLang="ar-SA" sz="2000" u="sng" dirty="0">
              <a:solidFill>
                <a:srgbClr val="FFFF00"/>
              </a:solidFill>
            </a:endParaRPr>
          </a:p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en-US" altLang="ar-SA" sz="2000" b="1" u="sng" dirty="0"/>
              <a:t>Iron excretion:</a:t>
            </a:r>
            <a:r>
              <a:rPr lang="en-US" altLang="ar-SA" sz="2000" b="1" dirty="0"/>
              <a:t>    </a:t>
            </a:r>
            <a:r>
              <a:rPr lang="en-US" altLang="ar-SA" sz="2000" dirty="0">
                <a:solidFill>
                  <a:srgbClr val="FFFF00"/>
                </a:solidFill>
              </a:rPr>
              <a:t>(0.5 -1.0 mg)</a:t>
            </a:r>
          </a:p>
          <a:p>
            <a:pPr algn="l">
              <a:spcBef>
                <a:spcPct val="50000"/>
              </a:spcBef>
              <a:buNone/>
            </a:pPr>
            <a:r>
              <a:rPr lang="en-GB" sz="2000" dirty="0">
                <a:solidFill>
                  <a:srgbClr val="FFFFFF"/>
                </a:solidFill>
              </a:rPr>
              <a:t>D</a:t>
            </a:r>
            <a:r>
              <a:rPr lang="en-GB" sz="2000" spc="5" dirty="0">
                <a:solidFill>
                  <a:srgbClr val="FFFFFF"/>
                </a:solidFill>
              </a:rPr>
              <a:t>a</a:t>
            </a:r>
            <a:r>
              <a:rPr lang="en-GB" sz="2000" dirty="0">
                <a:solidFill>
                  <a:srgbClr val="FFFFFF"/>
                </a:solidFill>
              </a:rPr>
              <a:t>i</a:t>
            </a:r>
            <a:r>
              <a:rPr lang="en-GB" sz="2000" spc="-15" dirty="0">
                <a:solidFill>
                  <a:srgbClr val="FFFFFF"/>
                </a:solidFill>
              </a:rPr>
              <a:t>l</a:t>
            </a:r>
            <a:r>
              <a:rPr lang="en-GB" sz="2000" dirty="0">
                <a:solidFill>
                  <a:srgbClr val="FFFFFF"/>
                </a:solidFill>
              </a:rPr>
              <a:t>y </a:t>
            </a:r>
            <a:r>
              <a:rPr lang="en-GB" sz="2000" spc="-10" dirty="0">
                <a:solidFill>
                  <a:srgbClr val="FFFFFF"/>
                </a:solidFill>
              </a:rPr>
              <a:t>l</a:t>
            </a:r>
            <a:r>
              <a:rPr lang="en-GB" sz="2000" dirty="0">
                <a:solidFill>
                  <a:srgbClr val="FFFFFF"/>
                </a:solidFill>
              </a:rPr>
              <a:t>oss</a:t>
            </a:r>
            <a:r>
              <a:rPr lang="en-GB" sz="2000" spc="5" dirty="0">
                <a:solidFill>
                  <a:srgbClr val="FFFFFF"/>
                </a:solidFill>
              </a:rPr>
              <a:t> </a:t>
            </a:r>
            <a:r>
              <a:rPr lang="en-GB" sz="2000" dirty="0">
                <a:solidFill>
                  <a:srgbClr val="FFFFFF"/>
                </a:solidFill>
              </a:rPr>
              <a:t>of</a:t>
            </a:r>
            <a:r>
              <a:rPr lang="en-GB" sz="2000" spc="15" dirty="0">
                <a:solidFill>
                  <a:srgbClr val="FFFFFF"/>
                </a:solidFill>
              </a:rPr>
              <a:t> </a:t>
            </a:r>
            <a:r>
              <a:rPr lang="en-GB" sz="2000" dirty="0">
                <a:solidFill>
                  <a:srgbClr val="FFFFFF"/>
                </a:solidFill>
              </a:rPr>
              <a:t>iron</a:t>
            </a:r>
            <a:r>
              <a:rPr lang="en-GB" sz="2000" spc="5" dirty="0">
                <a:solidFill>
                  <a:srgbClr val="FFFFFF"/>
                </a:solidFill>
              </a:rPr>
              <a:t> </a:t>
            </a:r>
            <a:r>
              <a:rPr lang="en-GB" sz="2000" dirty="0">
                <a:solidFill>
                  <a:srgbClr val="FFFFFF"/>
                </a:solidFill>
              </a:rPr>
              <a:t>is</a:t>
            </a:r>
            <a:r>
              <a:rPr lang="en-GB" sz="2000" spc="15" dirty="0">
                <a:solidFill>
                  <a:srgbClr val="FFFFFF"/>
                </a:solidFill>
              </a:rPr>
              <a:t> </a:t>
            </a:r>
            <a:r>
              <a:rPr lang="en-GB" sz="2000" dirty="0">
                <a:solidFill>
                  <a:srgbClr val="FFFFFF"/>
                </a:solidFill>
              </a:rPr>
              <a:t>0.6</a:t>
            </a:r>
            <a:r>
              <a:rPr lang="en-GB" sz="2000" spc="-30" dirty="0">
                <a:solidFill>
                  <a:srgbClr val="FFFFFF"/>
                </a:solidFill>
              </a:rPr>
              <a:t> </a:t>
            </a:r>
            <a:r>
              <a:rPr lang="en-GB" sz="2000" dirty="0">
                <a:solidFill>
                  <a:srgbClr val="FFFFFF"/>
                </a:solidFill>
              </a:rPr>
              <a:t>mg</a:t>
            </a:r>
            <a:r>
              <a:rPr lang="en-GB" sz="2000" spc="5" dirty="0">
                <a:solidFill>
                  <a:srgbClr val="FFFFFF"/>
                </a:solidFill>
              </a:rPr>
              <a:t> </a:t>
            </a:r>
            <a:r>
              <a:rPr lang="en-GB" sz="2000" dirty="0">
                <a:solidFill>
                  <a:srgbClr val="FFFFFF"/>
                </a:solidFill>
              </a:rPr>
              <a:t>in</a:t>
            </a:r>
            <a:r>
              <a:rPr lang="en-GB" sz="2000" spc="15" dirty="0">
                <a:solidFill>
                  <a:srgbClr val="FFFFFF"/>
                </a:solidFill>
              </a:rPr>
              <a:t> </a:t>
            </a:r>
            <a:r>
              <a:rPr lang="en-GB" sz="2000" dirty="0">
                <a:solidFill>
                  <a:srgbClr val="FFFFFF"/>
                </a:solidFill>
              </a:rPr>
              <a:t>male &amp; 1.3mg/day</a:t>
            </a:r>
            <a:r>
              <a:rPr lang="en-GB" sz="2000" spc="-15" dirty="0">
                <a:solidFill>
                  <a:srgbClr val="FFFFFF"/>
                </a:solidFill>
              </a:rPr>
              <a:t> </a:t>
            </a:r>
            <a:r>
              <a:rPr lang="en-GB" sz="2000" dirty="0">
                <a:solidFill>
                  <a:srgbClr val="FFFFFF"/>
                </a:solidFill>
              </a:rPr>
              <a:t>in females.</a:t>
            </a:r>
            <a:endParaRPr lang="en-GB" sz="2000" dirty="0"/>
          </a:p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en-US" altLang="ar-SA" sz="2000" dirty="0">
                <a:solidFill>
                  <a:srgbClr val="FFFF00"/>
                </a:solidFill>
              </a:rPr>
              <a:t>	[mainly feces &amp; skin]</a:t>
            </a:r>
          </a:p>
        </p:txBody>
      </p:sp>
      <p:sp>
        <p:nvSpPr>
          <p:cNvPr id="58371" name="Text Box 3">
            <a:extLst>
              <a:ext uri="{FF2B5EF4-FFF2-40B4-BE49-F238E27FC236}">
                <a16:creationId xmlns:a16="http://schemas.microsoft.com/office/drawing/2014/main" id="{F39C08DB-DA31-4A04-A045-AE61AA9108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81000" y="2973419"/>
            <a:ext cx="91440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216" tIns="42108" rIns="84216" bIns="42108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ar-SA" sz="2200">
              <a:sym typeface="Wingdings" panose="05000000000000000000" pitchFamily="2" charset="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026">
            <a:extLst>
              <a:ext uri="{FF2B5EF4-FFF2-40B4-BE49-F238E27FC236}">
                <a16:creationId xmlns:a16="http://schemas.microsoft.com/office/drawing/2014/main" id="{9B283B45-C630-435C-B805-5A1B088527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924" y="990600"/>
            <a:ext cx="7958276" cy="4470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216" tIns="42108" rIns="84216" bIns="42108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u="sng" dirty="0" err="1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Anaemia</a:t>
            </a:r>
            <a:endParaRPr lang="en-US" altLang="ar-SA" u="sng" dirty="0">
              <a:solidFill>
                <a:srgbClr val="FFFF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en-US" altLang="ar-SA" sz="2200" b="1" u="sng" dirty="0">
                <a:latin typeface="Tahoma" panose="020B0604030504040204" pitchFamily="34" charset="0"/>
                <a:cs typeface="Tahoma" panose="020B0604030504040204" pitchFamily="34" charset="0"/>
              </a:rPr>
              <a:t>Definition:</a:t>
            </a:r>
          </a:p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en-US" altLang="ar-SA" sz="2200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      Hb concentration below the normal level of the same age and gender. </a:t>
            </a:r>
            <a:r>
              <a:rPr lang="en-US" altLang="ar-SA" sz="2200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200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   </a:t>
            </a:r>
            <a:endParaRPr lang="ar-SA" altLang="en-US" sz="2200" dirty="0">
              <a:solidFill>
                <a:srgbClr val="FFFF00"/>
              </a:solidFill>
              <a:latin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algn="l" eaLnBrk="1" hangingPunct="1">
              <a:spcBef>
                <a:spcPct val="50000"/>
              </a:spcBef>
              <a:buFontTx/>
              <a:buNone/>
            </a:pPr>
            <a:endParaRPr lang="en-US" altLang="ar-SA" sz="2200" u="sng" dirty="0">
              <a:solidFill>
                <a:srgbClr val="FFFF00"/>
              </a:solidFill>
              <a:latin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en-US" altLang="ar-SA" sz="2200" u="sng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due to</a:t>
            </a:r>
            <a:r>
              <a:rPr lang="en-US" altLang="ar-SA" sz="2200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</a:p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en-US" altLang="en-US" sz="2200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1- </a:t>
            </a:r>
            <a:r>
              <a:rPr lang="en-US" altLang="ar-SA" sz="2200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 </a:t>
            </a:r>
            <a:r>
              <a:rPr lang="en-US" altLang="ar-SA" sz="2200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RBCs count </a:t>
            </a:r>
            <a:r>
              <a:rPr lang="en-US" altLang="ar-SA" sz="2200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below normal level for same age &amp; gender.</a:t>
            </a:r>
          </a:p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en-US" altLang="ar-SA" sz="2200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2-</a:t>
            </a:r>
            <a:r>
              <a:rPr lang="en-US" altLang="en-US" sz="2200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altLang="ar-SA" sz="2200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 </a:t>
            </a:r>
            <a:r>
              <a:rPr lang="en-US" altLang="ar-SA" sz="2200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Hb load</a:t>
            </a:r>
            <a:r>
              <a:rPr lang="en-US" altLang="ar-SA" sz="2200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in each RBC (MCH) below normal level.</a:t>
            </a:r>
          </a:p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en-US" altLang="ar-SA" sz="2200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654295"/>
            <a:ext cx="9144000" cy="22037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751323"/>
            <a:ext cx="9144000" cy="2106930"/>
          </a:xfrm>
          <a:custGeom>
            <a:avLst/>
            <a:gdLst/>
            <a:ahLst/>
            <a:cxnLst/>
            <a:rect l="l" t="t" r="r" b="b"/>
            <a:pathLst>
              <a:path w="9144000" h="2106929">
                <a:moveTo>
                  <a:pt x="0" y="1692338"/>
                </a:moveTo>
                <a:lnTo>
                  <a:pt x="0" y="2106674"/>
                </a:lnTo>
                <a:lnTo>
                  <a:pt x="9144000" y="2106674"/>
                </a:lnTo>
                <a:lnTo>
                  <a:pt x="9144000" y="1750907"/>
                </a:lnTo>
                <a:lnTo>
                  <a:pt x="2312157" y="1750907"/>
                </a:lnTo>
                <a:lnTo>
                  <a:pt x="1709221" y="1745429"/>
                </a:lnTo>
                <a:lnTo>
                  <a:pt x="0" y="1692338"/>
                </a:lnTo>
                <a:close/>
              </a:path>
              <a:path w="9144000" h="2106929">
                <a:moveTo>
                  <a:pt x="9144000" y="0"/>
                </a:moveTo>
                <a:lnTo>
                  <a:pt x="9016823" y="60107"/>
                </a:lnTo>
                <a:lnTo>
                  <a:pt x="8524222" y="287316"/>
                </a:lnTo>
                <a:lnTo>
                  <a:pt x="8113133" y="469292"/>
                </a:lnTo>
                <a:lnTo>
                  <a:pt x="7719208" y="636191"/>
                </a:lnTo>
                <a:lnTo>
                  <a:pt x="7394174" y="767704"/>
                </a:lnTo>
                <a:lnTo>
                  <a:pt x="7079869" y="888962"/>
                </a:lnTo>
                <a:lnTo>
                  <a:pt x="6825516" y="982451"/>
                </a:lnTo>
                <a:lnTo>
                  <a:pt x="6577508" y="1069302"/>
                </a:lnTo>
                <a:lnTo>
                  <a:pt x="6335343" y="1149736"/>
                </a:lnTo>
                <a:lnTo>
                  <a:pt x="6098516" y="1223970"/>
                </a:lnTo>
                <a:lnTo>
                  <a:pt x="5866526" y="1292227"/>
                </a:lnTo>
                <a:lnTo>
                  <a:pt x="5638870" y="1354724"/>
                </a:lnTo>
                <a:lnTo>
                  <a:pt x="5459528" y="1400723"/>
                </a:lnTo>
                <a:lnTo>
                  <a:pt x="5282381" y="1443290"/>
                </a:lnTo>
                <a:lnTo>
                  <a:pt x="5107172" y="1482537"/>
                </a:lnTo>
                <a:lnTo>
                  <a:pt x="4933643" y="1518576"/>
                </a:lnTo>
                <a:lnTo>
                  <a:pt x="4761536" y="1551520"/>
                </a:lnTo>
                <a:lnTo>
                  <a:pt x="4590595" y="1581482"/>
                </a:lnTo>
                <a:lnTo>
                  <a:pt x="4378165" y="1614912"/>
                </a:lnTo>
                <a:lnTo>
                  <a:pt x="4166652" y="1644077"/>
                </a:lnTo>
                <a:lnTo>
                  <a:pt x="3955553" y="1669197"/>
                </a:lnTo>
                <a:lnTo>
                  <a:pt x="3744365" y="1690492"/>
                </a:lnTo>
                <a:lnTo>
                  <a:pt x="3532585" y="1708182"/>
                </a:lnTo>
                <a:lnTo>
                  <a:pt x="3276961" y="1724960"/>
                </a:lnTo>
                <a:lnTo>
                  <a:pt x="3018893" y="1737243"/>
                </a:lnTo>
                <a:lnTo>
                  <a:pt x="2713565" y="1746398"/>
                </a:lnTo>
                <a:lnTo>
                  <a:pt x="2312157" y="1750907"/>
                </a:lnTo>
                <a:lnTo>
                  <a:pt x="9144000" y="1750907"/>
                </a:lnTo>
                <a:lnTo>
                  <a:pt x="9144000" y="0"/>
                </a:lnTo>
                <a:close/>
              </a:path>
            </a:pathLst>
          </a:custGeom>
          <a:solidFill>
            <a:srgbClr val="7B7B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11568" y="0"/>
            <a:ext cx="1932431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03007" y="129539"/>
            <a:ext cx="106679" cy="1066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15200" y="0"/>
            <a:ext cx="1828800" cy="6858000"/>
          </a:xfrm>
          <a:custGeom>
            <a:avLst/>
            <a:gdLst/>
            <a:ahLst/>
            <a:cxnLst/>
            <a:rect l="l" t="t" r="r" b="b"/>
            <a:pathLst>
              <a:path w="1828800" h="6858000">
                <a:moveTo>
                  <a:pt x="0" y="0"/>
                </a:moveTo>
                <a:lnTo>
                  <a:pt x="37678" y="52510"/>
                </a:lnTo>
                <a:lnTo>
                  <a:pt x="74692" y="105059"/>
                </a:lnTo>
                <a:lnTo>
                  <a:pt x="111045" y="157642"/>
                </a:lnTo>
                <a:lnTo>
                  <a:pt x="146740" y="210258"/>
                </a:lnTo>
                <a:lnTo>
                  <a:pt x="181781" y="262903"/>
                </a:lnTo>
                <a:lnTo>
                  <a:pt x="216173" y="315574"/>
                </a:lnTo>
                <a:lnTo>
                  <a:pt x="249918" y="368268"/>
                </a:lnTo>
                <a:lnTo>
                  <a:pt x="283022" y="420982"/>
                </a:lnTo>
                <a:lnTo>
                  <a:pt x="315488" y="473715"/>
                </a:lnTo>
                <a:lnTo>
                  <a:pt x="347319" y="526461"/>
                </a:lnTo>
                <a:lnTo>
                  <a:pt x="378519" y="579219"/>
                </a:lnTo>
                <a:lnTo>
                  <a:pt x="409092" y="631986"/>
                </a:lnTo>
                <a:lnTo>
                  <a:pt x="439043" y="684758"/>
                </a:lnTo>
                <a:lnTo>
                  <a:pt x="468375" y="737534"/>
                </a:lnTo>
                <a:lnTo>
                  <a:pt x="497091" y="790309"/>
                </a:lnTo>
                <a:lnTo>
                  <a:pt x="525196" y="843081"/>
                </a:lnTo>
                <a:lnTo>
                  <a:pt x="552693" y="895847"/>
                </a:lnTo>
                <a:lnTo>
                  <a:pt x="579586" y="948604"/>
                </a:lnTo>
                <a:lnTo>
                  <a:pt x="605880" y="1001349"/>
                </a:lnTo>
                <a:lnTo>
                  <a:pt x="631577" y="1054080"/>
                </a:lnTo>
                <a:lnTo>
                  <a:pt x="656682" y="1106792"/>
                </a:lnTo>
                <a:lnTo>
                  <a:pt x="681198" y="1159484"/>
                </a:lnTo>
                <a:lnTo>
                  <a:pt x="705130" y="1212153"/>
                </a:lnTo>
                <a:lnTo>
                  <a:pt x="728481" y="1264795"/>
                </a:lnTo>
                <a:lnTo>
                  <a:pt x="751256" y="1317407"/>
                </a:lnTo>
                <a:lnTo>
                  <a:pt x="773457" y="1369987"/>
                </a:lnTo>
                <a:lnTo>
                  <a:pt x="795088" y="1422532"/>
                </a:lnTo>
                <a:lnTo>
                  <a:pt x="816155" y="1475038"/>
                </a:lnTo>
                <a:lnTo>
                  <a:pt x="836659" y="1527504"/>
                </a:lnTo>
                <a:lnTo>
                  <a:pt x="856606" y="1579925"/>
                </a:lnTo>
                <a:lnTo>
                  <a:pt x="875999" y="1632299"/>
                </a:lnTo>
                <a:lnTo>
                  <a:pt x="894841" y="1684623"/>
                </a:lnTo>
                <a:lnTo>
                  <a:pt x="913138" y="1736895"/>
                </a:lnTo>
                <a:lnTo>
                  <a:pt x="930891" y="1789110"/>
                </a:lnTo>
                <a:lnTo>
                  <a:pt x="948107" y="1841267"/>
                </a:lnTo>
                <a:lnTo>
                  <a:pt x="964787" y="1893362"/>
                </a:lnTo>
                <a:lnTo>
                  <a:pt x="980936" y="1945392"/>
                </a:lnTo>
                <a:lnTo>
                  <a:pt x="996558" y="1997355"/>
                </a:lnTo>
                <a:lnTo>
                  <a:pt x="1011657" y="2049248"/>
                </a:lnTo>
                <a:lnTo>
                  <a:pt x="1026237" y="2101067"/>
                </a:lnTo>
                <a:lnTo>
                  <a:pt x="1040300" y="2152809"/>
                </a:lnTo>
                <a:lnTo>
                  <a:pt x="1053852" y="2204473"/>
                </a:lnTo>
                <a:lnTo>
                  <a:pt x="1066896" y="2256054"/>
                </a:lnTo>
                <a:lnTo>
                  <a:pt x="1079436" y="2307550"/>
                </a:lnTo>
                <a:lnTo>
                  <a:pt x="1091475" y="2358958"/>
                </a:lnTo>
                <a:lnTo>
                  <a:pt x="1103018" y="2410275"/>
                </a:lnTo>
                <a:lnTo>
                  <a:pt x="1114068" y="2461498"/>
                </a:lnTo>
                <a:lnTo>
                  <a:pt x="1124629" y="2512625"/>
                </a:lnTo>
                <a:lnTo>
                  <a:pt x="1134705" y="2563651"/>
                </a:lnTo>
                <a:lnTo>
                  <a:pt x="1144300" y="2614575"/>
                </a:lnTo>
                <a:lnTo>
                  <a:pt x="1153418" y="2665393"/>
                </a:lnTo>
                <a:lnTo>
                  <a:pt x="1162062" y="2716103"/>
                </a:lnTo>
                <a:lnTo>
                  <a:pt x="1170236" y="2766701"/>
                </a:lnTo>
                <a:lnTo>
                  <a:pt x="1177945" y="2817185"/>
                </a:lnTo>
                <a:lnTo>
                  <a:pt x="1185192" y="2867551"/>
                </a:lnTo>
                <a:lnTo>
                  <a:pt x="1191980" y="2917797"/>
                </a:lnTo>
                <a:lnTo>
                  <a:pt x="1198314" y="2967920"/>
                </a:lnTo>
                <a:lnTo>
                  <a:pt x="1204197" y="3017916"/>
                </a:lnTo>
                <a:lnTo>
                  <a:pt x="1209634" y="3067784"/>
                </a:lnTo>
                <a:lnTo>
                  <a:pt x="1214628" y="3117520"/>
                </a:lnTo>
                <a:lnTo>
                  <a:pt x="1219183" y="3167120"/>
                </a:lnTo>
                <a:lnTo>
                  <a:pt x="1223302" y="3216583"/>
                </a:lnTo>
                <a:lnTo>
                  <a:pt x="1226990" y="3265905"/>
                </a:lnTo>
                <a:lnTo>
                  <a:pt x="1230251" y="3315083"/>
                </a:lnTo>
                <a:lnTo>
                  <a:pt x="1233088" y="3364115"/>
                </a:lnTo>
                <a:lnTo>
                  <a:pt x="1235505" y="3412997"/>
                </a:lnTo>
                <a:lnTo>
                  <a:pt x="1237506" y="3461726"/>
                </a:lnTo>
                <a:lnTo>
                  <a:pt x="1239095" y="3510300"/>
                </a:lnTo>
                <a:lnTo>
                  <a:pt x="1240275" y="3558716"/>
                </a:lnTo>
                <a:lnTo>
                  <a:pt x="1241051" y="3606970"/>
                </a:lnTo>
                <a:lnTo>
                  <a:pt x="1241426" y="3655060"/>
                </a:lnTo>
                <a:lnTo>
                  <a:pt x="1241404" y="3702983"/>
                </a:lnTo>
                <a:lnTo>
                  <a:pt x="1240989" y="3750736"/>
                </a:lnTo>
                <a:lnTo>
                  <a:pt x="1240185" y="3798316"/>
                </a:lnTo>
                <a:lnTo>
                  <a:pt x="1238995" y="3845719"/>
                </a:lnTo>
                <a:lnTo>
                  <a:pt x="1237424" y="3892944"/>
                </a:lnTo>
                <a:lnTo>
                  <a:pt x="1235475" y="3939987"/>
                </a:lnTo>
                <a:lnTo>
                  <a:pt x="1233152" y="3986846"/>
                </a:lnTo>
                <a:lnTo>
                  <a:pt x="1230459" y="4033516"/>
                </a:lnTo>
                <a:lnTo>
                  <a:pt x="1227400" y="4079996"/>
                </a:lnTo>
                <a:lnTo>
                  <a:pt x="1223979" y="4126283"/>
                </a:lnTo>
                <a:lnTo>
                  <a:pt x="1220198" y="4172373"/>
                </a:lnTo>
                <a:lnTo>
                  <a:pt x="1216063" y="4218264"/>
                </a:lnTo>
                <a:lnTo>
                  <a:pt x="1211578" y="4263952"/>
                </a:lnTo>
                <a:lnTo>
                  <a:pt x="1206745" y="4309435"/>
                </a:lnTo>
                <a:lnTo>
                  <a:pt x="1201568" y="4354710"/>
                </a:lnTo>
                <a:lnTo>
                  <a:pt x="1196053" y="4399773"/>
                </a:lnTo>
                <a:lnTo>
                  <a:pt x="1190201" y="4444623"/>
                </a:lnTo>
                <a:lnTo>
                  <a:pt x="1184018" y="4489256"/>
                </a:lnTo>
                <a:lnTo>
                  <a:pt x="1177507" y="4533668"/>
                </a:lnTo>
                <a:lnTo>
                  <a:pt x="1170672" y="4577858"/>
                </a:lnTo>
                <a:lnTo>
                  <a:pt x="1163517" y="4621822"/>
                </a:lnTo>
                <a:lnTo>
                  <a:pt x="1156045" y="4665558"/>
                </a:lnTo>
                <a:lnTo>
                  <a:pt x="1148260" y="4709062"/>
                </a:lnTo>
                <a:lnTo>
                  <a:pt x="1140167" y="4752331"/>
                </a:lnTo>
                <a:lnTo>
                  <a:pt x="1131769" y="4795362"/>
                </a:lnTo>
                <a:lnTo>
                  <a:pt x="1123069" y="4838154"/>
                </a:lnTo>
                <a:lnTo>
                  <a:pt x="1114073" y="4880702"/>
                </a:lnTo>
                <a:lnTo>
                  <a:pt x="1104783" y="4923003"/>
                </a:lnTo>
                <a:lnTo>
                  <a:pt x="1095203" y="4965056"/>
                </a:lnTo>
                <a:lnTo>
                  <a:pt x="1085337" y="5006856"/>
                </a:lnTo>
                <a:lnTo>
                  <a:pt x="1075190" y="5048401"/>
                </a:lnTo>
                <a:lnTo>
                  <a:pt x="1064764" y="5089688"/>
                </a:lnTo>
                <a:lnTo>
                  <a:pt x="1054064" y="5130715"/>
                </a:lnTo>
                <a:lnTo>
                  <a:pt x="1043094" y="5171477"/>
                </a:lnTo>
                <a:lnTo>
                  <a:pt x="1031857" y="5211973"/>
                </a:lnTo>
                <a:lnTo>
                  <a:pt x="1020357" y="5252199"/>
                </a:lnTo>
                <a:lnTo>
                  <a:pt x="1008598" y="5292152"/>
                </a:lnTo>
                <a:lnTo>
                  <a:pt x="996584" y="5331829"/>
                </a:lnTo>
                <a:lnTo>
                  <a:pt x="984319" y="5371228"/>
                </a:lnTo>
                <a:lnTo>
                  <a:pt x="971806" y="5410346"/>
                </a:lnTo>
                <a:lnTo>
                  <a:pt x="959049" y="5449179"/>
                </a:lnTo>
                <a:lnTo>
                  <a:pt x="946053" y="5487725"/>
                </a:lnTo>
                <a:lnTo>
                  <a:pt x="932821" y="5525981"/>
                </a:lnTo>
                <a:lnTo>
                  <a:pt x="919356" y="5563944"/>
                </a:lnTo>
                <a:lnTo>
                  <a:pt x="905664" y="5601610"/>
                </a:lnTo>
                <a:lnTo>
                  <a:pt x="891746" y="5638977"/>
                </a:lnTo>
                <a:lnTo>
                  <a:pt x="877608" y="5676043"/>
                </a:lnTo>
                <a:lnTo>
                  <a:pt x="863253" y="5712803"/>
                </a:lnTo>
                <a:lnTo>
                  <a:pt x="848686" y="5749256"/>
                </a:lnTo>
                <a:lnTo>
                  <a:pt x="833909" y="5785398"/>
                </a:lnTo>
                <a:lnTo>
                  <a:pt x="818926" y="5821227"/>
                </a:lnTo>
                <a:lnTo>
                  <a:pt x="803742" y="5856738"/>
                </a:lnTo>
                <a:lnTo>
                  <a:pt x="788361" y="5891930"/>
                </a:lnTo>
                <a:lnTo>
                  <a:pt x="772785" y="5926800"/>
                </a:lnTo>
                <a:lnTo>
                  <a:pt x="741068" y="5995560"/>
                </a:lnTo>
                <a:lnTo>
                  <a:pt x="708622" y="6062996"/>
                </a:lnTo>
                <a:lnTo>
                  <a:pt x="675477" y="6129082"/>
                </a:lnTo>
                <a:lnTo>
                  <a:pt x="641663" y="6193797"/>
                </a:lnTo>
                <a:lnTo>
                  <a:pt x="607212" y="6257116"/>
                </a:lnTo>
                <a:lnTo>
                  <a:pt x="572155" y="6319017"/>
                </a:lnTo>
                <a:lnTo>
                  <a:pt x="536521" y="6379475"/>
                </a:lnTo>
                <a:lnTo>
                  <a:pt x="500341" y="6438468"/>
                </a:lnTo>
                <a:lnTo>
                  <a:pt x="463647" y="6495971"/>
                </a:lnTo>
                <a:lnTo>
                  <a:pt x="426469" y="6551962"/>
                </a:lnTo>
                <a:lnTo>
                  <a:pt x="388836" y="6606417"/>
                </a:lnTo>
                <a:lnTo>
                  <a:pt x="350781" y="6659313"/>
                </a:lnTo>
                <a:lnTo>
                  <a:pt x="312334" y="6710625"/>
                </a:lnTo>
                <a:lnTo>
                  <a:pt x="273525" y="6760331"/>
                </a:lnTo>
                <a:lnTo>
                  <a:pt x="234385" y="6808408"/>
                </a:lnTo>
                <a:lnTo>
                  <a:pt x="194945" y="6854831"/>
                </a:lnTo>
                <a:lnTo>
                  <a:pt x="1828800" y="6857999"/>
                </a:lnTo>
                <a:lnTo>
                  <a:pt x="1828800" y="14224"/>
                </a:lnTo>
                <a:lnTo>
                  <a:pt x="0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18819" y="77215"/>
            <a:ext cx="2898140" cy="719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FFFF00"/>
                </a:solidFill>
              </a:rPr>
              <a:t>Bloo</a:t>
            </a:r>
            <a:r>
              <a:rPr spc="-5" dirty="0">
                <a:solidFill>
                  <a:srgbClr val="FFFF00"/>
                </a:solidFill>
              </a:rPr>
              <a:t>d</a:t>
            </a:r>
            <a:r>
              <a:rPr spc="20" dirty="0">
                <a:solidFill>
                  <a:srgbClr val="FFFF00"/>
                </a:solidFill>
              </a:rPr>
              <a:t> </a:t>
            </a:r>
            <a:r>
              <a:rPr spc="-5" dirty="0">
                <a:solidFill>
                  <a:srgbClr val="FFFF00"/>
                </a:solidFill>
              </a:rPr>
              <a:t>Film</a:t>
            </a:r>
          </a:p>
        </p:txBody>
      </p:sp>
      <p:sp>
        <p:nvSpPr>
          <p:cNvPr id="8" name="object 8"/>
          <p:cNvSpPr/>
          <p:nvPr/>
        </p:nvSpPr>
        <p:spPr>
          <a:xfrm>
            <a:off x="1371600" y="1143000"/>
            <a:ext cx="6372225" cy="5473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Oval 23">
            <a:extLst>
              <a:ext uri="{FF2B5EF4-FFF2-40B4-BE49-F238E27FC236}">
                <a16:creationId xmlns:a16="http://schemas.microsoft.com/office/drawing/2014/main" id="{3815088B-785C-44F0-8B4F-A4E73B736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2667000"/>
            <a:ext cx="1428750" cy="725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4216" tIns="42108" rIns="84216" bIns="42108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1443" name="Oval 16">
            <a:extLst>
              <a:ext uri="{FF2B5EF4-FFF2-40B4-BE49-F238E27FC236}">
                <a16:creationId xmlns:a16="http://schemas.microsoft.com/office/drawing/2014/main" id="{0D353424-012D-4771-B9C4-F017F7CA33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2971800"/>
            <a:ext cx="430213" cy="1381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4216" tIns="42108" rIns="84216" bIns="42108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1444" name="Oval 17">
            <a:extLst>
              <a:ext uri="{FF2B5EF4-FFF2-40B4-BE49-F238E27FC236}">
                <a16:creationId xmlns:a16="http://schemas.microsoft.com/office/drawing/2014/main" id="{6303DB4A-F1F5-4E6C-898F-0F646626C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235" y="239714"/>
            <a:ext cx="514166" cy="374649"/>
          </a:xfrm>
          <a:prstGeom prst="ellipse">
            <a:avLst/>
          </a:prstGeom>
          <a:solidFill>
            <a:srgbClr val="FB948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4216" tIns="42108" rIns="84216" bIns="42108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1445" name="Oval 18">
            <a:extLst>
              <a:ext uri="{FF2B5EF4-FFF2-40B4-BE49-F238E27FC236}">
                <a16:creationId xmlns:a16="http://schemas.microsoft.com/office/drawing/2014/main" id="{1838FF6A-2D1A-46C4-89BD-D8A0E7CA1C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04800"/>
            <a:ext cx="371475" cy="2238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4216" tIns="42108" rIns="84216" bIns="42108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1446" name="Oval 19">
            <a:extLst>
              <a:ext uri="{FF2B5EF4-FFF2-40B4-BE49-F238E27FC236}">
                <a16:creationId xmlns:a16="http://schemas.microsoft.com/office/drawing/2014/main" id="{0F0AEC39-721F-4DDA-85CE-8F84F9DAE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5638800"/>
            <a:ext cx="1497013" cy="809625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4216" tIns="42108" rIns="84216" bIns="42108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20" name="Text Box 20">
            <a:extLst>
              <a:ext uri="{FF2B5EF4-FFF2-40B4-BE49-F238E27FC236}">
                <a16:creationId xmlns:a16="http://schemas.microsoft.com/office/drawing/2014/main" id="{C75D976D-FE9F-49B9-867E-F9A764F9D8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2286000"/>
            <a:ext cx="29718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216" tIns="42108" rIns="84216" bIns="42108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ar-SA" dirty="0">
                <a:solidFill>
                  <a:srgbClr val="FFFF00"/>
                </a:solidFill>
                <a:latin typeface="Arial" charset="0"/>
                <a:cs typeface="Arial" charset="0"/>
              </a:rPr>
              <a:t>Normocytic normochromic</a:t>
            </a:r>
          </a:p>
        </p:txBody>
      </p:sp>
      <p:sp>
        <p:nvSpPr>
          <p:cNvPr id="13321" name="Text Box 21">
            <a:extLst>
              <a:ext uri="{FF2B5EF4-FFF2-40B4-BE49-F238E27FC236}">
                <a16:creationId xmlns:a16="http://schemas.microsoft.com/office/drawing/2014/main" id="{683C4777-7F67-490F-8D26-69F7EBB25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577" y="5862593"/>
            <a:ext cx="3009900" cy="3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4216" tIns="42108" rIns="84216" bIns="42108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ar-SA" dirty="0">
                <a:solidFill>
                  <a:srgbClr val="FFFF00"/>
                </a:solidFill>
                <a:latin typeface="Arial" charset="0"/>
                <a:cs typeface="Arial" charset="0"/>
              </a:rPr>
              <a:t>Megaloblastic or macrocytic</a:t>
            </a:r>
          </a:p>
        </p:txBody>
      </p:sp>
      <p:sp>
        <p:nvSpPr>
          <p:cNvPr id="13322" name="Text Box 22">
            <a:extLst>
              <a:ext uri="{FF2B5EF4-FFF2-40B4-BE49-F238E27FC236}">
                <a16:creationId xmlns:a16="http://schemas.microsoft.com/office/drawing/2014/main" id="{F0BFD5C2-BBA5-4272-A2E7-688636940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09600"/>
            <a:ext cx="30099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216" tIns="42108" rIns="84216" bIns="42108">
            <a:spAutoFit/>
          </a:bodyPr>
          <a:lstStyle/>
          <a:p>
            <a:pPr algn="r" rtl="1" eaLnBrk="1" hangingPunct="1">
              <a:spcBef>
                <a:spcPct val="50000"/>
              </a:spcBef>
              <a:defRPr/>
            </a:pPr>
            <a:r>
              <a:rPr lang="en-US" altLang="ar-SA" dirty="0" err="1">
                <a:solidFill>
                  <a:srgbClr val="FFFF00"/>
                </a:solidFill>
                <a:latin typeface="Arial" charset="0"/>
                <a:cs typeface="Arial" charset="0"/>
              </a:rPr>
              <a:t>Microcytic</a:t>
            </a:r>
            <a:r>
              <a:rPr lang="en-US" altLang="ar-SA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altLang="ar-SA" dirty="0" err="1">
                <a:solidFill>
                  <a:srgbClr val="FFFF00"/>
                </a:solidFill>
                <a:latin typeface="Arial" charset="0"/>
                <a:cs typeface="Arial" charset="0"/>
              </a:rPr>
              <a:t>hypochromic</a:t>
            </a:r>
            <a:endParaRPr lang="en-US" altLang="ar-SA" dirty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pic>
        <p:nvPicPr>
          <p:cNvPr id="61450" name="Picture 6">
            <a:hlinkClick r:id="rId2"/>
            <a:extLst>
              <a:ext uri="{FF2B5EF4-FFF2-40B4-BE49-F238E27FC236}">
                <a16:creationId xmlns:a16="http://schemas.microsoft.com/office/drawing/2014/main" id="{D66EA2CA-EAC2-4504-9EA0-35C40343D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6800"/>
            <a:ext cx="226536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1" name="Picture 8">
            <a:hlinkClick r:id="rId4"/>
            <a:extLst>
              <a:ext uri="{FF2B5EF4-FFF2-40B4-BE49-F238E27FC236}">
                <a16:creationId xmlns:a16="http://schemas.microsoft.com/office/drawing/2014/main" id="{B1FF5CCF-239B-412A-B701-32F9B5DB0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495800"/>
            <a:ext cx="2616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2" name="Picture 10">
            <a:hlinkClick r:id="rId6"/>
            <a:extLst>
              <a:ext uri="{FF2B5EF4-FFF2-40B4-BE49-F238E27FC236}">
                <a16:creationId xmlns:a16="http://schemas.microsoft.com/office/drawing/2014/main" id="{8FD1258C-D957-42A5-B74E-0DB53CECE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57200"/>
            <a:ext cx="229393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>
            <a:extLst>
              <a:ext uri="{FF2B5EF4-FFF2-40B4-BE49-F238E27FC236}">
                <a16:creationId xmlns:a16="http://schemas.microsoft.com/office/drawing/2014/main" id="{D7298509-4EEA-4AEF-BE50-4F6A5258A9F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762000"/>
            <a:ext cx="8229600" cy="4775859"/>
          </a:xfrm>
        </p:spPr>
        <p:txBody>
          <a:bodyPr>
            <a:normAutofit fontScale="77500" lnSpcReduction="20000"/>
          </a:bodyPr>
          <a:lstStyle/>
          <a:p>
            <a:pPr algn="l" eaLnBrk="1" hangingPunct="1">
              <a:lnSpc>
                <a:spcPct val="80000"/>
              </a:lnSpc>
              <a:buFontTx/>
              <a:buNone/>
            </a:pPr>
            <a:r>
              <a:rPr lang="en-US" altLang="en-US" sz="2400" b="1" u="sng" dirty="0"/>
              <a:t>Signs and Symptoms:</a:t>
            </a:r>
          </a:p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ar-SA" sz="1800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			</a:t>
            </a:r>
            <a:r>
              <a:rPr lang="en-US" altLang="ar-SA" sz="2100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are due to </a:t>
            </a:r>
            <a:r>
              <a:rPr lang="en-US" altLang="en-US" sz="2100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altLang="ar-SA" sz="2100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 oxygen supply to tissues.</a:t>
            </a:r>
            <a:br>
              <a:rPr lang="en-US" altLang="en-US" sz="2100" dirty="0">
                <a:solidFill>
                  <a:srgbClr val="FFFF00"/>
                </a:solidFill>
              </a:rPr>
            </a:br>
            <a:endParaRPr lang="en-US" altLang="en-US" sz="2100" dirty="0">
              <a:solidFill>
                <a:srgbClr val="FFFF00"/>
              </a:solidFill>
            </a:endParaRPr>
          </a:p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en-US" sz="2100" dirty="0">
                <a:solidFill>
                  <a:srgbClr val="FFFF00"/>
                </a:solidFill>
              </a:rPr>
              <a:t>- Depending on the severity, the symptoms of anemia may include: </a:t>
            </a:r>
          </a:p>
          <a:p>
            <a:pPr algn="l" eaLnBrk="1" hangingPunct="1">
              <a:lnSpc>
                <a:spcPct val="80000"/>
              </a:lnSpc>
              <a:buFontTx/>
              <a:buNone/>
            </a:pPr>
            <a:endParaRPr lang="en-US" altLang="en-US" sz="2100" b="0" dirty="0">
              <a:latin typeface="Arial Black" panose="020B0A040201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Pale skin </a:t>
            </a:r>
          </a:p>
          <a:p>
            <a:pPr>
              <a:lnSpc>
                <a:spcPct val="80000"/>
              </a:lnSpc>
            </a:pPr>
            <a:r>
              <a:rPr lang="en-US" alt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Fatigue </a:t>
            </a:r>
          </a:p>
          <a:p>
            <a:pPr>
              <a:lnSpc>
                <a:spcPct val="80000"/>
              </a:lnSpc>
            </a:pPr>
            <a:r>
              <a:rPr lang="en-US" alt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Weakness </a:t>
            </a:r>
          </a:p>
          <a:p>
            <a:pPr>
              <a:lnSpc>
                <a:spcPct val="80000"/>
              </a:lnSpc>
            </a:pPr>
            <a:r>
              <a:rPr lang="en-US" alt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Tiring easily </a:t>
            </a:r>
          </a:p>
          <a:p>
            <a:pPr>
              <a:lnSpc>
                <a:spcPct val="80000"/>
              </a:lnSpc>
            </a:pPr>
            <a:r>
              <a:rPr lang="en-US" alt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Breathlessness </a:t>
            </a:r>
          </a:p>
          <a:p>
            <a:pPr>
              <a:lnSpc>
                <a:spcPct val="80000"/>
              </a:lnSpc>
            </a:pPr>
            <a:r>
              <a:rPr lang="en-US" alt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Postural (orthostatic) hypotension: Drop in blood pressure when standing from a sitting or lying position </a:t>
            </a:r>
          </a:p>
          <a:p>
            <a:pPr>
              <a:lnSpc>
                <a:spcPct val="80000"/>
              </a:lnSpc>
            </a:pPr>
            <a:r>
              <a:rPr lang="en-US" alt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Frequent headaches </a:t>
            </a:r>
          </a:p>
          <a:p>
            <a:pPr>
              <a:lnSpc>
                <a:spcPct val="80000"/>
              </a:lnSpc>
            </a:pPr>
            <a:r>
              <a:rPr lang="en-US" alt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Racing heart or palpitations </a:t>
            </a:r>
          </a:p>
          <a:p>
            <a:pPr>
              <a:lnSpc>
                <a:spcPct val="80000"/>
              </a:lnSpc>
            </a:pPr>
            <a:r>
              <a:rPr lang="en-US" alt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Becoming irritated easily </a:t>
            </a:r>
          </a:p>
          <a:p>
            <a:pPr>
              <a:lnSpc>
                <a:spcPct val="80000"/>
              </a:lnSpc>
            </a:pPr>
            <a:r>
              <a:rPr lang="en-US" alt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Concentration difficulties </a:t>
            </a:r>
          </a:p>
          <a:p>
            <a:pPr>
              <a:lnSpc>
                <a:spcPct val="80000"/>
              </a:lnSpc>
            </a:pPr>
            <a:r>
              <a:rPr lang="en-US" alt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Loss of appetite </a:t>
            </a:r>
          </a:p>
          <a:p>
            <a:pPr>
              <a:lnSpc>
                <a:spcPct val="80000"/>
              </a:lnSpc>
            </a:pPr>
            <a:r>
              <a:rPr lang="en-US" alt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Strange food cravings.</a:t>
            </a:r>
          </a:p>
          <a:p>
            <a:pPr algn="l" eaLnBrk="1" hangingPunct="1">
              <a:lnSpc>
                <a:spcPct val="80000"/>
              </a:lnSpc>
            </a:pPr>
            <a:endParaRPr lang="en-US" altLang="en-US" sz="1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>
            <a:extLst>
              <a:ext uri="{FF2B5EF4-FFF2-40B4-BE49-F238E27FC236}">
                <a16:creationId xmlns:a16="http://schemas.microsoft.com/office/drawing/2014/main" id="{78EFC039-17A2-4614-85F0-2055A9234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087" y="1676400"/>
            <a:ext cx="5965825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4229D9-014C-49A6-BF1C-1F37D7FDCDDE}"/>
              </a:ext>
            </a:extLst>
          </p:cNvPr>
          <p:cNvSpPr txBox="1"/>
          <p:nvPr/>
        </p:nvSpPr>
        <p:spPr>
          <a:xfrm>
            <a:off x="1447800" y="865257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FFFF00"/>
                </a:solidFill>
              </a:rPr>
              <a:t>CBC - FBC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full blood picture">
            <a:extLst>
              <a:ext uri="{FF2B5EF4-FFF2-40B4-BE49-F238E27FC236}">
                <a16:creationId xmlns:a16="http://schemas.microsoft.com/office/drawing/2014/main" id="{6C0F453F-67B4-4485-A98A-C3501768F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7929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654295"/>
            <a:ext cx="9144000" cy="22037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751323"/>
            <a:ext cx="9144000" cy="2106930"/>
          </a:xfrm>
          <a:custGeom>
            <a:avLst/>
            <a:gdLst/>
            <a:ahLst/>
            <a:cxnLst/>
            <a:rect l="l" t="t" r="r" b="b"/>
            <a:pathLst>
              <a:path w="9144000" h="2106929">
                <a:moveTo>
                  <a:pt x="0" y="1692338"/>
                </a:moveTo>
                <a:lnTo>
                  <a:pt x="0" y="2106674"/>
                </a:lnTo>
                <a:lnTo>
                  <a:pt x="9144000" y="2106674"/>
                </a:lnTo>
                <a:lnTo>
                  <a:pt x="9144000" y="1750907"/>
                </a:lnTo>
                <a:lnTo>
                  <a:pt x="2312157" y="1750907"/>
                </a:lnTo>
                <a:lnTo>
                  <a:pt x="1709221" y="1745429"/>
                </a:lnTo>
                <a:lnTo>
                  <a:pt x="0" y="1692338"/>
                </a:lnTo>
                <a:close/>
              </a:path>
              <a:path w="9144000" h="2106929">
                <a:moveTo>
                  <a:pt x="9144000" y="0"/>
                </a:moveTo>
                <a:lnTo>
                  <a:pt x="9016823" y="60107"/>
                </a:lnTo>
                <a:lnTo>
                  <a:pt x="8524222" y="287316"/>
                </a:lnTo>
                <a:lnTo>
                  <a:pt x="8113133" y="469292"/>
                </a:lnTo>
                <a:lnTo>
                  <a:pt x="7719208" y="636191"/>
                </a:lnTo>
                <a:lnTo>
                  <a:pt x="7394174" y="767704"/>
                </a:lnTo>
                <a:lnTo>
                  <a:pt x="7079869" y="888962"/>
                </a:lnTo>
                <a:lnTo>
                  <a:pt x="6825516" y="982451"/>
                </a:lnTo>
                <a:lnTo>
                  <a:pt x="6577508" y="1069302"/>
                </a:lnTo>
                <a:lnTo>
                  <a:pt x="6335343" y="1149736"/>
                </a:lnTo>
                <a:lnTo>
                  <a:pt x="6098516" y="1223970"/>
                </a:lnTo>
                <a:lnTo>
                  <a:pt x="5866526" y="1292227"/>
                </a:lnTo>
                <a:lnTo>
                  <a:pt x="5638870" y="1354724"/>
                </a:lnTo>
                <a:lnTo>
                  <a:pt x="5459528" y="1400723"/>
                </a:lnTo>
                <a:lnTo>
                  <a:pt x="5282381" y="1443290"/>
                </a:lnTo>
                <a:lnTo>
                  <a:pt x="5107172" y="1482537"/>
                </a:lnTo>
                <a:lnTo>
                  <a:pt x="4933643" y="1518576"/>
                </a:lnTo>
                <a:lnTo>
                  <a:pt x="4761536" y="1551520"/>
                </a:lnTo>
                <a:lnTo>
                  <a:pt x="4590595" y="1581482"/>
                </a:lnTo>
                <a:lnTo>
                  <a:pt x="4378165" y="1614912"/>
                </a:lnTo>
                <a:lnTo>
                  <a:pt x="4166652" y="1644077"/>
                </a:lnTo>
                <a:lnTo>
                  <a:pt x="3955553" y="1669197"/>
                </a:lnTo>
                <a:lnTo>
                  <a:pt x="3744365" y="1690492"/>
                </a:lnTo>
                <a:lnTo>
                  <a:pt x="3532585" y="1708182"/>
                </a:lnTo>
                <a:lnTo>
                  <a:pt x="3276961" y="1724960"/>
                </a:lnTo>
                <a:lnTo>
                  <a:pt x="3018893" y="1737243"/>
                </a:lnTo>
                <a:lnTo>
                  <a:pt x="2713565" y="1746398"/>
                </a:lnTo>
                <a:lnTo>
                  <a:pt x="2312157" y="1750907"/>
                </a:lnTo>
                <a:lnTo>
                  <a:pt x="9144000" y="1750907"/>
                </a:lnTo>
                <a:lnTo>
                  <a:pt x="9144000" y="0"/>
                </a:lnTo>
                <a:close/>
              </a:path>
            </a:pathLst>
          </a:custGeom>
          <a:solidFill>
            <a:srgbClr val="7B7B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11568" y="0"/>
            <a:ext cx="1932431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03007" y="129539"/>
            <a:ext cx="106679" cy="1066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15200" y="0"/>
            <a:ext cx="1828800" cy="6858000"/>
          </a:xfrm>
          <a:custGeom>
            <a:avLst/>
            <a:gdLst/>
            <a:ahLst/>
            <a:cxnLst/>
            <a:rect l="l" t="t" r="r" b="b"/>
            <a:pathLst>
              <a:path w="1828800" h="6858000">
                <a:moveTo>
                  <a:pt x="0" y="0"/>
                </a:moveTo>
                <a:lnTo>
                  <a:pt x="37678" y="52510"/>
                </a:lnTo>
                <a:lnTo>
                  <a:pt x="74692" y="105059"/>
                </a:lnTo>
                <a:lnTo>
                  <a:pt x="111045" y="157642"/>
                </a:lnTo>
                <a:lnTo>
                  <a:pt x="146740" y="210258"/>
                </a:lnTo>
                <a:lnTo>
                  <a:pt x="181781" y="262903"/>
                </a:lnTo>
                <a:lnTo>
                  <a:pt x="216173" y="315574"/>
                </a:lnTo>
                <a:lnTo>
                  <a:pt x="249918" y="368268"/>
                </a:lnTo>
                <a:lnTo>
                  <a:pt x="283022" y="420982"/>
                </a:lnTo>
                <a:lnTo>
                  <a:pt x="315488" y="473715"/>
                </a:lnTo>
                <a:lnTo>
                  <a:pt x="347319" y="526461"/>
                </a:lnTo>
                <a:lnTo>
                  <a:pt x="378519" y="579219"/>
                </a:lnTo>
                <a:lnTo>
                  <a:pt x="409092" y="631986"/>
                </a:lnTo>
                <a:lnTo>
                  <a:pt x="439043" y="684758"/>
                </a:lnTo>
                <a:lnTo>
                  <a:pt x="468375" y="737534"/>
                </a:lnTo>
                <a:lnTo>
                  <a:pt x="497091" y="790309"/>
                </a:lnTo>
                <a:lnTo>
                  <a:pt x="525196" y="843081"/>
                </a:lnTo>
                <a:lnTo>
                  <a:pt x="552693" y="895847"/>
                </a:lnTo>
                <a:lnTo>
                  <a:pt x="579586" y="948604"/>
                </a:lnTo>
                <a:lnTo>
                  <a:pt x="605880" y="1001349"/>
                </a:lnTo>
                <a:lnTo>
                  <a:pt x="631577" y="1054080"/>
                </a:lnTo>
                <a:lnTo>
                  <a:pt x="656682" y="1106792"/>
                </a:lnTo>
                <a:lnTo>
                  <a:pt x="681198" y="1159484"/>
                </a:lnTo>
                <a:lnTo>
                  <a:pt x="705130" y="1212153"/>
                </a:lnTo>
                <a:lnTo>
                  <a:pt x="728481" y="1264795"/>
                </a:lnTo>
                <a:lnTo>
                  <a:pt x="751256" y="1317407"/>
                </a:lnTo>
                <a:lnTo>
                  <a:pt x="773457" y="1369987"/>
                </a:lnTo>
                <a:lnTo>
                  <a:pt x="795088" y="1422532"/>
                </a:lnTo>
                <a:lnTo>
                  <a:pt x="816155" y="1475038"/>
                </a:lnTo>
                <a:lnTo>
                  <a:pt x="836659" y="1527504"/>
                </a:lnTo>
                <a:lnTo>
                  <a:pt x="856606" y="1579925"/>
                </a:lnTo>
                <a:lnTo>
                  <a:pt x="875999" y="1632299"/>
                </a:lnTo>
                <a:lnTo>
                  <a:pt x="894841" y="1684623"/>
                </a:lnTo>
                <a:lnTo>
                  <a:pt x="913138" y="1736895"/>
                </a:lnTo>
                <a:lnTo>
                  <a:pt x="930891" y="1789110"/>
                </a:lnTo>
                <a:lnTo>
                  <a:pt x="948107" y="1841267"/>
                </a:lnTo>
                <a:lnTo>
                  <a:pt x="964787" y="1893362"/>
                </a:lnTo>
                <a:lnTo>
                  <a:pt x="980936" y="1945392"/>
                </a:lnTo>
                <a:lnTo>
                  <a:pt x="996558" y="1997355"/>
                </a:lnTo>
                <a:lnTo>
                  <a:pt x="1011657" y="2049248"/>
                </a:lnTo>
                <a:lnTo>
                  <a:pt x="1026237" y="2101067"/>
                </a:lnTo>
                <a:lnTo>
                  <a:pt x="1040300" y="2152809"/>
                </a:lnTo>
                <a:lnTo>
                  <a:pt x="1053852" y="2204473"/>
                </a:lnTo>
                <a:lnTo>
                  <a:pt x="1066896" y="2256054"/>
                </a:lnTo>
                <a:lnTo>
                  <a:pt x="1079436" y="2307550"/>
                </a:lnTo>
                <a:lnTo>
                  <a:pt x="1091475" y="2358958"/>
                </a:lnTo>
                <a:lnTo>
                  <a:pt x="1103018" y="2410275"/>
                </a:lnTo>
                <a:lnTo>
                  <a:pt x="1114068" y="2461498"/>
                </a:lnTo>
                <a:lnTo>
                  <a:pt x="1124629" y="2512625"/>
                </a:lnTo>
                <a:lnTo>
                  <a:pt x="1134705" y="2563651"/>
                </a:lnTo>
                <a:lnTo>
                  <a:pt x="1144300" y="2614575"/>
                </a:lnTo>
                <a:lnTo>
                  <a:pt x="1153418" y="2665393"/>
                </a:lnTo>
                <a:lnTo>
                  <a:pt x="1162062" y="2716103"/>
                </a:lnTo>
                <a:lnTo>
                  <a:pt x="1170236" y="2766701"/>
                </a:lnTo>
                <a:lnTo>
                  <a:pt x="1177945" y="2817185"/>
                </a:lnTo>
                <a:lnTo>
                  <a:pt x="1185192" y="2867551"/>
                </a:lnTo>
                <a:lnTo>
                  <a:pt x="1191980" y="2917797"/>
                </a:lnTo>
                <a:lnTo>
                  <a:pt x="1198314" y="2967920"/>
                </a:lnTo>
                <a:lnTo>
                  <a:pt x="1204197" y="3017916"/>
                </a:lnTo>
                <a:lnTo>
                  <a:pt x="1209634" y="3067784"/>
                </a:lnTo>
                <a:lnTo>
                  <a:pt x="1214628" y="3117520"/>
                </a:lnTo>
                <a:lnTo>
                  <a:pt x="1219183" y="3167120"/>
                </a:lnTo>
                <a:lnTo>
                  <a:pt x="1223302" y="3216583"/>
                </a:lnTo>
                <a:lnTo>
                  <a:pt x="1226990" y="3265905"/>
                </a:lnTo>
                <a:lnTo>
                  <a:pt x="1230251" y="3315083"/>
                </a:lnTo>
                <a:lnTo>
                  <a:pt x="1233088" y="3364115"/>
                </a:lnTo>
                <a:lnTo>
                  <a:pt x="1235505" y="3412997"/>
                </a:lnTo>
                <a:lnTo>
                  <a:pt x="1237506" y="3461726"/>
                </a:lnTo>
                <a:lnTo>
                  <a:pt x="1239095" y="3510300"/>
                </a:lnTo>
                <a:lnTo>
                  <a:pt x="1240275" y="3558716"/>
                </a:lnTo>
                <a:lnTo>
                  <a:pt x="1241051" y="3606970"/>
                </a:lnTo>
                <a:lnTo>
                  <a:pt x="1241426" y="3655060"/>
                </a:lnTo>
                <a:lnTo>
                  <a:pt x="1241404" y="3702983"/>
                </a:lnTo>
                <a:lnTo>
                  <a:pt x="1240989" y="3750736"/>
                </a:lnTo>
                <a:lnTo>
                  <a:pt x="1240185" y="3798316"/>
                </a:lnTo>
                <a:lnTo>
                  <a:pt x="1238995" y="3845719"/>
                </a:lnTo>
                <a:lnTo>
                  <a:pt x="1237424" y="3892944"/>
                </a:lnTo>
                <a:lnTo>
                  <a:pt x="1235475" y="3939987"/>
                </a:lnTo>
                <a:lnTo>
                  <a:pt x="1233152" y="3986846"/>
                </a:lnTo>
                <a:lnTo>
                  <a:pt x="1230459" y="4033516"/>
                </a:lnTo>
                <a:lnTo>
                  <a:pt x="1227400" y="4079996"/>
                </a:lnTo>
                <a:lnTo>
                  <a:pt x="1223979" y="4126283"/>
                </a:lnTo>
                <a:lnTo>
                  <a:pt x="1220198" y="4172373"/>
                </a:lnTo>
                <a:lnTo>
                  <a:pt x="1216063" y="4218264"/>
                </a:lnTo>
                <a:lnTo>
                  <a:pt x="1211578" y="4263952"/>
                </a:lnTo>
                <a:lnTo>
                  <a:pt x="1206745" y="4309435"/>
                </a:lnTo>
                <a:lnTo>
                  <a:pt x="1201568" y="4354710"/>
                </a:lnTo>
                <a:lnTo>
                  <a:pt x="1196053" y="4399773"/>
                </a:lnTo>
                <a:lnTo>
                  <a:pt x="1190201" y="4444623"/>
                </a:lnTo>
                <a:lnTo>
                  <a:pt x="1184018" y="4489256"/>
                </a:lnTo>
                <a:lnTo>
                  <a:pt x="1177507" y="4533668"/>
                </a:lnTo>
                <a:lnTo>
                  <a:pt x="1170672" y="4577858"/>
                </a:lnTo>
                <a:lnTo>
                  <a:pt x="1163517" y="4621822"/>
                </a:lnTo>
                <a:lnTo>
                  <a:pt x="1156045" y="4665558"/>
                </a:lnTo>
                <a:lnTo>
                  <a:pt x="1148260" y="4709062"/>
                </a:lnTo>
                <a:lnTo>
                  <a:pt x="1140167" y="4752331"/>
                </a:lnTo>
                <a:lnTo>
                  <a:pt x="1131769" y="4795362"/>
                </a:lnTo>
                <a:lnTo>
                  <a:pt x="1123069" y="4838154"/>
                </a:lnTo>
                <a:lnTo>
                  <a:pt x="1114073" y="4880702"/>
                </a:lnTo>
                <a:lnTo>
                  <a:pt x="1104783" y="4923003"/>
                </a:lnTo>
                <a:lnTo>
                  <a:pt x="1095203" y="4965056"/>
                </a:lnTo>
                <a:lnTo>
                  <a:pt x="1085337" y="5006856"/>
                </a:lnTo>
                <a:lnTo>
                  <a:pt x="1075190" y="5048401"/>
                </a:lnTo>
                <a:lnTo>
                  <a:pt x="1064764" y="5089688"/>
                </a:lnTo>
                <a:lnTo>
                  <a:pt x="1054064" y="5130715"/>
                </a:lnTo>
                <a:lnTo>
                  <a:pt x="1043094" y="5171477"/>
                </a:lnTo>
                <a:lnTo>
                  <a:pt x="1031857" y="5211973"/>
                </a:lnTo>
                <a:lnTo>
                  <a:pt x="1020357" y="5252199"/>
                </a:lnTo>
                <a:lnTo>
                  <a:pt x="1008598" y="5292152"/>
                </a:lnTo>
                <a:lnTo>
                  <a:pt x="996584" y="5331829"/>
                </a:lnTo>
                <a:lnTo>
                  <a:pt x="984319" y="5371228"/>
                </a:lnTo>
                <a:lnTo>
                  <a:pt x="971806" y="5410346"/>
                </a:lnTo>
                <a:lnTo>
                  <a:pt x="959049" y="5449179"/>
                </a:lnTo>
                <a:lnTo>
                  <a:pt x="946053" y="5487725"/>
                </a:lnTo>
                <a:lnTo>
                  <a:pt x="932821" y="5525981"/>
                </a:lnTo>
                <a:lnTo>
                  <a:pt x="919356" y="5563944"/>
                </a:lnTo>
                <a:lnTo>
                  <a:pt x="905664" y="5601610"/>
                </a:lnTo>
                <a:lnTo>
                  <a:pt x="891746" y="5638977"/>
                </a:lnTo>
                <a:lnTo>
                  <a:pt x="877608" y="5676043"/>
                </a:lnTo>
                <a:lnTo>
                  <a:pt x="863253" y="5712803"/>
                </a:lnTo>
                <a:lnTo>
                  <a:pt x="848686" y="5749256"/>
                </a:lnTo>
                <a:lnTo>
                  <a:pt x="833909" y="5785398"/>
                </a:lnTo>
                <a:lnTo>
                  <a:pt x="818926" y="5821227"/>
                </a:lnTo>
                <a:lnTo>
                  <a:pt x="803742" y="5856738"/>
                </a:lnTo>
                <a:lnTo>
                  <a:pt x="788361" y="5891930"/>
                </a:lnTo>
                <a:lnTo>
                  <a:pt x="772785" y="5926800"/>
                </a:lnTo>
                <a:lnTo>
                  <a:pt x="741068" y="5995560"/>
                </a:lnTo>
                <a:lnTo>
                  <a:pt x="708622" y="6062996"/>
                </a:lnTo>
                <a:lnTo>
                  <a:pt x="675477" y="6129082"/>
                </a:lnTo>
                <a:lnTo>
                  <a:pt x="641663" y="6193797"/>
                </a:lnTo>
                <a:lnTo>
                  <a:pt x="607212" y="6257116"/>
                </a:lnTo>
                <a:lnTo>
                  <a:pt x="572155" y="6319017"/>
                </a:lnTo>
                <a:lnTo>
                  <a:pt x="536521" y="6379475"/>
                </a:lnTo>
                <a:lnTo>
                  <a:pt x="500341" y="6438468"/>
                </a:lnTo>
                <a:lnTo>
                  <a:pt x="463647" y="6495971"/>
                </a:lnTo>
                <a:lnTo>
                  <a:pt x="426469" y="6551962"/>
                </a:lnTo>
                <a:lnTo>
                  <a:pt x="388836" y="6606417"/>
                </a:lnTo>
                <a:lnTo>
                  <a:pt x="350781" y="6659313"/>
                </a:lnTo>
                <a:lnTo>
                  <a:pt x="312334" y="6710625"/>
                </a:lnTo>
                <a:lnTo>
                  <a:pt x="273525" y="6760331"/>
                </a:lnTo>
                <a:lnTo>
                  <a:pt x="234385" y="6808408"/>
                </a:lnTo>
                <a:lnTo>
                  <a:pt x="194945" y="6854831"/>
                </a:lnTo>
                <a:lnTo>
                  <a:pt x="1828800" y="6857999"/>
                </a:lnTo>
                <a:lnTo>
                  <a:pt x="1828800" y="14224"/>
                </a:lnTo>
                <a:lnTo>
                  <a:pt x="0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86633" y="388025"/>
            <a:ext cx="6751827" cy="365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u="sng" dirty="0">
                <a:solidFill>
                  <a:srgbClr val="FFC000"/>
                </a:solidFill>
                <a:latin typeface="Arial"/>
                <a:cs typeface="Arial"/>
              </a:rPr>
              <a:t>C</a:t>
            </a:r>
            <a:r>
              <a:rPr sz="2400" u="sng" spc="-10" dirty="0">
                <a:solidFill>
                  <a:srgbClr val="FFC000"/>
                </a:solidFill>
                <a:latin typeface="Arial"/>
                <a:cs typeface="Arial"/>
              </a:rPr>
              <a:t>a</a:t>
            </a:r>
            <a:r>
              <a:rPr sz="2400" u="sng" dirty="0">
                <a:solidFill>
                  <a:srgbClr val="FFC000"/>
                </a:solidFill>
                <a:latin typeface="Arial"/>
                <a:cs typeface="Arial"/>
              </a:rPr>
              <a:t>u</a:t>
            </a:r>
            <a:r>
              <a:rPr sz="2400" u="sng" spc="-10" dirty="0">
                <a:solidFill>
                  <a:srgbClr val="FFC000"/>
                </a:solidFill>
                <a:latin typeface="Arial"/>
                <a:cs typeface="Arial"/>
              </a:rPr>
              <a:t>s</a:t>
            </a:r>
            <a:r>
              <a:rPr sz="2400" u="sng" dirty="0">
                <a:solidFill>
                  <a:srgbClr val="FFC000"/>
                </a:solidFill>
                <a:latin typeface="Arial"/>
                <a:cs typeface="Arial"/>
              </a:rPr>
              <a:t>es</a:t>
            </a:r>
            <a:r>
              <a:rPr sz="2400" u="sng" spc="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400" u="sng" dirty="0">
                <a:solidFill>
                  <a:srgbClr val="FFC000"/>
                </a:solidFill>
                <a:latin typeface="Arial"/>
                <a:cs typeface="Arial"/>
              </a:rPr>
              <a:t>of</a:t>
            </a:r>
            <a:r>
              <a:rPr sz="2400" u="sng" spc="-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400" u="sng" dirty="0">
                <a:solidFill>
                  <a:srgbClr val="FFC000"/>
                </a:solidFill>
                <a:latin typeface="Arial"/>
                <a:cs typeface="Arial"/>
              </a:rPr>
              <a:t>a</a:t>
            </a:r>
            <a:r>
              <a:rPr sz="2400" u="sng" spc="-10" dirty="0">
                <a:solidFill>
                  <a:srgbClr val="FFC000"/>
                </a:solidFill>
                <a:latin typeface="Arial"/>
                <a:cs typeface="Arial"/>
              </a:rPr>
              <a:t>n</a:t>
            </a:r>
            <a:r>
              <a:rPr sz="2400" u="sng" dirty="0">
                <a:solidFill>
                  <a:srgbClr val="FFC000"/>
                </a:solidFill>
                <a:latin typeface="Arial"/>
                <a:cs typeface="Arial"/>
              </a:rPr>
              <a:t>a</a:t>
            </a:r>
            <a:r>
              <a:rPr sz="2400" u="sng" spc="-10" dirty="0">
                <a:solidFill>
                  <a:srgbClr val="FFC000"/>
                </a:solidFill>
                <a:latin typeface="Arial"/>
                <a:cs typeface="Arial"/>
              </a:rPr>
              <a:t>e</a:t>
            </a:r>
            <a:r>
              <a:rPr sz="2400" u="sng" dirty="0">
                <a:solidFill>
                  <a:srgbClr val="FFC000"/>
                </a:solidFill>
                <a:latin typeface="Arial"/>
                <a:cs typeface="Arial"/>
              </a:rPr>
              <a:t>mia</a:t>
            </a:r>
            <a:endParaRPr sz="2400" u="sng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8340" y="2326259"/>
            <a:ext cx="3052445" cy="559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u="heavy" spc="-5" dirty="0">
                <a:solidFill>
                  <a:srgbClr val="FFFF00"/>
                </a:solidFill>
                <a:latin typeface="Arial"/>
                <a:cs typeface="Arial"/>
              </a:rPr>
              <a:t>2</a:t>
            </a:r>
            <a:r>
              <a:rPr sz="1800" b="1" u="heavy" dirty="0">
                <a:solidFill>
                  <a:srgbClr val="FFFF00"/>
                </a:solidFill>
                <a:latin typeface="Arial"/>
                <a:cs typeface="Arial"/>
              </a:rPr>
              <a:t>.Dec</a:t>
            </a:r>
            <a:r>
              <a:rPr sz="1800" b="1" u="heavy" spc="-10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1800" b="1" u="heavy" dirty="0">
                <a:solidFill>
                  <a:srgbClr val="FFFF00"/>
                </a:solidFill>
                <a:latin typeface="Arial"/>
                <a:cs typeface="Arial"/>
              </a:rPr>
              <a:t>ea</a:t>
            </a:r>
            <a:r>
              <a:rPr sz="1800" b="1" u="heavy" spc="-10" dirty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1800" b="1" u="heavy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1800" b="1" u="heavy" spc="1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b="1" u="heavy" dirty="0">
                <a:solidFill>
                  <a:srgbClr val="FFFF00"/>
                </a:solidFill>
                <a:latin typeface="Arial"/>
                <a:cs typeface="Arial"/>
              </a:rPr>
              <a:t>RBC</a:t>
            </a:r>
            <a:r>
              <a:rPr sz="1800" b="1" u="heavy" spc="1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b="1" u="heavy" spc="5" dirty="0">
                <a:solidFill>
                  <a:srgbClr val="FFFF00"/>
                </a:solidFill>
                <a:latin typeface="Arial"/>
                <a:cs typeface="Arial"/>
              </a:rPr>
              <a:t>p</a:t>
            </a:r>
            <a:r>
              <a:rPr sz="1800" b="1" u="heavy" dirty="0">
                <a:solidFill>
                  <a:srgbClr val="FFFF00"/>
                </a:solidFill>
                <a:latin typeface="Arial"/>
                <a:cs typeface="Arial"/>
              </a:rPr>
              <a:t>ro</a:t>
            </a:r>
            <a:r>
              <a:rPr sz="1800" b="1" u="heavy" spc="5" dirty="0">
                <a:solidFill>
                  <a:srgbClr val="FFFF00"/>
                </a:solidFill>
                <a:latin typeface="Arial"/>
                <a:cs typeface="Arial"/>
              </a:rPr>
              <a:t>du</a:t>
            </a:r>
            <a:r>
              <a:rPr sz="1800" b="1" u="heavy" dirty="0">
                <a:solidFill>
                  <a:srgbClr val="FFFF00"/>
                </a:solidFill>
                <a:latin typeface="Arial"/>
                <a:cs typeface="Arial"/>
              </a:rPr>
              <a:t>cti</a:t>
            </a:r>
            <a:r>
              <a:rPr sz="1800" b="1" u="heavy" spc="5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1800" b="1" u="heavy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  <a:p>
            <a:pPr marL="256540" indent="-243840">
              <a:lnSpc>
                <a:spcPct val="100000"/>
              </a:lnSpc>
              <a:buFont typeface="Wingdings"/>
              <a:buChar char=""/>
              <a:tabLst>
                <a:tab pos="257175" algn="l"/>
              </a:tabLst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Nutriti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sz="18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causes: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8340" y="2874898"/>
            <a:ext cx="53848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Iron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78610" y="2874898"/>
            <a:ext cx="370776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microc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tic</a:t>
            </a:r>
            <a:r>
              <a:rPr sz="18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po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chr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mic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anaemi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2140" y="3149472"/>
            <a:ext cx="7769860" cy="31624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ct val="100000"/>
              </a:lnSpc>
              <a:tabLst>
                <a:tab pos="2728595" algn="l"/>
              </a:tabLst>
            </a:pP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1800" b="1" spc="-4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&amp; F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lic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id	m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gal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tic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 err="1">
                <a:solidFill>
                  <a:srgbClr val="FFFFFF"/>
                </a:solidFill>
                <a:latin typeface="Arial"/>
                <a:cs typeface="Arial"/>
              </a:rPr>
              <a:t>ana</a:t>
            </a:r>
            <a:r>
              <a:rPr sz="1800" b="1" spc="-10" dirty="0" err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dirty="0" err="1">
                <a:solidFill>
                  <a:srgbClr val="FFFFFF"/>
                </a:solidFill>
                <a:latin typeface="Arial"/>
                <a:cs typeface="Arial"/>
              </a:rPr>
              <a:t>mia</a:t>
            </a:r>
            <a:r>
              <a:rPr lang="en-GB" sz="1800" b="1" dirty="0">
                <a:solidFill>
                  <a:srgbClr val="FFFFFF"/>
                </a:solidFill>
                <a:latin typeface="Arial"/>
                <a:cs typeface="Arial"/>
              </a:rPr>
              <a:t> / pernicious anaemia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88900" marR="5080"/>
            <a:r>
              <a:rPr sz="1800" dirty="0">
                <a:solidFill>
                  <a:srgbClr val="FFFFFF"/>
                </a:solidFill>
                <a:latin typeface="Wingdings"/>
                <a:cs typeface="Wingdings"/>
              </a:rPr>
              <a:t>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Bo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ma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row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fail</a:t>
            </a:r>
            <a:r>
              <a:rPr sz="1800" b="1" spc="1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en-GB" sz="1800" b="1" spc="-10" dirty="0">
                <a:solidFill>
                  <a:srgbClr val="FFFFFF"/>
                </a:solidFill>
                <a:latin typeface="Arial"/>
                <a:cs typeface="Arial"/>
              </a:rPr>
              <a:t> (</a:t>
            </a:r>
            <a:r>
              <a:rPr lang="en-GB" b="1" spc="-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en-GB" b="1" spc="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lang="en-GB" b="1" dirty="0">
                <a:solidFill>
                  <a:srgbClr val="FFFFFF"/>
                </a:solidFill>
                <a:latin typeface="Arial"/>
                <a:cs typeface="Arial"/>
              </a:rPr>
              <a:t>lastic</a:t>
            </a:r>
            <a:r>
              <a:rPr lang="en-GB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GB" b="1" dirty="0">
                <a:solidFill>
                  <a:srgbClr val="FFFFFF"/>
                </a:solidFill>
                <a:latin typeface="Arial"/>
                <a:cs typeface="Arial"/>
              </a:rPr>
              <a:t>anaemi</a:t>
            </a:r>
            <a:r>
              <a:rPr lang="en-GB" b="1" spc="-15" dirty="0">
                <a:solidFill>
                  <a:srgbClr val="FFFFFF"/>
                </a:solidFill>
                <a:latin typeface="Arial"/>
                <a:cs typeface="Arial"/>
              </a:rPr>
              <a:t>a): 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est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cti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y cance</a:t>
            </a:r>
            <a:r>
              <a:rPr sz="1800" b="1" spc="-10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iati</a:t>
            </a:r>
            <a:r>
              <a:rPr sz="1800" b="1" spc="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, dru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lang="en-GB" sz="1800" b="1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</a:p>
          <a:p>
            <a:pPr marL="88900" marR="5080"/>
            <a:endParaRPr sz="25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926589" algn="l"/>
              </a:tabLst>
            </a:pPr>
            <a:r>
              <a:rPr sz="1800" b="1" u="heavy" dirty="0">
                <a:solidFill>
                  <a:srgbClr val="FFFF00"/>
                </a:solidFill>
                <a:latin typeface="Arial"/>
                <a:cs typeface="Arial"/>
              </a:rPr>
              <a:t>3.H</a:t>
            </a:r>
            <a:r>
              <a:rPr sz="1800" b="1" u="heavy" spc="-10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1800" b="1" u="heavy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1800" b="1" u="heavy" spc="-10" dirty="0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sz="1800" b="1" u="heavy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1800" b="1" u="heavy" spc="5" dirty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sz="1800" b="1" u="heavy" spc="-20" dirty="0">
                <a:solidFill>
                  <a:srgbClr val="FFFF00"/>
                </a:solidFill>
                <a:latin typeface="Arial"/>
                <a:cs typeface="Arial"/>
              </a:rPr>
              <a:t>y</a:t>
            </a:r>
            <a:r>
              <a:rPr sz="1800" b="1" u="heavy" dirty="0">
                <a:solidFill>
                  <a:srgbClr val="FFFF00"/>
                </a:solidFill>
                <a:latin typeface="Arial"/>
                <a:cs typeface="Arial"/>
              </a:rPr>
              <a:t>tic	e</a:t>
            </a:r>
            <a:r>
              <a:rPr sz="1800" b="1" u="heavy" spc="-10" dirty="0">
                <a:solidFill>
                  <a:srgbClr val="FFFF00"/>
                </a:solidFill>
                <a:latin typeface="Arial"/>
                <a:cs typeface="Arial"/>
              </a:rPr>
              <a:t>x</a:t>
            </a:r>
            <a:r>
              <a:rPr sz="1800" b="1" u="heavy" dirty="0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sz="1800" b="1" u="heavy" spc="-10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1800" b="1" u="heavy" dirty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1800" b="1" u="heavy" spc="-10" dirty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1800" b="1" u="heavy" spc="10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1800" b="1" u="heavy" spc="-30" dirty="0">
                <a:solidFill>
                  <a:srgbClr val="FFFF00"/>
                </a:solidFill>
                <a:latin typeface="Arial"/>
                <a:cs typeface="Arial"/>
              </a:rPr>
              <a:t>v</a:t>
            </a:r>
            <a:r>
              <a:rPr sz="1800" b="1" u="heavy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1800" b="1" u="heavy" spc="3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b="1" u="heavy" dirty="0">
                <a:solidFill>
                  <a:srgbClr val="FFFF00"/>
                </a:solidFill>
                <a:latin typeface="Arial"/>
                <a:cs typeface="Arial"/>
              </a:rPr>
              <a:t>de</a:t>
            </a:r>
            <a:r>
              <a:rPr sz="1800" b="1" u="heavy" spc="-10" dirty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1800" b="1" u="heavy" dirty="0">
                <a:solidFill>
                  <a:srgbClr val="FFFF00"/>
                </a:solidFill>
                <a:latin typeface="Arial"/>
                <a:cs typeface="Arial"/>
              </a:rPr>
              <a:t>truction</a:t>
            </a:r>
            <a:endParaRPr sz="1800" dirty="0">
              <a:latin typeface="Arial"/>
              <a:cs typeface="Arial"/>
            </a:endParaRPr>
          </a:p>
          <a:p>
            <a:pPr marL="256540" indent="-243840">
              <a:lnSpc>
                <a:spcPct val="100000"/>
              </a:lnSpc>
              <a:buFont typeface="Wingdings"/>
              <a:buChar char=""/>
              <a:tabLst>
                <a:tab pos="257175" algn="l"/>
              </a:tabLst>
            </a:pPr>
            <a:r>
              <a:rPr sz="1800" b="1" spc="-5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orm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b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s or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Hb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Sp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oc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tosis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si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kle</a:t>
            </a:r>
            <a:r>
              <a:rPr sz="18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800" dirty="0">
              <a:latin typeface="Arial"/>
              <a:cs typeface="Arial"/>
            </a:endParaRPr>
          </a:p>
          <a:p>
            <a:pPr marL="256540" indent="-243840">
              <a:lnSpc>
                <a:spcPct val="100000"/>
              </a:lnSpc>
              <a:buFont typeface="Wingdings"/>
              <a:buChar char=""/>
              <a:tabLst>
                <a:tab pos="257175" algn="l"/>
              </a:tabLst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omp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tible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blood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tr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nsfu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ion.</a:t>
            </a:r>
            <a:endParaRPr sz="1800" dirty="0">
              <a:latin typeface="Arial"/>
              <a:cs typeface="Arial"/>
            </a:endParaRPr>
          </a:p>
          <a:p>
            <a:pPr marL="256540" indent="-243840">
              <a:lnSpc>
                <a:spcPct val="100000"/>
              </a:lnSpc>
              <a:buFont typeface="Wingdings"/>
              <a:buChar char=""/>
              <a:tabLst>
                <a:tab pos="257175" algn="l"/>
              </a:tabLst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thro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tosis</a:t>
            </a:r>
            <a:r>
              <a:rPr sz="18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fet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s 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4540" y="1105661"/>
            <a:ext cx="162179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u="heavy" dirty="0">
                <a:solidFill>
                  <a:srgbClr val="FFFF00"/>
                </a:solidFill>
                <a:latin typeface="Arial"/>
                <a:cs typeface="Arial"/>
              </a:rPr>
              <a:t>1.Blood</a:t>
            </a:r>
            <a:r>
              <a:rPr sz="2000" b="1" u="heavy" spc="-2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u="heavy" dirty="0">
                <a:solidFill>
                  <a:srgbClr val="FFFF00"/>
                </a:solidFill>
                <a:latin typeface="Arial"/>
                <a:cs typeface="Arial"/>
              </a:rPr>
              <a:t>Lo</a:t>
            </a:r>
            <a:r>
              <a:rPr sz="2000" b="1" u="heavy" spc="5" dirty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2000" b="1" u="heavy" dirty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64540" y="1410461"/>
            <a:ext cx="1130935" cy="620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lang="en-GB" sz="20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ute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Chronic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127960" y="1410461"/>
            <a:ext cx="5928360" cy="620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cide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urn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normal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3-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2000" b="1" spc="3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  <a:p>
            <a:pPr marL="168910">
              <a:lnSpc>
                <a:spcPct val="100000"/>
              </a:lnSpc>
            </a:pP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croc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tic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pochrom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 anaema</a:t>
            </a:r>
            <a:r>
              <a:rPr sz="2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(ulce</a:t>
            </a:r>
            <a:r>
              <a:rPr sz="2000" b="1" spc="-10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4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orm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752600" y="1600200"/>
            <a:ext cx="228600" cy="76200"/>
          </a:xfrm>
          <a:custGeom>
            <a:avLst/>
            <a:gdLst/>
            <a:ahLst/>
            <a:cxnLst/>
            <a:rect l="l" t="t" r="r" b="b"/>
            <a:pathLst>
              <a:path w="228600" h="76200">
                <a:moveTo>
                  <a:pt x="190500" y="0"/>
                </a:moveTo>
                <a:lnTo>
                  <a:pt x="190500" y="19050"/>
                </a:lnTo>
                <a:lnTo>
                  <a:pt x="0" y="19050"/>
                </a:lnTo>
                <a:lnTo>
                  <a:pt x="0" y="57150"/>
                </a:lnTo>
                <a:lnTo>
                  <a:pt x="190500" y="57150"/>
                </a:lnTo>
                <a:lnTo>
                  <a:pt x="190500" y="76200"/>
                </a:lnTo>
                <a:lnTo>
                  <a:pt x="228600" y="38100"/>
                </a:lnTo>
                <a:lnTo>
                  <a:pt x="1905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52600" y="1600200"/>
            <a:ext cx="228600" cy="76200"/>
          </a:xfrm>
          <a:custGeom>
            <a:avLst/>
            <a:gdLst/>
            <a:ahLst/>
            <a:cxnLst/>
            <a:rect l="l" t="t" r="r" b="b"/>
            <a:pathLst>
              <a:path w="228600" h="76200">
                <a:moveTo>
                  <a:pt x="0" y="57150"/>
                </a:moveTo>
                <a:lnTo>
                  <a:pt x="190500" y="57150"/>
                </a:lnTo>
                <a:lnTo>
                  <a:pt x="190500" y="76200"/>
                </a:lnTo>
                <a:lnTo>
                  <a:pt x="228600" y="38100"/>
                </a:lnTo>
                <a:lnTo>
                  <a:pt x="190500" y="0"/>
                </a:lnTo>
                <a:lnTo>
                  <a:pt x="190500" y="19050"/>
                </a:lnTo>
                <a:lnTo>
                  <a:pt x="0" y="19050"/>
                </a:lnTo>
                <a:lnTo>
                  <a:pt x="0" y="57150"/>
                </a:lnTo>
                <a:close/>
              </a:path>
            </a:pathLst>
          </a:custGeom>
          <a:ln w="190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81200" y="1905000"/>
            <a:ext cx="228600" cy="76200"/>
          </a:xfrm>
          <a:custGeom>
            <a:avLst/>
            <a:gdLst/>
            <a:ahLst/>
            <a:cxnLst/>
            <a:rect l="l" t="t" r="r" b="b"/>
            <a:pathLst>
              <a:path w="228600" h="76200">
                <a:moveTo>
                  <a:pt x="190500" y="0"/>
                </a:moveTo>
                <a:lnTo>
                  <a:pt x="190500" y="19050"/>
                </a:lnTo>
                <a:lnTo>
                  <a:pt x="0" y="19050"/>
                </a:lnTo>
                <a:lnTo>
                  <a:pt x="0" y="57150"/>
                </a:lnTo>
                <a:lnTo>
                  <a:pt x="190500" y="57150"/>
                </a:lnTo>
                <a:lnTo>
                  <a:pt x="190500" y="76200"/>
                </a:lnTo>
                <a:lnTo>
                  <a:pt x="228600" y="38100"/>
                </a:lnTo>
                <a:lnTo>
                  <a:pt x="1905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981200" y="1905000"/>
            <a:ext cx="228600" cy="76200"/>
          </a:xfrm>
          <a:custGeom>
            <a:avLst/>
            <a:gdLst/>
            <a:ahLst/>
            <a:cxnLst/>
            <a:rect l="l" t="t" r="r" b="b"/>
            <a:pathLst>
              <a:path w="228600" h="76200">
                <a:moveTo>
                  <a:pt x="0" y="57150"/>
                </a:moveTo>
                <a:lnTo>
                  <a:pt x="190500" y="57150"/>
                </a:lnTo>
                <a:lnTo>
                  <a:pt x="190500" y="76200"/>
                </a:lnTo>
                <a:lnTo>
                  <a:pt x="228600" y="38100"/>
                </a:lnTo>
                <a:lnTo>
                  <a:pt x="190500" y="0"/>
                </a:lnTo>
                <a:lnTo>
                  <a:pt x="190500" y="19050"/>
                </a:lnTo>
                <a:lnTo>
                  <a:pt x="0" y="19050"/>
                </a:lnTo>
                <a:lnTo>
                  <a:pt x="0" y="57150"/>
                </a:lnTo>
                <a:close/>
              </a:path>
            </a:pathLst>
          </a:custGeom>
          <a:ln w="190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09800" y="4724400"/>
            <a:ext cx="228600" cy="76200"/>
          </a:xfrm>
          <a:custGeom>
            <a:avLst/>
            <a:gdLst/>
            <a:ahLst/>
            <a:cxnLst/>
            <a:rect l="l" t="t" r="r" b="b"/>
            <a:pathLst>
              <a:path w="228600" h="76200">
                <a:moveTo>
                  <a:pt x="190500" y="0"/>
                </a:moveTo>
                <a:lnTo>
                  <a:pt x="190500" y="19050"/>
                </a:lnTo>
                <a:lnTo>
                  <a:pt x="0" y="19050"/>
                </a:lnTo>
                <a:lnTo>
                  <a:pt x="0" y="57150"/>
                </a:lnTo>
                <a:lnTo>
                  <a:pt x="190500" y="57150"/>
                </a:lnTo>
                <a:lnTo>
                  <a:pt x="190500" y="76200"/>
                </a:lnTo>
                <a:lnTo>
                  <a:pt x="228600" y="38100"/>
                </a:lnTo>
                <a:lnTo>
                  <a:pt x="1905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209800" y="4724400"/>
            <a:ext cx="228600" cy="76200"/>
          </a:xfrm>
          <a:custGeom>
            <a:avLst/>
            <a:gdLst/>
            <a:ahLst/>
            <a:cxnLst/>
            <a:rect l="l" t="t" r="r" b="b"/>
            <a:pathLst>
              <a:path w="228600" h="76200">
                <a:moveTo>
                  <a:pt x="0" y="57150"/>
                </a:moveTo>
                <a:lnTo>
                  <a:pt x="190500" y="57150"/>
                </a:lnTo>
                <a:lnTo>
                  <a:pt x="190500" y="76200"/>
                </a:lnTo>
                <a:lnTo>
                  <a:pt x="228600" y="38100"/>
                </a:lnTo>
                <a:lnTo>
                  <a:pt x="190500" y="0"/>
                </a:lnTo>
                <a:lnTo>
                  <a:pt x="190500" y="19050"/>
                </a:lnTo>
                <a:lnTo>
                  <a:pt x="0" y="19050"/>
                </a:lnTo>
                <a:lnTo>
                  <a:pt x="0" y="57150"/>
                </a:lnTo>
                <a:close/>
              </a:path>
            </a:pathLst>
          </a:custGeom>
          <a:ln w="190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971800" y="3276600"/>
            <a:ext cx="228600" cy="76200"/>
          </a:xfrm>
          <a:custGeom>
            <a:avLst/>
            <a:gdLst/>
            <a:ahLst/>
            <a:cxnLst/>
            <a:rect l="l" t="t" r="r" b="b"/>
            <a:pathLst>
              <a:path w="228600" h="76200">
                <a:moveTo>
                  <a:pt x="190500" y="0"/>
                </a:moveTo>
                <a:lnTo>
                  <a:pt x="190500" y="19050"/>
                </a:lnTo>
                <a:lnTo>
                  <a:pt x="0" y="19050"/>
                </a:lnTo>
                <a:lnTo>
                  <a:pt x="0" y="57150"/>
                </a:lnTo>
                <a:lnTo>
                  <a:pt x="190500" y="57150"/>
                </a:lnTo>
                <a:lnTo>
                  <a:pt x="190500" y="76200"/>
                </a:lnTo>
                <a:lnTo>
                  <a:pt x="228600" y="38100"/>
                </a:lnTo>
                <a:lnTo>
                  <a:pt x="1905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971800" y="3276600"/>
            <a:ext cx="228600" cy="76200"/>
          </a:xfrm>
          <a:custGeom>
            <a:avLst/>
            <a:gdLst/>
            <a:ahLst/>
            <a:cxnLst/>
            <a:rect l="l" t="t" r="r" b="b"/>
            <a:pathLst>
              <a:path w="228600" h="76200">
                <a:moveTo>
                  <a:pt x="0" y="57150"/>
                </a:moveTo>
                <a:lnTo>
                  <a:pt x="190500" y="57150"/>
                </a:lnTo>
                <a:lnTo>
                  <a:pt x="190500" y="76200"/>
                </a:lnTo>
                <a:lnTo>
                  <a:pt x="228600" y="38100"/>
                </a:lnTo>
                <a:lnTo>
                  <a:pt x="190500" y="0"/>
                </a:lnTo>
                <a:lnTo>
                  <a:pt x="190500" y="19050"/>
                </a:lnTo>
                <a:lnTo>
                  <a:pt x="0" y="19050"/>
                </a:lnTo>
                <a:lnTo>
                  <a:pt x="0" y="57150"/>
                </a:lnTo>
                <a:close/>
              </a:path>
            </a:pathLst>
          </a:custGeom>
          <a:ln w="190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95400" y="3048000"/>
            <a:ext cx="228600" cy="76200"/>
          </a:xfrm>
          <a:custGeom>
            <a:avLst/>
            <a:gdLst/>
            <a:ahLst/>
            <a:cxnLst/>
            <a:rect l="l" t="t" r="r" b="b"/>
            <a:pathLst>
              <a:path w="228600" h="76200">
                <a:moveTo>
                  <a:pt x="190500" y="0"/>
                </a:moveTo>
                <a:lnTo>
                  <a:pt x="190500" y="19050"/>
                </a:lnTo>
                <a:lnTo>
                  <a:pt x="0" y="19050"/>
                </a:lnTo>
                <a:lnTo>
                  <a:pt x="0" y="57150"/>
                </a:lnTo>
                <a:lnTo>
                  <a:pt x="190500" y="57150"/>
                </a:lnTo>
                <a:lnTo>
                  <a:pt x="190500" y="76200"/>
                </a:lnTo>
                <a:lnTo>
                  <a:pt x="228600" y="38100"/>
                </a:lnTo>
                <a:lnTo>
                  <a:pt x="1905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95400" y="3048000"/>
            <a:ext cx="228600" cy="76200"/>
          </a:xfrm>
          <a:custGeom>
            <a:avLst/>
            <a:gdLst/>
            <a:ahLst/>
            <a:cxnLst/>
            <a:rect l="l" t="t" r="r" b="b"/>
            <a:pathLst>
              <a:path w="228600" h="76200">
                <a:moveTo>
                  <a:pt x="0" y="57150"/>
                </a:moveTo>
                <a:lnTo>
                  <a:pt x="190500" y="57150"/>
                </a:lnTo>
                <a:lnTo>
                  <a:pt x="190500" y="76200"/>
                </a:lnTo>
                <a:lnTo>
                  <a:pt x="228600" y="38100"/>
                </a:lnTo>
                <a:lnTo>
                  <a:pt x="190500" y="0"/>
                </a:lnTo>
                <a:lnTo>
                  <a:pt x="190500" y="19050"/>
                </a:lnTo>
                <a:lnTo>
                  <a:pt x="0" y="19050"/>
                </a:lnTo>
                <a:lnTo>
                  <a:pt x="0" y="57150"/>
                </a:lnTo>
                <a:close/>
              </a:path>
            </a:pathLst>
          </a:custGeom>
          <a:ln w="190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>
            <a:extLst>
              <a:ext uri="{FF2B5EF4-FFF2-40B4-BE49-F238E27FC236}">
                <a16:creationId xmlns:a16="http://schemas.microsoft.com/office/drawing/2014/main" id="{0544BA4E-88F1-4131-8741-E56063059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79400"/>
            <a:ext cx="8763000" cy="51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216" tIns="42108" rIns="84216" bIns="42108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endParaRPr lang="en-US" altLang="ar-SA" sz="2600" u="sng" dirty="0">
              <a:solidFill>
                <a:srgbClr val="FFFF00"/>
              </a:solidFill>
              <a:sym typeface="Wingdings" panose="05000000000000000000" pitchFamily="2" charset="2"/>
            </a:endParaRPr>
          </a:p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ar-SA" sz="2600" dirty="0">
                <a:solidFill>
                  <a:schemeClr val="bg1"/>
                </a:solidFill>
                <a:sym typeface="Wingdings" panose="05000000000000000000" pitchFamily="2" charset="2"/>
              </a:rPr>
              <a:t> </a:t>
            </a:r>
            <a:r>
              <a:rPr lang="en-US" altLang="ar-SA" sz="2600" u="sng" dirty="0">
                <a:sym typeface="Wingdings" panose="05000000000000000000" pitchFamily="2" charset="2"/>
              </a:rPr>
              <a:t>Causes &amp; Types of </a:t>
            </a:r>
            <a:r>
              <a:rPr lang="en-US" altLang="ar-SA" sz="2600" u="sng" dirty="0" err="1">
                <a:sym typeface="Wingdings" panose="05000000000000000000" pitchFamily="2" charset="2"/>
              </a:rPr>
              <a:t>anaemias</a:t>
            </a:r>
            <a:r>
              <a:rPr lang="en-US" altLang="ar-SA" sz="2600" u="sng" dirty="0">
                <a:sym typeface="Wingdings" panose="05000000000000000000" pitchFamily="2" charset="2"/>
              </a:rPr>
              <a:t>:</a:t>
            </a:r>
          </a:p>
          <a:p>
            <a:pPr algn="l" eaLnBrk="1" hangingPunct="1">
              <a:spcBef>
                <a:spcPct val="50000"/>
              </a:spcBef>
              <a:buFontTx/>
              <a:buNone/>
            </a:pPr>
            <a:endParaRPr lang="en-US" altLang="ar-SA" sz="22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I- </a:t>
            </a:r>
            <a:r>
              <a:rPr lang="en-US" altLang="ar-SA" sz="2400" b="1" u="sng" dirty="0">
                <a:solidFill>
                  <a:srgbClr val="FF0000"/>
                </a:solidFill>
                <a:sym typeface="Wingdings" panose="05000000000000000000" pitchFamily="2" charset="2"/>
              </a:rPr>
              <a:t>Bleeding:</a:t>
            </a:r>
            <a:r>
              <a:rPr lang="en-US" altLang="ar-SA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</a:p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en-US" altLang="ar-SA" sz="1800" dirty="0">
                <a:sym typeface="Wingdings" panose="05000000000000000000" pitchFamily="2" charset="2"/>
              </a:rPr>
              <a:t>   </a:t>
            </a:r>
            <a:r>
              <a:rPr lang="en-US" altLang="ar-SA" sz="2200" dirty="0" err="1">
                <a:sym typeface="Wingdings" panose="05000000000000000000" pitchFamily="2" charset="2"/>
              </a:rPr>
              <a:t>i</a:t>
            </a:r>
            <a:r>
              <a:rPr lang="en-US" altLang="ar-SA" sz="2200" dirty="0">
                <a:sym typeface="Wingdings" panose="05000000000000000000" pitchFamily="2" charset="2"/>
              </a:rPr>
              <a:t>- </a:t>
            </a:r>
            <a:r>
              <a:rPr lang="en-US" altLang="ar-SA" sz="2200" i="1" dirty="0">
                <a:sym typeface="Wingdings" panose="05000000000000000000" pitchFamily="2" charset="2"/>
              </a:rPr>
              <a:t>Chronic</a:t>
            </a:r>
            <a:r>
              <a:rPr lang="en-US" altLang="ar-SA" sz="2200" dirty="0">
                <a:sym typeface="Wingdings" panose="05000000000000000000" pitchFamily="2" charset="2"/>
              </a:rPr>
              <a:t> </a:t>
            </a:r>
            <a:r>
              <a:rPr lang="en-US" altLang="ar-SA" sz="2400" dirty="0">
                <a:solidFill>
                  <a:srgbClr val="FFFF00"/>
                </a:solidFill>
                <a:sym typeface="Symbol" panose="05050102010706020507" pitchFamily="18" charset="2"/>
              </a:rPr>
              <a:t> </a:t>
            </a:r>
            <a:r>
              <a:rPr lang="en-US" altLang="ar-SA" sz="2200" dirty="0">
                <a:solidFill>
                  <a:srgbClr val="FFFF00"/>
                </a:solidFill>
                <a:sym typeface="Symbol" panose="05050102010706020507" pitchFamily="18" charset="2"/>
              </a:rPr>
              <a:t>          </a:t>
            </a:r>
            <a:r>
              <a:rPr lang="en-US" altLang="ar-SA" sz="2200" dirty="0">
                <a:solidFill>
                  <a:srgbClr val="FFFF00"/>
                </a:solidFill>
                <a:sym typeface="Wingdings" panose="05000000000000000000" pitchFamily="2" charset="2"/>
              </a:rPr>
              <a:t>{ iron deficiency </a:t>
            </a:r>
            <a:r>
              <a:rPr lang="en-US" altLang="ar-SA" sz="2200" dirty="0" err="1">
                <a:solidFill>
                  <a:srgbClr val="FFFF00"/>
                </a:solidFill>
                <a:sym typeface="Wingdings" panose="05000000000000000000" pitchFamily="2" charset="2"/>
              </a:rPr>
              <a:t>anaemia</a:t>
            </a:r>
            <a:r>
              <a:rPr lang="en-US" altLang="ar-SA" sz="2200" dirty="0">
                <a:solidFill>
                  <a:srgbClr val="FFFF00"/>
                </a:solidFill>
                <a:sym typeface="Wingdings" panose="05000000000000000000" pitchFamily="2" charset="2"/>
              </a:rPr>
              <a:t>}</a:t>
            </a:r>
          </a:p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en-US" altLang="ar-SA" sz="2200" dirty="0">
                <a:solidFill>
                  <a:srgbClr val="FFFF00"/>
                </a:solidFill>
                <a:sym typeface="Wingdings" panose="05000000000000000000" pitchFamily="2" charset="2"/>
              </a:rPr>
              <a:t>       - Menstruation.</a:t>
            </a:r>
          </a:p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en-US" altLang="ar-SA" sz="2200" dirty="0">
                <a:solidFill>
                  <a:srgbClr val="FFFF00"/>
                </a:solidFill>
                <a:sym typeface="Wingdings" panose="05000000000000000000" pitchFamily="2" charset="2"/>
              </a:rPr>
              <a:t>       - GIT bleeding (peptic ulcer- Bilharziasis- piles-hook worms).</a:t>
            </a:r>
          </a:p>
          <a:p>
            <a:pPr algn="l" eaLnBrk="1" hangingPunct="1">
              <a:spcBef>
                <a:spcPct val="50000"/>
              </a:spcBef>
              <a:buFontTx/>
              <a:buNone/>
            </a:pPr>
            <a:endParaRPr lang="en-US" altLang="ar-SA" sz="2200" dirty="0">
              <a:solidFill>
                <a:srgbClr val="FFFF00"/>
              </a:solidFill>
              <a:sym typeface="Wingdings" panose="05000000000000000000" pitchFamily="2" charset="2"/>
            </a:endParaRPr>
          </a:p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en-US" altLang="ar-SA" sz="2200" dirty="0">
                <a:sym typeface="Wingdings" panose="05000000000000000000" pitchFamily="2" charset="2"/>
              </a:rPr>
              <a:t>   ii- </a:t>
            </a:r>
            <a:r>
              <a:rPr lang="en-US" altLang="ar-SA" sz="2200" i="1" dirty="0">
                <a:sym typeface="Wingdings" panose="05000000000000000000" pitchFamily="2" charset="2"/>
              </a:rPr>
              <a:t>Acute</a:t>
            </a:r>
            <a:r>
              <a:rPr lang="en-US" altLang="ar-SA" sz="2200" dirty="0">
                <a:solidFill>
                  <a:srgbClr val="FFFF00"/>
                </a:solidFill>
                <a:sym typeface="Wingdings" panose="05000000000000000000" pitchFamily="2" charset="2"/>
              </a:rPr>
              <a:t>.    (normocytic- normochromic)</a:t>
            </a:r>
          </a:p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en-US" altLang="ar-SA" sz="2200" dirty="0">
                <a:solidFill>
                  <a:srgbClr val="FFFF00"/>
                </a:solidFill>
                <a:sym typeface="Wingdings" panose="05000000000000000000" pitchFamily="2" charset="2"/>
              </a:rPr>
              <a:t> 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12F453D-E5B9-48E8-89D9-01D4A5989B51}"/>
              </a:ext>
            </a:extLst>
          </p:cNvPr>
          <p:cNvSpPr/>
          <p:nvPr/>
        </p:nvSpPr>
        <p:spPr>
          <a:xfrm>
            <a:off x="381000" y="457200"/>
            <a:ext cx="8458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 eaLnBrk="1" hangingPunct="1">
              <a:spcBef>
                <a:spcPct val="50000"/>
              </a:spcBef>
              <a:defRPr/>
            </a:pPr>
            <a:r>
              <a:rPr lang="en-US" altLang="ar-SA" sz="2400" b="1" dirty="0">
                <a:latin typeface="Arial" charset="0"/>
                <a:cs typeface="Arial" charset="0"/>
              </a:rPr>
              <a:t>II- </a:t>
            </a:r>
            <a:r>
              <a:rPr lang="en-US" altLang="ar-SA" sz="2400" b="1" u="sng" dirty="0">
                <a:latin typeface="Arial" charset="0"/>
                <a:cs typeface="Arial" charset="0"/>
              </a:rPr>
              <a:t>Decreased production:</a:t>
            </a:r>
          </a:p>
          <a:p>
            <a:pPr rtl="1" eaLnBrk="1" hangingPunct="1">
              <a:spcBef>
                <a:spcPct val="50000"/>
              </a:spcBef>
              <a:defRPr/>
            </a:pPr>
            <a:endParaRPr lang="en-US" altLang="ar-SA" sz="2400" b="1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ar-SA" sz="2400" dirty="0">
                <a:solidFill>
                  <a:srgbClr val="FFFF00"/>
                </a:solidFill>
                <a:latin typeface="Arial" charset="0"/>
                <a:cs typeface="Arial" charset="0"/>
              </a:rPr>
              <a:t>	</a:t>
            </a:r>
            <a:r>
              <a:rPr lang="en-US" altLang="ar-SA" sz="2400" dirty="0" err="1">
                <a:solidFill>
                  <a:srgbClr val="FFFF00"/>
                </a:solidFill>
                <a:latin typeface="Arial" charset="0"/>
                <a:cs typeface="Arial" charset="0"/>
              </a:rPr>
              <a:t>i</a:t>
            </a:r>
            <a:r>
              <a:rPr lang="en-US" altLang="ar-SA" sz="2400" dirty="0">
                <a:solidFill>
                  <a:srgbClr val="FFFF00"/>
                </a:solidFill>
                <a:latin typeface="Arial" charset="0"/>
                <a:cs typeface="Arial" charset="0"/>
              </a:rPr>
              <a:t>- </a:t>
            </a:r>
            <a:r>
              <a:rPr lang="en-US" altLang="ar-SA" sz="2400" i="1" u="sng" dirty="0">
                <a:latin typeface="Arial" charset="0"/>
                <a:cs typeface="Arial" charset="0"/>
              </a:rPr>
              <a:t>Nutritional deficiency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ar-SA" sz="2400" dirty="0">
                <a:solidFill>
                  <a:srgbClr val="FFFF00"/>
                </a:solidFill>
                <a:latin typeface="Arial" charset="0"/>
                <a:cs typeface="Arial" charset="0"/>
              </a:rPr>
              <a:t>  	- Iron deficiency leads to  (microcytic hypochromic).	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ar-SA" sz="2400" dirty="0">
                <a:solidFill>
                  <a:srgbClr val="FFFF00"/>
                </a:solidFill>
                <a:latin typeface="Arial" charset="0"/>
                <a:cs typeface="Arial" charset="0"/>
              </a:rPr>
              <a:t>	- Vit. B12 &amp;  folic acid  </a:t>
            </a:r>
            <a:r>
              <a:rPr lang="en-US" altLang="ar-SA" sz="2400" dirty="0">
                <a:latin typeface="Arial" charset="0"/>
                <a:cs typeface="Arial" charset="0"/>
                <a:sym typeface="Wingdings" pitchFamily="10" charset="2"/>
              </a:rPr>
              <a:t></a:t>
            </a:r>
            <a:r>
              <a:rPr lang="en-US" altLang="ar-SA" sz="2400" dirty="0">
                <a:solidFill>
                  <a:srgbClr val="FFFF00"/>
                </a:solidFill>
                <a:latin typeface="Arial" charset="0"/>
                <a:cs typeface="Arial" charset="0"/>
                <a:sym typeface="Wingdings" pitchFamily="10" charset="2"/>
              </a:rPr>
              <a:t> leads to megaloblastic </a:t>
            </a:r>
            <a:r>
              <a:rPr lang="en-US" altLang="ar-SA" sz="2400" dirty="0" err="1">
                <a:solidFill>
                  <a:srgbClr val="FFFF00"/>
                </a:solidFill>
                <a:latin typeface="Arial" charset="0"/>
                <a:cs typeface="Arial" charset="0"/>
                <a:sym typeface="Wingdings" pitchFamily="10" charset="2"/>
              </a:rPr>
              <a:t>anaemia</a:t>
            </a:r>
            <a:r>
              <a:rPr lang="en-US" altLang="ar-SA" sz="2400" dirty="0">
                <a:solidFill>
                  <a:srgbClr val="FFFF00"/>
                </a:solidFill>
                <a:latin typeface="Arial" charset="0"/>
                <a:cs typeface="Arial" charset="0"/>
                <a:sym typeface="Wingdings" pitchFamily="10" charset="2"/>
              </a:rPr>
              <a:t>.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v"/>
              <a:defRPr/>
            </a:pPr>
            <a:r>
              <a:rPr lang="en-US" altLang="ar-SA" sz="2400" b="1" i="1" u="sng" dirty="0">
                <a:solidFill>
                  <a:srgbClr val="FF0000"/>
                </a:solidFill>
                <a:latin typeface="Arial" charset="0"/>
                <a:cs typeface="Arial" charset="0"/>
                <a:sym typeface="Wingdings" pitchFamily="10" charset="2"/>
              </a:rPr>
              <a:t>Pernicious </a:t>
            </a:r>
            <a:r>
              <a:rPr lang="en-US" altLang="ar-SA" sz="2400" b="1" i="1" u="sng" dirty="0" err="1">
                <a:solidFill>
                  <a:srgbClr val="FF0000"/>
                </a:solidFill>
                <a:latin typeface="Arial" charset="0"/>
                <a:cs typeface="Arial" charset="0"/>
                <a:sym typeface="Wingdings" pitchFamily="10" charset="2"/>
              </a:rPr>
              <a:t>anaemia</a:t>
            </a:r>
            <a:r>
              <a:rPr lang="en-US" altLang="ar-SA" sz="2400" b="1" dirty="0">
                <a:solidFill>
                  <a:srgbClr val="FF0000"/>
                </a:solidFill>
                <a:latin typeface="Arial" charset="0"/>
                <a:cs typeface="Arial" charset="0"/>
                <a:sym typeface="Wingdings" pitchFamily="10" charset="2"/>
              </a:rPr>
              <a:t>: </a:t>
            </a:r>
            <a:r>
              <a:rPr lang="en-US" altLang="ar-SA" sz="2400" dirty="0">
                <a:solidFill>
                  <a:srgbClr val="FFFF00"/>
                </a:solidFill>
                <a:latin typeface="Arial" charset="0"/>
                <a:cs typeface="Arial" charset="0"/>
                <a:sym typeface="Wingdings" pitchFamily="10" charset="2"/>
              </a:rPr>
              <a:t>is a special type of megaloblastic </a:t>
            </a:r>
            <a:r>
              <a:rPr lang="en-US" altLang="ar-SA" sz="2400" dirty="0" err="1">
                <a:solidFill>
                  <a:srgbClr val="FFFF00"/>
                </a:solidFill>
                <a:latin typeface="Arial" charset="0"/>
                <a:cs typeface="Arial" charset="0"/>
                <a:sym typeface="Wingdings" pitchFamily="10" charset="2"/>
              </a:rPr>
              <a:t>anaemia</a:t>
            </a:r>
            <a:r>
              <a:rPr lang="en-US" altLang="ar-SA" sz="2400" dirty="0">
                <a:solidFill>
                  <a:srgbClr val="FFFF00"/>
                </a:solidFill>
                <a:latin typeface="Arial" charset="0"/>
                <a:cs typeface="Arial" charset="0"/>
                <a:sym typeface="Wingdings" pitchFamily="10" charset="2"/>
              </a:rPr>
              <a:t> due to </a:t>
            </a:r>
            <a:r>
              <a:rPr lang="en-US" altLang="ar-SA" sz="2400" i="1" dirty="0">
                <a:latin typeface="Arial" charset="0"/>
                <a:cs typeface="Arial" charset="0"/>
                <a:sym typeface="Wingdings" pitchFamily="10" charset="2"/>
              </a:rPr>
              <a:t>intrinsic</a:t>
            </a:r>
            <a:r>
              <a:rPr lang="en-US" altLang="ar-SA" sz="2400" i="1" dirty="0">
                <a:solidFill>
                  <a:schemeClr val="bg1"/>
                </a:solidFill>
                <a:latin typeface="Arial" charset="0"/>
                <a:cs typeface="Arial" charset="0"/>
                <a:sym typeface="Wingdings" pitchFamily="10" charset="2"/>
              </a:rPr>
              <a:t> </a:t>
            </a:r>
            <a:r>
              <a:rPr lang="en-US" altLang="ar-SA" sz="2400" i="1" dirty="0">
                <a:latin typeface="Arial" charset="0"/>
                <a:cs typeface="Arial" charset="0"/>
                <a:sym typeface="Wingdings" pitchFamily="10" charset="2"/>
              </a:rPr>
              <a:t>factor deficiency </a:t>
            </a:r>
            <a:r>
              <a:rPr lang="en-US" altLang="ar-SA" sz="2400" dirty="0">
                <a:solidFill>
                  <a:srgbClr val="FFFF00"/>
                </a:solidFill>
                <a:latin typeface="Arial" charset="0"/>
                <a:cs typeface="Arial" charset="0"/>
                <a:sym typeface="Wingdings" pitchFamily="10" charset="2"/>
              </a:rPr>
              <a:t>causing vit B12 deficiency. </a:t>
            </a:r>
          </a:p>
          <a:p>
            <a:pPr rtl="1" eaLnBrk="1" hangingPunct="1">
              <a:spcBef>
                <a:spcPct val="50000"/>
              </a:spcBef>
              <a:defRPr/>
            </a:pPr>
            <a:endParaRPr lang="en-US" altLang="ar-SA" sz="2400" dirty="0">
              <a:solidFill>
                <a:srgbClr val="FFFF00"/>
              </a:solidFill>
              <a:latin typeface="Arial" charset="0"/>
              <a:cs typeface="Arial" charset="0"/>
              <a:sym typeface="Wingdings" pitchFamily="10" charset="2"/>
            </a:endParaRPr>
          </a:p>
          <a:p>
            <a:pPr rtl="1" eaLnBrk="1" hangingPunct="1">
              <a:spcBef>
                <a:spcPct val="50000"/>
              </a:spcBef>
              <a:defRPr/>
            </a:pPr>
            <a:r>
              <a:rPr lang="en-US" altLang="ar-SA" sz="2400" dirty="0">
                <a:solidFill>
                  <a:srgbClr val="FFFF00"/>
                </a:solidFill>
                <a:latin typeface="Arial" charset="0"/>
                <a:cs typeface="Arial" charset="0"/>
                <a:sym typeface="Wingdings" pitchFamily="10" charset="2"/>
              </a:rPr>
              <a:t>ii – </a:t>
            </a:r>
            <a:r>
              <a:rPr lang="en-US" altLang="ar-SA" sz="2400" u="sng" dirty="0">
                <a:latin typeface="Arial" charset="0"/>
                <a:cs typeface="Arial" charset="0"/>
                <a:sym typeface="Wingdings" pitchFamily="10" charset="2"/>
              </a:rPr>
              <a:t>Increased demands </a:t>
            </a:r>
            <a:r>
              <a:rPr lang="en-US" altLang="ar-SA" sz="2400" dirty="0">
                <a:solidFill>
                  <a:srgbClr val="FFFF00"/>
                </a:solidFill>
                <a:latin typeface="Arial" charset="0"/>
                <a:cs typeface="Arial" charset="0"/>
                <a:sym typeface="Wingdings" pitchFamily="10" charset="2"/>
              </a:rPr>
              <a:t>	</a:t>
            </a:r>
          </a:p>
          <a:p>
            <a:pPr rtl="1" eaLnBrk="1" hangingPunct="1">
              <a:spcBef>
                <a:spcPct val="50000"/>
              </a:spcBef>
              <a:defRPr/>
            </a:pPr>
            <a:r>
              <a:rPr lang="en-US" altLang="ar-SA" sz="2400" dirty="0">
                <a:solidFill>
                  <a:srgbClr val="FFFF00"/>
                </a:solidFill>
                <a:latin typeface="Arial" charset="0"/>
                <a:cs typeface="Arial" charset="0"/>
                <a:sym typeface="Wingdings" pitchFamily="10" charset="2"/>
              </a:rPr>
              <a:t>(childhood &amp; pregnancy)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630324"/>
            <a:ext cx="9144000" cy="22037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751323"/>
            <a:ext cx="9144000" cy="2106930"/>
          </a:xfrm>
          <a:custGeom>
            <a:avLst/>
            <a:gdLst/>
            <a:ahLst/>
            <a:cxnLst/>
            <a:rect l="l" t="t" r="r" b="b"/>
            <a:pathLst>
              <a:path w="9144000" h="2106929">
                <a:moveTo>
                  <a:pt x="0" y="1692338"/>
                </a:moveTo>
                <a:lnTo>
                  <a:pt x="0" y="2106674"/>
                </a:lnTo>
                <a:lnTo>
                  <a:pt x="9144000" y="2106674"/>
                </a:lnTo>
                <a:lnTo>
                  <a:pt x="9144000" y="1750907"/>
                </a:lnTo>
                <a:lnTo>
                  <a:pt x="2312157" y="1750907"/>
                </a:lnTo>
                <a:lnTo>
                  <a:pt x="1709221" y="1745429"/>
                </a:lnTo>
                <a:lnTo>
                  <a:pt x="0" y="1692338"/>
                </a:lnTo>
                <a:close/>
              </a:path>
              <a:path w="9144000" h="2106929">
                <a:moveTo>
                  <a:pt x="9144000" y="0"/>
                </a:moveTo>
                <a:lnTo>
                  <a:pt x="9016823" y="60107"/>
                </a:lnTo>
                <a:lnTo>
                  <a:pt x="8524222" y="287316"/>
                </a:lnTo>
                <a:lnTo>
                  <a:pt x="8113133" y="469292"/>
                </a:lnTo>
                <a:lnTo>
                  <a:pt x="7719208" y="636191"/>
                </a:lnTo>
                <a:lnTo>
                  <a:pt x="7394174" y="767704"/>
                </a:lnTo>
                <a:lnTo>
                  <a:pt x="7079869" y="888962"/>
                </a:lnTo>
                <a:lnTo>
                  <a:pt x="6825516" y="982451"/>
                </a:lnTo>
                <a:lnTo>
                  <a:pt x="6577508" y="1069302"/>
                </a:lnTo>
                <a:lnTo>
                  <a:pt x="6335343" y="1149736"/>
                </a:lnTo>
                <a:lnTo>
                  <a:pt x="6098516" y="1223970"/>
                </a:lnTo>
                <a:lnTo>
                  <a:pt x="5866526" y="1292227"/>
                </a:lnTo>
                <a:lnTo>
                  <a:pt x="5638870" y="1354724"/>
                </a:lnTo>
                <a:lnTo>
                  <a:pt x="5459528" y="1400723"/>
                </a:lnTo>
                <a:lnTo>
                  <a:pt x="5282381" y="1443290"/>
                </a:lnTo>
                <a:lnTo>
                  <a:pt x="5107172" y="1482537"/>
                </a:lnTo>
                <a:lnTo>
                  <a:pt x="4933643" y="1518576"/>
                </a:lnTo>
                <a:lnTo>
                  <a:pt x="4761536" y="1551520"/>
                </a:lnTo>
                <a:lnTo>
                  <a:pt x="4590595" y="1581482"/>
                </a:lnTo>
                <a:lnTo>
                  <a:pt x="4378165" y="1614912"/>
                </a:lnTo>
                <a:lnTo>
                  <a:pt x="4166652" y="1644077"/>
                </a:lnTo>
                <a:lnTo>
                  <a:pt x="3955553" y="1669197"/>
                </a:lnTo>
                <a:lnTo>
                  <a:pt x="3744365" y="1690492"/>
                </a:lnTo>
                <a:lnTo>
                  <a:pt x="3532585" y="1708182"/>
                </a:lnTo>
                <a:lnTo>
                  <a:pt x="3276961" y="1724960"/>
                </a:lnTo>
                <a:lnTo>
                  <a:pt x="3018893" y="1737243"/>
                </a:lnTo>
                <a:lnTo>
                  <a:pt x="2713565" y="1746398"/>
                </a:lnTo>
                <a:lnTo>
                  <a:pt x="2312157" y="1750907"/>
                </a:lnTo>
                <a:lnTo>
                  <a:pt x="9144000" y="1750907"/>
                </a:lnTo>
                <a:lnTo>
                  <a:pt x="9144000" y="0"/>
                </a:lnTo>
                <a:close/>
              </a:path>
            </a:pathLst>
          </a:custGeom>
          <a:solidFill>
            <a:srgbClr val="7B7B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11568" y="0"/>
            <a:ext cx="1932431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03007" y="129539"/>
            <a:ext cx="106679" cy="1066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15200" y="0"/>
            <a:ext cx="1828800" cy="6858000"/>
          </a:xfrm>
          <a:custGeom>
            <a:avLst/>
            <a:gdLst/>
            <a:ahLst/>
            <a:cxnLst/>
            <a:rect l="l" t="t" r="r" b="b"/>
            <a:pathLst>
              <a:path w="1828800" h="6858000">
                <a:moveTo>
                  <a:pt x="0" y="0"/>
                </a:moveTo>
                <a:lnTo>
                  <a:pt x="37678" y="52510"/>
                </a:lnTo>
                <a:lnTo>
                  <a:pt x="74692" y="105059"/>
                </a:lnTo>
                <a:lnTo>
                  <a:pt x="111045" y="157642"/>
                </a:lnTo>
                <a:lnTo>
                  <a:pt x="146740" y="210258"/>
                </a:lnTo>
                <a:lnTo>
                  <a:pt x="181781" y="262903"/>
                </a:lnTo>
                <a:lnTo>
                  <a:pt x="216173" y="315574"/>
                </a:lnTo>
                <a:lnTo>
                  <a:pt x="249918" y="368268"/>
                </a:lnTo>
                <a:lnTo>
                  <a:pt x="283022" y="420982"/>
                </a:lnTo>
                <a:lnTo>
                  <a:pt x="315488" y="473715"/>
                </a:lnTo>
                <a:lnTo>
                  <a:pt x="347319" y="526461"/>
                </a:lnTo>
                <a:lnTo>
                  <a:pt x="378519" y="579219"/>
                </a:lnTo>
                <a:lnTo>
                  <a:pt x="409092" y="631986"/>
                </a:lnTo>
                <a:lnTo>
                  <a:pt x="439043" y="684758"/>
                </a:lnTo>
                <a:lnTo>
                  <a:pt x="468375" y="737534"/>
                </a:lnTo>
                <a:lnTo>
                  <a:pt x="497091" y="790309"/>
                </a:lnTo>
                <a:lnTo>
                  <a:pt x="525196" y="843081"/>
                </a:lnTo>
                <a:lnTo>
                  <a:pt x="552693" y="895847"/>
                </a:lnTo>
                <a:lnTo>
                  <a:pt x="579586" y="948604"/>
                </a:lnTo>
                <a:lnTo>
                  <a:pt x="605880" y="1001349"/>
                </a:lnTo>
                <a:lnTo>
                  <a:pt x="631577" y="1054080"/>
                </a:lnTo>
                <a:lnTo>
                  <a:pt x="656682" y="1106792"/>
                </a:lnTo>
                <a:lnTo>
                  <a:pt x="681198" y="1159484"/>
                </a:lnTo>
                <a:lnTo>
                  <a:pt x="705130" y="1212153"/>
                </a:lnTo>
                <a:lnTo>
                  <a:pt x="728481" y="1264795"/>
                </a:lnTo>
                <a:lnTo>
                  <a:pt x="751256" y="1317407"/>
                </a:lnTo>
                <a:lnTo>
                  <a:pt x="773457" y="1369987"/>
                </a:lnTo>
                <a:lnTo>
                  <a:pt x="795088" y="1422532"/>
                </a:lnTo>
                <a:lnTo>
                  <a:pt x="816155" y="1475038"/>
                </a:lnTo>
                <a:lnTo>
                  <a:pt x="836659" y="1527504"/>
                </a:lnTo>
                <a:lnTo>
                  <a:pt x="856606" y="1579925"/>
                </a:lnTo>
                <a:lnTo>
                  <a:pt x="875999" y="1632299"/>
                </a:lnTo>
                <a:lnTo>
                  <a:pt x="894841" y="1684623"/>
                </a:lnTo>
                <a:lnTo>
                  <a:pt x="913138" y="1736895"/>
                </a:lnTo>
                <a:lnTo>
                  <a:pt x="930891" y="1789110"/>
                </a:lnTo>
                <a:lnTo>
                  <a:pt x="948107" y="1841267"/>
                </a:lnTo>
                <a:lnTo>
                  <a:pt x="964787" y="1893362"/>
                </a:lnTo>
                <a:lnTo>
                  <a:pt x="980936" y="1945392"/>
                </a:lnTo>
                <a:lnTo>
                  <a:pt x="996558" y="1997355"/>
                </a:lnTo>
                <a:lnTo>
                  <a:pt x="1011657" y="2049248"/>
                </a:lnTo>
                <a:lnTo>
                  <a:pt x="1026237" y="2101067"/>
                </a:lnTo>
                <a:lnTo>
                  <a:pt x="1040300" y="2152809"/>
                </a:lnTo>
                <a:lnTo>
                  <a:pt x="1053852" y="2204473"/>
                </a:lnTo>
                <a:lnTo>
                  <a:pt x="1066896" y="2256054"/>
                </a:lnTo>
                <a:lnTo>
                  <a:pt x="1079436" y="2307550"/>
                </a:lnTo>
                <a:lnTo>
                  <a:pt x="1091475" y="2358958"/>
                </a:lnTo>
                <a:lnTo>
                  <a:pt x="1103018" y="2410275"/>
                </a:lnTo>
                <a:lnTo>
                  <a:pt x="1114068" y="2461498"/>
                </a:lnTo>
                <a:lnTo>
                  <a:pt x="1124629" y="2512625"/>
                </a:lnTo>
                <a:lnTo>
                  <a:pt x="1134705" y="2563651"/>
                </a:lnTo>
                <a:lnTo>
                  <a:pt x="1144300" y="2614575"/>
                </a:lnTo>
                <a:lnTo>
                  <a:pt x="1153418" y="2665393"/>
                </a:lnTo>
                <a:lnTo>
                  <a:pt x="1162062" y="2716103"/>
                </a:lnTo>
                <a:lnTo>
                  <a:pt x="1170236" y="2766701"/>
                </a:lnTo>
                <a:lnTo>
                  <a:pt x="1177945" y="2817185"/>
                </a:lnTo>
                <a:lnTo>
                  <a:pt x="1185192" y="2867551"/>
                </a:lnTo>
                <a:lnTo>
                  <a:pt x="1191980" y="2917797"/>
                </a:lnTo>
                <a:lnTo>
                  <a:pt x="1198314" y="2967920"/>
                </a:lnTo>
                <a:lnTo>
                  <a:pt x="1204197" y="3017916"/>
                </a:lnTo>
                <a:lnTo>
                  <a:pt x="1209634" y="3067784"/>
                </a:lnTo>
                <a:lnTo>
                  <a:pt x="1214628" y="3117520"/>
                </a:lnTo>
                <a:lnTo>
                  <a:pt x="1219183" y="3167120"/>
                </a:lnTo>
                <a:lnTo>
                  <a:pt x="1223302" y="3216583"/>
                </a:lnTo>
                <a:lnTo>
                  <a:pt x="1226990" y="3265905"/>
                </a:lnTo>
                <a:lnTo>
                  <a:pt x="1230251" y="3315083"/>
                </a:lnTo>
                <a:lnTo>
                  <a:pt x="1233088" y="3364115"/>
                </a:lnTo>
                <a:lnTo>
                  <a:pt x="1235505" y="3412997"/>
                </a:lnTo>
                <a:lnTo>
                  <a:pt x="1237506" y="3461726"/>
                </a:lnTo>
                <a:lnTo>
                  <a:pt x="1239095" y="3510300"/>
                </a:lnTo>
                <a:lnTo>
                  <a:pt x="1240275" y="3558716"/>
                </a:lnTo>
                <a:lnTo>
                  <a:pt x="1241051" y="3606970"/>
                </a:lnTo>
                <a:lnTo>
                  <a:pt x="1241426" y="3655060"/>
                </a:lnTo>
                <a:lnTo>
                  <a:pt x="1241404" y="3702983"/>
                </a:lnTo>
                <a:lnTo>
                  <a:pt x="1240989" y="3750736"/>
                </a:lnTo>
                <a:lnTo>
                  <a:pt x="1240185" y="3798316"/>
                </a:lnTo>
                <a:lnTo>
                  <a:pt x="1238995" y="3845719"/>
                </a:lnTo>
                <a:lnTo>
                  <a:pt x="1237424" y="3892944"/>
                </a:lnTo>
                <a:lnTo>
                  <a:pt x="1235475" y="3939987"/>
                </a:lnTo>
                <a:lnTo>
                  <a:pt x="1233152" y="3986846"/>
                </a:lnTo>
                <a:lnTo>
                  <a:pt x="1230459" y="4033516"/>
                </a:lnTo>
                <a:lnTo>
                  <a:pt x="1227400" y="4079996"/>
                </a:lnTo>
                <a:lnTo>
                  <a:pt x="1223979" y="4126283"/>
                </a:lnTo>
                <a:lnTo>
                  <a:pt x="1220198" y="4172373"/>
                </a:lnTo>
                <a:lnTo>
                  <a:pt x="1216063" y="4218264"/>
                </a:lnTo>
                <a:lnTo>
                  <a:pt x="1211578" y="4263952"/>
                </a:lnTo>
                <a:lnTo>
                  <a:pt x="1206745" y="4309435"/>
                </a:lnTo>
                <a:lnTo>
                  <a:pt x="1201568" y="4354710"/>
                </a:lnTo>
                <a:lnTo>
                  <a:pt x="1196053" y="4399773"/>
                </a:lnTo>
                <a:lnTo>
                  <a:pt x="1190201" y="4444623"/>
                </a:lnTo>
                <a:lnTo>
                  <a:pt x="1184018" y="4489256"/>
                </a:lnTo>
                <a:lnTo>
                  <a:pt x="1177507" y="4533668"/>
                </a:lnTo>
                <a:lnTo>
                  <a:pt x="1170672" y="4577858"/>
                </a:lnTo>
                <a:lnTo>
                  <a:pt x="1163517" y="4621822"/>
                </a:lnTo>
                <a:lnTo>
                  <a:pt x="1156045" y="4665558"/>
                </a:lnTo>
                <a:lnTo>
                  <a:pt x="1148260" y="4709062"/>
                </a:lnTo>
                <a:lnTo>
                  <a:pt x="1140167" y="4752331"/>
                </a:lnTo>
                <a:lnTo>
                  <a:pt x="1131769" y="4795362"/>
                </a:lnTo>
                <a:lnTo>
                  <a:pt x="1123069" y="4838154"/>
                </a:lnTo>
                <a:lnTo>
                  <a:pt x="1114073" y="4880702"/>
                </a:lnTo>
                <a:lnTo>
                  <a:pt x="1104783" y="4923003"/>
                </a:lnTo>
                <a:lnTo>
                  <a:pt x="1095203" y="4965056"/>
                </a:lnTo>
                <a:lnTo>
                  <a:pt x="1085337" y="5006856"/>
                </a:lnTo>
                <a:lnTo>
                  <a:pt x="1075190" y="5048401"/>
                </a:lnTo>
                <a:lnTo>
                  <a:pt x="1064764" y="5089688"/>
                </a:lnTo>
                <a:lnTo>
                  <a:pt x="1054064" y="5130715"/>
                </a:lnTo>
                <a:lnTo>
                  <a:pt x="1043094" y="5171477"/>
                </a:lnTo>
                <a:lnTo>
                  <a:pt x="1031857" y="5211973"/>
                </a:lnTo>
                <a:lnTo>
                  <a:pt x="1020357" y="5252199"/>
                </a:lnTo>
                <a:lnTo>
                  <a:pt x="1008598" y="5292152"/>
                </a:lnTo>
                <a:lnTo>
                  <a:pt x="996584" y="5331829"/>
                </a:lnTo>
                <a:lnTo>
                  <a:pt x="984319" y="5371228"/>
                </a:lnTo>
                <a:lnTo>
                  <a:pt x="971806" y="5410346"/>
                </a:lnTo>
                <a:lnTo>
                  <a:pt x="959049" y="5449179"/>
                </a:lnTo>
                <a:lnTo>
                  <a:pt x="946053" y="5487725"/>
                </a:lnTo>
                <a:lnTo>
                  <a:pt x="932821" y="5525981"/>
                </a:lnTo>
                <a:lnTo>
                  <a:pt x="919356" y="5563944"/>
                </a:lnTo>
                <a:lnTo>
                  <a:pt x="905664" y="5601610"/>
                </a:lnTo>
                <a:lnTo>
                  <a:pt x="891746" y="5638977"/>
                </a:lnTo>
                <a:lnTo>
                  <a:pt x="877608" y="5676043"/>
                </a:lnTo>
                <a:lnTo>
                  <a:pt x="863253" y="5712803"/>
                </a:lnTo>
                <a:lnTo>
                  <a:pt x="848686" y="5749256"/>
                </a:lnTo>
                <a:lnTo>
                  <a:pt x="833909" y="5785398"/>
                </a:lnTo>
                <a:lnTo>
                  <a:pt x="818926" y="5821227"/>
                </a:lnTo>
                <a:lnTo>
                  <a:pt x="803742" y="5856738"/>
                </a:lnTo>
                <a:lnTo>
                  <a:pt x="788361" y="5891930"/>
                </a:lnTo>
                <a:lnTo>
                  <a:pt x="772785" y="5926800"/>
                </a:lnTo>
                <a:lnTo>
                  <a:pt x="741068" y="5995560"/>
                </a:lnTo>
                <a:lnTo>
                  <a:pt x="708622" y="6062996"/>
                </a:lnTo>
                <a:lnTo>
                  <a:pt x="675477" y="6129082"/>
                </a:lnTo>
                <a:lnTo>
                  <a:pt x="641663" y="6193797"/>
                </a:lnTo>
                <a:lnTo>
                  <a:pt x="607212" y="6257116"/>
                </a:lnTo>
                <a:lnTo>
                  <a:pt x="572155" y="6319017"/>
                </a:lnTo>
                <a:lnTo>
                  <a:pt x="536521" y="6379475"/>
                </a:lnTo>
                <a:lnTo>
                  <a:pt x="500341" y="6438468"/>
                </a:lnTo>
                <a:lnTo>
                  <a:pt x="463647" y="6495971"/>
                </a:lnTo>
                <a:lnTo>
                  <a:pt x="426469" y="6551962"/>
                </a:lnTo>
                <a:lnTo>
                  <a:pt x="388836" y="6606417"/>
                </a:lnTo>
                <a:lnTo>
                  <a:pt x="350781" y="6659313"/>
                </a:lnTo>
                <a:lnTo>
                  <a:pt x="312334" y="6710625"/>
                </a:lnTo>
                <a:lnTo>
                  <a:pt x="273525" y="6760331"/>
                </a:lnTo>
                <a:lnTo>
                  <a:pt x="234385" y="6808408"/>
                </a:lnTo>
                <a:lnTo>
                  <a:pt x="194945" y="6854831"/>
                </a:lnTo>
                <a:lnTo>
                  <a:pt x="1828800" y="6857999"/>
                </a:lnTo>
                <a:lnTo>
                  <a:pt x="1828800" y="14224"/>
                </a:lnTo>
                <a:lnTo>
                  <a:pt x="0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85347" y="1011151"/>
            <a:ext cx="7765321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0" spc="-10" dirty="0">
                <a:solidFill>
                  <a:srgbClr val="FFFFFF"/>
                </a:solidFill>
              </a:rPr>
              <a:t>Objective</a:t>
            </a:r>
            <a:r>
              <a:rPr b="0" spc="-5" dirty="0">
                <a:solidFill>
                  <a:srgbClr val="FFFFFF"/>
                </a:solidFill>
              </a:rPr>
              <a:t>s</a:t>
            </a:r>
            <a:r>
              <a:rPr b="0" spc="20" dirty="0">
                <a:solidFill>
                  <a:srgbClr val="FFFFFF"/>
                </a:solidFill>
              </a:rPr>
              <a:t> </a:t>
            </a:r>
            <a:r>
              <a:rPr b="0" i="1" spc="-5" dirty="0">
                <a:solidFill>
                  <a:srgbClr val="FFFFFF"/>
                </a:solidFill>
                <a:latin typeface="Comic Sans MS"/>
                <a:cs typeface="Comic Sans MS"/>
              </a:rPr>
              <a:t>– </a:t>
            </a:r>
            <a:r>
              <a:rPr sz="2800" b="0" i="1" spc="-5" dirty="0">
                <a:solidFill>
                  <a:srgbClr val="FFFFFF"/>
                </a:solidFill>
                <a:latin typeface="Comic Sans MS"/>
                <a:cs typeface="Comic Sans MS"/>
              </a:rPr>
              <a:t>c</a:t>
            </a:r>
            <a:r>
              <a:rPr sz="2800" b="0" i="1" dirty="0">
                <a:solidFill>
                  <a:srgbClr val="FFFFFF"/>
                </a:solidFill>
                <a:latin typeface="Comic Sans MS"/>
                <a:cs typeface="Comic Sans MS"/>
              </a:rPr>
              <a:t>o</a:t>
            </a:r>
            <a:r>
              <a:rPr sz="2800" b="0" i="1" spc="-5" dirty="0">
                <a:solidFill>
                  <a:srgbClr val="FFFFFF"/>
                </a:solidFill>
                <a:latin typeface="Comic Sans MS"/>
                <a:cs typeface="Comic Sans MS"/>
              </a:rPr>
              <a:t>nt</a:t>
            </a:r>
            <a:r>
              <a:rPr b="0" i="1" spc="-5" dirty="0">
                <a:solidFill>
                  <a:srgbClr val="FFFFFF"/>
                </a:solidFill>
              </a:rPr>
              <a:t>.</a:t>
            </a:r>
            <a:endParaRPr sz="2800" b="0" i="1" dirty="0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12436" y="6715369"/>
            <a:ext cx="12128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05"/>
              </a:lnSpc>
            </a:pPr>
            <a:fld id="{81D60167-4931-47E6-BA6A-407CBD079E47}" type="slidenum">
              <a:rPr sz="1000" spc="-5" dirty="0">
                <a:solidFill>
                  <a:srgbClr val="9B9A97"/>
                </a:solidFill>
                <a:latin typeface="Arial"/>
                <a:cs typeface="Arial"/>
              </a:rPr>
              <a:t>3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4540" y="1737486"/>
            <a:ext cx="6487160" cy="2369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685" indent="-514984">
              <a:lnSpc>
                <a:spcPct val="100000"/>
              </a:lnSpc>
              <a:buClr>
                <a:srgbClr val="6D9FAF"/>
              </a:buClr>
              <a:buSzPct val="80357"/>
              <a:buAutoNum type="arabicPeriod" startAt="5"/>
              <a:tabLst>
                <a:tab pos="528320" algn="l"/>
              </a:tabLst>
            </a:pPr>
            <a:r>
              <a:rPr sz="2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Describe </a:t>
            </a:r>
            <a:r>
              <a:rPr sz="28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  <a:r>
              <a:rPr sz="2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</a:t>
            </a:r>
            <a:r>
              <a:rPr sz="28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  <a:r>
              <a:rPr sz="2800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sz="28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sz="2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sz="2800" spc="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sz="2800" spc="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old</a:t>
            </a:r>
            <a:r>
              <a:rPr sz="2800" spc="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RBC.</a:t>
            </a:r>
            <a:endParaRPr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7"/>
              </a:spcBef>
              <a:buClr>
                <a:srgbClr val="6D9FAF"/>
              </a:buClr>
              <a:buFont typeface="Comic Sans MS"/>
              <a:buAutoNum type="arabicPeriod" startAt="5"/>
            </a:pPr>
            <a:endParaRPr sz="3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27685" indent="-514984">
              <a:lnSpc>
                <a:spcPct val="100000"/>
              </a:lnSpc>
              <a:buClr>
                <a:srgbClr val="6D9FAF"/>
              </a:buClr>
              <a:buSzPct val="80357"/>
              <a:buAutoNum type="arabicPeriod" startAt="5"/>
              <a:tabLst>
                <a:tab pos="528320" algn="l"/>
              </a:tabLst>
            </a:pPr>
            <a:r>
              <a:rPr sz="2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Describe</a:t>
            </a:r>
            <a:r>
              <a:rPr sz="2800" spc="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anemia</a:t>
            </a:r>
            <a:r>
              <a:rPr sz="2800" spc="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sz="28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sz="2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sz="2800" spc="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causes.</a:t>
            </a:r>
            <a:endParaRPr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9"/>
              </a:spcBef>
              <a:buClr>
                <a:srgbClr val="6D9FAF"/>
              </a:buClr>
              <a:buFont typeface="Comic Sans MS"/>
              <a:buAutoNum type="arabicPeriod" startAt="5"/>
            </a:pPr>
            <a:endParaRPr sz="3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27685" indent="-514984">
              <a:lnSpc>
                <a:spcPct val="100000"/>
              </a:lnSpc>
              <a:buClr>
                <a:srgbClr val="6D9FAF"/>
              </a:buClr>
              <a:buSzPct val="80357"/>
              <a:buAutoNum type="arabicPeriod" startAt="5"/>
              <a:tabLst>
                <a:tab pos="528320" algn="l"/>
                <a:tab pos="2342515" algn="l"/>
              </a:tabLst>
            </a:pPr>
            <a:r>
              <a:rPr sz="28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</a:t>
            </a:r>
            <a:r>
              <a:rPr sz="2800" spc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sz="2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sz="28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</a:t>
            </a:r>
            <a:r>
              <a:rPr sz="2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sz="2800" spc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sz="2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auses of</a:t>
            </a:r>
            <a:r>
              <a:rPr sz="2800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sz="2800" spc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sz="2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ly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sz="2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sz="2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hemi</a:t>
            </a:r>
            <a:r>
              <a:rPr sz="2800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sz="2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4">
            <a:extLst>
              <a:ext uri="{FF2B5EF4-FFF2-40B4-BE49-F238E27FC236}">
                <a16:creationId xmlns:a16="http://schemas.microsoft.com/office/drawing/2014/main" id="{983DDAF8-ABEE-4B0F-ADCE-B43AFB25B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990600"/>
            <a:ext cx="7848600" cy="2793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216" tIns="42108" rIns="84216" bIns="42108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en-US" altLang="ar-SA" sz="2200" dirty="0">
                <a:sym typeface="Wingdings" panose="05000000000000000000" pitchFamily="2" charset="2"/>
              </a:rPr>
              <a:t>iii- </a:t>
            </a:r>
            <a:r>
              <a:rPr lang="en-US" altLang="ar-SA" sz="2200" i="1" dirty="0">
                <a:sym typeface="Wingdings" panose="05000000000000000000" pitchFamily="2" charset="2"/>
              </a:rPr>
              <a:t>Bone marrow failure</a:t>
            </a:r>
            <a:r>
              <a:rPr lang="en-US" altLang="ar-SA" sz="2200" dirty="0">
                <a:sym typeface="Wingdings" panose="05000000000000000000" pitchFamily="2" charset="2"/>
              </a:rPr>
              <a:t> </a:t>
            </a:r>
            <a:r>
              <a:rPr lang="en-US" altLang="ar-SA" sz="2200" dirty="0">
                <a:solidFill>
                  <a:srgbClr val="FFFF00"/>
                </a:solidFill>
                <a:sym typeface="Wingdings" panose="05000000000000000000" pitchFamily="2" charset="2"/>
              </a:rPr>
              <a:t>---- </a:t>
            </a:r>
            <a:r>
              <a:rPr lang="en-US" altLang="ar-SA" sz="2200" b="1" u="sng" dirty="0">
                <a:sym typeface="Wingdings" panose="05000000000000000000" pitchFamily="2" charset="2"/>
              </a:rPr>
              <a:t>Aplastic anemia.</a:t>
            </a:r>
            <a:endParaRPr lang="en-US" altLang="en-US" sz="2200" b="1" u="sng" dirty="0">
              <a:sym typeface="Wingdings" panose="05000000000000000000" pitchFamily="2" charset="2"/>
            </a:endParaRPr>
          </a:p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en-US" altLang="ar-SA" sz="2200" dirty="0">
                <a:solidFill>
                  <a:srgbClr val="FFFF00"/>
                </a:solidFill>
                <a:sym typeface="Wingdings" panose="05000000000000000000" pitchFamily="2" charset="2"/>
              </a:rPr>
              <a:t> Due to;</a:t>
            </a:r>
          </a:p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ar-SA" sz="2200" dirty="0">
                <a:solidFill>
                  <a:srgbClr val="FFFF00"/>
                </a:solidFill>
                <a:sym typeface="Wingdings" panose="05000000000000000000" pitchFamily="2" charset="2"/>
              </a:rPr>
              <a:t>	a- irradiation or excessive X-ray usage.</a:t>
            </a:r>
          </a:p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ar-SA" sz="2200" dirty="0">
                <a:solidFill>
                  <a:srgbClr val="FFFF00"/>
                </a:solidFill>
                <a:sym typeface="Wingdings" panose="05000000000000000000" pitchFamily="2" charset="2"/>
              </a:rPr>
              <a:t>	b- drugs e.g. chloramphenicol.</a:t>
            </a:r>
          </a:p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ar-SA" sz="2200" dirty="0">
                <a:solidFill>
                  <a:srgbClr val="FFFF00"/>
                </a:solidFill>
                <a:sym typeface="Wingdings" panose="05000000000000000000" pitchFamily="2" charset="2"/>
              </a:rPr>
              <a:t>	c- invasion of bone marrow by (secondary malignant cells or fibrosis).</a:t>
            </a:r>
            <a:endParaRPr lang="en-US" altLang="en-US" sz="1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>
            <a:extLst>
              <a:ext uri="{FF2B5EF4-FFF2-40B4-BE49-F238E27FC236}">
                <a16:creationId xmlns:a16="http://schemas.microsoft.com/office/drawing/2014/main" id="{FC92CBF1-77B1-48FA-9A37-1FACB692F7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4800"/>
            <a:ext cx="876300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216" tIns="42108" rIns="84216" bIns="42108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en-US" altLang="ar-SA" sz="2600" u="sng" dirty="0">
                <a:solidFill>
                  <a:srgbClr val="FFFF00"/>
                </a:solidFill>
                <a:sym typeface="Wingdings" panose="05000000000000000000" pitchFamily="2" charset="2"/>
              </a:rPr>
              <a:t>III-  destruction of RBCs;</a:t>
            </a:r>
          </a:p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en-US" altLang="ar-SA" sz="2200" dirty="0">
                <a:sym typeface="Wingdings" panose="05000000000000000000" pitchFamily="2" charset="2"/>
              </a:rPr>
              <a:t>                       (</a:t>
            </a:r>
            <a:r>
              <a:rPr lang="en-US" altLang="ar-SA" sz="2200" i="1" dirty="0" err="1">
                <a:sym typeface="Wingdings" panose="05000000000000000000" pitchFamily="2" charset="2"/>
              </a:rPr>
              <a:t>Haemolytic</a:t>
            </a:r>
            <a:r>
              <a:rPr lang="en-US" altLang="ar-SA" sz="2200" i="1" dirty="0">
                <a:sym typeface="Wingdings" panose="05000000000000000000" pitchFamily="2" charset="2"/>
              </a:rPr>
              <a:t> </a:t>
            </a:r>
            <a:r>
              <a:rPr lang="en-US" altLang="ar-SA" sz="2200" i="1" dirty="0" err="1">
                <a:sym typeface="Wingdings" panose="05000000000000000000" pitchFamily="2" charset="2"/>
              </a:rPr>
              <a:t>anaemia</a:t>
            </a:r>
            <a:r>
              <a:rPr lang="en-US" altLang="ar-SA" sz="2200" dirty="0">
                <a:sym typeface="Wingdings" panose="05000000000000000000" pitchFamily="2" charset="2"/>
              </a:rPr>
              <a:t>)</a:t>
            </a:r>
          </a:p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en-US" altLang="ar-SA" sz="2200" dirty="0">
                <a:solidFill>
                  <a:srgbClr val="FFFF00"/>
                </a:solidFill>
                <a:sym typeface="Wingdings" panose="05000000000000000000" pitchFamily="2" charset="2"/>
              </a:rPr>
              <a:t>  </a:t>
            </a:r>
            <a:r>
              <a:rPr lang="en-US" altLang="ar-SA" sz="2200" dirty="0" err="1">
                <a:solidFill>
                  <a:srgbClr val="FFFF00"/>
                </a:solidFill>
                <a:sym typeface="Wingdings" panose="05000000000000000000" pitchFamily="2" charset="2"/>
              </a:rPr>
              <a:t>i</a:t>
            </a:r>
            <a:r>
              <a:rPr lang="en-US" altLang="ar-SA" sz="2200" dirty="0">
                <a:solidFill>
                  <a:srgbClr val="FFFF00"/>
                </a:solidFill>
                <a:sym typeface="Wingdings" panose="05000000000000000000" pitchFamily="2" charset="2"/>
              </a:rPr>
              <a:t>- membrane defect                   spherocytosis.  </a:t>
            </a:r>
          </a:p>
        </p:txBody>
      </p:sp>
      <p:pic>
        <p:nvPicPr>
          <p:cNvPr id="65539" name="Picture 4">
            <a:hlinkClick r:id="rId2"/>
            <a:extLst>
              <a:ext uri="{FF2B5EF4-FFF2-40B4-BE49-F238E27FC236}">
                <a16:creationId xmlns:a16="http://schemas.microsoft.com/office/drawing/2014/main" id="{B262E98B-2FD1-4E10-9935-DD8B45FF2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667000"/>
            <a:ext cx="3048000" cy="203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249D3C0-F5D9-4967-B236-32101F5DB5EF}"/>
              </a:ext>
            </a:extLst>
          </p:cNvPr>
          <p:cNvCxnSpPr/>
          <p:nvPr/>
        </p:nvCxnSpPr>
        <p:spPr>
          <a:xfrm>
            <a:off x="2819400" y="1600200"/>
            <a:ext cx="106680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>
            <a:extLst>
              <a:ext uri="{FF2B5EF4-FFF2-40B4-BE49-F238E27FC236}">
                <a16:creationId xmlns:a16="http://schemas.microsoft.com/office/drawing/2014/main" id="{7CB277FF-011F-44A6-9BE7-FAC7C2E403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57200"/>
            <a:ext cx="86106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en-US" altLang="ar-SA" sz="2000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ii- Abnormal Hb                      (Hb S) =  Sickle cell </a:t>
            </a:r>
            <a:r>
              <a:rPr lang="en-US" altLang="ar-SA" sz="2000" dirty="0" err="1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anaemia</a:t>
            </a:r>
            <a:endParaRPr lang="en-US" altLang="ar-SA" sz="2000" dirty="0">
              <a:solidFill>
                <a:srgbClr val="FFFF00"/>
              </a:solidFill>
              <a:latin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rtl="0" eaLnBrk="1" hangingPunct="1">
              <a:spcBef>
                <a:spcPct val="50000"/>
              </a:spcBef>
              <a:buFontTx/>
              <a:buNone/>
            </a:pPr>
            <a:endParaRPr lang="en-US" altLang="ar-SA" sz="2000" dirty="0">
              <a:solidFill>
                <a:srgbClr val="FFFF00"/>
              </a:solidFill>
              <a:latin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algn="l" rtl="0" eaLnBrk="1" hangingPunct="1">
              <a:spcBef>
                <a:spcPct val="50000"/>
              </a:spcBef>
              <a:buFontTx/>
              <a:buNone/>
            </a:pPr>
            <a:endParaRPr lang="en-US" altLang="ar-SA" sz="2000" dirty="0">
              <a:solidFill>
                <a:srgbClr val="FFFF00"/>
              </a:solidFill>
              <a:latin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algn="l" rtl="0" eaLnBrk="1" hangingPunct="1">
              <a:spcBef>
                <a:spcPct val="50000"/>
              </a:spcBef>
              <a:buFontTx/>
              <a:buNone/>
            </a:pPr>
            <a:endParaRPr lang="en-US" altLang="ar-SA" sz="2000" dirty="0">
              <a:solidFill>
                <a:srgbClr val="FFFF00"/>
              </a:solidFill>
              <a:latin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algn="l" rtl="0" eaLnBrk="1" hangingPunct="1">
              <a:spcBef>
                <a:spcPct val="50000"/>
              </a:spcBef>
              <a:buFontTx/>
              <a:buNone/>
            </a:pPr>
            <a:endParaRPr lang="en-US" altLang="ar-SA" sz="2000" dirty="0">
              <a:solidFill>
                <a:srgbClr val="FFFF00"/>
              </a:solidFill>
              <a:latin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</p:txBody>
      </p:sp>
      <p:pic>
        <p:nvPicPr>
          <p:cNvPr id="66563" name="Picture 2">
            <a:hlinkClick r:id="rId2"/>
            <a:extLst>
              <a:ext uri="{FF2B5EF4-FFF2-40B4-BE49-F238E27FC236}">
                <a16:creationId xmlns:a16="http://schemas.microsoft.com/office/drawing/2014/main" id="{8A6D21B4-1289-4C4A-A6EF-9169D7B28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050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BDA52A1-2E1F-4824-A5C6-E61CAC1D0639}"/>
              </a:ext>
            </a:extLst>
          </p:cNvPr>
          <p:cNvCxnSpPr/>
          <p:nvPr/>
        </p:nvCxnSpPr>
        <p:spPr>
          <a:xfrm>
            <a:off x="2514600" y="685800"/>
            <a:ext cx="106680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>
            <a:extLst>
              <a:ext uri="{FF2B5EF4-FFF2-40B4-BE49-F238E27FC236}">
                <a16:creationId xmlns:a16="http://schemas.microsoft.com/office/drawing/2014/main" id="{40C83912-235B-4833-965D-246072310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685800"/>
            <a:ext cx="7924800" cy="588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2700" algn="l" rtl="0">
              <a:lnSpc>
                <a:spcPct val="100000"/>
              </a:lnSpc>
              <a:tabLst>
                <a:tab pos="1926589" algn="l"/>
              </a:tabLst>
            </a:pPr>
            <a:r>
              <a:rPr lang="en-GB" sz="1800" b="1" u="heavy" dirty="0">
                <a:solidFill>
                  <a:srgbClr val="FFFF00"/>
                </a:solidFill>
                <a:latin typeface="Arial"/>
                <a:cs typeface="Arial"/>
              </a:rPr>
              <a:t> H</a:t>
            </a:r>
            <a:r>
              <a:rPr lang="en-GB" sz="1800" b="1" u="heavy" spc="-10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lang="en-GB" sz="1800" b="1" u="heavy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lang="en-GB" sz="1800" b="1" u="heavy" spc="-10" dirty="0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lang="en-GB" sz="1800" b="1" u="heavy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lang="en-GB" sz="1800" b="1" u="heavy" spc="5" dirty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lang="en-GB" sz="1800" b="1" u="heavy" spc="-20" dirty="0">
                <a:solidFill>
                  <a:srgbClr val="FFFF00"/>
                </a:solidFill>
                <a:latin typeface="Arial"/>
                <a:cs typeface="Arial"/>
              </a:rPr>
              <a:t>y</a:t>
            </a:r>
            <a:r>
              <a:rPr lang="en-GB" sz="1800" b="1" u="heavy" dirty="0">
                <a:solidFill>
                  <a:srgbClr val="FFFF00"/>
                </a:solidFill>
                <a:latin typeface="Arial"/>
                <a:cs typeface="Arial"/>
              </a:rPr>
              <a:t>tic anaemia (e</a:t>
            </a:r>
            <a:r>
              <a:rPr lang="en-GB" sz="1800" b="1" u="heavy" spc="-10" dirty="0">
                <a:solidFill>
                  <a:srgbClr val="FFFF00"/>
                </a:solidFill>
                <a:latin typeface="Arial"/>
                <a:cs typeface="Arial"/>
              </a:rPr>
              <a:t>x</a:t>
            </a:r>
            <a:r>
              <a:rPr lang="en-GB" sz="1800" b="1" u="heavy" dirty="0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lang="en-GB" sz="1800" b="1" u="heavy" spc="-10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lang="en-GB" sz="1800" b="1" u="heavy" dirty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lang="en-GB" sz="1800" b="1" u="heavy" spc="-10" dirty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lang="en-GB" sz="1800" b="1" u="heavy" spc="10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lang="en-GB" sz="1800" b="1" u="heavy" spc="-30" dirty="0">
                <a:solidFill>
                  <a:srgbClr val="FFFF00"/>
                </a:solidFill>
                <a:latin typeface="Arial"/>
                <a:cs typeface="Arial"/>
              </a:rPr>
              <a:t>v</a:t>
            </a:r>
            <a:r>
              <a:rPr lang="en-GB" sz="1800" b="1" u="heavy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lang="en-GB" sz="1800" b="1" u="heavy" spc="3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GB" sz="1800" b="1" u="heavy" dirty="0">
                <a:solidFill>
                  <a:srgbClr val="FFFF00"/>
                </a:solidFill>
                <a:latin typeface="Arial"/>
                <a:cs typeface="Arial"/>
              </a:rPr>
              <a:t>de</a:t>
            </a:r>
            <a:r>
              <a:rPr lang="en-GB" sz="1800" b="1" u="heavy" spc="-10" dirty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lang="en-GB" sz="1800" b="1" u="heavy" dirty="0">
                <a:solidFill>
                  <a:srgbClr val="FFFF00"/>
                </a:solidFill>
                <a:latin typeface="Arial"/>
                <a:cs typeface="Arial"/>
              </a:rPr>
              <a:t>truction);</a:t>
            </a:r>
            <a:endParaRPr lang="en-GB" sz="1800" dirty="0"/>
          </a:p>
          <a:p>
            <a:pPr marL="256540" indent="-243840" algn="l" rtl="0">
              <a:lnSpc>
                <a:spcPct val="100000"/>
              </a:lnSpc>
              <a:buFont typeface="Wingdings"/>
              <a:buChar char=""/>
              <a:tabLst>
                <a:tab pos="257175" algn="l"/>
              </a:tabLst>
            </a:pPr>
            <a:r>
              <a:rPr lang="en-GB" sz="1800" b="1" spc="-55" dirty="0">
                <a:solidFill>
                  <a:srgbClr val="FFFFFF"/>
                </a:solidFill>
              </a:rPr>
              <a:t>A</a:t>
            </a:r>
            <a:r>
              <a:rPr lang="en-GB" sz="1800" b="1" dirty="0">
                <a:solidFill>
                  <a:srgbClr val="FFFFFF"/>
                </a:solidFill>
              </a:rPr>
              <a:t>b</a:t>
            </a:r>
            <a:r>
              <a:rPr lang="en-GB" sz="1800" b="1" spc="5" dirty="0">
                <a:solidFill>
                  <a:srgbClr val="FFFFFF"/>
                </a:solidFill>
              </a:rPr>
              <a:t>n</a:t>
            </a:r>
            <a:r>
              <a:rPr lang="en-GB" sz="1800" b="1" dirty="0">
                <a:solidFill>
                  <a:srgbClr val="FFFFFF"/>
                </a:solidFill>
              </a:rPr>
              <a:t>orm</a:t>
            </a:r>
            <a:r>
              <a:rPr lang="en-GB" sz="1800" b="1" spc="-10" dirty="0">
                <a:solidFill>
                  <a:srgbClr val="FFFFFF"/>
                </a:solidFill>
              </a:rPr>
              <a:t>a</a:t>
            </a:r>
            <a:r>
              <a:rPr lang="en-GB" sz="1800" b="1" dirty="0">
                <a:solidFill>
                  <a:srgbClr val="FFFFFF"/>
                </a:solidFill>
              </a:rPr>
              <a:t>l</a:t>
            </a:r>
            <a:r>
              <a:rPr lang="en-GB" sz="1800" b="1" spc="40" dirty="0">
                <a:solidFill>
                  <a:srgbClr val="FFFFFF"/>
                </a:solidFill>
              </a:rPr>
              <a:t> </a:t>
            </a:r>
            <a:r>
              <a:rPr lang="en-GB" sz="1800" b="1" dirty="0">
                <a:solidFill>
                  <a:srgbClr val="FFFFFF"/>
                </a:solidFill>
              </a:rPr>
              <a:t>c</a:t>
            </a:r>
            <a:r>
              <a:rPr lang="en-GB" sz="1800" b="1" spc="-10" dirty="0">
                <a:solidFill>
                  <a:srgbClr val="FFFFFF"/>
                </a:solidFill>
              </a:rPr>
              <a:t>e</a:t>
            </a:r>
            <a:r>
              <a:rPr lang="en-GB" sz="1800" b="1" dirty="0">
                <a:solidFill>
                  <a:srgbClr val="FFFFFF"/>
                </a:solidFill>
              </a:rPr>
              <a:t>l</a:t>
            </a:r>
            <a:r>
              <a:rPr lang="en-GB" sz="1800" b="1" spc="5" dirty="0">
                <a:solidFill>
                  <a:srgbClr val="FFFFFF"/>
                </a:solidFill>
              </a:rPr>
              <a:t>l</a:t>
            </a:r>
            <a:r>
              <a:rPr lang="en-GB" sz="1800" b="1" dirty="0">
                <a:solidFill>
                  <a:srgbClr val="FFFFFF"/>
                </a:solidFill>
              </a:rPr>
              <a:t>s or</a:t>
            </a:r>
            <a:r>
              <a:rPr lang="en-GB" sz="1800" b="1" spc="5" dirty="0">
                <a:solidFill>
                  <a:srgbClr val="FFFFFF"/>
                </a:solidFill>
              </a:rPr>
              <a:t> </a:t>
            </a:r>
            <a:r>
              <a:rPr lang="en-GB" sz="1800" b="1" spc="-5" dirty="0">
                <a:solidFill>
                  <a:srgbClr val="FFFFFF"/>
                </a:solidFill>
              </a:rPr>
              <a:t>Hb</a:t>
            </a:r>
            <a:endParaRPr lang="en-GB" sz="1800" dirty="0"/>
          </a:p>
          <a:p>
            <a:pPr marL="12700" algn="l" rtl="0">
              <a:lnSpc>
                <a:spcPct val="100000"/>
              </a:lnSpc>
            </a:pPr>
            <a:r>
              <a:rPr lang="en-GB" sz="1800" spc="5" dirty="0">
                <a:solidFill>
                  <a:srgbClr val="FFFFFF"/>
                </a:solidFill>
              </a:rPr>
              <a:t>• </a:t>
            </a:r>
            <a:r>
              <a:rPr lang="en-GB" sz="1800" b="1" dirty="0">
                <a:solidFill>
                  <a:srgbClr val="FFFFFF"/>
                </a:solidFill>
              </a:rPr>
              <a:t>Sp</a:t>
            </a:r>
            <a:r>
              <a:rPr lang="en-GB" sz="1800" b="1" spc="5" dirty="0">
                <a:solidFill>
                  <a:srgbClr val="FFFFFF"/>
                </a:solidFill>
              </a:rPr>
              <a:t>h</a:t>
            </a:r>
            <a:r>
              <a:rPr lang="en-GB" sz="1800" b="1" dirty="0">
                <a:solidFill>
                  <a:srgbClr val="FFFFFF"/>
                </a:solidFill>
              </a:rPr>
              <a:t>e</a:t>
            </a:r>
            <a:r>
              <a:rPr lang="en-GB" sz="1800" b="1" spc="-10" dirty="0">
                <a:solidFill>
                  <a:srgbClr val="FFFFFF"/>
                </a:solidFill>
              </a:rPr>
              <a:t>r</a:t>
            </a:r>
            <a:r>
              <a:rPr lang="en-GB" sz="1800" b="1" dirty="0">
                <a:solidFill>
                  <a:srgbClr val="FFFFFF"/>
                </a:solidFill>
              </a:rPr>
              <a:t>oc</a:t>
            </a:r>
            <a:r>
              <a:rPr lang="en-GB" sz="1800" b="1" spc="-20" dirty="0">
                <a:solidFill>
                  <a:srgbClr val="FFFFFF"/>
                </a:solidFill>
              </a:rPr>
              <a:t>y</a:t>
            </a:r>
            <a:r>
              <a:rPr lang="en-GB" sz="1800" b="1" dirty="0">
                <a:solidFill>
                  <a:srgbClr val="FFFFFF"/>
                </a:solidFill>
              </a:rPr>
              <a:t>tosis</a:t>
            </a:r>
            <a:endParaRPr lang="en-GB" sz="1800" dirty="0"/>
          </a:p>
          <a:p>
            <a:pPr marL="12700" algn="l" rtl="0">
              <a:lnSpc>
                <a:spcPct val="100000"/>
              </a:lnSpc>
            </a:pPr>
            <a:r>
              <a:rPr lang="en-GB" sz="1800" spc="5" dirty="0">
                <a:solidFill>
                  <a:srgbClr val="FFFFFF"/>
                </a:solidFill>
              </a:rPr>
              <a:t>• </a:t>
            </a:r>
            <a:r>
              <a:rPr lang="en-GB" sz="1800" b="1" dirty="0">
                <a:solidFill>
                  <a:srgbClr val="FFFFFF"/>
                </a:solidFill>
              </a:rPr>
              <a:t>si</a:t>
            </a:r>
            <a:r>
              <a:rPr lang="en-GB" sz="1800" b="1" spc="-10" dirty="0">
                <a:solidFill>
                  <a:srgbClr val="FFFFFF"/>
                </a:solidFill>
              </a:rPr>
              <a:t>c</a:t>
            </a:r>
            <a:r>
              <a:rPr lang="en-GB" sz="1800" b="1" dirty="0">
                <a:solidFill>
                  <a:srgbClr val="FFFFFF"/>
                </a:solidFill>
              </a:rPr>
              <a:t>kle</a:t>
            </a:r>
            <a:r>
              <a:rPr lang="en-GB" sz="1800" b="1" spc="-30" dirty="0">
                <a:solidFill>
                  <a:srgbClr val="FFFFFF"/>
                </a:solidFill>
              </a:rPr>
              <a:t> </a:t>
            </a:r>
            <a:r>
              <a:rPr lang="en-GB" sz="1800" b="1" dirty="0">
                <a:solidFill>
                  <a:srgbClr val="FFFFFF"/>
                </a:solidFill>
              </a:rPr>
              <a:t>c</a:t>
            </a:r>
            <a:r>
              <a:rPr lang="en-GB" sz="1800" b="1" spc="-10" dirty="0">
                <a:solidFill>
                  <a:srgbClr val="FFFFFF"/>
                </a:solidFill>
              </a:rPr>
              <a:t>e</a:t>
            </a:r>
            <a:r>
              <a:rPr lang="en-GB" sz="1800" b="1" dirty="0">
                <a:solidFill>
                  <a:srgbClr val="FFFFFF"/>
                </a:solidFill>
              </a:rPr>
              <a:t>l</a:t>
            </a:r>
            <a:r>
              <a:rPr lang="en-GB" sz="1800" b="1" spc="5" dirty="0">
                <a:solidFill>
                  <a:srgbClr val="FFFFFF"/>
                </a:solidFill>
              </a:rPr>
              <a:t>l</a:t>
            </a:r>
            <a:r>
              <a:rPr lang="en-GB" sz="1800" b="1" dirty="0">
                <a:solidFill>
                  <a:srgbClr val="FFFFFF"/>
                </a:solidFill>
              </a:rPr>
              <a:t>s</a:t>
            </a:r>
            <a:endParaRPr lang="en-GB" sz="1800" dirty="0"/>
          </a:p>
          <a:p>
            <a:pPr marL="256540" indent="-243840" algn="l" rtl="0">
              <a:lnSpc>
                <a:spcPct val="100000"/>
              </a:lnSpc>
              <a:buFont typeface="Wingdings"/>
              <a:buChar char=""/>
              <a:tabLst>
                <a:tab pos="257175" algn="l"/>
              </a:tabLst>
            </a:pPr>
            <a:r>
              <a:rPr lang="en-GB" sz="1800" b="1" dirty="0">
                <a:solidFill>
                  <a:srgbClr val="FFFFFF"/>
                </a:solidFill>
              </a:rPr>
              <a:t>In</a:t>
            </a:r>
            <a:r>
              <a:rPr lang="en-GB" sz="1800" b="1" spc="-10" dirty="0">
                <a:solidFill>
                  <a:srgbClr val="FFFFFF"/>
                </a:solidFill>
              </a:rPr>
              <a:t>c</a:t>
            </a:r>
            <a:r>
              <a:rPr lang="en-GB" sz="1800" b="1" dirty="0">
                <a:solidFill>
                  <a:srgbClr val="FFFFFF"/>
                </a:solidFill>
              </a:rPr>
              <a:t>omp</a:t>
            </a:r>
            <a:r>
              <a:rPr lang="en-GB" sz="1800" b="1" spc="-10" dirty="0">
                <a:solidFill>
                  <a:srgbClr val="FFFFFF"/>
                </a:solidFill>
              </a:rPr>
              <a:t>a</a:t>
            </a:r>
            <a:r>
              <a:rPr lang="en-GB" sz="1800" b="1" dirty="0">
                <a:solidFill>
                  <a:srgbClr val="FFFFFF"/>
                </a:solidFill>
              </a:rPr>
              <a:t>tible</a:t>
            </a:r>
            <a:r>
              <a:rPr lang="en-GB" sz="1800" b="1" spc="-25" dirty="0">
                <a:solidFill>
                  <a:srgbClr val="FFFFFF"/>
                </a:solidFill>
              </a:rPr>
              <a:t> </a:t>
            </a:r>
            <a:r>
              <a:rPr lang="en-GB" sz="1800" b="1" dirty="0">
                <a:solidFill>
                  <a:srgbClr val="FFFFFF"/>
                </a:solidFill>
              </a:rPr>
              <a:t>blood</a:t>
            </a:r>
            <a:r>
              <a:rPr lang="en-GB" sz="1800" b="1" spc="-10" dirty="0">
                <a:solidFill>
                  <a:srgbClr val="FFFFFF"/>
                </a:solidFill>
              </a:rPr>
              <a:t> </a:t>
            </a:r>
            <a:r>
              <a:rPr lang="en-GB" sz="1800" b="1" dirty="0">
                <a:solidFill>
                  <a:srgbClr val="FFFFFF"/>
                </a:solidFill>
              </a:rPr>
              <a:t>tr</a:t>
            </a:r>
            <a:r>
              <a:rPr lang="en-GB" sz="1800" b="1" spc="-15" dirty="0">
                <a:solidFill>
                  <a:srgbClr val="FFFFFF"/>
                </a:solidFill>
              </a:rPr>
              <a:t>a</a:t>
            </a:r>
            <a:r>
              <a:rPr lang="en-GB" sz="1800" b="1" dirty="0">
                <a:solidFill>
                  <a:srgbClr val="FFFFFF"/>
                </a:solidFill>
              </a:rPr>
              <a:t>nsfu</a:t>
            </a:r>
            <a:r>
              <a:rPr lang="en-GB" sz="1800" b="1" spc="-10" dirty="0">
                <a:solidFill>
                  <a:srgbClr val="FFFFFF"/>
                </a:solidFill>
              </a:rPr>
              <a:t>s</a:t>
            </a:r>
            <a:r>
              <a:rPr lang="en-GB" sz="1800" b="1" dirty="0">
                <a:solidFill>
                  <a:srgbClr val="FFFFFF"/>
                </a:solidFill>
              </a:rPr>
              <a:t>ion.</a:t>
            </a:r>
            <a:endParaRPr lang="en-GB" sz="1800" dirty="0"/>
          </a:p>
          <a:p>
            <a:pPr marL="256540" indent="-243840" algn="l" rtl="0">
              <a:lnSpc>
                <a:spcPct val="100000"/>
              </a:lnSpc>
              <a:buFont typeface="Wingdings"/>
              <a:buChar char=""/>
              <a:tabLst>
                <a:tab pos="257175" algn="l"/>
              </a:tabLst>
            </a:pPr>
            <a:r>
              <a:rPr lang="en-GB" sz="1800" b="1" dirty="0">
                <a:solidFill>
                  <a:srgbClr val="FFFFFF"/>
                </a:solidFill>
              </a:rPr>
              <a:t>Er</a:t>
            </a:r>
            <a:r>
              <a:rPr lang="en-GB" sz="1800" b="1" spc="-25" dirty="0">
                <a:solidFill>
                  <a:srgbClr val="FFFFFF"/>
                </a:solidFill>
              </a:rPr>
              <a:t>y</a:t>
            </a:r>
            <a:r>
              <a:rPr lang="en-GB" sz="1800" b="1" dirty="0">
                <a:solidFill>
                  <a:srgbClr val="FFFFFF"/>
                </a:solidFill>
              </a:rPr>
              <a:t>thro</a:t>
            </a:r>
            <a:r>
              <a:rPr lang="en-GB" sz="1800" b="1" spc="5" dirty="0">
                <a:solidFill>
                  <a:srgbClr val="FFFFFF"/>
                </a:solidFill>
              </a:rPr>
              <a:t>b</a:t>
            </a:r>
            <a:r>
              <a:rPr lang="en-GB" sz="1800" b="1" dirty="0">
                <a:solidFill>
                  <a:srgbClr val="FFFFFF"/>
                </a:solidFill>
              </a:rPr>
              <a:t>la</a:t>
            </a:r>
            <a:r>
              <a:rPr lang="en-GB" sz="1800" b="1" spc="-10" dirty="0">
                <a:solidFill>
                  <a:srgbClr val="FFFFFF"/>
                </a:solidFill>
              </a:rPr>
              <a:t>s</a:t>
            </a:r>
            <a:r>
              <a:rPr lang="en-GB" sz="1800" b="1" dirty="0">
                <a:solidFill>
                  <a:srgbClr val="FFFFFF"/>
                </a:solidFill>
              </a:rPr>
              <a:t>tosis</a:t>
            </a:r>
            <a:r>
              <a:rPr lang="en-GB" sz="1800" b="1" spc="15" dirty="0">
                <a:solidFill>
                  <a:srgbClr val="FFFFFF"/>
                </a:solidFill>
              </a:rPr>
              <a:t> </a:t>
            </a:r>
            <a:r>
              <a:rPr lang="en-GB" sz="1800" b="1" dirty="0">
                <a:solidFill>
                  <a:srgbClr val="FFFFFF"/>
                </a:solidFill>
              </a:rPr>
              <a:t>fet</a:t>
            </a:r>
            <a:r>
              <a:rPr lang="en-GB" sz="1800" b="1" spc="-10" dirty="0">
                <a:solidFill>
                  <a:srgbClr val="FFFFFF"/>
                </a:solidFill>
              </a:rPr>
              <a:t>a</a:t>
            </a:r>
            <a:r>
              <a:rPr lang="en-GB" sz="1800" b="1" dirty="0">
                <a:solidFill>
                  <a:srgbClr val="FFFFFF"/>
                </a:solidFill>
              </a:rPr>
              <a:t>l</a:t>
            </a:r>
            <a:r>
              <a:rPr lang="en-GB" sz="1800" b="1" spc="5" dirty="0">
                <a:solidFill>
                  <a:srgbClr val="FFFFFF"/>
                </a:solidFill>
              </a:rPr>
              <a:t>i</a:t>
            </a:r>
            <a:r>
              <a:rPr lang="en-GB" sz="1800" b="1" dirty="0">
                <a:solidFill>
                  <a:srgbClr val="FFFFFF"/>
                </a:solidFill>
              </a:rPr>
              <a:t>s . </a:t>
            </a:r>
          </a:p>
          <a:p>
            <a:pPr marL="256540" indent="-243840" algn="l">
              <a:lnSpc>
                <a:spcPct val="100000"/>
              </a:lnSpc>
              <a:buFont typeface="Wingdings"/>
              <a:buChar char=""/>
              <a:tabLst>
                <a:tab pos="257175" algn="l"/>
              </a:tabLst>
            </a:pPr>
            <a:endParaRPr lang="en-GB" altLang="ar-SA" sz="1800" b="1" dirty="0">
              <a:solidFill>
                <a:srgbClr val="FFFFFF"/>
              </a:solidFill>
              <a:sym typeface="Wingdings" panose="05000000000000000000" pitchFamily="2" charset="2"/>
            </a:endParaRPr>
          </a:p>
          <a:p>
            <a:pPr marL="298450" indent="-285750" algn="l" rtl="0">
              <a:buFont typeface="Wingdings" panose="05000000000000000000" pitchFamily="2" charset="2"/>
              <a:buChar char="Ø"/>
              <a:tabLst>
                <a:tab pos="257175" algn="l"/>
              </a:tabLst>
            </a:pPr>
            <a:r>
              <a:rPr lang="en-US" altLang="ar-SA" sz="1800" b="1" dirty="0">
                <a:sym typeface="Wingdings" panose="05000000000000000000" pitchFamily="2" charset="2"/>
              </a:rPr>
              <a:t>Enzymatic defect -------     glucose 6 phosphate dehydrogenase deficiency (G6PD): </a:t>
            </a:r>
            <a:r>
              <a:rPr lang="en-US" altLang="en-US" sz="1800" b="1" dirty="0"/>
              <a:t> </a:t>
            </a:r>
          </a:p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G6P deficiency is an </a:t>
            </a:r>
            <a:r>
              <a:rPr lang="en-US" altLang="en-US" sz="1800" i="1" dirty="0">
                <a:solidFill>
                  <a:srgbClr val="FFFF00"/>
                </a:solidFill>
              </a:rPr>
              <a:t>inherited</a:t>
            </a:r>
            <a:r>
              <a:rPr lang="en-US" altLang="en-US" sz="1800" dirty="0">
                <a:solidFill>
                  <a:srgbClr val="FFFF00"/>
                </a:solidFill>
              </a:rPr>
              <a:t> condition.</a:t>
            </a:r>
          </a:p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The body doesn't have enough of the enzyme G6PD, which helps (RBCs) function normally. </a:t>
            </a:r>
          </a:p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This deficiency can cause </a:t>
            </a:r>
            <a:r>
              <a:rPr lang="en-US" altLang="en-US" sz="1800" b="1" dirty="0"/>
              <a:t>hemolytic anemia</a:t>
            </a:r>
            <a:r>
              <a:rPr lang="en-US" altLang="en-US" sz="1800" dirty="0">
                <a:solidFill>
                  <a:srgbClr val="FFFF00"/>
                </a:solidFill>
              </a:rPr>
              <a:t>, usually after exposure to certain medications, foods, or even infections.</a:t>
            </a:r>
          </a:p>
          <a:p>
            <a:pPr algn="l" eaLnBrk="1" hangingPunct="1">
              <a:spcBef>
                <a:spcPct val="50000"/>
              </a:spcBef>
              <a:buFontTx/>
              <a:buNone/>
            </a:pPr>
            <a:endParaRPr lang="en-US" altLang="ar-SA" sz="1800" dirty="0">
              <a:solidFill>
                <a:srgbClr val="FFFF00"/>
              </a:solidFill>
              <a:latin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algn="l" rtl="0" eaLnBrk="1" hangingPunct="1">
              <a:spcBef>
                <a:spcPct val="50000"/>
              </a:spcBef>
              <a:buFontTx/>
              <a:buNone/>
            </a:pPr>
            <a:br>
              <a:rPr lang="en-US" altLang="en-US" sz="1800" dirty="0"/>
            </a:br>
            <a:endParaRPr lang="en-US" altLang="en-US" sz="18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654295"/>
            <a:ext cx="9144000" cy="22037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751323"/>
            <a:ext cx="9144000" cy="2106930"/>
          </a:xfrm>
          <a:custGeom>
            <a:avLst/>
            <a:gdLst/>
            <a:ahLst/>
            <a:cxnLst/>
            <a:rect l="l" t="t" r="r" b="b"/>
            <a:pathLst>
              <a:path w="9144000" h="2106929">
                <a:moveTo>
                  <a:pt x="0" y="1692338"/>
                </a:moveTo>
                <a:lnTo>
                  <a:pt x="0" y="2106674"/>
                </a:lnTo>
                <a:lnTo>
                  <a:pt x="9144000" y="2106674"/>
                </a:lnTo>
                <a:lnTo>
                  <a:pt x="9144000" y="1750907"/>
                </a:lnTo>
                <a:lnTo>
                  <a:pt x="2312157" y="1750907"/>
                </a:lnTo>
                <a:lnTo>
                  <a:pt x="1709221" y="1745429"/>
                </a:lnTo>
                <a:lnTo>
                  <a:pt x="0" y="1692338"/>
                </a:lnTo>
                <a:close/>
              </a:path>
              <a:path w="9144000" h="2106929">
                <a:moveTo>
                  <a:pt x="9144000" y="0"/>
                </a:moveTo>
                <a:lnTo>
                  <a:pt x="9016823" y="60107"/>
                </a:lnTo>
                <a:lnTo>
                  <a:pt x="8524222" y="287316"/>
                </a:lnTo>
                <a:lnTo>
                  <a:pt x="8113133" y="469292"/>
                </a:lnTo>
                <a:lnTo>
                  <a:pt x="7719208" y="636191"/>
                </a:lnTo>
                <a:lnTo>
                  <a:pt x="7394174" y="767704"/>
                </a:lnTo>
                <a:lnTo>
                  <a:pt x="7079869" y="888962"/>
                </a:lnTo>
                <a:lnTo>
                  <a:pt x="6825516" y="982451"/>
                </a:lnTo>
                <a:lnTo>
                  <a:pt x="6577508" y="1069302"/>
                </a:lnTo>
                <a:lnTo>
                  <a:pt x="6335343" y="1149736"/>
                </a:lnTo>
                <a:lnTo>
                  <a:pt x="6098516" y="1223970"/>
                </a:lnTo>
                <a:lnTo>
                  <a:pt x="5866526" y="1292227"/>
                </a:lnTo>
                <a:lnTo>
                  <a:pt x="5638870" y="1354724"/>
                </a:lnTo>
                <a:lnTo>
                  <a:pt x="5459528" y="1400723"/>
                </a:lnTo>
                <a:lnTo>
                  <a:pt x="5282381" y="1443290"/>
                </a:lnTo>
                <a:lnTo>
                  <a:pt x="5107172" y="1482537"/>
                </a:lnTo>
                <a:lnTo>
                  <a:pt x="4933643" y="1518576"/>
                </a:lnTo>
                <a:lnTo>
                  <a:pt x="4761536" y="1551520"/>
                </a:lnTo>
                <a:lnTo>
                  <a:pt x="4590595" y="1581482"/>
                </a:lnTo>
                <a:lnTo>
                  <a:pt x="4378165" y="1614912"/>
                </a:lnTo>
                <a:lnTo>
                  <a:pt x="4166652" y="1644077"/>
                </a:lnTo>
                <a:lnTo>
                  <a:pt x="3955553" y="1669197"/>
                </a:lnTo>
                <a:lnTo>
                  <a:pt x="3744365" y="1690492"/>
                </a:lnTo>
                <a:lnTo>
                  <a:pt x="3532585" y="1708182"/>
                </a:lnTo>
                <a:lnTo>
                  <a:pt x="3276961" y="1724960"/>
                </a:lnTo>
                <a:lnTo>
                  <a:pt x="3018893" y="1737243"/>
                </a:lnTo>
                <a:lnTo>
                  <a:pt x="2713565" y="1746398"/>
                </a:lnTo>
                <a:lnTo>
                  <a:pt x="2312157" y="1750907"/>
                </a:lnTo>
                <a:lnTo>
                  <a:pt x="9144000" y="1750907"/>
                </a:lnTo>
                <a:lnTo>
                  <a:pt x="9144000" y="0"/>
                </a:lnTo>
                <a:close/>
              </a:path>
            </a:pathLst>
          </a:custGeom>
          <a:solidFill>
            <a:srgbClr val="7B7B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11568" y="0"/>
            <a:ext cx="1932431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03007" y="129539"/>
            <a:ext cx="106679" cy="1066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15200" y="0"/>
            <a:ext cx="1828800" cy="6858000"/>
          </a:xfrm>
          <a:custGeom>
            <a:avLst/>
            <a:gdLst/>
            <a:ahLst/>
            <a:cxnLst/>
            <a:rect l="l" t="t" r="r" b="b"/>
            <a:pathLst>
              <a:path w="1828800" h="6858000">
                <a:moveTo>
                  <a:pt x="0" y="0"/>
                </a:moveTo>
                <a:lnTo>
                  <a:pt x="37678" y="52510"/>
                </a:lnTo>
                <a:lnTo>
                  <a:pt x="74692" y="105059"/>
                </a:lnTo>
                <a:lnTo>
                  <a:pt x="111045" y="157642"/>
                </a:lnTo>
                <a:lnTo>
                  <a:pt x="146740" y="210258"/>
                </a:lnTo>
                <a:lnTo>
                  <a:pt x="181781" y="262903"/>
                </a:lnTo>
                <a:lnTo>
                  <a:pt x="216173" y="315574"/>
                </a:lnTo>
                <a:lnTo>
                  <a:pt x="249918" y="368268"/>
                </a:lnTo>
                <a:lnTo>
                  <a:pt x="283022" y="420982"/>
                </a:lnTo>
                <a:lnTo>
                  <a:pt x="315488" y="473715"/>
                </a:lnTo>
                <a:lnTo>
                  <a:pt x="347319" y="526461"/>
                </a:lnTo>
                <a:lnTo>
                  <a:pt x="378519" y="579219"/>
                </a:lnTo>
                <a:lnTo>
                  <a:pt x="409092" y="631986"/>
                </a:lnTo>
                <a:lnTo>
                  <a:pt x="439043" y="684758"/>
                </a:lnTo>
                <a:lnTo>
                  <a:pt x="468375" y="737534"/>
                </a:lnTo>
                <a:lnTo>
                  <a:pt x="497091" y="790309"/>
                </a:lnTo>
                <a:lnTo>
                  <a:pt x="525196" y="843081"/>
                </a:lnTo>
                <a:lnTo>
                  <a:pt x="552693" y="895847"/>
                </a:lnTo>
                <a:lnTo>
                  <a:pt x="579586" y="948604"/>
                </a:lnTo>
                <a:lnTo>
                  <a:pt x="605880" y="1001349"/>
                </a:lnTo>
                <a:lnTo>
                  <a:pt x="631577" y="1054080"/>
                </a:lnTo>
                <a:lnTo>
                  <a:pt x="656682" y="1106792"/>
                </a:lnTo>
                <a:lnTo>
                  <a:pt x="681198" y="1159484"/>
                </a:lnTo>
                <a:lnTo>
                  <a:pt x="705130" y="1212153"/>
                </a:lnTo>
                <a:lnTo>
                  <a:pt x="728481" y="1264795"/>
                </a:lnTo>
                <a:lnTo>
                  <a:pt x="751256" y="1317407"/>
                </a:lnTo>
                <a:lnTo>
                  <a:pt x="773457" y="1369987"/>
                </a:lnTo>
                <a:lnTo>
                  <a:pt x="795088" y="1422532"/>
                </a:lnTo>
                <a:lnTo>
                  <a:pt x="816155" y="1475038"/>
                </a:lnTo>
                <a:lnTo>
                  <a:pt x="836659" y="1527504"/>
                </a:lnTo>
                <a:lnTo>
                  <a:pt x="856606" y="1579925"/>
                </a:lnTo>
                <a:lnTo>
                  <a:pt x="875999" y="1632299"/>
                </a:lnTo>
                <a:lnTo>
                  <a:pt x="894841" y="1684623"/>
                </a:lnTo>
                <a:lnTo>
                  <a:pt x="913138" y="1736895"/>
                </a:lnTo>
                <a:lnTo>
                  <a:pt x="930891" y="1789110"/>
                </a:lnTo>
                <a:lnTo>
                  <a:pt x="948107" y="1841267"/>
                </a:lnTo>
                <a:lnTo>
                  <a:pt x="964787" y="1893362"/>
                </a:lnTo>
                <a:lnTo>
                  <a:pt x="980936" y="1945392"/>
                </a:lnTo>
                <a:lnTo>
                  <a:pt x="996558" y="1997355"/>
                </a:lnTo>
                <a:lnTo>
                  <a:pt x="1011657" y="2049248"/>
                </a:lnTo>
                <a:lnTo>
                  <a:pt x="1026237" y="2101067"/>
                </a:lnTo>
                <a:lnTo>
                  <a:pt x="1040300" y="2152809"/>
                </a:lnTo>
                <a:lnTo>
                  <a:pt x="1053852" y="2204473"/>
                </a:lnTo>
                <a:lnTo>
                  <a:pt x="1066896" y="2256054"/>
                </a:lnTo>
                <a:lnTo>
                  <a:pt x="1079436" y="2307550"/>
                </a:lnTo>
                <a:lnTo>
                  <a:pt x="1091475" y="2358958"/>
                </a:lnTo>
                <a:lnTo>
                  <a:pt x="1103018" y="2410275"/>
                </a:lnTo>
                <a:lnTo>
                  <a:pt x="1114068" y="2461498"/>
                </a:lnTo>
                <a:lnTo>
                  <a:pt x="1124629" y="2512625"/>
                </a:lnTo>
                <a:lnTo>
                  <a:pt x="1134705" y="2563651"/>
                </a:lnTo>
                <a:lnTo>
                  <a:pt x="1144300" y="2614575"/>
                </a:lnTo>
                <a:lnTo>
                  <a:pt x="1153418" y="2665393"/>
                </a:lnTo>
                <a:lnTo>
                  <a:pt x="1162062" y="2716103"/>
                </a:lnTo>
                <a:lnTo>
                  <a:pt x="1170236" y="2766701"/>
                </a:lnTo>
                <a:lnTo>
                  <a:pt x="1177945" y="2817185"/>
                </a:lnTo>
                <a:lnTo>
                  <a:pt x="1185192" y="2867551"/>
                </a:lnTo>
                <a:lnTo>
                  <a:pt x="1191980" y="2917797"/>
                </a:lnTo>
                <a:lnTo>
                  <a:pt x="1198314" y="2967920"/>
                </a:lnTo>
                <a:lnTo>
                  <a:pt x="1204197" y="3017916"/>
                </a:lnTo>
                <a:lnTo>
                  <a:pt x="1209634" y="3067784"/>
                </a:lnTo>
                <a:lnTo>
                  <a:pt x="1214628" y="3117520"/>
                </a:lnTo>
                <a:lnTo>
                  <a:pt x="1219183" y="3167120"/>
                </a:lnTo>
                <a:lnTo>
                  <a:pt x="1223302" y="3216583"/>
                </a:lnTo>
                <a:lnTo>
                  <a:pt x="1226990" y="3265905"/>
                </a:lnTo>
                <a:lnTo>
                  <a:pt x="1230251" y="3315083"/>
                </a:lnTo>
                <a:lnTo>
                  <a:pt x="1233088" y="3364115"/>
                </a:lnTo>
                <a:lnTo>
                  <a:pt x="1235505" y="3412997"/>
                </a:lnTo>
                <a:lnTo>
                  <a:pt x="1237506" y="3461726"/>
                </a:lnTo>
                <a:lnTo>
                  <a:pt x="1239095" y="3510300"/>
                </a:lnTo>
                <a:lnTo>
                  <a:pt x="1240275" y="3558716"/>
                </a:lnTo>
                <a:lnTo>
                  <a:pt x="1241051" y="3606970"/>
                </a:lnTo>
                <a:lnTo>
                  <a:pt x="1241426" y="3655060"/>
                </a:lnTo>
                <a:lnTo>
                  <a:pt x="1241404" y="3702983"/>
                </a:lnTo>
                <a:lnTo>
                  <a:pt x="1240989" y="3750736"/>
                </a:lnTo>
                <a:lnTo>
                  <a:pt x="1240185" y="3798316"/>
                </a:lnTo>
                <a:lnTo>
                  <a:pt x="1238995" y="3845719"/>
                </a:lnTo>
                <a:lnTo>
                  <a:pt x="1237424" y="3892944"/>
                </a:lnTo>
                <a:lnTo>
                  <a:pt x="1235475" y="3939987"/>
                </a:lnTo>
                <a:lnTo>
                  <a:pt x="1233152" y="3986846"/>
                </a:lnTo>
                <a:lnTo>
                  <a:pt x="1230459" y="4033516"/>
                </a:lnTo>
                <a:lnTo>
                  <a:pt x="1227400" y="4079996"/>
                </a:lnTo>
                <a:lnTo>
                  <a:pt x="1223979" y="4126283"/>
                </a:lnTo>
                <a:lnTo>
                  <a:pt x="1220198" y="4172373"/>
                </a:lnTo>
                <a:lnTo>
                  <a:pt x="1216063" y="4218264"/>
                </a:lnTo>
                <a:lnTo>
                  <a:pt x="1211578" y="4263952"/>
                </a:lnTo>
                <a:lnTo>
                  <a:pt x="1206745" y="4309435"/>
                </a:lnTo>
                <a:lnTo>
                  <a:pt x="1201568" y="4354710"/>
                </a:lnTo>
                <a:lnTo>
                  <a:pt x="1196053" y="4399773"/>
                </a:lnTo>
                <a:lnTo>
                  <a:pt x="1190201" y="4444623"/>
                </a:lnTo>
                <a:lnTo>
                  <a:pt x="1184018" y="4489256"/>
                </a:lnTo>
                <a:lnTo>
                  <a:pt x="1177507" y="4533668"/>
                </a:lnTo>
                <a:lnTo>
                  <a:pt x="1170672" y="4577858"/>
                </a:lnTo>
                <a:lnTo>
                  <a:pt x="1163517" y="4621822"/>
                </a:lnTo>
                <a:lnTo>
                  <a:pt x="1156045" y="4665558"/>
                </a:lnTo>
                <a:lnTo>
                  <a:pt x="1148260" y="4709062"/>
                </a:lnTo>
                <a:lnTo>
                  <a:pt x="1140167" y="4752331"/>
                </a:lnTo>
                <a:lnTo>
                  <a:pt x="1131769" y="4795362"/>
                </a:lnTo>
                <a:lnTo>
                  <a:pt x="1123069" y="4838154"/>
                </a:lnTo>
                <a:lnTo>
                  <a:pt x="1114073" y="4880702"/>
                </a:lnTo>
                <a:lnTo>
                  <a:pt x="1104783" y="4923003"/>
                </a:lnTo>
                <a:lnTo>
                  <a:pt x="1095203" y="4965056"/>
                </a:lnTo>
                <a:lnTo>
                  <a:pt x="1085337" y="5006856"/>
                </a:lnTo>
                <a:lnTo>
                  <a:pt x="1075190" y="5048401"/>
                </a:lnTo>
                <a:lnTo>
                  <a:pt x="1064764" y="5089688"/>
                </a:lnTo>
                <a:lnTo>
                  <a:pt x="1054064" y="5130715"/>
                </a:lnTo>
                <a:lnTo>
                  <a:pt x="1043094" y="5171477"/>
                </a:lnTo>
                <a:lnTo>
                  <a:pt x="1031857" y="5211973"/>
                </a:lnTo>
                <a:lnTo>
                  <a:pt x="1020357" y="5252199"/>
                </a:lnTo>
                <a:lnTo>
                  <a:pt x="1008598" y="5292152"/>
                </a:lnTo>
                <a:lnTo>
                  <a:pt x="996584" y="5331829"/>
                </a:lnTo>
                <a:lnTo>
                  <a:pt x="984319" y="5371228"/>
                </a:lnTo>
                <a:lnTo>
                  <a:pt x="971806" y="5410346"/>
                </a:lnTo>
                <a:lnTo>
                  <a:pt x="959049" y="5449179"/>
                </a:lnTo>
                <a:lnTo>
                  <a:pt x="946053" y="5487725"/>
                </a:lnTo>
                <a:lnTo>
                  <a:pt x="932821" y="5525981"/>
                </a:lnTo>
                <a:lnTo>
                  <a:pt x="919356" y="5563944"/>
                </a:lnTo>
                <a:lnTo>
                  <a:pt x="905664" y="5601610"/>
                </a:lnTo>
                <a:lnTo>
                  <a:pt x="891746" y="5638977"/>
                </a:lnTo>
                <a:lnTo>
                  <a:pt x="877608" y="5676043"/>
                </a:lnTo>
                <a:lnTo>
                  <a:pt x="863253" y="5712803"/>
                </a:lnTo>
                <a:lnTo>
                  <a:pt x="848686" y="5749256"/>
                </a:lnTo>
                <a:lnTo>
                  <a:pt x="833909" y="5785398"/>
                </a:lnTo>
                <a:lnTo>
                  <a:pt x="818926" y="5821227"/>
                </a:lnTo>
                <a:lnTo>
                  <a:pt x="803742" y="5856738"/>
                </a:lnTo>
                <a:lnTo>
                  <a:pt x="788361" y="5891930"/>
                </a:lnTo>
                <a:lnTo>
                  <a:pt x="772785" y="5926800"/>
                </a:lnTo>
                <a:lnTo>
                  <a:pt x="741068" y="5995560"/>
                </a:lnTo>
                <a:lnTo>
                  <a:pt x="708622" y="6062996"/>
                </a:lnTo>
                <a:lnTo>
                  <a:pt x="675477" y="6129082"/>
                </a:lnTo>
                <a:lnTo>
                  <a:pt x="641663" y="6193797"/>
                </a:lnTo>
                <a:lnTo>
                  <a:pt x="607212" y="6257116"/>
                </a:lnTo>
                <a:lnTo>
                  <a:pt x="572155" y="6319017"/>
                </a:lnTo>
                <a:lnTo>
                  <a:pt x="536521" y="6379475"/>
                </a:lnTo>
                <a:lnTo>
                  <a:pt x="500341" y="6438468"/>
                </a:lnTo>
                <a:lnTo>
                  <a:pt x="463647" y="6495971"/>
                </a:lnTo>
                <a:lnTo>
                  <a:pt x="426469" y="6551962"/>
                </a:lnTo>
                <a:lnTo>
                  <a:pt x="388836" y="6606417"/>
                </a:lnTo>
                <a:lnTo>
                  <a:pt x="350781" y="6659313"/>
                </a:lnTo>
                <a:lnTo>
                  <a:pt x="312334" y="6710625"/>
                </a:lnTo>
                <a:lnTo>
                  <a:pt x="273525" y="6760331"/>
                </a:lnTo>
                <a:lnTo>
                  <a:pt x="234385" y="6808408"/>
                </a:lnTo>
                <a:lnTo>
                  <a:pt x="194945" y="6854831"/>
                </a:lnTo>
                <a:lnTo>
                  <a:pt x="1828800" y="6857999"/>
                </a:lnTo>
                <a:lnTo>
                  <a:pt x="1828800" y="14224"/>
                </a:lnTo>
                <a:lnTo>
                  <a:pt x="0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90219" y="3359530"/>
            <a:ext cx="8082915" cy="2936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6850" indent="-184150">
              <a:lnSpc>
                <a:spcPct val="100000"/>
              </a:lnSpc>
              <a:buChar char="-"/>
              <a:tabLst>
                <a:tab pos="197485" algn="l"/>
              </a:tabLst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C's</a:t>
            </a:r>
            <a:r>
              <a:rPr sz="24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smaller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than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rmal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nd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ve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increased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zone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entral p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b="1" spc="-1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41910" indent="81915" algn="just">
              <a:lnSpc>
                <a:spcPct val="100000"/>
              </a:lnSpc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is indicative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microc</a:t>
            </a:r>
            <a:r>
              <a:rPr sz="2400" b="1" spc="-35" dirty="0">
                <a:solidFill>
                  <a:srgbClr val="FFFF00"/>
                </a:solidFill>
                <a:latin typeface="Arial"/>
                <a:cs typeface="Arial"/>
              </a:rPr>
              <a:t>y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400" b="1" spc="5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sz="2400" b="1" spc="2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(smaller size of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ea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h R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C)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d 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h</a:t>
            </a:r>
            <a:r>
              <a:rPr sz="2400" b="1" spc="-30" dirty="0">
                <a:solidFill>
                  <a:srgbClr val="FFFF00"/>
                </a:solidFill>
                <a:latin typeface="Arial"/>
                <a:cs typeface="Arial"/>
              </a:rPr>
              <a:t>y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po</a:t>
            </a:r>
            <a:r>
              <a:rPr sz="2400" b="1" spc="-10" dirty="0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hromic</a:t>
            </a:r>
            <a:r>
              <a:rPr sz="2400" b="1" spc="2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ess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hemoglobin</a:t>
            </a:r>
            <a:r>
              <a:rPr sz="2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ea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4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C) an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mia.</a:t>
            </a:r>
            <a:endParaRPr sz="2400">
              <a:latin typeface="Arial"/>
              <a:cs typeface="Arial"/>
            </a:endParaRPr>
          </a:p>
          <a:p>
            <a:pPr marL="196850" indent="-184150">
              <a:lnSpc>
                <a:spcPct val="100000"/>
              </a:lnSpc>
              <a:buChar char="-"/>
              <a:tabLst>
                <a:tab pos="197485" algn="l"/>
              </a:tabLst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lso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increased</a:t>
            </a:r>
            <a:r>
              <a:rPr sz="24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aniso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b="1" spc="-3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tosis</a:t>
            </a:r>
            <a:r>
              <a:rPr sz="24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(variation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ize)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iki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b="1" spc="-3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tosis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(variation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e)</a:t>
            </a:r>
            <a:r>
              <a:rPr sz="2400" b="1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743200" y="838200"/>
            <a:ext cx="3752850" cy="244995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820672" y="116332"/>
            <a:ext cx="6129020" cy="504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solidFill>
                  <a:srgbClr val="FFFF00"/>
                </a:solidFill>
              </a:rPr>
              <a:t>Microcytic hypoc</a:t>
            </a:r>
            <a:r>
              <a:rPr sz="3200" spc="-10" dirty="0">
                <a:solidFill>
                  <a:srgbClr val="FFFF00"/>
                </a:solidFill>
              </a:rPr>
              <a:t>h</a:t>
            </a:r>
            <a:r>
              <a:rPr sz="3200" spc="-5" dirty="0">
                <a:solidFill>
                  <a:srgbClr val="FFFF00"/>
                </a:solidFill>
              </a:rPr>
              <a:t>ro</a:t>
            </a:r>
            <a:r>
              <a:rPr sz="3200" spc="-15" dirty="0">
                <a:solidFill>
                  <a:srgbClr val="FFFF00"/>
                </a:solidFill>
              </a:rPr>
              <a:t>m</a:t>
            </a:r>
            <a:r>
              <a:rPr sz="3200" spc="-5" dirty="0">
                <a:solidFill>
                  <a:srgbClr val="FFFF00"/>
                </a:solidFill>
              </a:rPr>
              <a:t>i</a:t>
            </a:r>
            <a:r>
              <a:rPr sz="3200" dirty="0">
                <a:solidFill>
                  <a:srgbClr val="FFFF00"/>
                </a:solidFill>
              </a:rPr>
              <a:t>c</a:t>
            </a:r>
            <a:r>
              <a:rPr sz="3200" spc="45" dirty="0">
                <a:solidFill>
                  <a:srgbClr val="FFFF00"/>
                </a:solidFill>
              </a:rPr>
              <a:t> </a:t>
            </a:r>
            <a:r>
              <a:rPr sz="3200" dirty="0">
                <a:solidFill>
                  <a:srgbClr val="FFFF00"/>
                </a:solidFill>
              </a:rPr>
              <a:t>ane</a:t>
            </a:r>
            <a:r>
              <a:rPr sz="3200" spc="-15" dirty="0">
                <a:solidFill>
                  <a:srgbClr val="FFFF00"/>
                </a:solidFill>
              </a:rPr>
              <a:t>m</a:t>
            </a:r>
            <a:r>
              <a:rPr sz="3200" spc="-5" dirty="0">
                <a:solidFill>
                  <a:srgbClr val="FFFF00"/>
                </a:solidFill>
              </a:rPr>
              <a:t>ia</a:t>
            </a:r>
            <a:endParaRPr sz="32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654295"/>
            <a:ext cx="9144000" cy="22037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751323"/>
            <a:ext cx="9144000" cy="2106930"/>
          </a:xfrm>
          <a:custGeom>
            <a:avLst/>
            <a:gdLst/>
            <a:ahLst/>
            <a:cxnLst/>
            <a:rect l="l" t="t" r="r" b="b"/>
            <a:pathLst>
              <a:path w="9144000" h="2106929">
                <a:moveTo>
                  <a:pt x="0" y="1692338"/>
                </a:moveTo>
                <a:lnTo>
                  <a:pt x="0" y="2106674"/>
                </a:lnTo>
                <a:lnTo>
                  <a:pt x="9144000" y="2106674"/>
                </a:lnTo>
                <a:lnTo>
                  <a:pt x="9144000" y="1750907"/>
                </a:lnTo>
                <a:lnTo>
                  <a:pt x="2312157" y="1750907"/>
                </a:lnTo>
                <a:lnTo>
                  <a:pt x="1709221" y="1745429"/>
                </a:lnTo>
                <a:lnTo>
                  <a:pt x="0" y="1692338"/>
                </a:lnTo>
                <a:close/>
              </a:path>
              <a:path w="9144000" h="2106929">
                <a:moveTo>
                  <a:pt x="9144000" y="0"/>
                </a:moveTo>
                <a:lnTo>
                  <a:pt x="9016823" y="60107"/>
                </a:lnTo>
                <a:lnTo>
                  <a:pt x="8524222" y="287316"/>
                </a:lnTo>
                <a:lnTo>
                  <a:pt x="8113133" y="469292"/>
                </a:lnTo>
                <a:lnTo>
                  <a:pt x="7719208" y="636191"/>
                </a:lnTo>
                <a:lnTo>
                  <a:pt x="7394174" y="767704"/>
                </a:lnTo>
                <a:lnTo>
                  <a:pt x="7079869" y="888962"/>
                </a:lnTo>
                <a:lnTo>
                  <a:pt x="6825516" y="982451"/>
                </a:lnTo>
                <a:lnTo>
                  <a:pt x="6577508" y="1069302"/>
                </a:lnTo>
                <a:lnTo>
                  <a:pt x="6335343" y="1149736"/>
                </a:lnTo>
                <a:lnTo>
                  <a:pt x="6098516" y="1223970"/>
                </a:lnTo>
                <a:lnTo>
                  <a:pt x="5866526" y="1292227"/>
                </a:lnTo>
                <a:lnTo>
                  <a:pt x="5638870" y="1354724"/>
                </a:lnTo>
                <a:lnTo>
                  <a:pt x="5459528" y="1400723"/>
                </a:lnTo>
                <a:lnTo>
                  <a:pt x="5282381" y="1443290"/>
                </a:lnTo>
                <a:lnTo>
                  <a:pt x="5107172" y="1482537"/>
                </a:lnTo>
                <a:lnTo>
                  <a:pt x="4933643" y="1518576"/>
                </a:lnTo>
                <a:lnTo>
                  <a:pt x="4761536" y="1551520"/>
                </a:lnTo>
                <a:lnTo>
                  <a:pt x="4590595" y="1581482"/>
                </a:lnTo>
                <a:lnTo>
                  <a:pt x="4378165" y="1614912"/>
                </a:lnTo>
                <a:lnTo>
                  <a:pt x="4166652" y="1644077"/>
                </a:lnTo>
                <a:lnTo>
                  <a:pt x="3955553" y="1669197"/>
                </a:lnTo>
                <a:lnTo>
                  <a:pt x="3744365" y="1690492"/>
                </a:lnTo>
                <a:lnTo>
                  <a:pt x="3532585" y="1708182"/>
                </a:lnTo>
                <a:lnTo>
                  <a:pt x="3276961" y="1724960"/>
                </a:lnTo>
                <a:lnTo>
                  <a:pt x="3018893" y="1737243"/>
                </a:lnTo>
                <a:lnTo>
                  <a:pt x="2713565" y="1746398"/>
                </a:lnTo>
                <a:lnTo>
                  <a:pt x="2312157" y="1750907"/>
                </a:lnTo>
                <a:lnTo>
                  <a:pt x="9144000" y="1750907"/>
                </a:lnTo>
                <a:lnTo>
                  <a:pt x="9144000" y="0"/>
                </a:lnTo>
                <a:close/>
              </a:path>
            </a:pathLst>
          </a:custGeom>
          <a:solidFill>
            <a:srgbClr val="7B7B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11568" y="0"/>
            <a:ext cx="1932431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03007" y="129539"/>
            <a:ext cx="106679" cy="1066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15200" y="0"/>
            <a:ext cx="1828800" cy="6858000"/>
          </a:xfrm>
          <a:custGeom>
            <a:avLst/>
            <a:gdLst/>
            <a:ahLst/>
            <a:cxnLst/>
            <a:rect l="l" t="t" r="r" b="b"/>
            <a:pathLst>
              <a:path w="1828800" h="6858000">
                <a:moveTo>
                  <a:pt x="0" y="0"/>
                </a:moveTo>
                <a:lnTo>
                  <a:pt x="37678" y="52510"/>
                </a:lnTo>
                <a:lnTo>
                  <a:pt x="74692" y="105059"/>
                </a:lnTo>
                <a:lnTo>
                  <a:pt x="111045" y="157642"/>
                </a:lnTo>
                <a:lnTo>
                  <a:pt x="146740" y="210258"/>
                </a:lnTo>
                <a:lnTo>
                  <a:pt x="181781" y="262903"/>
                </a:lnTo>
                <a:lnTo>
                  <a:pt x="216173" y="315574"/>
                </a:lnTo>
                <a:lnTo>
                  <a:pt x="249918" y="368268"/>
                </a:lnTo>
                <a:lnTo>
                  <a:pt x="283022" y="420982"/>
                </a:lnTo>
                <a:lnTo>
                  <a:pt x="315488" y="473715"/>
                </a:lnTo>
                <a:lnTo>
                  <a:pt x="347319" y="526461"/>
                </a:lnTo>
                <a:lnTo>
                  <a:pt x="378519" y="579219"/>
                </a:lnTo>
                <a:lnTo>
                  <a:pt x="409092" y="631986"/>
                </a:lnTo>
                <a:lnTo>
                  <a:pt x="439043" y="684758"/>
                </a:lnTo>
                <a:lnTo>
                  <a:pt x="468375" y="737534"/>
                </a:lnTo>
                <a:lnTo>
                  <a:pt x="497091" y="790309"/>
                </a:lnTo>
                <a:lnTo>
                  <a:pt x="525196" y="843081"/>
                </a:lnTo>
                <a:lnTo>
                  <a:pt x="552693" y="895847"/>
                </a:lnTo>
                <a:lnTo>
                  <a:pt x="579586" y="948604"/>
                </a:lnTo>
                <a:lnTo>
                  <a:pt x="605880" y="1001349"/>
                </a:lnTo>
                <a:lnTo>
                  <a:pt x="631577" y="1054080"/>
                </a:lnTo>
                <a:lnTo>
                  <a:pt x="656682" y="1106792"/>
                </a:lnTo>
                <a:lnTo>
                  <a:pt x="681198" y="1159484"/>
                </a:lnTo>
                <a:lnTo>
                  <a:pt x="705130" y="1212153"/>
                </a:lnTo>
                <a:lnTo>
                  <a:pt x="728481" y="1264795"/>
                </a:lnTo>
                <a:lnTo>
                  <a:pt x="751256" y="1317407"/>
                </a:lnTo>
                <a:lnTo>
                  <a:pt x="773457" y="1369987"/>
                </a:lnTo>
                <a:lnTo>
                  <a:pt x="795088" y="1422532"/>
                </a:lnTo>
                <a:lnTo>
                  <a:pt x="816155" y="1475038"/>
                </a:lnTo>
                <a:lnTo>
                  <a:pt x="836659" y="1527504"/>
                </a:lnTo>
                <a:lnTo>
                  <a:pt x="856606" y="1579925"/>
                </a:lnTo>
                <a:lnTo>
                  <a:pt x="875999" y="1632299"/>
                </a:lnTo>
                <a:lnTo>
                  <a:pt x="894841" y="1684623"/>
                </a:lnTo>
                <a:lnTo>
                  <a:pt x="913138" y="1736895"/>
                </a:lnTo>
                <a:lnTo>
                  <a:pt x="930891" y="1789110"/>
                </a:lnTo>
                <a:lnTo>
                  <a:pt x="948107" y="1841267"/>
                </a:lnTo>
                <a:lnTo>
                  <a:pt x="964787" y="1893362"/>
                </a:lnTo>
                <a:lnTo>
                  <a:pt x="980936" y="1945392"/>
                </a:lnTo>
                <a:lnTo>
                  <a:pt x="996558" y="1997355"/>
                </a:lnTo>
                <a:lnTo>
                  <a:pt x="1011657" y="2049248"/>
                </a:lnTo>
                <a:lnTo>
                  <a:pt x="1026237" y="2101067"/>
                </a:lnTo>
                <a:lnTo>
                  <a:pt x="1040300" y="2152809"/>
                </a:lnTo>
                <a:lnTo>
                  <a:pt x="1053852" y="2204473"/>
                </a:lnTo>
                <a:lnTo>
                  <a:pt x="1066896" y="2256054"/>
                </a:lnTo>
                <a:lnTo>
                  <a:pt x="1079436" y="2307550"/>
                </a:lnTo>
                <a:lnTo>
                  <a:pt x="1091475" y="2358958"/>
                </a:lnTo>
                <a:lnTo>
                  <a:pt x="1103018" y="2410275"/>
                </a:lnTo>
                <a:lnTo>
                  <a:pt x="1114068" y="2461498"/>
                </a:lnTo>
                <a:lnTo>
                  <a:pt x="1124629" y="2512625"/>
                </a:lnTo>
                <a:lnTo>
                  <a:pt x="1134705" y="2563651"/>
                </a:lnTo>
                <a:lnTo>
                  <a:pt x="1144300" y="2614575"/>
                </a:lnTo>
                <a:lnTo>
                  <a:pt x="1153418" y="2665393"/>
                </a:lnTo>
                <a:lnTo>
                  <a:pt x="1162062" y="2716103"/>
                </a:lnTo>
                <a:lnTo>
                  <a:pt x="1170236" y="2766701"/>
                </a:lnTo>
                <a:lnTo>
                  <a:pt x="1177945" y="2817185"/>
                </a:lnTo>
                <a:lnTo>
                  <a:pt x="1185192" y="2867551"/>
                </a:lnTo>
                <a:lnTo>
                  <a:pt x="1191980" y="2917797"/>
                </a:lnTo>
                <a:lnTo>
                  <a:pt x="1198314" y="2967920"/>
                </a:lnTo>
                <a:lnTo>
                  <a:pt x="1204197" y="3017916"/>
                </a:lnTo>
                <a:lnTo>
                  <a:pt x="1209634" y="3067784"/>
                </a:lnTo>
                <a:lnTo>
                  <a:pt x="1214628" y="3117520"/>
                </a:lnTo>
                <a:lnTo>
                  <a:pt x="1219183" y="3167120"/>
                </a:lnTo>
                <a:lnTo>
                  <a:pt x="1223302" y="3216583"/>
                </a:lnTo>
                <a:lnTo>
                  <a:pt x="1226990" y="3265905"/>
                </a:lnTo>
                <a:lnTo>
                  <a:pt x="1230251" y="3315083"/>
                </a:lnTo>
                <a:lnTo>
                  <a:pt x="1233088" y="3364115"/>
                </a:lnTo>
                <a:lnTo>
                  <a:pt x="1235505" y="3412997"/>
                </a:lnTo>
                <a:lnTo>
                  <a:pt x="1237506" y="3461726"/>
                </a:lnTo>
                <a:lnTo>
                  <a:pt x="1239095" y="3510300"/>
                </a:lnTo>
                <a:lnTo>
                  <a:pt x="1240275" y="3558716"/>
                </a:lnTo>
                <a:lnTo>
                  <a:pt x="1241051" y="3606970"/>
                </a:lnTo>
                <a:lnTo>
                  <a:pt x="1241426" y="3655060"/>
                </a:lnTo>
                <a:lnTo>
                  <a:pt x="1241404" y="3702983"/>
                </a:lnTo>
                <a:lnTo>
                  <a:pt x="1240989" y="3750736"/>
                </a:lnTo>
                <a:lnTo>
                  <a:pt x="1240185" y="3798316"/>
                </a:lnTo>
                <a:lnTo>
                  <a:pt x="1238995" y="3845719"/>
                </a:lnTo>
                <a:lnTo>
                  <a:pt x="1237424" y="3892944"/>
                </a:lnTo>
                <a:lnTo>
                  <a:pt x="1235475" y="3939987"/>
                </a:lnTo>
                <a:lnTo>
                  <a:pt x="1233152" y="3986846"/>
                </a:lnTo>
                <a:lnTo>
                  <a:pt x="1230459" y="4033516"/>
                </a:lnTo>
                <a:lnTo>
                  <a:pt x="1227400" y="4079996"/>
                </a:lnTo>
                <a:lnTo>
                  <a:pt x="1223979" y="4126283"/>
                </a:lnTo>
                <a:lnTo>
                  <a:pt x="1220198" y="4172373"/>
                </a:lnTo>
                <a:lnTo>
                  <a:pt x="1216063" y="4218264"/>
                </a:lnTo>
                <a:lnTo>
                  <a:pt x="1211578" y="4263952"/>
                </a:lnTo>
                <a:lnTo>
                  <a:pt x="1206745" y="4309435"/>
                </a:lnTo>
                <a:lnTo>
                  <a:pt x="1201568" y="4354710"/>
                </a:lnTo>
                <a:lnTo>
                  <a:pt x="1196053" y="4399773"/>
                </a:lnTo>
                <a:lnTo>
                  <a:pt x="1190201" y="4444623"/>
                </a:lnTo>
                <a:lnTo>
                  <a:pt x="1184018" y="4489256"/>
                </a:lnTo>
                <a:lnTo>
                  <a:pt x="1177507" y="4533668"/>
                </a:lnTo>
                <a:lnTo>
                  <a:pt x="1170672" y="4577858"/>
                </a:lnTo>
                <a:lnTo>
                  <a:pt x="1163517" y="4621822"/>
                </a:lnTo>
                <a:lnTo>
                  <a:pt x="1156045" y="4665558"/>
                </a:lnTo>
                <a:lnTo>
                  <a:pt x="1148260" y="4709062"/>
                </a:lnTo>
                <a:lnTo>
                  <a:pt x="1140167" y="4752331"/>
                </a:lnTo>
                <a:lnTo>
                  <a:pt x="1131769" y="4795362"/>
                </a:lnTo>
                <a:lnTo>
                  <a:pt x="1123069" y="4838154"/>
                </a:lnTo>
                <a:lnTo>
                  <a:pt x="1114073" y="4880702"/>
                </a:lnTo>
                <a:lnTo>
                  <a:pt x="1104783" y="4923003"/>
                </a:lnTo>
                <a:lnTo>
                  <a:pt x="1095203" y="4965056"/>
                </a:lnTo>
                <a:lnTo>
                  <a:pt x="1085337" y="5006856"/>
                </a:lnTo>
                <a:lnTo>
                  <a:pt x="1075190" y="5048401"/>
                </a:lnTo>
                <a:lnTo>
                  <a:pt x="1064764" y="5089688"/>
                </a:lnTo>
                <a:lnTo>
                  <a:pt x="1054064" y="5130715"/>
                </a:lnTo>
                <a:lnTo>
                  <a:pt x="1043094" y="5171477"/>
                </a:lnTo>
                <a:lnTo>
                  <a:pt x="1031857" y="5211973"/>
                </a:lnTo>
                <a:lnTo>
                  <a:pt x="1020357" y="5252199"/>
                </a:lnTo>
                <a:lnTo>
                  <a:pt x="1008598" y="5292152"/>
                </a:lnTo>
                <a:lnTo>
                  <a:pt x="996584" y="5331829"/>
                </a:lnTo>
                <a:lnTo>
                  <a:pt x="984319" y="5371228"/>
                </a:lnTo>
                <a:lnTo>
                  <a:pt x="971806" y="5410346"/>
                </a:lnTo>
                <a:lnTo>
                  <a:pt x="959049" y="5449179"/>
                </a:lnTo>
                <a:lnTo>
                  <a:pt x="946053" y="5487725"/>
                </a:lnTo>
                <a:lnTo>
                  <a:pt x="932821" y="5525981"/>
                </a:lnTo>
                <a:lnTo>
                  <a:pt x="919356" y="5563944"/>
                </a:lnTo>
                <a:lnTo>
                  <a:pt x="905664" y="5601610"/>
                </a:lnTo>
                <a:lnTo>
                  <a:pt x="891746" y="5638977"/>
                </a:lnTo>
                <a:lnTo>
                  <a:pt x="877608" y="5676043"/>
                </a:lnTo>
                <a:lnTo>
                  <a:pt x="863253" y="5712803"/>
                </a:lnTo>
                <a:lnTo>
                  <a:pt x="848686" y="5749256"/>
                </a:lnTo>
                <a:lnTo>
                  <a:pt x="833909" y="5785398"/>
                </a:lnTo>
                <a:lnTo>
                  <a:pt x="818926" y="5821227"/>
                </a:lnTo>
                <a:lnTo>
                  <a:pt x="803742" y="5856738"/>
                </a:lnTo>
                <a:lnTo>
                  <a:pt x="788361" y="5891930"/>
                </a:lnTo>
                <a:lnTo>
                  <a:pt x="772785" y="5926800"/>
                </a:lnTo>
                <a:lnTo>
                  <a:pt x="741068" y="5995560"/>
                </a:lnTo>
                <a:lnTo>
                  <a:pt x="708622" y="6062996"/>
                </a:lnTo>
                <a:lnTo>
                  <a:pt x="675477" y="6129082"/>
                </a:lnTo>
                <a:lnTo>
                  <a:pt x="641663" y="6193797"/>
                </a:lnTo>
                <a:lnTo>
                  <a:pt x="607212" y="6257116"/>
                </a:lnTo>
                <a:lnTo>
                  <a:pt x="572155" y="6319017"/>
                </a:lnTo>
                <a:lnTo>
                  <a:pt x="536521" y="6379475"/>
                </a:lnTo>
                <a:lnTo>
                  <a:pt x="500341" y="6438468"/>
                </a:lnTo>
                <a:lnTo>
                  <a:pt x="463647" y="6495971"/>
                </a:lnTo>
                <a:lnTo>
                  <a:pt x="426469" y="6551962"/>
                </a:lnTo>
                <a:lnTo>
                  <a:pt x="388836" y="6606417"/>
                </a:lnTo>
                <a:lnTo>
                  <a:pt x="350781" y="6659313"/>
                </a:lnTo>
                <a:lnTo>
                  <a:pt x="312334" y="6710625"/>
                </a:lnTo>
                <a:lnTo>
                  <a:pt x="273525" y="6760331"/>
                </a:lnTo>
                <a:lnTo>
                  <a:pt x="234385" y="6808408"/>
                </a:lnTo>
                <a:lnTo>
                  <a:pt x="194945" y="6854831"/>
                </a:lnTo>
                <a:lnTo>
                  <a:pt x="1828800" y="6857999"/>
                </a:lnTo>
                <a:lnTo>
                  <a:pt x="1828800" y="14224"/>
                </a:lnTo>
                <a:lnTo>
                  <a:pt x="0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86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FFFF00"/>
                </a:solidFill>
              </a:rPr>
              <a:t>Macrocytic anemia</a:t>
            </a:r>
          </a:p>
        </p:txBody>
      </p:sp>
      <p:sp>
        <p:nvSpPr>
          <p:cNvPr id="8" name="object 8"/>
          <p:cNvSpPr/>
          <p:nvPr/>
        </p:nvSpPr>
        <p:spPr>
          <a:xfrm>
            <a:off x="468312" y="2019300"/>
            <a:ext cx="5759450" cy="4089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557009" y="2172842"/>
            <a:ext cx="2141220" cy="3059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the h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persegment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d neurotrophil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and also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RBC are</a:t>
            </a:r>
            <a:r>
              <a:rPr sz="2000" b="1" spc="-2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al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ost</a:t>
            </a:r>
            <a:r>
              <a:rPr sz="2000" b="1" spc="-2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as large</a:t>
            </a:r>
            <a:r>
              <a:rPr sz="2000" b="1" spc="-3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as</a:t>
            </a:r>
            <a:r>
              <a:rPr sz="2000" b="1" spc="-1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the l</a:t>
            </a:r>
            <a:r>
              <a:rPr sz="2000" b="1" spc="-40" dirty="0">
                <a:solidFill>
                  <a:srgbClr val="FFFF00"/>
                </a:solidFill>
                <a:latin typeface="Arial"/>
                <a:cs typeface="Arial"/>
              </a:rPr>
              <a:t>y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mp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h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oc</a:t>
            </a:r>
            <a:r>
              <a:rPr sz="2000" b="1" spc="-35" dirty="0">
                <a:solidFill>
                  <a:srgbClr val="FFFF00"/>
                </a:solidFill>
                <a:latin typeface="Arial"/>
                <a:cs typeface="Arial"/>
              </a:rPr>
              <a:t>y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000" b="1" spc="5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000" b="1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12700" marR="125095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-18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note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that there</a:t>
            </a:r>
            <a:r>
              <a:rPr sz="2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fe</a:t>
            </a:r>
            <a:r>
              <a:rPr sz="2000" b="1" spc="30" dirty="0">
                <a:solidFill>
                  <a:srgbClr val="FFFF00"/>
                </a:solidFill>
                <a:latin typeface="Arial"/>
                <a:cs typeface="Arial"/>
              </a:rPr>
              <a:t>w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er R</a:t>
            </a:r>
            <a:r>
              <a:rPr sz="2000" b="1" spc="5" dirty="0">
                <a:solidFill>
                  <a:srgbClr val="FFFF00"/>
                </a:solidFill>
                <a:latin typeface="Arial"/>
                <a:cs typeface="Arial"/>
              </a:rPr>
              <a:t>B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Cs.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8AB0617E-162E-4EB8-BA75-3F3EA9011C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229600" cy="4001095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sz="2000" b="1" u="sng" cap="none" dirty="0">
                <a:latin typeface="Arial" panose="020B0604020202020204" pitchFamily="34" charset="0"/>
                <a:cs typeface="Arial" panose="020B0604020202020204" pitchFamily="34" charset="0"/>
              </a:rPr>
              <a:t>Groups at high risk</a:t>
            </a:r>
            <a:r>
              <a:rPr lang="en-US" sz="2000" b="1" cap="none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US" sz="2000" b="1" cap="none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000" cap="none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cap="none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000" cap="none" dirty="0">
                <a:latin typeface="Arial" panose="020B0604020202020204" pitchFamily="34" charset="0"/>
                <a:cs typeface="Arial" panose="020B0604020202020204" pitchFamily="34" charset="0"/>
              </a:rPr>
              <a:t>Certain people are at increased risk of </a:t>
            </a:r>
            <a:r>
              <a:rPr lang="en-US" sz="2000" cap="none" dirty="0" err="1">
                <a:latin typeface="Arial" panose="020B0604020202020204" pitchFamily="34" charset="0"/>
                <a:cs typeface="Arial" panose="020B0604020202020204" pitchFamily="34" charset="0"/>
              </a:rPr>
              <a:t>anaemia</a:t>
            </a:r>
            <a:r>
              <a:rPr lang="en-US" sz="2000" cap="none" dirty="0">
                <a:latin typeface="Arial" panose="020B0604020202020204" pitchFamily="34" charset="0"/>
                <a:cs typeface="Arial" panose="020B0604020202020204" pitchFamily="34" charset="0"/>
              </a:rPr>
              <a:t>, including: </a:t>
            </a:r>
            <a:br>
              <a:rPr lang="en-US" sz="2000" cap="none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000" cap="none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cap="none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b="0" cap="none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Menstruating women </a:t>
            </a:r>
            <a:br>
              <a:rPr lang="en-US" sz="2000" b="0" cap="none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0" cap="none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Pregnant and breastfeeding women </a:t>
            </a:r>
            <a:br>
              <a:rPr lang="en-US" sz="2000" b="0" cap="none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0" cap="none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Babies, especially if premature </a:t>
            </a:r>
            <a:br>
              <a:rPr lang="en-US" sz="2000" b="0" cap="none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0" cap="none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Children going through puberty </a:t>
            </a:r>
            <a:br>
              <a:rPr lang="en-US" sz="2000" b="0" cap="none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0" cap="none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Vegetarians </a:t>
            </a:r>
            <a:br>
              <a:rPr lang="en-US" sz="2000" b="0" cap="none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0" cap="none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People with cancer, stomach ulcers and some chronic diseases </a:t>
            </a:r>
            <a:br>
              <a:rPr lang="en-US" sz="2000" b="0" cap="none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0" cap="none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People on weight reduction diets </a:t>
            </a:r>
            <a:br>
              <a:rPr lang="en-US" sz="2000" b="0" cap="none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0" cap="none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Athletes </a:t>
            </a:r>
            <a:br>
              <a:rPr lang="en-US" sz="2000" b="0" cap="none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b="0" cap="none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4D5A54-4A08-45F1-960A-3ED86F63DF4B}"/>
              </a:ext>
            </a:extLst>
          </p:cNvPr>
          <p:cNvSpPr/>
          <p:nvPr/>
        </p:nvSpPr>
        <p:spPr>
          <a:xfrm>
            <a:off x="228600" y="4038600"/>
            <a:ext cx="8458200" cy="2382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Treatment:</a:t>
            </a:r>
          </a:p>
          <a:p>
            <a:pPr>
              <a:lnSpc>
                <a:spcPct val="80000"/>
              </a:lnSpc>
            </a:pPr>
            <a:endParaRPr lang="en-US" alt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b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 depends on the </a:t>
            </a:r>
            <a:r>
              <a:rPr lang="en-US" altLang="en-US" b="1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cause 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en-US" b="1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severity</a:t>
            </a: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but may include:</a:t>
            </a:r>
          </a:p>
          <a:p>
            <a:pPr>
              <a:lnSpc>
                <a:spcPct val="80000"/>
              </a:lnSpc>
            </a:pP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Vitamin &amp; mineral supplements – in the case of deficiency. </a:t>
            </a:r>
          </a:p>
          <a:p>
            <a:pPr>
              <a:lnSpc>
                <a:spcPct val="80000"/>
              </a:lnSpc>
            </a:pP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Iron injections – if the person is very low on iron. 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Vitamin B12 oral or by injection – required for pernicious </a:t>
            </a:r>
            <a:r>
              <a:rPr lang="en-US" altLang="en-US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anaemia</a:t>
            </a: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Folic acid </a:t>
            </a:r>
            <a:r>
              <a:rPr lang="en-US" altLang="en-US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suplements</a:t>
            </a:r>
            <a:endParaRPr lang="en-US" alt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Blood transfusions – if required.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Image result for abnormal hematocrit">
            <a:extLst>
              <a:ext uri="{FF2B5EF4-FFF2-40B4-BE49-F238E27FC236}">
                <a16:creationId xmlns:a16="http://schemas.microsoft.com/office/drawing/2014/main" id="{3ABB2F76-C76B-467D-804F-F2CB3699F9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-30163" y="-136525"/>
            <a:ext cx="304801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8435" name="Picture 2">
            <a:extLst>
              <a:ext uri="{FF2B5EF4-FFF2-40B4-BE49-F238E27FC236}">
                <a16:creationId xmlns:a16="http://schemas.microsoft.com/office/drawing/2014/main" id="{15E713CF-E36C-4AB8-979F-04DDB67DCC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599"/>
            <a:ext cx="7391400" cy="4629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1028">
            <a:extLst>
              <a:ext uri="{FF2B5EF4-FFF2-40B4-BE49-F238E27FC236}">
                <a16:creationId xmlns:a16="http://schemas.microsoft.com/office/drawing/2014/main" id="{8E15295F-73F3-42D3-875A-1E3853AB3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" y="407987"/>
            <a:ext cx="7810500" cy="4886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216" tIns="42108" rIns="84216" bIns="42108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ar-SA" sz="2600" b="1" u="sng" dirty="0" err="1">
                <a:solidFill>
                  <a:srgbClr val="FF0000"/>
                </a:solidFill>
              </a:rPr>
              <a:t>Polycythaemia</a:t>
            </a:r>
            <a:endParaRPr lang="en-US" altLang="ar-SA" sz="2600" b="1" u="sng" dirty="0">
              <a:solidFill>
                <a:srgbClr val="FF0000"/>
              </a:solidFill>
            </a:endParaRPr>
          </a:p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ar-SA" sz="2200" dirty="0">
                <a:solidFill>
                  <a:srgbClr val="FFFF00"/>
                </a:solidFill>
              </a:rPr>
              <a:t>Increase in the number of RBCs per unit volume of blood.</a:t>
            </a:r>
          </a:p>
          <a:p>
            <a:pPr algn="l" rtl="0" eaLnBrk="1" hangingPunct="1">
              <a:spcBef>
                <a:spcPct val="50000"/>
              </a:spcBef>
              <a:buFontTx/>
              <a:buNone/>
            </a:pPr>
            <a:endParaRPr lang="en-US" altLang="ar-SA" sz="2200" b="1" dirty="0"/>
          </a:p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ar-SA" sz="2200" b="1" dirty="0"/>
              <a:t>Classification &amp; Causes:</a:t>
            </a:r>
          </a:p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ar-SA" sz="2200" dirty="0">
                <a:solidFill>
                  <a:srgbClr val="FFFF00"/>
                </a:solidFill>
              </a:rPr>
              <a:t>1- </a:t>
            </a:r>
            <a:r>
              <a:rPr lang="en-US" altLang="ar-SA" sz="2200" u="sng" dirty="0">
                <a:solidFill>
                  <a:srgbClr val="FFFF00"/>
                </a:solidFill>
              </a:rPr>
              <a:t>True or absolute</a:t>
            </a:r>
            <a:r>
              <a:rPr lang="en-US" altLang="ar-SA" sz="2200" dirty="0">
                <a:solidFill>
                  <a:srgbClr val="FFFF00"/>
                </a:solidFill>
              </a:rPr>
              <a:t>;</a:t>
            </a:r>
          </a:p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ar-SA" sz="2200" dirty="0">
                <a:solidFill>
                  <a:srgbClr val="FFFF00"/>
                </a:solidFill>
              </a:rPr>
              <a:t>   a- primary (</a:t>
            </a:r>
            <a:r>
              <a:rPr lang="en-US" altLang="ar-SA" sz="2200" dirty="0" err="1">
                <a:solidFill>
                  <a:srgbClr val="FFFF00"/>
                </a:solidFill>
              </a:rPr>
              <a:t>Polycythaemia</a:t>
            </a:r>
            <a:r>
              <a:rPr lang="en-US" altLang="ar-SA" sz="2200" dirty="0">
                <a:solidFill>
                  <a:srgbClr val="FFFF00"/>
                </a:solidFill>
              </a:rPr>
              <a:t> Rubra Vera - PRV)</a:t>
            </a:r>
          </a:p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ar-SA" sz="2200" dirty="0">
                <a:solidFill>
                  <a:srgbClr val="FFFF00"/>
                </a:solidFill>
              </a:rPr>
              <a:t>   b- secondary, due to hypoxia.</a:t>
            </a:r>
          </a:p>
          <a:p>
            <a:pPr algn="l" rtl="0" eaLnBrk="1" hangingPunct="1">
              <a:spcBef>
                <a:spcPct val="50000"/>
              </a:spcBef>
              <a:buFontTx/>
              <a:buNone/>
            </a:pPr>
            <a:endParaRPr lang="en-US" altLang="ar-SA" sz="2200" dirty="0">
              <a:solidFill>
                <a:srgbClr val="FFFF00"/>
              </a:solidFill>
            </a:endParaRPr>
          </a:p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ar-SA" sz="2200" dirty="0">
                <a:solidFill>
                  <a:srgbClr val="FFFF00"/>
                </a:solidFill>
              </a:rPr>
              <a:t>2- </a:t>
            </a:r>
            <a:r>
              <a:rPr lang="en-US" altLang="ar-SA" sz="2200" u="sng" dirty="0">
                <a:solidFill>
                  <a:srgbClr val="FFFF00"/>
                </a:solidFill>
              </a:rPr>
              <a:t>Relative</a:t>
            </a:r>
            <a:r>
              <a:rPr lang="en-US" altLang="ar-SA" sz="2200" dirty="0">
                <a:solidFill>
                  <a:srgbClr val="FFFF00"/>
                </a:solidFill>
              </a:rPr>
              <a:t>; in cases of dehydration			(</a:t>
            </a:r>
            <a:r>
              <a:rPr lang="en-US" altLang="ar-SA" sz="2200" dirty="0" err="1">
                <a:solidFill>
                  <a:srgbClr val="FFFF00"/>
                </a:solidFill>
              </a:rPr>
              <a:t>haemoconcentration</a:t>
            </a:r>
            <a:r>
              <a:rPr lang="en-US" altLang="ar-SA" sz="2200" dirty="0">
                <a:solidFill>
                  <a:srgbClr val="FFFF00"/>
                </a:solidFill>
              </a:rPr>
              <a:t>) </a:t>
            </a:r>
            <a:endParaRPr lang="en-US" altLang="ar-SA" sz="2600" u="sng" dirty="0">
              <a:solidFill>
                <a:srgbClr val="FFFF00"/>
              </a:solidFill>
            </a:endParaRPr>
          </a:p>
        </p:txBody>
      </p:sp>
      <p:pic>
        <p:nvPicPr>
          <p:cNvPr id="72707" name="Picture 2">
            <a:hlinkClick r:id="rId2"/>
            <a:extLst>
              <a:ext uri="{FF2B5EF4-FFF2-40B4-BE49-F238E27FC236}">
                <a16:creationId xmlns:a16="http://schemas.microsoft.com/office/drawing/2014/main" id="{0B0F8353-ADD0-4D7A-BD90-47257CBFF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4038600"/>
            <a:ext cx="3209925" cy="233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654295"/>
            <a:ext cx="9144000" cy="22037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751323"/>
            <a:ext cx="9144000" cy="2106930"/>
          </a:xfrm>
          <a:custGeom>
            <a:avLst/>
            <a:gdLst/>
            <a:ahLst/>
            <a:cxnLst/>
            <a:rect l="l" t="t" r="r" b="b"/>
            <a:pathLst>
              <a:path w="9144000" h="2106929">
                <a:moveTo>
                  <a:pt x="0" y="1692338"/>
                </a:moveTo>
                <a:lnTo>
                  <a:pt x="0" y="2106674"/>
                </a:lnTo>
                <a:lnTo>
                  <a:pt x="9144000" y="2106674"/>
                </a:lnTo>
                <a:lnTo>
                  <a:pt x="9144000" y="1750907"/>
                </a:lnTo>
                <a:lnTo>
                  <a:pt x="2312157" y="1750907"/>
                </a:lnTo>
                <a:lnTo>
                  <a:pt x="1709221" y="1745429"/>
                </a:lnTo>
                <a:lnTo>
                  <a:pt x="0" y="1692338"/>
                </a:lnTo>
                <a:close/>
              </a:path>
              <a:path w="9144000" h="2106929">
                <a:moveTo>
                  <a:pt x="9144000" y="0"/>
                </a:moveTo>
                <a:lnTo>
                  <a:pt x="9016823" y="60107"/>
                </a:lnTo>
                <a:lnTo>
                  <a:pt x="8524222" y="287316"/>
                </a:lnTo>
                <a:lnTo>
                  <a:pt x="8113133" y="469292"/>
                </a:lnTo>
                <a:lnTo>
                  <a:pt x="7719208" y="636191"/>
                </a:lnTo>
                <a:lnTo>
                  <a:pt x="7394174" y="767704"/>
                </a:lnTo>
                <a:lnTo>
                  <a:pt x="7079869" y="888962"/>
                </a:lnTo>
                <a:lnTo>
                  <a:pt x="6825516" y="982451"/>
                </a:lnTo>
                <a:lnTo>
                  <a:pt x="6577508" y="1069302"/>
                </a:lnTo>
                <a:lnTo>
                  <a:pt x="6335343" y="1149736"/>
                </a:lnTo>
                <a:lnTo>
                  <a:pt x="6098516" y="1223970"/>
                </a:lnTo>
                <a:lnTo>
                  <a:pt x="5866526" y="1292227"/>
                </a:lnTo>
                <a:lnTo>
                  <a:pt x="5638870" y="1354724"/>
                </a:lnTo>
                <a:lnTo>
                  <a:pt x="5459528" y="1400723"/>
                </a:lnTo>
                <a:lnTo>
                  <a:pt x="5282381" y="1443290"/>
                </a:lnTo>
                <a:lnTo>
                  <a:pt x="5107172" y="1482537"/>
                </a:lnTo>
                <a:lnTo>
                  <a:pt x="4933643" y="1518576"/>
                </a:lnTo>
                <a:lnTo>
                  <a:pt x="4761536" y="1551520"/>
                </a:lnTo>
                <a:lnTo>
                  <a:pt x="4590595" y="1581482"/>
                </a:lnTo>
                <a:lnTo>
                  <a:pt x="4378165" y="1614912"/>
                </a:lnTo>
                <a:lnTo>
                  <a:pt x="4166652" y="1644077"/>
                </a:lnTo>
                <a:lnTo>
                  <a:pt x="3955553" y="1669197"/>
                </a:lnTo>
                <a:lnTo>
                  <a:pt x="3744365" y="1690492"/>
                </a:lnTo>
                <a:lnTo>
                  <a:pt x="3532585" y="1708182"/>
                </a:lnTo>
                <a:lnTo>
                  <a:pt x="3276961" y="1724960"/>
                </a:lnTo>
                <a:lnTo>
                  <a:pt x="3018893" y="1737243"/>
                </a:lnTo>
                <a:lnTo>
                  <a:pt x="2713565" y="1746398"/>
                </a:lnTo>
                <a:lnTo>
                  <a:pt x="2312157" y="1750907"/>
                </a:lnTo>
                <a:lnTo>
                  <a:pt x="9144000" y="1750907"/>
                </a:lnTo>
                <a:lnTo>
                  <a:pt x="9144000" y="0"/>
                </a:lnTo>
                <a:close/>
              </a:path>
            </a:pathLst>
          </a:custGeom>
          <a:solidFill>
            <a:srgbClr val="7B7B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11568" y="0"/>
            <a:ext cx="1932431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03007" y="129539"/>
            <a:ext cx="106679" cy="1066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15200" y="0"/>
            <a:ext cx="1828800" cy="6858000"/>
          </a:xfrm>
          <a:custGeom>
            <a:avLst/>
            <a:gdLst/>
            <a:ahLst/>
            <a:cxnLst/>
            <a:rect l="l" t="t" r="r" b="b"/>
            <a:pathLst>
              <a:path w="1828800" h="6858000">
                <a:moveTo>
                  <a:pt x="0" y="0"/>
                </a:moveTo>
                <a:lnTo>
                  <a:pt x="37678" y="52510"/>
                </a:lnTo>
                <a:lnTo>
                  <a:pt x="74692" y="105059"/>
                </a:lnTo>
                <a:lnTo>
                  <a:pt x="111045" y="157642"/>
                </a:lnTo>
                <a:lnTo>
                  <a:pt x="146740" y="210258"/>
                </a:lnTo>
                <a:lnTo>
                  <a:pt x="181781" y="262903"/>
                </a:lnTo>
                <a:lnTo>
                  <a:pt x="216173" y="315574"/>
                </a:lnTo>
                <a:lnTo>
                  <a:pt x="249918" y="368268"/>
                </a:lnTo>
                <a:lnTo>
                  <a:pt x="283022" y="420982"/>
                </a:lnTo>
                <a:lnTo>
                  <a:pt x="315488" y="473715"/>
                </a:lnTo>
                <a:lnTo>
                  <a:pt x="347319" y="526461"/>
                </a:lnTo>
                <a:lnTo>
                  <a:pt x="378519" y="579219"/>
                </a:lnTo>
                <a:lnTo>
                  <a:pt x="409092" y="631986"/>
                </a:lnTo>
                <a:lnTo>
                  <a:pt x="439043" y="684758"/>
                </a:lnTo>
                <a:lnTo>
                  <a:pt x="468375" y="737534"/>
                </a:lnTo>
                <a:lnTo>
                  <a:pt x="497091" y="790309"/>
                </a:lnTo>
                <a:lnTo>
                  <a:pt x="525196" y="843081"/>
                </a:lnTo>
                <a:lnTo>
                  <a:pt x="552693" y="895847"/>
                </a:lnTo>
                <a:lnTo>
                  <a:pt x="579586" y="948604"/>
                </a:lnTo>
                <a:lnTo>
                  <a:pt x="605880" y="1001349"/>
                </a:lnTo>
                <a:lnTo>
                  <a:pt x="631577" y="1054080"/>
                </a:lnTo>
                <a:lnTo>
                  <a:pt x="656682" y="1106792"/>
                </a:lnTo>
                <a:lnTo>
                  <a:pt x="681198" y="1159484"/>
                </a:lnTo>
                <a:lnTo>
                  <a:pt x="705130" y="1212153"/>
                </a:lnTo>
                <a:lnTo>
                  <a:pt x="728481" y="1264795"/>
                </a:lnTo>
                <a:lnTo>
                  <a:pt x="751256" y="1317407"/>
                </a:lnTo>
                <a:lnTo>
                  <a:pt x="773457" y="1369987"/>
                </a:lnTo>
                <a:lnTo>
                  <a:pt x="795088" y="1422532"/>
                </a:lnTo>
                <a:lnTo>
                  <a:pt x="816155" y="1475038"/>
                </a:lnTo>
                <a:lnTo>
                  <a:pt x="836659" y="1527504"/>
                </a:lnTo>
                <a:lnTo>
                  <a:pt x="856606" y="1579925"/>
                </a:lnTo>
                <a:lnTo>
                  <a:pt x="875999" y="1632299"/>
                </a:lnTo>
                <a:lnTo>
                  <a:pt x="894841" y="1684623"/>
                </a:lnTo>
                <a:lnTo>
                  <a:pt x="913138" y="1736895"/>
                </a:lnTo>
                <a:lnTo>
                  <a:pt x="930891" y="1789110"/>
                </a:lnTo>
                <a:lnTo>
                  <a:pt x="948107" y="1841267"/>
                </a:lnTo>
                <a:lnTo>
                  <a:pt x="964787" y="1893362"/>
                </a:lnTo>
                <a:lnTo>
                  <a:pt x="980936" y="1945392"/>
                </a:lnTo>
                <a:lnTo>
                  <a:pt x="996558" y="1997355"/>
                </a:lnTo>
                <a:lnTo>
                  <a:pt x="1011657" y="2049248"/>
                </a:lnTo>
                <a:lnTo>
                  <a:pt x="1026237" y="2101067"/>
                </a:lnTo>
                <a:lnTo>
                  <a:pt x="1040300" y="2152809"/>
                </a:lnTo>
                <a:lnTo>
                  <a:pt x="1053852" y="2204473"/>
                </a:lnTo>
                <a:lnTo>
                  <a:pt x="1066896" y="2256054"/>
                </a:lnTo>
                <a:lnTo>
                  <a:pt x="1079436" y="2307550"/>
                </a:lnTo>
                <a:lnTo>
                  <a:pt x="1091475" y="2358958"/>
                </a:lnTo>
                <a:lnTo>
                  <a:pt x="1103018" y="2410275"/>
                </a:lnTo>
                <a:lnTo>
                  <a:pt x="1114068" y="2461498"/>
                </a:lnTo>
                <a:lnTo>
                  <a:pt x="1124629" y="2512625"/>
                </a:lnTo>
                <a:lnTo>
                  <a:pt x="1134705" y="2563651"/>
                </a:lnTo>
                <a:lnTo>
                  <a:pt x="1144300" y="2614575"/>
                </a:lnTo>
                <a:lnTo>
                  <a:pt x="1153418" y="2665393"/>
                </a:lnTo>
                <a:lnTo>
                  <a:pt x="1162062" y="2716103"/>
                </a:lnTo>
                <a:lnTo>
                  <a:pt x="1170236" y="2766701"/>
                </a:lnTo>
                <a:lnTo>
                  <a:pt x="1177945" y="2817185"/>
                </a:lnTo>
                <a:lnTo>
                  <a:pt x="1185192" y="2867551"/>
                </a:lnTo>
                <a:lnTo>
                  <a:pt x="1191980" y="2917797"/>
                </a:lnTo>
                <a:lnTo>
                  <a:pt x="1198314" y="2967920"/>
                </a:lnTo>
                <a:lnTo>
                  <a:pt x="1204197" y="3017916"/>
                </a:lnTo>
                <a:lnTo>
                  <a:pt x="1209634" y="3067784"/>
                </a:lnTo>
                <a:lnTo>
                  <a:pt x="1214628" y="3117520"/>
                </a:lnTo>
                <a:lnTo>
                  <a:pt x="1219183" y="3167120"/>
                </a:lnTo>
                <a:lnTo>
                  <a:pt x="1223302" y="3216583"/>
                </a:lnTo>
                <a:lnTo>
                  <a:pt x="1226990" y="3265905"/>
                </a:lnTo>
                <a:lnTo>
                  <a:pt x="1230251" y="3315083"/>
                </a:lnTo>
                <a:lnTo>
                  <a:pt x="1233088" y="3364115"/>
                </a:lnTo>
                <a:lnTo>
                  <a:pt x="1235505" y="3412997"/>
                </a:lnTo>
                <a:lnTo>
                  <a:pt x="1237506" y="3461726"/>
                </a:lnTo>
                <a:lnTo>
                  <a:pt x="1239095" y="3510300"/>
                </a:lnTo>
                <a:lnTo>
                  <a:pt x="1240275" y="3558716"/>
                </a:lnTo>
                <a:lnTo>
                  <a:pt x="1241051" y="3606970"/>
                </a:lnTo>
                <a:lnTo>
                  <a:pt x="1241426" y="3655060"/>
                </a:lnTo>
                <a:lnTo>
                  <a:pt x="1241404" y="3702983"/>
                </a:lnTo>
                <a:lnTo>
                  <a:pt x="1240989" y="3750736"/>
                </a:lnTo>
                <a:lnTo>
                  <a:pt x="1240185" y="3798316"/>
                </a:lnTo>
                <a:lnTo>
                  <a:pt x="1238995" y="3845719"/>
                </a:lnTo>
                <a:lnTo>
                  <a:pt x="1237424" y="3892944"/>
                </a:lnTo>
                <a:lnTo>
                  <a:pt x="1235475" y="3939987"/>
                </a:lnTo>
                <a:lnTo>
                  <a:pt x="1233152" y="3986846"/>
                </a:lnTo>
                <a:lnTo>
                  <a:pt x="1230459" y="4033516"/>
                </a:lnTo>
                <a:lnTo>
                  <a:pt x="1227400" y="4079996"/>
                </a:lnTo>
                <a:lnTo>
                  <a:pt x="1223979" y="4126283"/>
                </a:lnTo>
                <a:lnTo>
                  <a:pt x="1220198" y="4172373"/>
                </a:lnTo>
                <a:lnTo>
                  <a:pt x="1216063" y="4218264"/>
                </a:lnTo>
                <a:lnTo>
                  <a:pt x="1211578" y="4263952"/>
                </a:lnTo>
                <a:lnTo>
                  <a:pt x="1206745" y="4309435"/>
                </a:lnTo>
                <a:lnTo>
                  <a:pt x="1201568" y="4354710"/>
                </a:lnTo>
                <a:lnTo>
                  <a:pt x="1196053" y="4399773"/>
                </a:lnTo>
                <a:lnTo>
                  <a:pt x="1190201" y="4444623"/>
                </a:lnTo>
                <a:lnTo>
                  <a:pt x="1184018" y="4489256"/>
                </a:lnTo>
                <a:lnTo>
                  <a:pt x="1177507" y="4533668"/>
                </a:lnTo>
                <a:lnTo>
                  <a:pt x="1170672" y="4577858"/>
                </a:lnTo>
                <a:lnTo>
                  <a:pt x="1163517" y="4621822"/>
                </a:lnTo>
                <a:lnTo>
                  <a:pt x="1156045" y="4665558"/>
                </a:lnTo>
                <a:lnTo>
                  <a:pt x="1148260" y="4709062"/>
                </a:lnTo>
                <a:lnTo>
                  <a:pt x="1140167" y="4752331"/>
                </a:lnTo>
                <a:lnTo>
                  <a:pt x="1131769" y="4795362"/>
                </a:lnTo>
                <a:lnTo>
                  <a:pt x="1123069" y="4838154"/>
                </a:lnTo>
                <a:lnTo>
                  <a:pt x="1114073" y="4880702"/>
                </a:lnTo>
                <a:lnTo>
                  <a:pt x="1104783" y="4923003"/>
                </a:lnTo>
                <a:lnTo>
                  <a:pt x="1095203" y="4965056"/>
                </a:lnTo>
                <a:lnTo>
                  <a:pt x="1085337" y="5006856"/>
                </a:lnTo>
                <a:lnTo>
                  <a:pt x="1075190" y="5048401"/>
                </a:lnTo>
                <a:lnTo>
                  <a:pt x="1064764" y="5089688"/>
                </a:lnTo>
                <a:lnTo>
                  <a:pt x="1054064" y="5130715"/>
                </a:lnTo>
                <a:lnTo>
                  <a:pt x="1043094" y="5171477"/>
                </a:lnTo>
                <a:lnTo>
                  <a:pt x="1031857" y="5211973"/>
                </a:lnTo>
                <a:lnTo>
                  <a:pt x="1020357" y="5252199"/>
                </a:lnTo>
                <a:lnTo>
                  <a:pt x="1008598" y="5292152"/>
                </a:lnTo>
                <a:lnTo>
                  <a:pt x="996584" y="5331829"/>
                </a:lnTo>
                <a:lnTo>
                  <a:pt x="984319" y="5371228"/>
                </a:lnTo>
                <a:lnTo>
                  <a:pt x="971806" y="5410346"/>
                </a:lnTo>
                <a:lnTo>
                  <a:pt x="959049" y="5449179"/>
                </a:lnTo>
                <a:lnTo>
                  <a:pt x="946053" y="5487725"/>
                </a:lnTo>
                <a:lnTo>
                  <a:pt x="932821" y="5525981"/>
                </a:lnTo>
                <a:lnTo>
                  <a:pt x="919356" y="5563944"/>
                </a:lnTo>
                <a:lnTo>
                  <a:pt x="905664" y="5601610"/>
                </a:lnTo>
                <a:lnTo>
                  <a:pt x="891746" y="5638977"/>
                </a:lnTo>
                <a:lnTo>
                  <a:pt x="877608" y="5676043"/>
                </a:lnTo>
                <a:lnTo>
                  <a:pt x="863253" y="5712803"/>
                </a:lnTo>
                <a:lnTo>
                  <a:pt x="848686" y="5749256"/>
                </a:lnTo>
                <a:lnTo>
                  <a:pt x="833909" y="5785398"/>
                </a:lnTo>
                <a:lnTo>
                  <a:pt x="818926" y="5821227"/>
                </a:lnTo>
                <a:lnTo>
                  <a:pt x="803742" y="5856738"/>
                </a:lnTo>
                <a:lnTo>
                  <a:pt x="788361" y="5891930"/>
                </a:lnTo>
                <a:lnTo>
                  <a:pt x="772785" y="5926800"/>
                </a:lnTo>
                <a:lnTo>
                  <a:pt x="741068" y="5995560"/>
                </a:lnTo>
                <a:lnTo>
                  <a:pt x="708622" y="6062996"/>
                </a:lnTo>
                <a:lnTo>
                  <a:pt x="675477" y="6129082"/>
                </a:lnTo>
                <a:lnTo>
                  <a:pt x="641663" y="6193797"/>
                </a:lnTo>
                <a:lnTo>
                  <a:pt x="607212" y="6257116"/>
                </a:lnTo>
                <a:lnTo>
                  <a:pt x="572155" y="6319017"/>
                </a:lnTo>
                <a:lnTo>
                  <a:pt x="536521" y="6379475"/>
                </a:lnTo>
                <a:lnTo>
                  <a:pt x="500341" y="6438468"/>
                </a:lnTo>
                <a:lnTo>
                  <a:pt x="463647" y="6495971"/>
                </a:lnTo>
                <a:lnTo>
                  <a:pt x="426469" y="6551962"/>
                </a:lnTo>
                <a:lnTo>
                  <a:pt x="388836" y="6606417"/>
                </a:lnTo>
                <a:lnTo>
                  <a:pt x="350781" y="6659313"/>
                </a:lnTo>
                <a:lnTo>
                  <a:pt x="312334" y="6710625"/>
                </a:lnTo>
                <a:lnTo>
                  <a:pt x="273525" y="6760331"/>
                </a:lnTo>
                <a:lnTo>
                  <a:pt x="234385" y="6808408"/>
                </a:lnTo>
                <a:lnTo>
                  <a:pt x="194945" y="6854831"/>
                </a:lnTo>
                <a:lnTo>
                  <a:pt x="1828800" y="6857999"/>
                </a:lnTo>
                <a:lnTo>
                  <a:pt x="1828800" y="14224"/>
                </a:lnTo>
                <a:lnTo>
                  <a:pt x="0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90219" y="508032"/>
            <a:ext cx="3776981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0" u="sng" spc="-5" dirty="0">
                <a:solidFill>
                  <a:srgbClr val="FFFF00"/>
                </a:solidFill>
              </a:rPr>
              <a:t>Topics:</a:t>
            </a:r>
            <a:endParaRPr sz="3200" b="0" u="sng" dirty="0"/>
          </a:p>
        </p:txBody>
      </p:sp>
      <p:sp>
        <p:nvSpPr>
          <p:cNvPr id="8" name="object 8"/>
          <p:cNvSpPr txBox="1"/>
          <p:nvPr/>
        </p:nvSpPr>
        <p:spPr>
          <a:xfrm>
            <a:off x="381000" y="1265419"/>
            <a:ext cx="7491730" cy="35830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685" indent="-514984">
              <a:lnSpc>
                <a:spcPct val="100000"/>
              </a:lnSpc>
              <a:buClr>
                <a:srgbClr val="6D9FAF"/>
              </a:buClr>
              <a:buSzPct val="80000"/>
              <a:buAutoNum type="arabicPeriod"/>
              <a:tabLst>
                <a:tab pos="528320" algn="l"/>
              </a:tabLst>
            </a:pPr>
            <a:r>
              <a:rPr sz="24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Essen</a:t>
            </a:r>
            <a:r>
              <a:rPr sz="2400" b="1" spc="-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tia</a:t>
            </a:r>
            <a:r>
              <a:rPr sz="24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sz="2400" b="1" spc="-2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element</a:t>
            </a:r>
            <a:r>
              <a:rPr sz="24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sz="2400" b="1" spc="-1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</a:t>
            </a:r>
            <a:r>
              <a:rPr sz="24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 </a:t>
            </a:r>
            <a:r>
              <a:rPr sz="2400" b="1" spc="-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RB</a:t>
            </a:r>
            <a:r>
              <a:rPr sz="24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sz="2400" b="1" spc="-1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</a:t>
            </a:r>
            <a:r>
              <a:rPr sz="2400" b="1" spc="-1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sz="24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ation</a:t>
            </a:r>
            <a:endParaRPr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27100" lvl="1" indent="-494030">
              <a:lnSpc>
                <a:spcPct val="100000"/>
              </a:lnSpc>
              <a:spcBef>
                <a:spcPts val="720"/>
              </a:spcBef>
              <a:buClr>
                <a:srgbClr val="6D9FAF"/>
              </a:buClr>
              <a:buSzPct val="80000"/>
              <a:buFont typeface="Wingdings"/>
              <a:buChar char=""/>
              <a:tabLst>
                <a:tab pos="927735" algn="l"/>
              </a:tabLst>
            </a:pPr>
            <a:r>
              <a:rPr sz="24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</a:t>
            </a:r>
            <a:r>
              <a:rPr sz="2400" spc="-15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sz="2400" spc="-5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teins</a:t>
            </a:r>
            <a:endParaRPr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27100" lvl="1" indent="-494030">
              <a:lnSpc>
                <a:spcPct val="100000"/>
              </a:lnSpc>
              <a:spcBef>
                <a:spcPts val="720"/>
              </a:spcBef>
              <a:buClr>
                <a:srgbClr val="6D9FAF"/>
              </a:buClr>
              <a:buSzPct val="80000"/>
              <a:buFont typeface="Wingdings"/>
              <a:buChar char=""/>
              <a:tabLst>
                <a:tab pos="927735" algn="l"/>
                <a:tab pos="7010400" algn="l"/>
              </a:tabLst>
            </a:pPr>
            <a:r>
              <a:rPr sz="24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Vitamins</a:t>
            </a:r>
            <a:r>
              <a:rPr sz="2400" spc="-5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sz="2400" spc="-35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spc="1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sz="2400" spc="5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  <a:r>
              <a:rPr sz="2400" spc="-5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sz="2400" spc="-35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spc="-5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</a:t>
            </a:r>
            <a:r>
              <a:rPr sz="2400" spc="-15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sz="2400" spc="-5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ic</a:t>
            </a:r>
            <a:r>
              <a:rPr sz="2400" spc="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spc="-5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acid,</a:t>
            </a:r>
            <a:r>
              <a:rPr sz="2400" spc="-15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Vit</a:t>
            </a:r>
            <a:r>
              <a:rPr sz="2400" spc="-15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i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	</a:t>
            </a:r>
            <a:endParaRPr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27100" lvl="1" indent="-494030">
              <a:spcBef>
                <a:spcPts val="720"/>
              </a:spcBef>
              <a:buClr>
                <a:srgbClr val="6D9FAF"/>
              </a:buClr>
              <a:buSzPct val="80000"/>
              <a:buFont typeface="Wingdings"/>
              <a:buChar char=""/>
              <a:tabLst>
                <a:tab pos="927735" algn="l"/>
              </a:tabLst>
            </a:pPr>
            <a:r>
              <a:rPr sz="2400" spc="-5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Iro</a:t>
            </a:r>
            <a:r>
              <a:rPr sz="24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sz="2400" spc="-15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sz="2400" spc="-15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sz="2400" spc="-5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tabolis</a:t>
            </a:r>
            <a:r>
              <a:rPr sz="2400" spc="5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sz="2400" spc="-5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GB" sz="2400" b="1" spc="-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546100" indent="-533400">
              <a:lnSpc>
                <a:spcPct val="100000"/>
              </a:lnSpc>
              <a:spcBef>
                <a:spcPts val="720"/>
              </a:spcBef>
              <a:buAutoNum type="arabicPeriod"/>
              <a:tabLst>
                <a:tab pos="546100" algn="l"/>
              </a:tabLst>
            </a:pPr>
            <a:endParaRPr lang="en-GB" sz="2400" b="1" spc="-5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>
              <a:spcBef>
                <a:spcPts val="720"/>
              </a:spcBef>
              <a:tabLst>
                <a:tab pos="546100" algn="l"/>
              </a:tabLst>
            </a:pPr>
            <a:r>
              <a:rPr lang="en-GB" sz="2400" b="1" spc="-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Structur</a:t>
            </a:r>
            <a:r>
              <a:rPr lang="en-GB" sz="24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en-GB" sz="2400" b="1" spc="-1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</a:t>
            </a:r>
            <a:r>
              <a:rPr lang="en-GB" sz="2400" b="1" spc="-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function</a:t>
            </a:r>
            <a:r>
              <a:rPr lang="en-GB" sz="24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en-GB" sz="2400" b="1" spc="1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en-GB" sz="2400" b="1" spc="1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b="1" spc="-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Hb</a:t>
            </a:r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  <a:tabLst>
                <a:tab pos="546100" algn="l"/>
              </a:tabLst>
            </a:pPr>
            <a:r>
              <a:rPr lang="en-GB" sz="2400" b="1" spc="-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sz="2400" b="1" spc="-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</a:t>
            </a:r>
            <a:r>
              <a:rPr sz="2400" b="1" spc="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sz="2400" b="1" spc="-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mia</a:t>
            </a:r>
            <a:endParaRPr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  <a:tabLst>
                <a:tab pos="574040" algn="l"/>
              </a:tabLst>
            </a:pPr>
            <a:r>
              <a:rPr lang="en-GB" sz="2400" b="1" spc="-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</a:t>
            </a:r>
            <a:r>
              <a:rPr sz="2400" b="1" spc="-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sz="2400" b="1" spc="-1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sz="2400" b="1" spc="-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sz="2400" b="1" spc="-1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</a:t>
            </a:r>
            <a:r>
              <a:rPr sz="2400" b="1" spc="-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sz="2400" b="1" spc="-1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</a:t>
            </a:r>
            <a:r>
              <a:rPr sz="2400" b="1" spc="-1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themia</a:t>
            </a:r>
            <a:endParaRPr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>
            <a:extLst>
              <a:ext uri="{FF2B5EF4-FFF2-40B4-BE49-F238E27FC236}">
                <a16:creationId xmlns:a16="http://schemas.microsoft.com/office/drawing/2014/main" id="{C9DD2B41-E7C3-4955-810B-6C1019CA3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0" y="415925"/>
            <a:ext cx="8439150" cy="5748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216" tIns="42108" rIns="84216" bIns="42108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en-US" altLang="ar-SA" sz="1800" b="1" i="1" u="sng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Nutrients required for Erythropoiesis</a:t>
            </a:r>
          </a:p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ar-SA" sz="2000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1- Amino acids (</a:t>
            </a:r>
            <a:r>
              <a:rPr lang="en-US" altLang="ar-SA" sz="2000" dirty="0" err="1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a.a.</a:t>
            </a:r>
            <a:r>
              <a:rPr lang="en-US" altLang="ar-SA" sz="2000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). </a:t>
            </a:r>
          </a:p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ar-SA" sz="2000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2- Iron.            </a:t>
            </a:r>
          </a:p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ar-SA" sz="2000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3- Vitamins;</a:t>
            </a:r>
          </a:p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ar-SA" sz="2000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	</a:t>
            </a:r>
            <a:r>
              <a:rPr lang="en-US" altLang="ar-SA" sz="2000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</a:t>
            </a:r>
            <a:r>
              <a:rPr lang="en-US" altLang="ar-SA" sz="2000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B12 (cyanocobalamin) &amp; folic acid </a:t>
            </a:r>
          </a:p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ar-SA" sz="2000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   	 	[important for DNA synthesis]</a:t>
            </a:r>
          </a:p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ar-SA" sz="2000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	 </a:t>
            </a:r>
            <a:r>
              <a:rPr lang="en-US" altLang="ar-SA" sz="2000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 </a:t>
            </a:r>
            <a:r>
              <a:rPr lang="en-US" altLang="ar-SA" sz="2000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Vitamin C </a:t>
            </a:r>
          </a:p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ar-SA" sz="2000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		[important for iron absorption]</a:t>
            </a:r>
          </a:p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ar-SA" sz="2000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       		 [present in vegetables &amp; is heat liable as folic acid]</a:t>
            </a:r>
          </a:p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ar-SA" sz="2000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altLang="ar-SA" sz="2000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</a:t>
            </a:r>
            <a:r>
              <a:rPr lang="en-US" altLang="ar-SA" sz="2000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Pyridoxine (B6);</a:t>
            </a:r>
          </a:p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ar-SA" sz="2000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 [important for </a:t>
            </a:r>
            <a:r>
              <a:rPr lang="en-US" altLang="ar-SA" sz="2000" dirty="0" err="1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haem</a:t>
            </a:r>
            <a:r>
              <a:rPr lang="en-US" altLang="ar-SA" sz="2000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production its deficiency leads to microcytic hypochromic </a:t>
            </a:r>
            <a:r>
              <a:rPr lang="en-US" altLang="ar-SA" sz="2000" dirty="0" err="1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anaemia</a:t>
            </a:r>
            <a:r>
              <a:rPr lang="en-US" altLang="ar-SA" sz="2000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]</a:t>
            </a:r>
          </a:p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ar-SA" sz="2000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4 -Trace elements (e.g. cobalt, copper, zinc).   </a:t>
            </a:r>
            <a:endParaRPr lang="en-US" altLang="en-US" sz="2000" dirty="0">
              <a:solidFill>
                <a:srgbClr val="FFFF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229600" cy="508857"/>
          </a:xfrm>
          <a:prstGeom prst="rect">
            <a:avLst/>
          </a:prstGeom>
        </p:spPr>
        <p:txBody>
          <a:bodyPr vert="horz" wrap="square" lIns="0" tIns="138176" rIns="0" bIns="0" rtlCol="0">
            <a:spAutoFit/>
          </a:bodyPr>
          <a:lstStyle/>
          <a:p>
            <a:pPr marL="12700" algn="l">
              <a:lnSpc>
                <a:spcPct val="100000"/>
              </a:lnSpc>
            </a:pPr>
            <a:r>
              <a:rPr sz="2400" b="0" u="heavy" cap="none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Essent</a:t>
            </a:r>
            <a:r>
              <a:rPr sz="2400" b="0" u="heavy" cap="none" spc="-5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ia</a:t>
            </a:r>
            <a:r>
              <a:rPr sz="2400" b="0" u="heavy" cap="none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sz="2400" b="0" u="heavy" cap="none" spc="-2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b="0" u="heavy" cap="none" spc="-5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elem</a:t>
            </a:r>
            <a:r>
              <a:rPr sz="2400" b="0" u="heavy" cap="none" spc="-1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sz="2400" b="0" u="heavy" cap="none" spc="-5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sz="2400" b="0" u="heavy" cap="none" spc="5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sz="2400" b="0" u="heavy" cap="none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 </a:t>
            </a:r>
            <a:r>
              <a:rPr sz="2400" b="0" u="heavy" cap="none" spc="-5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</a:t>
            </a:r>
            <a:r>
              <a:rPr sz="2400" b="0" u="heavy" cap="none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 </a:t>
            </a:r>
            <a:r>
              <a:rPr sz="2400" b="0" u="heavy" cap="none" spc="-5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RBC</a:t>
            </a:r>
            <a:r>
              <a:rPr sz="2400" b="0" u="heavy" cap="none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sz="2400" b="0" u="heavy" cap="none" spc="-15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b="0" u="heavy" cap="none" spc="-5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formation</a:t>
            </a:r>
            <a:r>
              <a:rPr lang="en-GB" sz="2400" b="0" u="heavy" cap="none" spc="-5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b="0" u="heavy" cap="none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</a:t>
            </a:r>
            <a:r>
              <a:rPr sz="2400" b="0" u="heavy" cap="none" spc="-3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b="0" u="heavy" cap="none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</a:t>
            </a:r>
            <a:r>
              <a:rPr sz="2400" b="0" u="heavy" cap="none" spc="5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</a:t>
            </a:r>
            <a:r>
              <a:rPr sz="2400" b="0" u="heavy" cap="none" spc="-5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ration</a:t>
            </a:r>
            <a:endParaRPr sz="2400" b="0" cap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34119" y="6644046"/>
            <a:ext cx="9588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05"/>
              </a:lnSpc>
            </a:pPr>
            <a:r>
              <a:rPr sz="1000" spc="-5" dirty="0">
                <a:solidFill>
                  <a:srgbClr val="9B9A97"/>
                </a:solidFill>
                <a:latin typeface="Arial"/>
                <a:cs typeface="Arial"/>
              </a:rPr>
              <a:t>5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3400" y="1219200"/>
            <a:ext cx="7451090" cy="26750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4"/>
              </a:spcBef>
            </a:pPr>
            <a:endParaRPr sz="3200" dirty="0">
              <a:latin typeface="Times New Roman"/>
              <a:cs typeface="Times New Roman"/>
            </a:endParaRPr>
          </a:p>
          <a:p>
            <a:pPr marL="621665" indent="-608965">
              <a:lnSpc>
                <a:spcPct val="100000"/>
              </a:lnSpc>
              <a:buClr>
                <a:srgbClr val="6D9FAF"/>
              </a:buClr>
              <a:buSzPct val="88461"/>
              <a:buAutoNum type="arabicPeriod"/>
              <a:tabLst>
                <a:tab pos="622300" algn="l"/>
              </a:tabLst>
            </a:pPr>
            <a:r>
              <a:rPr sz="2600" b="1" spc="-5" dirty="0">
                <a:solidFill>
                  <a:srgbClr val="FFFF00"/>
                </a:solidFill>
                <a:latin typeface="Comic Sans MS"/>
                <a:cs typeface="Comic Sans MS"/>
              </a:rPr>
              <a:t>A</a:t>
            </a:r>
            <a:r>
              <a:rPr sz="2600" b="1" spc="5" dirty="0">
                <a:solidFill>
                  <a:srgbClr val="FFFF00"/>
                </a:solidFill>
                <a:latin typeface="Comic Sans MS"/>
                <a:cs typeface="Comic Sans MS"/>
              </a:rPr>
              <a:t>m</a:t>
            </a:r>
            <a:r>
              <a:rPr sz="2600" b="1" spc="-5" dirty="0">
                <a:solidFill>
                  <a:srgbClr val="FFFF00"/>
                </a:solidFill>
                <a:latin typeface="Comic Sans MS"/>
                <a:cs typeface="Comic Sans MS"/>
              </a:rPr>
              <a:t>i</a:t>
            </a:r>
            <a:r>
              <a:rPr sz="2600" b="1" dirty="0">
                <a:solidFill>
                  <a:srgbClr val="FFFF00"/>
                </a:solidFill>
                <a:latin typeface="Comic Sans MS"/>
                <a:cs typeface="Comic Sans MS"/>
              </a:rPr>
              <a:t>no</a:t>
            </a:r>
            <a:r>
              <a:rPr sz="2600" b="1" spc="-50" dirty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sz="2600" b="1" dirty="0">
                <a:solidFill>
                  <a:srgbClr val="FFFF00"/>
                </a:solidFill>
                <a:latin typeface="Comic Sans MS"/>
                <a:cs typeface="Comic Sans MS"/>
              </a:rPr>
              <a:t>acid</a:t>
            </a:r>
            <a:r>
              <a:rPr sz="2600" b="1" spc="5" dirty="0">
                <a:solidFill>
                  <a:srgbClr val="FFFF00"/>
                </a:solidFill>
                <a:latin typeface="Comic Sans MS"/>
                <a:cs typeface="Comic Sans MS"/>
              </a:rPr>
              <a:t>s</a:t>
            </a:r>
            <a:r>
              <a:rPr sz="2600" b="1" dirty="0">
                <a:solidFill>
                  <a:srgbClr val="FFFFFF"/>
                </a:solidFill>
                <a:latin typeface="Comic Sans MS"/>
                <a:cs typeface="Comic Sans MS"/>
              </a:rPr>
              <a:t>:</a:t>
            </a:r>
            <a:r>
              <a:rPr sz="2600" b="1" spc="-1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Comic Sans MS"/>
                <a:cs typeface="Comic Sans MS"/>
              </a:rPr>
              <a:t>formati</a:t>
            </a:r>
            <a:r>
              <a:rPr sz="2200" b="1" spc="-15" dirty="0">
                <a:solidFill>
                  <a:srgbClr val="FFFFFF"/>
                </a:solidFill>
                <a:latin typeface="Comic Sans MS"/>
                <a:cs typeface="Comic Sans MS"/>
              </a:rPr>
              <a:t>o</a:t>
            </a:r>
            <a:r>
              <a:rPr sz="2200" b="1" spc="-5" dirty="0">
                <a:solidFill>
                  <a:srgbClr val="FFFFFF"/>
                </a:solidFill>
                <a:latin typeface="Comic Sans MS"/>
                <a:cs typeface="Comic Sans MS"/>
              </a:rPr>
              <a:t>n</a:t>
            </a:r>
            <a:r>
              <a:rPr sz="2200" b="1" spc="3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Comic Sans MS"/>
                <a:cs typeface="Comic Sans MS"/>
              </a:rPr>
              <a:t>of</a:t>
            </a:r>
            <a:r>
              <a:rPr sz="2200" b="1" spc="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200" b="1" spc="-10" dirty="0">
                <a:solidFill>
                  <a:srgbClr val="FFFF00"/>
                </a:solidFill>
                <a:latin typeface="Comic Sans MS"/>
                <a:cs typeface="Comic Sans MS"/>
              </a:rPr>
              <a:t>g</a:t>
            </a:r>
            <a:r>
              <a:rPr sz="2200" b="1" spc="-5" dirty="0">
                <a:solidFill>
                  <a:srgbClr val="FFFF00"/>
                </a:solidFill>
                <a:latin typeface="Comic Sans MS"/>
                <a:cs typeface="Comic Sans MS"/>
              </a:rPr>
              <a:t>lobin </a:t>
            </a:r>
            <a:r>
              <a:rPr sz="2200" b="1" spc="-10" dirty="0">
                <a:solidFill>
                  <a:srgbClr val="FFFFFF"/>
                </a:solidFill>
                <a:latin typeface="Comic Sans MS"/>
                <a:cs typeface="Comic Sans MS"/>
              </a:rPr>
              <a:t>i</a:t>
            </a:r>
            <a:r>
              <a:rPr sz="2200" b="1" spc="-5" dirty="0">
                <a:solidFill>
                  <a:srgbClr val="FFFFFF"/>
                </a:solidFill>
                <a:latin typeface="Comic Sans MS"/>
                <a:cs typeface="Comic Sans MS"/>
              </a:rPr>
              <a:t>n</a:t>
            </a:r>
            <a:r>
              <a:rPr sz="2200" b="1" spc="-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Comic Sans MS"/>
                <a:cs typeface="Comic Sans MS"/>
              </a:rPr>
              <a:t>haem</a:t>
            </a:r>
            <a:r>
              <a:rPr sz="2200" b="1" spc="-10" dirty="0">
                <a:solidFill>
                  <a:srgbClr val="FFFFFF"/>
                </a:solidFill>
                <a:latin typeface="Comic Sans MS"/>
                <a:cs typeface="Comic Sans MS"/>
              </a:rPr>
              <a:t>o</a:t>
            </a:r>
            <a:r>
              <a:rPr sz="2200" b="1" spc="-5" dirty="0">
                <a:solidFill>
                  <a:srgbClr val="FFFF00"/>
                </a:solidFill>
                <a:latin typeface="Comic Sans MS"/>
                <a:cs typeface="Comic Sans MS"/>
              </a:rPr>
              <a:t>gl</a:t>
            </a:r>
            <a:r>
              <a:rPr sz="2200" b="1" spc="-15" dirty="0">
                <a:solidFill>
                  <a:srgbClr val="FFFF00"/>
                </a:solidFill>
                <a:latin typeface="Comic Sans MS"/>
                <a:cs typeface="Comic Sans MS"/>
              </a:rPr>
              <a:t>o</a:t>
            </a:r>
            <a:r>
              <a:rPr sz="2200" b="1" spc="-10" dirty="0">
                <a:solidFill>
                  <a:srgbClr val="FFFF00"/>
                </a:solidFill>
                <a:latin typeface="Comic Sans MS"/>
                <a:cs typeface="Comic Sans MS"/>
              </a:rPr>
              <a:t>bin</a:t>
            </a:r>
            <a:endParaRPr sz="2200" dirty="0">
              <a:latin typeface="Comic Sans MS"/>
              <a:cs typeface="Comic Sans MS"/>
            </a:endParaRPr>
          </a:p>
          <a:p>
            <a:pPr marL="469265" lvl="1">
              <a:lnSpc>
                <a:spcPct val="100000"/>
              </a:lnSpc>
              <a:spcBef>
                <a:spcPts val="325"/>
              </a:spcBef>
              <a:buClr>
                <a:srgbClr val="CCAE09"/>
              </a:buClr>
              <a:buSzPct val="84615"/>
              <a:tabLst>
                <a:tab pos="1079500" algn="l"/>
                <a:tab pos="5545455" algn="l"/>
              </a:tabLst>
            </a:pPr>
            <a:r>
              <a:rPr lang="en-GB" sz="2600" b="1" dirty="0">
                <a:solidFill>
                  <a:srgbClr val="FFFFFF"/>
                </a:solidFill>
                <a:latin typeface="Comic Sans MS"/>
                <a:cs typeface="Comic Sans MS"/>
              </a:rPr>
              <a:t>- </a:t>
            </a:r>
            <a:r>
              <a:rPr sz="2600" b="1" dirty="0">
                <a:solidFill>
                  <a:srgbClr val="FFFFFF"/>
                </a:solidFill>
                <a:latin typeface="Comic Sans MS"/>
                <a:cs typeface="Comic Sans MS"/>
              </a:rPr>
              <a:t>sever</a:t>
            </a:r>
            <a:r>
              <a:rPr sz="2600" b="1" spc="-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600" b="1" dirty="0">
                <a:solidFill>
                  <a:srgbClr val="FFFFFF"/>
                </a:solidFill>
                <a:latin typeface="Comic Sans MS"/>
                <a:cs typeface="Comic Sans MS"/>
              </a:rPr>
              <a:t>prot</a:t>
            </a:r>
            <a:r>
              <a:rPr sz="2600" b="1" spc="-15" dirty="0">
                <a:solidFill>
                  <a:srgbClr val="FFFFFF"/>
                </a:solidFill>
                <a:latin typeface="Comic Sans MS"/>
                <a:cs typeface="Comic Sans MS"/>
              </a:rPr>
              <a:t>e</a:t>
            </a:r>
            <a:r>
              <a:rPr sz="2600" b="1" spc="-5" dirty="0">
                <a:solidFill>
                  <a:srgbClr val="FFFFFF"/>
                </a:solidFill>
                <a:latin typeface="Comic Sans MS"/>
                <a:cs typeface="Comic Sans MS"/>
              </a:rPr>
              <a:t>i</a:t>
            </a:r>
            <a:r>
              <a:rPr sz="2600" b="1" dirty="0">
                <a:solidFill>
                  <a:srgbClr val="FFFFFF"/>
                </a:solidFill>
                <a:latin typeface="Comic Sans MS"/>
                <a:cs typeface="Comic Sans MS"/>
              </a:rPr>
              <a:t>n</a:t>
            </a:r>
            <a:r>
              <a:rPr sz="2600" b="1" spc="-2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Comic Sans MS"/>
                <a:cs typeface="Comic Sans MS"/>
              </a:rPr>
              <a:t>d</a:t>
            </a:r>
            <a:r>
              <a:rPr sz="2600" b="1" spc="-10" dirty="0">
                <a:solidFill>
                  <a:srgbClr val="FFFFFF"/>
                </a:solidFill>
                <a:latin typeface="Comic Sans MS"/>
                <a:cs typeface="Comic Sans MS"/>
              </a:rPr>
              <a:t>e</a:t>
            </a:r>
            <a:r>
              <a:rPr sz="2600" b="1" spc="-5" dirty="0">
                <a:solidFill>
                  <a:srgbClr val="FFFFFF"/>
                </a:solidFill>
                <a:latin typeface="Comic Sans MS"/>
                <a:cs typeface="Comic Sans MS"/>
              </a:rPr>
              <a:t>ficienc</a:t>
            </a:r>
            <a:r>
              <a:rPr sz="2600" b="1" dirty="0">
                <a:solidFill>
                  <a:srgbClr val="FFFFFF"/>
                </a:solidFill>
                <a:latin typeface="Comic Sans MS"/>
                <a:cs typeface="Comic Sans MS"/>
              </a:rPr>
              <a:t>y</a:t>
            </a:r>
            <a:r>
              <a:rPr sz="2600" b="1" spc="-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600" b="1" dirty="0">
                <a:solidFill>
                  <a:srgbClr val="FFFFFF"/>
                </a:solidFill>
                <a:latin typeface="Symbol"/>
                <a:cs typeface="Symbol"/>
              </a:rPr>
              <a:t></a:t>
            </a:r>
            <a:r>
              <a:rPr sz="2600"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lang="en-GB" sz="2600" b="1" dirty="0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r>
              <a:rPr sz="2600" b="1" spc="5" dirty="0" err="1">
                <a:solidFill>
                  <a:srgbClr val="FFFFFF"/>
                </a:solidFill>
                <a:latin typeface="Comic Sans MS"/>
                <a:cs typeface="Comic Sans MS"/>
              </a:rPr>
              <a:t>n</a:t>
            </a:r>
            <a:r>
              <a:rPr sz="2600" b="1" dirty="0" err="1">
                <a:solidFill>
                  <a:srgbClr val="FFFFFF"/>
                </a:solidFill>
                <a:latin typeface="Comic Sans MS"/>
                <a:cs typeface="Comic Sans MS"/>
              </a:rPr>
              <a:t>aemia</a:t>
            </a:r>
            <a:endParaRPr sz="2600" dirty="0">
              <a:latin typeface="Comic Sans MS"/>
              <a:cs typeface="Comic Sans MS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Clr>
                <a:srgbClr val="CCAE09"/>
              </a:buClr>
              <a:buFont typeface="Comic Sans MS"/>
              <a:buChar char="–"/>
            </a:pPr>
            <a:endParaRPr sz="3200" dirty="0">
              <a:latin typeface="Times New Roman"/>
              <a:cs typeface="Times New Roman"/>
            </a:endParaRPr>
          </a:p>
          <a:p>
            <a:pPr marL="621665" indent="-608965">
              <a:lnSpc>
                <a:spcPct val="100000"/>
              </a:lnSpc>
              <a:buClr>
                <a:srgbClr val="6D9FAF"/>
              </a:buClr>
              <a:buSzPct val="88461"/>
              <a:buAutoNum type="arabicPeriod"/>
              <a:tabLst>
                <a:tab pos="622300" algn="l"/>
              </a:tabLst>
            </a:pPr>
            <a:r>
              <a:rPr sz="2600" b="1" spc="-5" dirty="0">
                <a:solidFill>
                  <a:srgbClr val="FFFF00"/>
                </a:solidFill>
                <a:latin typeface="Comic Sans MS"/>
                <a:cs typeface="Comic Sans MS"/>
              </a:rPr>
              <a:t>Iro</a:t>
            </a:r>
            <a:r>
              <a:rPr sz="2600" b="1" spc="5" dirty="0">
                <a:solidFill>
                  <a:srgbClr val="FFFF00"/>
                </a:solidFill>
                <a:latin typeface="Comic Sans MS"/>
                <a:cs typeface="Comic Sans MS"/>
              </a:rPr>
              <a:t>n</a:t>
            </a:r>
            <a:r>
              <a:rPr sz="2600" b="1" dirty="0">
                <a:solidFill>
                  <a:srgbClr val="FFFFFF"/>
                </a:solidFill>
                <a:latin typeface="Comic Sans MS"/>
                <a:cs typeface="Comic Sans MS"/>
              </a:rPr>
              <a:t>:</a:t>
            </a:r>
            <a:r>
              <a:rPr sz="2600" b="1" spc="-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Comic Sans MS"/>
                <a:cs typeface="Comic Sans MS"/>
              </a:rPr>
              <a:t>formatio</a:t>
            </a:r>
            <a:r>
              <a:rPr sz="2600" b="1" dirty="0">
                <a:solidFill>
                  <a:srgbClr val="FFFFFF"/>
                </a:solidFill>
                <a:latin typeface="Comic Sans MS"/>
                <a:cs typeface="Comic Sans MS"/>
              </a:rPr>
              <a:t>n</a:t>
            </a:r>
            <a:r>
              <a:rPr sz="2600" b="1" spc="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Comic Sans MS"/>
                <a:cs typeface="Comic Sans MS"/>
              </a:rPr>
              <a:t>o</a:t>
            </a:r>
            <a:r>
              <a:rPr sz="2600" b="1" dirty="0">
                <a:solidFill>
                  <a:srgbClr val="FFFFFF"/>
                </a:solidFill>
                <a:latin typeface="Comic Sans MS"/>
                <a:cs typeface="Comic Sans MS"/>
              </a:rPr>
              <a:t>f</a:t>
            </a:r>
            <a:r>
              <a:rPr sz="2600" b="1" spc="-1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600" b="1" dirty="0">
                <a:solidFill>
                  <a:srgbClr val="FFFFFF"/>
                </a:solidFill>
                <a:latin typeface="Comic Sans MS"/>
                <a:cs typeface="Comic Sans MS"/>
              </a:rPr>
              <a:t>haemog</a:t>
            </a:r>
            <a:r>
              <a:rPr sz="2600" b="1" spc="-15" dirty="0">
                <a:solidFill>
                  <a:srgbClr val="FFFFFF"/>
                </a:solidFill>
                <a:latin typeface="Comic Sans MS"/>
                <a:cs typeface="Comic Sans MS"/>
              </a:rPr>
              <a:t>l</a:t>
            </a:r>
            <a:r>
              <a:rPr sz="2600" b="1" dirty="0">
                <a:solidFill>
                  <a:srgbClr val="FFFFFF"/>
                </a:solidFill>
                <a:latin typeface="Comic Sans MS"/>
                <a:cs typeface="Comic Sans MS"/>
              </a:rPr>
              <a:t>obin</a:t>
            </a:r>
            <a:endParaRPr sz="2600" dirty="0">
              <a:latin typeface="Comic Sans MS"/>
              <a:cs typeface="Comic Sans MS"/>
            </a:endParaRPr>
          </a:p>
          <a:p>
            <a:pPr marL="1078865" lvl="1" indent="-609600">
              <a:lnSpc>
                <a:spcPct val="100000"/>
              </a:lnSpc>
              <a:spcBef>
                <a:spcPts val="325"/>
              </a:spcBef>
              <a:buClr>
                <a:srgbClr val="CCAE09"/>
              </a:buClr>
              <a:buSzPct val="84615"/>
              <a:buFont typeface="Comic Sans MS"/>
              <a:buChar char="–"/>
              <a:tabLst>
                <a:tab pos="1079500" algn="l"/>
                <a:tab pos="3342640" algn="l"/>
              </a:tabLst>
            </a:pPr>
            <a:r>
              <a:rPr sz="2600" b="1" dirty="0">
                <a:solidFill>
                  <a:srgbClr val="FFFFFF"/>
                </a:solidFill>
                <a:latin typeface="Comic Sans MS"/>
                <a:cs typeface="Comic Sans MS"/>
              </a:rPr>
              <a:t>Deficiency</a:t>
            </a:r>
            <a:r>
              <a:rPr sz="2600" b="1" spc="-6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600" b="1" dirty="0">
                <a:solidFill>
                  <a:srgbClr val="FFFFFF"/>
                </a:solidFill>
                <a:latin typeface="Symbol"/>
                <a:cs typeface="Symbol"/>
              </a:rPr>
              <a:t></a:t>
            </a:r>
            <a:r>
              <a:rPr sz="2600"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600" b="1" dirty="0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r>
              <a:rPr sz="2600" b="1" spc="5" dirty="0">
                <a:solidFill>
                  <a:srgbClr val="FFFFFF"/>
                </a:solidFill>
                <a:latin typeface="Comic Sans MS"/>
                <a:cs typeface="Comic Sans MS"/>
              </a:rPr>
              <a:t>n</a:t>
            </a:r>
            <a:r>
              <a:rPr sz="2600" b="1" dirty="0">
                <a:solidFill>
                  <a:srgbClr val="FFFFFF"/>
                </a:solidFill>
                <a:latin typeface="Comic Sans MS"/>
                <a:cs typeface="Comic Sans MS"/>
              </a:rPr>
              <a:t>aemia</a:t>
            </a:r>
            <a:endParaRPr sz="2600" dirty="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2619" y="208026"/>
            <a:ext cx="7552055" cy="670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1" spc="60" dirty="0">
                <a:solidFill>
                  <a:srgbClr val="FFFF00"/>
                </a:solidFill>
                <a:latin typeface="Arial Black"/>
                <a:cs typeface="Arial Black"/>
              </a:rPr>
              <a:t>V</a:t>
            </a:r>
            <a:r>
              <a:rPr sz="4400" b="1" dirty="0">
                <a:solidFill>
                  <a:srgbClr val="FFFF00"/>
                </a:solidFill>
                <a:latin typeface="Arial Black"/>
                <a:cs typeface="Arial Black"/>
              </a:rPr>
              <a:t>itam</a:t>
            </a:r>
            <a:r>
              <a:rPr sz="4400" b="1" spc="-15" dirty="0">
                <a:solidFill>
                  <a:srgbClr val="FFFF00"/>
                </a:solidFill>
                <a:latin typeface="Arial Black"/>
                <a:cs typeface="Arial Black"/>
              </a:rPr>
              <a:t>i</a:t>
            </a:r>
            <a:r>
              <a:rPr sz="4400" b="1" dirty="0">
                <a:solidFill>
                  <a:srgbClr val="FFFF00"/>
                </a:solidFill>
                <a:latin typeface="Arial Black"/>
                <a:cs typeface="Arial Black"/>
              </a:rPr>
              <a:t>n</a:t>
            </a:r>
            <a:r>
              <a:rPr sz="4400" b="1" spc="-9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4400" b="1" spc="-10" dirty="0">
                <a:solidFill>
                  <a:srgbClr val="FFFF00"/>
                </a:solidFill>
                <a:latin typeface="Arial Black"/>
                <a:cs typeface="Arial Black"/>
              </a:rPr>
              <a:t>B</a:t>
            </a:r>
            <a:r>
              <a:rPr sz="4400" b="1" dirty="0">
                <a:solidFill>
                  <a:srgbClr val="FFFF00"/>
                </a:solidFill>
                <a:latin typeface="Arial Black"/>
                <a:cs typeface="Arial Black"/>
              </a:rPr>
              <a:t>12</a:t>
            </a:r>
            <a:r>
              <a:rPr sz="4400" b="1" spc="-8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4400" b="1" spc="5" dirty="0">
                <a:solidFill>
                  <a:srgbClr val="FFFF00"/>
                </a:solidFill>
                <a:latin typeface="Arial Black"/>
                <a:cs typeface="Arial Black"/>
              </a:rPr>
              <a:t>&amp;</a:t>
            </a:r>
            <a:r>
              <a:rPr sz="4400" b="1" spc="-9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4400" b="1" spc="-155" dirty="0">
                <a:solidFill>
                  <a:srgbClr val="FFFF00"/>
                </a:solidFill>
                <a:latin typeface="Arial Black"/>
                <a:cs typeface="Arial Black"/>
              </a:rPr>
              <a:t>F</a:t>
            </a:r>
            <a:r>
              <a:rPr sz="4400" b="1" dirty="0">
                <a:solidFill>
                  <a:srgbClr val="FFFF00"/>
                </a:solidFill>
                <a:latin typeface="Arial Black"/>
                <a:cs typeface="Arial Black"/>
              </a:rPr>
              <a:t>olic</a:t>
            </a:r>
            <a:r>
              <a:rPr sz="4400" b="1" spc="-9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4400" b="1" dirty="0">
                <a:solidFill>
                  <a:srgbClr val="FFFF00"/>
                </a:solidFill>
                <a:latin typeface="Arial Black"/>
                <a:cs typeface="Arial Black"/>
              </a:rPr>
              <a:t>acid</a:t>
            </a:r>
            <a:endParaRPr sz="44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0">
              <a:lnSpc>
                <a:spcPts val="1105"/>
              </a:lnSpc>
            </a:pPr>
            <a:fld id="{81D60167-4931-47E6-BA6A-407CBD079E47}" type="slidenum">
              <a:rPr spc="-5" dirty="0"/>
              <a:t>7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724916" y="1333754"/>
            <a:ext cx="7527925" cy="4180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4970" marR="5080" indent="-382270">
              <a:lnSpc>
                <a:spcPct val="80000"/>
              </a:lnSpc>
              <a:buClr>
                <a:srgbClr val="6D9FAF"/>
              </a:buClr>
              <a:buSzPct val="79166"/>
              <a:buFont typeface="Wingdings"/>
              <a:buChar char=""/>
              <a:tabLst>
                <a:tab pos="395605" algn="l"/>
              </a:tabLst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por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ant</a:t>
            </a:r>
            <a:r>
              <a:rPr sz="2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sz="24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nthes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inal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ma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ura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ion of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RBC.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6D9FAF"/>
              </a:buClr>
              <a:buFont typeface="Wingdings"/>
              <a:buChar char=""/>
            </a:pPr>
            <a:endParaRPr sz="2950" dirty="0">
              <a:latin typeface="Times New Roman"/>
              <a:cs typeface="Times New Roman"/>
            </a:endParaRPr>
          </a:p>
          <a:p>
            <a:pPr marL="394970" marR="1009015" indent="-382270">
              <a:lnSpc>
                <a:spcPts val="2300"/>
              </a:lnSpc>
              <a:buClr>
                <a:srgbClr val="6D9FAF"/>
              </a:buClr>
              <a:buSzPct val="79166"/>
              <a:buFont typeface="Wingdings"/>
              <a:buChar char=""/>
              <a:tabLst>
                <a:tab pos="395605" algn="l"/>
              </a:tabLst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Dietary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source:</a:t>
            </a:r>
            <a:r>
              <a:rPr sz="24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mea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, milk,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ve</a:t>
            </a:r>
            <a:r>
              <a:rPr sz="2400" b="1" spc="-13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fa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green vegetab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es.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7"/>
              </a:spcBef>
              <a:buClr>
                <a:srgbClr val="6D9FAF"/>
              </a:buClr>
              <a:buFont typeface="Wingdings"/>
              <a:buChar char=""/>
            </a:pPr>
            <a:endParaRPr sz="2500" dirty="0">
              <a:latin typeface="Times New Roman"/>
              <a:cs typeface="Times New Roman"/>
            </a:endParaRPr>
          </a:p>
          <a:p>
            <a:pPr marL="394970" indent="-382270">
              <a:lnSpc>
                <a:spcPct val="100000"/>
              </a:lnSpc>
              <a:buClr>
                <a:srgbClr val="6D9FAF"/>
              </a:buClr>
              <a:buSzPct val="79166"/>
              <a:buFont typeface="Wingdings"/>
              <a:buChar char=""/>
              <a:tabLst>
                <a:tab pos="395605" algn="l"/>
              </a:tabLst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Defic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ency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leads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to:</a:t>
            </a:r>
            <a:endParaRPr sz="2400" dirty="0">
              <a:latin typeface="Arial"/>
              <a:cs typeface="Arial"/>
            </a:endParaRPr>
          </a:p>
          <a:p>
            <a:pPr marL="698500" lvl="1" indent="-273050">
              <a:lnSpc>
                <a:spcPct val="100000"/>
              </a:lnSpc>
              <a:buClr>
                <a:srgbClr val="6D9FAF"/>
              </a:buClr>
              <a:buSzPct val="89583"/>
              <a:buFont typeface="Wingdings"/>
              <a:buChar char=""/>
              <a:tabLst>
                <a:tab pos="699135" algn="l"/>
              </a:tabLst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Fai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ure</a:t>
            </a:r>
            <a:r>
              <a:rPr sz="2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of nuclear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ma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ura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ion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&amp; div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sion</a:t>
            </a:r>
            <a:endParaRPr sz="2400" dirty="0">
              <a:latin typeface="Arial"/>
              <a:cs typeface="Arial"/>
            </a:endParaRPr>
          </a:p>
          <a:p>
            <a:pPr marL="698500" lvl="1" indent="-273050">
              <a:lnSpc>
                <a:spcPct val="100000"/>
              </a:lnSpc>
              <a:buClr>
                <a:srgbClr val="6D9FAF"/>
              </a:buClr>
              <a:buSzPct val="89583"/>
              <a:buFont typeface="Wingdings"/>
              <a:buChar char=""/>
              <a:tabLst>
                <a:tab pos="699135" algn="l"/>
              </a:tabLst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Abnormal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arge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&amp; oval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hape RBC</a:t>
            </a:r>
            <a:endParaRPr sz="2400" dirty="0">
              <a:latin typeface="Arial"/>
              <a:cs typeface="Arial"/>
            </a:endParaRPr>
          </a:p>
          <a:p>
            <a:pPr marL="698500" lvl="1" indent="-273050">
              <a:lnSpc>
                <a:spcPct val="100000"/>
              </a:lnSpc>
              <a:buClr>
                <a:srgbClr val="6D9FAF"/>
              </a:buClr>
              <a:buSzPct val="89583"/>
              <a:buFont typeface="Wingdings"/>
              <a:buChar char=""/>
              <a:tabLst>
                <a:tab pos="699135" algn="l"/>
              </a:tabLst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Short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life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span</a:t>
            </a:r>
            <a:endParaRPr sz="2400" dirty="0">
              <a:latin typeface="Arial"/>
              <a:cs typeface="Arial"/>
            </a:endParaRPr>
          </a:p>
          <a:p>
            <a:pPr marL="698500" lvl="1" indent="-273050">
              <a:lnSpc>
                <a:spcPct val="100000"/>
              </a:lnSpc>
              <a:buClr>
                <a:srgbClr val="6D9FAF"/>
              </a:buClr>
              <a:buSzPct val="89583"/>
              <a:buFont typeface="Wingdings"/>
              <a:buChar char=""/>
              <a:tabLst>
                <a:tab pos="699135" algn="l"/>
              </a:tabLst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reduced R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count &amp; Hb</a:t>
            </a:r>
            <a:endParaRPr sz="2400" dirty="0">
              <a:latin typeface="Arial"/>
              <a:cs typeface="Arial"/>
            </a:endParaRPr>
          </a:p>
          <a:p>
            <a:pPr marL="698500" lvl="1" indent="-273050">
              <a:lnSpc>
                <a:spcPct val="100000"/>
              </a:lnSpc>
              <a:buClr>
                <a:srgbClr val="6D9FAF"/>
              </a:buClr>
              <a:buSzPct val="89583"/>
              <a:buFont typeface="Wingdings"/>
              <a:buChar char=""/>
              <a:tabLst>
                <a:tab pos="699135" algn="l"/>
              </a:tabLst>
            </a:pP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Macroc</a:t>
            </a:r>
            <a:r>
              <a:rPr sz="2400" b="1" spc="-20" dirty="0">
                <a:solidFill>
                  <a:srgbClr val="FFFF00"/>
                </a:solidFill>
                <a:latin typeface="Arial"/>
                <a:cs typeface="Arial"/>
              </a:rPr>
              <a:t>y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400" b="1" spc="5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sz="2400" b="1" spc="1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sz="2400" b="1" spc="5" dirty="0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egalob</a:t>
            </a:r>
            <a:r>
              <a:rPr sz="2400" b="1" spc="5" dirty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ast</a:t>
            </a:r>
            <a:r>
              <a:rPr sz="2400" b="1" spc="5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c)</a:t>
            </a:r>
            <a:r>
              <a:rPr sz="2400" b="1" spc="-1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anem</a:t>
            </a:r>
            <a:r>
              <a:rPr sz="2400" b="1" spc="5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10400" y="4114800"/>
            <a:ext cx="1933575" cy="2371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7587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62697-F15A-4F8F-817C-1A766F0EF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7765321" cy="1326321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Vitamin B12 metabolism </a:t>
            </a:r>
          </a:p>
        </p:txBody>
      </p:sp>
      <p:pic>
        <p:nvPicPr>
          <p:cNvPr id="2050" name="Picture 2" descr="Image result for b12 vitamin metabolism">
            <a:extLst>
              <a:ext uri="{FF2B5EF4-FFF2-40B4-BE49-F238E27FC236}">
                <a16:creationId xmlns:a16="http://schemas.microsoft.com/office/drawing/2014/main" id="{7DB2D503-24EC-4AE5-8C59-5973EB5A0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74676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BDAA174-3828-4306-813A-3C98A701ADBE}"/>
              </a:ext>
            </a:extLst>
          </p:cNvPr>
          <p:cNvSpPr/>
          <p:nvPr/>
        </p:nvSpPr>
        <p:spPr>
          <a:xfrm>
            <a:off x="1066800" y="5105400"/>
            <a:ext cx="2667000" cy="6858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96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6419" y="255778"/>
            <a:ext cx="6499225" cy="627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5" dirty="0">
                <a:solidFill>
                  <a:srgbClr val="FFFFFF"/>
                </a:solidFill>
              </a:rPr>
              <a:t>Ma</a:t>
            </a:r>
            <a:r>
              <a:rPr sz="4000" spc="-15" dirty="0">
                <a:solidFill>
                  <a:srgbClr val="FFFFFF"/>
                </a:solidFill>
              </a:rPr>
              <a:t>l</a:t>
            </a:r>
            <a:r>
              <a:rPr sz="4000" spc="-5" dirty="0">
                <a:solidFill>
                  <a:srgbClr val="FFFF00"/>
                </a:solidFill>
              </a:rPr>
              <a:t>absorpti</a:t>
            </a:r>
            <a:r>
              <a:rPr sz="4000" spc="-30" dirty="0">
                <a:solidFill>
                  <a:srgbClr val="FFFF00"/>
                </a:solidFill>
              </a:rPr>
              <a:t>o</a:t>
            </a:r>
            <a:r>
              <a:rPr sz="4000" dirty="0">
                <a:solidFill>
                  <a:srgbClr val="FFFF00"/>
                </a:solidFill>
              </a:rPr>
              <a:t>n</a:t>
            </a:r>
            <a:r>
              <a:rPr sz="4000" spc="45" dirty="0">
                <a:solidFill>
                  <a:srgbClr val="FFFF00"/>
                </a:solidFill>
              </a:rPr>
              <a:t> </a:t>
            </a:r>
            <a:r>
              <a:rPr sz="4000" spc="-10" dirty="0">
                <a:solidFill>
                  <a:srgbClr val="FFFFFF"/>
                </a:solidFill>
              </a:rPr>
              <a:t>o</a:t>
            </a:r>
            <a:r>
              <a:rPr sz="4000" spc="-5" dirty="0">
                <a:solidFill>
                  <a:srgbClr val="FFFFFF"/>
                </a:solidFill>
              </a:rPr>
              <a:t>f</a:t>
            </a:r>
            <a:r>
              <a:rPr sz="4000" spc="10" dirty="0">
                <a:solidFill>
                  <a:srgbClr val="FFFFFF"/>
                </a:solidFill>
              </a:rPr>
              <a:t> </a:t>
            </a:r>
            <a:r>
              <a:rPr sz="4000" spc="-5" dirty="0">
                <a:solidFill>
                  <a:srgbClr val="FFFFFF"/>
                </a:solidFill>
              </a:rPr>
              <a:t>Vi</a:t>
            </a:r>
            <a:r>
              <a:rPr sz="4000" spc="-10" dirty="0">
                <a:solidFill>
                  <a:srgbClr val="FFFFFF"/>
                </a:solidFill>
              </a:rPr>
              <a:t>t</a:t>
            </a:r>
            <a:r>
              <a:rPr sz="4000" spc="-5" dirty="0">
                <a:solidFill>
                  <a:srgbClr val="FFFFFF"/>
                </a:solidFill>
              </a:rPr>
              <a:t>.</a:t>
            </a:r>
            <a:r>
              <a:rPr sz="4000" spc="10" dirty="0">
                <a:solidFill>
                  <a:srgbClr val="FFFFFF"/>
                </a:solidFill>
              </a:rPr>
              <a:t> </a:t>
            </a:r>
            <a:r>
              <a:rPr sz="4000" spc="-5" dirty="0">
                <a:solidFill>
                  <a:srgbClr val="FFFFFF"/>
                </a:solidFill>
              </a:rPr>
              <a:t>B12</a:t>
            </a:r>
            <a:endParaRPr sz="400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05"/>
              </a:lnSpc>
            </a:pPr>
            <a:fld id="{81D60167-4931-47E6-BA6A-407CBD079E47}" type="slidenum">
              <a:rPr spc="-5" dirty="0"/>
              <a:t>9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457200" y="1371600"/>
            <a:ext cx="3352800" cy="609600"/>
          </a:xfrm>
          <a:prstGeom prst="rect">
            <a:avLst/>
          </a:prstGeom>
          <a:solidFill>
            <a:srgbClr val="FFFF00"/>
          </a:solidFill>
          <a:ln w="19050">
            <a:solidFill>
              <a:srgbClr val="4F7480"/>
            </a:solidFill>
          </a:ln>
        </p:spPr>
        <p:txBody>
          <a:bodyPr vert="horz" wrap="square" lIns="0" tIns="100965" rIns="0" bIns="0" rtlCol="0">
            <a:spAutoFit/>
          </a:bodyPr>
          <a:lstStyle/>
          <a:p>
            <a:pPr marL="112395">
              <a:lnSpc>
                <a:spcPct val="100000"/>
              </a:lnSpc>
              <a:spcBef>
                <a:spcPts val="795"/>
              </a:spcBef>
            </a:pPr>
            <a:r>
              <a:rPr sz="2800" b="1" spc="-5" dirty="0">
                <a:solidFill>
                  <a:srgbClr val="FF0000"/>
                </a:solidFill>
                <a:latin typeface="Comic Sans MS"/>
                <a:cs typeface="Comic Sans MS"/>
              </a:rPr>
              <a:t>Pernicious</a:t>
            </a:r>
            <a:r>
              <a:rPr sz="2800" b="1" spc="-2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Comic Sans MS"/>
                <a:cs typeface="Comic Sans MS"/>
              </a:rPr>
              <a:t>Anemia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4540" y="2094103"/>
            <a:ext cx="7359650" cy="3765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3070" marR="391160" indent="-384175">
              <a:lnSpc>
                <a:spcPct val="100000"/>
              </a:lnSpc>
              <a:buClr>
                <a:srgbClr val="6D9FAF"/>
              </a:buClr>
              <a:buSzPct val="80357"/>
              <a:buFont typeface="Wingdings"/>
              <a:buChar char=""/>
              <a:tabLst>
                <a:tab pos="433705" algn="l"/>
              </a:tabLst>
            </a:pP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800" b="1" spc="-1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ab</a:t>
            </a:r>
            <a:r>
              <a:rPr sz="2800" b="1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orp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ion</a:t>
            </a:r>
            <a:r>
              <a:rPr sz="28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ne</a:t>
            </a:r>
            <a:r>
              <a:rPr sz="2800" b="1" spc="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ds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00"/>
                </a:solidFill>
                <a:latin typeface="Arial"/>
                <a:cs typeface="Arial"/>
              </a:rPr>
              <a:t>int</a:t>
            </a:r>
            <a:r>
              <a:rPr sz="2800" b="1" spc="0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2800" b="1" spc="-5" dirty="0">
                <a:solidFill>
                  <a:srgbClr val="FFFF00"/>
                </a:solidFill>
                <a:latin typeface="Arial"/>
                <a:cs typeface="Arial"/>
              </a:rPr>
              <a:t>in</a:t>
            </a:r>
            <a:r>
              <a:rPr sz="2800" b="1" dirty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2800" b="1" spc="-5" dirty="0">
                <a:solidFill>
                  <a:srgbClr val="FFFF00"/>
                </a:solidFill>
                <a:latin typeface="Arial"/>
                <a:cs typeface="Arial"/>
              </a:rPr>
              <a:t>ic</a:t>
            </a:r>
            <a:r>
              <a:rPr sz="2800" b="1" spc="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00"/>
                </a:solidFill>
                <a:latin typeface="Arial"/>
                <a:cs typeface="Arial"/>
              </a:rPr>
              <a:t>f</a:t>
            </a:r>
            <a:r>
              <a:rPr sz="2800" b="1" spc="-5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800" b="1" spc="0" dirty="0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sz="2800" b="1" spc="-5" dirty="0">
                <a:solidFill>
                  <a:srgbClr val="FFFF00"/>
                </a:solidFill>
                <a:latin typeface="Arial"/>
                <a:cs typeface="Arial"/>
              </a:rPr>
              <a:t>tor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b="1" spc="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800" b="1" spc="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b="1" spc="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ed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28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00"/>
                </a:solidFill>
                <a:latin typeface="Arial"/>
                <a:cs typeface="Arial"/>
              </a:rPr>
              <a:t>pa</a:t>
            </a:r>
            <a:r>
              <a:rPr sz="2800" b="1" spc="0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2800" b="1" spc="-5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800" b="1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800" b="1" spc="-5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800" b="1" spc="0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800" b="1" spc="-5" dirty="0">
                <a:solidFill>
                  <a:srgbClr val="FFFF00"/>
                </a:solidFill>
                <a:latin typeface="Arial"/>
                <a:cs typeface="Arial"/>
              </a:rPr>
              <a:t>l c</a:t>
            </a:r>
            <a:r>
              <a:rPr sz="2800" b="1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800" b="1" spc="-5" dirty="0">
                <a:solidFill>
                  <a:srgbClr val="FFFF00"/>
                </a:solidFill>
                <a:latin typeface="Arial"/>
                <a:cs typeface="Arial"/>
              </a:rPr>
              <a:t>lls</a:t>
            </a:r>
            <a:r>
              <a:rPr sz="2800" b="1" spc="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800" b="1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tom</a:t>
            </a:r>
            <a:r>
              <a:rPr sz="2800" b="1" spc="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ch.</a:t>
            </a:r>
            <a:endParaRPr sz="2800">
              <a:latin typeface="Arial"/>
              <a:cs typeface="Arial"/>
            </a:endParaRPr>
          </a:p>
          <a:p>
            <a:pPr marL="433070" indent="-384175">
              <a:lnSpc>
                <a:spcPct val="100000"/>
              </a:lnSpc>
              <a:spcBef>
                <a:spcPts val="670"/>
              </a:spcBef>
              <a:buClr>
                <a:srgbClr val="6D9FAF"/>
              </a:buClr>
              <a:buSzPct val="80357"/>
              <a:buFont typeface="Wingdings"/>
              <a:buChar char=""/>
              <a:tabLst>
                <a:tab pos="433705" algn="l"/>
              </a:tabLst>
            </a:pP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800" b="1" spc="-1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+ int</a:t>
            </a:r>
            <a:r>
              <a:rPr sz="2800" b="1" spc="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insic</a:t>
            </a:r>
            <a:r>
              <a:rPr sz="28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b="1" spc="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tor</a:t>
            </a:r>
            <a:r>
              <a:rPr sz="28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ab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orbed</a:t>
            </a:r>
            <a:r>
              <a:rPr sz="2800" b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endParaRPr sz="2800">
              <a:latin typeface="Arial"/>
              <a:cs typeface="Arial"/>
            </a:endParaRPr>
          </a:p>
          <a:p>
            <a:pPr marL="433070">
              <a:lnSpc>
                <a:spcPct val="100000"/>
              </a:lnSpc>
            </a:pPr>
            <a:r>
              <a:rPr sz="2800" b="1" spc="-5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800" b="1" spc="0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800" b="1" spc="-5" dirty="0">
                <a:solidFill>
                  <a:srgbClr val="FFFF00"/>
                </a:solidFill>
                <a:latin typeface="Arial"/>
                <a:cs typeface="Arial"/>
              </a:rPr>
              <a:t>rm</a:t>
            </a:r>
            <a:r>
              <a:rPr sz="2800" b="1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800" b="1" spc="-5" dirty="0">
                <a:solidFill>
                  <a:srgbClr val="FFFF00"/>
                </a:solidFill>
                <a:latin typeface="Arial"/>
                <a:cs typeface="Arial"/>
              </a:rPr>
              <a:t>nal Il</a:t>
            </a:r>
            <a:r>
              <a:rPr sz="2800" b="1" spc="0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800" b="1" spc="-5" dirty="0">
                <a:solidFill>
                  <a:srgbClr val="FFFF00"/>
                </a:solidFill>
                <a:latin typeface="Arial"/>
                <a:cs typeface="Arial"/>
              </a:rPr>
              <a:t>um.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D3D2D0"/>
              </a:buClr>
              <a:buSzPct val="89285"/>
              <a:buFont typeface="Arial"/>
              <a:buChar char="•"/>
              <a:tabLst>
                <a:tab pos="356235" algn="l"/>
              </a:tabLst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800" b="1" spc="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ncy</a:t>
            </a:r>
            <a:r>
              <a:rPr sz="28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b="1" spc="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800" b="1" spc="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om</a:t>
            </a:r>
            <a:r>
              <a:rPr sz="2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Causes</a:t>
            </a:r>
            <a:r>
              <a:rPr sz="16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6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deficiencies):</a:t>
            </a:r>
            <a:endParaRPr sz="1600">
              <a:latin typeface="Arial"/>
              <a:cs typeface="Arial"/>
            </a:endParaRPr>
          </a:p>
          <a:p>
            <a:pPr marL="735330" lvl="1" indent="-274320">
              <a:lnSpc>
                <a:spcPct val="100000"/>
              </a:lnSpc>
              <a:spcBef>
                <a:spcPts val="675"/>
              </a:spcBef>
              <a:buClr>
                <a:srgbClr val="6D9FAF"/>
              </a:buClr>
              <a:buSzPct val="89285"/>
              <a:buFont typeface="Wingdings"/>
              <a:buChar char=""/>
              <a:tabLst>
                <a:tab pos="735330" algn="l"/>
              </a:tabLst>
            </a:pPr>
            <a:r>
              <a:rPr sz="2800" b="1" spc="-5" dirty="0">
                <a:solidFill>
                  <a:srgbClr val="FFFF00"/>
                </a:solidFill>
                <a:latin typeface="Arial"/>
                <a:cs typeface="Arial"/>
              </a:rPr>
              <a:t>Inadequa</a:t>
            </a:r>
            <a:r>
              <a:rPr sz="2800" b="1" spc="0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800" b="1" spc="-5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800" b="1" spc="1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int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ke</a:t>
            </a:r>
            <a:endParaRPr sz="2800">
              <a:latin typeface="Arial"/>
              <a:cs typeface="Arial"/>
            </a:endParaRPr>
          </a:p>
          <a:p>
            <a:pPr marL="735330" lvl="1" indent="-274320">
              <a:lnSpc>
                <a:spcPct val="100000"/>
              </a:lnSpc>
              <a:spcBef>
                <a:spcPts val="670"/>
              </a:spcBef>
              <a:buClr>
                <a:srgbClr val="6D9FAF"/>
              </a:buClr>
              <a:buSzPct val="89285"/>
              <a:buFont typeface="Wingdings"/>
              <a:buChar char=""/>
              <a:tabLst>
                <a:tab pos="735330" algn="l"/>
              </a:tabLst>
            </a:pPr>
            <a:r>
              <a:rPr sz="2800" b="1" spc="-5" dirty="0">
                <a:solidFill>
                  <a:srgbClr val="FFFF00"/>
                </a:solidFill>
                <a:latin typeface="Arial"/>
                <a:cs typeface="Arial"/>
              </a:rPr>
              <a:t>Poor </a:t>
            </a:r>
            <a:r>
              <a:rPr sz="2800" b="1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800" b="1" spc="-5" dirty="0">
                <a:solidFill>
                  <a:srgbClr val="FFFF00"/>
                </a:solidFill>
                <a:latin typeface="Arial"/>
                <a:cs typeface="Arial"/>
              </a:rPr>
              <a:t>bso</a:t>
            </a:r>
            <a:r>
              <a:rPr sz="2800" b="1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2800" b="1" spc="-5" dirty="0">
                <a:solidFill>
                  <a:srgbClr val="FFFF00"/>
                </a:solidFill>
                <a:latin typeface="Arial"/>
                <a:cs typeface="Arial"/>
              </a:rPr>
              <a:t>ption</a:t>
            </a:r>
            <a:r>
              <a:rPr sz="2800" b="1" spc="2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due</a:t>
            </a:r>
            <a:r>
              <a:rPr sz="28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nt</a:t>
            </a:r>
            <a:r>
              <a:rPr sz="2800" b="1" spc="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b="1" spc="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2800">
              <a:latin typeface="Arial"/>
              <a:cs typeface="Arial"/>
            </a:endParaRPr>
          </a:p>
          <a:p>
            <a:pPr marL="734695">
              <a:lnSpc>
                <a:spcPct val="100000"/>
              </a:lnSpc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dis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b="1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98804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390</TotalTime>
  <Words>1256</Words>
  <Application>Microsoft Office PowerPoint</Application>
  <PresentationFormat>On-screen Show (4:3)</PresentationFormat>
  <Paragraphs>284</Paragraphs>
  <Slides>38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9" baseType="lpstr">
      <vt:lpstr>Arial</vt:lpstr>
      <vt:lpstr>Arial Black</vt:lpstr>
      <vt:lpstr>Bookman Old Style</vt:lpstr>
      <vt:lpstr>Comic Sans MS</vt:lpstr>
      <vt:lpstr>Rockwell</vt:lpstr>
      <vt:lpstr>Symbol</vt:lpstr>
      <vt:lpstr>Tahoma</vt:lpstr>
      <vt:lpstr>Times New Roman</vt:lpstr>
      <vt:lpstr>Wingdings</vt:lpstr>
      <vt:lpstr>Damask</vt:lpstr>
      <vt:lpstr>PI3</vt:lpstr>
      <vt:lpstr>BLOOD PHYSIOLOGY Lecture 2</vt:lpstr>
      <vt:lpstr>Objectives</vt:lpstr>
      <vt:lpstr>Objectives – cont.</vt:lpstr>
      <vt:lpstr>Topics:</vt:lpstr>
      <vt:lpstr>PowerPoint Presentation</vt:lpstr>
      <vt:lpstr>Essential elements for RBCs formation &amp; Maturation</vt:lpstr>
      <vt:lpstr>Vitamin B12 &amp; Folic acid</vt:lpstr>
      <vt:lpstr>Vitamin B12 metabolism </vt:lpstr>
      <vt:lpstr>Malabsorption of Vit. B12</vt:lpstr>
      <vt:lpstr>HAEMOGLOBIN</vt:lpstr>
      <vt:lpstr>PowerPoint Presentation</vt:lpstr>
      <vt:lpstr>PowerPoint Presentation</vt:lpstr>
      <vt:lpstr>PowerPoint Presentation</vt:lpstr>
      <vt:lpstr>Fate of RBC</vt:lpstr>
      <vt:lpstr>Functions of Hemoglobin</vt:lpstr>
      <vt:lpstr>PowerPoint Presentation</vt:lpstr>
      <vt:lpstr>PowerPoint Presentation</vt:lpstr>
      <vt:lpstr>PowerPoint Presentation</vt:lpstr>
      <vt:lpstr>Transport and storage of iron</vt:lpstr>
      <vt:lpstr>PowerPoint Presentation</vt:lpstr>
      <vt:lpstr>PowerPoint Presentation</vt:lpstr>
      <vt:lpstr>Blood Film</vt:lpstr>
      <vt:lpstr>PowerPoint Presentation</vt:lpstr>
      <vt:lpstr>PowerPoint Presentation</vt:lpstr>
      <vt:lpstr>PowerPoint Presentation</vt:lpstr>
      <vt:lpstr>PowerPoint Presentation</vt:lpstr>
      <vt:lpstr>Causes of anaemia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Microcytic hypochromic anemia</vt:lpstr>
      <vt:lpstr>Macrocytic anemia</vt:lpstr>
      <vt:lpstr>Groups at high risk:  * Certain people are at increased risk of anaemia, including:   - Menstruating women  - Pregnant and breastfeeding women  - Babies, especially if premature  - Children going through puberty  - Vegetarians  - People with cancer, stomach ulcers and some chronic diseases  - People on weight reduction diets  - Athletes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BLOOD PHYSIOLOGY</dc:title>
  <dc:creator>Dr.Sitelbanat</dc:creator>
  <cp:lastModifiedBy>Nervana Bayoumi</cp:lastModifiedBy>
  <cp:revision>49</cp:revision>
  <dcterms:created xsi:type="dcterms:W3CDTF">2015-09-02T08:51:19Z</dcterms:created>
  <dcterms:modified xsi:type="dcterms:W3CDTF">2019-09-12T10:26:59Z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2013-09-10T00:00:00Z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2015-09-02T00:00:00Z</vt:filetime>
  </property>
</Properties>
</file>