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9422" y="2814701"/>
            <a:ext cx="5185155" cy="1124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042" y="336676"/>
            <a:ext cx="663991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590802"/>
            <a:ext cx="8071510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3544" y="6456882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0714" y="1480565"/>
            <a:ext cx="433070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BL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OD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PHYSIOL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GY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9422" y="2814701"/>
            <a:ext cx="493839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sz="4400" b="1" dirty="0">
                <a:latin typeface="Tahoma"/>
                <a:cs typeface="Tahoma"/>
              </a:rPr>
              <a:t>Whi</a:t>
            </a:r>
            <a:r>
              <a:rPr sz="4400" b="1" spc="-15" dirty="0">
                <a:latin typeface="Tahoma"/>
                <a:cs typeface="Tahoma"/>
              </a:rPr>
              <a:t>t</a:t>
            </a:r>
            <a:r>
              <a:rPr sz="4400" b="1" dirty="0">
                <a:latin typeface="Tahoma"/>
                <a:cs typeface="Tahoma"/>
              </a:rPr>
              <a:t>e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Bloo</a:t>
            </a:r>
            <a:r>
              <a:rPr sz="4400" b="1" dirty="0">
                <a:latin typeface="Tahoma"/>
                <a:cs typeface="Tahoma"/>
              </a:rPr>
              <a:t>d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Ce</a:t>
            </a:r>
            <a:r>
              <a:rPr sz="4400" b="1" spc="5" dirty="0">
                <a:latin typeface="Tahoma"/>
                <a:cs typeface="Tahoma"/>
              </a:rPr>
              <a:t>l</a:t>
            </a:r>
            <a:r>
              <a:rPr sz="4400" b="1" spc="10" dirty="0">
                <a:latin typeface="Tahoma"/>
                <a:cs typeface="Tahoma"/>
              </a:rPr>
              <a:t>l</a:t>
            </a:r>
            <a:r>
              <a:rPr sz="4400" b="1" dirty="0">
                <a:latin typeface="Tahoma"/>
                <a:cs typeface="Tahoma"/>
              </a:rPr>
              <a:t>s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ts val="4415"/>
              </a:lnSpc>
            </a:pPr>
            <a:r>
              <a:rPr sz="4400" b="1" spc="-5" dirty="0">
                <a:latin typeface="Tahoma"/>
                <a:cs typeface="Tahoma"/>
              </a:rPr>
              <a:t>(WBC)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961" y="5051552"/>
            <a:ext cx="3929379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-10" dirty="0">
                <a:latin typeface="Tahoma"/>
                <a:cs typeface="Tahoma"/>
              </a:rPr>
              <a:t>Dr</a:t>
            </a:r>
            <a:r>
              <a:rPr sz="3350" b="1" spc="-5" dirty="0">
                <a:latin typeface="Tahoma"/>
                <a:cs typeface="Tahoma"/>
              </a:rPr>
              <a:t>.</a:t>
            </a:r>
            <a:r>
              <a:rPr sz="3350" b="1" spc="-480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Ner</a:t>
            </a:r>
            <a:r>
              <a:rPr sz="3350" b="1" spc="-254" dirty="0">
                <a:latin typeface="Tahoma"/>
                <a:cs typeface="Tahoma"/>
              </a:rPr>
              <a:t>v</a:t>
            </a:r>
            <a:r>
              <a:rPr sz="3350" b="1" spc="-245" dirty="0">
                <a:latin typeface="Tahoma"/>
                <a:cs typeface="Tahoma"/>
              </a:rPr>
              <a:t>a</a:t>
            </a:r>
            <a:r>
              <a:rPr sz="3350" b="1" spc="-240" dirty="0">
                <a:latin typeface="Tahoma"/>
                <a:cs typeface="Tahoma"/>
              </a:rPr>
              <a:t>n</a:t>
            </a:r>
            <a:r>
              <a:rPr sz="3350" b="1" spc="-5" dirty="0">
                <a:latin typeface="Tahoma"/>
                <a:cs typeface="Tahoma"/>
              </a:rPr>
              <a:t>a</a:t>
            </a:r>
            <a:r>
              <a:rPr sz="3350" b="1" spc="-475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M</a:t>
            </a:r>
            <a:r>
              <a:rPr sz="3350" b="1" spc="-250" dirty="0">
                <a:latin typeface="Tahoma"/>
                <a:cs typeface="Tahoma"/>
              </a:rPr>
              <a:t>o</a:t>
            </a:r>
            <a:r>
              <a:rPr sz="3350" b="1" spc="-245" dirty="0">
                <a:latin typeface="Tahoma"/>
                <a:cs typeface="Tahoma"/>
              </a:rPr>
              <a:t>sta</a:t>
            </a:r>
            <a:r>
              <a:rPr sz="3350" b="1" spc="-240" dirty="0">
                <a:latin typeface="Tahoma"/>
                <a:cs typeface="Tahoma"/>
              </a:rPr>
              <a:t>f</a:t>
            </a:r>
            <a:r>
              <a:rPr sz="3350" b="1" spc="-5" dirty="0">
                <a:latin typeface="Tahoma"/>
                <a:cs typeface="Tahoma"/>
              </a:rPr>
              <a:t>a</a:t>
            </a:r>
            <a:endParaRPr sz="33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2060511"/>
            <a:ext cx="4965700" cy="431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319" rIns="0" bIns="0" rtlCol="0">
            <a:spAutoFit/>
          </a:bodyPr>
          <a:lstStyle/>
          <a:p>
            <a:pPr marL="1122045">
              <a:lnSpc>
                <a:spcPts val="5255"/>
              </a:lnSpc>
            </a:pPr>
            <a:r>
              <a:rPr spc="-5" dirty="0"/>
              <a:t>Genesi</a:t>
            </a:r>
            <a:r>
              <a:rPr dirty="0"/>
              <a:t>s</a:t>
            </a:r>
            <a:r>
              <a:rPr spc="-15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dirty="0"/>
              <a:t>WBC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301625">
              <a:lnSpc>
                <a:spcPts val="4785"/>
              </a:lnSpc>
            </a:pPr>
            <a:r>
              <a:rPr sz="4000" spc="-10" dirty="0"/>
              <a:t>Si</a:t>
            </a:r>
            <a:r>
              <a:rPr sz="4000" spc="-15" dirty="0"/>
              <a:t>t</a:t>
            </a:r>
            <a:r>
              <a:rPr sz="4000" spc="-5" dirty="0"/>
              <a:t>es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r>
              <a:rPr sz="4000" spc="25" dirty="0"/>
              <a:t> </a:t>
            </a:r>
            <a:r>
              <a:rPr sz="4000" spc="-10" dirty="0"/>
              <a:t>Form</a:t>
            </a:r>
            <a:r>
              <a:rPr sz="4000" spc="-15" dirty="0"/>
              <a:t>at</a:t>
            </a:r>
            <a:r>
              <a:rPr sz="4000" spc="-5" dirty="0"/>
              <a:t>ion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472503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ahoma"/>
                <a:cs typeface="Tahoma"/>
              </a:rPr>
              <a:t>sites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 </a:t>
            </a:r>
            <a:r>
              <a:rPr sz="3200" b="1" spc="-5" dirty="0">
                <a:latin typeface="Tahoma"/>
                <a:cs typeface="Tahoma"/>
              </a:rPr>
              <a:t>W</a:t>
            </a:r>
            <a:r>
              <a:rPr sz="3200" b="1" spc="-20" dirty="0">
                <a:latin typeface="Tahoma"/>
                <a:cs typeface="Tahoma"/>
              </a:rPr>
              <a:t>B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1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70886"/>
            <a:ext cx="7280909" cy="257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buFont typeface="Arial"/>
              <a:buChar char="•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Granu</a:t>
            </a:r>
            <a:r>
              <a:rPr sz="3200" b="1" spc="10" dirty="0">
                <a:latin typeface="Tahoma"/>
                <a:cs typeface="Tahoma"/>
              </a:rPr>
              <a:t>l</a:t>
            </a:r>
            <a:r>
              <a:rPr sz="3200" b="1" spc="-5" dirty="0">
                <a:latin typeface="Tahoma"/>
                <a:cs typeface="Tahoma"/>
              </a:rPr>
              <a:t>ocyt</a:t>
            </a:r>
            <a:r>
              <a:rPr sz="3200" b="1" spc="-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(neutrophil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sophil, eosinophi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)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450"/>
              </a:spcBef>
            </a:pPr>
            <a:r>
              <a:rPr sz="3200" b="1" spc="-5" dirty="0">
                <a:latin typeface="Tahoma"/>
                <a:cs typeface="Tahoma"/>
              </a:rPr>
              <a:t>Monocyt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s-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3200" b="1" dirty="0">
                <a:latin typeface="Tahoma"/>
                <a:cs typeface="Tahoma"/>
              </a:rPr>
              <a:t>ly</a:t>
            </a:r>
            <a:r>
              <a:rPr sz="3200" b="1" spc="5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phoc</a:t>
            </a:r>
            <a:r>
              <a:rPr sz="3200" b="1" spc="-15" dirty="0">
                <a:latin typeface="Tahoma"/>
                <a:cs typeface="Tahoma"/>
              </a:rPr>
              <a:t>y</a:t>
            </a:r>
            <a:r>
              <a:rPr sz="3200" b="1" dirty="0">
                <a:latin typeface="Tahoma"/>
                <a:cs typeface="Tahoma"/>
              </a:rPr>
              <a:t>te</a:t>
            </a:r>
            <a:r>
              <a:rPr sz="3200" b="1" spc="-10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-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w,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latin typeface="Tahoma"/>
                <a:cs typeface="Tahoma"/>
              </a:rPr>
              <a:t>thymus,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lymphoi</a:t>
            </a:r>
            <a:r>
              <a:rPr sz="3200" b="1" spc="5" dirty="0">
                <a:latin typeface="Tahoma"/>
                <a:cs typeface="Tahoma"/>
              </a:rPr>
              <a:t>d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</a:t>
            </a:r>
            <a:r>
              <a:rPr sz="3200" b="1" spc="-15" dirty="0">
                <a:latin typeface="Tahoma"/>
                <a:cs typeface="Tahoma"/>
              </a:rPr>
              <a:t>s</a:t>
            </a:r>
            <a:r>
              <a:rPr sz="3200" b="1" spc="-5" dirty="0">
                <a:latin typeface="Tahoma"/>
                <a:cs typeface="Tahoma"/>
              </a:rPr>
              <a:t>ues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299967"/>
            <a:ext cx="16827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802005">
              <a:lnSpc>
                <a:spcPct val="100000"/>
              </a:lnSpc>
            </a:pPr>
            <a:r>
              <a:rPr spc="-5" dirty="0"/>
              <a:t>Lif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span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dirty="0"/>
              <a:t>WBCs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7763"/>
            <a:ext cx="7980680" cy="362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1920" indent="-342900" algn="just">
              <a:lnSpc>
                <a:spcPct val="893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Tahoma"/>
                <a:cs typeface="Tahoma"/>
              </a:rPr>
              <a:t>Granu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ocytes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4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5" dirty="0">
                <a:latin typeface="Tahoma"/>
                <a:cs typeface="Tahoma"/>
              </a:rPr>
              <a:t>5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day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s,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Dur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ng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nl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fe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because th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ter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ing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sti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dirty="0">
                <a:latin typeface="Tahoma"/>
                <a:cs typeface="Tahoma"/>
              </a:rPr>
              <a:t>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cter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a.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898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Tahoma"/>
                <a:cs typeface="Tahoma"/>
              </a:rPr>
              <a:t>Monocyte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 1</a:t>
            </a:r>
            <a:r>
              <a:rPr sz="2800" b="1" spc="-15" dirty="0">
                <a:latin typeface="Tahoma"/>
                <a:cs typeface="Tahoma"/>
              </a:rPr>
              <a:t>0-</a:t>
            </a:r>
            <a:r>
              <a:rPr sz="2800" b="1" dirty="0">
                <a:latin typeface="Tahoma"/>
                <a:cs typeface="Tahoma"/>
              </a:rPr>
              <a:t>20</a:t>
            </a:r>
            <a:r>
              <a:rPr sz="2800" b="1" spc="-5" dirty="0">
                <a:latin typeface="Tahoma"/>
                <a:cs typeface="Tahoma"/>
              </a:rPr>
              <a:t>-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n they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le</a:t>
            </a:r>
            <a:r>
              <a:rPr sz="2800" b="1" spc="-5" dirty="0">
                <a:latin typeface="Tahoma"/>
                <a:cs typeface="Tahoma"/>
              </a:rPr>
              <a:t>ave blood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sform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into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cro</a:t>
            </a:r>
            <a:r>
              <a:rPr sz="2800" b="1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hage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 life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goe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5" dirty="0">
                <a:latin typeface="Tahoma"/>
                <a:cs typeface="Tahoma"/>
              </a:rPr>
              <a:t>p</a:t>
            </a:r>
            <a:r>
              <a:rPr sz="2800" b="1" spc="8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months.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ts val="318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2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mphocy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k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mon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h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180"/>
              </a:lnSpc>
            </a:pPr>
            <a:r>
              <a:rPr sz="2800" b="1" spc="-5" dirty="0">
                <a:latin typeface="Tahoma"/>
                <a:cs typeface="Tahoma"/>
              </a:rPr>
              <a:t>according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</a:t>
            </a:r>
            <a:r>
              <a:rPr sz="2800" b="1" spc="7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type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0254" y="4088765"/>
            <a:ext cx="40443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White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Bloo</a:t>
            </a:r>
            <a:r>
              <a:rPr sz="2000" b="1" dirty="0">
                <a:latin typeface="Tahoma"/>
                <a:cs typeface="Tahoma"/>
              </a:rPr>
              <a:t>d </a:t>
            </a:r>
            <a:r>
              <a:rPr sz="2000" b="1" spc="-5" dirty="0">
                <a:latin typeface="Tahoma"/>
                <a:cs typeface="Tahoma"/>
              </a:rPr>
              <a:t>C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4785"/>
              </a:lnSpc>
              <a:spcBef>
                <a:spcPts val="520"/>
              </a:spcBef>
            </a:pPr>
            <a:r>
              <a:rPr sz="4000" b="1" spc="-5" dirty="0">
                <a:latin typeface="Tahoma"/>
                <a:cs typeface="Tahoma"/>
              </a:rPr>
              <a:t>NEUTR</a:t>
            </a:r>
            <a:r>
              <a:rPr sz="4000" b="1" spc="-20" dirty="0">
                <a:latin typeface="Tahoma"/>
                <a:cs typeface="Tahoma"/>
              </a:rPr>
              <a:t>O</a:t>
            </a:r>
            <a:r>
              <a:rPr sz="4000" b="1" spc="-5" dirty="0">
                <a:latin typeface="Tahoma"/>
                <a:cs typeface="Tahoma"/>
              </a:rPr>
              <a:t>PHILLS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5080">
              <a:lnSpc>
                <a:spcPts val="4060"/>
              </a:lnSpc>
            </a:pPr>
            <a:r>
              <a:rPr sz="3600" spc="-10" dirty="0"/>
              <a:t>Formatio</a:t>
            </a:r>
            <a:r>
              <a:rPr sz="3600" spc="-5" dirty="0"/>
              <a:t>n</a:t>
            </a:r>
            <a:r>
              <a:rPr sz="3600" spc="-15" dirty="0"/>
              <a:t> </a:t>
            </a:r>
            <a:r>
              <a:rPr sz="3600" dirty="0"/>
              <a:t>and</a:t>
            </a:r>
            <a:r>
              <a:rPr sz="3600" spc="-25" dirty="0"/>
              <a:t> </a:t>
            </a:r>
            <a:r>
              <a:rPr sz="3600" spc="-10" dirty="0"/>
              <a:t>Matura</a:t>
            </a:r>
            <a:r>
              <a:rPr sz="3600" spc="5" dirty="0"/>
              <a:t>t</a:t>
            </a:r>
            <a:r>
              <a:rPr sz="3600" dirty="0"/>
              <a:t>ion</a:t>
            </a:r>
            <a:r>
              <a:rPr sz="3600" spc="15" dirty="0"/>
              <a:t> </a:t>
            </a:r>
            <a:r>
              <a:rPr sz="3600" spc="-5" dirty="0"/>
              <a:t>of Neutrohils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0">
              <a:lnSpc>
                <a:spcPct val="100000"/>
              </a:lnSpc>
            </a:pP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dirty="0"/>
              <a:t>rmed</a:t>
            </a:r>
            <a:r>
              <a:rPr sz="2400" spc="-5" dirty="0"/>
              <a:t> </a:t>
            </a:r>
            <a:r>
              <a:rPr sz="2400" spc="-10" dirty="0"/>
              <a:t>i</a:t>
            </a:r>
            <a:r>
              <a:rPr sz="2400" dirty="0"/>
              <a:t>n B</a:t>
            </a:r>
            <a:r>
              <a:rPr sz="2400" spc="-10" dirty="0"/>
              <a:t>o</a:t>
            </a:r>
            <a:r>
              <a:rPr sz="2400" spc="-5" dirty="0"/>
              <a:t>n</a:t>
            </a:r>
            <a:r>
              <a:rPr sz="2400" dirty="0"/>
              <a:t>e </a:t>
            </a:r>
            <a:r>
              <a:rPr sz="2400" spc="-5" dirty="0"/>
              <a:t>Ma</a:t>
            </a:r>
            <a:r>
              <a:rPr sz="2400" spc="5" dirty="0"/>
              <a:t>r</a:t>
            </a:r>
            <a:r>
              <a:rPr sz="2400" dirty="0"/>
              <a:t>row</a:t>
            </a:r>
            <a:endParaRPr sz="2400"/>
          </a:p>
          <a:p>
            <a:pPr marL="622300" indent="-6096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Ste</a:t>
            </a:r>
            <a:r>
              <a:rPr sz="2400" spc="-5" dirty="0"/>
              <a:t>m</a:t>
            </a:r>
            <a:r>
              <a:rPr sz="2400" spc="-10" dirty="0"/>
              <a:t> cel</a:t>
            </a:r>
            <a:r>
              <a:rPr sz="2400" spc="-5" dirty="0"/>
              <a:t>ls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Myelo</a:t>
            </a:r>
            <a:r>
              <a:rPr sz="2400" spc="-15" dirty="0"/>
              <a:t>b</a:t>
            </a:r>
            <a:r>
              <a:rPr sz="2400" spc="-5" dirty="0"/>
              <a:t>last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Promyel</a:t>
            </a:r>
            <a:r>
              <a:rPr sz="2400" spc="-5" dirty="0"/>
              <a:t>o</a:t>
            </a:r>
            <a:r>
              <a:rPr sz="2400" spc="-15" dirty="0"/>
              <a:t>c</a:t>
            </a:r>
            <a:r>
              <a:rPr sz="2400" spc="-5" dirty="0"/>
              <a:t>ytes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Neutroph</a:t>
            </a:r>
            <a:r>
              <a:rPr sz="2400" spc="-20" dirty="0"/>
              <a:t>i</a:t>
            </a:r>
            <a:r>
              <a:rPr sz="2400" spc="-5" dirty="0"/>
              <a:t>l</a:t>
            </a:r>
            <a:r>
              <a:rPr sz="2400" dirty="0"/>
              <a:t> </a:t>
            </a:r>
            <a:r>
              <a:rPr sz="2400" spc="-5" dirty="0"/>
              <a:t>myel</a:t>
            </a:r>
            <a:r>
              <a:rPr sz="2400" spc="-15" dirty="0"/>
              <a:t>o</a:t>
            </a:r>
            <a:r>
              <a:rPr sz="2400" spc="-10" dirty="0"/>
              <a:t>cy</a:t>
            </a:r>
            <a:r>
              <a:rPr sz="2400" spc="-15" dirty="0"/>
              <a:t>t</a:t>
            </a:r>
            <a:r>
              <a:rPr sz="2400" spc="-5" dirty="0"/>
              <a:t>es</a:t>
            </a:r>
            <a:r>
              <a:rPr sz="2400" spc="3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Youn</a:t>
            </a:r>
            <a:r>
              <a:rPr sz="2400" dirty="0"/>
              <a:t>g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10" dirty="0"/>
              <a:t> </a:t>
            </a:r>
            <a:r>
              <a:rPr sz="2400" spc="-5" dirty="0"/>
              <a:t>metamyelo</a:t>
            </a:r>
            <a:r>
              <a:rPr sz="2400" spc="-20" dirty="0"/>
              <a:t>c</a:t>
            </a:r>
            <a:r>
              <a:rPr sz="2400" spc="-5" dirty="0"/>
              <a:t>ytes</a:t>
            </a:r>
            <a:r>
              <a:rPr sz="2400" spc="40" dirty="0"/>
              <a:t> </a:t>
            </a:r>
            <a:r>
              <a:rPr sz="3600" b="0" baseline="-12731" dirty="0">
                <a:latin typeface="Symbol"/>
                <a:cs typeface="Symbol"/>
              </a:rPr>
              <a:t></a:t>
            </a:r>
            <a:endParaRPr sz="3600" baseline="-12731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Ban</a:t>
            </a:r>
            <a:r>
              <a:rPr sz="2400" dirty="0"/>
              <a:t>d </a:t>
            </a:r>
            <a:r>
              <a:rPr sz="2400" spc="-10" dirty="0"/>
              <a:t>neutro</a:t>
            </a:r>
            <a:r>
              <a:rPr sz="2400" spc="-5" dirty="0"/>
              <a:t>phi</a:t>
            </a:r>
            <a:r>
              <a:rPr sz="2400" dirty="0"/>
              <a:t>l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ts val="2805"/>
              </a:lnSpc>
              <a:spcBef>
                <a:spcPts val="1080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P</a:t>
            </a:r>
            <a:r>
              <a:rPr sz="2400" spc="-10" dirty="0"/>
              <a:t>o</a:t>
            </a:r>
            <a:r>
              <a:rPr sz="2400" spc="-5" dirty="0"/>
              <a:t>lym</a:t>
            </a:r>
            <a:r>
              <a:rPr sz="2400" spc="-15" dirty="0"/>
              <a:t>o</a:t>
            </a:r>
            <a:r>
              <a:rPr sz="2400" spc="-5" dirty="0"/>
              <a:t>rphnuclear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5" dirty="0"/>
              <a:t>(</a:t>
            </a:r>
            <a:r>
              <a:rPr sz="2400" dirty="0"/>
              <a:t>M</a:t>
            </a:r>
            <a:r>
              <a:rPr sz="2400" spc="-5" dirty="0"/>
              <a:t>ature</a:t>
            </a:r>
            <a:endParaRPr sz="2400"/>
          </a:p>
          <a:p>
            <a:pPr marL="622300">
              <a:lnSpc>
                <a:spcPts val="2805"/>
              </a:lnSpc>
            </a:pPr>
            <a:r>
              <a:rPr sz="2400" dirty="0"/>
              <a:t>Neu</a:t>
            </a:r>
            <a:r>
              <a:rPr sz="2400" spc="-10" dirty="0"/>
              <a:t>t</a:t>
            </a:r>
            <a:r>
              <a:rPr sz="2400" dirty="0"/>
              <a:t>rphi</a:t>
            </a:r>
            <a:r>
              <a:rPr sz="2400" spc="-15" dirty="0"/>
              <a:t>l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dirty="0"/>
              <a:t>released</a:t>
            </a:r>
            <a:r>
              <a:rPr sz="2400" spc="-20" dirty="0"/>
              <a:t> </a:t>
            </a:r>
            <a:r>
              <a:rPr sz="2400" dirty="0"/>
              <a:t>to</a:t>
            </a:r>
            <a:r>
              <a:rPr sz="2400" spc="-10" dirty="0"/>
              <a:t> </a:t>
            </a:r>
            <a:r>
              <a:rPr sz="2400" dirty="0"/>
              <a:t>b</a:t>
            </a:r>
            <a:r>
              <a:rPr sz="2400" spc="-10" dirty="0"/>
              <a:t>l</a:t>
            </a:r>
            <a:r>
              <a:rPr sz="2400" spc="-5" dirty="0"/>
              <a:t>o</a:t>
            </a:r>
            <a:r>
              <a:rPr sz="2400" spc="-15" dirty="0"/>
              <a:t>o</a:t>
            </a:r>
            <a:r>
              <a:rPr sz="2400" spc="-5" dirty="0"/>
              <a:t>d)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50" y="969962"/>
            <a:ext cx="7564501" cy="540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779145">
              <a:lnSpc>
                <a:spcPct val="100000"/>
              </a:lnSpc>
            </a:pPr>
            <a:r>
              <a:rPr sz="4000" spc="-5" dirty="0"/>
              <a:t>Neut</a:t>
            </a:r>
            <a:r>
              <a:rPr sz="4000" spc="-25" dirty="0"/>
              <a:t>r</a:t>
            </a:r>
            <a:r>
              <a:rPr sz="4000" spc="-10" dirty="0"/>
              <a:t>ophi</a:t>
            </a:r>
            <a:r>
              <a:rPr sz="4000" spc="-5" dirty="0"/>
              <a:t>l</a:t>
            </a:r>
            <a:r>
              <a:rPr sz="4000" spc="65" dirty="0"/>
              <a:t> </a:t>
            </a:r>
            <a:r>
              <a:rPr sz="4000" spc="-10" dirty="0"/>
              <a:t>Func</a:t>
            </a:r>
            <a:r>
              <a:rPr sz="4000" spc="-20" dirty="0"/>
              <a:t>t</a:t>
            </a:r>
            <a:r>
              <a:rPr sz="4000" spc="-25" dirty="0"/>
              <a:t>i</a:t>
            </a:r>
            <a:r>
              <a:rPr sz="4000" spc="-5" dirty="0"/>
              <a:t>on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2891" y="1413225"/>
            <a:ext cx="7651115" cy="4177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fens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aga</a:t>
            </a:r>
            <a:r>
              <a:rPr sz="2800" b="1" spc="-2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ns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ha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dirty="0">
                <a:latin typeface="Tahoma"/>
                <a:cs typeface="Tahoma"/>
              </a:rPr>
              <a:t>ab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ty 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</a:t>
            </a:r>
            <a:r>
              <a:rPr sz="2400" b="1" spc="-20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eria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 </a:t>
            </a:r>
            <a:r>
              <a:rPr sz="2400" b="1" spc="-5" dirty="0">
                <a:latin typeface="Tahoma"/>
                <a:cs typeface="Tahoma"/>
              </a:rPr>
              <a:t>organ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sm by a </a:t>
            </a:r>
            <a:r>
              <a:rPr sz="2400" b="1" spc="-10" dirty="0">
                <a:latin typeface="Tahoma"/>
                <a:cs typeface="Tahoma"/>
              </a:rPr>
              <a:t>proces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phyagocytosis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ts val="3175"/>
              </a:lnSpc>
            </a:pPr>
            <a:r>
              <a:rPr sz="2800" b="1" spc="-10" dirty="0">
                <a:latin typeface="Tahoma"/>
                <a:cs typeface="Tahoma"/>
              </a:rPr>
              <a:t>Step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</a:t>
            </a:r>
            <a:r>
              <a:rPr sz="2800" b="1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ts val="3095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Chemotaxis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ts val="3279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Ma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10" dirty="0">
                <a:latin typeface="Tahoma"/>
                <a:cs typeface="Tahoma"/>
              </a:rPr>
              <a:t>gination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ap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desi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5" dirty="0">
                <a:latin typeface="Tahoma"/>
                <a:cs typeface="Tahoma"/>
              </a:rPr>
              <a:t>Ameoboid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movem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nt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4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Engulf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ki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microbe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250" y="1968436"/>
            <a:ext cx="5905500" cy="47009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200" dirty="0">
                <a:latin typeface="Times New Roman"/>
                <a:cs typeface="Times New Roman"/>
              </a:rPr>
              <a:t>Dr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lban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9250" y="1968436"/>
            <a:ext cx="5905500" cy="4700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6246" y="1016508"/>
            <a:ext cx="71374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latin typeface="Calibri"/>
                <a:cs typeface="Calibri"/>
              </a:rPr>
              <a:t>Chemo</a:t>
            </a:r>
            <a:r>
              <a:rPr sz="3600" b="0" spc="-90" dirty="0">
                <a:latin typeface="Calibri"/>
                <a:cs typeface="Calibri"/>
              </a:rPr>
              <a:t>t</a:t>
            </a:r>
            <a:r>
              <a:rPr sz="3600" b="0" spc="-60" dirty="0">
                <a:latin typeface="Calibri"/>
                <a:cs typeface="Calibri"/>
              </a:rPr>
              <a:t>a</a:t>
            </a:r>
            <a:r>
              <a:rPr sz="3600" b="0" spc="-5" dirty="0">
                <a:latin typeface="Calibri"/>
                <a:cs typeface="Calibri"/>
              </a:rPr>
              <a:t>xis</a:t>
            </a:r>
            <a:r>
              <a:rPr sz="3600" b="0" dirty="0">
                <a:latin typeface="Calibri"/>
                <a:cs typeface="Calibri"/>
              </a:rPr>
              <a:t>,</a:t>
            </a:r>
            <a:r>
              <a:rPr sz="3600" b="0" spc="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ma</a:t>
            </a:r>
            <a:r>
              <a:rPr sz="3600" b="0" spc="-70" dirty="0">
                <a:latin typeface="Calibri"/>
                <a:cs typeface="Calibri"/>
              </a:rPr>
              <a:t>r</a:t>
            </a:r>
            <a:r>
              <a:rPr sz="3600" b="0" dirty="0">
                <a:latin typeface="Calibri"/>
                <a:cs typeface="Calibri"/>
              </a:rPr>
              <a:t>gi</a:t>
            </a:r>
            <a:r>
              <a:rPr sz="3600" b="0" spc="-5" dirty="0">
                <a:latin typeface="Calibri"/>
                <a:cs typeface="Calibri"/>
              </a:rPr>
              <a:t>n</a:t>
            </a:r>
            <a:r>
              <a:rPr sz="3600" b="0" spc="-50" dirty="0">
                <a:latin typeface="Calibri"/>
                <a:cs typeface="Calibri"/>
              </a:rPr>
              <a:t>a</a:t>
            </a:r>
            <a:r>
              <a:rPr sz="3600" b="0" dirty="0">
                <a:latin typeface="Calibri"/>
                <a:cs typeface="Calibri"/>
              </a:rPr>
              <a:t>tion</a:t>
            </a:r>
            <a:r>
              <a:rPr sz="3600" b="0" spc="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&amp;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di</a:t>
            </a:r>
            <a:r>
              <a:rPr sz="3600" b="0" spc="5" dirty="0">
                <a:latin typeface="Calibri"/>
                <a:cs typeface="Calibri"/>
              </a:rPr>
              <a:t>ap</a:t>
            </a:r>
            <a:r>
              <a:rPr sz="3600" b="0" dirty="0">
                <a:latin typeface="Calibri"/>
                <a:cs typeface="Calibri"/>
              </a:rPr>
              <a:t>ede</a:t>
            </a:r>
            <a:r>
              <a:rPr sz="3600" b="0" spc="-15" dirty="0">
                <a:latin typeface="Calibri"/>
                <a:cs typeface="Calibri"/>
              </a:rPr>
              <a:t>s</a:t>
            </a:r>
            <a:r>
              <a:rPr sz="3600" b="0" dirty="0">
                <a:latin typeface="Calibri"/>
                <a:cs typeface="Calibri"/>
              </a:rPr>
              <a:t>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4" rIns="0" bIns="0" rtlCol="0">
            <a:spAutoFit/>
          </a:bodyPr>
          <a:lstStyle/>
          <a:p>
            <a:pPr marL="1132840">
              <a:lnSpc>
                <a:spcPct val="100000"/>
              </a:lnSpc>
            </a:pPr>
            <a:r>
              <a:rPr sz="4000" spc="-10" dirty="0"/>
              <a:t>Chem</a:t>
            </a:r>
            <a:r>
              <a:rPr sz="4000" spc="5" dirty="0"/>
              <a:t>o</a:t>
            </a:r>
            <a:r>
              <a:rPr sz="4000" spc="-5" dirty="0"/>
              <a:t>ta</a:t>
            </a:r>
            <a:r>
              <a:rPr sz="4000" spc="-20" dirty="0"/>
              <a:t>x</a:t>
            </a:r>
            <a:r>
              <a:rPr sz="4000" spc="-5" dirty="0"/>
              <a:t>is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5152"/>
            <a:ext cx="7701915" cy="308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8485" marR="38735">
              <a:lnSpc>
                <a:spcPct val="100800"/>
              </a:lnSpc>
            </a:pPr>
            <a:r>
              <a:rPr sz="2400" b="1" spc="-5" dirty="0">
                <a:latin typeface="Tahoma"/>
                <a:cs typeface="Tahoma"/>
              </a:rPr>
              <a:t>Th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attract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spc="-10" dirty="0">
                <a:latin typeface="Tahoma"/>
                <a:cs typeface="Tahoma"/>
              </a:rPr>
              <a:t>neutrophil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15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lamed area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ow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chemot</a:t>
            </a:r>
            <a:r>
              <a:rPr sz="2400" b="1" spc="-5" dirty="0">
                <a:latin typeface="Tahoma"/>
                <a:cs typeface="Tahoma"/>
              </a:rPr>
              <a:t>act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 </a:t>
            </a:r>
            <a:r>
              <a:rPr sz="2400" b="1" spc="-5" dirty="0">
                <a:latin typeface="Tahoma"/>
                <a:cs typeface="Tahoma"/>
              </a:rPr>
              <a:t>subs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ances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release</a:t>
            </a:r>
            <a:r>
              <a:rPr sz="2400" b="1" spc="-10" dirty="0">
                <a:latin typeface="Tahoma"/>
                <a:cs typeface="Tahoma"/>
              </a:rPr>
              <a:t> fro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15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ected site:</a:t>
            </a:r>
            <a:endParaRPr sz="24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h</a:t>
            </a:r>
            <a:r>
              <a:rPr sz="2400" b="1" dirty="0">
                <a:latin typeface="Tahoma"/>
                <a:cs typeface="Tahoma"/>
              </a:rPr>
              <a:t>em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ances: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spcBef>
                <a:spcPts val="5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erial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xin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buFont typeface="Arial"/>
              <a:buChar char="•"/>
              <a:tabLst>
                <a:tab pos="1384935" algn="l"/>
              </a:tabLst>
            </a:pPr>
            <a:r>
              <a:rPr sz="3600" b="1" spc="-7" baseline="1157" dirty="0">
                <a:latin typeface="Tahoma"/>
                <a:cs typeface="Tahoma"/>
              </a:rPr>
              <a:t>Degene</a:t>
            </a:r>
            <a:r>
              <a:rPr sz="3600" b="1" spc="15" baseline="1157" dirty="0">
                <a:latin typeface="Tahoma"/>
                <a:cs typeface="Tahoma"/>
              </a:rPr>
              <a:t>r</a:t>
            </a:r>
            <a:r>
              <a:rPr sz="3600" b="1" spc="-7" baseline="1157" dirty="0">
                <a:latin typeface="Tahoma"/>
                <a:cs typeface="Tahoma"/>
              </a:rPr>
              <a:t>ative</a:t>
            </a:r>
            <a:r>
              <a:rPr sz="3600" b="1" spc="-52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product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30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f</a:t>
            </a:r>
            <a:r>
              <a:rPr sz="3600" b="1" spc="-22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inf</a:t>
            </a:r>
            <a:r>
              <a:rPr sz="3600" b="1" spc="-22" baseline="1157" dirty="0">
                <a:latin typeface="Tahoma"/>
                <a:cs typeface="Tahoma"/>
              </a:rPr>
              <a:t>l</a:t>
            </a:r>
            <a:r>
              <a:rPr sz="3600" b="1" spc="-7" baseline="1157" dirty="0">
                <a:latin typeface="Tahoma"/>
                <a:cs typeface="Tahoma"/>
              </a:rPr>
              <a:t>am</a:t>
            </a:r>
            <a:r>
              <a:rPr sz="3600" b="1" baseline="1157" dirty="0">
                <a:latin typeface="Tahoma"/>
                <a:cs typeface="Tahoma"/>
              </a:rPr>
              <a:t>ed</a:t>
            </a:r>
            <a:r>
              <a:rPr sz="3600" b="1" spc="-7" baseline="1157" dirty="0">
                <a:latin typeface="Tahoma"/>
                <a:cs typeface="Tahoma"/>
              </a:rPr>
              <a:t> tissue</a:t>
            </a:r>
            <a:endParaRPr sz="3600" baseline="1157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mplement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sys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em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10" dirty="0">
                <a:latin typeface="Tahoma"/>
                <a:cs typeface="Tahoma"/>
              </a:rPr>
              <a:t>Reactio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produc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plas</a:t>
            </a:r>
            <a:r>
              <a:rPr sz="2400" b="1" spc="0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tti</a:t>
            </a:r>
            <a:r>
              <a:rPr sz="2400" b="1" spc="-5" dirty="0">
                <a:latin typeface="Tahoma"/>
                <a:cs typeface="Tahoma"/>
              </a:rPr>
              <a:t>ng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303021"/>
            <a:ext cx="656272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Ma</a:t>
            </a:r>
            <a:r>
              <a:rPr sz="4000" spc="-15" dirty="0"/>
              <a:t>r</a:t>
            </a:r>
            <a:r>
              <a:rPr sz="4000" spc="-10" dirty="0"/>
              <a:t>ginatio</a:t>
            </a:r>
            <a:r>
              <a:rPr sz="4000" spc="-5" dirty="0"/>
              <a:t>n</a:t>
            </a:r>
            <a:r>
              <a:rPr sz="4000" spc="55" dirty="0"/>
              <a:t> </a:t>
            </a:r>
            <a:r>
              <a:rPr sz="4000" dirty="0"/>
              <a:t>&amp;</a:t>
            </a:r>
            <a:r>
              <a:rPr sz="4000" spc="-25" dirty="0"/>
              <a:t> </a:t>
            </a:r>
            <a:r>
              <a:rPr sz="4000" spc="-10" dirty="0"/>
              <a:t>Di</a:t>
            </a:r>
            <a:r>
              <a:rPr sz="4000" spc="-15" dirty="0"/>
              <a:t>a</a:t>
            </a:r>
            <a:r>
              <a:rPr sz="4000" spc="-10" dirty="0"/>
              <a:t>pe</a:t>
            </a:r>
            <a:r>
              <a:rPr sz="4000" dirty="0"/>
              <a:t>d</a:t>
            </a:r>
            <a:r>
              <a:rPr sz="4000" spc="0" dirty="0"/>
              <a:t>e</a:t>
            </a:r>
            <a:r>
              <a:rPr sz="4000" spc="-15" dirty="0"/>
              <a:t>s</a:t>
            </a:r>
            <a:r>
              <a:rPr sz="4000" spc="-25" dirty="0"/>
              <a:t>i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320" y="1188465"/>
            <a:ext cx="6904990" cy="517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rgin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te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wa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of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40"/>
              </a:spcBef>
            </a:pP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oo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capi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ries</a:t>
            </a:r>
            <a:endParaRPr sz="2800">
              <a:latin typeface="Tahoma"/>
              <a:cs typeface="Tahoma"/>
            </a:endParaRPr>
          </a:p>
          <a:p>
            <a:pPr marL="239395" indent="-2266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squeezes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itse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through</a:t>
            </a:r>
            <a:endParaRPr sz="2800">
              <a:latin typeface="Tahoma"/>
              <a:cs typeface="Tahoma"/>
            </a:endParaRPr>
          </a:p>
          <a:p>
            <a:pPr marL="239395" indent="-22669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endothel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hole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av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blood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Tahoma"/>
                <a:cs typeface="Tahoma"/>
              </a:rPr>
              <a:t>capi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ri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</a:t>
            </a:r>
            <a:r>
              <a:rPr sz="2800" b="1" spc="-10" dirty="0">
                <a:latin typeface="Tahoma"/>
                <a:cs typeface="Tahoma"/>
              </a:rPr>
              <a:t>di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pedesi</a:t>
            </a:r>
            <a:r>
              <a:rPr sz="2800" b="1" spc="-5" dirty="0">
                <a:latin typeface="Tahoma"/>
                <a:cs typeface="Tahoma"/>
              </a:rPr>
              <a:t>s)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ahoma"/>
                <a:cs typeface="Tahoma"/>
              </a:rPr>
              <a:t>WBC move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by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5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oeboi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motion</a:t>
            </a:r>
            <a:endParaRPr sz="2800">
              <a:latin typeface="Tahoma"/>
              <a:cs typeface="Tahoma"/>
            </a:endParaRPr>
          </a:p>
          <a:p>
            <a:pPr marL="239395" marR="5080" indent="-226695" algn="just">
              <a:lnSpc>
                <a:spcPct val="101099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towa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infl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m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0" dirty="0">
                <a:latin typeface="Tahoma"/>
                <a:cs typeface="Tahoma"/>
              </a:rPr>
              <a:t>t</a:t>
            </a:r>
            <a:r>
              <a:rPr sz="2800" b="1" spc="-5" dirty="0">
                <a:latin typeface="Tahoma"/>
                <a:cs typeface="Tahoma"/>
              </a:rPr>
              <a:t>ion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ar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following che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otact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su</a:t>
            </a:r>
            <a:r>
              <a:rPr sz="2800" b="1" spc="-15" dirty="0">
                <a:latin typeface="Tahoma"/>
                <a:cs typeface="Tahoma"/>
              </a:rPr>
              <a:t>b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nc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5" dirty="0">
                <a:latin typeface="Tahoma"/>
                <a:cs typeface="Tahoma"/>
              </a:rPr>
              <a:t>ed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from </a:t>
            </a:r>
            <a:r>
              <a:rPr sz="2800" b="1" spc="-5" dirty="0">
                <a:latin typeface="Tahoma"/>
                <a:cs typeface="Tahoma"/>
              </a:rPr>
              <a:t>site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endParaRPr sz="2800">
              <a:latin typeface="Tahoma"/>
              <a:cs typeface="Tahoma"/>
            </a:endParaRPr>
          </a:p>
          <a:p>
            <a:pPr marL="239395" marR="287020" indent="-226695">
              <a:lnSpc>
                <a:spcPct val="101099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Upon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chin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site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 n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utroph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ls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rt to engu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dirty="0">
                <a:latin typeface="Tahoma"/>
                <a:cs typeface="Tahoma"/>
              </a:rPr>
              <a:t>f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-2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ect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ng organism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106805">
              <a:lnSpc>
                <a:spcPct val="100000"/>
              </a:lnSpc>
            </a:pPr>
            <a:r>
              <a:rPr spc="-5" dirty="0"/>
              <a:t>Lectur</a:t>
            </a:r>
            <a:r>
              <a:rPr dirty="0"/>
              <a:t>e </a:t>
            </a:r>
            <a:r>
              <a:rPr spc="5" dirty="0"/>
              <a:t>c</a:t>
            </a:r>
            <a:r>
              <a:rPr spc="20" dirty="0"/>
              <a:t>o</a:t>
            </a:r>
            <a:r>
              <a:rPr spc="-5" dirty="0"/>
              <a:t>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7718425" cy="380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2300" algn="l"/>
                <a:tab pos="2955925" algn="l"/>
              </a:tabLst>
            </a:pPr>
            <a:r>
              <a:rPr sz="3200" b="1" spc="-5" dirty="0">
                <a:latin typeface="Tahoma"/>
                <a:cs typeface="Tahoma"/>
              </a:rPr>
              <a:t>Formatio</a:t>
            </a:r>
            <a:r>
              <a:rPr sz="3200" b="1" dirty="0">
                <a:latin typeface="Tahoma"/>
                <a:cs typeface="Tahoma"/>
              </a:rPr>
              <a:t>n	of</a:t>
            </a:r>
            <a:r>
              <a:rPr sz="3200" b="1" spc="-15" dirty="0">
                <a:latin typeface="Tahoma"/>
                <a:cs typeface="Tahoma"/>
              </a:rPr>
              <a:t> W</a:t>
            </a:r>
            <a:r>
              <a:rPr sz="3200" b="1" dirty="0">
                <a:latin typeface="Tahoma"/>
                <a:cs typeface="Tahoma"/>
              </a:rPr>
              <a:t>BC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Type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WBC</a:t>
            </a:r>
            <a:endParaRPr sz="3200">
              <a:latin typeface="Tahoma"/>
              <a:cs typeface="Tahoma"/>
            </a:endParaRPr>
          </a:p>
          <a:p>
            <a:pPr marL="622300" marR="5080" indent="-609600">
              <a:lnSpc>
                <a:spcPts val="3800"/>
              </a:lnSpc>
              <a:spcBef>
                <a:spcPts val="1015"/>
              </a:spcBef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Gen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sis,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sites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and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4800" b="1" baseline="1736" dirty="0">
                <a:latin typeface="Tahoma"/>
                <a:cs typeface="Tahoma"/>
              </a:rPr>
              <a:t>life </a:t>
            </a:r>
            <a:r>
              <a:rPr sz="3200" b="1" dirty="0">
                <a:latin typeface="Tahoma"/>
                <a:cs typeface="Tahoma"/>
              </a:rPr>
              <a:t>span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WBC</a:t>
            </a:r>
            <a:endParaRPr sz="3200">
              <a:latin typeface="Tahoma"/>
              <a:cs typeface="Tahoma"/>
            </a:endParaRPr>
          </a:p>
          <a:p>
            <a:pPr marL="622300" marR="41910" indent="-609600">
              <a:lnSpc>
                <a:spcPts val="3660"/>
              </a:lnSpc>
              <a:spcBef>
                <a:spcPts val="865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latin typeface="Tahoma"/>
                <a:cs typeface="Tahoma"/>
              </a:rPr>
              <a:t>Neutr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phi</a:t>
            </a:r>
            <a:r>
              <a:rPr sz="3200" b="1" spc="-10" dirty="0">
                <a:latin typeface="Tahoma"/>
                <a:cs typeface="Tahoma"/>
              </a:rPr>
              <a:t>l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on</a:t>
            </a:r>
            <a:r>
              <a:rPr sz="3200" b="1" dirty="0">
                <a:latin typeface="Tahoma"/>
                <a:cs typeface="Tahoma"/>
              </a:rPr>
              <a:t>,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</a:t>
            </a:r>
            <a:r>
              <a:rPr sz="3200" b="1" spc="5" dirty="0">
                <a:latin typeface="Tahoma"/>
                <a:cs typeface="Tahoma"/>
              </a:rPr>
              <a:t>t</a:t>
            </a:r>
            <a:r>
              <a:rPr sz="3200" b="1" spc="-5" dirty="0">
                <a:latin typeface="Tahoma"/>
                <a:cs typeface="Tahoma"/>
              </a:rPr>
              <a:t>ur</a:t>
            </a:r>
            <a:r>
              <a:rPr sz="3200" b="1" spc="5" dirty="0">
                <a:latin typeface="Tahoma"/>
                <a:cs typeface="Tahoma"/>
              </a:rPr>
              <a:t>a</a:t>
            </a:r>
            <a:r>
              <a:rPr sz="3200" b="1" spc="-10" dirty="0">
                <a:latin typeface="Tahoma"/>
                <a:cs typeface="Tahoma"/>
              </a:rPr>
              <a:t>t</a:t>
            </a:r>
            <a:r>
              <a:rPr sz="3200" b="1" dirty="0">
                <a:latin typeface="Tahoma"/>
                <a:cs typeface="Tahoma"/>
              </a:rPr>
              <a:t>ion and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funct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on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622300" algn="l"/>
              </a:tabLst>
            </a:pPr>
            <a:r>
              <a:rPr sz="4800" b="1" spc="-7" baseline="1736" dirty="0">
                <a:latin typeface="Tahoma"/>
                <a:cs typeface="Tahoma"/>
              </a:rPr>
              <a:t>Phagocyt</a:t>
            </a:r>
            <a:r>
              <a:rPr sz="4800" b="1" spc="-22" baseline="1736" dirty="0">
                <a:latin typeface="Tahoma"/>
                <a:cs typeface="Tahoma"/>
              </a:rPr>
              <a:t>o</a:t>
            </a:r>
            <a:r>
              <a:rPr sz="4800" b="1" baseline="1736" dirty="0">
                <a:latin typeface="Tahoma"/>
                <a:cs typeface="Tahoma"/>
              </a:rPr>
              <a:t>sis</a:t>
            </a:r>
            <a:endParaRPr sz="4800" baseline="1736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50" y="981011"/>
            <a:ext cx="6121400" cy="519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470025">
              <a:lnSpc>
                <a:spcPts val="5255"/>
              </a:lnSpc>
            </a:pPr>
            <a:r>
              <a:rPr spc="-5" dirty="0"/>
              <a:t>Pha</a:t>
            </a:r>
            <a:r>
              <a:rPr spc="5" dirty="0"/>
              <a:t>go</a:t>
            </a:r>
            <a:r>
              <a:rPr spc="-5" dirty="0"/>
              <a:t>cytosis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844" y="1797430"/>
            <a:ext cx="716915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cti</a:t>
            </a:r>
            <a:r>
              <a:rPr sz="2400" b="1" spc="-5" dirty="0">
                <a:latin typeface="Tahoma"/>
                <a:cs typeface="Tahoma"/>
              </a:rPr>
              <a:t>ve process</a:t>
            </a:r>
            <a:r>
              <a:rPr sz="2400" b="1" dirty="0">
                <a:latin typeface="Tahoma"/>
                <a:cs typeface="Tahoma"/>
              </a:rPr>
              <a:t>: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foreig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substance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r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gnize</a:t>
            </a:r>
            <a:endParaRPr sz="2400">
              <a:latin typeface="Tahoma"/>
              <a:cs typeface="Tahoma"/>
            </a:endParaRPr>
          </a:p>
          <a:p>
            <a:pPr marL="621665">
              <a:lnSpc>
                <a:spcPts val="2735"/>
              </a:lnSpc>
            </a:pP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2529585"/>
            <a:ext cx="7178675" cy="223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ug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-5" dirty="0">
                <a:latin typeface="Tahoma"/>
                <a:cs typeface="Tahoma"/>
              </a:rPr>
              <a:t> surfa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621665" marR="5080" indent="-608965">
              <a:lnSpc>
                <a:spcPts val="2600"/>
              </a:lnSpc>
              <a:spcBef>
                <a:spcPts val="630"/>
              </a:spcBef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No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protecti</a:t>
            </a:r>
            <a:r>
              <a:rPr sz="2400" b="1" spc="-5" dirty="0">
                <a:latin typeface="Tahoma"/>
                <a:cs typeface="Tahoma"/>
              </a:rPr>
              <a:t>ve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at,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whi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vents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sis</a:t>
            </a:r>
            <a:endParaRPr sz="2400">
              <a:latin typeface="Tahoma"/>
              <a:cs typeface="Tahoma"/>
            </a:endParaRPr>
          </a:p>
          <a:p>
            <a:pPr marL="621665" marR="118110">
              <a:lnSpc>
                <a:spcPct val="100600"/>
              </a:lnSpc>
              <a:spcBef>
                <a:spcPts val="135"/>
              </a:spcBef>
            </a:pPr>
            <a:r>
              <a:rPr sz="2400" b="1" spc="-10" dirty="0">
                <a:latin typeface="Tahoma"/>
                <a:cs typeface="Tahoma"/>
              </a:rPr>
              <a:t>M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ked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by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certai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</a:t>
            </a:r>
            <a:r>
              <a:rPr sz="2400" b="1" spc="-5" dirty="0">
                <a:latin typeface="Tahoma"/>
                <a:cs typeface="Tahoma"/>
              </a:rPr>
              <a:t> e</a:t>
            </a:r>
            <a:r>
              <a:rPr sz="2400" b="1" spc="0" dirty="0">
                <a:latin typeface="Tahoma"/>
                <a:cs typeface="Tahoma"/>
              </a:rPr>
              <a:t>.</a:t>
            </a:r>
            <a:r>
              <a:rPr sz="2400" b="1" dirty="0">
                <a:latin typeface="Tahoma"/>
                <a:cs typeface="Tahoma"/>
              </a:rPr>
              <a:t>g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mplement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3</a:t>
            </a:r>
            <a:r>
              <a:rPr sz="2400" b="1" spc="-10" dirty="0">
                <a:latin typeface="Tahoma"/>
                <a:cs typeface="Tahoma"/>
              </a:rPr>
              <a:t> 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ant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odie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</a:t>
            </a:r>
            <a:r>
              <a:rPr sz="2400" b="1" dirty="0">
                <a:latin typeface="Tahoma"/>
                <a:cs typeface="Tahoma"/>
              </a:rPr>
              <a:t>king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them re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y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i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pro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ess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now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3663442"/>
            <a:ext cx="31369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3.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44" y="4761229"/>
            <a:ext cx="723074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>
              <a:lnSpc>
                <a:spcPts val="2595"/>
              </a:lnSpc>
            </a:pPr>
            <a:r>
              <a:rPr sz="2400" b="1" spc="-5" dirty="0">
                <a:latin typeface="Tahoma"/>
                <a:cs typeface="Tahoma"/>
              </a:rPr>
              <a:t>ops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ni</a:t>
            </a:r>
            <a:r>
              <a:rPr sz="2400" b="1" spc="-10" dirty="0">
                <a:latin typeface="Tahoma"/>
                <a:cs typeface="Tahoma"/>
              </a:rPr>
              <a:t>z</a:t>
            </a:r>
            <a:r>
              <a:rPr sz="2400" b="1" dirty="0">
                <a:latin typeface="Tahoma"/>
                <a:cs typeface="Tahoma"/>
              </a:rPr>
              <a:t>at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on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ls</a:t>
            </a:r>
            <a:r>
              <a:rPr sz="2400" b="1" dirty="0">
                <a:latin typeface="Tahoma"/>
                <a:cs typeface="Tahoma"/>
              </a:rPr>
              <a:t> enc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rc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ed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bacteria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pseu</a:t>
            </a:r>
            <a:r>
              <a:rPr sz="2400" b="1" spc="5" dirty="0">
                <a:latin typeface="Tahoma"/>
                <a:cs typeface="Tahoma"/>
              </a:rPr>
              <a:t>d</a:t>
            </a:r>
            <a:r>
              <a:rPr sz="2400" b="1" spc="-5" dirty="0">
                <a:latin typeface="Tahoma"/>
                <a:cs typeface="Tahoma"/>
              </a:rPr>
              <a:t>op</a:t>
            </a:r>
            <a:r>
              <a:rPr sz="2400" b="1" spc="-10" dirty="0">
                <a:latin typeface="Tahoma"/>
                <a:cs typeface="Tahoma"/>
              </a:rPr>
              <a:t>odi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inside into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vacu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400" b="1" spc="-5" dirty="0">
                <a:latin typeface="Tahoma"/>
                <a:cs typeface="Tahoma"/>
              </a:rPr>
              <a:t>(phagos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me),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takes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3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dirty="0">
                <a:latin typeface="Tahoma"/>
                <a:cs typeface="Tahoma"/>
              </a:rPr>
              <a:t>20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ba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teria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612" y="657225"/>
            <a:ext cx="7218299" cy="554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75" y="991996"/>
            <a:ext cx="4488815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80"/>
              </a:lnSpc>
            </a:pPr>
            <a:r>
              <a:rPr spc="-5" dirty="0"/>
              <a:t>Mic</a:t>
            </a:r>
            <a:r>
              <a:rPr spc="10" dirty="0"/>
              <a:t>r</a:t>
            </a:r>
            <a:r>
              <a:rPr spc="20" dirty="0"/>
              <a:t>o</a:t>
            </a:r>
            <a:r>
              <a:rPr dirty="0"/>
              <a:t>bial</a:t>
            </a:r>
            <a:r>
              <a:rPr spc="-45" dirty="0"/>
              <a:t> </a:t>
            </a:r>
            <a:r>
              <a:rPr dirty="0"/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37156"/>
            <a:ext cx="7520940" cy="372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ts val="268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igestio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organis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ph</a:t>
            </a:r>
            <a:r>
              <a:rPr sz="2400" b="1" spc="5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gos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 marL="622300" marR="1095375" indent="-152400">
              <a:lnSpc>
                <a:spcPts val="2600"/>
              </a:lnSpc>
              <a:spcBef>
                <a:spcPts val="630"/>
              </a:spcBef>
            </a:pPr>
            <a:r>
              <a:rPr sz="3600" spc="157" baseline="1157" dirty="0">
                <a:latin typeface="Tahoma"/>
                <a:cs typeface="Tahoma"/>
              </a:rPr>
              <a:t>•</a:t>
            </a:r>
            <a:r>
              <a:rPr sz="2400" b="1" spc="-5" dirty="0">
                <a:latin typeface="Tahoma"/>
                <a:cs typeface="Tahoma"/>
              </a:rPr>
              <a:t>Fusi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intracel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ula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somes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os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622300" marR="5080" indent="-152400">
              <a:lnSpc>
                <a:spcPct val="100099"/>
              </a:lnSpc>
              <a:spcBef>
                <a:spcPts val="204"/>
              </a:spcBef>
            </a:pPr>
            <a:r>
              <a:rPr sz="2400" spc="105" dirty="0">
                <a:latin typeface="Tahoma"/>
                <a:cs typeface="Tahoma"/>
              </a:rPr>
              <a:t>•</a:t>
            </a:r>
            <a:r>
              <a:rPr sz="3600" b="1" spc="-7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mes</a:t>
            </a:r>
            <a:r>
              <a:rPr sz="3600" b="1" spc="15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dis</a:t>
            </a:r>
            <a:r>
              <a:rPr sz="3600" b="1" spc="-15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harg</a:t>
            </a:r>
            <a:r>
              <a:rPr sz="3600" b="1" baseline="1157" dirty="0">
                <a:latin typeface="Tahoma"/>
                <a:cs typeface="Tahoma"/>
              </a:rPr>
              <a:t>e its </a:t>
            </a:r>
            <a:r>
              <a:rPr sz="3600" b="1" spc="-7" baseline="1157" dirty="0">
                <a:latin typeface="Tahoma"/>
                <a:cs typeface="Tahoma"/>
              </a:rPr>
              <a:t>prote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t</a:t>
            </a:r>
            <a:r>
              <a:rPr sz="3600" b="1" spc="-15" baseline="1157" dirty="0">
                <a:latin typeface="Tahoma"/>
                <a:cs typeface="Tahoma"/>
              </a:rPr>
              <a:t>i</a:t>
            </a:r>
            <a:r>
              <a:rPr sz="3600" b="1" baseline="1157" dirty="0">
                <a:latin typeface="Tahoma"/>
                <a:cs typeface="Tahoma"/>
              </a:rPr>
              <a:t>c</a:t>
            </a:r>
            <a:r>
              <a:rPr sz="3600" b="1" spc="44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enz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mes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mye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operoxidase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catal</a:t>
            </a:r>
            <a:r>
              <a:rPr sz="2400" b="1" spc="-5" dirty="0">
                <a:latin typeface="Tahoma"/>
                <a:cs typeface="Tahoma"/>
              </a:rPr>
              <a:t>ase 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10" dirty="0">
                <a:latin typeface="Tahoma"/>
                <a:cs typeface="Tahoma"/>
              </a:rPr>
              <a:t>nt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e, kil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digest</a:t>
            </a: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engulfed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eria.</a:t>
            </a:r>
            <a:endParaRPr sz="24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</a:t>
            </a:r>
            <a:endParaRPr sz="2400">
              <a:latin typeface="Tahoma"/>
              <a:cs typeface="Tahoma"/>
            </a:endParaRPr>
          </a:p>
          <a:p>
            <a:pPr marL="622300" marR="322580" indent="-152400">
              <a:lnSpc>
                <a:spcPct val="102099"/>
              </a:lnSpc>
              <a:spcBef>
                <a:spcPts val="260"/>
              </a:spcBef>
            </a:pPr>
            <a:r>
              <a:rPr sz="3600" spc="157" baseline="15046" dirty="0">
                <a:latin typeface="Tahoma"/>
                <a:cs typeface="Tahoma"/>
              </a:rPr>
              <a:t>•</a:t>
            </a:r>
            <a:r>
              <a:rPr sz="2400" b="1" spc="-10" dirty="0">
                <a:latin typeface="Tahoma"/>
                <a:cs typeface="Tahoma"/>
              </a:rPr>
              <a:t>Releas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bacteri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idal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superoxide, </a:t>
            </a:r>
            <a:r>
              <a:rPr sz="2400" b="1" spc="-5" dirty="0">
                <a:latin typeface="Tahoma"/>
                <a:cs typeface="Tahoma"/>
              </a:rPr>
              <a:t>hydroge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peroxid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kill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812" y="1714500"/>
            <a:ext cx="7643749" cy="471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897" rIns="0" bIns="0" rtlCol="0">
            <a:spAutoFit/>
          </a:bodyPr>
          <a:lstStyle/>
          <a:p>
            <a:pPr marL="1047750">
              <a:lnSpc>
                <a:spcPts val="5255"/>
              </a:lnSpc>
            </a:pPr>
            <a:r>
              <a:rPr spc="-5" dirty="0">
                <a:solidFill>
                  <a:srgbClr val="FFFF00"/>
                </a:solidFill>
              </a:rPr>
              <a:t>Mic</a:t>
            </a:r>
            <a:r>
              <a:rPr spc="5" dirty="0">
                <a:solidFill>
                  <a:srgbClr val="FFFF00"/>
                </a:solidFill>
              </a:rPr>
              <a:t>r</a:t>
            </a:r>
            <a:r>
              <a:rPr spc="15" dirty="0">
                <a:solidFill>
                  <a:srgbClr val="FFFF00"/>
                </a:solidFill>
              </a:rPr>
              <a:t>o</a:t>
            </a:r>
            <a:r>
              <a:rPr dirty="0">
                <a:solidFill>
                  <a:srgbClr val="FFFF00"/>
                </a:solidFill>
              </a:rPr>
              <a:t>bial</a:t>
            </a:r>
            <a:r>
              <a:rPr spc="-6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25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2176779"/>
            <a:ext cx="7390130" cy="335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At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this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ture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student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should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able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to:</a:t>
            </a:r>
            <a:endParaRPr sz="32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differen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Type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WBC</a:t>
            </a:r>
            <a:endParaRPr sz="2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R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cogniz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g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funct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endParaRPr sz="2800">
              <a:latin typeface="Tahoma"/>
              <a:cs typeface="Tahoma"/>
            </a:endParaRPr>
          </a:p>
          <a:p>
            <a:pPr marL="527050">
              <a:lnSpc>
                <a:spcPct val="100000"/>
              </a:lnSpc>
              <a:spcBef>
                <a:spcPts val="310"/>
              </a:spcBef>
            </a:pPr>
            <a:r>
              <a:rPr sz="2800" b="1" spc="-5" dirty="0">
                <a:latin typeface="Tahoma"/>
                <a:cs typeface="Tahoma"/>
              </a:rPr>
              <a:t>WBC</a:t>
            </a:r>
            <a:endParaRPr sz="2800">
              <a:latin typeface="Tahoma"/>
              <a:cs typeface="Tahoma"/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AutoNum type="arabicPeriod" startAt="3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sis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site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tion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 WBC.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26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8788" rIns="0" bIns="0" rtlCol="0">
            <a:spAutoFit/>
          </a:bodyPr>
          <a:lstStyle/>
          <a:p>
            <a:pPr marL="241300">
              <a:lnSpc>
                <a:spcPts val="3155"/>
              </a:lnSpc>
            </a:pPr>
            <a:r>
              <a:rPr dirty="0"/>
              <a:t>At</a:t>
            </a:r>
            <a:r>
              <a:rPr spc="-1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end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 t</a:t>
            </a:r>
            <a:r>
              <a:rPr spc="-10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lecture</a:t>
            </a:r>
            <a:r>
              <a:rPr spc="-15" dirty="0"/>
              <a:t> </a:t>
            </a:r>
            <a:r>
              <a:rPr dirty="0"/>
              <a:t>st</a:t>
            </a:r>
            <a:r>
              <a:rPr spc="-15" dirty="0"/>
              <a:t>u</a:t>
            </a:r>
            <a:r>
              <a:rPr spc="-5" dirty="0"/>
              <a:t>den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</a:p>
          <a:p>
            <a:pPr marL="241300">
              <a:lnSpc>
                <a:spcPts val="3095"/>
              </a:lnSpc>
            </a:pPr>
            <a:r>
              <a:rPr sz="2650" spc="5" dirty="0"/>
              <a:t>able</a:t>
            </a:r>
            <a:r>
              <a:rPr sz="2650" spc="-15" dirty="0"/>
              <a:t> </a:t>
            </a:r>
            <a:r>
              <a:rPr sz="2650" spc="5" dirty="0"/>
              <a:t>to:</a:t>
            </a:r>
            <a:endParaRPr sz="2650"/>
          </a:p>
          <a:p>
            <a:pPr marL="755650" indent="-514350">
              <a:lnSpc>
                <a:spcPct val="100000"/>
              </a:lnSpc>
              <a:spcBef>
                <a:spcPts val="815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stages</a:t>
            </a:r>
            <a:r>
              <a:rPr sz="2400" spc="-20" dirty="0"/>
              <a:t> </a:t>
            </a:r>
            <a:r>
              <a:rPr sz="2400" spc="-5" dirty="0"/>
              <a:t>o</a:t>
            </a:r>
            <a:r>
              <a:rPr sz="2400" dirty="0"/>
              <a:t>f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spc="-5" dirty="0"/>
              <a:t>rm</a:t>
            </a:r>
            <a:r>
              <a:rPr sz="2400" dirty="0"/>
              <a:t>a</a:t>
            </a:r>
            <a:r>
              <a:rPr sz="2400" spc="-5" dirty="0"/>
              <a:t>t</a:t>
            </a:r>
            <a:r>
              <a:rPr sz="2400" spc="-15" dirty="0"/>
              <a:t>i</a:t>
            </a:r>
            <a:r>
              <a:rPr sz="2400" spc="-5" dirty="0"/>
              <a:t>on</a:t>
            </a:r>
            <a:endParaRPr sz="2400"/>
          </a:p>
          <a:p>
            <a:pPr marL="755650" indent="-514350">
              <a:lnSpc>
                <a:spcPct val="100000"/>
              </a:lnSpc>
              <a:spcBef>
                <a:spcPts val="190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the</a:t>
            </a:r>
            <a:r>
              <a:rPr sz="2400" spc="-15" dirty="0"/>
              <a:t> </a:t>
            </a:r>
            <a:r>
              <a:rPr sz="2400" spc="-5" dirty="0"/>
              <a:t>ro</a:t>
            </a:r>
            <a:r>
              <a:rPr sz="2400" spc="-15" dirty="0"/>
              <a:t>l</a:t>
            </a:r>
            <a:r>
              <a:rPr sz="2400" spc="-5" dirty="0"/>
              <a:t>e</a:t>
            </a:r>
            <a:r>
              <a:rPr sz="2400" dirty="0"/>
              <a:t> </a:t>
            </a:r>
            <a:r>
              <a:rPr sz="2400" spc="-10" dirty="0"/>
              <a:t>o</a:t>
            </a:r>
            <a:r>
              <a:rPr sz="2400" dirty="0"/>
              <a:t>f</a:t>
            </a:r>
            <a:r>
              <a:rPr sz="2400" spc="5" dirty="0"/>
              <a:t> </a:t>
            </a:r>
            <a:r>
              <a:rPr sz="2400" spc="-10" dirty="0"/>
              <a:t>neutrophil</a:t>
            </a:r>
            <a:r>
              <a:rPr sz="2400" spc="-5" dirty="0"/>
              <a:t>s</a:t>
            </a:r>
            <a:r>
              <a:rPr sz="2400" spc="15" dirty="0"/>
              <a:t> </a:t>
            </a:r>
            <a:r>
              <a:rPr sz="2400" spc="-5" dirty="0"/>
              <a:t>in defending</a:t>
            </a:r>
            <a:endParaRPr sz="2400"/>
          </a:p>
          <a:p>
            <a:pPr marL="755650">
              <a:lnSpc>
                <a:spcPct val="100000"/>
              </a:lnSpc>
              <a:spcBef>
                <a:spcPts val="275"/>
              </a:spcBef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b</a:t>
            </a:r>
            <a:r>
              <a:rPr sz="2400" spc="-15" dirty="0"/>
              <a:t>o</a:t>
            </a:r>
            <a:r>
              <a:rPr sz="2400" spc="-5" dirty="0"/>
              <a:t>d</a:t>
            </a:r>
            <a:r>
              <a:rPr sz="2400" dirty="0"/>
              <a:t>y</a:t>
            </a:r>
            <a:r>
              <a:rPr sz="2400" spc="-95" dirty="0"/>
              <a:t> </a:t>
            </a:r>
            <a:r>
              <a:rPr sz="2400" dirty="0"/>
              <a:t>against</a:t>
            </a:r>
            <a:r>
              <a:rPr sz="2400" spc="-20" dirty="0"/>
              <a:t> </a:t>
            </a:r>
            <a:r>
              <a:rPr sz="2400" dirty="0"/>
              <a:t>in</a:t>
            </a:r>
            <a:r>
              <a:rPr sz="2400" spc="-15" dirty="0"/>
              <a:t>f</a:t>
            </a:r>
            <a:r>
              <a:rPr sz="2400" dirty="0"/>
              <a:t>ec</a:t>
            </a:r>
            <a:r>
              <a:rPr sz="2400" spc="-10" dirty="0"/>
              <a:t>t</a:t>
            </a:r>
            <a:r>
              <a:rPr sz="2400" dirty="0"/>
              <a:t>i</a:t>
            </a:r>
            <a:r>
              <a:rPr sz="2400" spc="-15" dirty="0"/>
              <a:t>o</a:t>
            </a:r>
            <a:r>
              <a:rPr sz="2400" dirty="0"/>
              <a:t>n</a:t>
            </a:r>
            <a:endParaRPr sz="2400"/>
          </a:p>
          <a:p>
            <a:pPr marL="755650" indent="-514350">
              <a:lnSpc>
                <a:spcPct val="100000"/>
              </a:lnSpc>
              <a:spcBef>
                <a:spcPts val="745"/>
              </a:spcBef>
              <a:buAutoNum type="arabicPeriod" startAt="6"/>
              <a:tabLst>
                <a:tab pos="756285" algn="l"/>
              </a:tabLst>
            </a:pPr>
            <a:r>
              <a:rPr spc="-10" dirty="0"/>
              <a:t>De</a:t>
            </a:r>
            <a:r>
              <a:rPr spc="-5" dirty="0"/>
              <a:t>s</a:t>
            </a:r>
            <a:r>
              <a:rPr dirty="0"/>
              <a:t>c</a:t>
            </a:r>
            <a:r>
              <a:rPr spc="-5" dirty="0"/>
              <a:t>ribe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dirty="0"/>
              <a:t>p</a:t>
            </a:r>
            <a:r>
              <a:rPr spc="5" dirty="0"/>
              <a:t>r</a:t>
            </a:r>
            <a:r>
              <a:rPr dirty="0"/>
              <a:t>o</a:t>
            </a:r>
            <a:r>
              <a:rPr spc="5" dirty="0"/>
              <a:t>c</a:t>
            </a:r>
            <a:r>
              <a:rPr spc="-5" dirty="0"/>
              <a:t>ess</a:t>
            </a:r>
            <a:r>
              <a:rPr spc="-6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p</a:t>
            </a:r>
            <a:r>
              <a:rPr spc="-10" dirty="0"/>
              <a:t>h</a:t>
            </a:r>
            <a:r>
              <a:rPr spc="-5" dirty="0"/>
              <a:t>a</a:t>
            </a:r>
            <a:r>
              <a:rPr dirty="0"/>
              <a:t>go</a:t>
            </a:r>
            <a:r>
              <a:rPr spc="5" dirty="0"/>
              <a:t>cy</a:t>
            </a:r>
            <a:r>
              <a:rPr spc="-5" dirty="0"/>
              <a:t>tos</a:t>
            </a:r>
            <a:r>
              <a:rPr spc="-10" dirty="0"/>
              <a:t>i</a:t>
            </a:r>
            <a:r>
              <a:rPr spc="-15" dirty="0"/>
              <a:t>s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981138"/>
            <a:ext cx="3890899" cy="511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2059" y="2164029"/>
            <a:ext cx="3335654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5765">
              <a:lnSpc>
                <a:spcPct val="118500"/>
              </a:lnSpc>
            </a:pPr>
            <a:r>
              <a:rPr sz="3200" b="1" spc="-5" dirty="0">
                <a:latin typeface="Comic Sans MS"/>
                <a:cs typeface="Comic Sans MS"/>
              </a:rPr>
              <a:t>re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b</a:t>
            </a:r>
            <a:r>
              <a:rPr sz="3200" b="1" spc="-5" dirty="0">
                <a:latin typeface="Comic Sans MS"/>
                <a:cs typeface="Comic Sans MS"/>
              </a:rPr>
              <a:t>l</a:t>
            </a:r>
            <a:r>
              <a:rPr sz="3200" b="1" spc="-20" dirty="0">
                <a:latin typeface="Comic Sans MS"/>
                <a:cs typeface="Comic Sans MS"/>
              </a:rPr>
              <a:t>o</a:t>
            </a:r>
            <a:r>
              <a:rPr sz="3200" b="1" spc="-10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14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cel</a:t>
            </a:r>
            <a:r>
              <a:rPr sz="3200" b="1" spc="-15" dirty="0">
                <a:latin typeface="Comic Sans MS"/>
                <a:cs typeface="Comic Sans MS"/>
              </a:rPr>
              <a:t>l</a:t>
            </a:r>
            <a:r>
              <a:rPr sz="3200" b="1" dirty="0">
                <a:latin typeface="Comic Sans MS"/>
                <a:cs typeface="Comic Sans MS"/>
              </a:rPr>
              <a:t>s (5-6-mil</a:t>
            </a:r>
            <a:r>
              <a:rPr sz="3200" b="1" spc="-15" dirty="0">
                <a:latin typeface="Comic Sans MS"/>
                <a:cs typeface="Comic Sans MS"/>
              </a:rPr>
              <a:t>l</a:t>
            </a:r>
            <a:r>
              <a:rPr sz="3200" b="1" spc="-5" dirty="0">
                <a:latin typeface="Comic Sans MS"/>
                <a:cs typeface="Comic Sans MS"/>
              </a:rPr>
              <a:t>io</a:t>
            </a:r>
            <a:r>
              <a:rPr sz="3200" b="1" dirty="0">
                <a:latin typeface="Comic Sans MS"/>
                <a:cs typeface="Comic Sans MS"/>
              </a:rPr>
              <a:t>n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/ml)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2759" y="4004055"/>
            <a:ext cx="330136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mic Sans MS"/>
                <a:cs typeface="Comic Sans MS"/>
              </a:rPr>
              <a:t>whit</a:t>
            </a:r>
            <a:r>
              <a:rPr sz="3200" b="1" dirty="0">
                <a:latin typeface="Comic Sans MS"/>
                <a:cs typeface="Comic Sans MS"/>
              </a:rPr>
              <a:t>e</a:t>
            </a:r>
            <a:r>
              <a:rPr sz="3200" b="1" spc="-5" dirty="0">
                <a:latin typeface="Comic Sans MS"/>
                <a:cs typeface="Comic Sans MS"/>
              </a:rPr>
              <a:t> </a:t>
            </a:r>
            <a:r>
              <a:rPr sz="3200" b="1" spc="-20" dirty="0">
                <a:latin typeface="Comic Sans MS"/>
                <a:cs typeface="Comic Sans MS"/>
              </a:rPr>
              <a:t>b</a:t>
            </a:r>
            <a:r>
              <a:rPr sz="3200" b="1" spc="-5" dirty="0">
                <a:latin typeface="Comic Sans MS"/>
                <a:cs typeface="Comic Sans MS"/>
              </a:rPr>
              <a:t>lo</a:t>
            </a:r>
            <a:r>
              <a:rPr sz="3200" b="1" spc="-20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cells</a:t>
            </a:r>
            <a:endParaRPr sz="3200">
              <a:latin typeface="Comic Sans MS"/>
              <a:cs typeface="Comic Sans MS"/>
            </a:endParaRPr>
          </a:p>
          <a:p>
            <a:pPr marL="1358900">
              <a:lnSpc>
                <a:spcPct val="100000"/>
              </a:lnSpc>
              <a:spcBef>
                <a:spcPts val="760"/>
              </a:spcBef>
            </a:pPr>
            <a:r>
              <a:rPr sz="3200" b="1" spc="-5" dirty="0">
                <a:latin typeface="Comic Sans MS"/>
                <a:cs typeface="Comic Sans MS"/>
              </a:rPr>
              <a:t>(50</a:t>
            </a:r>
            <a:r>
              <a:rPr sz="3200" b="1" spc="5" dirty="0">
                <a:latin typeface="Comic Sans MS"/>
                <a:cs typeface="Comic Sans MS"/>
              </a:rPr>
              <a:t>0</a:t>
            </a:r>
            <a:r>
              <a:rPr sz="3200" b="1" dirty="0">
                <a:latin typeface="Comic Sans MS"/>
                <a:cs typeface="Comic Sans MS"/>
              </a:rPr>
              <a:t>0/ml)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3209" y="6384340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7878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845" y="231394"/>
            <a:ext cx="44951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z="4000" spc="-10" dirty="0"/>
              <a:t>Wh</a:t>
            </a:r>
            <a:r>
              <a:rPr sz="4000" spc="-25" dirty="0"/>
              <a:t>i</a:t>
            </a:r>
            <a:r>
              <a:rPr sz="4000" spc="-10" dirty="0"/>
              <a:t>t</a:t>
            </a:r>
            <a:r>
              <a:rPr sz="4000" spc="-5" dirty="0"/>
              <a:t>e</a:t>
            </a:r>
            <a:r>
              <a:rPr sz="4000" spc="50" dirty="0"/>
              <a:t> </a:t>
            </a:r>
            <a:r>
              <a:rPr sz="4000" spc="-15" dirty="0"/>
              <a:t>B</a:t>
            </a:r>
            <a:r>
              <a:rPr sz="4000" spc="-25" dirty="0"/>
              <a:t>l</a:t>
            </a:r>
            <a:r>
              <a:rPr sz="4000" dirty="0"/>
              <a:t>oo</a:t>
            </a:r>
            <a:r>
              <a:rPr sz="4000" spc="-5" dirty="0"/>
              <a:t>d</a:t>
            </a:r>
            <a:r>
              <a:rPr sz="4000" spc="45" dirty="0"/>
              <a:t> </a:t>
            </a:r>
            <a:r>
              <a:rPr sz="4000" spc="-10" dirty="0"/>
              <a:t>Cel</a:t>
            </a:r>
            <a:r>
              <a:rPr sz="4000" spc="-25" dirty="0"/>
              <a:t>l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83360" y="1396136"/>
            <a:ext cx="6492240" cy="429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500"/>
              </a:lnSpc>
              <a:tabLst>
                <a:tab pos="4187190" algn="l"/>
              </a:tabLst>
            </a:pPr>
            <a:r>
              <a:rPr sz="3200" b="1" spc="-5" dirty="0">
                <a:latin typeface="Tahoma"/>
                <a:cs typeface="Tahoma"/>
              </a:rPr>
              <a:t>L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u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ytes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</a:t>
            </a:r>
            <a:r>
              <a:rPr sz="3200" b="1" spc="5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m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d	in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ne </a:t>
            </a:r>
            <a:r>
              <a:rPr sz="3200" b="1" dirty="0">
                <a:latin typeface="Tahoma"/>
                <a:cs typeface="Tahoma"/>
              </a:rPr>
              <a:t>ma</a:t>
            </a:r>
            <a:r>
              <a:rPr sz="3200" b="1" spc="10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row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&amp; ly</a:t>
            </a:r>
            <a:r>
              <a:rPr sz="3200" b="1" spc="10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</a:t>
            </a:r>
            <a:r>
              <a:rPr sz="3200" b="1" dirty="0">
                <a:latin typeface="Tahoma"/>
                <a:cs typeface="Tahoma"/>
              </a:rPr>
              <a:t>h</a:t>
            </a:r>
            <a:r>
              <a:rPr sz="3200" b="1" spc="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tissue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Protectio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against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inf</a:t>
            </a:r>
            <a:r>
              <a:rPr sz="3200" b="1" spc="5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dirty="0">
                <a:latin typeface="Tahoma"/>
                <a:cs typeface="Tahoma"/>
              </a:rPr>
              <a:t>on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by:</a:t>
            </a:r>
            <a:endParaRPr sz="3200">
              <a:latin typeface="Tahoma"/>
              <a:cs typeface="Tahoma"/>
            </a:endParaRPr>
          </a:p>
          <a:p>
            <a:pPr marL="452755">
              <a:lnSpc>
                <a:spcPct val="100000"/>
              </a:lnSpc>
              <a:spcBef>
                <a:spcPts val="2235"/>
              </a:spcBef>
            </a:pP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>
              <a:latin typeface="Tahoma"/>
              <a:cs typeface="Tahoma"/>
            </a:endParaRPr>
          </a:p>
          <a:p>
            <a:pPr marL="71755" indent="380365">
              <a:lnSpc>
                <a:spcPct val="100000"/>
              </a:lnSpc>
              <a:spcBef>
                <a:spcPts val="265"/>
              </a:spcBef>
            </a:pPr>
            <a:r>
              <a:rPr sz="2800" b="1" spc="-10" dirty="0">
                <a:latin typeface="Tahoma"/>
                <a:cs typeface="Tahoma"/>
              </a:rPr>
              <a:t>Secretio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bodies</a:t>
            </a:r>
            <a:endParaRPr sz="28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1340"/>
              </a:spcBef>
            </a:pPr>
            <a:r>
              <a:rPr sz="3200" b="1" dirty="0">
                <a:latin typeface="Tahoma"/>
                <a:cs typeface="Tahoma"/>
              </a:rPr>
              <a:t>WBC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= 40</a:t>
            </a:r>
            <a:r>
              <a:rPr sz="3200" b="1" spc="-10" dirty="0">
                <a:latin typeface="Tahoma"/>
                <a:cs typeface="Tahoma"/>
              </a:rPr>
              <a:t>0</a:t>
            </a:r>
            <a:r>
              <a:rPr sz="3200" b="1" dirty="0">
                <a:latin typeface="Tahoma"/>
                <a:cs typeface="Tahoma"/>
              </a:rPr>
              <a:t>0—11000</a:t>
            </a:r>
            <a:r>
              <a:rPr sz="3200" b="1" spc="-5" dirty="0">
                <a:latin typeface="Tahoma"/>
                <a:cs typeface="Tahoma"/>
              </a:rPr>
              <a:t>/ml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392555">
              <a:lnSpc>
                <a:spcPct val="100000"/>
              </a:lnSpc>
            </a:pPr>
            <a:r>
              <a:rPr spc="-5" dirty="0"/>
              <a:t>Type</a:t>
            </a:r>
            <a:r>
              <a:rPr dirty="0"/>
              <a:t>s</a:t>
            </a:r>
            <a:r>
              <a:rPr spc="20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dirty="0"/>
              <a:t>WBC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575180"/>
            <a:ext cx="6031865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ts val="2875"/>
              </a:lnSpc>
              <a:buAutoNum type="arabicPeriod"/>
              <a:tabLst>
                <a:tab pos="622300" algn="l"/>
              </a:tabLst>
            </a:pPr>
            <a:r>
              <a:rPr sz="2400" b="1" spc="-10" dirty="0">
                <a:latin typeface="Tahoma"/>
                <a:cs typeface="Tahoma"/>
              </a:rPr>
              <a:t>Gr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(polym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rphnuclear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PMN):</a:t>
            </a:r>
            <a:endParaRPr sz="2400">
              <a:latin typeface="Tahoma"/>
              <a:cs typeface="Tahoma"/>
            </a:endParaRPr>
          </a:p>
          <a:p>
            <a:pPr marL="1079500" lvl="1" indent="-610235">
              <a:lnSpc>
                <a:spcPts val="2880"/>
              </a:lnSpc>
              <a:buFont typeface="Arial"/>
              <a:buChar char="•"/>
              <a:tabLst>
                <a:tab pos="1080135" algn="l"/>
                <a:tab pos="2976880" algn="l"/>
              </a:tabLst>
            </a:pPr>
            <a:r>
              <a:rPr sz="2400" b="1" spc="-5" dirty="0">
                <a:latin typeface="Tahoma"/>
                <a:cs typeface="Tahoma"/>
              </a:rPr>
              <a:t>Ne</a:t>
            </a:r>
            <a:r>
              <a:rPr sz="2400" b="1" spc="-10" dirty="0">
                <a:latin typeface="Tahoma"/>
                <a:cs typeface="Tahoma"/>
              </a:rPr>
              <a:t>ut</a:t>
            </a:r>
            <a:r>
              <a:rPr sz="2400" b="1" dirty="0">
                <a:latin typeface="Tahoma"/>
                <a:cs typeface="Tahoma"/>
              </a:rPr>
              <a:t>rop</a:t>
            </a:r>
            <a:r>
              <a:rPr sz="2400" b="1" spc="-5" dirty="0">
                <a:latin typeface="Tahoma"/>
                <a:cs typeface="Tahoma"/>
              </a:rPr>
              <a:t>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10" dirty="0">
                <a:latin typeface="Tahoma"/>
                <a:cs typeface="Tahoma"/>
              </a:rPr>
              <a:t>62</a:t>
            </a:r>
            <a:r>
              <a:rPr sz="2400" b="1" spc="-5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775" y="2314955"/>
            <a:ext cx="608774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16</a:t>
            </a:r>
            <a:r>
              <a:rPr sz="2400" b="1" spc="-5" dirty="0">
                <a:latin typeface="Tahoma"/>
                <a:cs typeface="Tahoma"/>
              </a:rPr>
              <a:t>um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u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ated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eus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2-</a:t>
            </a:r>
            <a:r>
              <a:rPr sz="2400" b="1" spc="-10" dirty="0">
                <a:latin typeface="Tahoma"/>
                <a:cs typeface="Tahoma"/>
              </a:rPr>
              <a:t>5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purple</a:t>
            </a:r>
            <a:endParaRPr sz="3600" baseline="1157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8175" y="230428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2683764"/>
            <a:ext cx="6654165" cy="102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ts val="2550"/>
              </a:lnSpc>
            </a:pP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-20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asmic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  <a:p>
            <a:pPr marL="622300" indent="-609600">
              <a:lnSpc>
                <a:spcPts val="2555"/>
              </a:lnSpc>
              <a:buClr>
                <a:srgbClr val="000000"/>
              </a:buClr>
              <a:buFont typeface="Arial"/>
              <a:buChar char="•"/>
              <a:tabLst>
                <a:tab pos="622935" algn="l"/>
                <a:tab pos="2381885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l	</a:t>
            </a:r>
            <a:r>
              <a:rPr sz="2400" b="1" dirty="0">
                <a:latin typeface="Tahoma"/>
                <a:cs typeface="Tahoma"/>
              </a:rPr>
              <a:t>2.</a:t>
            </a:r>
            <a:r>
              <a:rPr sz="2400" b="1" spc="-10" dirty="0">
                <a:latin typeface="Tahoma"/>
                <a:cs typeface="Tahoma"/>
              </a:rPr>
              <a:t>3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5"/>
              </a:spcBef>
              <a:tabLst>
                <a:tab pos="1079500" algn="l"/>
              </a:tabLst>
            </a:pPr>
            <a:r>
              <a:rPr sz="3600" baseline="1157" dirty="0">
                <a:latin typeface="Arial"/>
                <a:cs typeface="Arial"/>
              </a:rPr>
              <a:t>–	</a:t>
            </a:r>
            <a:r>
              <a:rPr sz="2400" b="1" spc="-10" dirty="0">
                <a:latin typeface="Tahoma"/>
                <a:cs typeface="Tahoma"/>
              </a:rPr>
              <a:t>12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18um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be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arse</a:t>
            </a:r>
            <a:r>
              <a:rPr sz="2400" b="1" spc="55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r</a:t>
            </a:r>
            <a:r>
              <a:rPr sz="3600" b="1" spc="7" baseline="1157" dirty="0">
                <a:latin typeface="Tahoma"/>
                <a:cs typeface="Tahoma"/>
              </a:rPr>
              <a:t>e</a:t>
            </a:r>
            <a:r>
              <a:rPr sz="3600" b="1" baseline="1157" dirty="0">
                <a:latin typeface="Tahoma"/>
                <a:cs typeface="Tahoma"/>
              </a:rPr>
              <a:t>d</a:t>
            </a:r>
            <a:endParaRPr sz="3600" baseline="1157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3987419"/>
            <a:ext cx="1320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575" y="3707892"/>
            <a:ext cx="255016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555"/>
              </a:lnSpc>
            </a:pP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r>
              <a:rPr sz="2400" b="1" dirty="0">
                <a:solidFill>
                  <a:srgbClr val="1FADCD"/>
                </a:solidFill>
                <a:latin typeface="Tahoma"/>
                <a:cs typeface="Tahoma"/>
              </a:rPr>
              <a:t>Bas</a:t>
            </a:r>
            <a:r>
              <a:rPr sz="2400" b="1" spc="-10" dirty="0">
                <a:solidFill>
                  <a:srgbClr val="1FADCD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1FADCD"/>
                </a:solidFill>
                <a:latin typeface="Tahoma"/>
                <a:cs typeface="Tahoma"/>
              </a:rPr>
              <a:t>phi</a:t>
            </a:r>
            <a:r>
              <a:rPr sz="2400" b="1" dirty="0">
                <a:solidFill>
                  <a:srgbClr val="1FADCD"/>
                </a:solidFill>
                <a:latin typeface="Tahoma"/>
                <a:cs typeface="Tahoma"/>
              </a:rPr>
              <a:t>l	</a:t>
            </a:r>
            <a:r>
              <a:rPr sz="2400" b="1" spc="5" dirty="0">
                <a:latin typeface="Tahoma"/>
                <a:cs typeface="Tahoma"/>
              </a:rPr>
              <a:t>0.</a:t>
            </a:r>
            <a:r>
              <a:rPr sz="2400" b="1" spc="-10" dirty="0">
                <a:latin typeface="Tahoma"/>
                <a:cs typeface="Tahoma"/>
              </a:rPr>
              <a:t>4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175" y="435432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775" y="4360285"/>
            <a:ext cx="5664200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</a:pP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14um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rar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mented 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 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 hidde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round </a:t>
            </a:r>
            <a:r>
              <a:rPr sz="2400" b="1" spc="-10" dirty="0">
                <a:latin typeface="Tahoma"/>
                <a:cs typeface="Tahoma"/>
              </a:rPr>
              <a:t>blu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sh </a:t>
            </a: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873"/>
            <a:ext cx="2929001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0" y="642873"/>
            <a:ext cx="2847975" cy="184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3286125"/>
            <a:ext cx="27432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626" y="3286125"/>
            <a:ext cx="2857500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2575" y="642873"/>
            <a:ext cx="2511425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9525" y="3214751"/>
            <a:ext cx="2784474" cy="2643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981075">
              <a:lnSpc>
                <a:spcPts val="4785"/>
              </a:lnSpc>
            </a:pPr>
            <a:r>
              <a:rPr sz="4000" spc="-10" dirty="0"/>
              <a:t>T</a:t>
            </a:r>
            <a:r>
              <a:rPr sz="4000" spc="-5" dirty="0"/>
              <a:t>y</a:t>
            </a:r>
            <a:r>
              <a:rPr sz="4000" spc="15" dirty="0"/>
              <a:t>p</a:t>
            </a:r>
            <a:r>
              <a:rPr sz="4000" spc="-5" dirty="0"/>
              <a:t>es</a:t>
            </a:r>
            <a:r>
              <a:rPr sz="4000" spc="-1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r>
              <a:rPr sz="4000" spc="50" dirty="0"/>
              <a:t> </a:t>
            </a:r>
            <a:r>
              <a:rPr sz="3350" spc="-10" dirty="0"/>
              <a:t>cont.</a:t>
            </a:r>
            <a:endParaRPr sz="33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284289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2</a:t>
            </a:r>
            <a:r>
              <a:rPr sz="3200" b="1" dirty="0">
                <a:latin typeface="Tahoma"/>
                <a:cs typeface="Tahoma"/>
              </a:rPr>
              <a:t>.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</a:t>
            </a:r>
            <a:r>
              <a:rPr sz="3200" b="1" spc="-5" dirty="0">
                <a:latin typeface="Tahoma"/>
                <a:cs typeface="Tahoma"/>
              </a:rPr>
              <a:t> granular</a:t>
            </a:r>
            <a:endParaRPr sz="3200">
              <a:latin typeface="Tahoma"/>
              <a:cs typeface="Tahoma"/>
            </a:endParaRPr>
          </a:p>
          <a:p>
            <a:pPr marL="516890">
              <a:lnSpc>
                <a:spcPct val="100000"/>
              </a:lnSpc>
              <a:spcBef>
                <a:spcPts val="254"/>
              </a:spcBef>
              <a:tabLst>
                <a:tab pos="914400" algn="l"/>
              </a:tabLst>
            </a:pPr>
            <a:r>
              <a:rPr sz="4200" spc="-7" baseline="-4960" dirty="0">
                <a:latin typeface="Arial"/>
                <a:cs typeface="Arial"/>
              </a:rPr>
              <a:t>–	</a:t>
            </a:r>
            <a:r>
              <a:rPr sz="2800" b="1" spc="-10" dirty="0">
                <a:latin typeface="Tahoma"/>
                <a:cs typeface="Tahoma"/>
              </a:rPr>
              <a:t>Monocytes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7676" y="2218182"/>
            <a:ext cx="1014094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5</a:t>
            </a:r>
            <a:r>
              <a:rPr sz="2800" b="1" spc="-5" dirty="0">
                <a:latin typeface="Tahoma"/>
                <a:cs typeface="Tahoma"/>
              </a:rPr>
              <a:t>.</a:t>
            </a:r>
            <a:r>
              <a:rPr sz="2800" b="1" spc="-10" dirty="0">
                <a:latin typeface="Tahoma"/>
                <a:cs typeface="Tahoma"/>
              </a:rPr>
              <a:t>3%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807" rIns="0" bIns="0" rtlCol="0">
            <a:spAutoFit/>
          </a:bodyPr>
          <a:lstStyle/>
          <a:p>
            <a:pPr marL="1384300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spc="-10" dirty="0"/>
              <a:t>15</a:t>
            </a:r>
            <a:r>
              <a:rPr sz="2400" spc="-5" dirty="0"/>
              <a:t>-</a:t>
            </a:r>
            <a:r>
              <a:rPr sz="2400" spc="-10" dirty="0"/>
              <a:t>20um</a:t>
            </a:r>
            <a:r>
              <a:rPr sz="2400" spc="-5" dirty="0"/>
              <a:t>,</a:t>
            </a:r>
            <a:r>
              <a:rPr sz="2400" spc="-25" dirty="0"/>
              <a:t> </a:t>
            </a:r>
            <a:r>
              <a:rPr sz="2400" spc="-5" dirty="0"/>
              <a:t>kidney</a:t>
            </a:r>
            <a:r>
              <a:rPr sz="2400" spc="15" dirty="0"/>
              <a:t> </a:t>
            </a:r>
            <a:r>
              <a:rPr sz="2400" spc="-5" dirty="0"/>
              <a:t>shape</a:t>
            </a:r>
            <a:r>
              <a:rPr sz="2400" spc="15" dirty="0"/>
              <a:t> </a:t>
            </a:r>
            <a:r>
              <a:rPr sz="2400" spc="-5" dirty="0"/>
              <a:t>nu</a:t>
            </a:r>
            <a:r>
              <a:rPr sz="2400" spc="-10" dirty="0"/>
              <a:t>c</a:t>
            </a:r>
            <a:r>
              <a:rPr sz="2400" spc="-25" dirty="0"/>
              <a:t>l</a:t>
            </a:r>
            <a:r>
              <a:rPr sz="2400" spc="-5" dirty="0"/>
              <a:t>eus</a:t>
            </a:r>
            <a:endParaRPr sz="2400"/>
          </a:p>
          <a:p>
            <a:pPr marL="1002665" indent="-53276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1003300" algn="l"/>
              </a:tabLst>
            </a:pPr>
            <a:r>
              <a:rPr sz="2800" spc="-10" dirty="0"/>
              <a:t>L</a:t>
            </a:r>
            <a:r>
              <a:rPr sz="2800" spc="-20" dirty="0"/>
              <a:t>y</a:t>
            </a:r>
            <a:r>
              <a:rPr sz="2800" spc="-5" dirty="0"/>
              <a:t>mphocyte</a:t>
            </a:r>
            <a:r>
              <a:rPr sz="2800" spc="35" dirty="0"/>
              <a:t> </a:t>
            </a:r>
            <a:r>
              <a:rPr sz="2800" spc="-10" dirty="0"/>
              <a:t>30%</a:t>
            </a:r>
            <a:endParaRPr sz="2800"/>
          </a:p>
          <a:p>
            <a:pPr marL="1471295" lvl="1" indent="-5448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471930" algn="l"/>
              </a:tabLst>
            </a:pPr>
            <a:r>
              <a:rPr sz="2400" b="1" dirty="0">
                <a:latin typeface="Tahoma"/>
                <a:cs typeface="Tahoma"/>
              </a:rPr>
              <a:t>round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leus</a:t>
            </a:r>
            <a:endParaRPr sz="240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sma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(5</a:t>
            </a:r>
            <a:r>
              <a:rPr sz="2000" b="1" dirty="0">
                <a:latin typeface="Tahoma"/>
                <a:cs typeface="Tahoma"/>
              </a:rPr>
              <a:t>-8u</a:t>
            </a:r>
            <a:r>
              <a:rPr sz="2000" b="1" spc="-10" dirty="0">
                <a:latin typeface="Tahoma"/>
                <a:cs typeface="Tahoma"/>
              </a:rPr>
              <a:t>m</a:t>
            </a:r>
            <a:r>
              <a:rPr sz="2000" b="1" dirty="0"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la</a:t>
            </a:r>
            <a:r>
              <a:rPr sz="2000" b="1" spc="-15" dirty="0">
                <a:latin typeface="Tahoma"/>
                <a:cs typeface="Tahoma"/>
              </a:rPr>
              <a:t>r</a:t>
            </a:r>
            <a:r>
              <a:rPr sz="2000" b="1" spc="-5" dirty="0">
                <a:latin typeface="Tahoma"/>
                <a:cs typeface="Tahoma"/>
              </a:rPr>
              <a:t>g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(9</a:t>
            </a:r>
            <a:r>
              <a:rPr sz="2000" b="1" dirty="0">
                <a:latin typeface="Tahoma"/>
                <a:cs typeface="Tahoma"/>
              </a:rPr>
              <a:t>-1</a:t>
            </a:r>
            <a:r>
              <a:rPr sz="2000" b="1" spc="-10" dirty="0">
                <a:latin typeface="Tahoma"/>
                <a:cs typeface="Tahoma"/>
              </a:rPr>
              <a:t>5</a:t>
            </a:r>
            <a:r>
              <a:rPr sz="2000" b="1" spc="-5" dirty="0">
                <a:latin typeface="Tahoma"/>
                <a:cs typeface="Tahoma"/>
              </a:rPr>
              <a:t>um)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549275"/>
            <a:ext cx="2971800" cy="202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12" y="549275"/>
            <a:ext cx="2971800" cy="202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3213100"/>
            <a:ext cx="3252724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997200"/>
            <a:ext cx="3190875" cy="302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1320800">
              <a:lnSpc>
                <a:spcPts val="4785"/>
              </a:lnSpc>
            </a:pPr>
            <a:r>
              <a:rPr sz="4000" spc="-10" dirty="0"/>
              <a:t>Gene</a:t>
            </a:r>
            <a:r>
              <a:rPr sz="4000" spc="-15" dirty="0"/>
              <a:t>s</a:t>
            </a:r>
            <a:r>
              <a:rPr sz="4000" spc="-25" dirty="0"/>
              <a:t>i</a:t>
            </a:r>
            <a:r>
              <a:rPr sz="4000" spc="-5" dirty="0"/>
              <a:t>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</a:t>
            </a:r>
            <a:r>
              <a:rPr sz="4000" spc="-20" dirty="0"/>
              <a:t>W</a:t>
            </a:r>
            <a:r>
              <a:rPr sz="4000" spc="-5" dirty="0"/>
              <a:t>BC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3079" rIns="0" bIns="0" rtlCol="0">
            <a:spAutoFit/>
          </a:bodyPr>
          <a:lstStyle/>
          <a:p>
            <a:pPr marL="239395">
              <a:lnSpc>
                <a:spcPts val="3715"/>
              </a:lnSpc>
            </a:pPr>
            <a:r>
              <a:rPr sz="3200" dirty="0"/>
              <a:t>Two</a:t>
            </a:r>
            <a:r>
              <a:rPr sz="3200" spc="-15" dirty="0"/>
              <a:t> </a:t>
            </a:r>
            <a:r>
              <a:rPr sz="3200" dirty="0"/>
              <a:t>major</a:t>
            </a:r>
            <a:r>
              <a:rPr sz="3200" spc="-30" dirty="0"/>
              <a:t> </a:t>
            </a:r>
            <a:r>
              <a:rPr sz="3200" dirty="0"/>
              <a:t>lin</a:t>
            </a:r>
            <a:r>
              <a:rPr sz="3200" spc="5" dirty="0"/>
              <a:t>e</a:t>
            </a:r>
            <a:r>
              <a:rPr sz="3200" dirty="0"/>
              <a:t>age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spc="5" dirty="0"/>
              <a:t>W</a:t>
            </a:r>
            <a:r>
              <a:rPr sz="3200" spc="-15" dirty="0"/>
              <a:t>B</a:t>
            </a:r>
            <a:r>
              <a:rPr sz="3200" spc="5" dirty="0"/>
              <a:t>C</a:t>
            </a:r>
            <a:r>
              <a:rPr sz="3200" dirty="0"/>
              <a:t> are</a:t>
            </a:r>
            <a:endParaRPr sz="3200"/>
          </a:p>
          <a:p>
            <a:pPr marL="239395">
              <a:lnSpc>
                <a:spcPts val="3715"/>
              </a:lnSpc>
            </a:pPr>
            <a:r>
              <a:rPr sz="3200" spc="-5" dirty="0"/>
              <a:t>form</a:t>
            </a:r>
            <a:r>
              <a:rPr sz="3200" spc="15" dirty="0"/>
              <a:t>e</a:t>
            </a:r>
            <a:r>
              <a:rPr sz="3200" spc="-5" dirty="0"/>
              <a:t>d:</a:t>
            </a:r>
            <a:endParaRPr sz="3200"/>
          </a:p>
          <a:p>
            <a:pPr marL="848360" indent="-60896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849630" algn="l"/>
              </a:tabLst>
            </a:pPr>
            <a:r>
              <a:rPr sz="3200" spc="-5" dirty="0"/>
              <a:t>Mye</a:t>
            </a:r>
            <a:r>
              <a:rPr sz="3200" spc="10" dirty="0"/>
              <a:t>lo</a:t>
            </a:r>
            <a:r>
              <a:rPr sz="3200" spc="-5" dirty="0"/>
              <a:t>cyt</a:t>
            </a:r>
            <a:r>
              <a:rPr sz="3200" spc="-20" dirty="0"/>
              <a:t>i</a:t>
            </a:r>
            <a:r>
              <a:rPr sz="3200" spc="-10" dirty="0"/>
              <a:t>c</a:t>
            </a:r>
            <a:r>
              <a:rPr sz="3200" dirty="0"/>
              <a:t>:</a:t>
            </a:r>
            <a:r>
              <a:rPr sz="3200" spc="-75" dirty="0"/>
              <a:t> </a:t>
            </a:r>
            <a:r>
              <a:rPr sz="3200" spc="-5" dirty="0"/>
              <a:t>gran</a:t>
            </a:r>
            <a:r>
              <a:rPr sz="3200" spc="10" dirty="0"/>
              <a:t>u</a:t>
            </a:r>
            <a:r>
              <a:rPr sz="3200" spc="15" dirty="0"/>
              <a:t>l</a:t>
            </a:r>
            <a:r>
              <a:rPr sz="3200" dirty="0"/>
              <a:t>ar</a:t>
            </a:r>
            <a:r>
              <a:rPr sz="3200" spc="-10" dirty="0"/>
              <a:t>,</a:t>
            </a:r>
            <a:r>
              <a:rPr sz="3200" spc="-5" dirty="0"/>
              <a:t>m</a:t>
            </a:r>
            <a:r>
              <a:rPr sz="3200" spc="-10" dirty="0"/>
              <a:t>o</a:t>
            </a:r>
            <a:r>
              <a:rPr sz="3200" spc="-5" dirty="0"/>
              <a:t>noc</a:t>
            </a:r>
            <a:r>
              <a:rPr sz="3200" spc="-15" dirty="0"/>
              <a:t>y</a:t>
            </a:r>
            <a:r>
              <a:rPr sz="3200" spc="-10" dirty="0"/>
              <a:t>tes</a:t>
            </a:r>
            <a:endParaRPr sz="3200"/>
          </a:p>
          <a:p>
            <a:pPr marL="848360" indent="-608965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849630" algn="l"/>
              </a:tabLst>
            </a:pPr>
            <a:r>
              <a:rPr sz="3200" dirty="0"/>
              <a:t>Ly</a:t>
            </a:r>
            <a:r>
              <a:rPr sz="3200" spc="10" dirty="0"/>
              <a:t>m</a:t>
            </a:r>
            <a:r>
              <a:rPr sz="3200" dirty="0"/>
              <a:t>p</a:t>
            </a:r>
            <a:r>
              <a:rPr sz="3200" spc="-5" dirty="0"/>
              <a:t>hocy</a:t>
            </a:r>
            <a:r>
              <a:rPr sz="3200" spc="-10" dirty="0"/>
              <a:t>ti</a:t>
            </a:r>
            <a:r>
              <a:rPr sz="3200" spc="-15" dirty="0"/>
              <a:t>c</a:t>
            </a:r>
            <a:r>
              <a:rPr sz="3200" dirty="0"/>
              <a:t>:</a:t>
            </a:r>
            <a:r>
              <a:rPr sz="3200" spc="-10" dirty="0"/>
              <a:t> </a:t>
            </a:r>
            <a:r>
              <a:rPr sz="3200" dirty="0"/>
              <a:t>ly</a:t>
            </a:r>
            <a:r>
              <a:rPr sz="3200" spc="-10" dirty="0"/>
              <a:t>m</a:t>
            </a:r>
            <a:r>
              <a:rPr sz="3200" dirty="0"/>
              <a:t>pho</a:t>
            </a:r>
            <a:r>
              <a:rPr sz="3200" spc="-10" dirty="0"/>
              <a:t>c</a:t>
            </a:r>
            <a:r>
              <a:rPr sz="3200" spc="-25" dirty="0"/>
              <a:t>y</a:t>
            </a:r>
            <a:r>
              <a:rPr sz="3200" spc="-15" dirty="0"/>
              <a:t>t</a:t>
            </a:r>
            <a:r>
              <a:rPr sz="3200" spc="-10" dirty="0"/>
              <a:t>es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653</Words>
  <Application>Microsoft Office PowerPoint</Application>
  <PresentationFormat>On-screen Show (4:3)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Tahoma</vt:lpstr>
      <vt:lpstr>Times New Roman</vt:lpstr>
      <vt:lpstr>Office Theme</vt:lpstr>
      <vt:lpstr>PowerPoint Presentation</vt:lpstr>
      <vt:lpstr>Lecture content</vt:lpstr>
      <vt:lpstr>PowerPoint Presentation</vt:lpstr>
      <vt:lpstr>White Blood Cells</vt:lpstr>
      <vt:lpstr>Types of WBC</vt:lpstr>
      <vt:lpstr>PowerPoint Presentation</vt:lpstr>
      <vt:lpstr>Types of WBC cont.</vt:lpstr>
      <vt:lpstr>PowerPoint Presentation</vt:lpstr>
      <vt:lpstr>Genesis of WBC</vt:lpstr>
      <vt:lpstr>Genesis of WBC</vt:lpstr>
      <vt:lpstr>Sites of WBC Formation</vt:lpstr>
      <vt:lpstr>Life span of WBCs</vt:lpstr>
      <vt:lpstr>PowerPoint Presentation</vt:lpstr>
      <vt:lpstr>Formation and Maturation of Neutrohils</vt:lpstr>
      <vt:lpstr>PowerPoint Presentation</vt:lpstr>
      <vt:lpstr>Neutrophil Function</vt:lpstr>
      <vt:lpstr>Chemotaxis, margination &amp; diapedesis</vt:lpstr>
      <vt:lpstr>Chemotaxis</vt:lpstr>
      <vt:lpstr>Margination &amp; Diapedesis</vt:lpstr>
      <vt:lpstr>PowerPoint Presentation</vt:lpstr>
      <vt:lpstr>Phagocytosis</vt:lpstr>
      <vt:lpstr>PowerPoint Presentation</vt:lpstr>
      <vt:lpstr>Microbial killing</vt:lpstr>
      <vt:lpstr>Microbial killing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Nerv</dc:creator>
  <cp:lastModifiedBy>ASUS</cp:lastModifiedBy>
  <cp:revision>1</cp:revision>
  <dcterms:created xsi:type="dcterms:W3CDTF">2015-09-03T06:53:52Z</dcterms:created>
  <dcterms:modified xsi:type="dcterms:W3CDTF">2020-09-17T20:24:55Z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2015-09-03T00:00:00Z</vt:filetime>
  </property>
</Properties>
</file>