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2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343400" cy="2971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Anatomy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 </a:t>
            </a:r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 l="3922" t="1149" r="3922" b="4598"/>
          <a:stretch>
            <a:fillRect/>
          </a:stretch>
        </p:blipFill>
        <p:spPr>
          <a:xfrm>
            <a:off x="4572000" y="228600"/>
            <a:ext cx="4343400" cy="64008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F44AFB-FD57-4A89-81A6-E4CE4F9BFD80}"/>
              </a:ext>
            </a:extLst>
          </p:cNvPr>
          <p:cNvSpPr txBox="1"/>
          <p:nvPr/>
        </p:nvSpPr>
        <p:spPr>
          <a:xfrm>
            <a:off x="570914" y="42070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Brush Script MT" panose="03060802040406070304" pitchFamily="66" charset="0"/>
              </a:rPr>
              <a:t>Dr.Essam</a:t>
            </a:r>
            <a:r>
              <a:rPr lang="en-US" sz="4000" dirty="0">
                <a:latin typeface="Brush Script MT" panose="03060802040406070304" pitchFamily="66" charset="0"/>
              </a:rPr>
              <a:t> Salama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1"/>
            <a:ext cx="3048000" cy="121919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</a:t>
            </a:r>
          </a:p>
        </p:txBody>
      </p:sp>
      <p:pic>
        <p:nvPicPr>
          <p:cNvPr id="6146" name="Picture 2" descr="C:\Documents and Settings\user1\My Documents\My Pictures\skelet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52400"/>
            <a:ext cx="5562600" cy="6477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2362199"/>
            <a:ext cx="3200400" cy="16002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Joints: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articulations between bones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 OF BONE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5625"/>
            <a:ext cx="8229600" cy="41179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Support: </a:t>
            </a:r>
            <a:r>
              <a:rPr lang="en-US" sz="32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Storage: </a:t>
            </a:r>
            <a:r>
              <a:rPr lang="en-US" sz="32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fat and minerals e.g. calcium and phosphorus.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Protection: </a:t>
            </a:r>
            <a:r>
              <a:rPr lang="en-US" sz="32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soft body organs.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Attachment: </a:t>
            </a:r>
            <a:r>
              <a:rPr lang="en-US" sz="32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muscles.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Movement: </a:t>
            </a:r>
            <a:r>
              <a:rPr lang="en-US" sz="32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as a whole, or of the body parts.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Blood cell formation.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84" y="152401"/>
            <a:ext cx="8822216" cy="685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BONE</a:t>
            </a:r>
          </a:p>
        </p:txBody>
      </p:sp>
      <p:pic>
        <p:nvPicPr>
          <p:cNvPr id="7170" name="Picture 2" descr="C:\Documents and Settings\user1\My Documents\My Pictures\BONE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5413" t="2382" r="4299" b="2020"/>
          <a:stretch/>
        </p:blipFill>
        <p:spPr bwMode="auto">
          <a:xfrm>
            <a:off x="169384" y="2286000"/>
            <a:ext cx="5317016" cy="336434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990600"/>
            <a:ext cx="3429000" cy="571500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are classified on the bases of their:</a:t>
            </a:r>
          </a:p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</a:p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Long, </a:t>
            </a:r>
          </a:p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Short, </a:t>
            </a:r>
          </a:p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Flat,</a:t>
            </a:r>
          </a:p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Irregular.</a:t>
            </a:r>
          </a:p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Structure:</a:t>
            </a:r>
          </a:p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Compact,</a:t>
            </a:r>
          </a:p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Spongy.</a:t>
            </a:r>
          </a:p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Development:</a:t>
            </a:r>
          </a:p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Membrane,</a:t>
            </a:r>
          </a:p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Cartilage.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599"/>
            <a:ext cx="8763000" cy="68580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SKELETON</a:t>
            </a:r>
          </a:p>
        </p:txBody>
      </p:sp>
      <p:pic>
        <p:nvPicPr>
          <p:cNvPr id="8194" name="Picture 2" descr="C:\Documents and Settings\user1\My Documents\My Pictures\BONE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990600"/>
            <a:ext cx="4800600" cy="5715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81600" y="1524001"/>
            <a:ext cx="3810000" cy="4648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into:</a:t>
            </a:r>
          </a:p>
          <a:p>
            <a:pPr marL="514350" indent="-51435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Axial skeleton: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forming the trunk (longitudinal axis) of body.</a:t>
            </a:r>
          </a:p>
          <a:p>
            <a:pPr marL="514350" indent="-51435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 Appendicular skeleton: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forming the girdles &amp; limbs.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914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</a:p>
        </p:txBody>
      </p:sp>
      <p:pic>
        <p:nvPicPr>
          <p:cNvPr id="9218" name="Picture 2" descr="C:\Documents and Settings\user1\My Documents\My Pictures\bon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8" y="1219200"/>
            <a:ext cx="5693281" cy="5334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143000"/>
            <a:ext cx="3124200" cy="556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SKULL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Cranium: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enclosing brain: 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rontal,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Occipital,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Parietal,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Temporal.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Facial bones: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face: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axilla,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Nasal,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Zygomatic,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Mandible.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pic>
        <p:nvPicPr>
          <p:cNvPr id="10242" name="Picture 2" descr="C:\Documents and Settings\user1\My Documents\My Pictures\bone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3352800" cy="5715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3962400" cy="54102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Functions: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protects spinal cord and supports the body.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cervical vertebrae.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lumbar vertebrae.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sacral vertebrae fused to form sacrum.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coccygeal vertebrae fused to form coccyx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0959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pic>
        <p:nvPicPr>
          <p:cNvPr id="11266" name="Picture 2" descr="C:\Documents and Settings\user1\My Documents\My Pictures\bone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990600"/>
            <a:ext cx="5638800" cy="5715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838200"/>
            <a:ext cx="3048000" cy="5867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STERNUM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 3 parts: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Manubrium,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Body &amp;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Xiphoid process.</a:t>
            </a:r>
          </a:p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RIBS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pairs: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 ribs articulate with vertebrae.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Only upper 7 pairs articulate with sternum,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(true ribs).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,9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10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false ribs.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12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floating ribs.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1"/>
            <a:ext cx="8839200" cy="762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sz="3200" dirty="0"/>
          </a:p>
        </p:txBody>
      </p:sp>
      <p:pic>
        <p:nvPicPr>
          <p:cNvPr id="12290" name="Picture 2" descr="C:\Documents and Settings\user1\My Documents\My Pictures\bone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733800" cy="291084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143000"/>
            <a:ext cx="3581401" cy="5029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upper limb with axial skeleton.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of:(two bones on each side)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Clavicle &amp;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Scapula.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lower limb with axial skeleton.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(one only on each side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Hip bone.</a:t>
            </a:r>
          </a:p>
        </p:txBody>
      </p:sp>
      <p:pic>
        <p:nvPicPr>
          <p:cNvPr id="12291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5105400" cy="253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1"/>
            <a:ext cx="8762999" cy="685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pic>
        <p:nvPicPr>
          <p:cNvPr id="13314" name="Picture 2" descr="C:\Documents and Settings\user1\My Documents\My Pictures\bone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990600"/>
            <a:ext cx="4724399" cy="5715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733799" cy="556259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 of arm: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Humerus.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forearm: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Radius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ulna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(medial).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the hand: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carpal bones.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metacarpal bones.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thumb &amp;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each of medial 4 fingers.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365"/>
            <a:ext cx="8763000" cy="84603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pic>
        <p:nvPicPr>
          <p:cNvPr id="14338" name="Picture 2" descr="C:\Documents and Settings\user1\My Documents\My Pictures\bone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3657600" cy="560853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44663"/>
            <a:ext cx="4038600" cy="584497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LOWER LIMB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 of thigh: </a:t>
            </a:r>
          </a:p>
          <a:p>
            <a:pPr>
              <a:buFont typeface="Wingdings" pitchFamily="2" charset="2"/>
              <a:buChar char="q"/>
            </a:pP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Femur.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leg: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Fibula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Tibia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(medial).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Patella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foot: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tarsal bones.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metatarsal bones.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big toe &amp;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each of lateral 4 toes.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610600" cy="77787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886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end of the lecture, you should be able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Define the word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“Anatomy”.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Enumerate the different anatomical fields.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anatomical position.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Describe different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terms of position &amp; movements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well different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Classify bones according 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shape, structure &amp; development.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Enumerate different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both axial &amp; appendicular skeleton.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733800" cy="83820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BONES</a:t>
            </a:r>
          </a:p>
        </p:txBody>
      </p:sp>
      <p:pic>
        <p:nvPicPr>
          <p:cNvPr id="15362" name="Picture 2" descr="C:\Documents and Settings\user1\My Documents\My Pictures\BON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3962400" cy="65532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8006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shaft (diaphysis): composed of compact bone.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Two ends (epiphysis): composed of spongy bone.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Metaphysis: This is the region of contact between epiphysis &amp; diaphysis.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metaphysis contains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epiphyseal plate of cartilage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linear bone growth.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6EA9-6F7F-49F8-B1C6-B2C5935B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2200"/>
            <a:ext cx="7886700" cy="3657600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/>
              <a:t>CLINICAL ANATOMY </a:t>
            </a:r>
            <a:br>
              <a:rPr lang="en-US" sz="4400" dirty="0"/>
            </a:br>
            <a:r>
              <a:rPr lang="en-US" sz="4400" dirty="0"/>
              <a:t>RICHARD S. SNELL</a:t>
            </a:r>
            <a:br>
              <a:rPr lang="en-US" sz="4400" dirty="0"/>
            </a:br>
            <a:r>
              <a:rPr lang="en-US" sz="4400" dirty="0"/>
              <a:t>7</a:t>
            </a:r>
            <a:r>
              <a:rPr lang="en-US" sz="4400" baseline="30000" dirty="0"/>
              <a:t>TH</a:t>
            </a:r>
            <a:r>
              <a:rPr lang="en-US" sz="4400" dirty="0"/>
              <a:t> EDITION </a:t>
            </a:r>
            <a:br>
              <a:rPr lang="en-US" sz="4400" dirty="0"/>
            </a:br>
            <a:r>
              <a:rPr lang="en-US" sz="4400" dirty="0"/>
              <a:t>LIPPINCOTT WILLIAMS &amp; WILKINS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3E753-50C3-4974-AF2F-7BBA11588E0E}"/>
              </a:ext>
            </a:extLst>
          </p:cNvPr>
          <p:cNvSpPr txBox="1"/>
          <p:nvPr/>
        </p:nvSpPr>
        <p:spPr>
          <a:xfrm>
            <a:off x="685800" y="11430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Reference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00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447800"/>
            <a:ext cx="78867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QUESTION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124199"/>
            <a:ext cx="7886700" cy="3052763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Which one of the following bones is a bone of the axial skeleton?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Femur.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Humerus.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Sternum.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09600"/>
            <a:ext cx="685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TEST YOURSELF!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Which one of the following bones is an example of an irregular bone?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Femur.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Vertebra.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Sternum.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Which one of the following planes divides the body into superior &amp; inferior parts?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Frontal (coronal)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Sagittal (median)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Parasagittal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Paramedian</a:t>
            </a:r>
            <a:r>
              <a:rPr lang="en-US" dirty="0">
                <a:latin typeface="Arial" pitchFamily="34" charset="0"/>
                <a:cs typeface="Arial" pitchFamily="34" charset="0"/>
              </a:rPr>
              <a:t>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Transverse plane.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4592637"/>
          </a:xfrm>
        </p:spPr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Times New Roman" pitchFamily="18" charset="0"/>
              </a:rPr>
              <a:t>THANK YOU AND </a:t>
            </a:r>
            <a:b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Times New Roman" pitchFamily="18" charset="0"/>
              </a:rPr>
            </a:b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Times New Roman" pitchFamily="18" charset="0"/>
              </a:rPr>
              <a:t>GOOD LUCK</a:t>
            </a:r>
            <a:b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4162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685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ANATOMY?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b="1" dirty="0"/>
              <a:t>The word </a:t>
            </a:r>
            <a:r>
              <a:rPr lang="en-US" sz="3200" b="1" dirty="0" err="1"/>
              <a:t>anatome</a:t>
            </a:r>
            <a:r>
              <a:rPr lang="en-US" sz="3200" b="1" dirty="0"/>
              <a:t> </a:t>
            </a:r>
            <a:r>
              <a:rPr lang="en-US" sz="3200" dirty="0"/>
              <a:t>is of </a:t>
            </a:r>
            <a:r>
              <a:rPr lang="en-US" sz="3200" b="1" dirty="0">
                <a:solidFill>
                  <a:srgbClr val="FF0000"/>
                </a:solidFill>
              </a:rPr>
              <a:t>Greek</a:t>
            </a:r>
            <a:r>
              <a:rPr lang="en-US" sz="3200" dirty="0"/>
              <a:t> origin meaning cutting up (</a:t>
            </a:r>
            <a:r>
              <a:rPr lang="en-US" sz="3200" dirty="0" err="1"/>
              <a:t>ana</a:t>
            </a:r>
            <a:r>
              <a:rPr lang="en-US" sz="3200" dirty="0"/>
              <a:t>= up; tome= cutting).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 (macroscopic) anatomy: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human body with naked eye.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Microscopic anatomy; (Histology):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fine structure (cells &amp; tissues) of the human body with the help of microscope.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Developmental anatomy; ( Embryology).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Radiological anatomy.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anatomy.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Surface anatomy.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Surgical anatomy.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3"/>
            <a:ext cx="7886700" cy="84137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POSITION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89566"/>
            <a:ext cx="5029200" cy="50398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position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which the body assume to describe its parts.</a:t>
            </a:r>
          </a:p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is erect</a:t>
            </a:r>
          </a:p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Arms hanging by the side</a:t>
            </a:r>
          </a:p>
          <a:p>
            <a:pPr algn="ctr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Palm facing forward</a:t>
            </a:r>
          </a:p>
          <a:p>
            <a:pPr algn="ctr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Feet are parallel</a:t>
            </a:r>
          </a:p>
        </p:txBody>
      </p:sp>
      <p:pic>
        <p:nvPicPr>
          <p:cNvPr id="1026" name="Picture 2" descr="C:\Documents and Settings\user1\My Documents\My Pictures\POSI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32626" y="1825625"/>
            <a:ext cx="1679248" cy="435133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001655" y="2698989"/>
            <a:ext cx="1828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3200400"/>
            <a:ext cx="13716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4341813"/>
            <a:ext cx="1371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01655" y="5867400"/>
            <a:ext cx="2322945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8763000" cy="762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1" y="990600"/>
            <a:ext cx="4267199" cy="609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TERMS OF POSITION</a:t>
            </a:r>
          </a:p>
        </p:txBody>
      </p:sp>
      <p:pic>
        <p:nvPicPr>
          <p:cNvPr id="1026" name="Picture 2" descr="C:\Documents and Settings\user1\My Documents\My Pictures\terminolog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3448" b="2703"/>
          <a:stretch/>
        </p:blipFill>
        <p:spPr bwMode="auto">
          <a:xfrm>
            <a:off x="4648200" y="990600"/>
            <a:ext cx="4267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52401" y="1752600"/>
            <a:ext cx="4267199" cy="4876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(cranial):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head.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(caudal):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head.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(ventral):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front.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(dorsal):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back.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Medial: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median plane.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Proximal: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trunk.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Distal: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trunk.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Superficial: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skin (surface).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Deep: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skin.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685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4572000" cy="609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TERMS OF MOVEMENT</a:t>
            </a:r>
          </a:p>
        </p:txBody>
      </p:sp>
      <p:pic>
        <p:nvPicPr>
          <p:cNvPr id="3074" name="Picture 2" descr="C:\Documents and Settings\user1\Desktop\terminology\terminlology 00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15254" t="3226"/>
          <a:stretch/>
        </p:blipFill>
        <p:spPr bwMode="auto">
          <a:xfrm>
            <a:off x="4800600" y="1371600"/>
            <a:ext cx="4191000" cy="510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152400" y="2057400"/>
            <a:ext cx="4572000" cy="4648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Flexion: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approximation of 2 parts (decreasing the angle between 2 parts).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Extension: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straightening (increasing the angle between 2 parts).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Abduction: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away from median plane.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Adduction: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toward median plane.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rotation: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rotation away from median plane.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rotation: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rotation toward median plane.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Circumduction: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combined movements of flexion, extension, abduction &amp; adduction.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7" y="76201"/>
            <a:ext cx="8912273" cy="762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 &amp; SECTIONS</a:t>
            </a:r>
            <a:endParaRPr lang="en-US" dirty="0"/>
          </a:p>
        </p:txBody>
      </p:sp>
      <p:pic>
        <p:nvPicPr>
          <p:cNvPr id="4098" name="Picture 2" descr="C:\Documents and Settings\user1\My Documents\My Pictures\TERMINOLOG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27" y="990600"/>
            <a:ext cx="4721273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4038600" cy="5105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Sagittal (median):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equal halves (right &amp; left).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Parasagittal (paramedian):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unequal parts (right &amp; left).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Frontal (coronal):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anterior &amp; posterior parts.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(cross):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superior &amp; inferior .parts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76201"/>
            <a:ext cx="8915400" cy="9906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PLANES, TERMS OF POSITION &amp; TERMS OF MOVEMENT</a:t>
            </a:r>
          </a:p>
        </p:txBody>
      </p:sp>
      <p:pic>
        <p:nvPicPr>
          <p:cNvPr id="2050" name="Picture 2" descr="C:\Documents and Settings\user1\My Documents\Books\Gray 39\1 Anatomical nomenclature\F71683-001-f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5397" b="1513"/>
          <a:stretch/>
        </p:blipFill>
        <p:spPr bwMode="auto">
          <a:xfrm>
            <a:off x="1447800" y="1143000"/>
            <a:ext cx="556259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9" y="152400"/>
            <a:ext cx="8809191" cy="76200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CAVITIES</a:t>
            </a:r>
          </a:p>
        </p:txBody>
      </p:sp>
      <p:pic>
        <p:nvPicPr>
          <p:cNvPr id="5122" name="Picture 2" descr="C:\Documents and Settings\user1\My Documents\My Pictures\TERMINOLOGY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9" y="1905000"/>
            <a:ext cx="4770591" cy="365759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43000"/>
            <a:ext cx="3962400" cy="54864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Ventral body cavity: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by diaphragm into: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cavity: </a:t>
            </a:r>
            <a:r>
              <a:rPr lang="en-US" sz="24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heart &amp; lungs.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Abdominal cavity: </a:t>
            </a:r>
            <a:r>
              <a:rPr lang="en-US" sz="24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inferior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stomach, intestine, liver, urinary bladder, etc…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Dorsal body cavity: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2 parts </a:t>
            </a:r>
            <a:r>
              <a:rPr lang="en-US" sz="24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each other: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Cranial cavity: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skull, contains brain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cavity: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vertebral column, contains spinal cord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1128</Words>
  <Application>Microsoft Office PowerPoint</Application>
  <PresentationFormat>On-screen Show (4:3)</PresentationFormat>
  <Paragraphs>199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Brush Script MT</vt:lpstr>
      <vt:lpstr>Calibri</vt:lpstr>
      <vt:lpstr>Calibri Light</vt:lpstr>
      <vt:lpstr>Wingdings</vt:lpstr>
      <vt:lpstr>Office Theme</vt:lpstr>
      <vt:lpstr>Introduction  to  Anatomy  and  Skeletal System </vt:lpstr>
      <vt:lpstr>OBJECTIVES</vt:lpstr>
      <vt:lpstr>WHAT IS ANATOMY?</vt:lpstr>
      <vt:lpstr>ANATOMICAL POSITION</vt:lpstr>
      <vt:lpstr>ANATOMICAL TERMINOLOGY </vt:lpstr>
      <vt:lpstr>ANATOMICAL TERMINOLOGY </vt:lpstr>
      <vt:lpstr>ANATOMICAL PLANES &amp; SECTIONS</vt:lpstr>
      <vt:lpstr>PLANES, TERMS OF POSITION &amp; TERMS OF MOVEMENT</vt:lpstr>
      <vt:lpstr>BODY CAVITIES</vt:lpstr>
      <vt:lpstr>SKELETAL SYSTEM</vt:lpstr>
      <vt:lpstr>FUNCTIONS OF BONE</vt:lpstr>
      <vt:lpstr>CLASSIFICATION OF BONE</vt:lpstr>
      <vt:lpstr>THE SKELETON</vt:lpstr>
      <vt:lpstr>BONES OF AXIAL SKELETON</vt:lpstr>
      <vt:lpstr>BONES OF AXIAL SKELETON</vt:lpstr>
      <vt:lpstr>BONES OF AXIAL SKELETON</vt:lpstr>
      <vt:lpstr>BONES OF APPENDICULAR SKELETON</vt:lpstr>
      <vt:lpstr>BONES OF APPENDICULAR SKELETON</vt:lpstr>
      <vt:lpstr>BONES OF APPENDICULAR SKELETON</vt:lpstr>
      <vt:lpstr>LONG BONES</vt:lpstr>
      <vt:lpstr> CLINICAL ANATOMY  RICHARD S. SNELL 7TH EDITION  LIPPINCOTT WILLIAMS &amp; WILKINS</vt:lpstr>
      <vt:lpstr> QUESTION 1</vt:lpstr>
      <vt:lpstr>QUESTION 2</vt:lpstr>
      <vt:lpstr>QUESTION 3</vt:lpstr>
      <vt:lpstr>THANK YOU AND  GOOD LUCK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 and skeletal system</dc:title>
  <dc:creator>Prof. Saeed Abuel Makarem</dc:creator>
  <cp:keywords>skeleton</cp:keywords>
  <cp:lastModifiedBy>essamco58@gmail.com</cp:lastModifiedBy>
  <cp:revision>59</cp:revision>
  <dcterms:created xsi:type="dcterms:W3CDTF">2011-09-07T11:50:38Z</dcterms:created>
  <dcterms:modified xsi:type="dcterms:W3CDTF">2020-09-13T19:56:33Z</dcterms:modified>
</cp:coreProperties>
</file>