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  <p:sldId r:id="rId22" id="272"/>
    <p:sldId r:id="rId23" id="273"/>
    <p:sldId r:id="rId24" id="274"/>
    <p:sldId r:id="rId25" id="275"/>
    <p:sldId r:id="rId26" id="276"/>
    <p:sldId r:id="rId27" id="277"/>
    <p:sldId r:id="rId28" id="278"/>
    <p:sldId r:id="rId29" id="279"/>
    <p:sldId r:id="rId30" id="280"/>
    <p:sldId r:id="rId31" id="281"/>
    <p:sldId r:id="rId32" id="282"/>
    <p:sldId r:id="rId33" id="283"/>
    <p:sldId r:id="rId34" id="284"/>
    <p:sldId r:id="rId35" id="285"/>
    <p:sldId r:id="rId36" id="286"/>
    <p:sldId r:id="rId37" id="287"/>
    <p:sldId r:id="rId38" id="288"/>
    <p:sldId r:id="rId39" id="289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defTabSz="4572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sz="15620"/>
    <p:restoredTop sz="94660"/>
  </p:normalViewPr>
  <p:slideViewPr>
    <p:cSldViewPr snapToGrid="0" snapToObjects="1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110"/>
          <a:sy d="100" n="110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1614" y="84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2008" cy="72008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slides/slide15.xml" Type="http://schemas.openxmlformats.org/officeDocument/2006/relationships/slide"></Relationship><Relationship Id="rId21" Target="slides/slide16.xml" Type="http://schemas.openxmlformats.org/officeDocument/2006/relationships/slide"></Relationship><Relationship Id="rId22" Target="slides/slide17.xml" Type="http://schemas.openxmlformats.org/officeDocument/2006/relationships/slide"></Relationship><Relationship Id="rId23" Target="slides/slide18.xml" Type="http://schemas.openxmlformats.org/officeDocument/2006/relationships/slide"></Relationship><Relationship Id="rId24" Target="slides/slide19.xml" Type="http://schemas.openxmlformats.org/officeDocument/2006/relationships/slide"></Relationship><Relationship Id="rId25" Target="slides/slide20.xml" Type="http://schemas.openxmlformats.org/officeDocument/2006/relationships/slide"></Relationship><Relationship Id="rId26" Target="slides/slide21.xml" Type="http://schemas.openxmlformats.org/officeDocument/2006/relationships/slide"></Relationship><Relationship Id="rId27" Target="slides/slide22.xml" Type="http://schemas.openxmlformats.org/officeDocument/2006/relationships/slide"></Relationship><Relationship Id="rId28" Target="slides/slide23.xml" Type="http://schemas.openxmlformats.org/officeDocument/2006/relationships/slide"></Relationship><Relationship Id="rId29" Target="slides/slide24.xml" Type="http://schemas.openxmlformats.org/officeDocument/2006/relationships/slide"></Relationship><Relationship Id="rId30" Target="slides/slide25.xml" Type="http://schemas.openxmlformats.org/officeDocument/2006/relationships/slide"></Relationship><Relationship Id="rId31" Target="slides/slide26.xml" Type="http://schemas.openxmlformats.org/officeDocument/2006/relationships/slide"></Relationship><Relationship Id="rId32" Target="slides/slide27.xml" Type="http://schemas.openxmlformats.org/officeDocument/2006/relationships/slide"></Relationship><Relationship Id="rId33" Target="slides/slide28.xml" Type="http://schemas.openxmlformats.org/officeDocument/2006/relationships/slide"></Relationship><Relationship Id="rId34" Target="slides/slide29.xml" Type="http://schemas.openxmlformats.org/officeDocument/2006/relationships/slide"></Relationship><Relationship Id="rId35" Target="slides/slide30.xml" Type="http://schemas.openxmlformats.org/officeDocument/2006/relationships/slide"></Relationship><Relationship Id="rId36" Target="slides/slide31.xml" Type="http://schemas.openxmlformats.org/officeDocument/2006/relationships/slide"></Relationship><Relationship Id="rId37" Target="slides/slide32.xml" Type="http://schemas.openxmlformats.org/officeDocument/2006/relationships/slide"></Relationship><Relationship Id="rId38" Target="slides/slide33.xml" Type="http://schemas.openxmlformats.org/officeDocument/2006/relationships/slide"></Relationship><Relationship Id="rId39" Target="slides/slide34.xml" Type="http://schemas.openxmlformats.org/officeDocument/2006/relationships/slide"></Relationship><Relationship Id="rId40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ead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F411FEE0-267B-614E-BB1D-D807DD514A91}" type="datetimeFigureOut">
              <a:rPr lang="en-US" smtClean="0">
                <a:uFillTx/>
              </a:rPr>
              <a:t>9/30/2019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Imag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Notes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/>
          <a:p>
            <a:pPr lvl="0"/>
            <a:r>
              <a:rPr lang="en-AU" smtClean="0">
                <a:uFillTx/>
              </a:rPr>
              <a:t>Click to edit Master text styles</a:t>
            </a:r>
          </a:p>
          <a:p>
            <a:pPr lvl="1"/>
            <a:r>
              <a:rPr lang="en-AU" smtClean="0">
                <a:uFillTx/>
              </a:rPr>
              <a:t>Second level</a:t>
            </a:r>
          </a:p>
          <a:p>
            <a:pPr lvl="2"/>
            <a:r>
              <a:rPr lang="en-AU" smtClean="0">
                <a:uFillTx/>
              </a:rPr>
              <a:t>Third level</a:t>
            </a:r>
          </a:p>
          <a:p>
            <a:pPr lvl="3"/>
            <a:r>
              <a:rPr lang="en-AU" smtClean="0">
                <a:uFillTx/>
              </a:rPr>
              <a:t>Fourth level</a:t>
            </a:r>
          </a:p>
          <a:p>
            <a:pPr lvl="4"/>
            <a:r>
              <a:rPr lang="en-AU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D3FE311F-4AB7-E34B-8BC9-EC0EA6C4D8D9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defTabSz="4572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2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3FE311F-4AB7-E34B-8BC9-EC0EA6C4D8D9}" type="slidenum">
              <a:rPr lang="en-US" smtClean="0">
                <a:uFillTx/>
              </a:rPr>
              <a:t>29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2130425"/>
            <a:ext cx="7772400" cy="14700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AU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3886200"/>
            <a:ext cx="6400800" cy="1752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AU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F7E5C434-70A4-2B42-BC7E-5391799F4C35}" type="datetimeFigureOut">
              <a:rPr lang="en-US" smtClean="0">
                <a:uFillTx/>
              </a:rPr>
              <a:t>9/30/2019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9D54EB-C07A-1F4B-80E8-CAEDE2D3311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AU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AU" smtClean="0">
                <a:uFillTx/>
              </a:rPr>
              <a:t>Click to edit Master text styles</a:t>
            </a:r>
          </a:p>
          <a:p>
            <a:pPr lvl="1"/>
            <a:r>
              <a:rPr lang="en-AU" smtClean="0">
                <a:uFillTx/>
              </a:rPr>
              <a:t>Second level</a:t>
            </a:r>
          </a:p>
          <a:p>
            <a:pPr lvl="2"/>
            <a:r>
              <a:rPr lang="en-AU" smtClean="0">
                <a:uFillTx/>
              </a:rPr>
              <a:t>Third level</a:t>
            </a:r>
          </a:p>
          <a:p>
            <a:pPr lvl="3"/>
            <a:r>
              <a:rPr lang="en-AU" smtClean="0">
                <a:uFillTx/>
              </a:rPr>
              <a:t>Fourth level</a:t>
            </a:r>
          </a:p>
          <a:p>
            <a:pPr lvl="4"/>
            <a:r>
              <a:rPr lang="en-AU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F7E5C434-70A4-2B42-BC7E-5391799F4C35}" type="datetimeFigureOut">
              <a:rPr lang="en-US" smtClean="0">
                <a:uFillTx/>
              </a:rPr>
              <a:t>9/30/2019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9D54EB-C07A-1F4B-80E8-CAEDE2D3311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29400" y="274638"/>
            <a:ext cx="20574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AU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60198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AU" smtClean="0">
                <a:uFillTx/>
              </a:rPr>
              <a:t>Click to edit Master text styles</a:t>
            </a:r>
          </a:p>
          <a:p>
            <a:pPr lvl="1"/>
            <a:r>
              <a:rPr lang="en-AU" smtClean="0">
                <a:uFillTx/>
              </a:rPr>
              <a:t>Second level</a:t>
            </a:r>
          </a:p>
          <a:p>
            <a:pPr lvl="2"/>
            <a:r>
              <a:rPr lang="en-AU" smtClean="0">
                <a:uFillTx/>
              </a:rPr>
              <a:t>Third level</a:t>
            </a:r>
          </a:p>
          <a:p>
            <a:pPr lvl="3"/>
            <a:r>
              <a:rPr lang="en-AU" smtClean="0">
                <a:uFillTx/>
              </a:rPr>
              <a:t>Fourth level</a:t>
            </a:r>
          </a:p>
          <a:p>
            <a:pPr lvl="4"/>
            <a:r>
              <a:rPr lang="en-AU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F7E5C434-70A4-2B42-BC7E-5391799F4C35}" type="datetimeFigureOut">
              <a:rPr lang="en-US" smtClean="0">
                <a:uFillTx/>
              </a:rPr>
              <a:t>9/30/2019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9D54EB-C07A-1F4B-80E8-CAEDE2D3311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AU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AU" smtClean="0">
                <a:uFillTx/>
              </a:rPr>
              <a:t>Click to edit Master text styles</a:t>
            </a:r>
          </a:p>
          <a:p>
            <a:pPr lvl="1"/>
            <a:r>
              <a:rPr lang="en-AU" smtClean="0">
                <a:uFillTx/>
              </a:rPr>
              <a:t>Second level</a:t>
            </a:r>
          </a:p>
          <a:p>
            <a:pPr lvl="2"/>
            <a:r>
              <a:rPr lang="en-AU" smtClean="0">
                <a:uFillTx/>
              </a:rPr>
              <a:t>Third level</a:t>
            </a:r>
          </a:p>
          <a:p>
            <a:pPr lvl="3"/>
            <a:r>
              <a:rPr lang="en-AU" smtClean="0">
                <a:uFillTx/>
              </a:rPr>
              <a:t>Fourth level</a:t>
            </a:r>
          </a:p>
          <a:p>
            <a:pPr lvl="4"/>
            <a:r>
              <a:rPr lang="en-AU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F7E5C434-70A4-2B42-BC7E-5391799F4C35}" type="datetimeFigureOut">
              <a:rPr lang="en-US" smtClean="0">
                <a:uFillTx/>
              </a:rPr>
              <a:t>9/30/2019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9D54EB-C07A-1F4B-80E8-CAEDE2D3311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4406900"/>
            <a:ext cx="7772400" cy="13620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algn="l">
              <a:defRPr b="1" cap="all" sz="4000">
                <a:uFillTx/>
              </a:defRPr>
            </a:lvl1pPr>
          </a:lstStyle>
          <a:p>
            <a:r>
              <a:rPr lang="en-AU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2906713"/>
            <a:ext cx="77724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AU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F7E5C434-70A4-2B42-BC7E-5391799F4C35}" type="datetimeFigureOut">
              <a:rPr lang="en-US" smtClean="0">
                <a:uFillTx/>
              </a:rPr>
              <a:t>9/30/2019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9D54EB-C07A-1F4B-80E8-CAEDE2D3311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AU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AU" smtClean="0">
                <a:uFillTx/>
              </a:rPr>
              <a:t>Click to edit Master text styles</a:t>
            </a:r>
          </a:p>
          <a:p>
            <a:pPr lvl="1"/>
            <a:r>
              <a:rPr lang="en-AU" smtClean="0">
                <a:uFillTx/>
              </a:rPr>
              <a:t>Second level</a:t>
            </a:r>
          </a:p>
          <a:p>
            <a:pPr lvl="2"/>
            <a:r>
              <a:rPr lang="en-AU" smtClean="0">
                <a:uFillTx/>
              </a:rPr>
              <a:t>Third level</a:t>
            </a:r>
          </a:p>
          <a:p>
            <a:pPr lvl="3"/>
            <a:r>
              <a:rPr lang="en-AU" smtClean="0">
                <a:uFillTx/>
              </a:rPr>
              <a:t>Fourth level</a:t>
            </a:r>
          </a:p>
          <a:p>
            <a:pPr lvl="4"/>
            <a:r>
              <a:rPr lang="en-AU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8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AU" smtClean="0">
                <a:uFillTx/>
              </a:rPr>
              <a:t>Click to edit Master text styles</a:t>
            </a:r>
          </a:p>
          <a:p>
            <a:pPr lvl="1"/>
            <a:r>
              <a:rPr lang="en-AU" smtClean="0">
                <a:uFillTx/>
              </a:rPr>
              <a:t>Second level</a:t>
            </a:r>
          </a:p>
          <a:p>
            <a:pPr lvl="2"/>
            <a:r>
              <a:rPr lang="en-AU" smtClean="0">
                <a:uFillTx/>
              </a:rPr>
              <a:t>Third level</a:t>
            </a:r>
          </a:p>
          <a:p>
            <a:pPr lvl="3"/>
            <a:r>
              <a:rPr lang="en-AU" smtClean="0">
                <a:uFillTx/>
              </a:rPr>
              <a:t>Fourth level</a:t>
            </a:r>
          </a:p>
          <a:p>
            <a:pPr lvl="4"/>
            <a:r>
              <a:rPr lang="en-AU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F7E5C434-70A4-2B42-BC7E-5391799F4C35}" type="datetimeFigureOut">
              <a:rPr lang="en-US" smtClean="0">
                <a:uFillTx/>
              </a:rPr>
              <a:t>9/30/2019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9D54EB-C07A-1F4B-80E8-CAEDE2D3311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r>
              <a:rPr lang="en-AU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35113"/>
            <a:ext cx="4040188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AU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174875"/>
            <a:ext cx="4040188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AU" smtClean="0">
                <a:uFillTx/>
              </a:rPr>
              <a:t>Click to edit Master text styles</a:t>
            </a:r>
          </a:p>
          <a:p>
            <a:pPr lvl="1"/>
            <a:r>
              <a:rPr lang="en-AU" smtClean="0">
                <a:uFillTx/>
              </a:rPr>
              <a:t>Second level</a:t>
            </a:r>
          </a:p>
          <a:p>
            <a:pPr lvl="2"/>
            <a:r>
              <a:rPr lang="en-AU" smtClean="0">
                <a:uFillTx/>
              </a:rPr>
              <a:t>Third level</a:t>
            </a:r>
          </a:p>
          <a:p>
            <a:pPr lvl="3"/>
            <a:r>
              <a:rPr lang="en-AU" smtClean="0">
                <a:uFillTx/>
              </a:rPr>
              <a:t>Fourth level</a:t>
            </a:r>
          </a:p>
          <a:p>
            <a:pPr lvl="4"/>
            <a:r>
              <a:rPr lang="en-AU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1535113"/>
            <a:ext cx="4041775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AU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2174875"/>
            <a:ext cx="4041775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AU" smtClean="0">
                <a:uFillTx/>
              </a:rPr>
              <a:t>Click to edit Master text styles</a:t>
            </a:r>
          </a:p>
          <a:p>
            <a:pPr lvl="1"/>
            <a:r>
              <a:rPr lang="en-AU" smtClean="0">
                <a:uFillTx/>
              </a:rPr>
              <a:t>Second level</a:t>
            </a:r>
          </a:p>
          <a:p>
            <a:pPr lvl="2"/>
            <a:r>
              <a:rPr lang="en-AU" smtClean="0">
                <a:uFillTx/>
              </a:rPr>
              <a:t>Third level</a:t>
            </a:r>
          </a:p>
          <a:p>
            <a:pPr lvl="3"/>
            <a:r>
              <a:rPr lang="en-AU" smtClean="0">
                <a:uFillTx/>
              </a:rPr>
              <a:t>Fourth level</a:t>
            </a:r>
          </a:p>
          <a:p>
            <a:pPr lvl="4"/>
            <a:r>
              <a:rPr lang="en-AU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F7E5C434-70A4-2B42-BC7E-5391799F4C35}" type="datetimeFigureOut">
              <a:rPr lang="en-US" smtClean="0">
                <a:uFillTx/>
              </a:rPr>
              <a:t>9/30/2019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9D54EB-C07A-1F4B-80E8-CAEDE2D3311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AU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F7E5C434-70A4-2B42-BC7E-5391799F4C35}" type="datetimeFigureOut">
              <a:rPr lang="en-US" smtClean="0">
                <a:uFillTx/>
              </a:rPr>
              <a:t>9/30/2019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9D54EB-C07A-1F4B-80E8-CAEDE2D3311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F7E5C434-70A4-2B42-BC7E-5391799F4C35}" type="datetimeFigureOut">
              <a:rPr lang="en-US" smtClean="0">
                <a:uFillTx/>
              </a:rPr>
              <a:t>9/30/2019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9D54EB-C07A-1F4B-80E8-CAEDE2D3311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3050"/>
            <a:ext cx="3008313" cy="11620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AU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5050" y="273050"/>
            <a:ext cx="5111750" cy="585311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AU" smtClean="0">
                <a:uFillTx/>
              </a:rPr>
              <a:t>Click to edit Master text styles</a:t>
            </a:r>
          </a:p>
          <a:p>
            <a:pPr lvl="1"/>
            <a:r>
              <a:rPr lang="en-AU" smtClean="0">
                <a:uFillTx/>
              </a:rPr>
              <a:t>Second level</a:t>
            </a:r>
          </a:p>
          <a:p>
            <a:pPr lvl="2"/>
            <a:r>
              <a:rPr lang="en-AU" smtClean="0">
                <a:uFillTx/>
              </a:rPr>
              <a:t>Third level</a:t>
            </a:r>
          </a:p>
          <a:p>
            <a:pPr lvl="3"/>
            <a:r>
              <a:rPr lang="en-AU" smtClean="0">
                <a:uFillTx/>
              </a:rPr>
              <a:t>Fourth level</a:t>
            </a:r>
          </a:p>
          <a:p>
            <a:pPr lvl="4"/>
            <a:r>
              <a:rPr lang="en-AU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435100"/>
            <a:ext cx="3008313" cy="46910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AU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F7E5C434-70A4-2B42-BC7E-5391799F4C35}" type="datetimeFigureOut">
              <a:rPr lang="en-US" smtClean="0">
                <a:uFillTx/>
              </a:rPr>
              <a:t>9/30/2019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9D54EB-C07A-1F4B-80E8-CAEDE2D3311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4800600"/>
            <a:ext cx="5486400" cy="5667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AU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612775"/>
            <a:ext cx="548640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5367338"/>
            <a:ext cx="5486400" cy="8048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AU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F7E5C434-70A4-2B42-BC7E-5391799F4C35}" type="datetimeFigureOut">
              <a:rPr lang="en-US" smtClean="0">
                <a:uFillTx/>
              </a:rPr>
              <a:t>9/30/2019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9D54EB-C07A-1F4B-80E8-CAEDE2D3311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lang="en-AU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45259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AU" smtClean="0">
                <a:uFillTx/>
              </a:rPr>
              <a:t>Click to edit Master text styles</a:t>
            </a:r>
          </a:p>
          <a:p>
            <a:pPr lvl="1"/>
            <a:r>
              <a:rPr lang="en-AU" smtClean="0">
                <a:uFillTx/>
              </a:rPr>
              <a:t>Second level</a:t>
            </a:r>
          </a:p>
          <a:p>
            <a:pPr lvl="2"/>
            <a:r>
              <a:rPr lang="en-AU" smtClean="0">
                <a:uFillTx/>
              </a:rPr>
              <a:t>Third level</a:t>
            </a:r>
          </a:p>
          <a:p>
            <a:pPr lvl="3"/>
            <a:r>
              <a:rPr lang="en-AU" smtClean="0">
                <a:uFillTx/>
              </a:rPr>
              <a:t>Fourth level</a:t>
            </a:r>
          </a:p>
          <a:p>
            <a:pPr lvl="4"/>
            <a:r>
              <a:rPr lang="en-AU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F7E5C434-70A4-2B42-BC7E-5391799F4C35}" type="datetimeFigureOut">
              <a:rPr lang="en-US" smtClean="0">
                <a:uFillTx/>
              </a:rPr>
              <a:t>9/30/2019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B09D54EB-C07A-1F4B-80E8-CAEDE2D3311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ctr" defTabSz="4572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457200" eaLnBrk="1" hangingPunct="1" indent="-342900" latinLnBrk="0" marL="342900" rtl="0">
        <a:spcBef>
          <a:spcPct val="20000"/>
        </a:spcBef>
        <a:buFont typeface="Arial"/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/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/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/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4572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7.jpe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9.xml" Type="http://schemas.openxmlformats.org/officeDocument/2006/relationships/slideLayout"></Relationship><Relationship Id="rId2" Target="../media/image8.pn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15.xml.rels><?xml version="1.0" standalone="yes" ?><Relationships xmlns="http://schemas.openxmlformats.org/package/2006/relationships"><Relationship Id="rId1" Target="../slideLayouts/slideLayout10.xml" Type="http://schemas.openxmlformats.org/officeDocument/2006/relationships/slideLayout"></Relationship></Relationships>
</file>

<file path=ppt/slides/_rels/slide16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17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9.png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10.png" Type="http://schemas.openxmlformats.org/officeDocument/2006/relationships/image"></Relationship></Relationships>
</file>

<file path=ppt/slides/_rels/slide19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11.png" Type="http://schemas.openxmlformats.org/officeDocument/2006/relationships/image"></Relationship><Relationship Id="rId3" Target="../media/image12.png" Type="http://schemas.openxmlformats.org/officeDocument/2006/relationships/image"></Relationship><Relationship Id="rId4" Target="../media/image13.jpeg" Type="http://schemas.openxmlformats.org/officeDocument/2006/relationships/image"></Relationship><Relationship Id="rId5" Target="../media/image14.jpe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0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21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15.png" Type="http://schemas.openxmlformats.org/officeDocument/2006/relationships/image"></Relationship></Relationships>
</file>

<file path=ppt/slides/_rels/slide22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16.png" Type="http://schemas.openxmlformats.org/officeDocument/2006/relationships/image"></Relationship><Relationship Id="rId3" Target="../media/image17.jpeg" Type="http://schemas.openxmlformats.org/officeDocument/2006/relationships/image"></Relationship></Relationships>
</file>

<file path=ppt/slides/_rels/slide23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18.png" Type="http://schemas.openxmlformats.org/officeDocument/2006/relationships/image"></Relationship></Relationships>
</file>

<file path=ppt/slides/_rels/slide2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5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26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19.png" Type="http://schemas.openxmlformats.org/officeDocument/2006/relationships/image"></Relationship><Relationship Id="rId3" Target="../media/image20.png" Type="http://schemas.openxmlformats.org/officeDocument/2006/relationships/image"></Relationship></Relationships>
</file>

<file path=ppt/slides/_rels/slide27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21.png" Type="http://schemas.openxmlformats.org/officeDocument/2006/relationships/image"></Relationship></Relationships>
</file>

<file path=ppt/slides/_rels/slide2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9.xml.rels><?xml version="1.0" standalone="yes" ?><Relationships xmlns="http://schemas.openxmlformats.org/package/2006/relationships"><Relationship Id="rId1" Target="../slideLayouts/slideLayout8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22.jpeg" Type="http://schemas.openxmlformats.org/officeDocument/2006/relationships/image"></Relationship><Relationship Id="rId4" Target="../media/image23.pn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/Relationships>
</file>

<file path=ppt/slides/_rels/slide30.xml.rels><?xml version="1.0" standalone="yes" ?><Relationships xmlns="http://schemas.openxmlformats.org/package/2006/relationships"><Relationship Id="rId1" Target="../slideLayouts/slideLayout8.xml" Type="http://schemas.openxmlformats.org/officeDocument/2006/relationships/slideLayout"></Relationship><Relationship Id="rId2" Target="../media/image24.png" Type="http://schemas.openxmlformats.org/officeDocument/2006/relationships/image"></Relationship><Relationship Id="rId3" Target="../media/image25.jpeg" Type="http://schemas.openxmlformats.org/officeDocument/2006/relationships/image"></Relationship><Relationship Id="rId4" Target="../media/image26.png" Type="http://schemas.openxmlformats.org/officeDocument/2006/relationships/image"></Relationship></Relationships>
</file>

<file path=ppt/slides/_rels/slide31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media/image27.png" Type="http://schemas.openxmlformats.org/officeDocument/2006/relationships/image"></Relationship><Relationship Id="rId3" Target="../media/image28.png" Type="http://schemas.openxmlformats.org/officeDocument/2006/relationships/image"></Relationship></Relationships>
</file>

<file path=ppt/slides/_rels/slide32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29.png" Type="http://schemas.openxmlformats.org/officeDocument/2006/relationships/image"></Relationship><Relationship Id="rId3" Target="../media/image30.png" Type="http://schemas.openxmlformats.org/officeDocument/2006/relationships/image"></Relationship><Relationship Id="rId4" Target="../media/image31.png" Type="http://schemas.openxmlformats.org/officeDocument/2006/relationships/image"></Relationship></Relationships>
</file>

<file path=ppt/slides/_rels/slide33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32.png" Type="http://schemas.openxmlformats.org/officeDocument/2006/relationships/image"></Relationship></Relationships>
</file>

<file path=ppt/slides/_rels/slide3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4.xml.rels><?xml version="1.0" standalone="yes" ?><Relationships xmlns="http://schemas.openxmlformats.org/package/2006/relationships"><Relationship Id="rId1" Target="../slideLayouts/slideLayout5.xml" Type="http://schemas.openxmlformats.org/officeDocument/2006/relationships/slideLayout"></Relationship><Relationship Id="rId2" Target="../media/image1.pn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8.xml" Type="http://schemas.openxmlformats.org/officeDocument/2006/relationships/slideLayout"></Relationship><Relationship Id="rId2" Target="../media/image2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3.png" Type="http://schemas.openxmlformats.org/officeDocument/2006/relationships/image"></Relationship><Relationship Id="rId3" Target="../media/image4.pn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10.xml" Type="http://schemas.openxmlformats.org/officeDocument/2006/relationships/slideLayout"></Relationship><Relationship Id="rId2" Target="http://upload.wikimedia.org/wikipedia/commons/a/aa/Haploid,_diploid_,triploid_and_tetraploid.svg" TargetMode="External" Type="http://schemas.openxmlformats.org/officeDocument/2006/relationships/hyperlink"></Relationship><Relationship Id="rId3" Target="../media/image5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10.xml" Type="http://schemas.openxmlformats.org/officeDocument/2006/relationships/slideLayout"></Relationship><Relationship Id="rId2" Target="../media/image6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3523012"/>
            <a:ext cx="7772400" cy="14700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AU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uFillTx/>
              </a:rPr>
              <a:t>Lecture Two</a:t>
            </a:r>
            <a:endParaRPr b="1" dirty="0" lang="en-US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736066"/>
            <a:ext cx="7772400" cy="1752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/>
          <a:p>
            <a:r>
              <a:rPr b="1" dirty="0" lang="en-US" sz="4800">
                <a:solidFill>
                  <a:schemeClr val="tx2"/>
                </a:solidFill>
                <a:uFillTx/>
                <a:cs charset="0" pitchFamily="18" typeface="Times New Roman"/>
              </a:rPr>
              <a:t>CHROMOSOME </a:t>
            </a:r>
            <a:r>
              <a:rPr b="1" dirty="0" lang="en-US" smtClean="0" sz="4800">
                <a:solidFill>
                  <a:schemeClr val="tx2"/>
                </a:solidFill>
                <a:uFillTx/>
                <a:cs charset="0" pitchFamily="18" typeface="Times New Roman"/>
              </a:rPr>
              <a:t>ANOMALIES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0"/>
            <a:ext cx="7772400" cy="14700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en-US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0000"/>
                </a:solidFill>
                <a:uFillTx/>
              </a:rPr>
              <a:t>Human Genetics</a:t>
            </a:r>
            <a:r>
              <a:rPr b="1" dirty="0" lang="en-AU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000000"/>
                </a:solidFill>
                <a:uFillTx/>
              </a:rPr>
              <a:t> </a:t>
            </a:r>
            <a:endParaRPr b="1" dirty="0" lang="en-US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000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</a:rPr>
              <a:t>Non-disjunction in Meiosis</a:t>
            </a:r>
            <a:r>
              <a:rPr b="1" dirty="0" lang="ar-SA" smtClean="0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</a:rPr>
              <a:t> 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Conten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indent="0" marL="0">
              <a:spcBef>
                <a:spcPts val="0"/>
              </a:spcBef>
              <a:buNone/>
            </a:pPr>
            <a:r>
              <a:rPr b="1" dirty="0" lang="en-US" smtClean="0">
                <a:solidFill>
                  <a:srgbClr val="1B1749"/>
                </a:solidFill>
                <a:uFillTx/>
              </a:rPr>
              <a:t>- </a:t>
            </a:r>
            <a:r>
              <a:rPr dirty="0" lang="en-US" smtClean="0">
                <a:uFillTx/>
              </a:rPr>
              <a:t>The </a:t>
            </a:r>
            <a:r>
              <a:rPr dirty="0" lang="en-US">
                <a:uFillTx/>
              </a:rPr>
              <a:t>failure </a:t>
            </a:r>
            <a:r>
              <a:rPr dirty="0" lang="en-US" smtClean="0">
                <a:uFillTx/>
              </a:rPr>
              <a:t>of chromosomes </a:t>
            </a:r>
            <a:r>
              <a:rPr dirty="0" lang="en-US">
                <a:uFillTx/>
              </a:rPr>
              <a:t>to disjoin normally</a:t>
            </a:r>
            <a:r>
              <a:rPr dirty="0" lang="en-US" smtClean="0">
                <a:solidFill>
                  <a:srgbClr val="1B1749"/>
                </a:solidFill>
                <a:uFillTx/>
              </a:rPr>
              <a:t> during meiosis phase 1 or phase 2.</a:t>
            </a:r>
          </a:p>
          <a:p>
            <a:pPr indent="0" marL="0">
              <a:spcAft>
                <a:spcPts val="600"/>
              </a:spcAft>
              <a:buNone/>
            </a:pPr>
            <a:r>
              <a:rPr dirty="0" lang="en-US" smtClean="0">
                <a:solidFill>
                  <a:srgbClr val="000000"/>
                </a:solidFill>
                <a:uFillTx/>
              </a:rPr>
              <a:t>- Two </a:t>
            </a:r>
            <a:r>
              <a:rPr dirty="0" lang="en-US">
                <a:solidFill>
                  <a:srgbClr val="000000"/>
                </a:solidFill>
                <a:uFillTx/>
              </a:rPr>
              <a:t>chromosome homologs migrate to the same daughter cell instead of disjoining normally and migrating to different daughter cells. </a:t>
            </a:r>
            <a:endParaRPr dirty="0" lang="en-US">
              <a:solidFill>
                <a:srgbClr val="1B1749"/>
              </a:solidFill>
              <a:uFillTx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1B1749"/>
                </a:solidFill>
                <a:uFillTx/>
              </a:rPr>
              <a:t>- The result of this error is a cell with an imbalance of chromosomes (Aneuploidy)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>
                <a:solidFill>
                  <a:srgbClr val="002060"/>
                </a:solidFill>
                <a:uFillTx/>
                <a:cs charset="0" pitchFamily="18" typeface="Times New Roman"/>
              </a:rPr>
              <a:t>Meiotic non-</a:t>
            </a:r>
            <a:r>
              <a:rPr b="1" dirty="0" lang="en-US" smtClean="0">
                <a:solidFill>
                  <a:srgbClr val="002060"/>
                </a:solidFill>
                <a:uFillTx/>
                <a:cs charset="0" pitchFamily="18" typeface="Times New Roman"/>
              </a:rPr>
              <a:t>disjunction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/>
          </a:bodyPr>
          <a:lstStyle/>
          <a:p>
            <a:pPr indent="-457200" lvl="1" marL="914400">
              <a:buFont charset="2" pitchFamily="2" typeface="Wingdings"/>
              <a:buChar char="§"/>
              <a:defRPr>
                <a:uFillTx/>
              </a:defRPr>
            </a:pPr>
            <a:r>
              <a:rPr dirty="0" lang="en-US" smtClean="0" sz="3200">
                <a:solidFill>
                  <a:srgbClr val="1B1749"/>
                </a:solidFill>
                <a:uFillTx/>
                <a:cs charset="0" pitchFamily="34" typeface="Arial"/>
              </a:rPr>
              <a:t>Can </a:t>
            </a:r>
            <a:r>
              <a:rPr dirty="0" lang="en-US" sz="3200">
                <a:solidFill>
                  <a:srgbClr val="1B1749"/>
                </a:solidFill>
                <a:uFillTx/>
                <a:cs charset="0" pitchFamily="34" typeface="Arial"/>
              </a:rPr>
              <a:t>affect each pair of chromosomes </a:t>
            </a:r>
          </a:p>
          <a:p>
            <a:pPr indent="-457200" lvl="1" marL="914400">
              <a:buFont charset="2" pitchFamily="2" typeface="Wingdings"/>
              <a:buChar char="§"/>
              <a:defRPr>
                <a:uFillTx/>
              </a:defRPr>
            </a:pPr>
            <a:r>
              <a:rPr dirty="0" lang="en-US" sz="3200">
                <a:solidFill>
                  <a:srgbClr val="1B1749"/>
                </a:solidFill>
                <a:uFillTx/>
                <a:cs charset="0" pitchFamily="34" typeface="Arial"/>
              </a:rPr>
              <a:t>is not a rare event</a:t>
            </a:r>
          </a:p>
          <a:p>
            <a:pPr indent="-457200" lvl="1" marL="914400">
              <a:buFont charset="2" pitchFamily="2" typeface="Wingdings"/>
              <a:buChar char="§"/>
              <a:defRPr>
                <a:uFillTx/>
              </a:defRPr>
            </a:pPr>
            <a:r>
              <a:rPr dirty="0" lang="en-US" smtClean="0" sz="3200">
                <a:solidFill>
                  <a:srgbClr val="1B1749"/>
                </a:solidFill>
                <a:uFillTx/>
                <a:cs charset="0" pitchFamily="34" typeface="Arial"/>
              </a:rPr>
              <a:t>Non </a:t>
            </a:r>
            <a:r>
              <a:rPr dirty="0" lang="en-US" sz="3200">
                <a:solidFill>
                  <a:srgbClr val="1B1749"/>
                </a:solidFill>
                <a:uFillTx/>
                <a:cs charset="0" pitchFamily="34" typeface="Arial"/>
              </a:rPr>
              <a:t>disjunction in first meiotic division produces 4 unbalanced gametes. </a:t>
            </a:r>
          </a:p>
          <a:p>
            <a:pPr indent="-457200" lvl="1" marL="914400">
              <a:buFont charset="2" pitchFamily="2" typeface="Wingdings"/>
              <a:buChar char="§"/>
              <a:defRPr>
                <a:uFillTx/>
              </a:defRPr>
            </a:pPr>
            <a:r>
              <a:rPr dirty="0" lang="en-US" smtClean="0" sz="3200">
                <a:solidFill>
                  <a:srgbClr val="1B1749"/>
                </a:solidFill>
                <a:uFillTx/>
                <a:cs charset="0" pitchFamily="34" typeface="Arial"/>
              </a:rPr>
              <a:t>Non </a:t>
            </a:r>
            <a:r>
              <a:rPr dirty="0" lang="en-US" sz="3200">
                <a:solidFill>
                  <a:srgbClr val="1B1749"/>
                </a:solidFill>
                <a:uFillTx/>
                <a:cs charset="0" pitchFamily="34" typeface="Arial"/>
              </a:rPr>
              <a:t>disjunction in second division produces 2 normal gametes &amp; 2 unbalanced gametes</a:t>
            </a:r>
            <a:r>
              <a:rPr dirty="0" lang="en-US" smtClean="0" sz="3200">
                <a:solidFill>
                  <a:srgbClr val="1B1749"/>
                </a:solidFill>
                <a:uFillTx/>
                <a:cs charset="0" pitchFamily="34" typeface="Arial"/>
              </a:rPr>
              <a:t>:</a:t>
            </a:r>
            <a:endParaRPr dirty="0" lang="en-US" sz="3200">
              <a:solidFill>
                <a:srgbClr val="1B1749"/>
              </a:solidFill>
              <a:uFillTx/>
              <a:cs charset="0" pitchFamily="34" typeface="Arial"/>
            </a:endParaRPr>
          </a:p>
          <a:p>
            <a:pPr lvl="1">
              <a:defRPr>
                <a:uFillTx/>
              </a:defRPr>
            </a:pPr>
            <a:r>
              <a:rPr dirty="0" lang="en-US" sz="3200">
                <a:solidFill>
                  <a:srgbClr val="FF0000"/>
                </a:solidFill>
                <a:uFillTx/>
                <a:cs charset="0" pitchFamily="34" typeface="Arial"/>
              </a:rPr>
              <a:t>Gamete with an extra autosome</a:t>
            </a:r>
          </a:p>
          <a:p>
            <a:pPr lvl="1">
              <a:defRPr>
                <a:uFillTx/>
              </a:defRPr>
            </a:pPr>
            <a:r>
              <a:rPr dirty="0" err="1" lang="en-US" sz="3200">
                <a:solidFill>
                  <a:srgbClr val="FF0000"/>
                </a:solidFill>
                <a:uFillTx/>
                <a:cs charset="0" pitchFamily="34" typeface="Arial"/>
              </a:rPr>
              <a:t>Nullosomic</a:t>
            </a:r>
            <a:r>
              <a:rPr dirty="0" lang="en-US" sz="3200">
                <a:solidFill>
                  <a:srgbClr val="FF0000"/>
                </a:solidFill>
                <a:uFillTx/>
                <a:cs charset="0" pitchFamily="34" typeface="Arial"/>
              </a:rPr>
              <a:t> gamete </a:t>
            </a:r>
            <a:r>
              <a:rPr b="1" dirty="0" lang="en-US" sz="2400">
                <a:solidFill>
                  <a:srgbClr val="FF0000"/>
                </a:solidFill>
                <a:uFillTx/>
                <a:cs charset="0" pitchFamily="34" typeface="Arial"/>
              </a:rPr>
              <a:t>(missing one chromosome)</a:t>
            </a:r>
            <a:endParaRPr b="1" dirty="0" lang="en-US" sz="3200">
              <a:solidFill>
                <a:srgbClr val="FF0000"/>
              </a:solidFill>
              <a:uFillTx/>
              <a:cs charset="0" pitchFamily="34" typeface="Arial"/>
            </a:endParaRP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b="16740" l="-13500" r="-13500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542069"/>
            <a:ext cx="9144000" cy="6022669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5612" y="4759387"/>
            <a:ext cx="5486400" cy="5667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Autofit/>
          </a:bodyPr>
          <a:lstStyle/>
          <a:p>
            <a:r>
              <a:rPr dirty="0" lang="en-US" sz="3000">
                <a:uFillTx/>
              </a:rPr>
              <a:t>In meiotic nondisjunction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nip20171016_27.png" id="7" name="Picture Placeholder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 type="pic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l="-186" r="-186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346444"/>
            <a:ext cx="5486400" cy="4114800"/>
          </a:xfr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2125" y="5264903"/>
            <a:ext cx="8357888" cy="100409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r>
              <a:rPr dirty="0" lang="en-US" smtClean="0" sz="2400">
                <a:uFillTx/>
              </a:rPr>
              <a:t>- This product of fertilization with normal gamete would be </a:t>
            </a:r>
            <a:r>
              <a:rPr dirty="0" err="1" lang="en-US" smtClean="0" sz="2400">
                <a:uFillTx/>
              </a:rPr>
              <a:t>monosomic</a:t>
            </a:r>
            <a:r>
              <a:rPr dirty="0" lang="en-US" sz="2400">
                <a:uFillTx/>
              </a:rPr>
              <a:t> </a:t>
            </a:r>
            <a:r>
              <a:rPr dirty="0" lang="en-US" smtClean="0" sz="2400">
                <a:uFillTx/>
              </a:rPr>
              <a:t>and </a:t>
            </a:r>
            <a:r>
              <a:rPr dirty="0" err="1" lang="en-US" sz="2400">
                <a:uFillTx/>
              </a:rPr>
              <a:t>trisomic</a:t>
            </a:r>
            <a:r>
              <a:rPr dirty="0" lang="en-US" sz="2400">
                <a:uFillTx/>
              </a:rPr>
              <a:t> </a:t>
            </a:r>
            <a:r>
              <a:rPr dirty="0" lang="en-US" smtClean="0" sz="2400">
                <a:uFillTx/>
              </a:rPr>
              <a:t>offspring (Aneuploidy)</a:t>
            </a:r>
            <a:endParaRPr dirty="0" lang="en-US" sz="24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>
                <a:solidFill>
                  <a:srgbClr val="000000"/>
                </a:solidFill>
                <a:uFillTx/>
                <a:latin charset="0" pitchFamily="34" typeface="Calibri"/>
              </a:rPr>
              <a:t>3- Classifications of </a:t>
            </a:r>
            <a:r>
              <a:rPr b="1" dirty="0" lang="en-US">
                <a:solidFill>
                  <a:srgbClr val="000000"/>
                </a:solidFill>
                <a:uFillTx/>
                <a:latin charset="0" pitchFamily="34" typeface="Calibri"/>
              </a:rPr>
              <a:t>chromosomal </a:t>
            </a:r>
            <a:r>
              <a:rPr b="1" dirty="0" lang="en-US" smtClean="0">
                <a:solidFill>
                  <a:srgbClr val="000000"/>
                </a:solidFill>
                <a:uFillTx/>
                <a:latin charset="0" pitchFamily="34" typeface="Calibri"/>
              </a:rPr>
              <a:t>abnormalities</a:t>
            </a:r>
            <a:endParaRPr b="1"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499995"/>
            <a:ext cx="82296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typeface="Arial"/>
              </a:rPr>
              <a:t>CHROMOSOME ANOMALIES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0856" y="1663483"/>
            <a:ext cx="7456546" cy="452431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lang="en-US" smtClean="0" sz="3600">
                <a:uFillTx/>
                <a:latin charset="0" typeface="Arial"/>
              </a:rPr>
              <a:t>TYPES:</a:t>
            </a:r>
          </a:p>
          <a:p>
            <a:pPr lvl="1"/>
            <a:r>
              <a:rPr dirty="0" lang="en-US" smtClean="0" sz="3600">
                <a:uFillTx/>
                <a:latin charset="0" typeface="Arial"/>
              </a:rPr>
              <a:t>- </a:t>
            </a:r>
            <a:r>
              <a:rPr b="1" dirty="0" i="1" lang="en-US" smtClean="0" sz="3600">
                <a:uFillTx/>
                <a:latin charset="0" typeface="Arial"/>
              </a:rPr>
              <a:t>Numerical</a:t>
            </a:r>
          </a:p>
          <a:p>
            <a:pPr lvl="1"/>
            <a:r>
              <a:rPr dirty="0" lang="en-US" smtClean="0" sz="3600">
                <a:uFillTx/>
                <a:latin charset="0" typeface="Arial"/>
              </a:rPr>
              <a:t>affect </a:t>
            </a:r>
            <a:r>
              <a:rPr dirty="0" lang="en-US" sz="3600">
                <a:uFillTx/>
                <a:latin charset="0" typeface="Arial"/>
              </a:rPr>
              <a:t>the number of complete haploid set (n) of chromosomes</a:t>
            </a:r>
            <a:endParaRPr dirty="0" lang="en-US" smtClean="0" sz="3600">
              <a:uFillTx/>
              <a:latin charset="0" typeface="Arial"/>
            </a:endParaRPr>
          </a:p>
          <a:p>
            <a:pPr indent="-571500" lvl="1" marL="1028700">
              <a:buFontTx/>
              <a:buChar char="-"/>
            </a:pPr>
            <a:r>
              <a:rPr b="1" dirty="0" i="1" lang="en-US" smtClean="0" sz="3600">
                <a:uFillTx/>
                <a:latin charset="0" typeface="Arial"/>
              </a:rPr>
              <a:t>Structural</a:t>
            </a:r>
          </a:p>
          <a:p>
            <a:pPr lvl="1"/>
            <a:r>
              <a:rPr dirty="0" lang="en-US" smtClean="0" sz="3600">
                <a:uFillTx/>
                <a:latin charset="0" typeface="Arial"/>
              </a:rPr>
              <a:t>Affect the structure and organization of genomic content of the chromosome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>
                <a:solidFill>
                  <a:srgbClr val="0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3a. NUMERICAL CHROMOSOMAL ANOMALIES</a:t>
            </a:r>
            <a:endParaRPr b="1" dirty="0" lang="en-US">
              <a:solidFill>
                <a:srgbClr val="0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ub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4252108"/>
            <a:ext cx="6400800" cy="82749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chemeClr val="tx2"/>
                </a:solidFill>
                <a:uFillTx/>
              </a:rPr>
              <a:t>Numerical anomalies in autosomes</a:t>
            </a:r>
            <a:endParaRPr b="1" dirty="0" lang="en-US">
              <a:solidFill>
                <a:schemeClr val="tx2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dirty="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typeface="Arial"/>
              </a:rPr>
              <a:t>Down syndrome, trisomy 21</a:t>
            </a:r>
            <a:br>
              <a:rPr dirty="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typeface="Arial"/>
              </a:rPr>
            </a:br>
            <a:r>
              <a:rPr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Karyotype: 47, XY, +21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940" y="1600200"/>
            <a:ext cx="4955475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20000"/>
          </a:bodyPr>
          <a:lstStyle/>
          <a:p>
            <a:pPr indent="0" marL="0">
              <a:spcAft>
                <a:spcPts val="600"/>
              </a:spcAft>
              <a:buNone/>
            </a:pPr>
            <a:r>
              <a:rPr dirty="0" lang="en-US" smtClean="0">
                <a:uFillTx/>
              </a:rPr>
              <a:t>- </a:t>
            </a:r>
            <a:r>
              <a:rPr dirty="0" lang="en-US" smtClean="0">
                <a:solidFill>
                  <a:srgbClr val="000000"/>
                </a:solidFill>
                <a:uFillTx/>
              </a:rPr>
              <a:t>Most </a:t>
            </a:r>
            <a:r>
              <a:rPr dirty="0" lang="en-US">
                <a:solidFill>
                  <a:srgbClr val="000000"/>
                </a:solidFill>
                <a:uFillTx/>
              </a:rPr>
              <a:t>cases arise from non disjunction in the first meiotic </a:t>
            </a:r>
            <a:r>
              <a:rPr dirty="0" lang="en-US" smtClean="0">
                <a:solidFill>
                  <a:srgbClr val="000000"/>
                </a:solidFill>
                <a:uFillTx/>
              </a:rPr>
              <a:t>division</a:t>
            </a:r>
          </a:p>
          <a:p>
            <a:pPr indent="0" marL="0">
              <a:spcAft>
                <a:spcPts val="600"/>
              </a:spcAft>
              <a:buNone/>
            </a:pPr>
            <a:r>
              <a:rPr dirty="0" lang="en-US" smtClean="0">
                <a:solidFill>
                  <a:srgbClr val="000000"/>
                </a:solidFill>
                <a:uFillTx/>
              </a:rPr>
              <a:t>- The </a:t>
            </a:r>
            <a:r>
              <a:rPr dirty="0" lang="en-US">
                <a:solidFill>
                  <a:srgbClr val="000000"/>
                </a:solidFill>
                <a:uFillTx/>
              </a:rPr>
              <a:t>incidence of trisomy 21 rises sharply with increasing maternal </a:t>
            </a:r>
            <a:r>
              <a:rPr dirty="0" lang="en-US" smtClean="0">
                <a:solidFill>
                  <a:srgbClr val="000000"/>
                </a:solidFill>
                <a:uFillTx/>
              </a:rPr>
              <a:t>age</a:t>
            </a:r>
            <a:endParaRPr dirty="0" lang="en-US">
              <a:solidFill>
                <a:srgbClr val="000000"/>
              </a:solidFill>
              <a:uFillTx/>
            </a:endParaRPr>
          </a:p>
          <a:p>
            <a:pPr indent="0" marL="0">
              <a:spcAft>
                <a:spcPts val="600"/>
              </a:spcAft>
              <a:buNone/>
            </a:pPr>
            <a:r>
              <a:rPr dirty="0" lang="en-US" smtClean="0">
                <a:uFillTx/>
              </a:rPr>
              <a:t>- </a:t>
            </a:r>
            <a:r>
              <a:rPr dirty="0" lang="en-US" smtClean="0">
                <a:solidFill>
                  <a:srgbClr val="000000"/>
                </a:solidFill>
                <a:uFillTx/>
              </a:rPr>
              <a:t>The </a:t>
            </a:r>
            <a:r>
              <a:rPr dirty="0" lang="en-US">
                <a:solidFill>
                  <a:srgbClr val="000000"/>
                </a:solidFill>
                <a:uFillTx/>
              </a:rPr>
              <a:t>father contributing the extra chromosome in 15% of cases </a:t>
            </a:r>
            <a:endParaRPr dirty="0" lang="en-US" smtClean="0">
              <a:solidFill>
                <a:srgbClr val="000000"/>
              </a:solidFill>
              <a:uFillTx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000000"/>
                </a:solidFill>
                <a:uFillTx/>
              </a:rPr>
              <a:t>- The </a:t>
            </a:r>
            <a:r>
              <a:rPr dirty="0" lang="en-US">
                <a:solidFill>
                  <a:srgbClr val="000000"/>
                </a:solidFill>
                <a:uFillTx/>
              </a:rPr>
              <a:t>symptoms </a:t>
            </a:r>
            <a:r>
              <a:rPr dirty="0" lang="en-US" smtClean="0">
                <a:solidFill>
                  <a:srgbClr val="000000"/>
                </a:solidFill>
                <a:uFillTx/>
              </a:rPr>
              <a:t>include characteristic facial </a:t>
            </a:r>
            <a:r>
              <a:rPr dirty="0" err="1" lang="en-US" smtClean="0">
                <a:solidFill>
                  <a:srgbClr val="000000"/>
                </a:solidFill>
                <a:uFillTx/>
              </a:rPr>
              <a:t>dysmorphologies</a:t>
            </a:r>
            <a:r>
              <a:rPr dirty="0" lang="en-US">
                <a:solidFill>
                  <a:srgbClr val="000000"/>
                </a:solidFill>
                <a:uFillTx/>
              </a:rPr>
              <a:t>, and an IQ of less than 50.</a:t>
            </a:r>
          </a:p>
          <a:p>
            <a:pPr indent="0" marL="0">
              <a:buNone/>
            </a:pP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nip20171016_30.png" id="11" name="Content Placeholder 1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b="-3022" t="-444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16930" y="2130640"/>
            <a:ext cx="4038600" cy="3175474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dirty="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typeface="Arial"/>
              </a:rPr>
              <a:t>Edward's syndrome, Trisomy 18</a:t>
            </a:r>
            <a:br>
              <a:rPr dirty="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typeface="Arial"/>
              </a:rPr>
            </a:br>
            <a:r>
              <a:rPr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ea typeface="+mj-ea"/>
              </a:rPr>
              <a:t>Karyotype: 47, XY, +18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Content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1" y="1600200"/>
            <a:ext cx="4547675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20000"/>
          </a:bodyPr>
          <a:lstStyle/>
          <a:p>
            <a:pPr indent="0" marL="0">
              <a:buNone/>
            </a:pPr>
            <a:r>
              <a:rPr dirty="0" lang="en-US" smtClean="0">
                <a:uFillTx/>
              </a:rPr>
              <a:t>- the </a:t>
            </a:r>
            <a:r>
              <a:rPr dirty="0" lang="en-US">
                <a:uFillTx/>
              </a:rPr>
              <a:t>second most common autosomal trisomy, after Down </a:t>
            </a:r>
            <a:r>
              <a:rPr dirty="0" lang="en-US" smtClean="0">
                <a:uFillTx/>
              </a:rPr>
              <a:t>syndrome</a:t>
            </a:r>
          </a:p>
          <a:p>
            <a:pPr indent="0" marL="0">
              <a:buNone/>
            </a:pPr>
            <a:r>
              <a:rPr dirty="0" lang="en-US" smtClean="0">
                <a:uFillTx/>
              </a:rPr>
              <a:t>- It </a:t>
            </a:r>
            <a:r>
              <a:rPr dirty="0" lang="en-US">
                <a:uFillTx/>
              </a:rPr>
              <a:t>occurs in around one in 6,000 live </a:t>
            </a:r>
            <a:r>
              <a:rPr dirty="0" lang="en-US" smtClean="0">
                <a:uFillTx/>
              </a:rPr>
              <a:t>births</a:t>
            </a:r>
          </a:p>
          <a:p>
            <a:pPr indent="0" marL="0">
              <a:buNone/>
            </a:pPr>
            <a:r>
              <a:rPr dirty="0" lang="en-US" smtClean="0">
                <a:uFillTx/>
              </a:rPr>
              <a:t>- Most </a:t>
            </a:r>
            <a:r>
              <a:rPr dirty="0" lang="en-US">
                <a:uFillTx/>
              </a:rPr>
              <a:t>babies die in the first year and many within the first month &amp; has a very low rate of </a:t>
            </a:r>
            <a:r>
              <a:rPr dirty="0" lang="en-US" smtClean="0">
                <a:uFillTx/>
              </a:rPr>
              <a:t>survival</a:t>
            </a:r>
          </a:p>
          <a:p>
            <a:pPr indent="0" marL="0">
              <a:buNone/>
            </a:pPr>
            <a:r>
              <a:rPr dirty="0" lang="en-US">
                <a:uFillTx/>
              </a:rPr>
              <a:t>- Common anomalies are heart abnormalities, kidney malformations, and other internal organ disorders</a:t>
            </a:r>
          </a:p>
          <a:p>
            <a:pPr indent="0" marL="0">
              <a:buNone/>
            </a:pPr>
            <a:endParaRPr dirty="0" lang="en-US">
              <a:uFillTx/>
            </a:endParaRPr>
          </a:p>
          <a:p>
            <a:pPr indent="0" marL="0">
              <a:buNone/>
            </a:pP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732039" y="1881708"/>
            <a:ext cx="4280259" cy="38341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dirty="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typeface="Arial"/>
              </a:rPr>
              <a:t>Patau Syndrome, Trisomy 13</a:t>
            </a:r>
            <a:br>
              <a:rPr dirty="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typeface="Arial"/>
              </a:rPr>
            </a:br>
            <a:r>
              <a:rPr dirty="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ea typeface="+mj-ea"/>
              </a:rPr>
              <a:t> </a:t>
            </a:r>
            <a:r>
              <a:rPr dirty="0" lang="en-US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Karyotype: 47, XY, +13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Content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indent="0" marL="0">
              <a:buNone/>
            </a:pPr>
            <a:r>
              <a:rPr dirty="0" lang="en-US">
                <a:uFillTx/>
              </a:rPr>
              <a:t>- </a:t>
            </a:r>
            <a:r>
              <a:rPr dirty="0" lang="en-US" smtClean="0">
                <a:uFillTx/>
              </a:rPr>
              <a:t>50 </a:t>
            </a:r>
            <a:r>
              <a:rPr dirty="0" lang="en-US">
                <a:uFillTx/>
              </a:rPr>
              <a:t>% of these babies die within the first month and very few survive beyond the first year.</a:t>
            </a:r>
          </a:p>
          <a:p>
            <a:pPr indent="0" marL="0">
              <a:buNone/>
            </a:pPr>
            <a:r>
              <a:rPr dirty="0" lang="en-US" smtClean="0">
                <a:uFillTx/>
              </a:rPr>
              <a:t>- There </a:t>
            </a:r>
            <a:r>
              <a:rPr dirty="0" lang="en-US">
                <a:uFillTx/>
              </a:rPr>
              <a:t>are multiple </a:t>
            </a:r>
            <a:r>
              <a:rPr dirty="0" err="1" lang="en-US">
                <a:uFillTx/>
              </a:rPr>
              <a:t>dysmorphic</a:t>
            </a:r>
            <a:r>
              <a:rPr dirty="0" lang="en-US">
                <a:uFillTx/>
              </a:rPr>
              <a:t> features.</a:t>
            </a:r>
          </a:p>
          <a:p>
            <a:pPr indent="0" marL="0">
              <a:buNone/>
            </a:pPr>
            <a:r>
              <a:rPr dirty="0" lang="en-US">
                <a:uFillTx/>
              </a:rPr>
              <a:t>Most cases, as in </a:t>
            </a:r>
            <a:r>
              <a:rPr dirty="0" err="1" lang="en-US">
                <a:uFillTx/>
              </a:rPr>
              <a:t>Patau</a:t>
            </a:r>
            <a:r>
              <a:rPr dirty="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typeface="Arial"/>
              </a:rPr>
              <a:t> </a:t>
            </a:r>
            <a:r>
              <a:rPr dirty="0" lang="en-US" smtClean="0">
                <a:uFillTx/>
              </a:rPr>
              <a:t>syndrome</a:t>
            </a:r>
            <a:r>
              <a:rPr dirty="0" lang="en-US">
                <a:uFillTx/>
              </a:rPr>
              <a:t>, involve maternal non-disjunction.</a:t>
            </a:r>
          </a:p>
          <a:p>
            <a:pPr indent="0" marL="0">
              <a:buNone/>
            </a:pP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059800" y="3362077"/>
            <a:ext cx="3893306" cy="34600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rcRect b="23436" l="27684" r="2142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558393" y="1524219"/>
            <a:ext cx="1325562" cy="1779587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rt-adnc496393" id="11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251880" y="1528981"/>
            <a:ext cx="1306513" cy="1760538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eri009" id="12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131105" y="1532156"/>
            <a:ext cx="1154113" cy="1765300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>
                <a:effectLst>
                  <a:outerShdw algn="tl" blurRad="38100" dir="2700000" dist="38100">
                    <a:srgbClr val="000000"/>
                  </a:outerShdw>
                </a:effectLst>
                <a:uFillTx/>
              </a:rPr>
              <a:t>Lecture Objectives: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5329" y="40737"/>
            <a:ext cx="8850923" cy="43462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77500" lnSpcReduction="20000"/>
          </a:bodyPr>
          <a:lstStyle/>
          <a:p>
            <a:pPr>
              <a:buNone/>
              <a:defRPr>
                <a:uFillTx/>
              </a:defRPr>
            </a:pPr>
            <a:r>
              <a:rPr b="1" dirty="0" lang="en-US" sz="3600">
                <a:uFillTx/>
                <a:latin charset="0" pitchFamily="34" typeface="Calibri"/>
              </a:rPr>
              <a:t>By the end of this lecture, the students should be able to:</a:t>
            </a:r>
            <a:endParaRPr dirty="0" lang="en-US" sz="3600">
              <a:uFillTx/>
              <a:latin charset="0" pitchFamily="34" typeface="Calibri"/>
            </a:endParaRPr>
          </a:p>
          <a:p>
            <a:pPr indent="-514350" marL="514350">
              <a:spcAft>
                <a:spcPts val="600"/>
              </a:spcAft>
              <a:buFont typeface="+mj-lt"/>
              <a:buAutoNum type="arabicPeriod"/>
              <a:defRPr>
                <a:uFillTx/>
              </a:defRPr>
            </a:pPr>
            <a:r>
              <a:rPr dirty="0" lang="en-US" smtClean="0">
                <a:solidFill>
                  <a:srgbClr val="000000"/>
                </a:solidFill>
                <a:uFillTx/>
                <a:latin charset="0" pitchFamily="34" typeface="Calibri"/>
              </a:rPr>
              <a:t>Describe </a:t>
            </a:r>
            <a:r>
              <a:rPr dirty="0" lang="en-US">
                <a:solidFill>
                  <a:srgbClr val="000000"/>
                </a:solidFill>
                <a:uFillTx/>
                <a:latin charset="0" pitchFamily="34" typeface="Calibri"/>
              </a:rPr>
              <a:t>and explain the events in mitosis &amp; meiosis.</a:t>
            </a:r>
          </a:p>
          <a:p>
            <a:pPr indent="-514350" marL="514350">
              <a:spcAft>
                <a:spcPts val="600"/>
              </a:spcAft>
              <a:buFont typeface="+mj-lt"/>
              <a:buAutoNum type="arabicPeriod"/>
              <a:defRPr>
                <a:uFillTx/>
              </a:defRPr>
            </a:pPr>
            <a:r>
              <a:rPr dirty="0" lang="en-US" smtClean="0">
                <a:solidFill>
                  <a:srgbClr val="000000"/>
                </a:solidFill>
                <a:uFillTx/>
                <a:latin charset="0" pitchFamily="34" typeface="Calibri"/>
              </a:rPr>
              <a:t>Define </a:t>
            </a:r>
            <a:r>
              <a:rPr dirty="0" lang="en-US">
                <a:solidFill>
                  <a:srgbClr val="000000"/>
                </a:solidFill>
                <a:uFillTx/>
                <a:latin charset="0" pitchFamily="34" typeface="Calibri"/>
              </a:rPr>
              <a:t>non-disjunction and describe its consequences </a:t>
            </a:r>
            <a:r>
              <a:rPr dirty="0" lang="en-US" smtClean="0">
                <a:solidFill>
                  <a:srgbClr val="000000"/>
                </a:solidFill>
                <a:uFillTx/>
                <a:latin charset="0" pitchFamily="34" typeface="Calibri"/>
              </a:rPr>
              <a:t>on meiosis. </a:t>
            </a:r>
            <a:endParaRPr dirty="0" lang="en-US">
              <a:solidFill>
                <a:srgbClr val="000000"/>
              </a:solidFill>
              <a:uFillTx/>
              <a:latin charset="0" pitchFamily="34" typeface="Calibri"/>
            </a:endParaRPr>
          </a:p>
          <a:p>
            <a:pPr indent="-514350" marL="514350">
              <a:spcAft>
                <a:spcPts val="600"/>
              </a:spcAft>
              <a:buFont typeface="+mj-lt"/>
              <a:buAutoNum type="arabicPeriod"/>
              <a:defRPr>
                <a:uFillTx/>
              </a:defRPr>
            </a:pPr>
            <a:r>
              <a:rPr dirty="0" lang="en-US" smtClean="0">
                <a:solidFill>
                  <a:srgbClr val="000000"/>
                </a:solidFill>
                <a:uFillTx/>
                <a:latin charset="0" pitchFamily="34" typeface="Calibri"/>
              </a:rPr>
              <a:t>Classify </a:t>
            </a:r>
            <a:r>
              <a:rPr dirty="0" lang="en-US">
                <a:solidFill>
                  <a:srgbClr val="000000"/>
                </a:solidFill>
                <a:uFillTx/>
                <a:latin charset="0" pitchFamily="34" typeface="Calibri"/>
              </a:rPr>
              <a:t>chromosomal </a:t>
            </a:r>
            <a:r>
              <a:rPr dirty="0" lang="en-US" smtClean="0">
                <a:solidFill>
                  <a:srgbClr val="000000"/>
                </a:solidFill>
                <a:uFillTx/>
                <a:latin charset="0" pitchFamily="34" typeface="Calibri"/>
              </a:rPr>
              <a:t>abnormalities: Numerical &amp; structural</a:t>
            </a:r>
            <a:endParaRPr dirty="0" lang="en-US">
              <a:solidFill>
                <a:srgbClr val="000000"/>
              </a:solidFill>
              <a:uFillTx/>
              <a:latin charset="0" pitchFamily="34" typeface="Calibri"/>
            </a:endParaRPr>
          </a:p>
          <a:p>
            <a:pPr indent="-347663" marL="798513">
              <a:spcAft>
                <a:spcPts val="600"/>
              </a:spcAft>
              <a:buNone/>
              <a:defRPr>
                <a:uFillTx/>
              </a:defRPr>
            </a:pPr>
            <a:r>
              <a:rPr dirty="0" lang="en-US" smtClean="0">
                <a:solidFill>
                  <a:srgbClr val="000000"/>
                </a:solidFill>
                <a:uFillTx/>
                <a:latin charset="0" pitchFamily="34" typeface="Calibri"/>
              </a:rPr>
              <a:t>3a Understand </a:t>
            </a:r>
            <a:r>
              <a:rPr dirty="0" lang="en-US">
                <a:solidFill>
                  <a:srgbClr val="000000"/>
                </a:solidFill>
                <a:uFillTx/>
                <a:latin charset="0" pitchFamily="34" typeface="Calibri"/>
              </a:rPr>
              <a:t>the common numerical autosomal disorders: </a:t>
            </a:r>
            <a:r>
              <a:rPr dirty="0" err="1" lang="en-US">
                <a:solidFill>
                  <a:srgbClr val="000000"/>
                </a:solidFill>
                <a:uFillTx/>
                <a:latin charset="0" pitchFamily="34" typeface="Calibri"/>
              </a:rPr>
              <a:t>trisomies</a:t>
            </a:r>
            <a:r>
              <a:rPr dirty="0" lang="en-US">
                <a:solidFill>
                  <a:srgbClr val="000000"/>
                </a:solidFill>
                <a:uFillTx/>
                <a:latin charset="0" pitchFamily="34" typeface="Calibri"/>
              </a:rPr>
              <a:t> 21, 13, 18.</a:t>
            </a:r>
          </a:p>
          <a:p>
            <a:pPr defTabSz="798513" indent="-347663" marL="798513">
              <a:spcAft>
                <a:spcPts val="600"/>
              </a:spcAft>
              <a:buNone/>
              <a:defRPr>
                <a:uFillTx/>
              </a:defRPr>
            </a:pPr>
            <a:r>
              <a:rPr dirty="0" lang="en-US" smtClean="0">
                <a:solidFill>
                  <a:srgbClr val="000000"/>
                </a:solidFill>
                <a:uFillTx/>
                <a:latin charset="0" pitchFamily="34" typeface="Calibri"/>
              </a:rPr>
              <a:t>3b Understand </a:t>
            </a:r>
            <a:r>
              <a:rPr dirty="0" lang="en-US">
                <a:solidFill>
                  <a:srgbClr val="000000"/>
                </a:solidFill>
                <a:uFillTx/>
                <a:latin charset="0" pitchFamily="34" typeface="Calibri"/>
              </a:rPr>
              <a:t>the common numerical sex chromosome disorders: Turner`s &amp; </a:t>
            </a:r>
            <a:r>
              <a:rPr dirty="0" err="1" lang="en-US">
                <a:solidFill>
                  <a:srgbClr val="000000"/>
                </a:solidFill>
                <a:uFillTx/>
                <a:latin charset="0" pitchFamily="34" typeface="Calibri"/>
              </a:rPr>
              <a:t>Klinefelter`s</a:t>
            </a:r>
            <a:r>
              <a:rPr dirty="0" lang="en-US">
                <a:solidFill>
                  <a:srgbClr val="000000"/>
                </a:solidFill>
                <a:uFillTx/>
                <a:latin charset="0" pitchFamily="34" typeface="Calibri"/>
              </a:rPr>
              <a:t> syndromes</a:t>
            </a:r>
          </a:p>
          <a:p>
            <a:pPr indent="0" marL="450850">
              <a:buNone/>
              <a:defRPr>
                <a:uFillTx/>
              </a:defRPr>
            </a:pPr>
            <a:r>
              <a:rPr dirty="0" lang="en-US" smtClean="0">
                <a:solidFill>
                  <a:srgbClr val="000000"/>
                </a:solidFill>
                <a:uFillTx/>
                <a:latin charset="0" pitchFamily="34" typeface="Calibri"/>
              </a:rPr>
              <a:t>3c Recognize </a:t>
            </a:r>
            <a:r>
              <a:rPr dirty="0" lang="en-US">
                <a:solidFill>
                  <a:srgbClr val="000000"/>
                </a:solidFill>
                <a:uFillTx/>
                <a:latin charset="0" pitchFamily="34" typeface="Calibri"/>
              </a:rPr>
              <a:t>the main structural anomalies in chromosomes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it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0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3b. NUMERICAL CHROMOSOMAL ANOMALIES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Subtit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ea typeface="+mj-ea"/>
              </a:rPr>
              <a:t>Numerical anomalies in Sex chromosomes</a:t>
            </a:r>
            <a:endParaRPr dirty="0" lang="en-US" smtClean="0">
              <a:uFillTx/>
            </a:endParaRP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r>
              <a:rPr dirty="0" lang="en-US" sz="3800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typeface="Arial"/>
              </a:rPr>
              <a:t>Monosomy X (</a:t>
            </a:r>
            <a:r>
              <a:rPr dirty="0" lang="en-US" smtClean="0" sz="3800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typeface="Arial"/>
              </a:rPr>
              <a:t>Turner’s </a:t>
            </a:r>
            <a:r>
              <a:rPr dirty="0" lang="en-US" sz="3800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typeface="Arial"/>
              </a:rPr>
              <a:t>syndrome, 45,XO</a:t>
            </a:r>
            <a:r>
              <a:rPr dirty="0" lang="en-US" smtClean="0" sz="3800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typeface="Arial"/>
              </a:rPr>
              <a:t>)</a:t>
            </a:r>
            <a:endParaRPr dirty="0" lang="en-US" sz="3800">
              <a:solidFill>
                <a:srgbClr val="002060"/>
              </a:solidFill>
              <a:effectLst>
                <a:outerShdw algn="tl" blurRad="38100" dir="2700000" dist="38100">
                  <a:srgbClr val="000000"/>
                </a:outerShdw>
              </a:effectLst>
              <a:uFillTx/>
              <a:latin charset="0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3395" y="1600200"/>
            <a:ext cx="4352405" cy="48122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20000"/>
          </a:bodyPr>
          <a:lstStyle/>
          <a:p>
            <a:pPr indent="0" marL="0">
              <a:spcAft>
                <a:spcPts val="600"/>
              </a:spcAft>
              <a:buNone/>
            </a:pPr>
            <a:r>
              <a:rPr dirty="0" lang="en-US" smtClean="0">
                <a:uFillTx/>
              </a:rPr>
              <a:t>- Occurring </a:t>
            </a:r>
            <a:r>
              <a:rPr dirty="0" lang="en-US">
                <a:uFillTx/>
              </a:rPr>
              <a:t>in 1 in </a:t>
            </a:r>
            <a:r>
              <a:rPr dirty="0" lang="en-US" smtClean="0">
                <a:uFillTx/>
              </a:rPr>
              <a:t>4000 </a:t>
            </a:r>
            <a:r>
              <a:rPr dirty="0" lang="en-US">
                <a:uFillTx/>
              </a:rPr>
              <a:t>phenotypic </a:t>
            </a:r>
            <a:r>
              <a:rPr dirty="0" lang="en-US" smtClean="0">
                <a:uFillTx/>
              </a:rPr>
              <a:t>females</a:t>
            </a:r>
          </a:p>
          <a:p>
            <a:pPr indent="0" marL="0">
              <a:buNone/>
            </a:pPr>
            <a:r>
              <a:rPr dirty="0" lang="en-US" smtClean="0">
                <a:uFillTx/>
              </a:rPr>
              <a:t>- As a result of paternal </a:t>
            </a:r>
            <a:r>
              <a:rPr dirty="0" lang="en-US">
                <a:uFillTx/>
              </a:rPr>
              <a:t>meiotic </a:t>
            </a:r>
            <a:r>
              <a:rPr dirty="0" lang="en-US" smtClean="0">
                <a:uFillTx/>
              </a:rPr>
              <a:t>nondisjunction</a:t>
            </a:r>
          </a:p>
          <a:p>
            <a:pPr indent="0" marL="0">
              <a:spcAft>
                <a:spcPts val="600"/>
              </a:spcAft>
              <a:buNone/>
            </a:pPr>
            <a:r>
              <a:rPr dirty="0" lang="en-US" smtClean="0">
                <a:uFillTx/>
              </a:rPr>
              <a:t>- The </a:t>
            </a:r>
            <a:r>
              <a:rPr dirty="0" lang="en-US">
                <a:uFillTx/>
              </a:rPr>
              <a:t>only viable </a:t>
            </a:r>
            <a:r>
              <a:rPr dirty="0" err="1" lang="en-US">
                <a:uFillTx/>
              </a:rPr>
              <a:t>monosomy</a:t>
            </a:r>
            <a:r>
              <a:rPr dirty="0" lang="en-US">
                <a:uFillTx/>
              </a:rPr>
              <a:t> in humans</a:t>
            </a:r>
          </a:p>
          <a:p>
            <a:pPr indent="0" marL="0">
              <a:buNone/>
            </a:pPr>
            <a:r>
              <a:rPr dirty="0" lang="en-US" smtClean="0">
                <a:uFillTx/>
              </a:rPr>
              <a:t>- Characteristics</a:t>
            </a:r>
            <a:r>
              <a:rPr dirty="0" lang="en-US">
                <a:uFillTx/>
              </a:rPr>
              <a:t>: </a:t>
            </a:r>
            <a:endParaRPr dirty="0" lang="en-US" smtClean="0">
              <a:uFillTx/>
            </a:endParaRPr>
          </a:p>
          <a:p>
            <a:pPr indent="0" marL="0">
              <a:buNone/>
            </a:pPr>
            <a:r>
              <a:rPr dirty="0" lang="en-US" smtClean="0">
                <a:uFillTx/>
              </a:rPr>
              <a:t>Webbed </a:t>
            </a:r>
            <a:r>
              <a:rPr dirty="0" lang="en-US">
                <a:uFillTx/>
              </a:rPr>
              <a:t>neck, Individuals are genetically female, not mature sexually, Sterile, Short stature, </a:t>
            </a:r>
            <a:r>
              <a:rPr dirty="0" err="1" lang="en-US" smtClean="0">
                <a:uFillTx/>
              </a:rPr>
              <a:t>Boad</a:t>
            </a:r>
            <a:r>
              <a:rPr dirty="0" lang="en-US" smtClean="0">
                <a:uFillTx/>
              </a:rPr>
              <a:t> </a:t>
            </a:r>
            <a:r>
              <a:rPr dirty="0" lang="en-US">
                <a:uFillTx/>
              </a:rPr>
              <a:t>chest, Low hairline, Streak ovaries, Normal intelligence, Normal life span</a:t>
            </a:r>
          </a:p>
          <a:p>
            <a:pPr indent="0" marL="0">
              <a:buNone/>
            </a:pP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916404" y="2287930"/>
            <a:ext cx="4043231" cy="33664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dirty="0" lang="en-US" sz="4200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typeface="Arial"/>
              </a:rPr>
              <a:t>Klinefelter Syndrome: 47,XXY </a:t>
            </a:r>
            <a:r>
              <a:rPr dirty="0" lang="en-US" smtClean="0" sz="4200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latin charset="0" typeface="Arial"/>
              </a:rPr>
              <a:t>males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70000" lnSpcReduction="20000"/>
          </a:bodyPr>
          <a:lstStyle/>
          <a:p>
            <a:pPr indent="0" marL="0">
              <a:buNone/>
            </a:pPr>
            <a:r>
              <a:rPr dirty="0" lang="en-US" smtClean="0">
                <a:uFillTx/>
              </a:rPr>
              <a:t>- </a:t>
            </a:r>
            <a:r>
              <a:rPr dirty="0" lang="es-ES_tradnl" smtClean="0">
                <a:uFillTx/>
              </a:rPr>
              <a:t>1</a:t>
            </a:r>
            <a:r>
              <a:rPr dirty="0" lang="es-ES_tradnl">
                <a:uFillTx/>
              </a:rPr>
              <a:t>/600 </a:t>
            </a:r>
            <a:r>
              <a:rPr dirty="0" lang="es-ES_tradnl" smtClean="0">
                <a:uFillTx/>
              </a:rPr>
              <a:t>males</a:t>
            </a:r>
          </a:p>
          <a:p>
            <a:pPr indent="0" marL="0">
              <a:buNone/>
            </a:pPr>
            <a:r>
              <a:rPr dirty="0" lang="en-US" smtClean="0">
                <a:uFillTx/>
              </a:rPr>
              <a:t>- Due </a:t>
            </a:r>
            <a:r>
              <a:rPr dirty="0" lang="en-US">
                <a:uFillTx/>
              </a:rPr>
              <a:t>to nondisjunction of X chromosomes during </a:t>
            </a:r>
            <a:r>
              <a:rPr dirty="0" lang="en-US" smtClean="0">
                <a:uFillTx/>
              </a:rPr>
              <a:t>meiosis </a:t>
            </a:r>
            <a:r>
              <a:rPr dirty="0" lang="en-US">
                <a:uFillTx/>
              </a:rPr>
              <a:t>I in </a:t>
            </a:r>
            <a:r>
              <a:rPr dirty="0" lang="en-US" smtClean="0">
                <a:uFillTx/>
              </a:rPr>
              <a:t>females</a:t>
            </a:r>
          </a:p>
          <a:p>
            <a:pPr indent="0" marL="0">
              <a:buNone/>
              <a:defRPr>
                <a:uFillTx/>
              </a:defRPr>
            </a:pPr>
            <a:r>
              <a:rPr dirty="0" lang="en-US" smtClean="0">
                <a:uFillTx/>
              </a:rPr>
              <a:t>- Male </a:t>
            </a:r>
            <a:r>
              <a:rPr dirty="0" lang="en-US">
                <a:uFillTx/>
              </a:rPr>
              <a:t>sex organs; unusually small testes which</a:t>
            </a:r>
            <a:r>
              <a:rPr dirty="0" lang="en-US">
                <a:solidFill>
                  <a:srgbClr val="000000"/>
                </a:solidFill>
                <a:uFillTx/>
              </a:rPr>
              <a:t> fail to produce normal levels of testosterone</a:t>
            </a:r>
            <a:r>
              <a:rPr dirty="0" lang="en-US">
                <a:solidFill>
                  <a:srgbClr val="000000"/>
                </a:solidFill>
                <a:uFillTx/>
                <a:sym charset="2" pitchFamily="2" typeface="Wingdings"/>
              </a:rPr>
              <a:t> </a:t>
            </a:r>
            <a:r>
              <a:rPr dirty="0" lang="en-US">
                <a:uFillTx/>
              </a:rPr>
              <a:t>breast enlargement </a:t>
            </a:r>
            <a:r>
              <a:rPr dirty="0" lang="en-US">
                <a:solidFill>
                  <a:srgbClr val="000000"/>
                </a:solidFill>
                <a:uFillTx/>
              </a:rPr>
              <a:t>(</a:t>
            </a:r>
            <a:r>
              <a:rPr dirty="0" err="1" lang="en-US">
                <a:solidFill>
                  <a:srgbClr val="000000"/>
                </a:solidFill>
                <a:uFillTx/>
              </a:rPr>
              <a:t>gynaecomastia</a:t>
            </a:r>
            <a:r>
              <a:rPr dirty="0" lang="en-US">
                <a:solidFill>
                  <a:srgbClr val="000000"/>
                </a:solidFill>
                <a:uFillTx/>
              </a:rPr>
              <a:t>) </a:t>
            </a:r>
            <a:r>
              <a:rPr dirty="0" lang="en-US">
                <a:uFillTx/>
              </a:rPr>
              <a:t>and other feminine body characteristic</a:t>
            </a:r>
          </a:p>
          <a:p>
            <a:pPr indent="-273050" marL="273050">
              <a:defRPr>
                <a:uFillTx/>
              </a:defRPr>
            </a:pPr>
            <a:endParaRPr dirty="0" lang="en-US" sz="900">
              <a:uFillTx/>
            </a:endParaRPr>
          </a:p>
          <a:p>
            <a:pPr indent="0" marL="0">
              <a:buNone/>
              <a:defRPr>
                <a:uFillTx/>
              </a:defRPr>
            </a:pPr>
            <a:r>
              <a:rPr dirty="0" lang="en-US" smtClean="0">
                <a:solidFill>
                  <a:srgbClr val="000000"/>
                </a:solidFill>
                <a:uFillTx/>
              </a:rPr>
              <a:t>- Patients </a:t>
            </a:r>
            <a:r>
              <a:rPr dirty="0" lang="en-US">
                <a:solidFill>
                  <a:srgbClr val="000000"/>
                </a:solidFill>
                <a:uFillTx/>
              </a:rPr>
              <a:t>are taller and thinner than average and may have a slight reduction in IQ but generally they have n</a:t>
            </a:r>
            <a:r>
              <a:rPr dirty="0" lang="en-US">
                <a:uFillTx/>
              </a:rPr>
              <a:t>ormal intelligence</a:t>
            </a:r>
          </a:p>
          <a:p>
            <a:pPr indent="-273050" marL="273050">
              <a:defRPr>
                <a:uFillTx/>
              </a:defRPr>
            </a:pPr>
            <a:endParaRPr dirty="0" lang="en-US" sz="900">
              <a:uFillTx/>
            </a:endParaRPr>
          </a:p>
          <a:p>
            <a:pPr indent="0" marL="0">
              <a:buNone/>
              <a:defRPr>
                <a:uFillTx/>
              </a:defRPr>
            </a:pPr>
            <a:r>
              <a:rPr dirty="0" lang="en-US" smtClean="0">
                <a:uFillTx/>
              </a:rPr>
              <a:t>- N</a:t>
            </a:r>
            <a:r>
              <a:rPr dirty="0" lang="en-US" smtClean="0">
                <a:solidFill>
                  <a:srgbClr val="000000"/>
                </a:solidFill>
                <a:uFillTx/>
              </a:rPr>
              <a:t>o </a:t>
            </a:r>
            <a:r>
              <a:rPr dirty="0" lang="en-US">
                <a:solidFill>
                  <a:srgbClr val="000000"/>
                </a:solidFill>
                <a:uFillTx/>
              </a:rPr>
              <a:t>spermatogenesis </a:t>
            </a:r>
            <a:r>
              <a:rPr dirty="0" lang="en-US">
                <a:uFillTx/>
                <a:sym charset="2" pitchFamily="2" typeface="Wingdings"/>
              </a:rPr>
              <a:t> </a:t>
            </a:r>
            <a:r>
              <a:rPr dirty="0" lang="en-US">
                <a:uFillTx/>
              </a:rPr>
              <a:t>sterile</a:t>
            </a:r>
          </a:p>
          <a:p>
            <a:pPr indent="0" marL="0">
              <a:buNone/>
            </a:pP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80285" y="1374842"/>
            <a:ext cx="3851183" cy="2169395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karyotype_klinef" id="7" name="Picture 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080284" y="3687646"/>
            <a:ext cx="3851183" cy="30064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-135102"/>
            <a:ext cx="82296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</a:rPr>
              <a:t>MOSAICISM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Conten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86790" y="1007898"/>
            <a:ext cx="4361410" cy="511826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indent="0" marL="0">
              <a:buNone/>
            </a:pPr>
            <a:r>
              <a:rPr dirty="0" lang="en-US">
                <a:uFillTx/>
              </a:rPr>
              <a:t>T</a:t>
            </a:r>
            <a:r>
              <a:rPr dirty="0" lang="en-US" smtClean="0">
                <a:uFillTx/>
              </a:rPr>
              <a:t>he presence </a:t>
            </a:r>
            <a:r>
              <a:rPr dirty="0" lang="en-US">
                <a:uFillTx/>
              </a:rPr>
              <a:t>of more than one genetically distinct cell line </a:t>
            </a:r>
            <a:r>
              <a:rPr dirty="0" lang="en-US" smtClean="0">
                <a:uFillTx/>
              </a:rPr>
              <a:t>in the body</a:t>
            </a:r>
          </a:p>
          <a:p>
            <a:pPr indent="0" marL="0">
              <a:buNone/>
            </a:pPr>
            <a:r>
              <a:rPr dirty="0" lang="en-US" smtClean="0">
                <a:uFillTx/>
              </a:rPr>
              <a:t>A </a:t>
            </a:r>
            <a:r>
              <a:rPr dirty="0" lang="en-US">
                <a:uFillTx/>
              </a:rPr>
              <a:t>mosaic individual is made of 2 (or more) cell populations, coming from </a:t>
            </a:r>
            <a:r>
              <a:rPr dirty="0" lang="en-US" u="sng">
                <a:uFillTx/>
              </a:rPr>
              <a:t>only 1 zygote</a:t>
            </a:r>
          </a:p>
          <a:p>
            <a:pPr indent="0" marL="0">
              <a:buNone/>
            </a:pP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nip20171016_29.png" id="4" name="Content Placeholder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l="-2711" r="-616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69500" y="1600200"/>
            <a:ext cx="2990813" cy="4525963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</a:rPr>
              <a:t>MOSAICISM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charset="2" pitchFamily="2" typeface="Wingdings"/>
              <a:buChar char="v"/>
              <a:defRPr>
                <a:uFillTx/>
              </a:defRPr>
            </a:pPr>
            <a:r>
              <a:rPr dirty="0" lang="en-US">
                <a:uFillTx/>
              </a:rPr>
              <a:t>A mosaic individual is made of 2 (or more) cell populations, coming from </a:t>
            </a:r>
            <a:r>
              <a:rPr dirty="0" lang="en-US" u="sng">
                <a:uFillTx/>
              </a:rPr>
              <a:t>only 1 zygote</a:t>
            </a:r>
          </a:p>
          <a:p>
            <a:pPr>
              <a:lnSpc>
                <a:spcPct val="80000"/>
              </a:lnSpc>
              <a:buFont charset="2" pitchFamily="2" typeface="Wingdings"/>
              <a:buChar char="v"/>
              <a:defRPr>
                <a:uFillTx/>
              </a:defRPr>
            </a:pPr>
            <a:endParaRPr dirty="0" lang="en-US">
              <a:uFillTx/>
            </a:endParaRPr>
          </a:p>
          <a:p>
            <a:pPr>
              <a:lnSpc>
                <a:spcPct val="80000"/>
              </a:lnSpc>
              <a:buFont charset="2" pitchFamily="2" typeface="Wingdings"/>
              <a:buChar char="v"/>
              <a:defRPr>
                <a:uFillTx/>
              </a:defRPr>
            </a:pPr>
            <a:r>
              <a:rPr dirty="0" lang="en-US">
                <a:uFillTx/>
              </a:rPr>
              <a:t>Is denoted by a slash between the various clones observed e.g.46, XY / 47, XY, +21). </a:t>
            </a:r>
          </a:p>
          <a:p>
            <a:pPr>
              <a:lnSpc>
                <a:spcPct val="80000"/>
              </a:lnSpc>
              <a:buFont charset="2" pitchFamily="2" typeface="Wingdings"/>
              <a:buChar char="v"/>
              <a:defRPr>
                <a:uFillTx/>
              </a:defRPr>
            </a:pPr>
            <a:endParaRPr dirty="0" lang="en-US">
              <a:uFillTx/>
            </a:endParaRPr>
          </a:p>
          <a:p>
            <a:pPr>
              <a:lnSpc>
                <a:spcPct val="80000"/>
              </a:lnSpc>
              <a:buFont charset="2" pitchFamily="2" typeface="Wingdings"/>
              <a:buChar char="v"/>
              <a:defRPr>
                <a:uFillTx/>
              </a:defRPr>
            </a:pPr>
            <a:r>
              <a:rPr dirty="0" lang="en-US">
                <a:uFillTx/>
              </a:rPr>
              <a:t>Numerical mosaic anomaly is usually due to a mitotic non-disjunction</a:t>
            </a:r>
          </a:p>
          <a:p>
            <a:pPr>
              <a:lnSpc>
                <a:spcPct val="80000"/>
              </a:lnSpc>
              <a:buFont charset="2" pitchFamily="2" typeface="Wingdings"/>
              <a:buChar char="v"/>
              <a:defRPr>
                <a:uFillTx/>
              </a:defRPr>
            </a:pPr>
            <a:endParaRPr dirty="0" lang="en-US">
              <a:uFillTx/>
            </a:endParaRPr>
          </a:p>
          <a:p>
            <a:pPr>
              <a:lnSpc>
                <a:spcPct val="80000"/>
              </a:lnSpc>
              <a:buFont charset="2" pitchFamily="2" typeface="Wingdings"/>
              <a:buChar char="v"/>
              <a:defRPr>
                <a:uFillTx/>
              </a:defRPr>
            </a:pPr>
            <a:r>
              <a:rPr dirty="0" lang="en-US">
                <a:uFillTx/>
              </a:rPr>
              <a:t>A mosaic must not be confused with a chimeras.</a:t>
            </a:r>
          </a:p>
          <a:p>
            <a:pPr>
              <a:lnSpc>
                <a:spcPct val="80000"/>
              </a:lnSpc>
              <a:buFont charset="2" pitchFamily="2" typeface="Wingdings"/>
              <a:buChar char="v"/>
              <a:defRPr>
                <a:uFillTx/>
              </a:defRPr>
            </a:pPr>
            <a:endParaRPr dirty="0" lang="en-US">
              <a:uFillTx/>
            </a:endParaRPr>
          </a:p>
          <a:p>
            <a:pPr>
              <a:lnSpc>
                <a:spcPct val="80000"/>
              </a:lnSpc>
              <a:buFont charset="2" pitchFamily="2" typeface="Wingdings"/>
              <a:buChar char="v"/>
              <a:defRPr>
                <a:uFillTx/>
              </a:defRPr>
            </a:pPr>
            <a:r>
              <a:rPr dirty="0" err="1" lang="en-US">
                <a:uFillTx/>
              </a:rPr>
              <a:t>Chimerism</a:t>
            </a:r>
            <a:r>
              <a:rPr dirty="0" lang="en-US">
                <a:uFillTx/>
              </a:rPr>
              <a:t> is the presence in an individual of two or more genetically distinct cell lines derive from more than one zygote (e.g. 2 sperms fertilize 2 ova </a:t>
            </a:r>
            <a:r>
              <a:rPr dirty="0" lang="en-US">
                <a:uFillTx/>
                <a:sym charset="2" pitchFamily="2" typeface="Wingdings"/>
              </a:rPr>
              <a:t> </a:t>
            </a:r>
            <a:r>
              <a:rPr dirty="0" lang="en-US" u="sng">
                <a:uFillTx/>
                <a:sym charset="2" pitchFamily="2" typeface="Wingdings"/>
              </a:rPr>
              <a:t>2 zygotes that fuse to form 1 embryo</a:t>
            </a:r>
            <a:endParaRPr dirty="0" lang="en-US" u="sng">
              <a:uFillTx/>
            </a:endParaRP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2581139"/>
            <a:ext cx="7772400" cy="14700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3c. STRUCTURAL CHROMOSOMAL ANOMALIES</a:t>
            </a:r>
            <a:endParaRPr b="1"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-298997"/>
            <a:ext cx="82296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cs charset="0" typeface="Times New Roman"/>
              </a:rPr>
              <a:t>Reciprocal translocation</a:t>
            </a: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nip20171016_26.png" id="9" name="Content Placeholder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l="-503" r="-433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26800" y="801209"/>
            <a:ext cx="3960000" cy="3960000"/>
          </a:xfr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nip20171016_18.png" id="8" name="Content Placeholder 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l="-930" r="907" t="855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39340" y="801209"/>
            <a:ext cx="1906490" cy="3600000"/>
          </a:xfr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3395" y="5043061"/>
            <a:ext cx="9000605" cy="156966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dirty="0" lang="en-US" smtClean="0" sz="2400">
                <a:uFillTx/>
              </a:rPr>
              <a:t>- Reciprocal </a:t>
            </a:r>
            <a:r>
              <a:rPr dirty="0" lang="en-US" sz="2400">
                <a:uFillTx/>
              </a:rPr>
              <a:t>translocation between chromosome </a:t>
            </a:r>
            <a:r>
              <a:rPr dirty="0" lang="en-US" smtClean="0" sz="2400">
                <a:uFillTx/>
              </a:rPr>
              <a:t>22 and </a:t>
            </a:r>
            <a:r>
              <a:rPr dirty="0" lang="en-US" sz="2400">
                <a:uFillTx/>
              </a:rPr>
              <a:t>the long arm of chromosome 9 (the Philadelphia chromosome).</a:t>
            </a:r>
          </a:p>
          <a:p>
            <a:r>
              <a:rPr dirty="0" lang="en-US" smtClean="0" sz="2400">
                <a:uFillTx/>
              </a:rPr>
              <a:t>- The </a:t>
            </a:r>
            <a:r>
              <a:rPr dirty="0" lang="en-US" sz="2400">
                <a:uFillTx/>
              </a:rPr>
              <a:t>occurrence of this translocation in </a:t>
            </a:r>
            <a:r>
              <a:rPr dirty="0" lang="en-US" smtClean="0" sz="2400">
                <a:uFillTx/>
              </a:rPr>
              <a:t>hematopoietic cells </a:t>
            </a:r>
            <a:r>
              <a:rPr dirty="0" lang="en-US" sz="2400">
                <a:uFillTx/>
              </a:rPr>
              <a:t>can produce chronic </a:t>
            </a:r>
            <a:r>
              <a:rPr dirty="0" err="1" lang="en-US" sz="2400">
                <a:uFillTx/>
              </a:rPr>
              <a:t>myelogenous</a:t>
            </a:r>
            <a:r>
              <a:rPr dirty="0" lang="en-US" sz="2400">
                <a:uFillTx/>
              </a:rPr>
              <a:t> </a:t>
            </a:r>
            <a:r>
              <a:rPr dirty="0" lang="en-US" smtClean="0" sz="2400">
                <a:uFillTx/>
              </a:rPr>
              <a:t>leukemia (CML)</a:t>
            </a:r>
            <a:endParaRPr dirty="0" lang="en-US" sz="24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err="1" lang="en-US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cs charset="0" typeface="Times New Roman"/>
              </a:rPr>
              <a:t>Robertsonian</a:t>
            </a:r>
            <a:r>
              <a:rPr b="1" dirty="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cs charset="0" typeface="Times New Roman"/>
              </a:rPr>
              <a:t> </a:t>
            </a:r>
            <a:r>
              <a:rPr b="1" dirty="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cs charset="0" typeface="Times New Roman"/>
              </a:rPr>
              <a:t>translocation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884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20000"/>
          </a:bodyPr>
          <a:lstStyle/>
          <a:p>
            <a:pPr indent="0" marL="0">
              <a:spcAft>
                <a:spcPts val="600"/>
              </a:spcAft>
              <a:buNone/>
            </a:pPr>
            <a:r>
              <a:rPr b="1" dirty="0" lang="en-US" smtClean="0">
                <a:uFillTx/>
              </a:rPr>
              <a:t>-</a:t>
            </a:r>
            <a:r>
              <a:rPr dirty="0" lang="en-US" smtClean="0">
                <a:uFillTx/>
              </a:rPr>
              <a:t> Short </a:t>
            </a:r>
            <a:r>
              <a:rPr dirty="0" lang="en-US">
                <a:uFillTx/>
              </a:rPr>
              <a:t>arms of two </a:t>
            </a:r>
            <a:r>
              <a:rPr dirty="0" lang="en-US" smtClean="0">
                <a:uFillTx/>
              </a:rPr>
              <a:t>non homologous</a:t>
            </a:r>
            <a:r>
              <a:rPr dirty="0" lang="en-US">
                <a:uFillTx/>
              </a:rPr>
              <a:t> </a:t>
            </a:r>
            <a:r>
              <a:rPr dirty="0" lang="en-US" smtClean="0">
                <a:uFillTx/>
              </a:rPr>
              <a:t>chromosomes </a:t>
            </a:r>
            <a:r>
              <a:rPr dirty="0" lang="en-US">
                <a:uFillTx/>
              </a:rPr>
              <a:t>are lost and the long arms fuse </a:t>
            </a:r>
            <a:r>
              <a:rPr dirty="0" lang="en-US" smtClean="0">
                <a:uFillTx/>
              </a:rPr>
              <a:t>at the </a:t>
            </a:r>
            <a:r>
              <a:rPr dirty="0" lang="en-US">
                <a:uFillTx/>
              </a:rPr>
              <a:t>centromere to form a single </a:t>
            </a:r>
            <a:r>
              <a:rPr dirty="0" lang="en-US" smtClean="0">
                <a:uFillTx/>
              </a:rPr>
              <a:t>chromosome </a:t>
            </a:r>
          </a:p>
          <a:p>
            <a:pPr indent="0" marL="0">
              <a:spcAft>
                <a:spcPts val="600"/>
              </a:spcAft>
              <a:buNone/>
            </a:pPr>
            <a:r>
              <a:rPr b="1" dirty="0" lang="en-US" smtClean="0">
                <a:uFillTx/>
              </a:rPr>
              <a:t>-</a:t>
            </a:r>
            <a:r>
              <a:rPr dirty="0" lang="en-US" smtClean="0">
                <a:uFillTx/>
              </a:rPr>
              <a:t> Confined </a:t>
            </a:r>
            <a:r>
              <a:rPr dirty="0" lang="en-US">
                <a:uFillTx/>
              </a:rPr>
              <a:t>to the acrocentric </a:t>
            </a:r>
            <a:r>
              <a:rPr dirty="0" lang="en-US" smtClean="0">
                <a:uFillTx/>
              </a:rPr>
              <a:t>chromosomes(</a:t>
            </a:r>
            <a:r>
              <a:rPr dirty="0" lang="en-US">
                <a:uFillTx/>
              </a:rPr>
              <a:t>13, 14, 15, 21, and 22</a:t>
            </a:r>
            <a:r>
              <a:rPr dirty="0" lang="en-US" smtClean="0">
                <a:uFillTx/>
              </a:rPr>
              <a:t>)</a:t>
            </a:r>
          </a:p>
          <a:p>
            <a:pPr indent="0" marL="0">
              <a:buNone/>
            </a:pPr>
            <a:r>
              <a:rPr dirty="0" lang="en-US" smtClean="0">
                <a:uFillTx/>
              </a:rPr>
              <a:t>- Although carriers </a:t>
            </a:r>
            <a:r>
              <a:rPr dirty="0" lang="en-US">
                <a:uFillTx/>
              </a:rPr>
              <a:t>have only 45 chromosomes </a:t>
            </a:r>
            <a:r>
              <a:rPr dirty="0" lang="en-US" smtClean="0">
                <a:uFillTx/>
              </a:rPr>
              <a:t>in each </a:t>
            </a:r>
            <a:r>
              <a:rPr dirty="0" lang="en-US">
                <a:uFillTx/>
              </a:rPr>
              <a:t>cell, they are phenotypically </a:t>
            </a:r>
            <a:r>
              <a:rPr dirty="0" lang="en-US" smtClean="0">
                <a:uFillTx/>
              </a:rPr>
              <a:t>unaffected</a:t>
            </a: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nip20171016_24.png" id="5" name="Content Placeholder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l="388" r="583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35805" y="1600200"/>
            <a:ext cx="2806447" cy="4525963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kern="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rPr>
              <a:t>Deletion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pPr>
              <a:buFont charset="0" typeface="Wingdings"/>
              <a:buChar char="v"/>
            </a:pPr>
            <a:r>
              <a:rPr dirty="0" lang="en-US" smtClean="0">
                <a:uFillTx/>
              </a:rPr>
              <a:t>- </a:t>
            </a:r>
            <a:r>
              <a:rPr b="1" dirty="0" lang="en-US">
                <a:solidFill>
                  <a:srgbClr val="000000"/>
                </a:solidFill>
                <a:uFillTx/>
                <a:latin charset="0" typeface="Arial"/>
              </a:rPr>
              <a:t>Loss of a segment from a chromosome, either terminal or interstitial</a:t>
            </a:r>
          </a:p>
          <a:p>
            <a:pPr>
              <a:buFont charset="0" typeface="Wingdings"/>
              <a:buChar char="v"/>
            </a:pPr>
            <a:endParaRPr b="1" dirty="0" lang="en-US" sz="900">
              <a:solidFill>
                <a:srgbClr val="000000"/>
              </a:solidFill>
              <a:uFillTx/>
              <a:latin charset="0" typeface="Arial"/>
            </a:endParaRPr>
          </a:p>
          <a:p>
            <a:pPr>
              <a:buFont charset="0" typeface="Wingdings"/>
              <a:buChar char="v"/>
            </a:pPr>
            <a:r>
              <a:rPr b="1" dirty="0" lang="en-US">
                <a:solidFill>
                  <a:srgbClr val="000000"/>
                </a:solidFill>
                <a:uFillTx/>
                <a:latin charset="0" typeface="Arial"/>
              </a:rPr>
              <a:t>Invariably, but not always, results in the loss of important genetic material</a:t>
            </a:r>
          </a:p>
          <a:p>
            <a:pPr>
              <a:buFont charset="0" typeface="Wingdings"/>
              <a:buChar char="v"/>
            </a:pPr>
            <a:endParaRPr b="1" dirty="0" lang="en-US" sz="800">
              <a:solidFill>
                <a:srgbClr val="000000"/>
              </a:solidFill>
              <a:uFillTx/>
              <a:latin charset="0" typeface="Arial"/>
            </a:endParaRPr>
          </a:p>
          <a:p>
            <a:pPr>
              <a:buFont charset="0" typeface="Wingdings"/>
              <a:buChar char="v"/>
            </a:pPr>
            <a:r>
              <a:rPr b="1" dirty="0" lang="en-US">
                <a:solidFill>
                  <a:srgbClr val="000000"/>
                </a:solidFill>
                <a:uFillTx/>
                <a:latin charset="0" typeface="Arial"/>
              </a:rPr>
              <a:t>Deletion is therefore </a:t>
            </a:r>
            <a:r>
              <a:rPr b="1" dirty="0" lang="en-US" u="sng">
                <a:solidFill>
                  <a:srgbClr val="FF0000"/>
                </a:solidFill>
                <a:uFillTx/>
                <a:latin charset="0" typeface="Arial"/>
              </a:rPr>
              <a:t>an unbalanced rearrangement. </a:t>
            </a:r>
          </a:p>
          <a:p>
            <a:pPr>
              <a:buFont charset="0" typeface="Wingdings"/>
              <a:buChar char="v"/>
            </a:pPr>
            <a:endParaRPr b="1" dirty="0" lang="en-US" sz="900">
              <a:solidFill>
                <a:srgbClr val="000000"/>
              </a:solidFill>
              <a:uFillTx/>
              <a:latin charset="0" typeface="Arial"/>
            </a:endParaRPr>
          </a:p>
          <a:p>
            <a:pPr>
              <a:buFont charset="0" typeface="Wingdings"/>
              <a:buChar char="v"/>
            </a:pPr>
            <a:r>
              <a:rPr b="1" dirty="0" lang="en-US" smtClean="0">
                <a:solidFill>
                  <a:srgbClr val="000000"/>
                </a:solidFill>
                <a:uFillTx/>
                <a:latin charset="0" typeface="Arial"/>
              </a:rPr>
              <a:t>Indicated in nomenclature </a:t>
            </a:r>
            <a:r>
              <a:rPr b="1" dirty="0" lang="en-US" smtClean="0">
                <a:solidFill>
                  <a:srgbClr val="FF0000"/>
                </a:solidFill>
                <a:uFillTx/>
                <a:latin charset="0" typeface="Arial"/>
              </a:rPr>
              <a:t>del</a:t>
            </a:r>
            <a:endParaRPr dirty="0" lang="en-US">
              <a:solidFill>
                <a:srgbClr val="FF0000"/>
              </a:solidFill>
              <a:uFillTx/>
              <a:latin charset="0" typeface="Arial"/>
            </a:endParaRPr>
          </a:p>
          <a:p>
            <a:pPr indent="0" marL="0">
              <a:buNone/>
            </a:pP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835402" y="136361"/>
            <a:ext cx="3465513" cy="6283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Autofit/>
          </a:bodyPr>
          <a:lstStyle/>
          <a:p>
            <a:pPr algn="ctr"/>
            <a:r>
              <a:rPr dirty="0" lang="en-US" smtClean="0" sz="2800">
                <a:uFillTx/>
              </a:rPr>
              <a:t>Terminal deletion</a:t>
            </a:r>
            <a:endParaRPr dirty="0" lang="en-US" sz="2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cromosoma18.org/Portals/C18-SP/Images/Website/terminal%20deletion.JPG" id="15" name="Picture 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04800" y="1420320"/>
            <a:ext cx="3181350" cy="3497263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Rectangle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78837" y="5784713"/>
            <a:ext cx="2747868" cy="46166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dirty="0" lang="en-US" sz="2400">
                <a:solidFill>
                  <a:srgbClr val="000000"/>
                </a:solidFill>
                <a:uFillTx/>
                <a:latin charset="0" pitchFamily="34" typeface="Calibri"/>
                <a:cs charset="0" typeface="Arial"/>
              </a:rPr>
              <a:t>46,XX,del(18)(q21.3)</a:t>
            </a:r>
            <a:endParaRPr dirty="0" lang="en-US" sz="2400">
              <a:solidFill>
                <a:srgbClr val="000000"/>
              </a:solidFill>
              <a:uFillTx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Group 18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57600" y="764736"/>
            <a:ext cx="5349132" cy="4724400"/>
            <a:chOff x="3657600" y="764736"/>
            <a:chExt cx="5349132" cy="4724400"/>
          </a:xfrm>
        </p:grpSpPr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Picture 3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rrowheads="1"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lip r:embed="rId4"/>
            <a:srcRect/>
            <a:stretch>
              <a:fillRect/>
            </a:stretch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3657600" y="764736"/>
              <a:ext cx="5224463" cy="472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TextBox 17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8593513" y="3380344"/>
              <a:ext cx="413219" cy="400110"/>
            </a:xfrm>
            <a:prstGeom prst="rect">
              <a:avLst/>
            </a:prstGeom>
            <a:noFill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rtlCol="0" wrap="none">
              <a:spAutoFit/>
            </a:bodyPr>
            <a:lstStyle/>
            <a:p>
              <a:r>
                <a:rPr dirty="0" lang="en-US" smtClean="0" sz="2000">
                  <a:uFillTx/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endParaRPr dirty="0" lang="en-US" sz="2000">
                <a:uFillTx/>
              </a:endParaRPr>
            </a:p>
          </p:txBody>
        </p:sp>
      </p:grp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541100"/>
            <a:ext cx="82296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000000"/>
                </a:solidFill>
                <a:uFillTx/>
                <a:latin charset="0" pitchFamily="34" typeface="Calibri"/>
              </a:rPr>
              <a:t>1) Mitosis &amp; Meiosis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36079" y="68180"/>
            <a:ext cx="3465513" cy="6283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Autofit/>
          </a:bodyPr>
          <a:lstStyle/>
          <a:p>
            <a:pPr algn="ctr"/>
            <a:r>
              <a:rPr dirty="0" lang="en-US" smtClean="0" sz="2800">
                <a:uFillTx/>
              </a:rPr>
              <a:t>Interstitial deletion</a:t>
            </a:r>
            <a:endParaRPr dirty="0" lang="en-US" sz="2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eletion 7 ideogram" id="5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l="-22496" r="-22496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021331" y="1085808"/>
            <a:ext cx="26098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rcRect b="8591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1147269"/>
            <a:ext cx="1928813" cy="2492375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05931" y="1004424"/>
            <a:ext cx="1977900" cy="369332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b="1" dirty="0" lang="en-US" smtClean="0">
                <a:solidFill>
                  <a:srgbClr val="000000"/>
                </a:solidFill>
                <a:uFillTx/>
                <a:latin charset="0" pitchFamily="34" typeface="Calibri"/>
              </a:rPr>
              <a:t>Sample </a:t>
            </a:r>
            <a:r>
              <a:rPr b="1" dirty="0" err="1" lang="en-US" smtClean="0">
                <a:solidFill>
                  <a:srgbClr val="000000"/>
                </a:solidFill>
                <a:uFillTx/>
                <a:latin charset="0" pitchFamily="34" typeface="Calibri"/>
              </a:rPr>
              <a:t>karyogram</a:t>
            </a:r>
            <a:endParaRPr b="1" dirty="0" lang="en-US">
              <a:solidFill>
                <a:srgbClr val="000000"/>
              </a:solidFill>
              <a:uFillTx/>
              <a:latin charset="0" pitchFamily="34" typeface="Calibr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hromosome 7 deletion karyotype" id="11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rcRect l="4263" r="3584" t="6734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839991" y="1520976"/>
            <a:ext cx="3941763" cy="4614862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Rectangle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181" y="4534645"/>
            <a:ext cx="4365583" cy="1785104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b="1" dirty="0" lang="en-US" smtClean="0" sz="2000">
                <a:solidFill>
                  <a:srgbClr val="FF3300"/>
                </a:solidFill>
                <a:uFillTx/>
                <a:latin charset="0" typeface="Calibri"/>
              </a:rPr>
              <a:t>karyotype </a:t>
            </a:r>
            <a:r>
              <a:rPr b="1" dirty="0" lang="en-US" sz="2000">
                <a:solidFill>
                  <a:srgbClr val="FF3300"/>
                </a:solidFill>
                <a:uFillTx/>
                <a:latin charset="0" typeface="Calibri"/>
              </a:rPr>
              <a:t>description is as follows:</a:t>
            </a:r>
            <a:r>
              <a:rPr b="1" dirty="0" lang="en-US">
                <a:solidFill>
                  <a:srgbClr val="FF3300"/>
                </a:solidFill>
                <a:uFillTx/>
                <a:latin charset="0" typeface="Calibri"/>
              </a:rPr>
              <a:t> </a:t>
            </a:r>
          </a:p>
          <a:p>
            <a:r>
              <a:rPr b="1" dirty="0" lang="en-US" smtClean="0">
                <a:uFillTx/>
                <a:latin charset="0" typeface="Calibri"/>
              </a:rPr>
              <a:t>-  </a:t>
            </a:r>
            <a:r>
              <a:rPr b="1" dirty="0" lang="en-US">
                <a:uFillTx/>
                <a:latin charset="0" typeface="Calibri"/>
              </a:rPr>
              <a:t>46:  the total number of chromosomes. </a:t>
            </a:r>
          </a:p>
          <a:p>
            <a:r>
              <a:rPr b="1" dirty="0" lang="en-US">
                <a:uFillTx/>
                <a:latin charset="0" typeface="Calibri"/>
              </a:rPr>
              <a:t>-  XY:  the sex chromosomes (male). </a:t>
            </a:r>
          </a:p>
          <a:p>
            <a:r>
              <a:rPr b="1" dirty="0" lang="en-US">
                <a:uFillTx/>
                <a:latin charset="0" typeface="Calibri"/>
              </a:rPr>
              <a:t>-  del(7):  deletion in chromosome 7. </a:t>
            </a:r>
          </a:p>
          <a:p>
            <a:r>
              <a:rPr b="1" dirty="0" lang="en-US">
                <a:uFillTx/>
                <a:latin charset="0" typeface="Calibri"/>
              </a:rPr>
              <a:t>-  (q11.23q21.2):  breakpoints of the deleted segment.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Rectangle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05931" y="6340236"/>
            <a:ext cx="2676146" cy="369332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>
              <a:defRPr>
                <a:uFillTx/>
              </a:defRPr>
            </a:pPr>
            <a:r>
              <a:rPr b="1" dirty="0" lang="en-US">
                <a:solidFill>
                  <a:srgbClr val="000000"/>
                </a:solidFill>
                <a:uFillTx/>
                <a:latin charset="0" pitchFamily="34" typeface="Calibri"/>
              </a:rPr>
              <a:t>46,XY,del(7)(q11.23q21.2) 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49281"/>
            <a:ext cx="82296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kern="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ea typeface="+mj-ea"/>
              </a:rPr>
              <a:t>Inversion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76861" y="4956429"/>
            <a:ext cx="2390218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/>
            <a:r>
              <a:rPr b="0" dirty="0" lang="en-US">
                <a:uFillTx/>
              </a:rPr>
              <a:t> </a:t>
            </a:r>
            <a:r>
              <a:rPr dirty="0" err="1" lang="en-US">
                <a:uFillTx/>
              </a:rPr>
              <a:t>Paracentric</a:t>
            </a: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nip20171016_15.png" id="12" name="Content Placeholder 1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l="-61" r="-949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43079" y="4059673"/>
            <a:ext cx="2520000" cy="2520000"/>
          </a:xfr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15406" y="2124567"/>
            <a:ext cx="2422305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/>
            <a:r>
              <a:rPr b="0" dirty="0" lang="en-US">
                <a:uFillTx/>
              </a:rPr>
              <a:t> </a:t>
            </a:r>
            <a:r>
              <a:rPr dirty="0" err="1" lang="en-US">
                <a:uFillTx/>
              </a:rPr>
              <a:t>Pericentric</a:t>
            </a: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nip20171016_17.png" id="13" name="Content Placeholder 1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Grp="1"/>
          </p:cNvPicPr>
          <p:nvPr>
            <p:ph idx="4" sz="quarter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l="230" r="-1490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43079" y="1232474"/>
            <a:ext cx="2520000" cy="2520000"/>
          </a:xfr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Rectangle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167151"/>
            <a:ext cx="4572000" cy="513986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dirty="0" lang="en-US" smtClean="0" sz="2800">
                <a:solidFill>
                  <a:srgbClr val="000000"/>
                </a:solidFill>
                <a:uFillTx/>
                <a:latin charset="0" typeface="Arial"/>
              </a:rPr>
              <a:t>- Occurs </a:t>
            </a:r>
            <a:r>
              <a:rPr dirty="0" lang="en-US" sz="2800">
                <a:solidFill>
                  <a:srgbClr val="000000"/>
                </a:solidFill>
                <a:uFillTx/>
                <a:latin charset="0" typeface="Arial"/>
              </a:rPr>
              <a:t>when a segment of chromosome breaks, and rejoining within the chromosome </a:t>
            </a:r>
            <a:r>
              <a:rPr dirty="0" lang="en-US" smtClean="0" sz="2800">
                <a:solidFill>
                  <a:srgbClr val="000000"/>
                </a:solidFill>
                <a:uFillTx/>
                <a:latin charset="0" typeface="Arial"/>
              </a:rPr>
              <a:t>effectively. </a:t>
            </a:r>
            <a:endParaRPr dirty="0" lang="en-US" sz="2800">
              <a:solidFill>
                <a:srgbClr val="000000"/>
              </a:solidFill>
              <a:uFillTx/>
              <a:latin charset="0" typeface="Arial"/>
            </a:endParaRPr>
          </a:p>
          <a:p>
            <a:pPr>
              <a:spcAft>
                <a:spcPts val="800"/>
              </a:spcAft>
            </a:pPr>
            <a:r>
              <a:rPr dirty="0" lang="en-US" smtClean="0" sz="2800">
                <a:solidFill>
                  <a:srgbClr val="000000"/>
                </a:solidFill>
                <a:uFillTx/>
                <a:latin charset="0" typeface="Arial"/>
              </a:rPr>
              <a:t>- Written in nomenclature </a:t>
            </a:r>
            <a:r>
              <a:rPr dirty="0" lang="en-US" sz="2800">
                <a:solidFill>
                  <a:srgbClr val="000000"/>
                </a:solidFill>
                <a:uFillTx/>
                <a:latin charset="0" typeface="Arial"/>
              </a:rPr>
              <a:t>as </a:t>
            </a:r>
            <a:r>
              <a:rPr dirty="0" lang="en-US" sz="2800">
                <a:solidFill>
                  <a:srgbClr val="FF0000"/>
                </a:solidFill>
                <a:uFillTx/>
                <a:latin charset="0" typeface="Arial"/>
              </a:rPr>
              <a:t>inv.</a:t>
            </a:r>
          </a:p>
          <a:p>
            <a:pPr>
              <a:spcAft>
                <a:spcPts val="800"/>
              </a:spcAft>
            </a:pPr>
            <a:r>
              <a:rPr dirty="0" lang="en-US" smtClean="0" sz="2800">
                <a:solidFill>
                  <a:srgbClr val="000000"/>
                </a:solidFill>
                <a:uFillTx/>
                <a:latin charset="0" typeface="Arial"/>
              </a:rPr>
              <a:t>- Only </a:t>
            </a:r>
            <a:r>
              <a:rPr dirty="0" lang="en-US" sz="2800">
                <a:solidFill>
                  <a:srgbClr val="000000"/>
                </a:solidFill>
                <a:uFillTx/>
                <a:latin charset="0" typeface="Arial"/>
              </a:rPr>
              <a:t>large inversions are normally detected.</a:t>
            </a:r>
          </a:p>
          <a:p>
            <a:r>
              <a:rPr dirty="0" lang="en-US" sz="2800">
                <a:solidFill>
                  <a:srgbClr val="000000"/>
                </a:solidFill>
                <a:uFillTx/>
                <a:latin charset="0" typeface="Arial"/>
              </a:rPr>
              <a:t>They are balance rearrangements that rarely cause problems in carriers</a:t>
            </a:r>
            <a:endParaRPr dirty="0" lang="en-US" sz="2800">
              <a:uFillTx/>
              <a:latin charset="0"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1700"/>
            <a:ext cx="8229600" cy="83165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r>
              <a:rPr b="1" dirty="0" kern="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rPr>
              <a:t>Isochromosome</a:t>
            </a:r>
            <a:endParaRPr dirty="0" lang="en-US">
              <a:uFillTx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Group 16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8777" y="1561047"/>
            <a:ext cx="8858300" cy="4524147"/>
            <a:chOff x="248777" y="2257605"/>
            <a:chExt cx="8858300" cy="4524147"/>
          </a:xfrm>
        </p:grpSpPr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Picture 7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2"/>
            <a:srcRect b="9134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659395" y="4285818"/>
              <a:ext cx="1668414" cy="1962706"/>
            </a:xfrm>
            <a:prstGeom prst="rect">
              <a:avLst/>
            </a:prstGeom>
          </p:spPr>
        </p:pic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Picture 8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3"/>
            <a:srcRect b="15611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6461107" y="4285818"/>
              <a:ext cx="2225693" cy="2126602"/>
            </a:xfrm>
            <a:prstGeom prst="rect">
              <a:avLst/>
            </a:prstGeom>
          </p:spPr>
        </p:pic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Picture 9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4"/>
            <a:srcRect b="9134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3463800" y="4285818"/>
              <a:ext cx="1440000" cy="1962706"/>
            </a:xfrm>
            <a:prstGeom prst="rect">
              <a:avLst/>
            </a:prstGeom>
          </p:spPr>
        </p:pic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962796" y="6391921"/>
              <a:ext cx="883813" cy="369332"/>
            </a:xfrm>
            <a:prstGeom prst="rect">
              <a:avLst/>
            </a:prstGeom>
            <a:noFill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rtlCol="0" wrap="none">
              <a:spAutoFit/>
            </a:bodyPr>
            <a:lstStyle/>
            <a:p>
              <a:r>
                <a:rPr dirty="0" lang="en-US" smtClean="0">
                  <a:uFillTx/>
                </a:rPr>
                <a:t>Normal</a:t>
              </a:r>
              <a:endParaRPr dirty="0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3374375" y="6412420"/>
              <a:ext cx="1693305" cy="369332"/>
            </a:xfrm>
            <a:prstGeom prst="rect">
              <a:avLst/>
            </a:prstGeom>
            <a:noFill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rtlCol="0" wrap="none">
              <a:spAutoFit/>
            </a:bodyPr>
            <a:lstStyle/>
            <a:p>
              <a:r>
                <a:rPr dirty="0" err="1" lang="en-US" smtClean="0">
                  <a:uFillTx/>
                </a:rPr>
                <a:t>Isochromosome</a:t>
              </a:r>
              <a:endParaRPr dirty="0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6306232" y="6412420"/>
              <a:ext cx="883813" cy="369332"/>
            </a:xfrm>
            <a:prstGeom prst="rect">
              <a:avLst/>
            </a:prstGeom>
            <a:noFill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rtlCol="0" wrap="none">
              <a:spAutoFit/>
            </a:bodyPr>
            <a:lstStyle/>
            <a:p>
              <a:r>
                <a:rPr dirty="0" lang="en-US" smtClean="0">
                  <a:uFillTx/>
                </a:rPr>
                <a:t>Normal</a:t>
              </a:r>
              <a:endParaRPr dirty="0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7413772" y="6391933"/>
              <a:ext cx="1693305" cy="369332"/>
            </a:xfrm>
            <a:prstGeom prst="rect">
              <a:avLst/>
            </a:prstGeom>
            <a:noFill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rtlCol="0" wrap="none">
              <a:spAutoFit/>
            </a:bodyPr>
            <a:lstStyle/>
            <a:p>
              <a:r>
                <a:rPr dirty="0" err="1" lang="en-US" smtClean="0">
                  <a:uFillTx/>
                </a:rPr>
                <a:t>Isochromosome</a:t>
              </a:r>
              <a:endParaRPr dirty="0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Rectangle 1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248777" y="2257605"/>
              <a:ext cx="8438023" cy="1569660"/>
            </a:xfrm>
            <a:prstGeom prst="rect">
              <a:avLst/>
            </a:prstGeom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wrap="square">
              <a:spAutoFit/>
            </a:bodyPr>
            <a:lstStyle/>
            <a:p>
              <a:r>
                <a:rPr dirty="0" lang="en-US" sz="3200">
                  <a:uFillTx/>
                  <a:latin charset="0" typeface="Arial"/>
                </a:rPr>
                <a:t>The most probable explanation for </a:t>
              </a:r>
              <a:r>
                <a:rPr dirty="0" err="1" lang="en-US" sz="3200">
                  <a:uFillTx/>
                  <a:latin charset="0" typeface="Arial"/>
                </a:rPr>
                <a:t>isochromosome</a:t>
              </a:r>
              <a:r>
                <a:rPr dirty="0" lang="en-US" sz="3200">
                  <a:uFillTx/>
                  <a:latin charset="0" typeface="Arial"/>
                </a:rPr>
                <a:t> is that the centromere has divided transversely rather than longitudinally</a:t>
              </a:r>
            </a:p>
          </p:txBody>
        </p:sp>
      </p:grp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b="1" dirty="0" kern="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rPr>
              <a:t>Ring formation (Ring chromosome</a:t>
            </a:r>
            <a:r>
              <a:rPr b="1" dirty="0" kern="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rPr>
              <a:t>)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pPr>
              <a:buFontTx/>
              <a:buNone/>
            </a:pPr>
            <a:r>
              <a:rPr dirty="0" lang="en-US" smtClean="0">
                <a:uFillTx/>
                <a:latin charset="0" typeface="Arial"/>
              </a:rPr>
              <a:t>- A </a:t>
            </a:r>
            <a:r>
              <a:rPr dirty="0" lang="en-US">
                <a:uFillTx/>
                <a:latin charset="0" typeface="Arial"/>
              </a:rPr>
              <a:t>break on each arm of a chromosome </a:t>
            </a:r>
            <a:endParaRPr dirty="0" lang="en-US" smtClean="0">
              <a:uFillTx/>
              <a:latin charset="0" typeface="Arial"/>
            </a:endParaRPr>
          </a:p>
          <a:p>
            <a:pPr>
              <a:buNone/>
            </a:pPr>
            <a:r>
              <a:rPr dirty="0" lang="en-US" smtClean="0">
                <a:uFillTx/>
                <a:latin charset="0" typeface="Arial"/>
                <a:sym charset="0" typeface="Wingdings"/>
              </a:rPr>
              <a:t>- Two </a:t>
            </a:r>
            <a:r>
              <a:rPr dirty="0" lang="en-US">
                <a:uFillTx/>
                <a:latin charset="0" typeface="Arial"/>
                <a:sym charset="0" typeface="Wingdings"/>
              </a:rPr>
              <a:t>sticky ends</a:t>
            </a:r>
          </a:p>
          <a:p>
            <a:pPr>
              <a:buNone/>
            </a:pPr>
            <a:r>
              <a:rPr dirty="0" lang="en-US" smtClean="0">
                <a:uFillTx/>
                <a:latin charset="0" typeface="Arial"/>
                <a:sym charset="0" typeface="Wingdings"/>
              </a:rPr>
              <a:t>- Reunion </a:t>
            </a:r>
            <a:r>
              <a:rPr dirty="0" lang="en-US">
                <a:uFillTx/>
                <a:latin charset="0" typeface="Arial"/>
                <a:sym charset="0" typeface="Wingdings"/>
              </a:rPr>
              <a:t>of the </a:t>
            </a:r>
            <a:r>
              <a:rPr dirty="0" lang="en-US" smtClean="0">
                <a:uFillTx/>
                <a:latin charset="0" typeface="Arial"/>
                <a:sym charset="0" typeface="Wingdings"/>
              </a:rPr>
              <a:t>ends as </a:t>
            </a:r>
            <a:r>
              <a:rPr dirty="0" lang="en-US">
                <a:uFillTx/>
                <a:latin charset="0" typeface="Arial"/>
                <a:sym charset="0" typeface="Wingdings"/>
              </a:rPr>
              <a:t>a ring loss of the 2 distal chromosomal fragments</a:t>
            </a:r>
          </a:p>
          <a:p>
            <a:pPr>
              <a:buFontTx/>
              <a:buNone/>
            </a:pPr>
            <a:endParaRPr dirty="0" lang="en-US" smtClean="0" sz="800">
              <a:uFillTx/>
              <a:latin charset="0" typeface="Arial"/>
              <a:sym charset="0" typeface="Wingdings"/>
            </a:endParaRPr>
          </a:p>
          <a:p>
            <a:pPr>
              <a:buFontTx/>
              <a:buNone/>
            </a:pPr>
            <a:r>
              <a:rPr dirty="0" lang="en-US" smtClean="0">
                <a:uFillTx/>
                <a:latin charset="0" typeface="Arial"/>
                <a:sym charset="0" typeface="Wingdings"/>
              </a:rPr>
              <a:t>- Ring chromosomes are often unstable in mitosis</a:t>
            </a:r>
            <a:endParaRPr dirty="0" lang="en-US" smtClean="0">
              <a:uFillTx/>
              <a:latin charset="0" typeface="Arial"/>
            </a:endParaRPr>
          </a:p>
          <a:p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nip20171016_25.png" id="8" name="Content Placeholder 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l="-6418" r="-6418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kern="0" lang="en-US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ea typeface="+mj-ea"/>
              </a:rPr>
              <a:t>Take home </a:t>
            </a:r>
            <a:r>
              <a:rPr b="1" dirty="0" kern="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ea typeface="+mj-ea"/>
              </a:rPr>
              <a:t>message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1"/>
            <a:ext cx="8229600" cy="368542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dirty="0" lang="en-US" sz="4000">
                <a:uFillTx/>
                <a:latin charset="0" typeface="Arial"/>
              </a:rPr>
              <a:t>Chromosome abnormalities can be numerical or structural</a:t>
            </a:r>
            <a:r>
              <a:rPr dirty="0" lang="en-US" smtClean="0" sz="4000">
                <a:uFillTx/>
                <a:latin charset="0" typeface="Arial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dirty="0" lang="en-US" smtClean="0" sz="4000">
                <a:uFillTx/>
                <a:latin charset="0" typeface="Arial"/>
              </a:rPr>
              <a:t>Normal meiotic division result in four haploid gametes</a:t>
            </a:r>
            <a:endParaRPr dirty="0" lang="en-US" sz="4000">
              <a:uFillTx/>
              <a:latin charset="0"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dirty="0" lang="en-US" sz="4000">
                <a:uFillTx/>
                <a:latin charset="0" typeface="Arial"/>
              </a:rPr>
              <a:t>In trisomy, a single extra chromosome is present, usually as a result of non-disjunction in the 1</a:t>
            </a:r>
            <a:r>
              <a:rPr baseline="30000" dirty="0" lang="en-US" sz="4000">
                <a:uFillTx/>
                <a:latin charset="0" typeface="Arial"/>
              </a:rPr>
              <a:t>st</a:t>
            </a:r>
            <a:r>
              <a:rPr dirty="0" lang="en-US" sz="4000">
                <a:uFillTx/>
                <a:latin charset="0" typeface="Arial"/>
              </a:rPr>
              <a:t> or 2</a:t>
            </a:r>
            <a:r>
              <a:rPr baseline="30000" dirty="0" lang="en-US" sz="4000">
                <a:uFillTx/>
                <a:latin charset="0" typeface="Arial"/>
              </a:rPr>
              <a:t>nd</a:t>
            </a:r>
            <a:r>
              <a:rPr dirty="0" lang="en-US" sz="4000">
                <a:uFillTx/>
                <a:latin charset="0" typeface="Arial"/>
              </a:rPr>
              <a:t> meiotic division.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dirty="0" err="1" lang="en-US" smtClean="0" sz="4000">
                <a:uFillTx/>
                <a:latin charset="0" typeface="Arial"/>
              </a:rPr>
              <a:t>Mosaicism</a:t>
            </a:r>
            <a:r>
              <a:rPr dirty="0" lang="en-US" smtClean="0" sz="4000">
                <a:uFillTx/>
                <a:latin charset="0" typeface="Arial"/>
              </a:rPr>
              <a:t> </a:t>
            </a:r>
            <a:r>
              <a:rPr dirty="0" err="1" lang="en-US" smtClean="0" sz="4000">
                <a:uFillTx/>
                <a:latin charset="0" typeface="Arial"/>
              </a:rPr>
              <a:t>arize</a:t>
            </a:r>
            <a:r>
              <a:rPr dirty="0" lang="en-US" smtClean="0" sz="4000">
                <a:uFillTx/>
                <a:latin charset="0" typeface="Arial"/>
              </a:rPr>
              <a:t> from one zygote while Chimera from the fusion of two fertilized eggs</a:t>
            </a:r>
            <a:endParaRPr dirty="0" lang="en-US" sz="4000">
              <a:uFillTx/>
              <a:latin charset="0" typeface="Arial"/>
            </a:endParaRPr>
          </a:p>
          <a:p>
            <a:pPr>
              <a:lnSpc>
                <a:spcPct val="90000"/>
              </a:lnSpc>
            </a:pPr>
            <a:r>
              <a:rPr dirty="0" lang="en-US" sz="4000">
                <a:uFillTx/>
                <a:latin charset="0" typeface="Arial"/>
              </a:rPr>
              <a:t>Structural abnormalities include translocations (balanced or unbalanced), inversions, deletions, </a:t>
            </a:r>
            <a:r>
              <a:rPr dirty="0" err="1" lang="en-US" sz="4000">
                <a:uFillTx/>
                <a:latin charset="0" typeface="Arial"/>
              </a:rPr>
              <a:t>isochromosome</a:t>
            </a:r>
            <a:r>
              <a:rPr dirty="0" lang="en-US" sz="4000">
                <a:uFillTx/>
                <a:latin charset="0" typeface="Arial"/>
              </a:rPr>
              <a:t> &amp; rings</a:t>
            </a:r>
            <a:r>
              <a:rPr dirty="0" lang="en-US" smtClean="0" sz="4000">
                <a:uFillTx/>
                <a:latin charset="0" typeface="Arial"/>
              </a:rPr>
              <a:t>.</a:t>
            </a:r>
            <a:endParaRPr dirty="0" lang="en-US" sz="4000">
              <a:uFillTx/>
              <a:latin charset="0"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uFillTx/>
              </a:rPr>
              <a:t>Typical mitotic cell cycle</a:t>
            </a: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nip20171015_3.png" id="10" name="Content Placeholder 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4" sz="quarter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b="-9577" t="-9577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1417638"/>
            <a:ext cx="4041775" cy="3951288"/>
          </a:xfr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5846" y="1417638"/>
            <a:ext cx="4321542" cy="49519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indent="0" marL="0">
              <a:buNone/>
            </a:pPr>
            <a:r>
              <a:rPr dirty="0" lang="en-US">
                <a:uFillTx/>
              </a:rPr>
              <a:t> During </a:t>
            </a:r>
            <a:r>
              <a:rPr dirty="0" lang="en-US" smtClean="0">
                <a:uFillTx/>
              </a:rPr>
              <a:t>G1 =  one diploid</a:t>
            </a:r>
          </a:p>
          <a:p>
            <a:pPr indent="0" marL="0">
              <a:buNone/>
            </a:pPr>
            <a:r>
              <a:rPr dirty="0" lang="en-US" smtClean="0">
                <a:uFillTx/>
              </a:rPr>
              <a:t>S phase = </a:t>
            </a:r>
            <a:r>
              <a:rPr dirty="0" lang="en-US">
                <a:uFillTx/>
              </a:rPr>
              <a:t> </a:t>
            </a:r>
            <a:r>
              <a:rPr dirty="0" lang="en-US" smtClean="0">
                <a:uFillTx/>
              </a:rPr>
              <a:t>duplication of </a:t>
            </a:r>
            <a:r>
              <a:rPr dirty="0" lang="en-US">
                <a:uFillTx/>
              </a:rPr>
              <a:t>each</a:t>
            </a:r>
          </a:p>
          <a:p>
            <a:pPr indent="0" marL="0">
              <a:buNone/>
            </a:pPr>
            <a:r>
              <a:rPr dirty="0" lang="en-US" smtClean="0">
                <a:uFillTx/>
              </a:rPr>
              <a:t>chromosome’s DNA </a:t>
            </a:r>
            <a:r>
              <a:rPr dirty="0" lang="en-US" smtClean="0">
                <a:uFillTx/>
                <a:sym typeface="Wingdings"/>
              </a:rPr>
              <a:t> Two sister chromatids</a:t>
            </a:r>
            <a:endParaRPr dirty="0" lang="en-US" smtClean="0">
              <a:uFillTx/>
            </a:endParaRPr>
          </a:p>
          <a:p>
            <a:pPr indent="0" marL="0">
              <a:buNone/>
            </a:pPr>
            <a:r>
              <a:rPr dirty="0" lang="en-US" smtClean="0">
                <a:uFillTx/>
              </a:rPr>
              <a:t>G2 Phase = </a:t>
            </a:r>
            <a:r>
              <a:rPr dirty="0" lang="en-US">
                <a:uFillTx/>
              </a:rPr>
              <a:t> </a:t>
            </a:r>
            <a:r>
              <a:rPr dirty="0" lang="en-US" smtClean="0">
                <a:uFillTx/>
              </a:rPr>
              <a:t>chromosomes begin </a:t>
            </a:r>
            <a:r>
              <a:rPr dirty="0" lang="en-US">
                <a:uFillTx/>
              </a:rPr>
              <a:t>to </a:t>
            </a:r>
            <a:r>
              <a:rPr dirty="0" lang="en-US" smtClean="0">
                <a:uFillTx/>
              </a:rPr>
              <a:t>condense and </a:t>
            </a:r>
            <a:r>
              <a:rPr dirty="0" lang="en-US">
                <a:uFillTx/>
              </a:rPr>
              <a:t>become </a:t>
            </a:r>
            <a:r>
              <a:rPr dirty="0" lang="en-US" smtClean="0">
                <a:uFillTx/>
              </a:rPr>
              <a:t>visible</a:t>
            </a:r>
          </a:p>
          <a:p>
            <a:pPr indent="0" marL="0">
              <a:buNone/>
            </a:pPr>
            <a:r>
              <a:rPr b="1" dirty="0" lang="en-US">
                <a:uFillTx/>
              </a:rPr>
              <a:t>G1, S, and G2 </a:t>
            </a:r>
            <a:r>
              <a:rPr b="1" dirty="0" lang="en-US" smtClean="0">
                <a:uFillTx/>
              </a:rPr>
              <a:t>phases = </a:t>
            </a:r>
            <a:r>
              <a:rPr dirty="0" lang="en-US">
                <a:uFillTx/>
              </a:rPr>
              <a:t> constitute </a:t>
            </a:r>
            <a:r>
              <a:rPr dirty="0" lang="en-US" smtClean="0">
                <a:uFillTx/>
              </a:rPr>
              <a:t>interphase</a:t>
            </a:r>
          </a:p>
          <a:p>
            <a:pPr indent="0" marL="0">
              <a:buNone/>
            </a:pPr>
            <a:endParaRPr dirty="0" lang="en-US">
              <a:uFillTx/>
            </a:endParaRPr>
          </a:p>
          <a:p>
            <a:pPr indent="0" marL="0">
              <a:buNone/>
            </a:pPr>
            <a:r>
              <a:rPr dirty="0" lang="en-US" smtClean="0">
                <a:uFillTx/>
              </a:rPr>
              <a:t>Two daughter cells = equal genetic information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84976" y="79334"/>
            <a:ext cx="3699106" cy="5663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Autofit/>
          </a:bodyPr>
          <a:lstStyle/>
          <a:p>
            <a:pPr algn="ctr"/>
            <a:r>
              <a:rPr b="1" dirty="0" lang="en-US" smtClean="0" sz="3200">
                <a:uFillTx/>
              </a:rPr>
              <a:t>Events of mitosis</a:t>
            </a:r>
            <a:endParaRPr b="1" dirty="0" lang="en-US" sz="32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nip20171016_5.png" id="19" name="Content Placeholder 1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b="-895" t="-115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13250" y="1097714"/>
            <a:ext cx="5111750" cy="4713697"/>
          </a:xfr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Text Placeholder 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1" y="860950"/>
            <a:ext cx="4327119" cy="59970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77500" lnSpcReduction="20000"/>
          </a:bodyPr>
          <a:lstStyle/>
          <a:p>
            <a:r>
              <a:rPr b="1" dirty="0" lang="en-US" smtClean="0" sz="2400">
                <a:uFillTx/>
              </a:rPr>
              <a:t>Prophase.</a:t>
            </a:r>
          </a:p>
          <a:p>
            <a:r>
              <a:rPr dirty="0" lang="en-US" sz="2400">
                <a:uFillTx/>
              </a:rPr>
              <a:t>  </a:t>
            </a:r>
            <a:r>
              <a:rPr dirty="0" lang="en-US" smtClean="0" sz="2400">
                <a:uFillTx/>
              </a:rPr>
              <a:t>formation of mitotic Spindle &amp; pair </a:t>
            </a:r>
            <a:r>
              <a:rPr dirty="0" lang="en-US" sz="2400">
                <a:uFillTx/>
              </a:rPr>
              <a:t>of </a:t>
            </a:r>
            <a:r>
              <a:rPr dirty="0" lang="en-US" smtClean="0" sz="2400">
                <a:uFillTx/>
              </a:rPr>
              <a:t>centrosomes</a:t>
            </a:r>
          </a:p>
          <a:p>
            <a:r>
              <a:rPr b="1" dirty="0" err="1" lang="en-US" smtClean="0" sz="2400">
                <a:uFillTx/>
              </a:rPr>
              <a:t>Prometaphase</a:t>
            </a:r>
            <a:r>
              <a:rPr b="1" dirty="0" lang="en-US" smtClean="0" sz="2400">
                <a:uFillTx/>
              </a:rPr>
              <a:t>.</a:t>
            </a:r>
          </a:p>
          <a:p>
            <a:r>
              <a:rPr dirty="0" lang="en-US" smtClean="0" sz="2400">
                <a:uFillTx/>
              </a:rPr>
              <a:t>- Nuclear </a:t>
            </a:r>
            <a:r>
              <a:rPr dirty="0" lang="en-US" sz="2400">
                <a:uFillTx/>
              </a:rPr>
              <a:t>membrane </a:t>
            </a:r>
            <a:r>
              <a:rPr dirty="0" lang="en-US" smtClean="0" sz="2400">
                <a:uFillTx/>
              </a:rPr>
              <a:t>dissolves</a:t>
            </a:r>
          </a:p>
          <a:p>
            <a:r>
              <a:rPr b="1" dirty="0" lang="en-US" smtClean="0" sz="2400">
                <a:uFillTx/>
              </a:rPr>
              <a:t>- </a:t>
            </a:r>
            <a:r>
              <a:rPr dirty="0" lang="en-US" smtClean="0" sz="2400">
                <a:uFillTx/>
              </a:rPr>
              <a:t> Chromosomes </a:t>
            </a:r>
            <a:r>
              <a:rPr dirty="0" lang="en-US" sz="2400">
                <a:uFillTx/>
              </a:rPr>
              <a:t>to disperse </a:t>
            </a:r>
            <a:r>
              <a:rPr dirty="0" lang="en-US" smtClean="0" sz="2400">
                <a:uFillTx/>
              </a:rPr>
              <a:t>&amp; attach by kinetochores to mitotic spindle microtubules</a:t>
            </a:r>
            <a:endParaRPr dirty="0" lang="en-US" sz="2400">
              <a:uFillTx/>
            </a:endParaRPr>
          </a:p>
          <a:p>
            <a:r>
              <a:rPr b="1" dirty="0" lang="en-US" smtClean="0" sz="2400">
                <a:uFillTx/>
              </a:rPr>
              <a:t>Metaphase.</a:t>
            </a:r>
          </a:p>
          <a:p>
            <a:r>
              <a:rPr dirty="0" lang="en-US" sz="2400">
                <a:uFillTx/>
              </a:rPr>
              <a:t> C</a:t>
            </a:r>
            <a:r>
              <a:rPr dirty="0" lang="en-US" smtClean="0" sz="2400">
                <a:uFillTx/>
              </a:rPr>
              <a:t>hromosomes condensed &amp; line </a:t>
            </a:r>
            <a:r>
              <a:rPr dirty="0" lang="en-US" sz="2400">
                <a:uFillTx/>
              </a:rPr>
              <a:t>up at the equatorial plane</a:t>
            </a:r>
          </a:p>
          <a:p>
            <a:r>
              <a:rPr b="1" dirty="0" lang="en-US" smtClean="0" sz="2400">
                <a:uFillTx/>
              </a:rPr>
              <a:t>Anaphase.</a:t>
            </a:r>
          </a:p>
          <a:p>
            <a:r>
              <a:rPr dirty="0" lang="en-US" smtClean="0" sz="2400">
                <a:uFillTx/>
              </a:rPr>
              <a:t>- Chromosomes </a:t>
            </a:r>
            <a:r>
              <a:rPr dirty="0" lang="en-US" sz="2400">
                <a:uFillTx/>
              </a:rPr>
              <a:t>separate at </a:t>
            </a:r>
            <a:r>
              <a:rPr dirty="0" lang="en-US" smtClean="0" sz="2400">
                <a:uFillTx/>
              </a:rPr>
              <a:t>centromere &amp;</a:t>
            </a:r>
          </a:p>
          <a:p>
            <a:r>
              <a:rPr dirty="0" lang="en-US" smtClean="0" sz="2400">
                <a:uFillTx/>
              </a:rPr>
              <a:t>- Sister </a:t>
            </a:r>
            <a:r>
              <a:rPr dirty="0" lang="en-US" sz="2400">
                <a:uFillTx/>
              </a:rPr>
              <a:t>chromatids of each </a:t>
            </a:r>
            <a:r>
              <a:rPr dirty="0" lang="en-US" smtClean="0" sz="2400">
                <a:uFillTx/>
              </a:rPr>
              <a:t>chromosome</a:t>
            </a:r>
            <a:r>
              <a:rPr dirty="0" lang="en-US" sz="2400">
                <a:uFillTx/>
              </a:rPr>
              <a:t> become independent daughter </a:t>
            </a:r>
            <a:r>
              <a:rPr dirty="0" lang="en-US" smtClean="0" sz="2400">
                <a:uFillTx/>
              </a:rPr>
              <a:t>chromosomes</a:t>
            </a:r>
            <a:endParaRPr b="1" dirty="0" lang="en-US" smtClean="0" sz="2400">
              <a:uFillTx/>
            </a:endParaRPr>
          </a:p>
          <a:p>
            <a:r>
              <a:rPr b="1" dirty="0" lang="en-US" smtClean="0" sz="2400">
                <a:uFillTx/>
              </a:rPr>
              <a:t>Telophase.</a:t>
            </a:r>
          </a:p>
          <a:p>
            <a:r>
              <a:rPr dirty="0" lang="en-US" smtClean="0" sz="2400">
                <a:uFillTx/>
              </a:rPr>
              <a:t>- Chromosomes de-condense from </a:t>
            </a:r>
            <a:r>
              <a:rPr dirty="0" lang="en-US" sz="2400">
                <a:uFillTx/>
              </a:rPr>
              <a:t>their highly contracted </a:t>
            </a:r>
            <a:r>
              <a:rPr dirty="0" lang="en-US" smtClean="0" sz="2400">
                <a:uFillTx/>
              </a:rPr>
              <a:t>state,</a:t>
            </a:r>
          </a:p>
          <a:p>
            <a:r>
              <a:rPr dirty="0" lang="en-US" smtClean="0" sz="2400">
                <a:uFillTx/>
              </a:rPr>
              <a:t>- Nuclear </a:t>
            </a:r>
            <a:r>
              <a:rPr dirty="0" lang="en-US" sz="2400">
                <a:uFillTx/>
              </a:rPr>
              <a:t>membrane </a:t>
            </a:r>
            <a:r>
              <a:rPr dirty="0" lang="en-US" smtClean="0" sz="2400">
                <a:uFillTx/>
              </a:rPr>
              <a:t>re</a:t>
            </a:r>
            <a:r>
              <a:rPr dirty="0" lang="en-US" sz="2400">
                <a:uFillTx/>
              </a:rPr>
              <a:t>-form around each </a:t>
            </a:r>
            <a:r>
              <a:rPr dirty="0" lang="en-US" smtClean="0" sz="2400">
                <a:uFillTx/>
              </a:rPr>
              <a:t>of the </a:t>
            </a:r>
            <a:r>
              <a:rPr dirty="0" lang="en-US" sz="2400">
                <a:uFillTx/>
              </a:rPr>
              <a:t>two daughter nuclei, </a:t>
            </a:r>
            <a:endParaRPr dirty="0" lang="en-US" smtClean="0" sz="2400">
              <a:uFillTx/>
            </a:endParaRPr>
          </a:p>
          <a:p>
            <a:r>
              <a:rPr dirty="0" lang="en-US" smtClean="0" sz="2400">
                <a:uFillTx/>
              </a:rPr>
              <a:t>-  resume </a:t>
            </a:r>
            <a:r>
              <a:rPr dirty="0" lang="en-US" sz="2400">
                <a:uFillTx/>
              </a:rPr>
              <a:t>their </a:t>
            </a:r>
            <a:r>
              <a:rPr dirty="0" lang="en-US" smtClean="0" sz="2400">
                <a:uFillTx/>
              </a:rPr>
              <a:t>interphase</a:t>
            </a:r>
            <a:endParaRPr dirty="0" lang="en-US" sz="24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0"/>
            <a:ext cx="8229600" cy="63509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 sz="3200">
                <a:uFillTx/>
              </a:rPr>
              <a:t>Events of </a:t>
            </a:r>
            <a:r>
              <a:rPr b="1" dirty="0" lang="en-US" sz="3200">
                <a:uFillTx/>
              </a:rPr>
              <a:t>meiosis I &amp; II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nip20171016_32.png" id="5" name="Content Placeholder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l="1411" r="1851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901425"/>
            <a:ext cx="4191000" cy="5306114"/>
          </a:xfr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nip20171016_34.png" id="6" name="Content Placeholder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l="-2185" r="74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8200" y="901425"/>
            <a:ext cx="3873568" cy="5306114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Group 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167861"/>
            <a:ext cx="8039100" cy="4683125"/>
            <a:chOff x="685800" y="1624084"/>
            <a:chExt cx="8039100" cy="4682319"/>
          </a:xfrm>
        </p:grpSpPr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File:Haploid, diploid ,triploid and tetraploid.svg" id="8" name="Picture 2">
              <a:hlinkClick r:id="rId2"/>
            </p:cNvPr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rrowheads="1"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lip r:embed="rId3"/>
            <a:srcRect b="53333" t="5595"/>
            <a:stretch>
              <a:fillRect/>
            </a:stretch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685800" y="1624084"/>
              <a:ext cx="7962900" cy="40909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File:Haploid, diploid ,triploid and tetraploid.svg" id="9" name="Picture 2">
              <a:hlinkClick r:id="rId2"/>
            </p:cNvPr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rrowheads="1"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lip r:embed="rId3"/>
            <a:srcRect b="94827"/>
            <a:stretch>
              <a:fillRect/>
            </a:stretch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762000" y="5791200"/>
              <a:ext cx="7962900" cy="51520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 b="14873" l="12517" r="36591" t="19180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307016" y="1111028"/>
            <a:ext cx="6621463" cy="4824413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it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>
                <a:solidFill>
                  <a:srgbClr val="000000"/>
                </a:solidFill>
                <a:uFillTx/>
                <a:latin charset="0" pitchFamily="34" typeface="Calibri"/>
              </a:rPr>
              <a:t>2-) Non</a:t>
            </a:r>
            <a:r>
              <a:rPr b="1" dirty="0" lang="en-US">
                <a:solidFill>
                  <a:srgbClr val="000000"/>
                </a:solidFill>
                <a:uFillTx/>
                <a:latin charset="0" pitchFamily="34" typeface="Calibri"/>
              </a:rPr>
              <a:t>-disjunction and </a:t>
            </a:r>
            <a:r>
              <a:rPr b="1" dirty="0" lang="en-US" smtClean="0">
                <a:solidFill>
                  <a:srgbClr val="000000"/>
                </a:solidFill>
                <a:uFillTx/>
                <a:latin charset="0" pitchFamily="34" typeface="Calibri"/>
              </a:rPr>
              <a:t>its impact on meiosis</a:t>
            </a:r>
            <a:endParaRPr b="1"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1204</Words>
  <Application>Microsoft Office PowerPoint</Application>
  <PresentationFormat>On-screen Show (4:3)</PresentationFormat>
  <Paragraphs>155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Lecture Two</vt:lpstr>
      <vt:lpstr>Lecture Objectives:</vt:lpstr>
      <vt:lpstr>1) Mitosis &amp; Meiosis</vt:lpstr>
      <vt:lpstr>Typical mitotic cell cycle</vt:lpstr>
      <vt:lpstr>Events of mitosis</vt:lpstr>
      <vt:lpstr>Events of meiosis I &amp; II</vt:lpstr>
      <vt:lpstr>PowerPoint Presentation</vt:lpstr>
      <vt:lpstr>PowerPoint Presentation</vt:lpstr>
      <vt:lpstr>2-) Non-disjunction and its impact on meiosis</vt:lpstr>
      <vt:lpstr>Non-disjunction in Meiosis </vt:lpstr>
      <vt:lpstr>Meiotic non-disjunction</vt:lpstr>
      <vt:lpstr>PowerPoint Presentation</vt:lpstr>
      <vt:lpstr>In meiotic nondisjunction</vt:lpstr>
      <vt:lpstr>3- Classifications of chromosomal abnormalities</vt:lpstr>
      <vt:lpstr>CHROMOSOME ANOMALIES</vt:lpstr>
      <vt:lpstr>3a. NUMERICAL CHROMOSOMAL ANOMALIES</vt:lpstr>
      <vt:lpstr>Down syndrome, trisomy 21 Karyotype: 47, XY, +21</vt:lpstr>
      <vt:lpstr>Edward's syndrome, Trisomy 18 Karyotype: 47, XY, +18</vt:lpstr>
      <vt:lpstr>Patau Syndrome, Trisomy 13  Karyotype: 47, XY, +13</vt:lpstr>
      <vt:lpstr>3b. NUMERICAL CHROMOSOMAL ANOMALIES</vt:lpstr>
      <vt:lpstr>Monosomy X (Turner’s syndrome, 45,XO)</vt:lpstr>
      <vt:lpstr>Klinefelter Syndrome: 47,XXY males</vt:lpstr>
      <vt:lpstr>MOSAICISM</vt:lpstr>
      <vt:lpstr>MOSAICISM</vt:lpstr>
      <vt:lpstr>3c. STRUCTURAL CHROMOSOMAL ANOMALIES</vt:lpstr>
      <vt:lpstr>Reciprocal translocation</vt:lpstr>
      <vt:lpstr>Robertsonian translocation</vt:lpstr>
      <vt:lpstr>Deletion</vt:lpstr>
      <vt:lpstr>Terminal deletion</vt:lpstr>
      <vt:lpstr>Interstitial deletion</vt:lpstr>
      <vt:lpstr>Inversion</vt:lpstr>
      <vt:lpstr>Isochromosome</vt:lpstr>
      <vt:lpstr>Ring formation (Ring chromosome)</vt:lpstr>
      <vt:lpstr>Take home message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</dc:creator>
  <cp:lastModifiedBy>Al-Otaibi Maram</cp:lastModifiedBy>
  <cp:revision>65</cp:revision>
  <dcterms:created xsi:type="dcterms:W3CDTF">2017-10-15T04:44:37Z</dcterms:created>
  <dcterms:modified xsi:type="dcterms:W3CDTF">2019-09-30T12:59:51Z</dcterms:modified>
</cp:coreProperties>
</file>