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9" r:id="rId5"/>
    <p:sldMasterId id="2147483714" r:id="rId6"/>
    <p:sldMasterId id="2147483730" r:id="rId7"/>
  </p:sldMasterIdLst>
  <p:notesMasterIdLst>
    <p:notesMasterId r:id="rId39"/>
  </p:notesMasterIdLst>
  <p:sldIdLst>
    <p:sldId id="342" r:id="rId8"/>
    <p:sldId id="324" r:id="rId9"/>
    <p:sldId id="291" r:id="rId10"/>
    <p:sldId id="326" r:id="rId11"/>
    <p:sldId id="327" r:id="rId12"/>
    <p:sldId id="328" r:id="rId13"/>
    <p:sldId id="325" r:id="rId14"/>
    <p:sldId id="294" r:id="rId15"/>
    <p:sldId id="285" r:id="rId16"/>
    <p:sldId id="321" r:id="rId17"/>
    <p:sldId id="280" r:id="rId18"/>
    <p:sldId id="343" r:id="rId19"/>
    <p:sldId id="287" r:id="rId20"/>
    <p:sldId id="259" r:id="rId21"/>
    <p:sldId id="333" r:id="rId22"/>
    <p:sldId id="338" r:id="rId23"/>
    <p:sldId id="311" r:id="rId24"/>
    <p:sldId id="312" r:id="rId25"/>
    <p:sldId id="329" r:id="rId26"/>
    <p:sldId id="316" r:id="rId27"/>
    <p:sldId id="300" r:id="rId28"/>
    <p:sldId id="301" r:id="rId29"/>
    <p:sldId id="339" r:id="rId30"/>
    <p:sldId id="317" r:id="rId31"/>
    <p:sldId id="302" r:id="rId32"/>
    <p:sldId id="304" r:id="rId33"/>
    <p:sldId id="305" r:id="rId34"/>
    <p:sldId id="306" r:id="rId35"/>
    <p:sldId id="307" r:id="rId36"/>
    <p:sldId id="330" r:id="rId37"/>
    <p:sldId id="31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CC"/>
    <a:srgbClr val="E84706"/>
    <a:srgbClr val="FF0066"/>
    <a:srgbClr val="FF9999"/>
    <a:srgbClr val="EAD5FF"/>
    <a:srgbClr val="CC66FF"/>
    <a:srgbClr val="6600CC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3843" autoAdjust="0"/>
  </p:normalViewPr>
  <p:slideViewPr>
    <p:cSldViewPr>
      <p:cViewPr>
        <p:scale>
          <a:sx n="100" d="100"/>
          <a:sy n="100" d="100"/>
        </p:scale>
        <p:origin x="1090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229DEF-0DBB-41D5-9AF5-95D0A50059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DAA87-33DA-8A4A-9CE4-4BFDEE30816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5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88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Data from CDC Statistics of Notifiable Diseases (as of January, 2017).</a:t>
            </a:r>
          </a:p>
          <a:p>
            <a:pPr mar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number of annual cases per year in 2016 increased^ or decreased* since 2010.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B22FF44-1A9F-4AA6-A2CA-08C763C49C4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32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599B4-D968-45D1-BA8A-5D0BA15BA80D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171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475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850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26F01-FF96-4EBA-871E-E183368A4B95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9286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09435-F84B-4DF9-9059-9F6CDE69FB73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368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29DEF-0DBB-41D5-9AF5-95D0A5005922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2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D5EF-F57B-4C73-9991-40703748BA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8289-B1CB-46CC-8FC9-BB4AB009F5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6A53-B039-4ACC-AB7B-7B2D7C0EBD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1DAE9-FFF2-6E49-859F-FD47ED48B35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026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CB71D-278C-5242-8119-97AB42F1828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1F698-7FF0-0040-9C7A-D64F7FA84EE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9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0105A1-BECC-114B-8A81-58165DBEBDE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082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335862-77F2-5945-968E-6343614438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864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5CE38-D536-C74B-9F11-29ADC9166C3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098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0B12C-336C-D24C-9F7F-D1F6ECBE4C8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44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42FFF5-0D1D-8E42-804E-DEBD539A34C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06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4551-C6E9-4C19-A653-AF8BA885CE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3F8D94-14F3-BA4D-AC73-68519858136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78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FD9DD2-2BFF-BC4E-A475-CD8D9EEC022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12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E30B-BB2D-5348-BB36-8D575A3776B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52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1DAE9-FFF2-6E49-859F-FD47ED48B35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664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CB71D-278C-5242-8119-97AB42F1828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609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1F698-7FF0-0040-9C7A-D64F7FA84EE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348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0105A1-BECC-114B-8A81-58165DBEBDE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533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335862-77F2-5945-968E-6343614438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8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5CE38-D536-C74B-9F11-29ADC9166C3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210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0B12C-336C-D24C-9F7F-D1F6ECBE4C8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82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0AD6-B9F6-445D-BF80-B52D85855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42FFF5-0D1D-8E42-804E-DEBD539A34C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338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3F8D94-14F3-BA4D-AC73-68519858136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374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FD9DD2-2BFF-BC4E-A475-CD8D9EEC022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94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E30B-BB2D-5348-BB36-8D575A3776B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66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5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/>
            </a:lvl1pPr>
            <a:lvl2pPr>
              <a:lnSpc>
                <a:spcPct val="100000"/>
              </a:lnSpc>
              <a:spcAft>
                <a:spcPts val="450"/>
              </a:spcAft>
              <a:defRPr/>
            </a:lvl2pPr>
            <a:lvl3pPr>
              <a:lnSpc>
                <a:spcPct val="100000"/>
              </a:lnSpc>
              <a:spcAft>
                <a:spcPts val="450"/>
              </a:spcAft>
              <a:defRPr/>
            </a:lvl3pPr>
            <a:lvl4pPr>
              <a:lnSpc>
                <a:spcPct val="100000"/>
              </a:lnSpc>
              <a:spcAft>
                <a:spcPts val="450"/>
              </a:spcAft>
              <a:defRPr/>
            </a:lvl4pPr>
            <a:lvl5pPr>
              <a:lnSpc>
                <a:spcPct val="100000"/>
              </a:lnSpc>
              <a:spcAft>
                <a:spcPts val="45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3963761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2100"/>
            </a:lvl1pPr>
            <a:lvl2pPr>
              <a:lnSpc>
                <a:spcPct val="100000"/>
              </a:lnSpc>
              <a:spcAft>
                <a:spcPts val="450"/>
              </a:spcAft>
              <a:defRPr sz="1800"/>
            </a:lvl2pPr>
            <a:lvl3pPr>
              <a:lnSpc>
                <a:spcPct val="100000"/>
              </a:lnSpc>
              <a:spcAft>
                <a:spcPts val="450"/>
              </a:spcAft>
              <a:defRPr sz="1500"/>
            </a:lvl3pPr>
            <a:lvl4pPr>
              <a:lnSpc>
                <a:spcPct val="100000"/>
              </a:lnSpc>
              <a:spcAft>
                <a:spcPts val="450"/>
              </a:spcAft>
              <a:defRPr sz="1350"/>
            </a:lvl4pPr>
            <a:lvl5pPr>
              <a:lnSpc>
                <a:spcPct val="100000"/>
              </a:lnSpc>
              <a:spcAft>
                <a:spcPts val="45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02628" y="1825625"/>
            <a:ext cx="3812722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2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4702628" y="1825625"/>
            <a:ext cx="3812722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2100"/>
            </a:lvl1pPr>
            <a:lvl2pPr>
              <a:lnSpc>
                <a:spcPct val="100000"/>
              </a:lnSpc>
              <a:spcAft>
                <a:spcPts val="450"/>
              </a:spcAft>
              <a:defRPr sz="1800"/>
            </a:lvl2pPr>
            <a:lvl3pPr>
              <a:lnSpc>
                <a:spcPct val="100000"/>
              </a:lnSpc>
              <a:spcAft>
                <a:spcPts val="450"/>
              </a:spcAft>
              <a:defRPr sz="1500"/>
            </a:lvl3pPr>
            <a:lvl4pPr>
              <a:lnSpc>
                <a:spcPct val="100000"/>
              </a:lnSpc>
              <a:spcAft>
                <a:spcPts val="450"/>
              </a:spcAft>
              <a:defRPr sz="1350"/>
            </a:lvl4pPr>
            <a:lvl5pPr>
              <a:lnSpc>
                <a:spcPct val="100000"/>
              </a:lnSpc>
              <a:spcAft>
                <a:spcPts val="45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8651" y="1825625"/>
            <a:ext cx="3963761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5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94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8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9712-1F80-4317-8DA3-EAFB3FAD72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7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82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71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54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1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6577" y="609600"/>
            <a:ext cx="8074024" cy="5257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30238" y="1"/>
            <a:ext cx="7886700" cy="609600"/>
          </a:xfrm>
          <a:prstGeom prst="rect">
            <a:avLst/>
          </a:prstGeom>
        </p:spPr>
        <p:txBody>
          <a:bodyPr anchor="ctr"/>
          <a:lstStyle>
            <a:lvl1pPr>
              <a:defRPr sz="7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838200" y="6096000"/>
            <a:ext cx="6400800" cy="533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73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2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/>
            </a:lvl1pPr>
            <a:lvl2pPr>
              <a:lnSpc>
                <a:spcPct val="100000"/>
              </a:lnSpc>
              <a:spcAft>
                <a:spcPts val="450"/>
              </a:spcAft>
              <a:defRPr/>
            </a:lvl2pPr>
            <a:lvl3pPr>
              <a:lnSpc>
                <a:spcPct val="100000"/>
              </a:lnSpc>
              <a:spcAft>
                <a:spcPts val="450"/>
              </a:spcAft>
              <a:defRPr/>
            </a:lvl3pPr>
            <a:lvl4pPr>
              <a:lnSpc>
                <a:spcPct val="100000"/>
              </a:lnSpc>
              <a:spcAft>
                <a:spcPts val="450"/>
              </a:spcAft>
              <a:defRPr/>
            </a:lvl4pPr>
            <a:lvl5pPr>
              <a:lnSpc>
                <a:spcPct val="100000"/>
              </a:lnSpc>
              <a:spcAft>
                <a:spcPts val="45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4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7795-F594-417A-A871-132D2977B4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3963761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2100"/>
            </a:lvl1pPr>
            <a:lvl2pPr>
              <a:lnSpc>
                <a:spcPct val="100000"/>
              </a:lnSpc>
              <a:spcAft>
                <a:spcPts val="450"/>
              </a:spcAft>
              <a:defRPr sz="1800"/>
            </a:lvl2pPr>
            <a:lvl3pPr>
              <a:lnSpc>
                <a:spcPct val="100000"/>
              </a:lnSpc>
              <a:spcAft>
                <a:spcPts val="450"/>
              </a:spcAft>
              <a:defRPr sz="1500"/>
            </a:lvl3pPr>
            <a:lvl4pPr>
              <a:lnSpc>
                <a:spcPct val="100000"/>
              </a:lnSpc>
              <a:spcAft>
                <a:spcPts val="450"/>
              </a:spcAft>
              <a:defRPr sz="1350"/>
            </a:lvl4pPr>
            <a:lvl5pPr>
              <a:lnSpc>
                <a:spcPct val="100000"/>
              </a:lnSpc>
              <a:spcAft>
                <a:spcPts val="45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02628" y="1825625"/>
            <a:ext cx="3812722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8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4702628" y="1825625"/>
            <a:ext cx="3812722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2100"/>
            </a:lvl1pPr>
            <a:lvl2pPr>
              <a:lnSpc>
                <a:spcPct val="100000"/>
              </a:lnSpc>
              <a:spcAft>
                <a:spcPts val="450"/>
              </a:spcAft>
              <a:defRPr sz="1800"/>
            </a:lvl2pPr>
            <a:lvl3pPr>
              <a:lnSpc>
                <a:spcPct val="100000"/>
              </a:lnSpc>
              <a:spcAft>
                <a:spcPts val="450"/>
              </a:spcAft>
              <a:defRPr sz="1500"/>
            </a:lvl3pPr>
            <a:lvl4pPr>
              <a:lnSpc>
                <a:spcPct val="100000"/>
              </a:lnSpc>
              <a:spcAft>
                <a:spcPts val="450"/>
              </a:spcAft>
              <a:defRPr sz="1350"/>
            </a:lvl4pPr>
            <a:lvl5pPr>
              <a:lnSpc>
                <a:spcPct val="100000"/>
              </a:lnSpc>
              <a:spcAft>
                <a:spcPts val="45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8651" y="1825625"/>
            <a:ext cx="3963761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9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32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1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72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17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7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8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4179-BD84-47AF-B477-E9B71E2CF5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3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6577" y="609600"/>
            <a:ext cx="8074024" cy="5257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30238" y="1"/>
            <a:ext cx="7886700" cy="609600"/>
          </a:xfrm>
          <a:prstGeom prst="rect">
            <a:avLst/>
          </a:prstGeom>
        </p:spPr>
        <p:txBody>
          <a:bodyPr anchor="ctr"/>
          <a:lstStyle>
            <a:lvl1pPr>
              <a:defRPr sz="7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838200" y="6096000"/>
            <a:ext cx="6400800" cy="533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39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1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/>
            </a:lvl1pPr>
            <a:lvl2pPr>
              <a:lnSpc>
                <a:spcPct val="100000"/>
              </a:lnSpc>
              <a:spcAft>
                <a:spcPts val="450"/>
              </a:spcAft>
              <a:defRPr/>
            </a:lvl2pPr>
            <a:lvl3pPr>
              <a:lnSpc>
                <a:spcPct val="100000"/>
              </a:lnSpc>
              <a:spcAft>
                <a:spcPts val="450"/>
              </a:spcAft>
              <a:defRPr/>
            </a:lvl3pPr>
            <a:lvl4pPr>
              <a:lnSpc>
                <a:spcPct val="100000"/>
              </a:lnSpc>
              <a:spcAft>
                <a:spcPts val="450"/>
              </a:spcAft>
              <a:defRPr/>
            </a:lvl4pPr>
            <a:lvl5pPr>
              <a:lnSpc>
                <a:spcPct val="100000"/>
              </a:lnSpc>
              <a:spcAft>
                <a:spcPts val="45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9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3963761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2100"/>
            </a:lvl1pPr>
            <a:lvl2pPr>
              <a:lnSpc>
                <a:spcPct val="100000"/>
              </a:lnSpc>
              <a:spcAft>
                <a:spcPts val="450"/>
              </a:spcAft>
              <a:defRPr sz="1800"/>
            </a:lvl2pPr>
            <a:lvl3pPr>
              <a:lnSpc>
                <a:spcPct val="100000"/>
              </a:lnSpc>
              <a:spcAft>
                <a:spcPts val="450"/>
              </a:spcAft>
              <a:defRPr sz="1500"/>
            </a:lvl3pPr>
            <a:lvl4pPr>
              <a:lnSpc>
                <a:spcPct val="100000"/>
              </a:lnSpc>
              <a:spcAft>
                <a:spcPts val="450"/>
              </a:spcAft>
              <a:defRPr sz="1350"/>
            </a:lvl4pPr>
            <a:lvl5pPr>
              <a:lnSpc>
                <a:spcPct val="100000"/>
              </a:lnSpc>
              <a:spcAft>
                <a:spcPts val="45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02628" y="1825625"/>
            <a:ext cx="3812722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1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4702628" y="1825625"/>
            <a:ext cx="3812722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2100"/>
            </a:lvl1pPr>
            <a:lvl2pPr>
              <a:lnSpc>
                <a:spcPct val="100000"/>
              </a:lnSpc>
              <a:spcAft>
                <a:spcPts val="450"/>
              </a:spcAft>
              <a:defRPr sz="1800"/>
            </a:lvl2pPr>
            <a:lvl3pPr>
              <a:lnSpc>
                <a:spcPct val="100000"/>
              </a:lnSpc>
              <a:spcAft>
                <a:spcPts val="450"/>
              </a:spcAft>
              <a:defRPr sz="1500"/>
            </a:lvl3pPr>
            <a:lvl4pPr>
              <a:lnSpc>
                <a:spcPct val="100000"/>
              </a:lnSpc>
              <a:spcAft>
                <a:spcPts val="450"/>
              </a:spcAft>
              <a:defRPr sz="1350"/>
            </a:lvl4pPr>
            <a:lvl5pPr>
              <a:lnSpc>
                <a:spcPct val="100000"/>
              </a:lnSpc>
              <a:spcAft>
                <a:spcPts val="45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8651" y="1825625"/>
            <a:ext cx="3963761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59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3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5594-EF12-4DD3-9603-E93DB597B6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82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40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83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7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4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/>
            </a:lvl1pPr>
            <a:lvl2pPr>
              <a:lnSpc>
                <a:spcPct val="100000"/>
              </a:lnSpc>
              <a:spcAft>
                <a:spcPts val="450"/>
              </a:spcAft>
              <a:defRPr/>
            </a:lvl2pPr>
            <a:lvl3pPr>
              <a:lnSpc>
                <a:spcPct val="100000"/>
              </a:lnSpc>
              <a:spcAft>
                <a:spcPts val="450"/>
              </a:spcAft>
              <a:defRPr/>
            </a:lvl3pPr>
            <a:lvl4pPr>
              <a:lnSpc>
                <a:spcPct val="100000"/>
              </a:lnSpc>
              <a:spcAft>
                <a:spcPts val="450"/>
              </a:spcAft>
              <a:defRPr/>
            </a:lvl4pPr>
            <a:lvl5pPr>
              <a:lnSpc>
                <a:spcPct val="100000"/>
              </a:lnSpc>
              <a:spcAft>
                <a:spcPts val="45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8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3963761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2100"/>
            </a:lvl1pPr>
            <a:lvl2pPr>
              <a:lnSpc>
                <a:spcPct val="100000"/>
              </a:lnSpc>
              <a:spcAft>
                <a:spcPts val="450"/>
              </a:spcAft>
              <a:defRPr sz="1800"/>
            </a:lvl2pPr>
            <a:lvl3pPr>
              <a:lnSpc>
                <a:spcPct val="100000"/>
              </a:lnSpc>
              <a:spcAft>
                <a:spcPts val="450"/>
              </a:spcAft>
              <a:defRPr sz="1500"/>
            </a:lvl3pPr>
            <a:lvl4pPr>
              <a:lnSpc>
                <a:spcPct val="100000"/>
              </a:lnSpc>
              <a:spcAft>
                <a:spcPts val="450"/>
              </a:spcAft>
              <a:defRPr sz="1350"/>
            </a:lvl4pPr>
            <a:lvl5pPr>
              <a:lnSpc>
                <a:spcPct val="100000"/>
              </a:lnSpc>
              <a:spcAft>
                <a:spcPts val="45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02628" y="1825625"/>
            <a:ext cx="3812722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6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4702628" y="1825625"/>
            <a:ext cx="3812722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2100"/>
            </a:lvl1pPr>
            <a:lvl2pPr>
              <a:lnSpc>
                <a:spcPct val="100000"/>
              </a:lnSpc>
              <a:spcAft>
                <a:spcPts val="450"/>
              </a:spcAft>
              <a:defRPr sz="1800"/>
            </a:lvl2pPr>
            <a:lvl3pPr>
              <a:lnSpc>
                <a:spcPct val="100000"/>
              </a:lnSpc>
              <a:spcAft>
                <a:spcPts val="450"/>
              </a:spcAft>
              <a:defRPr sz="1500"/>
            </a:lvl3pPr>
            <a:lvl4pPr>
              <a:lnSpc>
                <a:spcPct val="100000"/>
              </a:lnSpc>
              <a:spcAft>
                <a:spcPts val="450"/>
              </a:spcAft>
              <a:defRPr sz="1350"/>
            </a:lvl4pPr>
            <a:lvl5pPr>
              <a:lnSpc>
                <a:spcPct val="100000"/>
              </a:lnSpc>
              <a:spcAft>
                <a:spcPts val="45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8651" y="1825625"/>
            <a:ext cx="3963761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7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79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6F0B-086F-4B3E-9122-D17AA841C0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1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2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4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87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16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4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8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6577" y="609600"/>
            <a:ext cx="8074024" cy="5257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30238" y="1"/>
            <a:ext cx="7886700" cy="609600"/>
          </a:xfrm>
          <a:prstGeom prst="rect">
            <a:avLst/>
          </a:prstGeom>
        </p:spPr>
        <p:txBody>
          <a:bodyPr anchor="ctr"/>
          <a:lstStyle>
            <a:lvl1pPr>
              <a:defRPr sz="7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838200" y="6096000"/>
            <a:ext cx="6400800" cy="533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0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0B8F-601A-45D6-94A5-ABA4688613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45B5BC65-E5BF-4398-B8B3-3B35E4A7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9D0C30-DB60-624D-91E4-15C199B770D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57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9D0C30-DB60-624D-91E4-15C199B770D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21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1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8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5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14400"/>
            <a:ext cx="8001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</a:rPr>
              <a:t>Introduction to Immunology</a:t>
            </a:r>
            <a:br>
              <a:rPr lang="en-US" sz="3600" b="1" dirty="0">
                <a:solidFill>
                  <a:srgbClr val="3333FF"/>
                </a:solidFill>
              </a:rPr>
            </a:br>
            <a:r>
              <a:rPr lang="en-US" sz="3600" b="1" dirty="0">
                <a:solidFill>
                  <a:srgbClr val="3333FF"/>
                </a:solidFill>
              </a:rPr>
              <a:t>&amp;</a:t>
            </a:r>
            <a:br>
              <a:rPr lang="en-US" sz="3600" b="1" dirty="0">
                <a:solidFill>
                  <a:srgbClr val="3333FF"/>
                </a:solidFill>
              </a:rPr>
            </a:br>
            <a:r>
              <a:rPr lang="en-US" sz="3600" b="1" dirty="0">
                <a:solidFill>
                  <a:srgbClr val="3333FF"/>
                </a:solidFill>
              </a:rPr>
              <a:t>Lymphoid </a:t>
            </a:r>
            <a:r>
              <a:rPr lang="en-US" sz="3600" b="1" dirty="0" smtClean="0">
                <a:solidFill>
                  <a:srgbClr val="3333FF"/>
                </a:solidFill>
              </a:rPr>
              <a:t>System</a:t>
            </a:r>
          </a:p>
          <a:p>
            <a:pPr algn="ctr"/>
            <a:endParaRPr lang="en-US" sz="3600" b="1" dirty="0">
              <a:solidFill>
                <a:srgbClr val="3333FF"/>
              </a:solidFill>
            </a:endParaRPr>
          </a:p>
          <a:p>
            <a:pPr algn="ctr"/>
            <a:endParaRPr lang="en-US" sz="3600" b="1" dirty="0" smtClean="0">
              <a:solidFill>
                <a:srgbClr val="3333FF"/>
              </a:solidFill>
            </a:endParaRPr>
          </a:p>
          <a:p>
            <a:pPr algn="ctr"/>
            <a:endParaRPr lang="en-US" sz="3600" b="1" dirty="0" smtClean="0">
              <a:solidFill>
                <a:srgbClr val="3333FF"/>
              </a:solidFill>
            </a:endParaRPr>
          </a:p>
          <a:p>
            <a:pPr algn="ctr"/>
            <a:endParaRPr lang="en-US" sz="3600" b="1" dirty="0">
              <a:solidFill>
                <a:srgbClr val="3333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3333FF"/>
                </a:solidFill>
              </a:rPr>
              <a:t>Immunopathology Unit</a:t>
            </a:r>
          </a:p>
          <a:p>
            <a:pPr algn="ctr"/>
            <a:r>
              <a:rPr lang="en-US" sz="2000" b="1" dirty="0" smtClean="0">
                <a:solidFill>
                  <a:srgbClr val="3333FF"/>
                </a:solidFill>
              </a:rPr>
              <a:t>Dept. of Pathology</a:t>
            </a:r>
          </a:p>
          <a:p>
            <a:pPr algn="ctr"/>
            <a:r>
              <a:rPr lang="en-US" sz="2000" b="1" dirty="0" smtClean="0">
                <a:solidFill>
                  <a:srgbClr val="3333FF"/>
                </a:solidFill>
              </a:rPr>
              <a:t>College of Medicine &amp; Medical City</a:t>
            </a:r>
          </a:p>
          <a:p>
            <a:pPr algn="ctr"/>
            <a:r>
              <a:rPr lang="en-US" sz="2000" b="1" dirty="0" smtClean="0">
                <a:solidFill>
                  <a:srgbClr val="3333FF"/>
                </a:solidFill>
              </a:rPr>
              <a:t>King Saud University</a:t>
            </a:r>
          </a:p>
        </p:txBody>
      </p:sp>
    </p:spTree>
    <p:extLst>
      <p:ext uri="{BB962C8B-B14F-4D97-AF65-F5344CB8AC3E}">
        <p14:creationId xmlns:p14="http://schemas.microsoft.com/office/powerpoint/2010/main" val="1754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905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990600"/>
            <a:ext cx="7924800" cy="664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Antigen (Ag): </a:t>
            </a:r>
            <a:r>
              <a:rPr lang="en-US" sz="2800" dirty="0" smtClean="0"/>
              <a:t>any substance (usually foreign) that binds specifically to a component of the adaptive immunity.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Allergen</a:t>
            </a:r>
            <a:r>
              <a:rPr lang="en-US" sz="2800" dirty="0" smtClean="0"/>
              <a:t>: noninfectious antigens that induce </a:t>
            </a:r>
            <a:r>
              <a:rPr lang="en-US" sz="2800" dirty="0" smtClean="0"/>
              <a:t>Allergy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Innate immunity</a:t>
            </a:r>
            <a:r>
              <a:rPr lang="en-US" sz="2800" dirty="0"/>
              <a:t>: Nonspecific host defenses that exist prior to exposure to Ag.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Adaptive Immunity: </a:t>
            </a:r>
            <a:r>
              <a:rPr lang="en-US" sz="2800" dirty="0"/>
              <a:t>Specific host defenses that are mediated by T &amp; B cells following exposure to Ag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5325"/>
            <a:ext cx="8229600" cy="4648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cs typeface="Arial" charset="0"/>
              </a:rPr>
              <a:t>Pathogen</a:t>
            </a:r>
            <a:r>
              <a:rPr lang="en-US" sz="2800" dirty="0" smtClean="0">
                <a:cs typeface="Arial" charset="0"/>
              </a:rPr>
              <a:t>: a disease causing organism</a:t>
            </a:r>
          </a:p>
          <a:p>
            <a:pPr eaLnBrk="1" hangingPunct="1"/>
            <a:endParaRPr lang="en-US" sz="2800" dirty="0" smtClean="0">
              <a:cs typeface="Arial" charset="0"/>
            </a:endParaRPr>
          </a:p>
          <a:p>
            <a:pPr eaLnBrk="1" hangingPunct="1"/>
            <a:r>
              <a:rPr lang="en-US" sz="2800" b="1" dirty="0" smtClean="0"/>
              <a:t>Vaccination: </a:t>
            </a:r>
            <a:r>
              <a:rPr lang="en-US" sz="2800" dirty="0" smtClean="0"/>
              <a:t>deliberate induction of protective immunity to a pathogen</a:t>
            </a:r>
          </a:p>
          <a:p>
            <a:pPr eaLnBrk="1" hangingPunct="1"/>
            <a:endParaRPr lang="en-US" sz="2800" kern="1200" dirty="0" smtClean="0">
              <a:solidFill>
                <a:srgbClr val="000000"/>
              </a:solidFill>
              <a:latin typeface="Arial" charset="0"/>
            </a:endParaRPr>
          </a:p>
          <a:p>
            <a:pPr lvl="0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Immunoglobulin (Ig) or Antibodies: </a:t>
            </a:r>
            <a:r>
              <a:rPr lang="en-US" sz="2800" dirty="0" smtClean="0">
                <a:solidFill>
                  <a:srgbClr val="000000"/>
                </a:solidFill>
              </a:rPr>
              <a:t>molecules secreted </a:t>
            </a:r>
            <a:r>
              <a:rPr lang="en-US" sz="2800" dirty="0">
                <a:solidFill>
                  <a:srgbClr val="000000"/>
                </a:solidFill>
              </a:rPr>
              <a:t>from plasma cell (B cell</a:t>
            </a:r>
            <a:r>
              <a:rPr lang="en-US" sz="2800" dirty="0" smtClean="0">
                <a:solidFill>
                  <a:srgbClr val="000000"/>
                </a:solidFill>
              </a:rPr>
              <a:t>) as an adaptive  immune response to extracellular Ag.</a:t>
            </a:r>
          </a:p>
          <a:p>
            <a:pPr lvl="0" eaLnBrk="1" hangingPunct="1">
              <a:lnSpc>
                <a:spcPct val="80000"/>
              </a:lnSpc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(CD) Cluster of Differentiation:</a:t>
            </a:r>
            <a:r>
              <a:rPr lang="en-US" sz="2800" dirty="0">
                <a:solidFill>
                  <a:srgbClr val="000000"/>
                </a:solidFill>
              </a:rPr>
              <a:t> molecule with a CD designation has a characteristic cell surface protein </a:t>
            </a:r>
            <a:r>
              <a:rPr lang="en-US" sz="2800" dirty="0" smtClean="0">
                <a:solidFill>
                  <a:srgbClr val="000000"/>
                </a:solidFill>
              </a:rPr>
              <a:t>which are </a:t>
            </a:r>
            <a:r>
              <a:rPr lang="en-US" sz="2800" dirty="0">
                <a:solidFill>
                  <a:srgbClr val="000000"/>
                </a:solidFill>
              </a:rPr>
              <a:t>often associated with the cell’s function.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800" kern="120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800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8229600" cy="6858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7848600" cy="2971800"/>
          </a:xfrm>
        </p:spPr>
        <p:txBody>
          <a:bodyPr/>
          <a:lstStyle/>
          <a:p>
            <a:r>
              <a:rPr lang="en-US" dirty="0" smtClean="0"/>
              <a:t>Three Main lymphocytes populations: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smtClean="0"/>
              <a:t>T</a:t>
            </a:r>
            <a:r>
              <a:rPr lang="en-US" dirty="0" smtClean="0"/>
              <a:t> cell, </a:t>
            </a:r>
            <a:r>
              <a:rPr lang="en-US" b="1" dirty="0" smtClean="0"/>
              <a:t>B</a:t>
            </a:r>
            <a:r>
              <a:rPr lang="en-US" dirty="0" smtClean="0"/>
              <a:t> cell &amp; Natural Killer (</a:t>
            </a:r>
            <a:r>
              <a:rPr lang="en-US" b="1" dirty="0" smtClean="0"/>
              <a:t>NK</a:t>
            </a:r>
            <a:r>
              <a:rPr lang="en-US" dirty="0" smtClean="0"/>
              <a:t>) cell</a:t>
            </a:r>
          </a:p>
          <a:p>
            <a:r>
              <a:rPr lang="en-US" b="1" dirty="0" smtClean="0"/>
              <a:t>CD3</a:t>
            </a:r>
            <a:r>
              <a:rPr lang="en-US" dirty="0" smtClean="0"/>
              <a:t> </a:t>
            </a:r>
            <a:r>
              <a:rPr lang="en-US" dirty="0" smtClean="0"/>
              <a:t>T cell marker</a:t>
            </a:r>
          </a:p>
          <a:p>
            <a:r>
              <a:rPr lang="en-US" b="1" dirty="0" smtClean="0"/>
              <a:t>CD4</a:t>
            </a:r>
            <a:r>
              <a:rPr lang="en-US" dirty="0" smtClean="0"/>
              <a:t> T helper cell marker</a:t>
            </a:r>
          </a:p>
          <a:p>
            <a:r>
              <a:rPr lang="en-US" b="1" dirty="0" smtClean="0"/>
              <a:t>CD8</a:t>
            </a:r>
            <a:r>
              <a:rPr lang="en-US" dirty="0" smtClean="0"/>
              <a:t> T cytotoxic (CTL) marker</a:t>
            </a:r>
          </a:p>
          <a:p>
            <a:r>
              <a:rPr lang="en-US" b="1" dirty="0" smtClean="0"/>
              <a:t>CD19</a:t>
            </a:r>
            <a:r>
              <a:rPr lang="en-US" dirty="0" smtClean="0"/>
              <a:t> B cell marker</a:t>
            </a:r>
          </a:p>
          <a:p>
            <a:r>
              <a:rPr lang="en-US" b="1" dirty="0" smtClean="0"/>
              <a:t>CD16, CD56 </a:t>
            </a:r>
            <a:r>
              <a:rPr lang="en-US" dirty="0" smtClean="0"/>
              <a:t>Natural Killer cell markers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76354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 dirty="0" smtClean="0">
                <a:latin typeface="Comic Sans MS" pitchFamily="66" charset="0"/>
                <a:ea typeface="新細明體" pitchFamily="18" charset="-120"/>
              </a:rPr>
              <a:t>- Microorganisms </a:t>
            </a:r>
            <a:r>
              <a:rPr kumimoji="1" lang="en-US" altLang="zh-TW" sz="2800" b="1" dirty="0">
                <a:latin typeface="Comic Sans MS" pitchFamily="66" charset="0"/>
                <a:ea typeface="新細明體" pitchFamily="18" charset="-120"/>
              </a:rPr>
              <a:t>&amp; their related products</a:t>
            </a:r>
          </a:p>
          <a:p>
            <a:r>
              <a:rPr kumimoji="1" lang="en-US" altLang="zh-TW" sz="2800" b="1" dirty="0">
                <a:latin typeface="Comic Sans MS" pitchFamily="66" charset="0"/>
                <a:ea typeface="新細明體" pitchFamily="18" charset="-120"/>
              </a:rPr>
              <a:t>  (proteins, polysaccharides, lipids)</a:t>
            </a:r>
          </a:p>
          <a:p>
            <a:endParaRPr kumimoji="1" lang="en-US" altLang="zh-TW" sz="2800" b="1" dirty="0"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 smtClean="0">
                <a:latin typeface="Comic Sans MS" pitchFamily="66" charset="0"/>
                <a:ea typeface="新細明體" pitchFamily="18" charset="-120"/>
              </a:rPr>
              <a:t>- Environmental </a:t>
            </a:r>
            <a:r>
              <a:rPr kumimoji="1" lang="en-US" altLang="zh-TW" sz="2800" b="1" dirty="0">
                <a:latin typeface="Comic Sans MS" pitchFamily="66" charset="0"/>
                <a:ea typeface="新細明體" pitchFamily="18" charset="-120"/>
              </a:rPr>
              <a:t>substances</a:t>
            </a:r>
          </a:p>
          <a:p>
            <a:endParaRPr kumimoji="1" lang="en-US" altLang="zh-TW" sz="2800" b="1" dirty="0"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 smtClean="0">
                <a:latin typeface="Comic Sans MS" pitchFamily="66" charset="0"/>
                <a:ea typeface="新細明體" pitchFamily="18" charset="-120"/>
              </a:rPr>
              <a:t>- Drugs</a:t>
            </a:r>
            <a:endParaRPr kumimoji="1" lang="en-US" altLang="zh-TW" sz="2800" b="1" dirty="0">
              <a:latin typeface="Comic Sans MS" pitchFamily="66" charset="0"/>
              <a:ea typeface="新細明體" pitchFamily="18" charset="-120"/>
            </a:endParaRPr>
          </a:p>
          <a:p>
            <a:endParaRPr kumimoji="1" lang="en-US" altLang="zh-TW" sz="2800" b="1" dirty="0"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 smtClean="0">
                <a:latin typeface="Comic Sans MS" pitchFamily="66" charset="0"/>
                <a:ea typeface="新細明體" pitchFamily="18" charset="-120"/>
              </a:rPr>
              <a:t>- Organs</a:t>
            </a:r>
            <a:r>
              <a:rPr kumimoji="1" lang="en-US" altLang="zh-TW" sz="2800" b="1" dirty="0">
                <a:latin typeface="Comic Sans MS" pitchFamily="66" charset="0"/>
                <a:ea typeface="新細明體" pitchFamily="18" charset="-120"/>
              </a:rPr>
              <a:t>, tissues, cells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25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  <a:cs typeface="Arial" charset="0"/>
              </a:rPr>
              <a:t>Where &amp; what are antigens?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76B5A2DB"/>
          <p:cNvPicPr>
            <a:picLocks noChangeAspect="1" noChangeArrowheads="1"/>
          </p:cNvPicPr>
          <p:nvPr/>
        </p:nvPicPr>
        <p:blipFill>
          <a:blip r:embed="rId3" cstate="print"/>
          <a:srcRect l="34509" t="32384" r="38510" b="48917"/>
          <a:stretch>
            <a:fillRect/>
          </a:stretch>
        </p:blipFill>
        <p:spPr bwMode="auto">
          <a:xfrm>
            <a:off x="2057400" y="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76B5A2DB"/>
          <p:cNvPicPr>
            <a:picLocks noChangeAspect="1" noChangeArrowheads="1"/>
          </p:cNvPicPr>
          <p:nvPr/>
        </p:nvPicPr>
        <p:blipFill>
          <a:blip r:embed="rId3" cstate="print"/>
          <a:srcRect l="63023" t="12160" r="13672" b="69281"/>
          <a:stretch>
            <a:fillRect/>
          </a:stretch>
        </p:blipFill>
        <p:spPr bwMode="auto">
          <a:xfrm>
            <a:off x="0" y="0"/>
            <a:ext cx="2286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76B5A2DB"/>
          <p:cNvPicPr>
            <a:picLocks noChangeAspect="1" noChangeArrowheads="1"/>
          </p:cNvPicPr>
          <p:nvPr/>
        </p:nvPicPr>
        <p:blipFill>
          <a:blip r:embed="rId3" cstate="print"/>
          <a:srcRect l="63373" t="31927" r="10902" b="48917"/>
          <a:stretch>
            <a:fillRect/>
          </a:stretch>
        </p:blipFill>
        <p:spPr bwMode="auto">
          <a:xfrm>
            <a:off x="0" y="2209800"/>
            <a:ext cx="2454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76B5A2DB"/>
          <p:cNvPicPr>
            <a:picLocks noChangeAspect="1" noChangeArrowheads="1"/>
          </p:cNvPicPr>
          <p:nvPr/>
        </p:nvPicPr>
        <p:blipFill>
          <a:blip r:embed="rId3" cstate="print"/>
          <a:srcRect l="64000" t="51996" r="10274" b="28848"/>
          <a:stretch>
            <a:fillRect/>
          </a:stretch>
        </p:blipFill>
        <p:spPr bwMode="auto">
          <a:xfrm>
            <a:off x="0" y="4572000"/>
            <a:ext cx="2232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76B5A2DB"/>
          <p:cNvPicPr>
            <a:picLocks noChangeAspect="1" noChangeArrowheads="1"/>
          </p:cNvPicPr>
          <p:nvPr/>
        </p:nvPicPr>
        <p:blipFill>
          <a:blip r:embed="rId3" cstate="print"/>
          <a:srcRect l="64627" t="72520" r="9647" b="8780"/>
          <a:stretch>
            <a:fillRect/>
          </a:stretch>
        </p:blipFill>
        <p:spPr bwMode="auto">
          <a:xfrm>
            <a:off x="21336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12315" r="38510" b="68985"/>
          <a:stretch>
            <a:fillRect/>
          </a:stretch>
        </p:blipFill>
        <p:spPr bwMode="auto">
          <a:xfrm>
            <a:off x="2185988" y="2338388"/>
            <a:ext cx="25431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52452" r="38510" b="28392"/>
          <a:stretch>
            <a:fillRect/>
          </a:stretch>
        </p:blipFill>
        <p:spPr bwMode="auto">
          <a:xfrm>
            <a:off x="4562475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76B5A2DB"/>
          <p:cNvPicPr>
            <a:picLocks noChangeAspect="1" noChangeArrowheads="1"/>
          </p:cNvPicPr>
          <p:nvPr/>
        </p:nvPicPr>
        <p:blipFill>
          <a:blip r:embed="rId3" cstate="print"/>
          <a:srcRect l="35765" t="72804" r="38510" b="8038"/>
          <a:stretch>
            <a:fillRect/>
          </a:stretch>
        </p:blipFill>
        <p:spPr bwMode="auto">
          <a:xfrm>
            <a:off x="6838950" y="4495800"/>
            <a:ext cx="2305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76B5A2DB"/>
          <p:cNvPicPr>
            <a:picLocks noChangeAspect="1" noChangeArrowheads="1"/>
          </p:cNvPicPr>
          <p:nvPr/>
        </p:nvPicPr>
        <p:blipFill>
          <a:blip r:embed="rId3" cstate="print"/>
          <a:srcRect l="8156" t="73660" r="66745" b="8022"/>
          <a:stretch>
            <a:fillRect/>
          </a:stretch>
        </p:blipFill>
        <p:spPr bwMode="auto">
          <a:xfrm>
            <a:off x="6867525" y="23622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52908" r="66745" b="28392"/>
          <a:stretch>
            <a:fillRect/>
          </a:stretch>
        </p:blipFill>
        <p:spPr bwMode="auto">
          <a:xfrm>
            <a:off x="4572000" y="2327275"/>
            <a:ext cx="23241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32840" r="66745" b="48460"/>
          <a:stretch>
            <a:fillRect/>
          </a:stretch>
        </p:blipFill>
        <p:spPr bwMode="auto">
          <a:xfrm>
            <a:off x="4572000" y="4551363"/>
            <a:ext cx="23622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6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12772" r="67999" b="68300"/>
          <a:stretch>
            <a:fillRect/>
          </a:stretch>
        </p:blipFill>
        <p:spPr bwMode="auto">
          <a:xfrm>
            <a:off x="6867525" y="0"/>
            <a:ext cx="227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 descr="The hematopoietic cell is a self-renewing cell found in the bone marrow. It forms two different cells – Myeloid progenitor and lymphoid progenitor. The different types of cells formed by Myeloid progenitor are given below with the forming region mentioned in parenthesis:&#10;Dendritic cell (peripheral tissues)&#10;Granulocyte monocyte progenitor (bone marrow), which forms neutrophil and monocyte (peripheral tissues). Monocyte further forms macrophage and Dendritic cell&#10;Eosinophil progenitor (bone marrow), which further forms Eosinophil (peripheral tissues)&#10;Basophil progenitor (bone marrow), which forms basophil (peripheral tissues)&#10;Mast cell (peripheral tissues)&#10;Megakaryocyte (bone marrow), which forms platelets (peripheral tissues)&#10;Erythroid progenitor (bone marrow), which forms erythrocyte &#10;&#10;The different types of cells formed by Lymphoid progenitor are given below with the forming region mentioned in parenthesis:&#10;Dendritic cell (peripheral tissues)&#10;T-cell progenitor (thymus), which forms T H helper cells and T C cytotoxic cells (thymus)&#10;B-cell progenitor (bone marrow), which forms B cell (peripheral tissues)&#10;Innate lymphoid cell (peripheral tissues)" title="A flow diagram describes the Hematopoiesis process that occurs in two regions – peripheral tissues and bone marrow.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06398"/>
            <a:ext cx="6248400" cy="61516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92485" y="152400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3333FF"/>
                </a:solidFill>
                <a:latin typeface="Arial" panose="020B0604020202020204"/>
                <a:ea typeface="+mj-ea"/>
                <a:cs typeface="+mj-cs"/>
                <a:sym typeface="Arial"/>
              </a:rPr>
              <a:t>Cells of the immune system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3333FF"/>
                </a:solidFill>
                <a:sym typeface="Arial"/>
              </a:rPr>
              <a:t>Cells of the immune system</a:t>
            </a:r>
            <a:endParaRPr lang="en-US" dirty="0">
              <a:solidFill>
                <a:srgbClr val="3333FF"/>
              </a:solidFill>
              <a:sym typeface="Arial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>
                <a:sym typeface="Arial"/>
              </a:rPr>
              <a:t>B cells </a:t>
            </a:r>
            <a:r>
              <a:rPr lang="en-US" dirty="0" smtClean="0">
                <a:sym typeface="Arial"/>
              </a:rPr>
              <a:t>also express the </a:t>
            </a:r>
            <a:r>
              <a:rPr lang="en-US" b="1" dirty="0" smtClean="0">
                <a:sym typeface="Arial"/>
              </a:rPr>
              <a:t>B cell receptor </a:t>
            </a:r>
            <a:r>
              <a:rPr lang="en-US" dirty="0" smtClean="0">
                <a:sym typeface="Arial"/>
              </a:rPr>
              <a:t>(BCR)</a:t>
            </a:r>
            <a:endParaRPr lang="en-US" dirty="0" smtClean="0"/>
          </a:p>
          <a:p>
            <a:pPr lvl="1"/>
            <a:r>
              <a:rPr lang="en-US" b="1" dirty="0" smtClean="0">
                <a:sym typeface="Arial"/>
              </a:rPr>
              <a:t>T cells </a:t>
            </a:r>
            <a:r>
              <a:rPr lang="en-US" dirty="0" smtClean="0">
                <a:sym typeface="Arial"/>
              </a:rPr>
              <a:t>also express the </a:t>
            </a:r>
            <a:r>
              <a:rPr lang="en-US" b="1" dirty="0" smtClean="0">
                <a:sym typeface="Arial"/>
              </a:rPr>
              <a:t>T cell receptor </a:t>
            </a:r>
            <a:r>
              <a:rPr lang="en-US" dirty="0" smtClean="0">
                <a:sym typeface="Arial"/>
              </a:rPr>
              <a:t>(TCR)</a:t>
            </a:r>
            <a:endParaRPr lang="en-US" dirty="0">
              <a:sym typeface="Arial"/>
            </a:endParaRPr>
          </a:p>
        </p:txBody>
      </p:sp>
      <p:pic>
        <p:nvPicPr>
          <p:cNvPr id="277" name="Shape 277" descr="Section (a) shows Y-shaped structures representing B cell receptors. When antigens bond to the receptors, they are activated. &#10;Section b shows a B cell receptor represented by parallel lines topped by half crescents. Two spiral curves ending in ovals are shown in the membrane. Above the B cell receptor, the major&#10;histocompatibility complex Class II is shown. The C D 4 molecule arising from the complex also passes through the plasma membrane. A peptide molecule is shown between the receptor and the complex. The B cell receptor is activated." title="A figure has two sections titled (a) Soluble antigen binding to a B cell and (b) APC presentation to a T cell.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20" y="3014041"/>
            <a:ext cx="5319561" cy="2929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0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Types of Immunity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811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b="1" dirty="0" smtClean="0"/>
              <a:t>Innate (Natural) Immunity</a:t>
            </a:r>
            <a:endParaRPr lang="en-US" kern="1200" dirty="0">
              <a:solidFill>
                <a:prstClr val="black"/>
              </a:solidFill>
            </a:endParaRPr>
          </a:p>
          <a:p>
            <a:pPr marL="901700" lvl="1" indent="-457200" eaLnBrk="1" fontAlgn="auto" hangingPunct="1">
              <a:spcBef>
                <a:spcPts val="168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</a:pPr>
            <a:r>
              <a:rPr lang="en-US" kern="12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First line of </a:t>
            </a:r>
            <a:r>
              <a:rPr lang="en-US" kern="1200" dirty="0" smtClean="0">
                <a:solidFill>
                  <a:prstClr val="black"/>
                </a:solidFill>
                <a:ea typeface="Arial"/>
                <a:cs typeface="Arial"/>
                <a:sym typeface="Arial"/>
              </a:rPr>
              <a:t>defense</a:t>
            </a:r>
            <a:endParaRPr lang="en-US" kern="1200" dirty="0" smtClean="0">
              <a:solidFill>
                <a:prstClr val="black"/>
              </a:solidFill>
              <a:ea typeface="+mn-ea"/>
              <a:cs typeface="+mn-cs"/>
              <a:sym typeface="Arial"/>
            </a:endParaRPr>
          </a:p>
          <a:p>
            <a:pPr marL="901700" lvl="1" indent="-457200" eaLnBrk="1" fontAlgn="auto" hangingPunct="1">
              <a:spcBef>
                <a:spcPts val="168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</a:pPr>
            <a:r>
              <a:rPr lang="en-US" b="1" kern="1200" dirty="0" smtClean="0">
                <a:solidFill>
                  <a:prstClr val="black"/>
                </a:solidFill>
                <a:ea typeface="Arial"/>
                <a:cs typeface="Arial"/>
                <a:sym typeface="Arial"/>
              </a:rPr>
              <a:t>Fast</a:t>
            </a:r>
            <a:r>
              <a:rPr lang="en-US" kern="12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kern="1200" dirty="0" smtClean="0">
                <a:solidFill>
                  <a:prstClr val="black"/>
                </a:solidFill>
                <a:ea typeface="Arial"/>
                <a:cs typeface="Arial"/>
                <a:sym typeface="Arial"/>
              </a:rPr>
              <a:t>But </a:t>
            </a:r>
            <a:r>
              <a:rPr lang="en-US" b="1" kern="1200" dirty="0" smtClean="0">
                <a:solidFill>
                  <a:prstClr val="black"/>
                </a:solidFill>
                <a:ea typeface="Arial"/>
                <a:cs typeface="Arial"/>
                <a:sym typeface="Arial"/>
              </a:rPr>
              <a:t>Nonspecific</a:t>
            </a:r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901700" lvl="1" indent="-457200" eaLnBrk="1" fontAlgn="auto" hangingPunct="1">
              <a:spcBef>
                <a:spcPts val="168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</a:pPr>
            <a:r>
              <a:rPr lang="en-US" kern="12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Also uses </a:t>
            </a:r>
            <a:r>
              <a:rPr lang="en-US" b="1" kern="12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phagocytic </a:t>
            </a:r>
            <a:r>
              <a:rPr lang="en-US" b="1" kern="1200" dirty="0" smtClean="0">
                <a:solidFill>
                  <a:prstClr val="black"/>
                </a:solidFill>
                <a:ea typeface="Arial"/>
                <a:cs typeface="Arial"/>
                <a:sym typeface="Arial"/>
              </a:rPr>
              <a:t>cells</a:t>
            </a:r>
          </a:p>
          <a:p>
            <a:pPr marL="901700" lvl="1" indent="-457200" eaLnBrk="1" fontAlgn="auto" hangingPunct="1">
              <a:spcBef>
                <a:spcPts val="168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</a:pPr>
            <a:r>
              <a:rPr lang="en-US" dirty="0" smtClean="0"/>
              <a:t>Shorter duration</a:t>
            </a:r>
          </a:p>
          <a:p>
            <a:pPr marL="901700" lvl="1" indent="-457200" eaLnBrk="1" fontAlgn="auto" hangingPunct="1">
              <a:spcBef>
                <a:spcPts val="168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</a:pPr>
            <a:r>
              <a:rPr lang="en-US" dirty="0" smtClean="0"/>
              <a:t>No memory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3508" y="152400"/>
            <a:ext cx="812569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2. Adaptive (Acquired) Immunity</a:t>
            </a:r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Adaptive specific Immunity </a:t>
            </a:r>
            <a:r>
              <a:rPr lang="en-US" sz="2400" b="1" dirty="0"/>
              <a:t>Specificity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Response of a specific </a:t>
            </a:r>
            <a:r>
              <a:rPr lang="en-US" sz="2400" b="1" dirty="0"/>
              <a:t>B and T lymphocytes</a:t>
            </a:r>
            <a:r>
              <a:rPr lang="en-US" sz="2400" dirty="0"/>
              <a:t> to an antigen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Exhibit </a:t>
            </a:r>
            <a:r>
              <a:rPr lang="en-US" sz="2400" b="1" dirty="0"/>
              <a:t>I</a:t>
            </a:r>
            <a:r>
              <a:rPr lang="en-US" sz="2400" b="1" dirty="0" smtClean="0"/>
              <a:t>mmunological </a:t>
            </a:r>
            <a:r>
              <a:rPr lang="en-US" sz="2400" b="1" dirty="0"/>
              <a:t>M</a:t>
            </a:r>
            <a:r>
              <a:rPr lang="en-US" sz="2400" b="1" dirty="0" smtClean="0"/>
              <a:t>emory 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Self / non-self </a:t>
            </a:r>
            <a:r>
              <a:rPr lang="en-US" sz="2400" b="1" dirty="0" smtClean="0"/>
              <a:t>recognition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Slower to </a:t>
            </a:r>
            <a:r>
              <a:rPr lang="en-US" sz="2400" b="1" dirty="0" smtClean="0"/>
              <a:t>develop 5–6 </a:t>
            </a:r>
            <a:r>
              <a:rPr lang="en-US" sz="2400" b="1" dirty="0"/>
              <a:t>days (or more</a:t>
            </a:r>
            <a:r>
              <a:rPr lang="en-US" sz="2400" b="1" dirty="0" smtClean="0"/>
              <a:t>)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0033CC"/>
                </a:solidFill>
              </a:rPr>
              <a:t>Two Major Branches:</a:t>
            </a:r>
            <a:endParaRPr lang="en-US" sz="2400" b="1" dirty="0">
              <a:solidFill>
                <a:srgbClr val="0033CC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Humoral </a:t>
            </a:r>
            <a:r>
              <a:rPr lang="en-US" sz="2400" b="1" dirty="0" smtClean="0">
                <a:solidFill>
                  <a:srgbClr val="FF0000"/>
                </a:solidFill>
              </a:rPr>
              <a:t>immunity (</a:t>
            </a:r>
            <a:r>
              <a:rPr lang="en-US" sz="2400" b="1" dirty="0" err="1" smtClean="0">
                <a:solidFill>
                  <a:srgbClr val="FF0000"/>
                </a:solidFill>
              </a:rPr>
              <a:t>AbMI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/>
              <a:t>Immunity that is mediated by antibodies (B cells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Cell Mediated </a:t>
            </a:r>
            <a:r>
              <a:rPr lang="en-US" sz="2400" b="1" dirty="0" smtClean="0">
                <a:solidFill>
                  <a:srgbClr val="FF0000"/>
                </a:solidFill>
              </a:rPr>
              <a:t>Immunity (CMI)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/>
              <a:t>Immune response in which antigen specific T cells dominate</a:t>
            </a:r>
          </a:p>
          <a:p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Important concepts for understanding the </a:t>
            </a:r>
            <a:r>
              <a:rPr lang="en-US" sz="3200" b="1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immune </a:t>
            </a:r>
            <a:r>
              <a:rPr lang="en-US" sz="3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790" y="1981200"/>
            <a:ext cx="84478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Innate</a:t>
            </a:r>
            <a:r>
              <a:rPr lang="en-US" sz="3200" dirty="0"/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Adaptive</a:t>
            </a:r>
            <a:r>
              <a:rPr lang="en-US" sz="3200" dirty="0" smtClean="0"/>
              <a:t> </a:t>
            </a:r>
            <a:r>
              <a:rPr lang="en-US" sz="3200" dirty="0"/>
              <a:t>immunity work </a:t>
            </a:r>
            <a:r>
              <a:rPr lang="en-US" sz="3200" b="1" u="sng" dirty="0">
                <a:solidFill>
                  <a:srgbClr val="FF0000"/>
                </a:solidFill>
              </a:rPr>
              <a:t>cooperatively</a:t>
            </a:r>
          </a:p>
          <a:p>
            <a:pPr algn="ctr"/>
            <a:r>
              <a:rPr lang="en-US" sz="3200" dirty="0"/>
              <a:t>Activation of innate immune responses produces signal molecules </a:t>
            </a:r>
            <a:r>
              <a:rPr lang="en-US" sz="3200" dirty="0" smtClean="0"/>
              <a:t>(cytokines)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▼▼▼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/>
              <a:t>These signal molecules stimulate and direct adaptive immune responses</a:t>
            </a:r>
          </a:p>
        </p:txBody>
      </p:sp>
    </p:spTree>
    <p:extLst>
      <p:ext uri="{BB962C8B-B14F-4D97-AF65-F5344CB8AC3E}">
        <p14:creationId xmlns:p14="http://schemas.microsoft.com/office/powerpoint/2010/main" val="8912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2580968" y="917192"/>
            <a:ext cx="6397659" cy="2979748"/>
          </a:xfrm>
          <a:noFill/>
          <a:ln/>
        </p:spPr>
        <p:txBody>
          <a:bodyPr anchor="ctr"/>
          <a:lstStyle/>
          <a:p>
            <a:pPr algn="ctr"/>
            <a:r>
              <a:rPr lang="en-US" sz="6600" b="1" dirty="0" err="1" smtClean="0">
                <a:solidFill>
                  <a:srgbClr val="35953B"/>
                </a:solidFill>
              </a:rPr>
              <a:t>Kuby</a:t>
            </a:r>
            <a:r>
              <a:rPr lang="en-US" sz="6600" b="1" dirty="0" smtClean="0">
                <a:solidFill>
                  <a:srgbClr val="35953B"/>
                </a:solidFill>
              </a:rPr>
              <a:t> </a:t>
            </a:r>
            <a:r>
              <a:rPr lang="en-US" sz="6600" b="1" dirty="0" smtClean="0">
                <a:solidFill>
                  <a:schemeClr val="accent1"/>
                </a:solidFill>
              </a:rPr>
              <a:t>Immunology</a:t>
            </a:r>
            <a:endParaRPr lang="en-US" sz="6600" b="1" dirty="0">
              <a:solidFill>
                <a:schemeClr val="accent1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2FB0DC"/>
                </a:solidFill>
              </a:rPr>
              <a:t>Eighth Edition</a:t>
            </a:r>
            <a:endParaRPr lang="en-US" sz="2800" dirty="0">
              <a:solidFill>
                <a:srgbClr val="2FB0DC"/>
              </a:solidFill>
            </a:endParaRP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53246" y="303031"/>
            <a:ext cx="883750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Punt •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Stranford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• Jones • Owen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1588" y="6477000"/>
            <a:ext cx="9144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2019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W. H. Freeman and Company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419100" y="4430511"/>
            <a:ext cx="830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CHAPTER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1 &amp;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>
            <a:off x="152400" y="875155"/>
            <a:ext cx="8839200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>
            <a:off x="152400" y="3978875"/>
            <a:ext cx="8839200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8" y="985605"/>
            <a:ext cx="2218184" cy="2862173"/>
          </a:xfrm>
          <a:prstGeom prst="rect">
            <a:avLst/>
          </a:prstGeom>
          <a:ln w="19050" cmpd="sng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625819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09600" y="38100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CC"/>
                </a:solidFill>
              </a:rPr>
              <a:t>Lymphatic vessels and lymphoid organs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85800" y="11430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Lymphoid System</a:t>
            </a:r>
          </a:p>
        </p:txBody>
      </p:sp>
      <p:pic>
        <p:nvPicPr>
          <p:cNvPr id="5" name="Picture 3" descr="figure-02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8575"/>
            <a:ext cx="8305800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Primary Lymphoid </a:t>
            </a:r>
            <a:r>
              <a:rPr lang="en-US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Organs</a:t>
            </a:r>
          </a:p>
          <a:p>
            <a:pPr algn="ctr">
              <a:defRPr/>
            </a:pPr>
            <a:endParaRPr lang="en-US" sz="36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(Development &amp; </a:t>
            </a:r>
            <a:r>
              <a:rPr lang="en-US" sz="2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Differentiation </a:t>
            </a:r>
            <a:r>
              <a:rPr lang="en-US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of immune cells)</a:t>
            </a:r>
          </a:p>
          <a:p>
            <a:pPr algn="ctr">
              <a:defRPr/>
            </a:pPr>
            <a:endParaRPr lang="en-US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66875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2400"/>
            <a:ext cx="8458200" cy="66171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Secondary Lymphoid </a:t>
            </a:r>
            <a:r>
              <a:rPr lang="en-US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Organs</a:t>
            </a:r>
          </a:p>
          <a:p>
            <a:pPr algn="ctr">
              <a:defRPr/>
            </a:pPr>
            <a:r>
              <a:rPr lang="en-US" sz="28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8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where the immune response </a:t>
            </a:r>
            <a:r>
              <a:rPr lang="en-US" sz="28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occurs)</a:t>
            </a:r>
            <a:r>
              <a:rPr lang="en-US" sz="28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Spleen</a:t>
            </a:r>
          </a:p>
          <a:p>
            <a:pPr>
              <a:buFont typeface="Arial" pitchFamily="34" charset="0"/>
              <a:buChar char="•"/>
              <a:defRPr/>
            </a:pPr>
            <a:endParaRPr lang="en-US" sz="32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Lymph nodes</a:t>
            </a:r>
          </a:p>
          <a:p>
            <a:pPr>
              <a:buFont typeface="Arial" pitchFamily="34" charset="0"/>
              <a:buChar char="•"/>
              <a:defRPr/>
            </a:pPr>
            <a:endParaRPr lang="en-US" sz="32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Tonsils</a:t>
            </a:r>
          </a:p>
          <a:p>
            <a:pPr>
              <a:buFont typeface="Arial" pitchFamily="34" charset="0"/>
              <a:buChar char="•"/>
              <a:defRPr/>
            </a:pPr>
            <a:endParaRPr lang="en-US" sz="32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MALT (</a:t>
            </a:r>
            <a:r>
              <a:rPr lang="en-US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Mucosa Associated Lymphoid Tissue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endParaRPr lang="en-US" sz="32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Peyer’s patches</a:t>
            </a:r>
          </a:p>
          <a:p>
            <a:pPr>
              <a:buFont typeface="Arial" pitchFamily="34" charset="0"/>
              <a:buChar char="•"/>
              <a:defRPr/>
            </a:pPr>
            <a:endParaRPr lang="en-US" sz="32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Appendix</a:t>
            </a:r>
            <a:endParaRPr lang="en-US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491" y="914400"/>
            <a:ext cx="9067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ym typeface="Arial"/>
              </a:rPr>
              <a:t>Lymph </a:t>
            </a:r>
            <a:r>
              <a:rPr lang="en-US" sz="2400" b="1" dirty="0">
                <a:sym typeface="Arial"/>
              </a:rPr>
              <a:t>nodes and spleen are the most highly organized secondary lymphoid </a:t>
            </a:r>
            <a:r>
              <a:rPr lang="en-US" sz="2400" b="1" dirty="0" smtClean="0">
                <a:sym typeface="Arial"/>
              </a:rPr>
              <a:t>organs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b="1" dirty="0" smtClean="0">
              <a:sym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Differentiation into effector cells takes place in follicles of secondary lymphoid </a:t>
            </a:r>
            <a:r>
              <a:rPr lang="en-US" sz="2400" b="1" dirty="0" smtClean="0"/>
              <a:t>organs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Both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b="1" dirty="0"/>
              <a:t> lymphocytes will develop into long-lived memory cells in these areas, as </a:t>
            </a:r>
            <a:r>
              <a:rPr lang="en-US" sz="2400" b="1" dirty="0" smtClean="0"/>
              <a:t>well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The spleen is the first line of defense against </a:t>
            </a:r>
            <a:r>
              <a:rPr lang="en-US" sz="2400" b="1" dirty="0" smtClean="0"/>
              <a:t>blood-borne pathogens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Mucosa-associated </a:t>
            </a:r>
            <a:r>
              <a:rPr lang="en-US" sz="2400" b="1" dirty="0"/>
              <a:t>lymphoid tissue (</a:t>
            </a:r>
            <a:r>
              <a:rPr lang="en-US" sz="2400" b="1" dirty="0" smtClean="0"/>
              <a:t>MALT) Important </a:t>
            </a:r>
            <a:r>
              <a:rPr lang="en-US" sz="2400" b="1" dirty="0"/>
              <a:t>layer of defense against infection at mucosal and epithelial </a:t>
            </a:r>
            <a:r>
              <a:rPr lang="en-US" sz="2400" b="1" dirty="0" smtClean="0"/>
              <a:t>layers.</a:t>
            </a:r>
            <a:endParaRPr lang="en-US" sz="2400" b="1" dirty="0"/>
          </a:p>
          <a:p>
            <a:pPr lvl="0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28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Secondary Lymphoid Organs</a:t>
            </a:r>
            <a:endParaRPr lang="en-US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8382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</a:t>
            </a:r>
            <a:r>
              <a:rPr lang="en-US" sz="4000" b="1" dirty="0">
                <a:latin typeface="Comic Sans MS" pitchFamily="66" charset="0"/>
              </a:rPr>
              <a:t>Lymphoid series comprise of </a:t>
            </a:r>
            <a:r>
              <a:rPr lang="en-US" sz="4000" b="1" dirty="0" smtClean="0">
                <a:latin typeface="Comic Sans MS" pitchFamily="66" charset="0"/>
              </a:rPr>
              <a:t>main </a:t>
            </a:r>
            <a:r>
              <a:rPr lang="en-US" sz="4000" b="1" dirty="0">
                <a:latin typeface="Comic Sans MS" pitchFamily="66" charset="0"/>
              </a:rPr>
              <a:t>lymphocyte populations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0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0033CC"/>
                </a:solidFill>
              </a:rPr>
              <a:t>T cells </a:t>
            </a:r>
            <a:r>
              <a:rPr lang="en-US" sz="4000" b="1" dirty="0" smtClean="0">
                <a:solidFill>
                  <a:srgbClr val="0033CC"/>
                </a:solidFill>
              </a:rPr>
              <a:t>/ </a:t>
            </a:r>
            <a:r>
              <a:rPr lang="en-US" sz="4000" b="1" dirty="0" smtClean="0">
                <a:solidFill>
                  <a:srgbClr val="0033CC"/>
                </a:solidFill>
              </a:rPr>
              <a:t>B cells / Natural Killer </a:t>
            </a:r>
            <a:endParaRPr lang="en-US" sz="4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76200"/>
            <a:ext cx="8637588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 Differentiation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990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T cells originate in Bone Marrow then migrate to Thymus for development.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 T </a:t>
            </a:r>
            <a:r>
              <a:rPr lang="en-US" sz="2800" dirty="0">
                <a:latin typeface="+mn-lt"/>
              </a:rPr>
              <a:t>cell precursors differentiate into mature T cells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in </a:t>
            </a:r>
            <a:r>
              <a:rPr lang="en-US" sz="2800" dirty="0" smtClean="0">
                <a:solidFill>
                  <a:srgbClr val="0033CC"/>
                </a:solidFill>
                <a:latin typeface="+mn-lt"/>
              </a:rPr>
              <a:t>Thymus.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All of them </a:t>
            </a:r>
            <a:r>
              <a:rPr lang="en-US" sz="2800" dirty="0" smtClean="0">
                <a:solidFill>
                  <a:srgbClr val="0033CC"/>
                </a:solidFill>
                <a:latin typeface="+mn-lt"/>
              </a:rPr>
              <a:t>have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CD3 proteins on their cell </a:t>
            </a:r>
            <a:r>
              <a:rPr lang="en-US" sz="2800" dirty="0" smtClean="0">
                <a:solidFill>
                  <a:srgbClr val="0033CC"/>
                </a:solidFill>
                <a:latin typeface="+mn-lt"/>
              </a:rPr>
              <a:t>surface</a:t>
            </a:r>
            <a:endParaRPr lang="en-US" sz="2800" dirty="0">
              <a:solidFill>
                <a:srgbClr val="0033CC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During </a:t>
            </a:r>
            <a:r>
              <a:rPr lang="en-US" sz="2800" dirty="0">
                <a:latin typeface="+mn-lt"/>
              </a:rPr>
              <a:t>their passage through thymus they differentiate into T cells expressing </a:t>
            </a:r>
            <a:r>
              <a:rPr lang="en-US" sz="2800" u="sng" dirty="0" smtClean="0">
                <a:solidFill>
                  <a:srgbClr val="FF0000"/>
                </a:solidFill>
                <a:latin typeface="+mn-lt"/>
              </a:rPr>
              <a:t>either </a:t>
            </a:r>
            <a:r>
              <a:rPr lang="en-US" sz="2800" dirty="0" smtClean="0">
                <a:latin typeface="+mn-lt"/>
              </a:rPr>
              <a:t>markers </a:t>
            </a:r>
            <a:r>
              <a:rPr lang="en-US" sz="2800" u="sng" dirty="0" smtClean="0">
                <a:latin typeface="+mn-lt"/>
              </a:rPr>
              <a:t>(</a:t>
            </a:r>
            <a:r>
              <a:rPr lang="en-US" sz="2800" b="1" u="sng" dirty="0">
                <a:solidFill>
                  <a:srgbClr val="3333FF"/>
                </a:solidFill>
                <a:latin typeface="+mn-lt"/>
              </a:rPr>
              <a:t>CD4 T helper cell </a:t>
            </a:r>
            <a:r>
              <a:rPr lang="en-US" sz="2800" u="sng" dirty="0" smtClean="0">
                <a:solidFill>
                  <a:srgbClr val="FF0000"/>
                </a:solidFill>
                <a:latin typeface="+mn-lt"/>
              </a:rPr>
              <a:t>or</a:t>
            </a:r>
            <a:r>
              <a:rPr lang="en-US" sz="2800" u="sng" dirty="0" smtClean="0">
                <a:latin typeface="+mn-lt"/>
              </a:rPr>
              <a:t> </a:t>
            </a:r>
            <a:r>
              <a:rPr lang="en-US" sz="2800" b="1" u="sng" dirty="0" smtClean="0">
                <a:solidFill>
                  <a:srgbClr val="00B050"/>
                </a:solidFill>
                <a:latin typeface="+mn-lt"/>
              </a:rPr>
              <a:t>CD8 T cytotoxic cell</a:t>
            </a:r>
            <a:r>
              <a:rPr lang="en-US" sz="2800" u="sng" dirty="0" smtClean="0">
                <a:latin typeface="+mn-lt"/>
              </a:rPr>
              <a:t>)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+mn-lt"/>
              </a:rPr>
              <a:t>Two Major populations: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+mn-lt"/>
              </a:rPr>
              <a:t>	</a:t>
            </a:r>
            <a:r>
              <a:rPr lang="en-US" sz="2800" b="1" u="sng" dirty="0">
                <a:solidFill>
                  <a:srgbClr val="3333FF"/>
                </a:solidFill>
                <a:latin typeface="+mn-lt"/>
              </a:rPr>
              <a:t>T helper lymphocytes (CD4+)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+mn-lt"/>
              </a:rPr>
              <a:t>OR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+mn-lt"/>
              </a:rPr>
              <a:t>	</a:t>
            </a:r>
            <a:r>
              <a:rPr lang="en-US" sz="2800" b="1" u="sng" dirty="0">
                <a:solidFill>
                  <a:srgbClr val="00B050"/>
                </a:solidFill>
                <a:latin typeface="+mn-lt"/>
              </a:rPr>
              <a:t>T cytotoxic lymphocyte (</a:t>
            </a:r>
            <a:r>
              <a:rPr lang="en-US" sz="2800" b="1" u="sng" dirty="0" smtClean="0">
                <a:solidFill>
                  <a:srgbClr val="00B050"/>
                </a:solidFill>
                <a:latin typeface="+mn-lt"/>
              </a:rPr>
              <a:t>CD8+)</a:t>
            </a:r>
            <a:endParaRPr lang="en-US" sz="2800" b="1" u="sng" dirty="0">
              <a:solidFill>
                <a:srgbClr val="00B05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6700" y="152400"/>
            <a:ext cx="8610600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3333FF"/>
                </a:solidFill>
                <a:latin typeface="Comic Sans MS" pitchFamily="66" charset="0"/>
                <a:ea typeface="+mj-ea"/>
                <a:cs typeface="+mj-cs"/>
              </a:rPr>
              <a:t>Subtypes </a:t>
            </a:r>
            <a:r>
              <a:rPr lang="en-US" sz="2800" b="1" u="sng" dirty="0">
                <a:solidFill>
                  <a:srgbClr val="3333FF"/>
                </a:solidFill>
                <a:latin typeface="Comic Sans MS" pitchFamily="66" charset="0"/>
                <a:ea typeface="+mj-ea"/>
                <a:cs typeface="+mj-cs"/>
              </a:rPr>
              <a:t>of </a:t>
            </a:r>
            <a:r>
              <a:rPr lang="en-US" sz="2800" b="1" u="sng" dirty="0" smtClean="0">
                <a:solidFill>
                  <a:srgbClr val="3333FF"/>
                </a:solidFill>
                <a:latin typeface="Comic Sans MS" pitchFamily="66" charset="0"/>
                <a:ea typeface="+mj-ea"/>
                <a:cs typeface="+mj-cs"/>
              </a:rPr>
              <a:t>T Helper (CD4+) &amp; their functions</a:t>
            </a:r>
            <a:endParaRPr lang="en-US" sz="2800" b="1" u="sng" dirty="0">
              <a:solidFill>
                <a:srgbClr val="3333FF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" y="693896"/>
            <a:ext cx="8991600" cy="44196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Th1/ Th2/ Th17/ </a:t>
            </a:r>
            <a:r>
              <a:rPr lang="en-US" sz="3200" b="1" dirty="0" err="1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T</a:t>
            </a:r>
            <a:r>
              <a:rPr lang="en-US" sz="2000" b="1" dirty="0" err="1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reg</a:t>
            </a:r>
            <a:r>
              <a:rPr lang="en-US" sz="3200" b="1" dirty="0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 / </a:t>
            </a:r>
            <a:r>
              <a:rPr lang="en-US" sz="3200" b="1" dirty="0" err="1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Tfh</a:t>
            </a:r>
            <a:endParaRPr lang="en-US" sz="3200" b="1" dirty="0" smtClean="0">
              <a:solidFill>
                <a:srgbClr val="3333FF"/>
              </a:solidFill>
              <a:latin typeface="+mn-lt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b="1" dirty="0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Th1</a:t>
            </a:r>
            <a:r>
              <a:rPr lang="en-US" sz="3200" dirty="0" smtClean="0">
                <a:latin typeface="+mn-lt"/>
                <a:cs typeface="Times New Roman" pitchFamily="18" charset="0"/>
              </a:rPr>
              <a:t>: (Inflammatory T helper cell) mediates inflammation via h</a:t>
            </a:r>
            <a:r>
              <a:rPr lang="en-US" sz="2800" dirty="0" smtClean="0">
                <a:latin typeface="+mn-lt"/>
                <a:cs typeface="Times New Roman" pitchFamily="18" charset="0"/>
              </a:rPr>
              <a:t>elping </a:t>
            </a:r>
            <a:r>
              <a:rPr lang="en-US" sz="2800" dirty="0">
                <a:latin typeface="+mn-lt"/>
                <a:cs typeface="Times New Roman" pitchFamily="18" charset="0"/>
              </a:rPr>
              <a:t>macrophages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in CMI during inflammatory response. Also helps CD8+ </a:t>
            </a:r>
            <a:r>
              <a:rPr lang="en-US" sz="2800" dirty="0">
                <a:latin typeface="+mn-lt"/>
                <a:cs typeface="Times New Roman" pitchFamily="18" charset="0"/>
              </a:rPr>
              <a:t>cells to become activated cytotoxic T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cells. 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Th2</a:t>
            </a:r>
            <a:r>
              <a:rPr lang="en-US" sz="2800" dirty="0" smtClean="0">
                <a:latin typeface="+mn-lt"/>
                <a:cs typeface="Times New Roman" pitchFamily="18" charset="0"/>
              </a:rPr>
              <a:t>: provides </a:t>
            </a:r>
            <a:r>
              <a:rPr lang="en-US" sz="2800" dirty="0">
                <a:latin typeface="+mn-lt"/>
                <a:cs typeface="Times New Roman" pitchFamily="18" charset="0"/>
              </a:rPr>
              <a:t>help to B cell to produce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antibody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Th17</a:t>
            </a:r>
            <a:r>
              <a:rPr lang="en-US" sz="2800" dirty="0">
                <a:latin typeface="+mn-lt"/>
                <a:cs typeface="Times New Roman" pitchFamily="18" charset="0"/>
              </a:rPr>
              <a:t>: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has a role in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innate Immunity &amp; the </a:t>
            </a:r>
            <a:r>
              <a:rPr lang="en-US" sz="2800" dirty="0">
                <a:latin typeface="+mn-lt"/>
                <a:cs typeface="Times New Roman" pitchFamily="18" charset="0"/>
              </a:rPr>
              <a:t>pathogenesis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of autoimmune diseases.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 err="1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T</a:t>
            </a:r>
            <a:r>
              <a:rPr lang="en-US" sz="2000" b="1" dirty="0" err="1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reg</a:t>
            </a:r>
            <a:r>
              <a:rPr lang="en-US" sz="2800" b="1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.: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repress </a:t>
            </a:r>
            <a:r>
              <a:rPr lang="en-US" sz="2800" dirty="0">
                <a:latin typeface="+mn-lt"/>
                <a:cs typeface="Times New Roman" pitchFamily="18" charset="0"/>
              </a:rPr>
              <a:t>the growth and function of T cell helper and cytotoxic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subsets.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 err="1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Tfh</a:t>
            </a:r>
            <a:r>
              <a:rPr lang="en-US" sz="2800" dirty="0" smtClean="0">
                <a:latin typeface="+mn-lt"/>
                <a:cs typeface="Times New Roman" pitchFamily="18" charset="0"/>
              </a:rPr>
              <a:t>: T </a:t>
            </a:r>
            <a:r>
              <a:rPr lang="en-US" sz="2800" dirty="0">
                <a:latin typeface="+mn-lt"/>
                <a:cs typeface="Times New Roman" pitchFamily="18" charset="0"/>
              </a:rPr>
              <a:t>follicular helper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are </a:t>
            </a:r>
            <a:r>
              <a:rPr lang="en-US" sz="2800" dirty="0">
                <a:latin typeface="+mn-lt"/>
                <a:cs typeface="Times New Roman" pitchFamily="18" charset="0"/>
              </a:rPr>
              <a:t>critical to prevent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autoimmunity.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-152400"/>
            <a:ext cx="7793038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2800" b="1" u="sng" dirty="0">
              <a:solidFill>
                <a:srgbClr val="00B050"/>
              </a:solidFill>
              <a:latin typeface="+mn-lt"/>
            </a:endParaRPr>
          </a:p>
          <a:p>
            <a:pPr algn="ctr">
              <a:defRPr/>
            </a:pPr>
            <a:r>
              <a:rPr lang="en-US" sz="2800" b="1" u="sng" dirty="0" smtClean="0">
                <a:solidFill>
                  <a:srgbClr val="00B050"/>
                </a:solidFill>
                <a:latin typeface="+mn-lt"/>
              </a:rPr>
              <a:t>T Cytotoxic (CD8+) Cells </a:t>
            </a:r>
            <a:endParaRPr lang="en-US" sz="2800" b="1" u="sng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90600" y="14478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About 35% of peripheral blood T </a:t>
            </a:r>
            <a:r>
              <a:rPr lang="en-US" sz="3200" dirty="0" smtClean="0">
                <a:latin typeface="+mn-lt"/>
              </a:rPr>
              <a:t>cells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latin typeface="+mn-lt"/>
              </a:rPr>
              <a:t>Perform </a:t>
            </a:r>
            <a:r>
              <a:rPr lang="en-US" sz="3200" dirty="0">
                <a:latin typeface="+mn-lt"/>
              </a:rPr>
              <a:t>cytotoxic </a:t>
            </a:r>
            <a:r>
              <a:rPr lang="en-US" sz="3200" dirty="0" smtClean="0">
                <a:latin typeface="+mn-lt"/>
              </a:rPr>
              <a:t>functions</a:t>
            </a: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They </a:t>
            </a:r>
            <a:r>
              <a:rPr lang="en-US" sz="3200" dirty="0" smtClean="0">
                <a:latin typeface="+mn-lt"/>
              </a:rPr>
              <a:t>mediate the killing of:</a:t>
            </a:r>
          </a:p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latin typeface="+mn-lt"/>
              </a:rPr>
              <a:t> 	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V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irus-infected cells </a:t>
            </a:r>
          </a:p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	Tumors </a:t>
            </a:r>
          </a:p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	Allograft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cells (transplant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)</a:t>
            </a:r>
            <a:endParaRPr lang="en-US" sz="32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Comic Sans MS" pitchFamily="66" charset="0"/>
                <a:ea typeface="+mj-ea"/>
                <a:cs typeface="Times New Roman" pitchFamily="18" charset="0"/>
              </a:rPr>
              <a:t>B cells</a:t>
            </a:r>
            <a:endParaRPr lang="en-US" sz="4000" b="1" dirty="0"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755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3333FF"/>
                </a:solidFill>
                <a:latin typeface="+mn-lt"/>
              </a:rPr>
              <a:t>Origin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rgbClr val="3333FF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embryogenesis –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fetal liver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Migrate to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– final destination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They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do not </a:t>
            </a:r>
            <a:r>
              <a:rPr lang="en-US" sz="2800" dirty="0">
                <a:latin typeface="+mn-lt"/>
              </a:rPr>
              <a:t>require thymus for maturation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785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B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B cell progenitors: Pro-B cells, Pre-B cells and immature B </a:t>
            </a:r>
            <a:r>
              <a:rPr lang="en-US" sz="2800" b="1" dirty="0" smtClean="0"/>
              <a:t>cells </a:t>
            </a:r>
            <a:r>
              <a:rPr lang="en-US" sz="2800" b="1" dirty="0"/>
              <a:t>are normally found in </a:t>
            </a:r>
            <a:r>
              <a:rPr lang="en-US" sz="2800" b="1" dirty="0">
                <a:solidFill>
                  <a:srgbClr val="C00000"/>
                </a:solidFill>
              </a:rPr>
              <a:t>bone marrow </a:t>
            </a:r>
          </a:p>
          <a:p>
            <a:r>
              <a:rPr lang="en-US" sz="2800" b="1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Mature B cells are found circulating in </a:t>
            </a:r>
            <a:r>
              <a:rPr lang="en-US" sz="2800" b="1" dirty="0">
                <a:solidFill>
                  <a:srgbClr val="C00000"/>
                </a:solidFill>
              </a:rPr>
              <a:t>body fluids and lymphoid organs</a:t>
            </a:r>
          </a:p>
          <a:p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Mature B cells display surface IgM and </a:t>
            </a:r>
            <a:r>
              <a:rPr lang="en-US" sz="2800" b="1" dirty="0" err="1"/>
              <a:t>IgD</a:t>
            </a:r>
            <a:r>
              <a:rPr lang="en-US" sz="2800" b="1" dirty="0"/>
              <a:t> which serves as antigen receptor (Maturation Markers)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know the historical perspective of immunology</a:t>
            </a:r>
          </a:p>
          <a:p>
            <a:r>
              <a:rPr lang="en-US" dirty="0" smtClean="0"/>
              <a:t>To be familiar with the basic terminology and definitions of immunology</a:t>
            </a:r>
          </a:p>
          <a:p>
            <a:r>
              <a:rPr lang="en-US" dirty="0" smtClean="0"/>
              <a:t>To recognize immune response cells</a:t>
            </a:r>
          </a:p>
          <a:p>
            <a:r>
              <a:rPr lang="en-US" dirty="0" smtClean="0"/>
              <a:t>To understand types of immune responses</a:t>
            </a:r>
          </a:p>
          <a:p>
            <a:r>
              <a:rPr lang="en-US" dirty="0" smtClean="0"/>
              <a:t>To know about the lymphoid system</a:t>
            </a:r>
          </a:p>
          <a:p>
            <a:r>
              <a:rPr lang="en-US" dirty="0" smtClean="0"/>
              <a:t>To understand T and B cell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255" y="2286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The good, bad, and ugly of the immune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7255" y="1447800"/>
            <a:ext cx="8763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R</a:t>
            </a:r>
            <a:r>
              <a:rPr lang="en-US" sz="2800" dirty="0" smtClean="0"/>
              <a:t>ole of Immune system is to </a:t>
            </a:r>
            <a:r>
              <a:rPr lang="en-US" sz="2800" b="1" dirty="0" smtClean="0">
                <a:solidFill>
                  <a:srgbClr val="00B050"/>
                </a:solidFill>
              </a:rPr>
              <a:t>PROTECT</a:t>
            </a:r>
          </a:p>
          <a:p>
            <a:r>
              <a:rPr lang="en-US" sz="2800" dirty="0" smtClean="0"/>
              <a:t>Dysfunction of this role when it is </a:t>
            </a:r>
            <a:r>
              <a:rPr lang="en-US" sz="2800" b="1" u="sng" dirty="0" smtClean="0">
                <a:solidFill>
                  <a:srgbClr val="C00000"/>
                </a:solidFill>
              </a:rPr>
              <a:t>Abnormal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	Overly active: Hypersensitivity / Autoimmunity</a:t>
            </a:r>
          </a:p>
          <a:p>
            <a:r>
              <a:rPr lang="en-US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	Defects in the immune response: 	Immunodeficiency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   Rejection of transplanted tissue or organ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   Cancer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Take home message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Normal healthy state is maintained by intact immune response either innate (natural immunity) and/or adaptive (acquired immunity after exposure to antigens) </a:t>
            </a:r>
          </a:p>
          <a:p>
            <a:r>
              <a:rPr lang="en-US" sz="2800" dirty="0" smtClean="0"/>
              <a:t>Cell mediated immunity and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immunity is mediated by T and B lymphocytes respectively</a:t>
            </a:r>
          </a:p>
          <a:p>
            <a:r>
              <a:rPr lang="en-US" sz="2800" dirty="0" smtClean="0"/>
              <a:t>Lymphoid system provides suitable environment for development, maturation and proper functioning of cells of immune system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33CC"/>
                </a:solidFill>
                <a:latin typeface="Comic Sans MS" pitchFamily="66" charset="0"/>
                <a:sym typeface="Arial"/>
              </a:rPr>
              <a:t>A historical perspective of immunology</a:t>
            </a:r>
            <a:endParaRPr lang="en-US" sz="32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200"/>
              <a:buFont typeface="Arial"/>
              <a:buChar char="•"/>
            </a:pPr>
            <a:r>
              <a:rPr lang="en-US" kern="12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What is immunity?</a:t>
            </a:r>
            <a:endParaRPr lang="en-US" kern="1200" dirty="0">
              <a:solidFill>
                <a:prstClr val="black"/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</a:pPr>
            <a:r>
              <a:rPr lang="en-US" kern="12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Immunity is the state of protection against foreign pathogens or substances (antigens</a:t>
            </a:r>
            <a:r>
              <a:rPr lang="en-US" sz="3200" kern="12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)</a:t>
            </a:r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lvl="2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/>
              <a:buChar char="•"/>
            </a:pPr>
            <a:r>
              <a:rPr lang="en-US" kern="12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Latin term </a:t>
            </a:r>
            <a:r>
              <a:rPr lang="en-US" i="1" kern="1200" dirty="0" err="1">
                <a:solidFill>
                  <a:prstClr val="black"/>
                </a:solidFill>
                <a:ea typeface="Arial"/>
                <a:cs typeface="Arial"/>
                <a:sym typeface="Arial"/>
              </a:rPr>
              <a:t>immunis</a:t>
            </a:r>
            <a:r>
              <a:rPr lang="en-US" kern="12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, meaning “exempt,” is the source of the English word </a:t>
            </a:r>
            <a:r>
              <a:rPr lang="en-US" b="1" kern="12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immunity</a:t>
            </a:r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</a:pPr>
            <a:r>
              <a:rPr lang="en-US" kern="12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Observations of immunity go back over 2000 years</a:t>
            </a:r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lvl="2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/>
              <a:buChar char="•"/>
            </a:pPr>
            <a:r>
              <a:rPr lang="en-US" kern="12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Thucydides, an ancient historian, wrote in 430 </a:t>
            </a:r>
            <a:r>
              <a:rPr lang="en-US" kern="1200" cap="small" dirty="0" err="1">
                <a:solidFill>
                  <a:prstClr val="black"/>
                </a:solidFill>
                <a:ea typeface="Arial"/>
                <a:cs typeface="Arial"/>
                <a:sym typeface="Arial"/>
              </a:rPr>
              <a:t>bc</a:t>
            </a:r>
            <a:r>
              <a:rPr lang="en-US" kern="1200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 of a plague in Athens where those who had recovered could safely nurse the currently 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A historical perspective of immunology</a:t>
            </a:r>
            <a:endParaRPr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idx="1"/>
          </p:nvPr>
        </p:nvSpPr>
        <p:spPr>
          <a:xfrm>
            <a:off x="838200" y="1690689"/>
            <a:ext cx="43434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we generate immunity without inducing disease? </a:t>
            </a:r>
            <a:r>
              <a:rPr lang="en-US" b="1" i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YES…through vaccination</a:t>
            </a:r>
            <a:endParaRPr b="1" dirty="0">
              <a:solidFill>
                <a:srgbClr val="0033CC"/>
              </a:solidFill>
            </a:endParaRPr>
          </a:p>
          <a:p>
            <a:pPr lv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Vaccination prepares the immune system to eradicate an infectious agent before it causes disease</a:t>
            </a:r>
            <a:endParaRPr sz="2400" dirty="0"/>
          </a:p>
          <a:p>
            <a:pPr lv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Widespread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vaccine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has saved many lives</a:t>
            </a:r>
            <a:endParaRPr sz="2400" dirty="0"/>
          </a:p>
          <a:p>
            <a:pPr lv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Classic examples: rabies vaccine and eradication of smallpox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Shape 182" descr="A photo shows a boy whose face and upper body is covered with rashes.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26469"/>
            <a:ext cx="2052522" cy="290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1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799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Table 1-1, Cases of selected infectious disease in the United States before and after the introduction of effective vaccines</a:t>
            </a:r>
            <a:endParaRPr lang="en-US" sz="2000" dirty="0">
              <a:solidFill>
                <a:srgbClr val="0033CC"/>
              </a:solidFill>
            </a:endParaRPr>
          </a:p>
        </p:txBody>
      </p:sp>
      <p:graphicFrame>
        <p:nvGraphicFramePr>
          <p:cNvPr id="8" name="Table Placeholder 37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003109267"/>
              </p:ext>
            </p:extLst>
          </p:nvPr>
        </p:nvGraphicFramePr>
        <p:xfrm>
          <a:off x="1066801" y="1523999"/>
          <a:ext cx="6934198" cy="4497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0771">
                <a:tc>
                  <a:txBody>
                    <a:bodyPr/>
                    <a:lstStyle/>
                    <a:p>
                      <a:pPr algn="ctr">
                        <a:spcBef>
                          <a:spcPts val="624"/>
                        </a:spcBef>
                      </a:pPr>
                      <a:r>
                        <a:rPr lang="en-US" sz="18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24"/>
                        </a:spcBef>
                      </a:pPr>
                      <a:r>
                        <a:rPr lang="en-US" sz="18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CASES/YR: Prevaccine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24"/>
                        </a:spcBef>
                      </a:pPr>
                      <a:r>
                        <a:rPr lang="en-US" sz="18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 IN 2016: Postvaccine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24"/>
                        </a:spcBef>
                      </a:pPr>
                      <a:r>
                        <a:rPr lang="en-US" sz="18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(%)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pPr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Smallpox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48,164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pPr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Diphtheria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175,885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pPr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Measles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503,282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79^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99.98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pPr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Mumps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152,209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98.90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pPr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Pertussis (“whooping cough”)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147,271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964*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99.35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pPr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Paralytic polio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16,316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pPr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Rubella (German measles)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47,745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pPr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Tetanus (“lockjaw”)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1,314 (deaths)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 (case)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0012">
                <a:tc>
                  <a:txBody>
                    <a:bodyPr/>
                    <a:lstStyle/>
                    <a:p>
                      <a:pPr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Invasive </a:t>
                      </a:r>
                      <a:r>
                        <a:rPr lang="en-US" sz="1400" b="1" i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Haemophilus influenzae</a:t>
                      </a:r>
                      <a:endParaRPr lang="en-US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24"/>
                        </a:spcBef>
                      </a:pPr>
                      <a:r>
                        <a:rPr lang="en-US" sz="14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9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1 Ope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7196192" cy="5705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04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Macrophage engulfs a bacteria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Louis Pasteur’s Contributions</a:t>
            </a:r>
            <a:endParaRPr lang="en-US" b="1" dirty="0" smtClean="0">
              <a:solidFill>
                <a:srgbClr val="0033CC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ea typeface="新細明體" pitchFamily="18" charset="-120"/>
              </a:rPr>
              <a:t>Determined through studies of cholera in chickens that the virulence of a pathogen weakens with age (chickens inoculated with old </a:t>
            </a:r>
            <a:r>
              <a:rPr lang="en-US" altLang="zh-TW" sz="2800" dirty="0">
                <a:ea typeface="新細明體" pitchFamily="18" charset="-120"/>
              </a:rPr>
              <a:t>s</a:t>
            </a:r>
            <a:r>
              <a:rPr lang="en-US" altLang="zh-TW" sz="2800" dirty="0" smtClean="0">
                <a:ea typeface="新細明體" pitchFamily="18" charset="-120"/>
              </a:rPr>
              <a:t>trains not only survive but become resistant)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rgbClr val="3333FF"/>
                </a:solidFill>
                <a:ea typeface="新細明體" pitchFamily="18" charset="-120"/>
              </a:rPr>
              <a:t>Attenuated</a:t>
            </a:r>
            <a:r>
              <a:rPr lang="en-US" altLang="zh-TW" sz="2400" dirty="0" smtClean="0">
                <a:ea typeface="新細明體" pitchFamily="18" charset="-120"/>
              </a:rPr>
              <a:t> – weakened, non-virulent strain whose exposure can confer resistance to disease</a:t>
            </a:r>
          </a:p>
          <a:p>
            <a:pPr lvl="1">
              <a:buClr>
                <a:schemeClr val="tx1"/>
              </a:buClr>
              <a:buFontTx/>
              <a:buNone/>
            </a:pPr>
            <a:endParaRPr lang="en-US" altLang="zh-TW" sz="2400" dirty="0" smtClean="0">
              <a:ea typeface="新細明體" pitchFamily="18" charset="-120"/>
            </a:endParaRPr>
          </a:p>
          <a:p>
            <a:r>
              <a:rPr lang="en-US" altLang="zh-TW" sz="2800" b="1" dirty="0" smtClean="0">
                <a:solidFill>
                  <a:srgbClr val="3333FF"/>
                </a:solidFill>
                <a:ea typeface="新細明體" pitchFamily="18" charset="-120"/>
              </a:rPr>
              <a:t>Classical experiment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ea typeface="新細明體" pitchFamily="18" charset="-120"/>
              </a:rPr>
              <a:t>Heat attenuated anthrax bacillus and subsequent challenge with virulent </a:t>
            </a:r>
            <a:r>
              <a:rPr lang="en-US" altLang="zh-TW" sz="2400" i="1" dirty="0" smtClean="0">
                <a:ea typeface="新細明體" pitchFamily="18" charset="-120"/>
              </a:rPr>
              <a:t>Bacillus </a:t>
            </a:r>
            <a:r>
              <a:rPr lang="en-US" altLang="zh-TW" sz="2400" i="1" dirty="0" err="1" smtClean="0">
                <a:ea typeface="新細明體" pitchFamily="18" charset="-120"/>
              </a:rPr>
              <a:t>anthracis</a:t>
            </a:r>
            <a:r>
              <a:rPr lang="en-US" altLang="zh-TW" sz="2400" dirty="0" smtClean="0">
                <a:ea typeface="新細明體" pitchFamily="18" charset="-120"/>
              </a:rPr>
              <a:t> in sheep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34745" y="81017"/>
            <a:ext cx="281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solidFill>
                  <a:srgbClr val="A50021"/>
                </a:solidFill>
                <a:latin typeface="Comic Sans MS" pitchFamily="66" charset="0"/>
                <a:ea typeface="新細明體" pitchFamily="18" charset="-120"/>
              </a:rPr>
              <a:t>Louis Pasteur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5479513" y="758398"/>
            <a:ext cx="35253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TW" sz="2400" b="1" dirty="0" smtClean="0">
                <a:latin typeface="Comic Sans MS" pitchFamily="66" charset="0"/>
                <a:ea typeface="新細明體" pitchFamily="18" charset="-120"/>
              </a:rPr>
              <a:t>Louis Pasteur Cholera </a:t>
            </a:r>
          </a:p>
          <a:p>
            <a:pPr algn="ctr"/>
            <a:r>
              <a:rPr kumimoji="1" lang="en-US" altLang="zh-TW" sz="2400" b="1" dirty="0" smtClean="0">
                <a:latin typeface="Comic Sans MS" pitchFamily="66" charset="0"/>
                <a:ea typeface="新細明體" pitchFamily="18" charset="-120"/>
              </a:rPr>
              <a:t>Observation</a:t>
            </a:r>
            <a:r>
              <a:rPr kumimoji="1" lang="en-US" altLang="zh-TW" sz="2400" b="1" dirty="0">
                <a:latin typeface="Comic Sans MS" pitchFamily="66" charset="0"/>
                <a:ea typeface="新細明體" pitchFamily="18" charset="-120"/>
              </a:rPr>
              <a:t>:</a:t>
            </a:r>
          </a:p>
        </p:txBody>
      </p:sp>
      <p:pic>
        <p:nvPicPr>
          <p:cNvPr id="7173" name="Picture 7" descr="未標題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72930"/>
            <a:ext cx="3054350" cy="433844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6" descr="Figure 1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2930"/>
            <a:ext cx="3429000" cy="4718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8600" y="753575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Louis Pasteur watching </a:t>
            </a:r>
            <a:r>
              <a:rPr lang="en-US" sz="2400" b="1" dirty="0" smtClean="0">
                <a:latin typeface="Comic Sans MS" panose="030F0702030302020204" pitchFamily="66" charset="0"/>
              </a:rPr>
              <a:t>the </a:t>
            </a:r>
            <a:r>
              <a:rPr lang="en-US" sz="2400" b="1" dirty="0">
                <a:latin typeface="Comic Sans MS" panose="030F0702030302020204" pitchFamily="66" charset="0"/>
              </a:rPr>
              <a:t>rabies </a:t>
            </a:r>
            <a:r>
              <a:rPr lang="en-US" sz="2400" b="1" dirty="0" smtClean="0">
                <a:latin typeface="Comic Sans MS" panose="030F0702030302020204" pitchFamily="66" charset="0"/>
              </a:rPr>
              <a:t>vaccination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UBY 8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KUBY 8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KUBY 8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KUBY 8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16163</TotalTime>
  <Words>1239</Words>
  <Application>Microsoft Office PowerPoint</Application>
  <PresentationFormat>On-screen Show (4:3)</PresentationFormat>
  <Paragraphs>241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ＭＳ Ｐゴシック</vt:lpstr>
      <vt:lpstr>新細明體</vt:lpstr>
      <vt:lpstr>Arial</vt:lpstr>
      <vt:lpstr>Calibri</vt:lpstr>
      <vt:lpstr>Comic Sans MS</vt:lpstr>
      <vt:lpstr>Times</vt:lpstr>
      <vt:lpstr>Times New Roman</vt:lpstr>
      <vt:lpstr>Wingdings</vt:lpstr>
      <vt:lpstr>Default Design</vt:lpstr>
      <vt:lpstr>Blank Presentation</vt:lpstr>
      <vt:lpstr>1_Blank Presentation</vt:lpstr>
      <vt:lpstr>KUBY 8E MASTER</vt:lpstr>
      <vt:lpstr>1_KUBY 8E MASTER</vt:lpstr>
      <vt:lpstr>2_KUBY 8E MASTER</vt:lpstr>
      <vt:lpstr>3_KUBY 8E MASTER</vt:lpstr>
      <vt:lpstr>PowerPoint Presentation</vt:lpstr>
      <vt:lpstr>PowerPoint Presentation</vt:lpstr>
      <vt:lpstr>Objectives</vt:lpstr>
      <vt:lpstr>A historical perspective of immunology</vt:lpstr>
      <vt:lpstr>A historical perspective of immunology</vt:lpstr>
      <vt:lpstr>Table 1-1, Cases of selected infectious disease in the United States before and after the introduction of effective vaccines</vt:lpstr>
      <vt:lpstr>PowerPoint Presentation</vt:lpstr>
      <vt:lpstr>Louis Pasteur’s Contributions</vt:lpstr>
      <vt:lpstr>PowerPoint Presentation</vt:lpstr>
      <vt:lpstr>PowerPoint Presentation</vt:lpstr>
      <vt:lpstr>Definitions </vt:lpstr>
      <vt:lpstr>PowerPoint Presentation</vt:lpstr>
      <vt:lpstr>PowerPoint Presentation</vt:lpstr>
      <vt:lpstr>PowerPoint Presentation</vt:lpstr>
      <vt:lpstr>PowerPoint Presentation</vt:lpstr>
      <vt:lpstr>Cells of the immune system</vt:lpstr>
      <vt:lpstr>Types of Immunity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</vt:vector>
  </TitlesOfParts>
  <Company>Technology Support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Immunology and hematology</dc:title>
  <dc:creator>HP Authorized Customer</dc:creator>
  <cp:lastModifiedBy>Adel Almogren</cp:lastModifiedBy>
  <cp:revision>180</cp:revision>
  <dcterms:created xsi:type="dcterms:W3CDTF">2007-04-09T19:10:24Z</dcterms:created>
  <dcterms:modified xsi:type="dcterms:W3CDTF">2020-10-04T06:54:26Z</dcterms:modified>
</cp:coreProperties>
</file>