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82" r:id="rId3"/>
    <p:sldId id="383" r:id="rId4"/>
    <p:sldId id="349" r:id="rId5"/>
    <p:sldId id="353" r:id="rId6"/>
    <p:sldId id="358" r:id="rId7"/>
    <p:sldId id="359" r:id="rId8"/>
    <p:sldId id="354" r:id="rId9"/>
    <p:sldId id="355" r:id="rId10"/>
    <p:sldId id="356" r:id="rId11"/>
    <p:sldId id="360" r:id="rId12"/>
    <p:sldId id="391" r:id="rId13"/>
    <p:sldId id="398" r:id="rId14"/>
    <p:sldId id="396" r:id="rId15"/>
    <p:sldId id="386" r:id="rId16"/>
    <p:sldId id="400" r:id="rId17"/>
    <p:sldId id="388" r:id="rId18"/>
    <p:sldId id="399" r:id="rId19"/>
    <p:sldId id="362" r:id="rId20"/>
    <p:sldId id="389" r:id="rId21"/>
    <p:sldId id="364" r:id="rId22"/>
    <p:sldId id="377" r:id="rId23"/>
    <p:sldId id="365" r:id="rId24"/>
    <p:sldId id="401" r:id="rId25"/>
    <p:sldId id="366" r:id="rId26"/>
    <p:sldId id="373" r:id="rId27"/>
    <p:sldId id="372" r:id="rId28"/>
    <p:sldId id="380" r:id="rId29"/>
    <p:sldId id="381" r:id="rId30"/>
    <p:sldId id="374" r:id="rId31"/>
    <p:sldId id="375" r:id="rId32"/>
    <p:sldId id="390" r:id="rId33"/>
    <p:sldId id="393" r:id="rId34"/>
  </p:sldIdLst>
  <p:sldSz cx="9144000" cy="6858000" type="screen4x3"/>
  <p:notesSz cx="6858000" cy="9144000"/>
  <p:custShowLst>
    <p:custShow name="Custom Show 2" id="0">
      <p:sldLst>
        <p:sld r:id="rId2"/>
        <p:sld r:id="rId5"/>
        <p:sld r:id="rId6"/>
        <p:sld r:id="rId7"/>
        <p:sld r:id="rId8"/>
        <p:sld r:id="rId9"/>
        <p:sld r:id="rId10"/>
        <p:sld r:id="rId11"/>
        <p:sld r:id="rId12"/>
        <p:sld r:id="rId20"/>
        <p:sld r:id="rId22"/>
        <p:sld r:id="rId24"/>
        <p:sld r:id="rId26"/>
        <p:sld r:id="rId27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9" autoAdjust="0"/>
  </p:normalViewPr>
  <p:slideViewPr>
    <p:cSldViewPr>
      <p:cViewPr>
        <p:scale>
          <a:sx n="77" d="100"/>
          <a:sy n="77" d="100"/>
        </p:scale>
        <p:origin x="-114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E42E16E3-886E-9549-8D7F-30C5E4BB74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Streptococci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2294BE15-DA91-B14F-B497-A58741E7552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xmlns="" id="{63A01960-3CEA-DE48-BA1D-A8577C9191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xmlns="" id="{B453EC09-C7E9-514D-9A54-889F913DEB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54AE53-65BB-4BD6-9630-4E05CC0C6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131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A5607B2-AC25-3448-A944-6155C53D0E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Streptococci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419EA197-CB3B-894F-97AC-639B6E8F47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88C4EABA-6341-43C9-96A8-75B3AB003B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11D18084-AD08-FB4C-8A4F-24C296B17E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4D871E67-07C4-8649-8AAC-E8B98B5E88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xmlns="" id="{467F64C6-CB39-744F-BB98-3182515C9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18051-86FC-43E1-9A3E-923FE3464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08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AD0539AF-1662-4D1C-A34B-95EE4F2FD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E26FA406-29BC-43F1-9E81-07BA56E6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Header Placeholder 3">
            <a:extLst>
              <a:ext uri="{FF2B5EF4-FFF2-40B4-BE49-F238E27FC236}">
                <a16:creationId xmlns:a16="http://schemas.microsoft.com/office/drawing/2014/main" xmlns="" id="{B45C35A5-2D6C-4BA0-9AC2-B048B0DE2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Streptococci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xmlns="" id="{2528554C-644D-4CB2-B180-9360C57BA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58D6E2-F508-49CC-91BC-C144EA476740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C08D88C-4E3B-4DF9-BEE9-E58382AA9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73D8113-D3E6-47B2-A6C0-34522DCA4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6B968BF-9D7B-43A3-A968-40AC382AE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E1DE7-52B3-4174-9BFA-FFD1A77CE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36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BAD3413-7E87-4958-A3C0-A82289312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3E301A6-709E-4BC9-A245-109A29FB9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0AAC72D-76D8-4EBF-9E64-3882CC696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74EE-E42B-4E64-A17B-DC8DD6EA8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5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366B743-F00C-4B58-9809-2C83ECD31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F3AF877-2BF9-44CC-99A1-989656E5F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1496CB5-7053-403E-8925-BB4C3B620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EDCF-E439-4B67-9999-40013E2EC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11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DAC708-5623-42C3-A872-C53318F9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7BE61B-386D-4936-A81C-470B80D8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410229-8292-4CB6-BD75-5805DF16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98D0-7CF1-488D-A103-2F5DB5A0063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69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F95CD17-7C55-4FE2-907D-477325C60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B068D3-A97E-45CE-BB75-539FBB491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3EC63E3-8E3D-40BD-ABE9-3C97B06E3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B01B0-2244-4DAE-A391-90E25E5FA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13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D91F3BF-3BD6-4EF5-8E71-E8DA0AD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FE31A9D-C591-4516-86F7-F6EE7AC6E2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CF377C4-7562-4D55-8E72-FF1C55FF4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ED7A-7EEA-49F0-867C-2F41790AF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1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906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C9193A-D128-45C2-91E8-F1587A5D5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81A59C-7A71-4114-92DF-369B7AFD2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8038B3-1090-4EC0-A928-5FF2BBFCD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999C-769B-4816-9CA6-CA2C290E5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3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CE46954-FC4F-485D-891A-A9B48F9C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6E4DDAC-6924-4183-B46C-C18BB4402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3E01384-4437-44FB-BA71-3873E22C7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EDAC8-FDCA-445F-9906-B97DDF463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98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39CD24A-5CA6-4B96-BF5B-770D7156C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9767AB7-9652-4936-8604-F72D2051F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0132F52-493A-4B3D-AC28-9A8007F0C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20A6C-D38A-431D-97F3-1AC8811FF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9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8D8FB29-0D11-486B-BEE1-08350417C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4872BC7-9206-42A6-A36C-FC8E5FD75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645C1CA-A3D8-477D-806B-4A6F064F4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9DC9-545D-4436-B729-0335ED297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6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E4EF1B-2C84-4823-95AD-3A63A2324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98DE8C-67AB-4BC0-84EE-6D9CFC367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2AB982-2646-4CB7-BB46-22BDDDCCF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7BDF8-F80E-4EE1-87B5-C6A2D1284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16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A9E20C-A0E9-49C2-9A14-43E8335E8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87EABC-0CC9-4B51-8EE1-5763ABF59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65B21B-CF1A-4008-87ED-719E12FCD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20AB-9332-4930-BDDE-86E659915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48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06B899E-B5BD-472A-8995-F42A434E5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7D06EB0-A54F-4A7B-B1ED-7559533D0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42FA061-F505-C745-9616-4D854648FE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185DEC0-D7BE-B644-A848-A8576CD1E4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C51A00D-6E92-D541-BF43-E1B11261C7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E4C0AB-EE27-4EFD-805C-50A54E0E4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xmlns="" id="{6F71FF6E-C9A9-4BC3-ADB6-182939F68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57E383-2A1F-4392-8CFF-F8CF91C498A9}" type="slidenum">
              <a:rPr lang="en-US" altLang="en-US" sz="1400" smtClean="0"/>
              <a:pPr>
                <a:spcBef>
                  <a:spcPct val="0"/>
                </a:spcBef>
              </a:pPr>
              <a:t>1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75AF4E56-F046-488E-B206-7276717AEC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8153400" cy="1676400"/>
          </a:xfrm>
        </p:spPr>
        <p:txBody>
          <a:bodyPr/>
          <a:lstStyle/>
          <a:p>
            <a:r>
              <a:rPr lang="en-US" altLang="en-US" sz="3200"/>
              <a:t>GRAM  POSITIVE &amp;  GRAM  NEGATIVE BACTERIA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165DFD6F-0397-EC4E-9F50-3F15A900F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4702175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anose="0204060206030A020304" pitchFamily="18" charset="0"/>
              </a:rPr>
              <a:t>Lecturer name: </a:t>
            </a:r>
            <a:r>
              <a:rPr lang="en-US" altLang="en-US" i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Dr. Khalifa Binkhamis &amp; Dr. </a:t>
            </a:r>
            <a:r>
              <a:rPr lang="en-US" altLang="en-US" i="1" dirty="0" err="1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Fawzia</a:t>
            </a:r>
            <a:r>
              <a:rPr lang="en-US" altLang="en-US" i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 Alotaibi</a:t>
            </a:r>
          </a:p>
          <a:p>
            <a:r>
              <a:rPr lang="en-US" altLang="en-US" sz="2000" dirty="0">
                <a:latin typeface="Footlight MT Light" panose="0204060206030A020304" pitchFamily="18" charset="0"/>
              </a:rPr>
              <a:t>Department of  Pathology, Microbiology Unit</a:t>
            </a:r>
          </a:p>
          <a:p>
            <a:endParaRPr lang="en-US" altLang="en-US" dirty="0">
              <a:solidFill>
                <a:srgbClr val="D9D9D9"/>
              </a:solidFill>
              <a:latin typeface="Footlight MT Light" panose="0204060206030A020304" pitchFamily="18" charset="0"/>
            </a:endParaRPr>
          </a:p>
          <a:p>
            <a:endParaRPr lang="en-US" altLang="en-US" dirty="0">
              <a:solidFill>
                <a:srgbClr val="D9D9D9"/>
              </a:solidFill>
              <a:latin typeface="Footlight MT Light" panose="0204060206030A020304" pitchFamily="18" charset="0"/>
            </a:endParaRPr>
          </a:p>
          <a:p>
            <a:endParaRPr lang="en-US" altLang="en-US" dirty="0">
              <a:latin typeface="Footlight MT Light" panose="0204060206030A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018F95-6971-B34F-8D63-6B195F050955}"/>
              </a:ext>
            </a:extLst>
          </p:cNvPr>
          <p:cNvSpPr txBox="1"/>
          <p:nvPr/>
        </p:nvSpPr>
        <p:spPr>
          <a:xfrm>
            <a:off x="2590800" y="3386138"/>
            <a:ext cx="5181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cs typeface="Century Gothic"/>
              </a:rPr>
              <a:t>(Foundation Block, Microbiology)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xmlns="" id="{0B44C040-97DF-4DAE-BE17-C9E21BFF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048C1B-C6EE-467F-A410-F95AD1DE65D8}" type="slidenum">
              <a:rPr lang="en-US" altLang="en-US" sz="1400" smtClean="0"/>
              <a:pPr>
                <a:spcBef>
                  <a:spcPct val="0"/>
                </a:spcBef>
              </a:pPr>
              <a:t>10</a:t>
            </a:fld>
            <a:endParaRPr lang="en-US" altLang="en-US" sz="14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4915D193-24E9-47F2-B464-AECA27280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990600"/>
            <a:ext cx="3924300" cy="22860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9427EB9B-AE8C-4D87-93C4-B11848C1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3987800" cy="22860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xmlns="" id="{8F856F56-5199-4E3E-A70B-98F26651C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14800"/>
            <a:ext cx="3924300" cy="22987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xmlns="" id="{87EE3760-439E-4217-9986-068BBAE81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91000"/>
            <a:ext cx="3987800" cy="22987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xmlns="" id="{C711D8FC-B4D6-49DA-9A95-FB2914D5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2514600"/>
            <a:ext cx="1612900" cy="2286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xmlns="" id="{A902932B-79B2-4590-B024-68D8F4883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295400"/>
            <a:ext cx="282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Gram-positive rods</a:t>
            </a:r>
          </a:p>
        </p:txBody>
      </p:sp>
      <p:sp>
        <p:nvSpPr>
          <p:cNvPr id="14345" name="AutoShape 10">
            <a:extLst>
              <a:ext uri="{FF2B5EF4-FFF2-40B4-BE49-F238E27FC236}">
                <a16:creationId xmlns:a16="http://schemas.microsoft.com/office/drawing/2014/main" xmlns="" id="{3771E1AA-945B-4928-AB73-25DA69442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52600"/>
            <a:ext cx="1612900" cy="215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6" name="AutoShape 11">
            <a:extLst>
              <a:ext uri="{FF2B5EF4-FFF2-40B4-BE49-F238E27FC236}">
                <a16:creationId xmlns:a16="http://schemas.microsoft.com/office/drawing/2014/main" xmlns="" id="{146AB34A-06CB-4027-A735-D2D4D8F37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146300"/>
            <a:ext cx="1612900" cy="215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7" name="Rectangle 13">
            <a:extLst>
              <a:ext uri="{FF2B5EF4-FFF2-40B4-BE49-F238E27FC236}">
                <a16:creationId xmlns:a16="http://schemas.microsoft.com/office/drawing/2014/main" xmlns="" id="{A0AFA7AA-B956-4167-9B04-040B771E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343400"/>
            <a:ext cx="291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Gram-negative rods</a:t>
            </a:r>
          </a:p>
        </p:txBody>
      </p:sp>
      <p:sp>
        <p:nvSpPr>
          <p:cNvPr id="14348" name="AutoShape 14">
            <a:extLst>
              <a:ext uri="{FF2B5EF4-FFF2-40B4-BE49-F238E27FC236}">
                <a16:creationId xmlns:a16="http://schemas.microsoft.com/office/drawing/2014/main" xmlns="" id="{07775611-13E4-4E3F-8242-01D0FEF9E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800600"/>
            <a:ext cx="927100" cy="3302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9" name="AutoShape 15">
            <a:extLst>
              <a:ext uri="{FF2B5EF4-FFF2-40B4-BE49-F238E27FC236}">
                <a16:creationId xmlns:a16="http://schemas.microsoft.com/office/drawing/2014/main" xmlns="" id="{B5B1EE4D-CE85-4015-8709-7F1FDE19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410200"/>
            <a:ext cx="927100" cy="3302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0" name="AutoShape 16">
            <a:extLst>
              <a:ext uri="{FF2B5EF4-FFF2-40B4-BE49-F238E27FC236}">
                <a16:creationId xmlns:a16="http://schemas.microsoft.com/office/drawing/2014/main" xmlns="" id="{861BB69F-8FF0-4138-B1DB-1FFA00A34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5014913"/>
            <a:ext cx="927100" cy="3175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1" name="AutoShape 17">
            <a:extLst>
              <a:ext uri="{FF2B5EF4-FFF2-40B4-BE49-F238E27FC236}">
                <a16:creationId xmlns:a16="http://schemas.microsoft.com/office/drawing/2014/main" xmlns="" id="{8A593FCD-9995-4640-ABF6-9C42B84EE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637213"/>
            <a:ext cx="927100" cy="3175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2" name="Oval 18">
            <a:extLst>
              <a:ext uri="{FF2B5EF4-FFF2-40B4-BE49-F238E27FC236}">
                <a16:creationId xmlns:a16="http://schemas.microsoft.com/office/drawing/2014/main" xmlns="" id="{B0121FE8-6FFC-4EE5-AAC4-2B9F658BA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28800"/>
            <a:ext cx="469900" cy="4191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3" name="Oval 19">
            <a:extLst>
              <a:ext uri="{FF2B5EF4-FFF2-40B4-BE49-F238E27FC236}">
                <a16:creationId xmlns:a16="http://schemas.microsoft.com/office/drawing/2014/main" xmlns="" id="{827502B7-A794-465F-9586-31A5631D2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69900" cy="4191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4" name="Rectangle 21">
            <a:extLst>
              <a:ext uri="{FF2B5EF4-FFF2-40B4-BE49-F238E27FC236}">
                <a16:creationId xmlns:a16="http://schemas.microsoft.com/office/drawing/2014/main" xmlns="" id="{7E42E9F1-B1D4-42B3-BBA4-77008D38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71600"/>
            <a:ext cx="294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Gram-positive cocci</a:t>
            </a:r>
          </a:p>
        </p:txBody>
      </p:sp>
      <p:sp>
        <p:nvSpPr>
          <p:cNvPr id="14355" name="Oval 22">
            <a:extLst>
              <a:ext uri="{FF2B5EF4-FFF2-40B4-BE49-F238E27FC236}">
                <a16:creationId xmlns:a16="http://schemas.microsoft.com/office/drawing/2014/main" xmlns="" id="{B0C5F1BA-1EAC-41BC-A9BF-81E8350E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6" name="Oval 23">
            <a:extLst>
              <a:ext uri="{FF2B5EF4-FFF2-40B4-BE49-F238E27FC236}">
                <a16:creationId xmlns:a16="http://schemas.microsoft.com/office/drawing/2014/main" xmlns="" id="{94CCFBF7-9CAF-45A4-96F4-39CADBD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7" name="Oval 24">
            <a:extLst>
              <a:ext uri="{FF2B5EF4-FFF2-40B4-BE49-F238E27FC236}">
                <a16:creationId xmlns:a16="http://schemas.microsoft.com/office/drawing/2014/main" xmlns="" id="{CE45B897-2627-4617-98C6-9C87C0824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8" name="Oval 25">
            <a:extLst>
              <a:ext uri="{FF2B5EF4-FFF2-40B4-BE49-F238E27FC236}">
                <a16:creationId xmlns:a16="http://schemas.microsoft.com/office/drawing/2014/main" xmlns="" id="{EA52D3DC-18D6-4350-9472-079B68A8C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098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9" name="Oval 26">
            <a:extLst>
              <a:ext uri="{FF2B5EF4-FFF2-40B4-BE49-F238E27FC236}">
                <a16:creationId xmlns:a16="http://schemas.microsoft.com/office/drawing/2014/main" xmlns="" id="{65820F27-C5F3-46B2-ABD9-A113BD68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4384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0" name="Rectangle 28">
            <a:extLst>
              <a:ext uri="{FF2B5EF4-FFF2-40B4-BE49-F238E27FC236}">
                <a16:creationId xmlns:a16="http://schemas.microsoft.com/office/drawing/2014/main" xmlns="" id="{BC411474-6419-4BEA-93B9-0B53CABAA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419600"/>
            <a:ext cx="302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Gram-negative cocci</a:t>
            </a:r>
          </a:p>
        </p:txBody>
      </p:sp>
      <p:sp>
        <p:nvSpPr>
          <p:cNvPr id="14361" name="Oval 29">
            <a:extLst>
              <a:ext uri="{FF2B5EF4-FFF2-40B4-BE49-F238E27FC236}">
                <a16:creationId xmlns:a16="http://schemas.microsoft.com/office/drawing/2014/main" xmlns="" id="{FAFA01BB-D816-4F21-A014-AE290B7F6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0546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2" name="Oval 30">
            <a:extLst>
              <a:ext uri="{FF2B5EF4-FFF2-40B4-BE49-F238E27FC236}">
                <a16:creationId xmlns:a16="http://schemas.microsoft.com/office/drawing/2014/main" xmlns="" id="{6AD2A85E-F34D-4074-AF8A-5FA27FEF0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5118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3" name="Oval 31">
            <a:extLst>
              <a:ext uri="{FF2B5EF4-FFF2-40B4-BE49-F238E27FC236}">
                <a16:creationId xmlns:a16="http://schemas.microsoft.com/office/drawing/2014/main" xmlns="" id="{D5C7F844-8E2D-4497-A59B-984CE975B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5118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4" name="Oval 32">
            <a:extLst>
              <a:ext uri="{FF2B5EF4-FFF2-40B4-BE49-F238E27FC236}">
                <a16:creationId xmlns:a16="http://schemas.microsoft.com/office/drawing/2014/main" xmlns="" id="{277FADB7-8B1F-4E23-9673-542A4BBFA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9784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AD04531C-52F3-48E1-BC25-BA537AF78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1722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FF00FF"/>
                </a:solidFill>
              </a:rPr>
              <a:t>Gram  positive bacteria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0591FF62-5BAE-433E-9446-F854DDC764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      </a:t>
            </a:r>
            <a:r>
              <a:rPr lang="en-US" altLang="en-US" sz="2800">
                <a:solidFill>
                  <a:srgbClr val="FF00FF"/>
                </a:solidFill>
              </a:rPr>
              <a:t>Cocci  </a:t>
            </a:r>
            <a:r>
              <a:rPr lang="en-US" altLang="en-US" sz="2800"/>
              <a:t>                                          </a:t>
            </a:r>
            <a:r>
              <a:rPr lang="en-US" altLang="en-US" sz="2800">
                <a:solidFill>
                  <a:srgbClr val="FF00FF"/>
                </a:solidFill>
              </a:rPr>
              <a:t>Bacilli</a:t>
            </a:r>
          </a:p>
          <a:p>
            <a:pPr>
              <a:buFontTx/>
              <a:buNone/>
            </a:pPr>
            <a:endParaRPr lang="en-US" altLang="en-US" sz="2000" b="1"/>
          </a:p>
          <a:p>
            <a:pPr>
              <a:buFontTx/>
              <a:buNone/>
            </a:pPr>
            <a:r>
              <a:rPr lang="en-US" altLang="en-US" sz="2000" b="1"/>
              <a:t>Aerobic /facltative          Anaerobe                      </a:t>
            </a:r>
          </a:p>
          <a:p>
            <a:pPr>
              <a:buFontTx/>
              <a:buNone/>
            </a:pPr>
            <a:r>
              <a:rPr lang="en-US" altLang="en-US" sz="2000" b="1"/>
              <a:t>Anaerobe                      </a:t>
            </a:r>
            <a:r>
              <a:rPr lang="en-US" altLang="en-US" sz="2000" b="1">
                <a:solidFill>
                  <a:schemeClr val="tx2"/>
                </a:solidFill>
              </a:rPr>
              <a:t>Peptostreptococci</a:t>
            </a:r>
          </a:p>
          <a:p>
            <a:pPr>
              <a:buFontTx/>
              <a:buNone/>
            </a:pPr>
            <a:endParaRPr lang="en-US" altLang="en-US" sz="2000" b="1"/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Staphylococci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Streptococci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Enterococ</a:t>
            </a:r>
            <a:r>
              <a:rPr lang="en-US" altLang="en-US" sz="2000">
                <a:solidFill>
                  <a:schemeClr val="tx2"/>
                </a:solidFill>
              </a:rPr>
              <a:t>cci</a:t>
            </a:r>
          </a:p>
          <a:p>
            <a:pPr>
              <a:buFontTx/>
              <a:buNone/>
            </a:pPr>
            <a:r>
              <a:rPr lang="en-US" altLang="en-US" sz="2800"/>
              <a:t>             </a:t>
            </a:r>
            <a:r>
              <a:rPr lang="en-US" altLang="en-US" sz="2000" b="1"/>
              <a:t>Aerobic/facultative anaerobe                                  Anaerobic </a:t>
            </a:r>
          </a:p>
          <a:p>
            <a:pPr>
              <a:buFontTx/>
              <a:buNone/>
            </a:pPr>
            <a:r>
              <a:rPr lang="en-US" altLang="en-US" sz="2000" b="1"/>
              <a:t>                      </a:t>
            </a:r>
            <a:r>
              <a:rPr lang="en-US" altLang="en-US" sz="2000" b="1">
                <a:solidFill>
                  <a:schemeClr val="tx2"/>
                </a:solidFill>
              </a:rPr>
              <a:t>Cornybacterium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Listeria                                                                Clostridium 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Nocardia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Latobacillus ,Bacillus 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                                          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2D224A14-1C79-467F-9447-D0981611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0AFFA4-6606-439A-BC35-3C61FC3773BA}" type="slidenum">
              <a:rPr lang="en-US" altLang="en-US" sz="1400" smtClean="0"/>
              <a:pPr>
                <a:spcBef>
                  <a:spcPct val="0"/>
                </a:spcBef>
              </a:pPr>
              <a:t>11</a:t>
            </a:fld>
            <a:endParaRPr lang="en-US" altLang="en-US" sz="1400"/>
          </a:p>
        </p:txBody>
      </p:sp>
      <p:cxnSp>
        <p:nvCxnSpPr>
          <p:cNvPr id="15365" name="Straight Connector 7">
            <a:extLst>
              <a:ext uri="{FF2B5EF4-FFF2-40B4-BE49-F238E27FC236}">
                <a16:creationId xmlns:a16="http://schemas.microsoft.com/office/drawing/2014/main" xmlns="" id="{AA85F92B-274E-4755-A3BC-ECFBB59339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1065213"/>
            <a:ext cx="5029200" cy="15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6" name="Straight Arrow Connector 13">
            <a:extLst>
              <a:ext uri="{FF2B5EF4-FFF2-40B4-BE49-F238E27FC236}">
                <a16:creationId xmlns:a16="http://schemas.microsoft.com/office/drawing/2014/main" xmlns="" id="{6FDA2256-DF04-4860-BE84-516DFA99375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81101" y="1179512"/>
            <a:ext cx="2286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Straight Arrow Connector 15">
            <a:extLst>
              <a:ext uri="{FF2B5EF4-FFF2-40B4-BE49-F238E27FC236}">
                <a16:creationId xmlns:a16="http://schemas.microsoft.com/office/drawing/2014/main" xmlns="" id="{FFC1B73B-2E14-476E-8E4C-783CEC57854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73788" y="1219200"/>
            <a:ext cx="303212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Arrow Connector 18">
            <a:extLst>
              <a:ext uri="{FF2B5EF4-FFF2-40B4-BE49-F238E27FC236}">
                <a16:creationId xmlns:a16="http://schemas.microsoft.com/office/drawing/2014/main" xmlns="" id="{150906CF-7072-4DEF-99E2-82110D1DEE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66007" y="1980406"/>
            <a:ext cx="457200" cy="1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22">
            <a:extLst>
              <a:ext uri="{FF2B5EF4-FFF2-40B4-BE49-F238E27FC236}">
                <a16:creationId xmlns:a16="http://schemas.microsoft.com/office/drawing/2014/main" xmlns="" id="{05D97231-3942-4296-827B-B890F02A8B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1751013"/>
            <a:ext cx="2286000" cy="15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Arrow Connector 24">
            <a:extLst>
              <a:ext uri="{FF2B5EF4-FFF2-40B4-BE49-F238E27FC236}">
                <a16:creationId xmlns:a16="http://schemas.microsoft.com/office/drawing/2014/main" xmlns="" id="{C9EB4C7C-BF8A-4B32-8FF5-69A383BB31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29001" y="1903412"/>
            <a:ext cx="3048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Straight Arrow Connector 26">
            <a:extLst>
              <a:ext uri="{FF2B5EF4-FFF2-40B4-BE49-F238E27FC236}">
                <a16:creationId xmlns:a16="http://schemas.microsoft.com/office/drawing/2014/main" xmlns="" id="{3849BC8E-59A6-4C13-B494-DCF0AB0235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38201" y="3046412"/>
            <a:ext cx="4572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Connector 32">
            <a:extLst>
              <a:ext uri="{FF2B5EF4-FFF2-40B4-BE49-F238E27FC236}">
                <a16:creationId xmlns:a16="http://schemas.microsoft.com/office/drawing/2014/main" xmlns="" id="{FCA787E9-586B-40AA-BAD3-ECAE8A8D7F5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43501" y="2932112"/>
            <a:ext cx="2362200" cy="31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Connector 34">
            <a:extLst>
              <a:ext uri="{FF2B5EF4-FFF2-40B4-BE49-F238E27FC236}">
                <a16:creationId xmlns:a16="http://schemas.microsoft.com/office/drawing/2014/main" xmlns="" id="{A597E1D4-5C30-420B-B7C8-65FF57CD36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4113213"/>
            <a:ext cx="4495800" cy="15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Arrow Connector 36">
            <a:extLst>
              <a:ext uri="{FF2B5EF4-FFF2-40B4-BE49-F238E27FC236}">
                <a16:creationId xmlns:a16="http://schemas.microsoft.com/office/drawing/2014/main" xmlns="" id="{B6631637-CEB2-47DA-91E3-43E807F2A03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23407" y="4342606"/>
            <a:ext cx="457200" cy="1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Arrow Connector 38">
            <a:extLst>
              <a:ext uri="{FF2B5EF4-FFF2-40B4-BE49-F238E27FC236}">
                <a16:creationId xmlns:a16="http://schemas.microsoft.com/office/drawing/2014/main" xmlns="" id="{C4BCE151-96FC-4808-9284-4334CB095F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655719" y="4304506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Arrow Connector 40">
            <a:extLst>
              <a:ext uri="{FF2B5EF4-FFF2-40B4-BE49-F238E27FC236}">
                <a16:creationId xmlns:a16="http://schemas.microsoft.com/office/drawing/2014/main" xmlns="" id="{23411A8C-43CF-4699-A77A-AA0FF896B13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43301" y="2246312"/>
            <a:ext cx="762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AE37C553-33FA-4674-B895-BF494C128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xmlns="" id="{250FF9D7-CD86-4531-ADB5-B0F435A083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2E770C5F-9586-45BF-AC2C-8AFC6F16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DF3DDA-B512-4C34-B427-C9D02F97BB9C}" type="slidenum">
              <a:rPr lang="en-US" altLang="en-US" sz="1400" smtClean="0"/>
              <a:pPr>
                <a:spcBef>
                  <a:spcPct val="0"/>
                </a:spcBef>
              </a:pPr>
              <a:t>12</a:t>
            </a:fld>
            <a:endParaRPr lang="en-US" altLang="en-US" sz="1400"/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xmlns="" id="{DBAF2F40-60D1-43FF-8F4E-29631465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66800"/>
            <a:ext cx="746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>
            <a:extLst>
              <a:ext uri="{FF2B5EF4-FFF2-40B4-BE49-F238E27FC236}">
                <a16:creationId xmlns:a16="http://schemas.microsoft.com/office/drawing/2014/main" xmlns="" id="{49CC5A00-EA6C-46C0-BC7A-C32266DA4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63" y="5146675"/>
            <a:ext cx="3352800" cy="762000"/>
          </a:xfrm>
        </p:spPr>
        <p:txBody>
          <a:bodyPr/>
          <a:lstStyle/>
          <a:p>
            <a:pPr marL="342900" indent="-342900"/>
            <a:r>
              <a:rPr lang="en-US" altLang="en-US"/>
              <a:t>Gram positive cocci in chain</a:t>
            </a:r>
          </a:p>
          <a:p>
            <a:pPr marL="342900" indent="-342900"/>
            <a:r>
              <a:rPr lang="en-US" altLang="en-US" b="1">
                <a:solidFill>
                  <a:schemeClr val="tx2"/>
                </a:solidFill>
              </a:rPr>
              <a:t>Streptococci</a:t>
            </a:r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</p:txBody>
      </p:sp>
      <p:pic>
        <p:nvPicPr>
          <p:cNvPr id="17411" name="Picture 16" descr="staph.jpg">
            <a:extLst>
              <a:ext uri="{FF2B5EF4-FFF2-40B4-BE49-F238E27FC236}">
                <a16:creationId xmlns:a16="http://schemas.microsoft.com/office/drawing/2014/main" xmlns="" id="{04BB085C-FA2D-4D64-851F-5ACDBF7B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421"/>
          <a:stretch>
            <a:fillRect/>
          </a:stretch>
        </p:blipFill>
        <p:spPr bwMode="auto">
          <a:xfrm>
            <a:off x="5638800" y="887413"/>
            <a:ext cx="3279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50AADB42-C810-A84A-A1D9-CC3D2BE32A0A}"/>
              </a:ext>
            </a:extLst>
          </p:cNvPr>
          <p:cNvSpPr txBox="1">
            <a:spLocks/>
          </p:cNvSpPr>
          <p:nvPr/>
        </p:nvSpPr>
        <p:spPr>
          <a:xfrm>
            <a:off x="5791200" y="5527675"/>
            <a:ext cx="335280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None/>
            </a:pPr>
            <a:r>
              <a:rPr lang="en-US" altLang="en-US" sz="1700" b="1"/>
              <a:t>Gram positive cocci in clusters</a:t>
            </a:r>
          </a:p>
          <a:p>
            <a:pPr>
              <a:lnSpc>
                <a:spcPct val="80000"/>
              </a:lnSpc>
            </a:pPr>
            <a:endParaRPr lang="en-US" altLang="en-US" sz="17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1700" b="1">
                <a:solidFill>
                  <a:schemeClr val="tx2"/>
                </a:solidFill>
              </a:rPr>
              <a:t>Staphylococci </a:t>
            </a:r>
          </a:p>
          <a:p>
            <a:pPr>
              <a:lnSpc>
                <a:spcPct val="80000"/>
              </a:lnSpc>
            </a:pPr>
            <a:endParaRPr lang="en-US" altLang="en-US" sz="17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7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None/>
            </a:pPr>
            <a:endParaRPr lang="en-US" altLang="en-US" sz="1700"/>
          </a:p>
          <a:p>
            <a:pPr algn="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None/>
            </a:pPr>
            <a:endParaRPr lang="en-US" altLang="en-US" sz="1700"/>
          </a:p>
        </p:txBody>
      </p:sp>
      <p:pic>
        <p:nvPicPr>
          <p:cNvPr id="17413" name="Picture 1">
            <a:extLst>
              <a:ext uri="{FF2B5EF4-FFF2-40B4-BE49-F238E27FC236}">
                <a16:creationId xmlns:a16="http://schemas.microsoft.com/office/drawing/2014/main" xmlns="" id="{7A696288-C93F-479C-A7F0-AF388ADD9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117600"/>
            <a:ext cx="384492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>
            <a:extLst>
              <a:ext uri="{FF2B5EF4-FFF2-40B4-BE49-F238E27FC236}">
                <a16:creationId xmlns:a16="http://schemas.microsoft.com/office/drawing/2014/main" xmlns="" id="{1B4ADDA0-A2D3-4E4A-9BA7-F4F2F6B49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44418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0">
            <a:extLst>
              <a:ext uri="{FF2B5EF4-FFF2-40B4-BE49-F238E27FC236}">
                <a16:creationId xmlns:a16="http://schemas.microsoft.com/office/drawing/2014/main" xmlns="" id="{36E42C03-8115-4CA6-AFBC-4BC6F89BC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63960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Catalase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B72D4837-CC7C-4B95-910E-C23911996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140A562D-2FA7-4C41-B1F5-1548F1EF9A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4EEB3E3F-4370-4EF6-B0F3-7B87663C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25247A-C56C-4085-9A4B-01E8E435464A}" type="slidenum">
              <a:rPr lang="en-US" altLang="en-US" sz="1400" smtClean="0"/>
              <a:pPr>
                <a:spcBef>
                  <a:spcPct val="0"/>
                </a:spcBef>
              </a:pPr>
              <a:t>14</a:t>
            </a:fld>
            <a:endParaRPr lang="en-US" altLang="en-US" sz="1400"/>
          </a:p>
        </p:txBody>
      </p:sp>
      <p:pic>
        <p:nvPicPr>
          <p:cNvPr id="5" name="عنصر نائب للمحتوى 6" descr="Beta_haemolysis.jpg">
            <a:extLst>
              <a:ext uri="{FF2B5EF4-FFF2-40B4-BE49-F238E27FC236}">
                <a16:creationId xmlns:a16="http://schemas.microsoft.com/office/drawing/2014/main" xmlns="" id="{3D53288A-3732-4CC1-AB56-6CE12A947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06638"/>
            <a:ext cx="2265363" cy="226536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عنصر نائب للمحتوى 7" descr="asm_alpha.jpg">
            <a:extLst>
              <a:ext uri="{FF2B5EF4-FFF2-40B4-BE49-F238E27FC236}">
                <a16:creationId xmlns:a16="http://schemas.microsoft.com/office/drawing/2014/main" xmlns="" id="{BED7EEED-09C9-481C-9482-BEFE3751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2306638"/>
            <a:ext cx="2287587" cy="22653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7">
            <a:extLst>
              <a:ext uri="{FF2B5EF4-FFF2-40B4-BE49-F238E27FC236}">
                <a16:creationId xmlns:a16="http://schemas.microsoft.com/office/drawing/2014/main" xmlns="" id="{619636E3-7F0E-417F-A81B-4F6AC1B21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r="11757"/>
          <a:stretch>
            <a:fillRect/>
          </a:stretch>
        </p:blipFill>
        <p:spPr bwMode="auto">
          <a:xfrm>
            <a:off x="6478588" y="2373313"/>
            <a:ext cx="2295525" cy="21986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7">
            <a:extLst>
              <a:ext uri="{FF2B5EF4-FFF2-40B4-BE49-F238E27FC236}">
                <a16:creationId xmlns:a16="http://schemas.microsoft.com/office/drawing/2014/main" xmlns="" id="{49E96166-BCEA-437D-B8A3-62ED8533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5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chemeClr val="tx2"/>
                </a:solidFill>
                <a:latin typeface="Aharoni" panose="020B0604020202020204" pitchFamily="2" charset="-79"/>
                <a:ea typeface="Aharoni" panose="020B0604020202020204" pitchFamily="2" charset="-79"/>
                <a:cs typeface="Aharoni" panose="020B0604020202020204" pitchFamily="2" charset="-79"/>
              </a:rPr>
              <a:t>Beta-hemolytic</a:t>
            </a:r>
          </a:p>
        </p:txBody>
      </p:sp>
      <p:sp>
        <p:nvSpPr>
          <p:cNvPr id="18441" name="TextBox 8">
            <a:extLst>
              <a:ext uri="{FF2B5EF4-FFF2-40B4-BE49-F238E27FC236}">
                <a16:creationId xmlns:a16="http://schemas.microsoft.com/office/drawing/2014/main" xmlns="" id="{DA0E5C7D-E320-42C5-8D48-7D8853602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5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chemeClr val="tx2"/>
                </a:solidFill>
                <a:latin typeface="Aharoni" panose="020B0604020202020204" pitchFamily="2" charset="-79"/>
                <a:ea typeface="Aharoni" panose="020B0604020202020204" pitchFamily="2" charset="-79"/>
                <a:cs typeface="Aharoni" panose="020B0604020202020204" pitchFamily="2" charset="-79"/>
              </a:rPr>
              <a:t>Alpha-hemolytic</a:t>
            </a:r>
          </a:p>
        </p:txBody>
      </p:sp>
      <p:sp>
        <p:nvSpPr>
          <p:cNvPr id="18442" name="TextBox 9">
            <a:extLst>
              <a:ext uri="{FF2B5EF4-FFF2-40B4-BE49-F238E27FC236}">
                <a16:creationId xmlns:a16="http://schemas.microsoft.com/office/drawing/2014/main" xmlns="" id="{612F4503-A7F5-46D5-8F66-E4B92F88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5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chemeClr val="tx2"/>
                </a:solidFill>
                <a:latin typeface="Aharoni" panose="020B0604020202020204" pitchFamily="2" charset="-79"/>
                <a:ea typeface="Aharoni" panose="020B0604020202020204" pitchFamily="2" charset="-79"/>
                <a:cs typeface="Aharoni" panose="020B0604020202020204" pitchFamily="2" charset="-79"/>
              </a:rPr>
              <a:t>Non-hemolytic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FE3A3B63-8197-49EC-8D9B-740DB732E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xmlns="" id="{BA8574D7-7BBD-424B-A15E-1F975F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292623-75AB-4054-8BF0-955A0353414F}" type="slidenum">
              <a:rPr lang="en-US" altLang="en-US" sz="1400" smtClean="0"/>
              <a:pPr>
                <a:spcBef>
                  <a:spcPct val="0"/>
                </a:spcBef>
              </a:pPr>
              <a:t>15</a:t>
            </a:fld>
            <a:endParaRPr lang="en-US" altLang="en-US" sz="14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AFC759E9-E806-47EA-974B-F841591424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" y="76200"/>
          <a:ext cx="9067800" cy="6710364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1667433032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xmlns="" val="3044324087"/>
                    </a:ext>
                  </a:extLst>
                </a:gridCol>
                <a:gridCol w="1592263">
                  <a:extLst>
                    <a:ext uri="{9D8B030D-6E8A-4147-A177-3AD203B41FA5}">
                      <a16:colId xmlns:a16="http://schemas.microsoft.com/office/drawing/2014/main" xmlns="" val="3590666472"/>
                    </a:ext>
                  </a:extLst>
                </a:gridCol>
                <a:gridCol w="2151062">
                  <a:extLst>
                    <a:ext uri="{9D8B030D-6E8A-4147-A177-3AD203B41FA5}">
                      <a16:colId xmlns:a16="http://schemas.microsoft.com/office/drawing/2014/main" xmlns="" val="1460850249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xmlns="" val="2308207813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Arrangment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Diseases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2751724"/>
                  </a:ext>
                </a:extLst>
              </a:tr>
              <a:tr h="669925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Positive Cocci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+ cocci in chains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Catalase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Strep.pneumoniae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Alpha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Pneumonia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9528532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Group A strept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Beta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Pharyngitis (Sore throat)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Rheumatic fever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8944362"/>
                  </a:ext>
                </a:extLst>
              </a:tr>
              <a:tr h="955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Group B strept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Beta hemolysis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Neonatal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4066537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Enterococcus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Urine, blood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314220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+ cocci in clusters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Catalase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Staph aureus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Soft tissue bone joint blood and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3019124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Coagulase – staph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Staph epidermidis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Catheter related infections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9456325"/>
                  </a:ext>
                </a:extLst>
              </a:tr>
              <a:tr h="703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+ cocci in chains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Peptostreptococcus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Brain abscess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1284705"/>
                  </a:ext>
                </a:extLst>
              </a:tr>
              <a:tr h="7524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Negative cocci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– cocci in pairs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Neisseria and Moraxella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Genital , Meninges and respiratory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6034278"/>
                  </a:ext>
                </a:extLst>
              </a:tr>
              <a:tr h="490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– cocci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Veillonella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Rare cause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2681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xmlns="" id="{6CF4DDD3-691B-4194-A078-3B35973A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xmlns="" id="{C897EAC7-94D9-4253-886B-24BBFADCC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A99E97C1-47AC-4B46-ACE8-20F1CE30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B05593-0E31-47C9-A252-ACE56D55AE84}" type="slidenum">
              <a:rPr lang="en-US" altLang="en-US" sz="1400" smtClean="0"/>
              <a:pPr>
                <a:spcBef>
                  <a:spcPct val="0"/>
                </a:spcBef>
              </a:pPr>
              <a:t>16</a:t>
            </a:fld>
            <a:endParaRPr lang="en-US" altLang="en-US" sz="1400"/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xmlns="" id="{2310D1E4-A705-4059-AEA2-3191E61F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849313"/>
            <a:ext cx="40592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>
            <a:extLst>
              <a:ext uri="{FF2B5EF4-FFF2-40B4-BE49-F238E27FC236}">
                <a16:creationId xmlns:a16="http://schemas.microsoft.com/office/drawing/2014/main" xmlns="" id="{3D36CBD0-E3F9-4D6B-AE7D-EEE956759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70275"/>
            <a:ext cx="4287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5073DA47-4ED0-4BC7-A570-C67C7A145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xmlns="" id="{13599033-1029-44C5-96EF-A28AE03A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CC9CD5-F62A-4672-AC95-2DE64BFF912F}" type="slidenum">
              <a:rPr lang="en-US" altLang="en-US" sz="1400" smtClean="0"/>
              <a:pPr>
                <a:spcBef>
                  <a:spcPct val="0"/>
                </a:spcBef>
              </a:pPr>
              <a:t>17</a:t>
            </a:fld>
            <a:endParaRPr lang="en-US" altLang="en-US" sz="14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811F085A-BC88-4285-B391-CD447413F3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-76200"/>
          <a:ext cx="9067800" cy="7269391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xmlns="" val="3301078748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xmlns="" val="1556788940"/>
                    </a:ext>
                  </a:extLst>
                </a:gridCol>
                <a:gridCol w="2319338">
                  <a:extLst>
                    <a:ext uri="{9D8B030D-6E8A-4147-A177-3AD203B41FA5}">
                      <a16:colId xmlns:a16="http://schemas.microsoft.com/office/drawing/2014/main" xmlns="" val="2111340453"/>
                    </a:ext>
                  </a:extLst>
                </a:gridCol>
                <a:gridCol w="3509962">
                  <a:extLst>
                    <a:ext uri="{9D8B030D-6E8A-4147-A177-3AD203B41FA5}">
                      <a16:colId xmlns:a16="http://schemas.microsoft.com/office/drawing/2014/main" xmlns="" val="2732809507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Gram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O2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Characteristics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Examples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915410"/>
                  </a:ext>
                </a:extLst>
              </a:tr>
              <a:tr h="365125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Positive Bacilli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Spore forming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Bacillus antherasis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5246501"/>
                  </a:ext>
                </a:extLst>
              </a:tr>
              <a:tr h="712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Non-Spore forming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Listeria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Corynebacterium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1912131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Spore forming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Clostridia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1840258"/>
                  </a:ext>
                </a:extLst>
              </a:tr>
              <a:tr h="504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Non-Spore forming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Eubacterium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575763"/>
                  </a:ext>
                </a:extLst>
              </a:tr>
              <a:tr h="914400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negative Bacilli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Sugar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Enteric Bacteria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E. coli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530416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Sugar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Vibrio cholerae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0415087"/>
                  </a:ext>
                </a:extLst>
              </a:tr>
              <a:tr h="639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Pseudomonas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7635063"/>
                  </a:ext>
                </a:extLst>
              </a:tr>
              <a:tr h="639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Acinetobacter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0490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fastidious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Haemophilus influenzae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643416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Bacteroides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4570426"/>
                  </a:ext>
                </a:extLst>
              </a:tr>
              <a:tr h="382588">
                <a:tc rowSpan="3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Gram Stainable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Spirochetes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1106939"/>
                  </a:ext>
                </a:extLst>
              </a:tr>
              <a:tr h="36512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Mycoplasma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528515"/>
                  </a:ext>
                </a:extLst>
              </a:tr>
              <a:tr h="36512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Chlamydia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00417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B38E2A77-382B-44FA-A735-61B7817F1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5" name="Content Placeholder 7">
            <a:extLst>
              <a:ext uri="{FF2B5EF4-FFF2-40B4-BE49-F238E27FC236}">
                <a16:creationId xmlns:a16="http://schemas.microsoft.com/office/drawing/2014/main" xmlns="" id="{C39B5EAC-3779-4B76-8AF8-07D83CBAFE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105275"/>
            <a:ext cx="2667000" cy="2143125"/>
          </a:xfrm>
        </p:spPr>
      </p:pic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xmlns="" id="{60CF7FF8-E506-46A2-A1E9-B236CAA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27AA9E-360A-4BC9-9A62-1D4C3C731946}" type="slidenum">
              <a:rPr lang="en-US" altLang="en-US" sz="1400" smtClean="0"/>
              <a:pPr>
                <a:spcBef>
                  <a:spcPct val="0"/>
                </a:spcBef>
              </a:pPr>
              <a:t>18</a:t>
            </a:fld>
            <a:endParaRPr lang="en-US" altLang="en-US" sz="1400"/>
          </a:p>
        </p:txBody>
      </p:sp>
      <p:pic>
        <p:nvPicPr>
          <p:cNvPr id="23557" name="Picture 4" descr="http://www.alexmedonline.com/students/alexmed/subjects/microbiology/microscopicatlas/ypgs.jpg">
            <a:extLst>
              <a:ext uri="{FF2B5EF4-FFF2-40B4-BE49-F238E27FC236}">
                <a16:creationId xmlns:a16="http://schemas.microsoft.com/office/drawing/2014/main" xmlns="" id="{D134980C-A14A-4AC7-B616-5EFACD72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05275"/>
            <a:ext cx="4906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">
            <a:extLst>
              <a:ext uri="{FF2B5EF4-FFF2-40B4-BE49-F238E27FC236}">
                <a16:creationId xmlns:a16="http://schemas.microsoft.com/office/drawing/2014/main" xmlns="" id="{40BEDE75-E43B-4B84-9ACE-65269104F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2038"/>
            <a:ext cx="31654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xmlns="" id="{B6B6C4C4-3A80-4D52-ABBB-40704EE9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AE02E5-E2D2-4B41-95C0-5F874BB49EC0}" type="slidenum">
              <a:rPr lang="en-US" altLang="en-US" sz="1400" smtClean="0"/>
              <a:pPr>
                <a:spcBef>
                  <a:spcPct val="0"/>
                </a:spcBef>
              </a:pPr>
              <a:t>19</a:t>
            </a:fld>
            <a:endParaRPr lang="en-US" altLang="en-US" sz="1400"/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xmlns="" id="{ABE655E7-5FFB-487D-9BFE-E372FD75A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838200"/>
            <a:ext cx="7696200" cy="2819400"/>
          </a:xfrm>
        </p:spPr>
        <p:txBody>
          <a:bodyPr/>
          <a:lstStyle/>
          <a:p>
            <a:endParaRPr lang="en-US" altLang="en-US" sz="2400" b="1"/>
          </a:p>
          <a:p>
            <a:r>
              <a:rPr lang="en-US" altLang="en-US" sz="2400" b="1"/>
              <a:t>Staphylococci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Catalase-positive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Gram-positive cocci in </a:t>
            </a:r>
            <a:r>
              <a:rPr lang="en-US" altLang="en-US" sz="2000" b="1"/>
              <a:t>clusters</a:t>
            </a:r>
          </a:p>
          <a:p>
            <a:endParaRPr lang="en-US" altLang="en-US" sz="2400" b="1" i="1">
              <a:solidFill>
                <a:schemeClr val="tx2"/>
              </a:solidFill>
            </a:endParaRPr>
          </a:p>
          <a:p>
            <a:r>
              <a:rPr lang="en-US" altLang="en-US" sz="2400" b="1" i="1">
                <a:solidFill>
                  <a:schemeClr val="tx2"/>
                </a:solidFill>
              </a:rPr>
              <a:t>Staphylococcus aureus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coagulase-positive, most important pathogen </a:t>
            </a:r>
          </a:p>
          <a:p>
            <a:endParaRPr lang="en-US" altLang="en-US" sz="2400" b="1" i="1">
              <a:solidFill>
                <a:schemeClr val="tx2"/>
              </a:solidFill>
            </a:endParaRPr>
          </a:p>
          <a:p>
            <a:r>
              <a:rPr lang="en-US" altLang="en-US" sz="2400" b="1" i="1">
                <a:solidFill>
                  <a:schemeClr val="tx2"/>
                </a:solidFill>
              </a:rPr>
              <a:t>Staph. epidermidis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and other coagulase negative staphylococci e.g. S saprophiticus</a:t>
            </a:r>
          </a:p>
          <a:p>
            <a:endParaRPr lang="en-US" altLang="en-US" sz="2400" b="1">
              <a:solidFill>
                <a:schemeClr val="tx2"/>
              </a:solidFill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CF88F018-9361-4B6F-AB37-484AABFA9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Gram-positive Cocci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xmlns="" id="{3F19D566-A707-4DA3-8123-00A690B7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066800"/>
            <a:ext cx="2336800" cy="21066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>
            <a:extLst>
              <a:ext uri="{FF2B5EF4-FFF2-40B4-BE49-F238E27FC236}">
                <a16:creationId xmlns:a16="http://schemas.microsoft.com/office/drawing/2014/main" xmlns="" id="{EC554808-67A3-418B-A0D7-D294E3675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48768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337E5084-32C4-4F77-B530-EF0F81DF1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685800"/>
          </a:xfrm>
        </p:spPr>
        <p:txBody>
          <a:bodyPr/>
          <a:lstStyle/>
          <a:p>
            <a:r>
              <a:rPr lang="en-US" altLang="en-US" sz="6000" b="1" u="sng">
                <a:solidFill>
                  <a:schemeClr val="tx1"/>
                </a:solidFill>
              </a:rPr>
              <a:t>Objectives: </a:t>
            </a:r>
            <a:r>
              <a:rPr lang="en-US" altLang="en-US" sz="6000" b="1">
                <a:solidFill>
                  <a:schemeClr val="tx1"/>
                </a:solidFill>
              </a:rPr>
              <a:t>    </a:t>
            </a:r>
            <a:r>
              <a:rPr lang="en-US" altLang="en-US" sz="6000">
                <a:solidFill>
                  <a:schemeClr val="tx1"/>
                </a:solidFill>
              </a:rPr>
              <a:t/>
            </a:r>
            <a:br>
              <a:rPr lang="en-US" altLang="en-US" sz="6000">
                <a:solidFill>
                  <a:schemeClr val="tx1"/>
                </a:solidFill>
              </a:rPr>
            </a:br>
            <a:endParaRPr lang="en-US" altLang="en-US" sz="60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DEDC0A-96D0-7E41-8C24-9544991C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By the end of this lecture, the student should able to:</a:t>
            </a:r>
          </a:p>
          <a:p>
            <a:r>
              <a:rPr lang="en-US" altLang="en-US" dirty="0"/>
              <a:t>Recall the general basic characteristics of bacteria</a:t>
            </a:r>
          </a:p>
          <a:p>
            <a:r>
              <a:rPr lang="en-US" altLang="en-US" dirty="0"/>
              <a:t>Differentiate between gram positive and gram negative bacteria.</a:t>
            </a:r>
          </a:p>
          <a:p>
            <a:r>
              <a:rPr lang="en-US" altLang="en-US" dirty="0"/>
              <a:t>Recall the different groups, genera and species of gram positive bacteria (cocci and bacilli (rods))</a:t>
            </a:r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C786323E-6CD6-4F94-83E2-2F8CF39E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4533F8-4DF3-49FC-B52D-6F51C60951B0}" type="slidenum">
              <a:rPr lang="en-US" altLang="en-US" sz="1400" smtClean="0"/>
              <a:pPr>
                <a:spcBef>
                  <a:spcPct val="0"/>
                </a:spcBef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xmlns="" id="{19F0B023-C835-40F4-8B41-30795164E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Streptococci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xmlns="" id="{04760739-05CC-40DE-BCFE-229F45084C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924800" cy="5410200"/>
          </a:xfrm>
        </p:spPr>
        <p:txBody>
          <a:bodyPr/>
          <a:lstStyle/>
          <a:p>
            <a:r>
              <a:rPr lang="en-US" altLang="en-US" sz="2400" b="1">
                <a:solidFill>
                  <a:schemeClr val="tx2"/>
                </a:solidFill>
              </a:rPr>
              <a:t>Catalase-negative</a:t>
            </a:r>
          </a:p>
          <a:p>
            <a:r>
              <a:rPr lang="en-US" altLang="en-US" sz="2400" b="1">
                <a:solidFill>
                  <a:schemeClr val="tx2"/>
                </a:solidFill>
              </a:rPr>
              <a:t>Gram-positive cocci in </a:t>
            </a:r>
            <a:r>
              <a:rPr lang="en-US" altLang="en-US" sz="2400" b="1"/>
              <a:t>chains or pairs</a:t>
            </a:r>
          </a:p>
          <a:p>
            <a:r>
              <a:rPr lang="en-US" altLang="en-US" sz="2400"/>
              <a:t>Divided by type of hemolysis.</a:t>
            </a:r>
          </a:p>
          <a:p>
            <a:endParaRPr lang="en-US" altLang="en-US" sz="2400"/>
          </a:p>
          <a:p>
            <a:r>
              <a:rPr lang="en-US" altLang="en-US" sz="2400"/>
              <a:t>Alpha hemolytic:</a:t>
            </a:r>
          </a:p>
          <a:p>
            <a:pPr lvl="1"/>
            <a:r>
              <a:rPr lang="en-US" altLang="en-US" sz="2000" i="1"/>
              <a:t>S. viridans</a:t>
            </a:r>
            <a:r>
              <a:rPr lang="en-US" altLang="en-US" sz="2000"/>
              <a:t>- </a:t>
            </a:r>
            <a:r>
              <a:rPr lang="en-US" altLang="en-US" sz="2000">
                <a:solidFill>
                  <a:schemeClr val="tx2"/>
                </a:solidFill>
              </a:rPr>
              <a:t>oral flora - infective endocarditis</a:t>
            </a:r>
          </a:p>
          <a:p>
            <a:pPr lvl="1"/>
            <a:r>
              <a:rPr lang="en-US" altLang="en-US" sz="2000" i="1"/>
              <a:t>S. pneumoniae</a:t>
            </a:r>
            <a:r>
              <a:rPr lang="en-US" altLang="en-US" sz="2000"/>
              <a:t>-</a:t>
            </a:r>
            <a:r>
              <a:rPr lang="en-US" altLang="en-US" sz="2000">
                <a:solidFill>
                  <a:schemeClr val="tx2"/>
                </a:solidFill>
              </a:rPr>
              <a:t>important cause of community acquired pneumonia</a:t>
            </a:r>
          </a:p>
          <a:p>
            <a:endParaRPr lang="en-US" altLang="en-US" sz="2400"/>
          </a:p>
          <a:p>
            <a:r>
              <a:rPr lang="en-US" altLang="en-US" sz="2400"/>
              <a:t>Beta hemolytic:</a:t>
            </a:r>
          </a:p>
          <a:p>
            <a:pPr lvl="1"/>
            <a:r>
              <a:rPr lang="en-US" altLang="en-US" sz="2000" i="1">
                <a:solidFill>
                  <a:schemeClr val="tx2"/>
                </a:solidFill>
              </a:rPr>
              <a:t>S. pyogenes</a:t>
            </a:r>
            <a:r>
              <a:rPr lang="en-US" altLang="en-US" sz="2000">
                <a:solidFill>
                  <a:schemeClr val="tx2"/>
                </a:solidFill>
              </a:rPr>
              <a:t>, group A streptococcus</a:t>
            </a:r>
          </a:p>
          <a:p>
            <a:pPr lvl="2"/>
            <a:r>
              <a:rPr lang="en-US" altLang="en-US" sz="1600">
                <a:solidFill>
                  <a:schemeClr val="tx2"/>
                </a:solidFill>
              </a:rPr>
              <a:t>Important cause of pharyngitis and cellulitis</a:t>
            </a:r>
          </a:p>
          <a:p>
            <a:endParaRPr lang="en-US" altLang="en-US" sz="2400" b="1"/>
          </a:p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xmlns="" id="{211C31CE-E897-4EE7-AE88-31A72086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4F8B7C-543D-462B-A5DF-31B058588F0D}" type="slidenum">
              <a:rPr lang="en-US" altLang="en-US" sz="1400" smtClean="0"/>
              <a:pPr>
                <a:spcBef>
                  <a:spcPct val="0"/>
                </a:spcBef>
              </a:pPr>
              <a:t>20</a:t>
            </a:fld>
            <a:endParaRPr lang="en-US" altLang="en-US" sz="1400"/>
          </a:p>
        </p:txBody>
      </p:sp>
      <p:pic>
        <p:nvPicPr>
          <p:cNvPr id="25605" name="Picture 8">
            <a:extLst>
              <a:ext uri="{FF2B5EF4-FFF2-40B4-BE49-F238E27FC236}">
                <a16:creationId xmlns:a16="http://schemas.microsoft.com/office/drawing/2014/main" xmlns="" id="{D1218120-18EA-463E-A296-FA7C9E392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51313"/>
            <a:ext cx="29718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>
            <a:extLst>
              <a:ext uri="{FF2B5EF4-FFF2-40B4-BE49-F238E27FC236}">
                <a16:creationId xmlns:a16="http://schemas.microsoft.com/office/drawing/2014/main" xmlns="" id="{6E4AE077-0DFB-4436-95B7-841E896F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36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F5A0B5EC-9430-4226-A066-42D3BABA6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S. pneumoniae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xmlns="" id="{C17098A1-886C-40BE-ABAB-C7B0679A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6BDAA1-D25C-4DFB-AE16-4E4718B86DB4}" type="slidenum">
              <a:rPr lang="en-US" altLang="en-US" sz="1400" smtClean="0"/>
              <a:pPr>
                <a:spcBef>
                  <a:spcPct val="0"/>
                </a:spcBef>
              </a:pPr>
              <a:t>21</a:t>
            </a:fld>
            <a:endParaRPr lang="en-US" altLang="en-US" sz="1400"/>
          </a:p>
        </p:txBody>
      </p:sp>
      <p:pic>
        <p:nvPicPr>
          <p:cNvPr id="26628" name="Picture 3" descr="pneumococcus">
            <a:extLst>
              <a:ext uri="{FF2B5EF4-FFF2-40B4-BE49-F238E27FC236}">
                <a16:creationId xmlns:a16="http://schemas.microsoft.com/office/drawing/2014/main" xmlns="" id="{F0FA1922-29CD-4B75-B561-914C77045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914400"/>
            <a:ext cx="5307013" cy="57912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28AA4F6C-B8B4-4F90-9FF2-004BFE226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xmlns="" id="{02BCE4E1-7BF2-486D-A45C-D87108584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A-Spore forming </a:t>
            </a:r>
          </a:p>
          <a:p>
            <a:r>
              <a:rPr lang="en-US" altLang="en-US"/>
              <a:t>B-Non spore forming</a:t>
            </a:r>
          </a:p>
          <a:p>
            <a:pPr>
              <a:buFontTx/>
              <a:buNone/>
            </a:pPr>
            <a:r>
              <a:rPr lang="en-US" altLang="en-US"/>
              <a:t>Spore forming are divided into:-</a:t>
            </a:r>
          </a:p>
          <a:p>
            <a:pPr>
              <a:buFontTx/>
              <a:buNone/>
            </a:pPr>
            <a:r>
              <a:rPr lang="en-US" altLang="en-US"/>
              <a:t>Aerobic spore forming most important is </a:t>
            </a:r>
            <a:r>
              <a:rPr lang="en-US" altLang="en-US" i="1" u="sng"/>
              <a:t>Bacillus spp. (e.g. anthracis, that causes anthracis)</a:t>
            </a:r>
          </a:p>
          <a:p>
            <a:pPr>
              <a:buFontTx/>
              <a:buNone/>
            </a:pPr>
            <a:r>
              <a:rPr lang="en-US" altLang="en-US"/>
              <a:t>Anaerobic spore forming</a:t>
            </a:r>
          </a:p>
          <a:p>
            <a:pPr>
              <a:buFontTx/>
              <a:buNone/>
            </a:pPr>
            <a:r>
              <a:rPr lang="en-US" altLang="en-US"/>
              <a:t>	Clostridium spp.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xmlns="" id="{C7E9F387-0D02-4425-A6B9-B0DBE354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5545E3-8C81-4C30-ABF6-C2FBD252EBDC}" type="slidenum">
              <a:rPr lang="en-US" altLang="en-US" sz="1400" smtClean="0"/>
              <a:pPr>
                <a:spcBef>
                  <a:spcPct val="0"/>
                </a:spcBef>
              </a:pPr>
              <a:t>22</a:t>
            </a:fld>
            <a:endParaRPr lang="en-US" altLang="en-US" sz="1400"/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xmlns="" id="{6F0CF24E-4D44-42BF-AECE-B369FE71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2725"/>
            <a:ext cx="2667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xmlns="" id="{6B34FAF1-4F37-4BBB-8D34-6D00E50A6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6858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xmlns="" id="{CA72810E-73C2-4F5D-8376-76BEC94A0A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6962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Anaerobic gram positive bacilli</a:t>
            </a:r>
          </a:p>
          <a:p>
            <a:r>
              <a:rPr lang="en-US" altLang="en-US"/>
              <a:t>C. tetani  - </a:t>
            </a:r>
            <a:r>
              <a:rPr lang="en-US" altLang="en-US" sz="2400" b="1">
                <a:solidFill>
                  <a:schemeClr val="tx2"/>
                </a:solidFill>
              </a:rPr>
              <a:t>Tetanus</a:t>
            </a:r>
            <a:r>
              <a:rPr lang="en-US" altLang="en-US" sz="2800" b="1">
                <a:solidFill>
                  <a:schemeClr val="tx2"/>
                </a:solidFill>
              </a:rPr>
              <a:t>       </a:t>
            </a:r>
            <a:r>
              <a:rPr lang="en-US" altLang="en-US"/>
              <a:t>     C. perfringens</a:t>
            </a:r>
          </a:p>
          <a:p>
            <a:pPr>
              <a:buFontTx/>
              <a:buNone/>
            </a:pPr>
            <a:r>
              <a:rPr lang="en-US" altLang="en-US"/>
              <a:t>                                              </a:t>
            </a:r>
            <a:r>
              <a:rPr lang="en-US" altLang="en-US" sz="2400" b="1">
                <a:solidFill>
                  <a:schemeClr val="tx2"/>
                </a:solidFill>
              </a:rPr>
              <a:t>Gas gangrene                    </a:t>
            </a:r>
          </a:p>
          <a:p>
            <a:endParaRPr lang="en-US" altLang="en-US" sz="2400" b="1">
              <a:solidFill>
                <a:schemeClr val="tx2"/>
              </a:solidFill>
            </a:endParaRPr>
          </a:p>
          <a:p>
            <a:endParaRPr lang="en-US" altLang="en-US" sz="2400" b="1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altLang="en-US" sz="2400" b="1">
              <a:solidFill>
                <a:schemeClr val="tx2"/>
              </a:solidFill>
            </a:endParaRPr>
          </a:p>
          <a:p>
            <a:endParaRPr lang="en-US" altLang="en-US" sz="2400" b="1"/>
          </a:p>
          <a:p>
            <a:r>
              <a:rPr lang="en-US" altLang="en-US" sz="2400" b="1"/>
              <a:t>C. botulinum  - </a:t>
            </a:r>
            <a:r>
              <a:rPr lang="en-US" altLang="en-US" sz="2400" b="1">
                <a:solidFill>
                  <a:schemeClr val="tx2"/>
                </a:solidFill>
              </a:rPr>
              <a:t>botulism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>
                <a:solidFill>
                  <a:schemeClr val="tx2"/>
                </a:solidFill>
              </a:rPr>
              <a:t>Descending weakness--&gt;paralysis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>
                <a:solidFill>
                  <a:schemeClr val="tx2"/>
                </a:solidFill>
              </a:rPr>
              <a:t>diplopia,  dysphagia--&gt;respiratory failure</a:t>
            </a:r>
          </a:p>
          <a:p>
            <a:endParaRPr lang="en-US" altLang="en-US" sz="2400" b="1">
              <a:solidFill>
                <a:schemeClr val="tx2"/>
              </a:solidFill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D261A6D0-0840-4986-97B9-CF774D4E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E76D54-9BA7-47E1-A7F5-BD522311700F}" type="slidenum">
              <a:rPr lang="en-US" altLang="en-US" sz="1400" smtClean="0"/>
              <a:pPr>
                <a:spcBef>
                  <a:spcPct val="0"/>
                </a:spcBef>
              </a:pPr>
              <a:t>23</a:t>
            </a:fld>
            <a:endParaRPr lang="en-US" altLang="en-US" sz="1400"/>
          </a:p>
        </p:txBody>
      </p:sp>
      <p:pic>
        <p:nvPicPr>
          <p:cNvPr id="28677" name="Picture 3" descr="c">
            <a:extLst>
              <a:ext uri="{FF2B5EF4-FFF2-40B4-BE49-F238E27FC236}">
                <a16:creationId xmlns:a16="http://schemas.microsoft.com/office/drawing/2014/main" xmlns="" id="{F14CCEC5-AFC2-4F21-870B-64EEE8DB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25908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9" descr="Clostridium-tetani.jpg">
            <a:extLst>
              <a:ext uri="{FF2B5EF4-FFF2-40B4-BE49-F238E27FC236}">
                <a16:creationId xmlns:a16="http://schemas.microsoft.com/office/drawing/2014/main" xmlns="" id="{1E38E146-0669-43AA-84AC-10CF0FB9D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38" y="2133600"/>
            <a:ext cx="3406775" cy="17922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64AC7CF0-0A95-403C-9208-C4EF8309A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6858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xmlns="" id="{E4EDEEF7-0059-430C-9350-50EEFAB1F6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696200" cy="5410200"/>
          </a:xfrm>
        </p:spPr>
        <p:txBody>
          <a:bodyPr/>
          <a:lstStyle/>
          <a:p>
            <a:pPr>
              <a:defRPr/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/>
              <a:t>Aerobic gram positive bacilli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err="1"/>
              <a:t>Corynebacterium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diphtheriae</a:t>
            </a:r>
            <a:r>
              <a:rPr lang="en-US" altLang="en-US" sz="24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Fever, pharyngitis, cervical LAD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thick, gray, adherent membrane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sequelae--&gt;airway obstruction, myocarditis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E59C59BF-25BE-41FF-B09D-D6F71CB3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15D942-E02B-4591-A76E-104E915DC937}" type="slidenum">
              <a:rPr lang="en-US" altLang="en-US" sz="1400" smtClean="0"/>
              <a:pPr>
                <a:spcBef>
                  <a:spcPct val="0"/>
                </a:spcBef>
              </a:pPr>
              <a:t>24</a:t>
            </a:fld>
            <a:endParaRPr lang="en-US" altLang="en-US" sz="1400"/>
          </a:p>
        </p:txBody>
      </p:sp>
      <p:pic>
        <p:nvPicPr>
          <p:cNvPr id="29701" name="Picture 6" descr="202FF5">
            <a:extLst>
              <a:ext uri="{FF2B5EF4-FFF2-40B4-BE49-F238E27FC236}">
                <a16:creationId xmlns:a16="http://schemas.microsoft.com/office/drawing/2014/main" xmlns="" id="{B8A2A0EA-F311-4225-848D-C7D91778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3143250"/>
            <a:ext cx="446246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xmlns="" id="{C1D28430-4DB9-4BF8-B04C-9AAA5D9F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4B572A-A667-49B3-A0D1-4C93915E537C}" type="slidenum">
              <a:rPr lang="en-US" altLang="en-US" sz="1400" smtClean="0"/>
              <a:pPr>
                <a:spcBef>
                  <a:spcPct val="0"/>
                </a:spcBef>
              </a:pPr>
              <a:t>25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2D0C8B5B-D618-4A56-BE4D-A09A7898A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solidFill>
                  <a:schemeClr val="tx1"/>
                </a:solidFill>
              </a:rPr>
              <a:t>Gram-Negative Cocci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xmlns="" id="{B46757C7-4328-4746-A0A2-1A2DDFDFDF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696200" cy="4876800"/>
          </a:xfrm>
        </p:spPr>
        <p:txBody>
          <a:bodyPr/>
          <a:lstStyle/>
          <a:p>
            <a:r>
              <a:rPr lang="en-US" altLang="en-US" sz="2400" i="1"/>
              <a:t>Neisseria gonorrhoeae</a:t>
            </a:r>
          </a:p>
          <a:p>
            <a:pPr lvl="1"/>
            <a:r>
              <a:rPr lang="en-US" altLang="en-US" sz="2000" i="1">
                <a:solidFill>
                  <a:schemeClr val="tx2"/>
                </a:solidFill>
              </a:rPr>
              <a:t>The Gonococcus</a:t>
            </a:r>
          </a:p>
          <a:p>
            <a:r>
              <a:rPr lang="en-US" altLang="en-US" sz="2400" i="1"/>
              <a:t>Neisseria meningitidis</a:t>
            </a:r>
          </a:p>
          <a:p>
            <a:pPr lvl="1"/>
            <a:r>
              <a:rPr lang="en-US" altLang="en-US" sz="2000" i="1">
                <a:solidFill>
                  <a:schemeClr val="tx2"/>
                </a:solidFill>
              </a:rPr>
              <a:t>The Meningococcus</a:t>
            </a:r>
          </a:p>
          <a:p>
            <a:r>
              <a:rPr lang="en-US" altLang="en-US" sz="2400"/>
              <a:t>Both Gram-negative intracellular diplococci</a:t>
            </a:r>
          </a:p>
          <a:p>
            <a:r>
              <a:rPr lang="en-US" altLang="en-US" sz="2400"/>
              <a:t>Moraxella catarrhalis</a:t>
            </a:r>
          </a:p>
          <a:p>
            <a:endParaRPr lang="en-US" altLang="en-US" sz="2400"/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xmlns="" id="{1BC960C7-46AC-4D1B-B135-2FDB9C05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886200"/>
            <a:ext cx="4287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xmlns="" id="{379796DE-6CC3-443B-AEC0-D554D8BF6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219200"/>
            <a:ext cx="3113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1E714F88-05C2-4218-AA34-2654AA8C9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Gram-Negative Rods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091D587F-12EC-4AE7-BC60-0D739A44A0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Enteric Bacteria  they ferment sugars most important are;</a:t>
            </a:r>
          </a:p>
          <a:p>
            <a:pPr lvl="1"/>
            <a:r>
              <a:rPr lang="en-US" altLang="en-US" sz="2000" i="1"/>
              <a:t>E. coli</a:t>
            </a:r>
          </a:p>
          <a:p>
            <a:pPr lvl="1"/>
            <a:r>
              <a:rPr lang="en-US" altLang="en-US" sz="2000" i="1"/>
              <a:t>Salmonella</a:t>
            </a:r>
          </a:p>
          <a:p>
            <a:pPr lvl="1"/>
            <a:r>
              <a:rPr lang="en-US" altLang="en-US" sz="2000" i="1"/>
              <a:t>Shigella</a:t>
            </a:r>
          </a:p>
          <a:p>
            <a:pPr lvl="1"/>
            <a:r>
              <a:rPr lang="en-US" altLang="en-US" sz="2000" i="1"/>
              <a:t>Yersinia and Klebsiella pneumoniae</a:t>
            </a:r>
          </a:p>
          <a:p>
            <a:pPr lvl="1"/>
            <a:r>
              <a:rPr lang="en-US" altLang="en-US" sz="2000" i="1"/>
              <a:t>Proteus</a:t>
            </a:r>
          </a:p>
          <a:p>
            <a:pPr lvl="1"/>
            <a:endParaRPr lang="en-US" altLang="en-US" sz="2000" i="1"/>
          </a:p>
          <a:p>
            <a:pPr lvl="1"/>
            <a:endParaRPr lang="en-US" altLang="en-US" sz="2000" i="1"/>
          </a:p>
          <a:p>
            <a:pPr lvl="1">
              <a:buFontTx/>
              <a:buNone/>
            </a:pPr>
            <a:endParaRPr lang="en-US" altLang="en-US" sz="2000" i="1"/>
          </a:p>
        </p:txBody>
      </p:sp>
      <p:pic>
        <p:nvPicPr>
          <p:cNvPr id="31748" name="Picture 4" descr="http://www.alexmedonline.com/students/alexmed/subjects/microbiology/microscopicatlas/ypgs.jpg">
            <a:extLst>
              <a:ext uri="{FF2B5EF4-FFF2-40B4-BE49-F238E27FC236}">
                <a16:creationId xmlns:a16="http://schemas.microsoft.com/office/drawing/2014/main" xmlns="" id="{841C7BE8-6CA6-4A54-A67D-D44869F6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505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C4E0EEF2-A5E6-486F-A16B-8F0D3DFE8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Gram-Negative Rods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F904E57F-E6EF-4497-9A75-B68D5FCBC8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Fastidious GNRs</a:t>
            </a:r>
          </a:p>
          <a:p>
            <a:pPr lvl="1"/>
            <a:r>
              <a:rPr lang="en-US" altLang="en-US" sz="2000" i="1"/>
              <a:t>Bordetella pertussis</a:t>
            </a:r>
          </a:p>
          <a:p>
            <a:pPr lvl="1"/>
            <a:r>
              <a:rPr lang="en-US" altLang="en-US" sz="2000" i="1"/>
              <a:t>Haemophilus influenzae</a:t>
            </a:r>
          </a:p>
          <a:p>
            <a:pPr lvl="1"/>
            <a:r>
              <a:rPr lang="en-US" altLang="en-US" sz="2000" i="1"/>
              <a:t>Campylobacter jejuni</a:t>
            </a:r>
          </a:p>
          <a:p>
            <a:pPr lvl="1"/>
            <a:r>
              <a:rPr lang="en-US" altLang="en-US" sz="2000" i="1"/>
              <a:t>Helicobacter pylori</a:t>
            </a:r>
          </a:p>
          <a:p>
            <a:pPr lvl="1"/>
            <a:r>
              <a:rPr lang="en-US" altLang="en-US" sz="2000" i="1"/>
              <a:t>Legionella pneumophila</a:t>
            </a:r>
          </a:p>
          <a:p>
            <a:r>
              <a:rPr lang="en-US" altLang="en-US" sz="2400"/>
              <a:t>Anaerobic GNRs</a:t>
            </a:r>
          </a:p>
          <a:p>
            <a:pPr lvl="1"/>
            <a:r>
              <a:rPr lang="en-US" altLang="en-US" sz="2000" i="1"/>
              <a:t>Bacteroides fragilis</a:t>
            </a:r>
          </a:p>
          <a:p>
            <a:pPr lvl="1"/>
            <a:r>
              <a:rPr lang="en-US" altLang="en-US" sz="2000" i="1"/>
              <a:t>Fusobacterium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xmlns="" id="{86DE6E96-1ED7-4697-B732-B4B73442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4562" r="3476" b="4636"/>
          <a:stretch>
            <a:fillRect/>
          </a:stretch>
        </p:blipFill>
        <p:spPr bwMode="auto">
          <a:xfrm>
            <a:off x="5565775" y="2209800"/>
            <a:ext cx="2892425" cy="2276475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6C4D7579-6507-40A8-AC4E-B3EE5CCEE6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924800" cy="19050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Non fermentative gram negative rods i.e. they do not ferment sugars e.g.</a:t>
            </a:r>
          </a:p>
        </p:txBody>
      </p:sp>
      <p:sp>
        <p:nvSpPr>
          <p:cNvPr id="33795" name="Subtitle 2">
            <a:extLst>
              <a:ext uri="{FF2B5EF4-FFF2-40B4-BE49-F238E27FC236}">
                <a16:creationId xmlns:a16="http://schemas.microsoft.com/office/drawing/2014/main" xmlns="" id="{0C500463-EA5F-4B63-8B28-77305EDC58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31242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altLang="en-US"/>
              <a:t> </a:t>
            </a:r>
            <a:r>
              <a:rPr lang="en-US" altLang="en-US">
                <a:solidFill>
                  <a:srgbClr val="FFFF00"/>
                </a:solidFill>
              </a:rPr>
              <a:t>Oxidase positive: </a:t>
            </a:r>
            <a:r>
              <a:rPr lang="en-US" altLang="en-US"/>
              <a:t>Pseudomonas, causes infection in immunocompromised patients                                                                      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altLang="en-US"/>
              <a:t> Oxidise negative non fermentative e.g.</a:t>
            </a:r>
          </a:p>
          <a:p>
            <a:pPr algn="l"/>
            <a:r>
              <a:rPr lang="en-US" altLang="en-US"/>
              <a:t>     Acinobacter spp.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C8348B25-B48E-4A01-9639-7DDE313E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0B8752-20F4-4AA0-9D7F-574C28BD6C2E}" type="slidenum">
              <a:rPr lang="en-US" altLang="en-US" sz="1400" smtClean="0"/>
              <a:pPr>
                <a:spcBef>
                  <a:spcPct val="0"/>
                </a:spcBef>
              </a:pPr>
              <a:t>28</a:t>
            </a:fld>
            <a:endParaRPr lang="en-US" alt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8963AEA8-5AAC-4E81-BFE0-F6F224E075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48006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Oxidise positive comma shaped and also fermentative most important is </a:t>
            </a:r>
            <a:r>
              <a:rPr lang="en-US" altLang="en-US" i="1">
                <a:solidFill>
                  <a:srgbClr val="FFFF00"/>
                </a:solidFill>
              </a:rPr>
              <a:t>Vibrio cholerae </a:t>
            </a:r>
            <a:r>
              <a:rPr lang="en-US" altLang="en-US">
                <a:solidFill>
                  <a:srgbClr val="FFFF00"/>
                </a:solidFill>
              </a:rPr>
              <a:t>that causes cholera which is a disease characterized by severe diarrhea and dehydration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xmlns="" id="{CA7D5CC4-0FD4-4688-A48F-F5B0E40A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DB5626-5A5F-4D7E-A733-4BE62DBCB1DF}" type="slidenum">
              <a:rPr lang="en-US" altLang="en-US" sz="1400" smtClean="0"/>
              <a:pPr>
                <a:spcBef>
                  <a:spcPct val="0"/>
                </a:spcBef>
              </a:pPr>
              <a:t>29</a:t>
            </a:fld>
            <a:endParaRPr lang="en-US" altLang="en-US" sz="140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xmlns="" id="{39CB72E6-6E46-4081-9C2B-F607C48C9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33900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xmlns="" id="{8E4BB482-9ED3-4AE8-B15A-4FD893B0EF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Recall the different groups, genera and species of gram negative bacteria (cocci and bacilli (rods))</a:t>
            </a:r>
          </a:p>
          <a:p>
            <a:r>
              <a:rPr lang="en-US" altLang="en-US" dirty="0"/>
              <a:t>Recall the common infections and diseases caused by these organisms</a:t>
            </a:r>
          </a:p>
          <a:p>
            <a:r>
              <a:rPr lang="en-US" altLang="en-US" dirty="0"/>
              <a:t>Recall the common identification characteristics of these groups and organisms</a:t>
            </a:r>
          </a:p>
          <a:p>
            <a:r>
              <a:rPr lang="en-US" altLang="en-US" dirty="0"/>
              <a:t>Recall the different non gram sustainable bacteria</a:t>
            </a: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xmlns="" id="{A11D1BFC-BD21-4921-A45C-6E5AD67F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164B91-F957-4A61-A702-A3239707430B}" type="slidenum">
              <a:rPr lang="en-US" altLang="en-US" sz="1400" smtClean="0"/>
              <a:pPr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0F7C760F-B384-4958-9ACA-BFA5C2FD8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Non-Gram-stainable bacteria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04C932BF-0FB8-45F9-97BF-D67E02E44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Unusual gram-positives</a:t>
            </a:r>
          </a:p>
          <a:p>
            <a:endParaRPr lang="en-US" altLang="en-US"/>
          </a:p>
          <a:p>
            <a:r>
              <a:rPr lang="en-US" altLang="en-US"/>
              <a:t>Some spirochaetes (e.g Treponema pallidum (cause of syphilis))</a:t>
            </a:r>
          </a:p>
          <a:p>
            <a:endParaRPr lang="en-US" altLang="en-US"/>
          </a:p>
          <a:p>
            <a:r>
              <a:rPr lang="en-US" altLang="en-US"/>
              <a:t>Bacteria with no cell wall</a:t>
            </a:r>
          </a:p>
          <a:p>
            <a:endParaRPr lang="en-US" altLang="en-US"/>
          </a:p>
          <a:p>
            <a:r>
              <a:rPr lang="en-US" altLang="en-US"/>
              <a:t>Obligate intra-cellular bacteria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B4FBF955-32D5-4E7D-BC5C-239459C44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42900"/>
            <a:ext cx="6781800" cy="1143000"/>
          </a:xfrm>
        </p:spPr>
        <p:txBody>
          <a:bodyPr/>
          <a:lstStyle/>
          <a:p>
            <a:r>
              <a:rPr lang="en-US" altLang="en-US"/>
              <a:t>Unusual Gram-positives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ED70039D-F0A8-4670-945C-F43D54E86B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/>
              <a:t>Mycobacteria</a:t>
            </a:r>
          </a:p>
          <a:p>
            <a:pPr lvl="1"/>
            <a:r>
              <a:rPr lang="en-US" altLang="en-US" sz="1600"/>
              <a:t>Contain mycolic acid in cell wall</a:t>
            </a: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xmlns="" id="{A49F1757-3989-4132-AB58-5F21A7BA2F5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895600"/>
            <a:ext cx="5181600" cy="3402013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53E27B50-A3D9-48FB-9D09-FFC4E7CF1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Non-Gram-stainable bacteria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4C1AE846-B4E9-404C-848C-7EF0CF39A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solidFill>
                  <a:schemeClr val="tx2"/>
                </a:solidFill>
              </a:rPr>
              <a:t>No cell wall</a:t>
            </a:r>
          </a:p>
        </p:txBody>
      </p:sp>
      <p:sp>
        <p:nvSpPr>
          <p:cNvPr id="37892" name="Content Placeholder 6">
            <a:extLst>
              <a:ext uri="{FF2B5EF4-FFF2-40B4-BE49-F238E27FC236}">
                <a16:creationId xmlns:a16="http://schemas.microsoft.com/office/drawing/2014/main" xmlns="" id="{371E052D-07F6-4DDE-A58F-21932982809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Mycoplasmas</a:t>
            </a:r>
          </a:p>
          <a:p>
            <a:pPr lvl="1"/>
            <a:r>
              <a:rPr lang="en-US" altLang="en-US"/>
              <a:t>Smallest free-living organisms</a:t>
            </a:r>
          </a:p>
          <a:p>
            <a:pPr lvl="1"/>
            <a:r>
              <a:rPr lang="en-US" altLang="en-US"/>
              <a:t>No cell wall</a:t>
            </a:r>
          </a:p>
          <a:p>
            <a:pPr lvl="1"/>
            <a:r>
              <a:rPr lang="en-US" altLang="en-US" i="1"/>
              <a:t>M. pneumonia, M. genitalium</a:t>
            </a:r>
          </a:p>
          <a:p>
            <a:endParaRPr lang="en-US" altLang="en-US"/>
          </a:p>
        </p:txBody>
      </p:sp>
      <p:sp>
        <p:nvSpPr>
          <p:cNvPr id="37893" name="Text Placeholder 7">
            <a:extLst>
              <a:ext uri="{FF2B5EF4-FFF2-40B4-BE49-F238E27FC236}">
                <a16:creationId xmlns:a16="http://schemas.microsoft.com/office/drawing/2014/main" xmlns="" id="{97D500BE-9DC3-4FFF-8C4C-5860F7EC8A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solidFill>
                  <a:schemeClr val="tx2"/>
                </a:solidFill>
              </a:rPr>
              <a:t>Obligate intra-cellular</a:t>
            </a:r>
          </a:p>
        </p:txBody>
      </p:sp>
      <p:sp>
        <p:nvSpPr>
          <p:cNvPr id="37894" name="Content Placeholder 8">
            <a:extLst>
              <a:ext uri="{FF2B5EF4-FFF2-40B4-BE49-F238E27FC236}">
                <a16:creationId xmlns:a16="http://schemas.microsoft.com/office/drawing/2014/main" xmlns="" id="{8C0D4E4B-2C65-475C-B784-94566FFF1021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/>
              <a:t>Chlamydia</a:t>
            </a:r>
          </a:p>
          <a:p>
            <a:pPr lvl="1"/>
            <a:r>
              <a:rPr lang="en-US" altLang="en-US" i="1"/>
              <a:t>C. pneumoniae, C. trachomatis</a:t>
            </a:r>
          </a:p>
          <a:p>
            <a:pPr lvl="1"/>
            <a:endParaRPr lang="en-US" altLang="en-US" i="1"/>
          </a:p>
          <a:p>
            <a:r>
              <a:rPr lang="en-US" altLang="en-US"/>
              <a:t>Rickettsia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4CEBD-3999-4646-953B-A34C941F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654050"/>
          </a:xfrm>
        </p:spPr>
        <p:txBody>
          <a:bodyPr>
            <a:normAutofit fontScale="90000"/>
          </a:bodyPr>
          <a:lstStyle/>
          <a:p>
            <a:endParaRPr lang="en-US" altLang="en-US" sz="4000" b="1"/>
          </a:p>
        </p:txBody>
      </p:sp>
      <p:sp>
        <p:nvSpPr>
          <p:cNvPr id="38915" name="TextBox 4">
            <a:extLst>
              <a:ext uri="{FF2B5EF4-FFF2-40B4-BE49-F238E27FC236}">
                <a16:creationId xmlns:a16="http://schemas.microsoft.com/office/drawing/2014/main" xmlns="" id="{4EEE9953-4DB3-442F-8DA5-6D7571AC6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928688"/>
            <a:ext cx="1662112" cy="4000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Gram Positive</a:t>
            </a:r>
          </a:p>
        </p:txBody>
      </p:sp>
      <p:sp>
        <p:nvSpPr>
          <p:cNvPr id="38916" name="TextBox 5">
            <a:extLst>
              <a:ext uri="{FF2B5EF4-FFF2-40B4-BE49-F238E27FC236}">
                <a16:creationId xmlns:a16="http://schemas.microsoft.com/office/drawing/2014/main" xmlns="" id="{EE3BF0DA-87B0-4789-930A-3F992C3BA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928688"/>
            <a:ext cx="1766888" cy="4000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Gram Negative</a:t>
            </a:r>
          </a:p>
        </p:txBody>
      </p:sp>
      <p:sp>
        <p:nvSpPr>
          <p:cNvPr id="38917" name="TextBox 8">
            <a:extLst>
              <a:ext uri="{FF2B5EF4-FFF2-40B4-BE49-F238E27FC236}">
                <a16:creationId xmlns:a16="http://schemas.microsoft.com/office/drawing/2014/main" xmlns="" id="{02489025-4D09-4930-A115-0B739F86D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643063"/>
            <a:ext cx="785812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Cocci</a:t>
            </a:r>
          </a:p>
        </p:txBody>
      </p:sp>
      <p:sp>
        <p:nvSpPr>
          <p:cNvPr id="38918" name="TextBox 9">
            <a:extLst>
              <a:ext uri="{FF2B5EF4-FFF2-40B4-BE49-F238E27FC236}">
                <a16:creationId xmlns:a16="http://schemas.microsoft.com/office/drawing/2014/main" xmlns="" id="{CB68E1F4-2302-449C-888A-1F3F6144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1643063"/>
            <a:ext cx="687387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Bacilli</a:t>
            </a:r>
          </a:p>
        </p:txBody>
      </p:sp>
      <p:sp>
        <p:nvSpPr>
          <p:cNvPr id="38919" name="TextBox 13">
            <a:extLst>
              <a:ext uri="{FF2B5EF4-FFF2-40B4-BE49-F238E27FC236}">
                <a16:creationId xmlns:a16="http://schemas.microsoft.com/office/drawing/2014/main" xmlns="" id="{81F2CECA-EDFE-4AC6-9C36-D77CE55B3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286000"/>
            <a:ext cx="928688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0" name="TextBox 14">
            <a:extLst>
              <a:ext uri="{FF2B5EF4-FFF2-40B4-BE49-F238E27FC236}">
                <a16:creationId xmlns:a16="http://schemas.microsoft.com/office/drawing/2014/main" xmlns="" id="{F3A5A1D6-5047-47A6-AD99-1DB4FA32D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1" name="TextBox 15">
            <a:extLst>
              <a:ext uri="{FF2B5EF4-FFF2-40B4-BE49-F238E27FC236}">
                <a16:creationId xmlns:a16="http://schemas.microsoft.com/office/drawing/2014/main" xmlns="" id="{9E780F72-0E6E-4DC9-BA21-0F60036E7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2286000"/>
            <a:ext cx="928688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2" name="TextBox 16">
            <a:extLst>
              <a:ext uri="{FF2B5EF4-FFF2-40B4-BE49-F238E27FC236}">
                <a16:creationId xmlns:a16="http://schemas.microsoft.com/office/drawing/2014/main" xmlns="" id="{214A64AE-707F-433E-8BC7-B520A3C4D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63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3" name="TextBox 17">
            <a:extLst>
              <a:ext uri="{FF2B5EF4-FFF2-40B4-BE49-F238E27FC236}">
                <a16:creationId xmlns:a16="http://schemas.microsoft.com/office/drawing/2014/main" xmlns="" id="{59069D63-DCF3-43E2-A0EF-9EBAA59EE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8" y="1643063"/>
            <a:ext cx="785812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Cocci</a:t>
            </a:r>
          </a:p>
        </p:txBody>
      </p:sp>
      <p:sp>
        <p:nvSpPr>
          <p:cNvPr id="38924" name="TextBox 18">
            <a:extLst>
              <a:ext uri="{FF2B5EF4-FFF2-40B4-BE49-F238E27FC236}">
                <a16:creationId xmlns:a16="http://schemas.microsoft.com/office/drawing/2014/main" xmlns="" id="{FA1F391F-2AB0-4863-9C95-A275AB56E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643063"/>
            <a:ext cx="685800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Bacilli</a:t>
            </a:r>
          </a:p>
        </p:txBody>
      </p:sp>
      <p:sp>
        <p:nvSpPr>
          <p:cNvPr id="38925" name="TextBox 19">
            <a:extLst>
              <a:ext uri="{FF2B5EF4-FFF2-40B4-BE49-F238E27FC236}">
                <a16:creationId xmlns:a16="http://schemas.microsoft.com/office/drawing/2014/main" xmlns="" id="{564FFC53-4961-4BFB-8650-1C18DF4A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2286000"/>
            <a:ext cx="928687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6" name="TextBox 20">
            <a:extLst>
              <a:ext uri="{FF2B5EF4-FFF2-40B4-BE49-F238E27FC236}">
                <a16:creationId xmlns:a16="http://schemas.microsoft.com/office/drawing/2014/main" xmlns="" id="{8E97965F-38AD-41F1-AC56-1C331D1F6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7" name="TextBox 21">
            <a:extLst>
              <a:ext uri="{FF2B5EF4-FFF2-40B4-BE49-F238E27FC236}">
                <a16:creationId xmlns:a16="http://schemas.microsoft.com/office/drawing/2014/main" xmlns="" id="{9026B390-05C0-47D9-A295-D5266B44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2286000"/>
            <a:ext cx="928687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8" name="TextBox 22">
            <a:extLst>
              <a:ext uri="{FF2B5EF4-FFF2-40B4-BE49-F238E27FC236}">
                <a16:creationId xmlns:a16="http://schemas.microsoft.com/office/drawing/2014/main" xmlns="" id="{CBE522DB-56A1-4165-B254-770AC03F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9" name="TextBox 23">
            <a:extLst>
              <a:ext uri="{FF2B5EF4-FFF2-40B4-BE49-F238E27FC236}">
                <a16:creationId xmlns:a16="http://schemas.microsoft.com/office/drawing/2014/main" xmlns="" id="{29C8D113-360B-4B92-A4D5-9E5B55DAF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2857500"/>
            <a:ext cx="1135062" cy="230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Peptostreptococcus</a:t>
            </a:r>
          </a:p>
        </p:txBody>
      </p:sp>
      <p:sp>
        <p:nvSpPr>
          <p:cNvPr id="38930" name="TextBox 24">
            <a:extLst>
              <a:ext uri="{FF2B5EF4-FFF2-40B4-BE49-F238E27FC236}">
                <a16:creationId xmlns:a16="http://schemas.microsoft.com/office/drawing/2014/main" xmlns="" id="{31533E39-8D18-4685-8CC1-DECD5E242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2714625"/>
            <a:ext cx="727075" cy="923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E.coli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Klebsiella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Citrobacter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Salmonella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Shigella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etc</a:t>
            </a:r>
          </a:p>
        </p:txBody>
      </p:sp>
      <p:sp>
        <p:nvSpPr>
          <p:cNvPr id="38931" name="TextBox 25">
            <a:extLst>
              <a:ext uri="{FF2B5EF4-FFF2-40B4-BE49-F238E27FC236}">
                <a16:creationId xmlns:a16="http://schemas.microsoft.com/office/drawing/2014/main" xmlns="" id="{0A1359CC-BDC0-4CF5-A50F-07BCAE240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714625"/>
            <a:ext cx="695325" cy="230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Veillonella</a:t>
            </a:r>
          </a:p>
        </p:txBody>
      </p:sp>
      <p:sp>
        <p:nvSpPr>
          <p:cNvPr id="38932" name="TextBox 26">
            <a:extLst>
              <a:ext uri="{FF2B5EF4-FFF2-40B4-BE49-F238E27FC236}">
                <a16:creationId xmlns:a16="http://schemas.microsoft.com/office/drawing/2014/main" xmlns="" id="{F95AFB4F-99D8-4B2B-B987-B0C25D9EE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2714625"/>
            <a:ext cx="673100" cy="3698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Neisseria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Moraxella</a:t>
            </a:r>
          </a:p>
        </p:txBody>
      </p:sp>
      <p:sp>
        <p:nvSpPr>
          <p:cNvPr id="38933" name="TextBox 27">
            <a:extLst>
              <a:ext uri="{FF2B5EF4-FFF2-40B4-BE49-F238E27FC236}">
                <a16:creationId xmlns:a16="http://schemas.microsoft.com/office/drawing/2014/main" xmlns="" id="{CFB169FA-A7EF-4718-80BD-AE4DF39D2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2714625"/>
            <a:ext cx="676275" cy="2159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800" b="1">
                <a:latin typeface="Calibri" panose="020F0502020204030204" pitchFamily="34" charset="0"/>
                <a:cs typeface="Arial" panose="020B0604020202020204" pitchFamily="34" charset="0"/>
              </a:rPr>
              <a:t>Clostridium</a:t>
            </a:r>
          </a:p>
        </p:txBody>
      </p:sp>
      <p:sp>
        <p:nvSpPr>
          <p:cNvPr id="38934" name="TextBox 28">
            <a:extLst>
              <a:ext uri="{FF2B5EF4-FFF2-40B4-BE49-F238E27FC236}">
                <a16:creationId xmlns:a16="http://schemas.microsoft.com/office/drawing/2014/main" xmlns="" id="{59100219-5164-4499-882D-EC2ADA8FB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2786063"/>
            <a:ext cx="1019175" cy="50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Bacillus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Corynebacterium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Listeria</a:t>
            </a:r>
          </a:p>
        </p:txBody>
      </p:sp>
      <p:sp>
        <p:nvSpPr>
          <p:cNvPr id="38935" name="TextBox 29">
            <a:extLst>
              <a:ext uri="{FF2B5EF4-FFF2-40B4-BE49-F238E27FC236}">
                <a16:creationId xmlns:a16="http://schemas.microsoft.com/office/drawing/2014/main" xmlns="" id="{5D4B5F43-31C5-4170-84B5-114D0595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857500"/>
            <a:ext cx="923925" cy="50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Staphylococcus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Enterococcus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Streptococcus</a:t>
            </a:r>
          </a:p>
        </p:txBody>
      </p:sp>
      <p:sp>
        <p:nvSpPr>
          <p:cNvPr id="38936" name="TextBox 31">
            <a:extLst>
              <a:ext uri="{FF2B5EF4-FFF2-40B4-BE49-F238E27FC236}">
                <a16:creationId xmlns:a16="http://schemas.microsoft.com/office/drawing/2014/main" xmlns="" id="{C0117C88-0061-4658-8953-927E7E98A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3714750"/>
            <a:ext cx="914400" cy="6461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Vibrio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Aeromonas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Campylobacter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Helicobacter</a:t>
            </a:r>
          </a:p>
        </p:txBody>
      </p:sp>
      <p:sp>
        <p:nvSpPr>
          <p:cNvPr id="38937" name="TextBox 32">
            <a:extLst>
              <a:ext uri="{FF2B5EF4-FFF2-40B4-BE49-F238E27FC236}">
                <a16:creationId xmlns:a16="http://schemas.microsoft.com/office/drawing/2014/main" xmlns="" id="{1CBAEC38-8B89-4262-ABC9-6ECE859B5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4429125"/>
            <a:ext cx="863600" cy="3698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Pseudomonas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Acinetobacter</a:t>
            </a:r>
          </a:p>
        </p:txBody>
      </p:sp>
      <p:sp>
        <p:nvSpPr>
          <p:cNvPr id="38938" name="TextBox 33">
            <a:extLst>
              <a:ext uri="{FF2B5EF4-FFF2-40B4-BE49-F238E27FC236}">
                <a16:creationId xmlns:a16="http://schemas.microsoft.com/office/drawing/2014/main" xmlns="" id="{C04C4867-DBC4-4044-8641-91F8653C5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4902200"/>
            <a:ext cx="820737" cy="50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Haemophilus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Legionella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Bartonella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FEC3F2F-D4B8-1548-B18C-2370D94A6238}"/>
              </a:ext>
            </a:extLst>
          </p:cNvPr>
          <p:cNvCxnSpPr/>
          <p:nvPr/>
        </p:nvCxnSpPr>
        <p:spPr>
          <a:xfrm rot="10800000" flipV="1">
            <a:off x="1643063" y="1357313"/>
            <a:ext cx="642937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01368793-292A-7D41-A87B-BFE8F4BCAFD3}"/>
              </a:ext>
            </a:extLst>
          </p:cNvPr>
          <p:cNvCxnSpPr/>
          <p:nvPr/>
        </p:nvCxnSpPr>
        <p:spPr>
          <a:xfrm>
            <a:off x="2286000" y="1357313"/>
            <a:ext cx="71437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1BA64965-346C-D249-BA7B-4535572846AD}"/>
              </a:ext>
            </a:extLst>
          </p:cNvPr>
          <p:cNvCxnSpPr/>
          <p:nvPr/>
        </p:nvCxnSpPr>
        <p:spPr>
          <a:xfrm rot="10800000" flipV="1">
            <a:off x="6143625" y="1357313"/>
            <a:ext cx="642938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18E82C86-0B5B-444E-9ECC-F1C488E14295}"/>
              </a:ext>
            </a:extLst>
          </p:cNvPr>
          <p:cNvCxnSpPr/>
          <p:nvPr/>
        </p:nvCxnSpPr>
        <p:spPr>
          <a:xfrm>
            <a:off x="6786563" y="1357313"/>
            <a:ext cx="785812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3" name="Rectangle 6">
            <a:extLst>
              <a:ext uri="{FF2B5EF4-FFF2-40B4-BE49-F238E27FC236}">
                <a16:creationId xmlns:a16="http://schemas.microsoft.com/office/drawing/2014/main" xmlns="" id="{09A29865-379D-4D57-BE57-222CDB8A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429125"/>
            <a:ext cx="6172200" cy="1905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Mycoplasma, Chlamydia, Rickettsia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Spirochaetes 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Mycobacterium</a:t>
            </a:r>
          </a:p>
        </p:txBody>
      </p:sp>
      <p:sp>
        <p:nvSpPr>
          <p:cNvPr id="38944" name="TextBox 25">
            <a:extLst>
              <a:ext uri="{FF2B5EF4-FFF2-40B4-BE49-F238E27FC236}">
                <a16:creationId xmlns:a16="http://schemas.microsoft.com/office/drawing/2014/main" xmlns="" id="{398B9211-8891-46E5-A11E-19AA4973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2714625"/>
            <a:ext cx="752475" cy="230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Bacteroides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xmlns="" id="{DC283E28-863F-4B73-A8F5-A1DD3E50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E531B3-D5B8-4580-BCF0-ECDA6425C44A}" type="slidenum">
              <a:rPr lang="en-US" altLang="en-US" sz="1400" smtClean="0"/>
              <a:pPr>
                <a:spcBef>
                  <a:spcPct val="0"/>
                </a:spcBef>
              </a:pPr>
              <a:t>4</a:t>
            </a:fld>
            <a:endParaRPr lang="en-US" altLang="en-US" sz="1400"/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xmlns="" id="{CE498C6A-74C3-4E92-9427-EC6D126A3E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3695700"/>
            <a:ext cx="0" cy="0"/>
          </a:xfrm>
          <a:noFill/>
        </p:spPr>
      </p:pic>
      <p:pic>
        <p:nvPicPr>
          <p:cNvPr id="8196" name="Picture 5">
            <a:extLst>
              <a:ext uri="{FF2B5EF4-FFF2-40B4-BE49-F238E27FC236}">
                <a16:creationId xmlns:a16="http://schemas.microsoft.com/office/drawing/2014/main" xmlns="" id="{CC663506-7491-4253-94E9-2B570B64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770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>
            <a:extLst>
              <a:ext uri="{FF2B5EF4-FFF2-40B4-BE49-F238E27FC236}">
                <a16:creationId xmlns:a16="http://schemas.microsoft.com/office/drawing/2014/main" xmlns="" id="{081069E3-2702-47CA-8674-39DB6D4E5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altLang="en-US">
                <a:solidFill>
                  <a:srgbClr val="FF00FF"/>
                </a:solidFill>
              </a:rPr>
              <a:t>Bacterial cells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5F046ADB-1182-4B61-BAAA-3A33A0996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  STAIN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xmlns="" id="{4C36781D-8E95-412C-AA23-8EADF0AE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4AD714-60FF-4029-B734-9F6448E8C57D}" type="slidenum">
              <a:rPr lang="en-US" altLang="en-US" sz="1400" smtClean="0"/>
              <a:pPr>
                <a:spcBef>
                  <a:spcPct val="0"/>
                </a:spcBef>
              </a:pPr>
              <a:t>5</a:t>
            </a:fld>
            <a:endParaRPr lang="en-US" altLang="en-US" sz="1400"/>
          </a:p>
        </p:txBody>
      </p:sp>
      <p:sp>
        <p:nvSpPr>
          <p:cNvPr id="9220" name="Content Placeholder 5">
            <a:extLst>
              <a:ext uri="{FF2B5EF4-FFF2-40B4-BE49-F238E27FC236}">
                <a16:creationId xmlns:a16="http://schemas.microsoft.com/office/drawing/2014/main" xmlns="" id="{10BD1B56-762A-4FAC-97FD-53562F652B4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Developed in 1884 by the Danish physician Hans Christian Gram</a:t>
            </a:r>
          </a:p>
          <a:p>
            <a:endParaRPr lang="en-US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An important tool in bacterial taxonomy, distinguishing so-called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Gram-positive bacteria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, which remain coloured after the staining procedure, from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Gram-negative bacteria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, which do not retain dye and need to be counter-stained.</a:t>
            </a:r>
          </a:p>
          <a:p>
            <a:endParaRPr lang="en-US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Can be applied to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pure cultures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 of bacteria or to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clinical specimens</a:t>
            </a:r>
          </a:p>
          <a:p>
            <a:endParaRPr lang="en-US" altLang="en-US" sz="14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3">
            <a:extLst>
              <a:ext uri="{FF2B5EF4-FFF2-40B4-BE49-F238E27FC236}">
                <a16:creationId xmlns:a16="http://schemas.microsoft.com/office/drawing/2014/main" xmlns="" id="{C15FBCB9-55C4-496C-927A-BA9DD0D244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6050" y="3695700"/>
            <a:ext cx="0" cy="0"/>
          </a:xfrm>
          <a:noFill/>
        </p:spPr>
      </p:pic>
      <p:pic>
        <p:nvPicPr>
          <p:cNvPr id="9222" name="Picture 3">
            <a:extLst>
              <a:ext uri="{FF2B5EF4-FFF2-40B4-BE49-F238E27FC236}">
                <a16:creationId xmlns:a16="http://schemas.microsoft.com/office/drawing/2014/main" xmlns="" id="{F856F73C-C01F-4E69-9038-D432BECB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>
            <a:extLst>
              <a:ext uri="{FF2B5EF4-FFF2-40B4-BE49-F238E27FC236}">
                <a16:creationId xmlns:a16="http://schemas.microsoft.com/office/drawing/2014/main" xmlns="" id="{EA75995B-5B46-4B63-8467-BF0991E47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1219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6">
            <a:extLst>
              <a:ext uri="{FF2B5EF4-FFF2-40B4-BE49-F238E27FC236}">
                <a16:creationId xmlns:a16="http://schemas.microsoft.com/office/drawing/2014/main" xmlns="" id="{F1AA8EA3-1F8F-4D62-ABDF-66BB3E04D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4800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Top: Pure culture of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E. coli </a:t>
            </a:r>
          </a:p>
          <a:p>
            <a:pPr>
              <a:spcBef>
                <a:spcPct val="0"/>
              </a:spcBef>
            </a:pP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(Gram-negative rods)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Bottom: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Neisseria gonorrhoeae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in a smear of urethral pus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Gram-negative cocci, with pus cells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B867F4BB-24ED-4CCE-8B81-7FBC6E7B5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FF"/>
                </a:solidFill>
              </a:rPr>
              <a:t>CELL WALL</a:t>
            </a:r>
          </a:p>
        </p:txBody>
      </p:sp>
      <p:sp>
        <p:nvSpPr>
          <p:cNvPr id="10243" name="Slide Number Placeholder 6">
            <a:extLst>
              <a:ext uri="{FF2B5EF4-FFF2-40B4-BE49-F238E27FC236}">
                <a16:creationId xmlns:a16="http://schemas.microsoft.com/office/drawing/2014/main" xmlns="" id="{C989F64A-331F-4ABE-B247-C3252E03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40A4FF-6D07-401F-9C01-1E37C7CC210C}" type="slidenum">
              <a:rPr lang="en-US" altLang="en-US" sz="1400" smtClean="0"/>
              <a:pPr>
                <a:spcBef>
                  <a:spcPct val="0"/>
                </a:spcBef>
              </a:pPr>
              <a:t>6</a:t>
            </a:fld>
            <a:endParaRPr lang="en-US" altLang="en-US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xmlns="" id="{115CFB2F-576A-436B-939E-519E1A4D6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solidFill>
                  <a:srgbClr val="FFFF00"/>
                </a:solidFill>
              </a:rPr>
              <a:t>Gram positive cell wall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xmlns="" id="{906A72FA-217C-4731-A856-344C7DA6AEF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Consists of 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a thick, homogenous sheath of peptidoglycan 20-80 nm </a:t>
            </a:r>
            <a:r>
              <a:rPr lang="en-US" altLang="en-US">
                <a:solidFill>
                  <a:srgbClr val="FFFF00"/>
                </a:solidFill>
              </a:rPr>
              <a:t>thick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tightly bound acidic polysaccharides, including </a:t>
            </a:r>
            <a:r>
              <a:rPr lang="en-US" altLang="en-US">
                <a:solidFill>
                  <a:srgbClr val="FFFF00"/>
                </a:solidFill>
              </a:rPr>
              <a:t>teichoic acid and lipoteichoic acid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cell membrane</a:t>
            </a:r>
          </a:p>
          <a:p>
            <a:r>
              <a:rPr lang="en-US" altLang="en-US">
                <a:solidFill>
                  <a:srgbClr val="FFFF00"/>
                </a:solidFill>
              </a:rPr>
              <a:t>Retain crystal violet and stain purple</a:t>
            </a:r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xmlns="" id="{2CDC28B5-FAF9-49AA-A36D-8010536E53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Gram negative cell wall</a:t>
            </a:r>
          </a:p>
        </p:txBody>
      </p:sp>
      <p:sp>
        <p:nvSpPr>
          <p:cNvPr id="10247" name="Rectangle 3">
            <a:extLst>
              <a:ext uri="{FF2B5EF4-FFF2-40B4-BE49-F238E27FC236}">
                <a16:creationId xmlns:a16="http://schemas.microsoft.com/office/drawing/2014/main" xmlns="" id="{83B4347D-3AB8-4E82-B392-262AB93CB239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Consists of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an outer membrane containing lipopolysaccharide (LPS)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thin </a:t>
            </a:r>
            <a:r>
              <a:rPr lang="en-US" altLang="en-US">
                <a:solidFill>
                  <a:schemeClr val="tx2"/>
                </a:solidFill>
              </a:rPr>
              <a:t>shell of peptidoglycan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periplasmic space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inner membrane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66CC"/>
                </a:solidFill>
              </a:rPr>
              <a:t>Lose crystal violet and stain pink from safranin counterstain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xmlns="" id="{49484E6F-2309-4A2C-9205-B9D4ADD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1AE6EE-D361-44FB-8AF3-4351FC12A58E}" type="slidenum">
              <a:rPr lang="en-US" altLang="en-US" sz="1400" smtClean="0"/>
              <a:pPr>
                <a:spcBef>
                  <a:spcPct val="0"/>
                </a:spcBef>
              </a:pPr>
              <a:t>7</a:t>
            </a:fld>
            <a:endParaRPr lang="en-US" altLang="en-US" sz="1400"/>
          </a:p>
        </p:txBody>
      </p:sp>
      <p:pic>
        <p:nvPicPr>
          <p:cNvPr id="11267" name="Picture 5" descr="cell wall">
            <a:extLst>
              <a:ext uri="{FF2B5EF4-FFF2-40B4-BE49-F238E27FC236}">
                <a16:creationId xmlns:a16="http://schemas.microsoft.com/office/drawing/2014/main" xmlns="" id="{7FD13311-9ED9-47C6-AF49-A79438732F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7239000" cy="4800600"/>
          </a:xfrm>
          <a:noFill/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xmlns="" id="{1594288C-F9C5-4D00-8220-0A2E772A1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3581400" cy="685800"/>
          </a:xfrm>
        </p:spPr>
        <p:txBody>
          <a:bodyPr/>
          <a:lstStyle/>
          <a:p>
            <a:r>
              <a:rPr lang="en-US" altLang="en-US" sz="3200"/>
              <a:t>Gram Positive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F035ABAD-899B-DA49-97E5-108FCFE5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096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Gram Negative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xmlns="" id="{97CDB93A-CB1D-4E29-A290-75F50510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736592-1A7A-4F42-96F1-557DF078DD22}" type="slidenum">
              <a:rPr lang="en-US" altLang="en-US" sz="1400" smtClean="0"/>
              <a:pPr>
                <a:spcBef>
                  <a:spcPct val="0"/>
                </a:spcBef>
              </a:pPr>
              <a:t>8</a:t>
            </a:fld>
            <a:endParaRPr lang="en-US" altLang="en-US" sz="1400"/>
          </a:p>
        </p:txBody>
      </p:sp>
      <p:sp>
        <p:nvSpPr>
          <p:cNvPr id="12291" name="AutoShape 6">
            <a:extLst>
              <a:ext uri="{FF2B5EF4-FFF2-40B4-BE49-F238E27FC236}">
                <a16:creationId xmlns:a16="http://schemas.microsoft.com/office/drawing/2014/main" xmlns="" id="{1C192998-3088-4501-83F4-EB5187D7B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943100"/>
            <a:ext cx="508000" cy="863600"/>
          </a:xfrm>
          <a:prstGeom prst="roundRect">
            <a:avLst>
              <a:gd name="adj" fmla="val 33750"/>
            </a:avLst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292" name="Group 12">
            <a:extLst>
              <a:ext uri="{FF2B5EF4-FFF2-40B4-BE49-F238E27FC236}">
                <a16:creationId xmlns:a16="http://schemas.microsoft.com/office/drawing/2014/main" xmlns="" id="{2FD0D1DE-38F8-44A9-B0D4-0E10062DCEF5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701800"/>
            <a:ext cx="825500" cy="215900"/>
            <a:chOff x="1536" y="976"/>
            <a:chExt cx="520" cy="136"/>
          </a:xfrm>
        </p:grpSpPr>
        <p:sp>
          <p:nvSpPr>
            <p:cNvPr id="12386" name="Freeform 7">
              <a:extLst>
                <a:ext uri="{FF2B5EF4-FFF2-40B4-BE49-F238E27FC236}">
                  <a16:creationId xmlns:a16="http://schemas.microsoft.com/office/drawing/2014/main" xmlns="" id="{FC16AE0E-246D-42BA-AD97-0C56D555E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16 w 440"/>
                <a:gd name="T3" fmla="*/ 24 h 112"/>
                <a:gd name="T4" fmla="*/ 32 w 440"/>
                <a:gd name="T5" fmla="*/ 16 h 112"/>
                <a:gd name="T6" fmla="*/ 48 w 440"/>
                <a:gd name="T7" fmla="*/ 8 h 112"/>
                <a:gd name="T8" fmla="*/ 80 w 440"/>
                <a:gd name="T9" fmla="*/ 8 h 112"/>
                <a:gd name="T10" fmla="*/ 144 w 440"/>
                <a:gd name="T11" fmla="*/ 0 h 112"/>
                <a:gd name="T12" fmla="*/ 224 w 440"/>
                <a:gd name="T13" fmla="*/ 0 h 112"/>
                <a:gd name="T14" fmla="*/ 272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40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76 w 440"/>
                <a:gd name="T39" fmla="*/ 32 h 112"/>
                <a:gd name="T40" fmla="*/ 344 w 440"/>
                <a:gd name="T41" fmla="*/ 32 h 112"/>
                <a:gd name="T42" fmla="*/ 296 w 440"/>
                <a:gd name="T43" fmla="*/ 32 h 112"/>
                <a:gd name="T44" fmla="*/ 248 w 440"/>
                <a:gd name="T45" fmla="*/ 32 h 112"/>
                <a:gd name="T46" fmla="*/ 200 w 440"/>
                <a:gd name="T47" fmla="*/ 32 h 112"/>
                <a:gd name="T48" fmla="*/ 144 w 440"/>
                <a:gd name="T49" fmla="*/ 32 h 112"/>
                <a:gd name="T50" fmla="*/ 104 w 440"/>
                <a:gd name="T51" fmla="*/ 32 h 112"/>
                <a:gd name="T52" fmla="*/ 80 w 440"/>
                <a:gd name="T53" fmla="*/ 32 h 112"/>
                <a:gd name="T54" fmla="*/ 72 w 440"/>
                <a:gd name="T55" fmla="*/ 32 h 112"/>
                <a:gd name="T56" fmla="*/ 56 w 440"/>
                <a:gd name="T57" fmla="*/ 48 h 112"/>
                <a:gd name="T58" fmla="*/ 56 w 440"/>
                <a:gd name="T59" fmla="*/ 72 h 112"/>
                <a:gd name="T60" fmla="*/ 56 w 440"/>
                <a:gd name="T61" fmla="*/ 96 h 112"/>
                <a:gd name="T62" fmla="*/ 40 w 440"/>
                <a:gd name="T63" fmla="*/ 112 h 112"/>
                <a:gd name="T64" fmla="*/ 24 w 440"/>
                <a:gd name="T65" fmla="*/ 112 h 112"/>
                <a:gd name="T66" fmla="*/ 8 w 440"/>
                <a:gd name="T67" fmla="*/ 104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8" y="40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296" y="32"/>
                  </a:lnTo>
                  <a:lnTo>
                    <a:pt x="264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68" y="32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8">
              <a:extLst>
                <a:ext uri="{FF2B5EF4-FFF2-40B4-BE49-F238E27FC236}">
                  <a16:creationId xmlns:a16="http://schemas.microsoft.com/office/drawing/2014/main" xmlns="" id="{EA632A21-ED69-4DFF-B775-9C4A7FAB0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112 h 112"/>
                <a:gd name="T2" fmla="*/ 0 w 440"/>
                <a:gd name="T3" fmla="*/ 32 h 112"/>
                <a:gd name="T4" fmla="*/ 56 w 440"/>
                <a:gd name="T5" fmla="*/ 0 h 112"/>
                <a:gd name="T6" fmla="*/ 440 w 440"/>
                <a:gd name="T7" fmla="*/ 0 h 112"/>
                <a:gd name="T8" fmla="*/ 440 w 440"/>
                <a:gd name="T9" fmla="*/ 32 h 112"/>
                <a:gd name="T10" fmla="*/ 440 w 440"/>
                <a:gd name="T11" fmla="*/ 56 h 112"/>
                <a:gd name="T12" fmla="*/ 392 w 440"/>
                <a:gd name="T13" fmla="*/ 56 h 112"/>
                <a:gd name="T14" fmla="*/ 392 w 440"/>
                <a:gd name="T15" fmla="*/ 32 h 112"/>
                <a:gd name="T16" fmla="*/ 104 w 440"/>
                <a:gd name="T17" fmla="*/ 32 h 112"/>
                <a:gd name="T18" fmla="*/ 56 w 440"/>
                <a:gd name="T19" fmla="*/ 32 h 112"/>
                <a:gd name="T20" fmla="*/ 56 w 440"/>
                <a:gd name="T21" fmla="*/ 112 h 112"/>
                <a:gd name="T22" fmla="*/ 0 w 440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112"/>
                <a:gd name="T38" fmla="*/ 440 w 44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112">
                  <a:moveTo>
                    <a:pt x="0" y="112"/>
                  </a:moveTo>
                  <a:lnTo>
                    <a:pt x="0" y="32"/>
                  </a:lnTo>
                  <a:lnTo>
                    <a:pt x="56" y="0"/>
                  </a:lnTo>
                  <a:lnTo>
                    <a:pt x="440" y="0"/>
                  </a:lnTo>
                  <a:lnTo>
                    <a:pt x="440" y="32"/>
                  </a:lnTo>
                  <a:lnTo>
                    <a:pt x="440" y="56"/>
                  </a:lnTo>
                  <a:lnTo>
                    <a:pt x="392" y="56"/>
                  </a:lnTo>
                  <a:lnTo>
                    <a:pt x="392" y="32"/>
                  </a:lnTo>
                  <a:lnTo>
                    <a:pt x="104" y="32"/>
                  </a:lnTo>
                  <a:lnTo>
                    <a:pt x="56" y="32"/>
                  </a:lnTo>
                  <a:lnTo>
                    <a:pt x="56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9">
              <a:extLst>
                <a:ext uri="{FF2B5EF4-FFF2-40B4-BE49-F238E27FC236}">
                  <a16:creationId xmlns:a16="http://schemas.microsoft.com/office/drawing/2014/main" xmlns="" id="{224D5806-925C-4D91-BA67-47041A568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16 w 440"/>
                <a:gd name="T3" fmla="*/ 24 h 112"/>
                <a:gd name="T4" fmla="*/ 32 w 440"/>
                <a:gd name="T5" fmla="*/ 16 h 112"/>
                <a:gd name="T6" fmla="*/ 48 w 440"/>
                <a:gd name="T7" fmla="*/ 8 h 112"/>
                <a:gd name="T8" fmla="*/ 80 w 440"/>
                <a:gd name="T9" fmla="*/ 8 h 112"/>
                <a:gd name="T10" fmla="*/ 144 w 440"/>
                <a:gd name="T11" fmla="*/ 0 h 112"/>
                <a:gd name="T12" fmla="*/ 224 w 440"/>
                <a:gd name="T13" fmla="*/ 0 h 112"/>
                <a:gd name="T14" fmla="*/ 272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40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76 w 440"/>
                <a:gd name="T39" fmla="*/ 32 h 112"/>
                <a:gd name="T40" fmla="*/ 344 w 440"/>
                <a:gd name="T41" fmla="*/ 32 h 112"/>
                <a:gd name="T42" fmla="*/ 296 w 440"/>
                <a:gd name="T43" fmla="*/ 32 h 112"/>
                <a:gd name="T44" fmla="*/ 248 w 440"/>
                <a:gd name="T45" fmla="*/ 32 h 112"/>
                <a:gd name="T46" fmla="*/ 200 w 440"/>
                <a:gd name="T47" fmla="*/ 32 h 112"/>
                <a:gd name="T48" fmla="*/ 144 w 440"/>
                <a:gd name="T49" fmla="*/ 32 h 112"/>
                <a:gd name="T50" fmla="*/ 104 w 440"/>
                <a:gd name="T51" fmla="*/ 32 h 112"/>
                <a:gd name="T52" fmla="*/ 80 w 440"/>
                <a:gd name="T53" fmla="*/ 32 h 112"/>
                <a:gd name="T54" fmla="*/ 72 w 440"/>
                <a:gd name="T55" fmla="*/ 32 h 112"/>
                <a:gd name="T56" fmla="*/ 56 w 440"/>
                <a:gd name="T57" fmla="*/ 48 h 112"/>
                <a:gd name="T58" fmla="*/ 56 w 440"/>
                <a:gd name="T59" fmla="*/ 72 h 112"/>
                <a:gd name="T60" fmla="*/ 56 w 440"/>
                <a:gd name="T61" fmla="*/ 96 h 112"/>
                <a:gd name="T62" fmla="*/ 40 w 440"/>
                <a:gd name="T63" fmla="*/ 112 h 112"/>
                <a:gd name="T64" fmla="*/ 24 w 440"/>
                <a:gd name="T65" fmla="*/ 112 h 112"/>
                <a:gd name="T66" fmla="*/ 8 w 440"/>
                <a:gd name="T67" fmla="*/ 104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8" y="40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296" y="32"/>
                  </a:lnTo>
                  <a:lnTo>
                    <a:pt x="264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68" y="32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10">
              <a:extLst>
                <a:ext uri="{FF2B5EF4-FFF2-40B4-BE49-F238E27FC236}">
                  <a16:creationId xmlns:a16="http://schemas.microsoft.com/office/drawing/2014/main" xmlns="" id="{072267A2-16D9-4508-8C44-7CF411EAE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056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0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11">
              <a:extLst>
                <a:ext uri="{FF2B5EF4-FFF2-40B4-BE49-F238E27FC236}">
                  <a16:creationId xmlns:a16="http://schemas.microsoft.com/office/drawing/2014/main" xmlns="" id="{C1245842-C202-4ECF-9D57-24D63D8D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056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0 w 216"/>
                <a:gd name="T3" fmla="*/ 0 h 56"/>
                <a:gd name="T4" fmla="*/ 80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0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" name="Oval 14">
            <a:extLst>
              <a:ext uri="{FF2B5EF4-FFF2-40B4-BE49-F238E27FC236}">
                <a16:creationId xmlns:a16="http://schemas.microsoft.com/office/drawing/2014/main" xmlns="" id="{BD78ACA2-BD4C-4F89-AB2D-E781F3E44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19685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4" name="Oval 15">
            <a:extLst>
              <a:ext uri="{FF2B5EF4-FFF2-40B4-BE49-F238E27FC236}">
                <a16:creationId xmlns:a16="http://schemas.microsoft.com/office/drawing/2014/main" xmlns="" id="{C3667FA3-892B-4C09-B912-5BFD50C4D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0574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5" name="Oval 16">
            <a:extLst>
              <a:ext uri="{FF2B5EF4-FFF2-40B4-BE49-F238E27FC236}">
                <a16:creationId xmlns:a16="http://schemas.microsoft.com/office/drawing/2014/main" xmlns="" id="{88A4A89A-2CFE-4C0D-8A84-5F49D6C97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1463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6" name="Oval 17">
            <a:extLst>
              <a:ext uri="{FF2B5EF4-FFF2-40B4-BE49-F238E27FC236}">
                <a16:creationId xmlns:a16="http://schemas.microsoft.com/office/drawing/2014/main" xmlns="" id="{0603E0D7-F7B3-445D-80AC-3D6E579D2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2352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7" name="Oval 18">
            <a:extLst>
              <a:ext uri="{FF2B5EF4-FFF2-40B4-BE49-F238E27FC236}">
                <a16:creationId xmlns:a16="http://schemas.microsoft.com/office/drawing/2014/main" xmlns="" id="{8D302F06-F24A-47C8-A47B-28FDED6A6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3241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8" name="Freeform 19">
            <a:extLst>
              <a:ext uri="{FF2B5EF4-FFF2-40B4-BE49-F238E27FC236}">
                <a16:creationId xmlns:a16="http://schemas.microsoft.com/office/drawing/2014/main" xmlns="" id="{93821339-3E1E-42DD-826E-F5BD435929C8}"/>
              </a:ext>
            </a:extLst>
          </p:cNvPr>
          <p:cNvSpPr>
            <a:spLocks/>
          </p:cNvSpPr>
          <p:nvPr/>
        </p:nvSpPr>
        <p:spPr bwMode="auto">
          <a:xfrm>
            <a:off x="2616200" y="26162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2147483646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Freeform 20">
            <a:extLst>
              <a:ext uri="{FF2B5EF4-FFF2-40B4-BE49-F238E27FC236}">
                <a16:creationId xmlns:a16="http://schemas.microsoft.com/office/drawing/2014/main" xmlns="" id="{E965E095-9DDE-401A-BDA4-D66FD44EC3E1}"/>
              </a:ext>
            </a:extLst>
          </p:cNvPr>
          <p:cNvSpPr>
            <a:spLocks/>
          </p:cNvSpPr>
          <p:nvPr/>
        </p:nvSpPr>
        <p:spPr bwMode="auto">
          <a:xfrm>
            <a:off x="2616200" y="26162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0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2147483646 h 224"/>
              <a:gd name="T10" fmla="*/ 2147483646 w 1200"/>
              <a:gd name="T11" fmla="*/ 2147483646 h 224"/>
              <a:gd name="T12" fmla="*/ 2147483646 w 1200"/>
              <a:gd name="T13" fmla="*/ 2147483646 h 224"/>
              <a:gd name="T14" fmla="*/ 2147483646 w 1200"/>
              <a:gd name="T15" fmla="*/ 0 h 224"/>
              <a:gd name="T16" fmla="*/ 2147483646 w 1200"/>
              <a:gd name="T17" fmla="*/ 0 h 224"/>
              <a:gd name="T18" fmla="*/ 0 w 1200"/>
              <a:gd name="T19" fmla="*/ 2147483646 h 224"/>
              <a:gd name="T20" fmla="*/ 2147483646 w 1200"/>
              <a:gd name="T21" fmla="*/ 2147483646 h 224"/>
              <a:gd name="T22" fmla="*/ 2147483646 w 1200"/>
              <a:gd name="T23" fmla="*/ 2147483646 h 224"/>
              <a:gd name="T24" fmla="*/ 2147483646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AutoShape 21">
            <a:extLst>
              <a:ext uri="{FF2B5EF4-FFF2-40B4-BE49-F238E27FC236}">
                <a16:creationId xmlns:a16="http://schemas.microsoft.com/office/drawing/2014/main" xmlns="" id="{F2A866B7-7BB2-49F1-A630-7570527C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2705100"/>
            <a:ext cx="863600" cy="1016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1" name="AutoShape 23">
            <a:extLst>
              <a:ext uri="{FF2B5EF4-FFF2-40B4-BE49-F238E27FC236}">
                <a16:creationId xmlns:a16="http://schemas.microsoft.com/office/drawing/2014/main" xmlns="" id="{A80D677C-CECF-46D9-8836-085693E59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3822700"/>
            <a:ext cx="508000" cy="863600"/>
          </a:xfrm>
          <a:prstGeom prst="roundRect">
            <a:avLst>
              <a:gd name="adj" fmla="val 3375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302" name="Group 29">
            <a:extLst>
              <a:ext uri="{FF2B5EF4-FFF2-40B4-BE49-F238E27FC236}">
                <a16:creationId xmlns:a16="http://schemas.microsoft.com/office/drawing/2014/main" xmlns="" id="{81D2112A-2922-4B69-A3F9-913E62EF7657}"/>
              </a:ext>
            </a:extLst>
          </p:cNvPr>
          <p:cNvGrpSpPr>
            <a:grpSpLocks/>
          </p:cNvGrpSpPr>
          <p:nvPr/>
        </p:nvGrpSpPr>
        <p:grpSpPr bwMode="auto">
          <a:xfrm>
            <a:off x="3390900" y="3581400"/>
            <a:ext cx="825500" cy="215900"/>
            <a:chOff x="2136" y="2160"/>
            <a:chExt cx="520" cy="136"/>
          </a:xfrm>
        </p:grpSpPr>
        <p:sp>
          <p:nvSpPr>
            <p:cNvPr id="12381" name="Freeform 24">
              <a:extLst>
                <a:ext uri="{FF2B5EF4-FFF2-40B4-BE49-F238E27FC236}">
                  <a16:creationId xmlns:a16="http://schemas.microsoft.com/office/drawing/2014/main" xmlns="" id="{54010BEC-FE0C-4A6D-B338-703D9F8D9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56 h 104"/>
                <a:gd name="T2" fmla="*/ 8 w 432"/>
                <a:gd name="T3" fmla="*/ 24 h 104"/>
                <a:gd name="T4" fmla="*/ 24 w 432"/>
                <a:gd name="T5" fmla="*/ 8 h 104"/>
                <a:gd name="T6" fmla="*/ 32 w 432"/>
                <a:gd name="T7" fmla="*/ 8 h 104"/>
                <a:gd name="T8" fmla="*/ 80 w 432"/>
                <a:gd name="T9" fmla="*/ 0 h 104"/>
                <a:gd name="T10" fmla="*/ 136 w 432"/>
                <a:gd name="T11" fmla="*/ 0 h 104"/>
                <a:gd name="T12" fmla="*/ 216 w 432"/>
                <a:gd name="T13" fmla="*/ 0 h 104"/>
                <a:gd name="T14" fmla="*/ 264 w 432"/>
                <a:gd name="T15" fmla="*/ 0 h 104"/>
                <a:gd name="T16" fmla="*/ 336 w 432"/>
                <a:gd name="T17" fmla="*/ 0 h 104"/>
                <a:gd name="T18" fmla="*/ 392 w 432"/>
                <a:gd name="T19" fmla="*/ 0 h 104"/>
                <a:gd name="T20" fmla="*/ 432 w 432"/>
                <a:gd name="T21" fmla="*/ 8 h 104"/>
                <a:gd name="T22" fmla="*/ 432 w 432"/>
                <a:gd name="T23" fmla="*/ 8 h 104"/>
                <a:gd name="T24" fmla="*/ 432 w 432"/>
                <a:gd name="T25" fmla="*/ 32 h 104"/>
                <a:gd name="T26" fmla="*/ 432 w 432"/>
                <a:gd name="T27" fmla="*/ 40 h 104"/>
                <a:gd name="T28" fmla="*/ 416 w 432"/>
                <a:gd name="T29" fmla="*/ 48 h 104"/>
                <a:gd name="T30" fmla="*/ 408 w 432"/>
                <a:gd name="T31" fmla="*/ 48 h 104"/>
                <a:gd name="T32" fmla="*/ 400 w 432"/>
                <a:gd name="T33" fmla="*/ 48 h 104"/>
                <a:gd name="T34" fmla="*/ 384 w 432"/>
                <a:gd name="T35" fmla="*/ 40 h 104"/>
                <a:gd name="T36" fmla="*/ 384 w 432"/>
                <a:gd name="T37" fmla="*/ 40 h 104"/>
                <a:gd name="T38" fmla="*/ 376 w 432"/>
                <a:gd name="T39" fmla="*/ 32 h 104"/>
                <a:gd name="T40" fmla="*/ 336 w 432"/>
                <a:gd name="T41" fmla="*/ 24 h 104"/>
                <a:gd name="T42" fmla="*/ 288 w 432"/>
                <a:gd name="T43" fmla="*/ 24 h 104"/>
                <a:gd name="T44" fmla="*/ 240 w 432"/>
                <a:gd name="T45" fmla="*/ 24 h 104"/>
                <a:gd name="T46" fmla="*/ 192 w 432"/>
                <a:gd name="T47" fmla="*/ 24 h 104"/>
                <a:gd name="T48" fmla="*/ 136 w 432"/>
                <a:gd name="T49" fmla="*/ 24 h 104"/>
                <a:gd name="T50" fmla="*/ 96 w 432"/>
                <a:gd name="T51" fmla="*/ 24 h 104"/>
                <a:gd name="T52" fmla="*/ 72 w 432"/>
                <a:gd name="T53" fmla="*/ 24 h 104"/>
                <a:gd name="T54" fmla="*/ 64 w 432"/>
                <a:gd name="T55" fmla="*/ 24 h 104"/>
                <a:gd name="T56" fmla="*/ 48 w 432"/>
                <a:gd name="T57" fmla="*/ 40 h 104"/>
                <a:gd name="T58" fmla="*/ 48 w 432"/>
                <a:gd name="T59" fmla="*/ 64 h 104"/>
                <a:gd name="T60" fmla="*/ 48 w 432"/>
                <a:gd name="T61" fmla="*/ 88 h 104"/>
                <a:gd name="T62" fmla="*/ 32 w 432"/>
                <a:gd name="T63" fmla="*/ 104 h 104"/>
                <a:gd name="T64" fmla="*/ 16 w 432"/>
                <a:gd name="T65" fmla="*/ 104 h 104"/>
                <a:gd name="T66" fmla="*/ 0 w 432"/>
                <a:gd name="T67" fmla="*/ 88 h 104"/>
                <a:gd name="T68" fmla="*/ 0 w 432"/>
                <a:gd name="T69" fmla="*/ 64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04"/>
                <a:gd name="T107" fmla="*/ 432 w 43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04">
                  <a:moveTo>
                    <a:pt x="0" y="64"/>
                  </a:moveTo>
                  <a:lnTo>
                    <a:pt x="0" y="56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32" y="32"/>
                  </a:lnTo>
                  <a:lnTo>
                    <a:pt x="432" y="40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8"/>
                  </a:lnTo>
                  <a:lnTo>
                    <a:pt x="400" y="48"/>
                  </a:lnTo>
                  <a:lnTo>
                    <a:pt x="392" y="48"/>
                  </a:lnTo>
                  <a:lnTo>
                    <a:pt x="384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36" y="24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25">
              <a:extLst>
                <a:ext uri="{FF2B5EF4-FFF2-40B4-BE49-F238E27FC236}">
                  <a16:creationId xmlns:a16="http://schemas.microsoft.com/office/drawing/2014/main" xmlns="" id="{FFEEE34A-4859-424A-B19C-03B507DBA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104 h 104"/>
                <a:gd name="T2" fmla="*/ 0 w 432"/>
                <a:gd name="T3" fmla="*/ 24 h 104"/>
                <a:gd name="T4" fmla="*/ 48 w 432"/>
                <a:gd name="T5" fmla="*/ 0 h 104"/>
                <a:gd name="T6" fmla="*/ 432 w 432"/>
                <a:gd name="T7" fmla="*/ 0 h 104"/>
                <a:gd name="T8" fmla="*/ 432 w 432"/>
                <a:gd name="T9" fmla="*/ 24 h 104"/>
                <a:gd name="T10" fmla="*/ 432 w 432"/>
                <a:gd name="T11" fmla="*/ 48 h 104"/>
                <a:gd name="T12" fmla="*/ 384 w 432"/>
                <a:gd name="T13" fmla="*/ 48 h 104"/>
                <a:gd name="T14" fmla="*/ 384 w 432"/>
                <a:gd name="T15" fmla="*/ 24 h 104"/>
                <a:gd name="T16" fmla="*/ 96 w 432"/>
                <a:gd name="T17" fmla="*/ 24 h 104"/>
                <a:gd name="T18" fmla="*/ 48 w 432"/>
                <a:gd name="T19" fmla="*/ 24 h 104"/>
                <a:gd name="T20" fmla="*/ 48 w 432"/>
                <a:gd name="T21" fmla="*/ 104 h 104"/>
                <a:gd name="T22" fmla="*/ 0 w 432"/>
                <a:gd name="T23" fmla="*/ 104 h 1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"/>
                <a:gd name="T37" fmla="*/ 0 h 104"/>
                <a:gd name="T38" fmla="*/ 432 w 432"/>
                <a:gd name="T39" fmla="*/ 104 h 1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" h="104">
                  <a:moveTo>
                    <a:pt x="0" y="104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84" y="24"/>
                  </a:lnTo>
                  <a:lnTo>
                    <a:pt x="96" y="24"/>
                  </a:lnTo>
                  <a:lnTo>
                    <a:pt x="48" y="24"/>
                  </a:lnTo>
                  <a:lnTo>
                    <a:pt x="48" y="104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26">
              <a:extLst>
                <a:ext uri="{FF2B5EF4-FFF2-40B4-BE49-F238E27FC236}">
                  <a16:creationId xmlns:a16="http://schemas.microsoft.com/office/drawing/2014/main" xmlns="" id="{9B73B1C3-C3E8-4606-BA91-0381A044D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56 h 104"/>
                <a:gd name="T2" fmla="*/ 8 w 432"/>
                <a:gd name="T3" fmla="*/ 24 h 104"/>
                <a:gd name="T4" fmla="*/ 24 w 432"/>
                <a:gd name="T5" fmla="*/ 8 h 104"/>
                <a:gd name="T6" fmla="*/ 32 w 432"/>
                <a:gd name="T7" fmla="*/ 8 h 104"/>
                <a:gd name="T8" fmla="*/ 80 w 432"/>
                <a:gd name="T9" fmla="*/ 0 h 104"/>
                <a:gd name="T10" fmla="*/ 136 w 432"/>
                <a:gd name="T11" fmla="*/ 0 h 104"/>
                <a:gd name="T12" fmla="*/ 216 w 432"/>
                <a:gd name="T13" fmla="*/ 0 h 104"/>
                <a:gd name="T14" fmla="*/ 264 w 432"/>
                <a:gd name="T15" fmla="*/ 0 h 104"/>
                <a:gd name="T16" fmla="*/ 336 w 432"/>
                <a:gd name="T17" fmla="*/ 0 h 104"/>
                <a:gd name="T18" fmla="*/ 392 w 432"/>
                <a:gd name="T19" fmla="*/ 0 h 104"/>
                <a:gd name="T20" fmla="*/ 432 w 432"/>
                <a:gd name="T21" fmla="*/ 8 h 104"/>
                <a:gd name="T22" fmla="*/ 432 w 432"/>
                <a:gd name="T23" fmla="*/ 8 h 104"/>
                <a:gd name="T24" fmla="*/ 432 w 432"/>
                <a:gd name="T25" fmla="*/ 32 h 104"/>
                <a:gd name="T26" fmla="*/ 432 w 432"/>
                <a:gd name="T27" fmla="*/ 40 h 104"/>
                <a:gd name="T28" fmla="*/ 416 w 432"/>
                <a:gd name="T29" fmla="*/ 48 h 104"/>
                <a:gd name="T30" fmla="*/ 408 w 432"/>
                <a:gd name="T31" fmla="*/ 48 h 104"/>
                <a:gd name="T32" fmla="*/ 400 w 432"/>
                <a:gd name="T33" fmla="*/ 48 h 104"/>
                <a:gd name="T34" fmla="*/ 384 w 432"/>
                <a:gd name="T35" fmla="*/ 40 h 104"/>
                <a:gd name="T36" fmla="*/ 384 w 432"/>
                <a:gd name="T37" fmla="*/ 40 h 104"/>
                <a:gd name="T38" fmla="*/ 376 w 432"/>
                <a:gd name="T39" fmla="*/ 32 h 104"/>
                <a:gd name="T40" fmla="*/ 336 w 432"/>
                <a:gd name="T41" fmla="*/ 24 h 104"/>
                <a:gd name="T42" fmla="*/ 288 w 432"/>
                <a:gd name="T43" fmla="*/ 24 h 104"/>
                <a:gd name="T44" fmla="*/ 240 w 432"/>
                <a:gd name="T45" fmla="*/ 24 h 104"/>
                <a:gd name="T46" fmla="*/ 192 w 432"/>
                <a:gd name="T47" fmla="*/ 24 h 104"/>
                <a:gd name="T48" fmla="*/ 136 w 432"/>
                <a:gd name="T49" fmla="*/ 24 h 104"/>
                <a:gd name="T50" fmla="*/ 96 w 432"/>
                <a:gd name="T51" fmla="*/ 24 h 104"/>
                <a:gd name="T52" fmla="*/ 72 w 432"/>
                <a:gd name="T53" fmla="*/ 24 h 104"/>
                <a:gd name="T54" fmla="*/ 64 w 432"/>
                <a:gd name="T55" fmla="*/ 24 h 104"/>
                <a:gd name="T56" fmla="*/ 48 w 432"/>
                <a:gd name="T57" fmla="*/ 40 h 104"/>
                <a:gd name="T58" fmla="*/ 48 w 432"/>
                <a:gd name="T59" fmla="*/ 64 h 104"/>
                <a:gd name="T60" fmla="*/ 48 w 432"/>
                <a:gd name="T61" fmla="*/ 88 h 104"/>
                <a:gd name="T62" fmla="*/ 32 w 432"/>
                <a:gd name="T63" fmla="*/ 104 h 104"/>
                <a:gd name="T64" fmla="*/ 16 w 432"/>
                <a:gd name="T65" fmla="*/ 104 h 104"/>
                <a:gd name="T66" fmla="*/ 0 w 432"/>
                <a:gd name="T67" fmla="*/ 88 h 104"/>
                <a:gd name="T68" fmla="*/ 0 w 432"/>
                <a:gd name="T69" fmla="*/ 64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04"/>
                <a:gd name="T107" fmla="*/ 432 w 43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04">
                  <a:moveTo>
                    <a:pt x="0" y="64"/>
                  </a:moveTo>
                  <a:lnTo>
                    <a:pt x="0" y="56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32" y="32"/>
                  </a:lnTo>
                  <a:lnTo>
                    <a:pt x="432" y="40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8"/>
                  </a:lnTo>
                  <a:lnTo>
                    <a:pt x="400" y="48"/>
                  </a:lnTo>
                  <a:lnTo>
                    <a:pt x="392" y="48"/>
                  </a:lnTo>
                  <a:lnTo>
                    <a:pt x="384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36" y="24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27">
              <a:extLst>
                <a:ext uri="{FF2B5EF4-FFF2-40B4-BE49-F238E27FC236}">
                  <a16:creationId xmlns:a16="http://schemas.microsoft.com/office/drawing/2014/main" xmlns="" id="{2CA94A4E-C4A5-471A-8A88-ED928AB2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240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28">
              <a:extLst>
                <a:ext uri="{FF2B5EF4-FFF2-40B4-BE49-F238E27FC236}">
                  <a16:creationId xmlns:a16="http://schemas.microsoft.com/office/drawing/2014/main" xmlns="" id="{78D684E7-6132-467B-AB18-C623B56E4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240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88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8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3" name="Oval 31">
            <a:extLst>
              <a:ext uri="{FF2B5EF4-FFF2-40B4-BE49-F238E27FC236}">
                <a16:creationId xmlns:a16="http://schemas.microsoft.com/office/drawing/2014/main" xmlns="" id="{19C09368-9F5E-44C7-86D7-31CE8588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38354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4" name="Oval 32">
            <a:extLst>
              <a:ext uri="{FF2B5EF4-FFF2-40B4-BE49-F238E27FC236}">
                <a16:creationId xmlns:a16="http://schemas.microsoft.com/office/drawing/2014/main" xmlns="" id="{9683FB97-059C-437C-BD61-C2521C6CC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39243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5" name="Oval 33">
            <a:extLst>
              <a:ext uri="{FF2B5EF4-FFF2-40B4-BE49-F238E27FC236}">
                <a16:creationId xmlns:a16="http://schemas.microsoft.com/office/drawing/2014/main" xmlns="" id="{76A89761-4B9A-468C-BF27-BE1B33F44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0132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6" name="Oval 34">
            <a:extLst>
              <a:ext uri="{FF2B5EF4-FFF2-40B4-BE49-F238E27FC236}">
                <a16:creationId xmlns:a16="http://schemas.microsoft.com/office/drawing/2014/main" xmlns="" id="{615E4643-530E-48ED-A541-5AB836E26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1021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7" name="Oval 35">
            <a:extLst>
              <a:ext uri="{FF2B5EF4-FFF2-40B4-BE49-F238E27FC236}">
                <a16:creationId xmlns:a16="http://schemas.microsoft.com/office/drawing/2014/main" xmlns="" id="{297A7E40-C599-48C9-8DEC-7535BAB43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1910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8" name="Freeform 36">
            <a:extLst>
              <a:ext uri="{FF2B5EF4-FFF2-40B4-BE49-F238E27FC236}">
                <a16:creationId xmlns:a16="http://schemas.microsoft.com/office/drawing/2014/main" xmlns="" id="{9852168E-332B-4B9D-BBBD-3F41DC623EF8}"/>
              </a:ext>
            </a:extLst>
          </p:cNvPr>
          <p:cNvSpPr>
            <a:spLocks/>
          </p:cNvSpPr>
          <p:nvPr/>
        </p:nvSpPr>
        <p:spPr bwMode="auto">
          <a:xfrm>
            <a:off x="3568700" y="44958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2147483646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Freeform 37">
            <a:extLst>
              <a:ext uri="{FF2B5EF4-FFF2-40B4-BE49-F238E27FC236}">
                <a16:creationId xmlns:a16="http://schemas.microsoft.com/office/drawing/2014/main" xmlns="" id="{9A87440F-0754-4B5C-BF49-6E055235CFDE}"/>
              </a:ext>
            </a:extLst>
          </p:cNvPr>
          <p:cNvSpPr>
            <a:spLocks/>
          </p:cNvSpPr>
          <p:nvPr/>
        </p:nvSpPr>
        <p:spPr bwMode="auto">
          <a:xfrm>
            <a:off x="3568700" y="44958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0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2147483646 h 224"/>
              <a:gd name="T10" fmla="*/ 2147483646 w 1200"/>
              <a:gd name="T11" fmla="*/ 2147483646 h 224"/>
              <a:gd name="T12" fmla="*/ 2147483646 w 1200"/>
              <a:gd name="T13" fmla="*/ 2147483646 h 224"/>
              <a:gd name="T14" fmla="*/ 2147483646 w 1200"/>
              <a:gd name="T15" fmla="*/ 0 h 224"/>
              <a:gd name="T16" fmla="*/ 2147483646 w 1200"/>
              <a:gd name="T17" fmla="*/ 0 h 224"/>
              <a:gd name="T18" fmla="*/ 0 w 1200"/>
              <a:gd name="T19" fmla="*/ 2147483646 h 224"/>
              <a:gd name="T20" fmla="*/ 2147483646 w 1200"/>
              <a:gd name="T21" fmla="*/ 2147483646 h 224"/>
              <a:gd name="T22" fmla="*/ 2147483646 w 1200"/>
              <a:gd name="T23" fmla="*/ 2147483646 h 224"/>
              <a:gd name="T24" fmla="*/ 2147483646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AutoShape 38">
            <a:extLst>
              <a:ext uri="{FF2B5EF4-FFF2-40B4-BE49-F238E27FC236}">
                <a16:creationId xmlns:a16="http://schemas.microsoft.com/office/drawing/2014/main" xmlns="" id="{334162CE-0138-4AD0-A9AE-CDA386E1A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4584700"/>
            <a:ext cx="863600" cy="10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1" name="AutoShape 39">
            <a:extLst>
              <a:ext uri="{FF2B5EF4-FFF2-40B4-BE49-F238E27FC236}">
                <a16:creationId xmlns:a16="http://schemas.microsoft.com/office/drawing/2014/main" xmlns="" id="{A811B9DF-2BFF-4A17-A9A0-C4050F1E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387600"/>
            <a:ext cx="520700" cy="863600"/>
          </a:xfrm>
          <a:prstGeom prst="roundRect">
            <a:avLst>
              <a:gd name="adj" fmla="val 32926"/>
            </a:avLst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312" name="Group 45">
            <a:extLst>
              <a:ext uri="{FF2B5EF4-FFF2-40B4-BE49-F238E27FC236}">
                <a16:creationId xmlns:a16="http://schemas.microsoft.com/office/drawing/2014/main" xmlns="" id="{468C4DB7-5B10-4577-B617-C376807CCB52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146300"/>
            <a:ext cx="825500" cy="215900"/>
            <a:chOff x="3696" y="1256"/>
            <a:chExt cx="520" cy="136"/>
          </a:xfrm>
        </p:grpSpPr>
        <p:sp>
          <p:nvSpPr>
            <p:cNvPr id="12376" name="Freeform 40">
              <a:extLst>
                <a:ext uri="{FF2B5EF4-FFF2-40B4-BE49-F238E27FC236}">
                  <a16:creationId xmlns:a16="http://schemas.microsoft.com/office/drawing/2014/main" xmlns="" id="{9578D05B-B843-4F96-9F08-FEC66F6F0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64 h 112"/>
                <a:gd name="T2" fmla="*/ 8 w 432"/>
                <a:gd name="T3" fmla="*/ 32 h 112"/>
                <a:gd name="T4" fmla="*/ 24 w 432"/>
                <a:gd name="T5" fmla="*/ 16 h 112"/>
                <a:gd name="T6" fmla="*/ 40 w 432"/>
                <a:gd name="T7" fmla="*/ 8 h 112"/>
                <a:gd name="T8" fmla="*/ 72 w 432"/>
                <a:gd name="T9" fmla="*/ 8 h 112"/>
                <a:gd name="T10" fmla="*/ 136 w 432"/>
                <a:gd name="T11" fmla="*/ 0 h 112"/>
                <a:gd name="T12" fmla="*/ 216 w 432"/>
                <a:gd name="T13" fmla="*/ 0 h 112"/>
                <a:gd name="T14" fmla="*/ 264 w 432"/>
                <a:gd name="T15" fmla="*/ 0 h 112"/>
                <a:gd name="T16" fmla="*/ 336 w 432"/>
                <a:gd name="T17" fmla="*/ 0 h 112"/>
                <a:gd name="T18" fmla="*/ 400 w 432"/>
                <a:gd name="T19" fmla="*/ 8 h 112"/>
                <a:gd name="T20" fmla="*/ 424 w 432"/>
                <a:gd name="T21" fmla="*/ 8 h 112"/>
                <a:gd name="T22" fmla="*/ 432 w 432"/>
                <a:gd name="T23" fmla="*/ 16 h 112"/>
                <a:gd name="T24" fmla="*/ 432 w 432"/>
                <a:gd name="T25" fmla="*/ 40 h 112"/>
                <a:gd name="T26" fmla="*/ 432 w 432"/>
                <a:gd name="T27" fmla="*/ 48 h 112"/>
                <a:gd name="T28" fmla="*/ 416 w 432"/>
                <a:gd name="T29" fmla="*/ 56 h 112"/>
                <a:gd name="T30" fmla="*/ 408 w 432"/>
                <a:gd name="T31" fmla="*/ 56 h 112"/>
                <a:gd name="T32" fmla="*/ 400 w 432"/>
                <a:gd name="T33" fmla="*/ 56 h 112"/>
                <a:gd name="T34" fmla="*/ 384 w 432"/>
                <a:gd name="T35" fmla="*/ 48 h 112"/>
                <a:gd name="T36" fmla="*/ 384 w 432"/>
                <a:gd name="T37" fmla="*/ 40 h 112"/>
                <a:gd name="T38" fmla="*/ 368 w 432"/>
                <a:gd name="T39" fmla="*/ 32 h 112"/>
                <a:gd name="T40" fmla="*/ 336 w 432"/>
                <a:gd name="T41" fmla="*/ 32 h 112"/>
                <a:gd name="T42" fmla="*/ 288 w 432"/>
                <a:gd name="T43" fmla="*/ 32 h 112"/>
                <a:gd name="T44" fmla="*/ 240 w 432"/>
                <a:gd name="T45" fmla="*/ 32 h 112"/>
                <a:gd name="T46" fmla="*/ 192 w 432"/>
                <a:gd name="T47" fmla="*/ 32 h 112"/>
                <a:gd name="T48" fmla="*/ 136 w 432"/>
                <a:gd name="T49" fmla="*/ 32 h 112"/>
                <a:gd name="T50" fmla="*/ 96 w 432"/>
                <a:gd name="T51" fmla="*/ 32 h 112"/>
                <a:gd name="T52" fmla="*/ 72 w 432"/>
                <a:gd name="T53" fmla="*/ 32 h 112"/>
                <a:gd name="T54" fmla="*/ 64 w 432"/>
                <a:gd name="T55" fmla="*/ 32 h 112"/>
                <a:gd name="T56" fmla="*/ 48 w 432"/>
                <a:gd name="T57" fmla="*/ 48 h 112"/>
                <a:gd name="T58" fmla="*/ 48 w 432"/>
                <a:gd name="T59" fmla="*/ 72 h 112"/>
                <a:gd name="T60" fmla="*/ 48 w 432"/>
                <a:gd name="T61" fmla="*/ 96 h 112"/>
                <a:gd name="T62" fmla="*/ 32 w 432"/>
                <a:gd name="T63" fmla="*/ 112 h 112"/>
                <a:gd name="T64" fmla="*/ 16 w 432"/>
                <a:gd name="T65" fmla="*/ 112 h 112"/>
                <a:gd name="T66" fmla="*/ 0 w 432"/>
                <a:gd name="T67" fmla="*/ 96 h 112"/>
                <a:gd name="T68" fmla="*/ 0 w 432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12"/>
                <a:gd name="T107" fmla="*/ 432 w 432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32" y="16"/>
                  </a:lnTo>
                  <a:lnTo>
                    <a:pt x="432" y="24"/>
                  </a:lnTo>
                  <a:lnTo>
                    <a:pt x="432" y="40"/>
                  </a:lnTo>
                  <a:lnTo>
                    <a:pt x="432" y="48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400" y="56"/>
                  </a:lnTo>
                  <a:lnTo>
                    <a:pt x="384" y="48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52" y="32"/>
                  </a:lnTo>
                  <a:lnTo>
                    <a:pt x="336" y="32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192" y="32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41">
              <a:extLst>
                <a:ext uri="{FF2B5EF4-FFF2-40B4-BE49-F238E27FC236}">
                  <a16:creationId xmlns:a16="http://schemas.microsoft.com/office/drawing/2014/main" xmlns="" id="{15B595D3-0E37-4DB8-920D-1C6EC7C5B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112 h 112"/>
                <a:gd name="T2" fmla="*/ 0 w 432"/>
                <a:gd name="T3" fmla="*/ 32 h 112"/>
                <a:gd name="T4" fmla="*/ 48 w 432"/>
                <a:gd name="T5" fmla="*/ 0 h 112"/>
                <a:gd name="T6" fmla="*/ 432 w 432"/>
                <a:gd name="T7" fmla="*/ 0 h 112"/>
                <a:gd name="T8" fmla="*/ 432 w 432"/>
                <a:gd name="T9" fmla="*/ 32 h 112"/>
                <a:gd name="T10" fmla="*/ 432 w 432"/>
                <a:gd name="T11" fmla="*/ 56 h 112"/>
                <a:gd name="T12" fmla="*/ 384 w 432"/>
                <a:gd name="T13" fmla="*/ 56 h 112"/>
                <a:gd name="T14" fmla="*/ 384 w 432"/>
                <a:gd name="T15" fmla="*/ 32 h 112"/>
                <a:gd name="T16" fmla="*/ 96 w 432"/>
                <a:gd name="T17" fmla="*/ 32 h 112"/>
                <a:gd name="T18" fmla="*/ 48 w 432"/>
                <a:gd name="T19" fmla="*/ 32 h 112"/>
                <a:gd name="T20" fmla="*/ 48 w 432"/>
                <a:gd name="T21" fmla="*/ 112 h 112"/>
                <a:gd name="T22" fmla="*/ 0 w 432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"/>
                <a:gd name="T37" fmla="*/ 0 h 112"/>
                <a:gd name="T38" fmla="*/ 432 w 432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" h="112">
                  <a:moveTo>
                    <a:pt x="0" y="112"/>
                  </a:moveTo>
                  <a:lnTo>
                    <a:pt x="0" y="32"/>
                  </a:lnTo>
                  <a:lnTo>
                    <a:pt x="48" y="0"/>
                  </a:lnTo>
                  <a:lnTo>
                    <a:pt x="432" y="0"/>
                  </a:lnTo>
                  <a:lnTo>
                    <a:pt x="432" y="32"/>
                  </a:lnTo>
                  <a:lnTo>
                    <a:pt x="432" y="56"/>
                  </a:lnTo>
                  <a:lnTo>
                    <a:pt x="384" y="56"/>
                  </a:lnTo>
                  <a:lnTo>
                    <a:pt x="384" y="32"/>
                  </a:lnTo>
                  <a:lnTo>
                    <a:pt x="96" y="32"/>
                  </a:lnTo>
                  <a:lnTo>
                    <a:pt x="48" y="32"/>
                  </a:lnTo>
                  <a:lnTo>
                    <a:pt x="48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42">
              <a:extLst>
                <a:ext uri="{FF2B5EF4-FFF2-40B4-BE49-F238E27FC236}">
                  <a16:creationId xmlns:a16="http://schemas.microsoft.com/office/drawing/2014/main" xmlns="" id="{EEE050A4-DB83-4944-BA64-1C5706BF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64 h 112"/>
                <a:gd name="T2" fmla="*/ 8 w 432"/>
                <a:gd name="T3" fmla="*/ 32 h 112"/>
                <a:gd name="T4" fmla="*/ 24 w 432"/>
                <a:gd name="T5" fmla="*/ 16 h 112"/>
                <a:gd name="T6" fmla="*/ 40 w 432"/>
                <a:gd name="T7" fmla="*/ 8 h 112"/>
                <a:gd name="T8" fmla="*/ 72 w 432"/>
                <a:gd name="T9" fmla="*/ 8 h 112"/>
                <a:gd name="T10" fmla="*/ 136 w 432"/>
                <a:gd name="T11" fmla="*/ 0 h 112"/>
                <a:gd name="T12" fmla="*/ 216 w 432"/>
                <a:gd name="T13" fmla="*/ 0 h 112"/>
                <a:gd name="T14" fmla="*/ 264 w 432"/>
                <a:gd name="T15" fmla="*/ 0 h 112"/>
                <a:gd name="T16" fmla="*/ 336 w 432"/>
                <a:gd name="T17" fmla="*/ 0 h 112"/>
                <a:gd name="T18" fmla="*/ 400 w 432"/>
                <a:gd name="T19" fmla="*/ 8 h 112"/>
                <a:gd name="T20" fmla="*/ 424 w 432"/>
                <a:gd name="T21" fmla="*/ 8 h 112"/>
                <a:gd name="T22" fmla="*/ 432 w 432"/>
                <a:gd name="T23" fmla="*/ 16 h 112"/>
                <a:gd name="T24" fmla="*/ 432 w 432"/>
                <a:gd name="T25" fmla="*/ 40 h 112"/>
                <a:gd name="T26" fmla="*/ 432 w 432"/>
                <a:gd name="T27" fmla="*/ 48 h 112"/>
                <a:gd name="T28" fmla="*/ 416 w 432"/>
                <a:gd name="T29" fmla="*/ 56 h 112"/>
                <a:gd name="T30" fmla="*/ 408 w 432"/>
                <a:gd name="T31" fmla="*/ 56 h 112"/>
                <a:gd name="T32" fmla="*/ 400 w 432"/>
                <a:gd name="T33" fmla="*/ 56 h 112"/>
                <a:gd name="T34" fmla="*/ 384 w 432"/>
                <a:gd name="T35" fmla="*/ 48 h 112"/>
                <a:gd name="T36" fmla="*/ 384 w 432"/>
                <a:gd name="T37" fmla="*/ 40 h 112"/>
                <a:gd name="T38" fmla="*/ 368 w 432"/>
                <a:gd name="T39" fmla="*/ 32 h 112"/>
                <a:gd name="T40" fmla="*/ 336 w 432"/>
                <a:gd name="T41" fmla="*/ 32 h 112"/>
                <a:gd name="T42" fmla="*/ 288 w 432"/>
                <a:gd name="T43" fmla="*/ 32 h 112"/>
                <a:gd name="T44" fmla="*/ 240 w 432"/>
                <a:gd name="T45" fmla="*/ 32 h 112"/>
                <a:gd name="T46" fmla="*/ 192 w 432"/>
                <a:gd name="T47" fmla="*/ 32 h 112"/>
                <a:gd name="T48" fmla="*/ 136 w 432"/>
                <a:gd name="T49" fmla="*/ 32 h 112"/>
                <a:gd name="T50" fmla="*/ 96 w 432"/>
                <a:gd name="T51" fmla="*/ 32 h 112"/>
                <a:gd name="T52" fmla="*/ 72 w 432"/>
                <a:gd name="T53" fmla="*/ 32 h 112"/>
                <a:gd name="T54" fmla="*/ 64 w 432"/>
                <a:gd name="T55" fmla="*/ 32 h 112"/>
                <a:gd name="T56" fmla="*/ 48 w 432"/>
                <a:gd name="T57" fmla="*/ 48 h 112"/>
                <a:gd name="T58" fmla="*/ 48 w 432"/>
                <a:gd name="T59" fmla="*/ 72 h 112"/>
                <a:gd name="T60" fmla="*/ 48 w 432"/>
                <a:gd name="T61" fmla="*/ 96 h 112"/>
                <a:gd name="T62" fmla="*/ 32 w 432"/>
                <a:gd name="T63" fmla="*/ 112 h 112"/>
                <a:gd name="T64" fmla="*/ 16 w 432"/>
                <a:gd name="T65" fmla="*/ 112 h 112"/>
                <a:gd name="T66" fmla="*/ 0 w 432"/>
                <a:gd name="T67" fmla="*/ 96 h 112"/>
                <a:gd name="T68" fmla="*/ 0 w 432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12"/>
                <a:gd name="T107" fmla="*/ 432 w 432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32" y="16"/>
                  </a:lnTo>
                  <a:lnTo>
                    <a:pt x="432" y="24"/>
                  </a:lnTo>
                  <a:lnTo>
                    <a:pt x="432" y="40"/>
                  </a:lnTo>
                  <a:lnTo>
                    <a:pt x="432" y="48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400" y="56"/>
                  </a:lnTo>
                  <a:lnTo>
                    <a:pt x="384" y="48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52" y="32"/>
                  </a:lnTo>
                  <a:lnTo>
                    <a:pt x="336" y="32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192" y="32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43">
              <a:extLst>
                <a:ext uri="{FF2B5EF4-FFF2-40B4-BE49-F238E27FC236}">
                  <a16:creationId xmlns:a16="http://schemas.microsoft.com/office/drawing/2014/main" xmlns="" id="{4A71DA8B-0AF5-403E-A81D-F918A01D0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344"/>
              <a:ext cx="216" cy="48"/>
            </a:xfrm>
            <a:custGeom>
              <a:avLst/>
              <a:gdLst>
                <a:gd name="T0" fmla="*/ 0 w 216"/>
                <a:gd name="T1" fmla="*/ 48 h 48"/>
                <a:gd name="T2" fmla="*/ 88 w 216"/>
                <a:gd name="T3" fmla="*/ 0 h 48"/>
                <a:gd name="T4" fmla="*/ 128 w 216"/>
                <a:gd name="T5" fmla="*/ 0 h 48"/>
                <a:gd name="T6" fmla="*/ 216 w 216"/>
                <a:gd name="T7" fmla="*/ 48 h 48"/>
                <a:gd name="T8" fmla="*/ 0 w 216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48"/>
                <a:gd name="T17" fmla="*/ 216 w 21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48">
                  <a:moveTo>
                    <a:pt x="0" y="4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44">
              <a:extLst>
                <a:ext uri="{FF2B5EF4-FFF2-40B4-BE49-F238E27FC236}">
                  <a16:creationId xmlns:a16="http://schemas.microsoft.com/office/drawing/2014/main" xmlns="" id="{6D0C32D9-433A-4DCE-8B1D-F749A4F4B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344"/>
              <a:ext cx="216" cy="48"/>
            </a:xfrm>
            <a:custGeom>
              <a:avLst/>
              <a:gdLst>
                <a:gd name="T0" fmla="*/ 0 w 216"/>
                <a:gd name="T1" fmla="*/ 48 h 48"/>
                <a:gd name="T2" fmla="*/ 88 w 216"/>
                <a:gd name="T3" fmla="*/ 0 h 48"/>
                <a:gd name="T4" fmla="*/ 88 w 216"/>
                <a:gd name="T5" fmla="*/ 0 h 48"/>
                <a:gd name="T6" fmla="*/ 128 w 216"/>
                <a:gd name="T7" fmla="*/ 0 h 48"/>
                <a:gd name="T8" fmla="*/ 128 w 216"/>
                <a:gd name="T9" fmla="*/ 0 h 48"/>
                <a:gd name="T10" fmla="*/ 216 w 216"/>
                <a:gd name="T11" fmla="*/ 48 h 48"/>
                <a:gd name="T12" fmla="*/ 216 w 216"/>
                <a:gd name="T13" fmla="*/ 48 h 48"/>
                <a:gd name="T14" fmla="*/ 0 w 216"/>
                <a:gd name="T15" fmla="*/ 48 h 48"/>
                <a:gd name="T16" fmla="*/ 0 w 216"/>
                <a:gd name="T17" fmla="*/ 48 h 48"/>
                <a:gd name="T18" fmla="*/ 88 w 216"/>
                <a:gd name="T19" fmla="*/ 0 h 48"/>
                <a:gd name="T20" fmla="*/ 128 w 216"/>
                <a:gd name="T21" fmla="*/ 0 h 48"/>
                <a:gd name="T22" fmla="*/ 216 w 216"/>
                <a:gd name="T23" fmla="*/ 48 h 48"/>
                <a:gd name="T24" fmla="*/ 0 w 216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48"/>
                <a:gd name="T41" fmla="*/ 216 w 216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48">
                  <a:moveTo>
                    <a:pt x="0" y="4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3" name="Oval 47">
            <a:extLst>
              <a:ext uri="{FF2B5EF4-FFF2-40B4-BE49-F238E27FC236}">
                <a16:creationId xmlns:a16="http://schemas.microsoft.com/office/drawing/2014/main" xmlns="" id="{2698046D-356D-4FD9-92DD-0D3CE26E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413000"/>
            <a:ext cx="76200" cy="635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4" name="Oval 48">
            <a:extLst>
              <a:ext uri="{FF2B5EF4-FFF2-40B4-BE49-F238E27FC236}">
                <a16:creationId xmlns:a16="http://schemas.microsoft.com/office/drawing/2014/main" xmlns="" id="{80034F5F-808F-497F-83D8-9AB749685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5019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5" name="Oval 49">
            <a:extLst>
              <a:ext uri="{FF2B5EF4-FFF2-40B4-BE49-F238E27FC236}">
                <a16:creationId xmlns:a16="http://schemas.microsoft.com/office/drawing/2014/main" xmlns="" id="{6CD00823-E207-48AC-BE0F-FF6715E6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5908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6" name="Oval 50">
            <a:extLst>
              <a:ext uri="{FF2B5EF4-FFF2-40B4-BE49-F238E27FC236}">
                <a16:creationId xmlns:a16="http://schemas.microsoft.com/office/drawing/2014/main" xmlns="" id="{0BE04C5E-8CCF-41FE-AE06-FAF676B6D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6797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7" name="Oval 51">
            <a:extLst>
              <a:ext uri="{FF2B5EF4-FFF2-40B4-BE49-F238E27FC236}">
                <a16:creationId xmlns:a16="http://schemas.microsoft.com/office/drawing/2014/main" xmlns="" id="{12AEBD2C-4D03-46D1-A02B-62839EAC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7686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8" name="Freeform 52">
            <a:extLst>
              <a:ext uri="{FF2B5EF4-FFF2-40B4-BE49-F238E27FC236}">
                <a16:creationId xmlns:a16="http://schemas.microsoft.com/office/drawing/2014/main" xmlns="" id="{A5DBF490-5C01-4CC2-8B91-FC3AF2524634}"/>
              </a:ext>
            </a:extLst>
          </p:cNvPr>
          <p:cNvSpPr>
            <a:spLocks/>
          </p:cNvSpPr>
          <p:nvPr/>
        </p:nvSpPr>
        <p:spPr bwMode="auto">
          <a:xfrm>
            <a:off x="6045200" y="3060700"/>
            <a:ext cx="1917700" cy="368300"/>
          </a:xfrm>
          <a:custGeom>
            <a:avLst/>
            <a:gdLst>
              <a:gd name="T0" fmla="*/ 2147483646 w 1208"/>
              <a:gd name="T1" fmla="*/ 0 h 232"/>
              <a:gd name="T2" fmla="*/ 0 w 1208"/>
              <a:gd name="T3" fmla="*/ 2147483646 h 232"/>
              <a:gd name="T4" fmla="*/ 2147483646 w 1208"/>
              <a:gd name="T5" fmla="*/ 2147483646 h 232"/>
              <a:gd name="T6" fmla="*/ 2147483646 w 1208"/>
              <a:gd name="T7" fmla="*/ 2147483646 h 232"/>
              <a:gd name="T8" fmla="*/ 2147483646 w 1208"/>
              <a:gd name="T9" fmla="*/ 0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8"/>
              <a:gd name="T16" fmla="*/ 0 h 232"/>
              <a:gd name="T17" fmla="*/ 1208 w 1208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8" h="232">
                <a:moveTo>
                  <a:pt x="216" y="0"/>
                </a:move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Freeform 53">
            <a:extLst>
              <a:ext uri="{FF2B5EF4-FFF2-40B4-BE49-F238E27FC236}">
                <a16:creationId xmlns:a16="http://schemas.microsoft.com/office/drawing/2014/main" xmlns="" id="{A57DE6CF-0E9E-4190-AFAD-4BE5BAB0297D}"/>
              </a:ext>
            </a:extLst>
          </p:cNvPr>
          <p:cNvSpPr>
            <a:spLocks/>
          </p:cNvSpPr>
          <p:nvPr/>
        </p:nvSpPr>
        <p:spPr bwMode="auto">
          <a:xfrm>
            <a:off x="6045200" y="3060700"/>
            <a:ext cx="1917700" cy="368300"/>
          </a:xfrm>
          <a:custGeom>
            <a:avLst/>
            <a:gdLst>
              <a:gd name="T0" fmla="*/ 2147483646 w 1208"/>
              <a:gd name="T1" fmla="*/ 0 h 232"/>
              <a:gd name="T2" fmla="*/ 0 w 1208"/>
              <a:gd name="T3" fmla="*/ 2147483646 h 232"/>
              <a:gd name="T4" fmla="*/ 0 w 1208"/>
              <a:gd name="T5" fmla="*/ 2147483646 h 232"/>
              <a:gd name="T6" fmla="*/ 2147483646 w 1208"/>
              <a:gd name="T7" fmla="*/ 2147483646 h 232"/>
              <a:gd name="T8" fmla="*/ 2147483646 w 1208"/>
              <a:gd name="T9" fmla="*/ 2147483646 h 232"/>
              <a:gd name="T10" fmla="*/ 2147483646 w 1208"/>
              <a:gd name="T11" fmla="*/ 2147483646 h 232"/>
              <a:gd name="T12" fmla="*/ 2147483646 w 1208"/>
              <a:gd name="T13" fmla="*/ 2147483646 h 232"/>
              <a:gd name="T14" fmla="*/ 2147483646 w 1208"/>
              <a:gd name="T15" fmla="*/ 0 h 232"/>
              <a:gd name="T16" fmla="*/ 2147483646 w 1208"/>
              <a:gd name="T17" fmla="*/ 0 h 232"/>
              <a:gd name="T18" fmla="*/ 0 w 1208"/>
              <a:gd name="T19" fmla="*/ 2147483646 h 232"/>
              <a:gd name="T20" fmla="*/ 2147483646 w 1208"/>
              <a:gd name="T21" fmla="*/ 2147483646 h 232"/>
              <a:gd name="T22" fmla="*/ 2147483646 w 1208"/>
              <a:gd name="T23" fmla="*/ 2147483646 h 232"/>
              <a:gd name="T24" fmla="*/ 2147483646 w 1208"/>
              <a:gd name="T25" fmla="*/ 0 h 2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8"/>
              <a:gd name="T40" fmla="*/ 0 h 232"/>
              <a:gd name="T41" fmla="*/ 1208 w 1208"/>
              <a:gd name="T42" fmla="*/ 232 h 2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8" h="232">
                <a:moveTo>
                  <a:pt x="216" y="0"/>
                </a:move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AutoShape 54">
            <a:extLst>
              <a:ext uri="{FF2B5EF4-FFF2-40B4-BE49-F238E27FC236}">
                <a16:creationId xmlns:a16="http://schemas.microsoft.com/office/drawing/2014/main" xmlns="" id="{79245F46-841A-4E8E-8AA5-61356B829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149600"/>
            <a:ext cx="876300" cy="1016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1" name="AutoShape 55">
            <a:extLst>
              <a:ext uri="{FF2B5EF4-FFF2-40B4-BE49-F238E27FC236}">
                <a16:creationId xmlns:a16="http://schemas.microsoft.com/office/drawing/2014/main" xmlns="" id="{A3BDC6C2-77E0-436D-B3DD-3EAC4A180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5422900"/>
            <a:ext cx="520700" cy="863600"/>
          </a:xfrm>
          <a:prstGeom prst="roundRect">
            <a:avLst>
              <a:gd name="adj" fmla="val 32926"/>
            </a:avLst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322" name="Group 61">
            <a:extLst>
              <a:ext uri="{FF2B5EF4-FFF2-40B4-BE49-F238E27FC236}">
                <a16:creationId xmlns:a16="http://schemas.microsoft.com/office/drawing/2014/main" xmlns="" id="{23DAF177-BC8C-4A5E-9C7B-EB8734037893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5181600"/>
            <a:ext cx="838200" cy="215900"/>
            <a:chOff x="992" y="3168"/>
            <a:chExt cx="528" cy="136"/>
          </a:xfrm>
        </p:grpSpPr>
        <p:sp>
          <p:nvSpPr>
            <p:cNvPr id="12371" name="Freeform 56">
              <a:extLst>
                <a:ext uri="{FF2B5EF4-FFF2-40B4-BE49-F238E27FC236}">
                  <a16:creationId xmlns:a16="http://schemas.microsoft.com/office/drawing/2014/main" xmlns="" id="{C41E43A9-4D05-4F50-BFBC-48FA65B08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8 w 440"/>
                <a:gd name="T3" fmla="*/ 32 h 112"/>
                <a:gd name="T4" fmla="*/ 24 w 440"/>
                <a:gd name="T5" fmla="*/ 16 h 112"/>
                <a:gd name="T6" fmla="*/ 40 w 440"/>
                <a:gd name="T7" fmla="*/ 8 h 112"/>
                <a:gd name="T8" fmla="*/ 72 w 440"/>
                <a:gd name="T9" fmla="*/ 8 h 112"/>
                <a:gd name="T10" fmla="*/ 136 w 440"/>
                <a:gd name="T11" fmla="*/ 0 h 112"/>
                <a:gd name="T12" fmla="*/ 216 w 440"/>
                <a:gd name="T13" fmla="*/ 0 h 112"/>
                <a:gd name="T14" fmla="*/ 264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32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84 w 440"/>
                <a:gd name="T39" fmla="*/ 32 h 112"/>
                <a:gd name="T40" fmla="*/ 344 w 440"/>
                <a:gd name="T41" fmla="*/ 24 h 112"/>
                <a:gd name="T42" fmla="*/ 288 w 440"/>
                <a:gd name="T43" fmla="*/ 24 h 112"/>
                <a:gd name="T44" fmla="*/ 240 w 440"/>
                <a:gd name="T45" fmla="*/ 24 h 112"/>
                <a:gd name="T46" fmla="*/ 192 w 440"/>
                <a:gd name="T47" fmla="*/ 24 h 112"/>
                <a:gd name="T48" fmla="*/ 136 w 440"/>
                <a:gd name="T49" fmla="*/ 24 h 112"/>
                <a:gd name="T50" fmla="*/ 96 w 440"/>
                <a:gd name="T51" fmla="*/ 24 h 112"/>
                <a:gd name="T52" fmla="*/ 72 w 440"/>
                <a:gd name="T53" fmla="*/ 24 h 112"/>
                <a:gd name="T54" fmla="*/ 64 w 440"/>
                <a:gd name="T55" fmla="*/ 24 h 112"/>
                <a:gd name="T56" fmla="*/ 48 w 440"/>
                <a:gd name="T57" fmla="*/ 48 h 112"/>
                <a:gd name="T58" fmla="*/ 48 w 440"/>
                <a:gd name="T59" fmla="*/ 72 h 112"/>
                <a:gd name="T60" fmla="*/ 48 w 440"/>
                <a:gd name="T61" fmla="*/ 96 h 112"/>
                <a:gd name="T62" fmla="*/ 32 w 440"/>
                <a:gd name="T63" fmla="*/ 112 h 112"/>
                <a:gd name="T64" fmla="*/ 16 w 440"/>
                <a:gd name="T65" fmla="*/ 112 h 112"/>
                <a:gd name="T66" fmla="*/ 0 w 440"/>
                <a:gd name="T67" fmla="*/ 96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84" y="32"/>
                  </a:lnTo>
                  <a:lnTo>
                    <a:pt x="368" y="32"/>
                  </a:lnTo>
                  <a:lnTo>
                    <a:pt x="344" y="24"/>
                  </a:lnTo>
                  <a:lnTo>
                    <a:pt x="320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57">
              <a:extLst>
                <a:ext uri="{FF2B5EF4-FFF2-40B4-BE49-F238E27FC236}">
                  <a16:creationId xmlns:a16="http://schemas.microsoft.com/office/drawing/2014/main" xmlns="" id="{506B29BB-66B8-44EB-BCC1-78CF86F4A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112 h 112"/>
                <a:gd name="T2" fmla="*/ 0 w 440"/>
                <a:gd name="T3" fmla="*/ 24 h 112"/>
                <a:gd name="T4" fmla="*/ 48 w 440"/>
                <a:gd name="T5" fmla="*/ 0 h 112"/>
                <a:gd name="T6" fmla="*/ 440 w 440"/>
                <a:gd name="T7" fmla="*/ 0 h 112"/>
                <a:gd name="T8" fmla="*/ 440 w 440"/>
                <a:gd name="T9" fmla="*/ 24 h 112"/>
                <a:gd name="T10" fmla="*/ 440 w 440"/>
                <a:gd name="T11" fmla="*/ 56 h 112"/>
                <a:gd name="T12" fmla="*/ 392 w 440"/>
                <a:gd name="T13" fmla="*/ 56 h 112"/>
                <a:gd name="T14" fmla="*/ 392 w 440"/>
                <a:gd name="T15" fmla="*/ 24 h 112"/>
                <a:gd name="T16" fmla="*/ 96 w 440"/>
                <a:gd name="T17" fmla="*/ 24 h 112"/>
                <a:gd name="T18" fmla="*/ 48 w 440"/>
                <a:gd name="T19" fmla="*/ 24 h 112"/>
                <a:gd name="T20" fmla="*/ 48 w 440"/>
                <a:gd name="T21" fmla="*/ 112 h 112"/>
                <a:gd name="T22" fmla="*/ 0 w 440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112"/>
                <a:gd name="T38" fmla="*/ 440 w 44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112">
                  <a:moveTo>
                    <a:pt x="0" y="112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40" y="0"/>
                  </a:lnTo>
                  <a:lnTo>
                    <a:pt x="440" y="24"/>
                  </a:lnTo>
                  <a:lnTo>
                    <a:pt x="440" y="56"/>
                  </a:lnTo>
                  <a:lnTo>
                    <a:pt x="392" y="56"/>
                  </a:lnTo>
                  <a:lnTo>
                    <a:pt x="392" y="24"/>
                  </a:lnTo>
                  <a:lnTo>
                    <a:pt x="96" y="24"/>
                  </a:lnTo>
                  <a:lnTo>
                    <a:pt x="48" y="24"/>
                  </a:lnTo>
                  <a:lnTo>
                    <a:pt x="48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58">
              <a:extLst>
                <a:ext uri="{FF2B5EF4-FFF2-40B4-BE49-F238E27FC236}">
                  <a16:creationId xmlns:a16="http://schemas.microsoft.com/office/drawing/2014/main" xmlns="" id="{826866BF-70C7-4318-89B2-C3A233FF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8 w 440"/>
                <a:gd name="T3" fmla="*/ 32 h 112"/>
                <a:gd name="T4" fmla="*/ 24 w 440"/>
                <a:gd name="T5" fmla="*/ 16 h 112"/>
                <a:gd name="T6" fmla="*/ 40 w 440"/>
                <a:gd name="T7" fmla="*/ 8 h 112"/>
                <a:gd name="T8" fmla="*/ 72 w 440"/>
                <a:gd name="T9" fmla="*/ 8 h 112"/>
                <a:gd name="T10" fmla="*/ 136 w 440"/>
                <a:gd name="T11" fmla="*/ 0 h 112"/>
                <a:gd name="T12" fmla="*/ 216 w 440"/>
                <a:gd name="T13" fmla="*/ 0 h 112"/>
                <a:gd name="T14" fmla="*/ 264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32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84 w 440"/>
                <a:gd name="T39" fmla="*/ 32 h 112"/>
                <a:gd name="T40" fmla="*/ 344 w 440"/>
                <a:gd name="T41" fmla="*/ 24 h 112"/>
                <a:gd name="T42" fmla="*/ 288 w 440"/>
                <a:gd name="T43" fmla="*/ 24 h 112"/>
                <a:gd name="T44" fmla="*/ 240 w 440"/>
                <a:gd name="T45" fmla="*/ 24 h 112"/>
                <a:gd name="T46" fmla="*/ 192 w 440"/>
                <a:gd name="T47" fmla="*/ 24 h 112"/>
                <a:gd name="T48" fmla="*/ 136 w 440"/>
                <a:gd name="T49" fmla="*/ 24 h 112"/>
                <a:gd name="T50" fmla="*/ 96 w 440"/>
                <a:gd name="T51" fmla="*/ 24 h 112"/>
                <a:gd name="T52" fmla="*/ 72 w 440"/>
                <a:gd name="T53" fmla="*/ 24 h 112"/>
                <a:gd name="T54" fmla="*/ 64 w 440"/>
                <a:gd name="T55" fmla="*/ 24 h 112"/>
                <a:gd name="T56" fmla="*/ 48 w 440"/>
                <a:gd name="T57" fmla="*/ 48 h 112"/>
                <a:gd name="T58" fmla="*/ 48 w 440"/>
                <a:gd name="T59" fmla="*/ 72 h 112"/>
                <a:gd name="T60" fmla="*/ 48 w 440"/>
                <a:gd name="T61" fmla="*/ 96 h 112"/>
                <a:gd name="T62" fmla="*/ 32 w 440"/>
                <a:gd name="T63" fmla="*/ 112 h 112"/>
                <a:gd name="T64" fmla="*/ 16 w 440"/>
                <a:gd name="T65" fmla="*/ 112 h 112"/>
                <a:gd name="T66" fmla="*/ 0 w 440"/>
                <a:gd name="T67" fmla="*/ 96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84" y="32"/>
                  </a:lnTo>
                  <a:lnTo>
                    <a:pt x="368" y="32"/>
                  </a:lnTo>
                  <a:lnTo>
                    <a:pt x="344" y="24"/>
                  </a:lnTo>
                  <a:lnTo>
                    <a:pt x="320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59">
              <a:extLst>
                <a:ext uri="{FF2B5EF4-FFF2-40B4-BE49-F238E27FC236}">
                  <a16:creationId xmlns:a16="http://schemas.microsoft.com/office/drawing/2014/main" xmlns="" id="{D8890B1B-98B8-4AAC-9CE8-B11FA9BD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3248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60">
              <a:extLst>
                <a:ext uri="{FF2B5EF4-FFF2-40B4-BE49-F238E27FC236}">
                  <a16:creationId xmlns:a16="http://schemas.microsoft.com/office/drawing/2014/main" xmlns="" id="{7EA1686D-4C43-4B14-8323-81A167585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3248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88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8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3" name="Oval 63">
            <a:extLst>
              <a:ext uri="{FF2B5EF4-FFF2-40B4-BE49-F238E27FC236}">
                <a16:creationId xmlns:a16="http://schemas.microsoft.com/office/drawing/2014/main" xmlns="" id="{CEEAB18A-7984-4D35-A3C0-8877B115F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4483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4" name="Oval 64">
            <a:extLst>
              <a:ext uri="{FF2B5EF4-FFF2-40B4-BE49-F238E27FC236}">
                <a16:creationId xmlns:a16="http://schemas.microsoft.com/office/drawing/2014/main" xmlns="" id="{1809DF64-DE5B-449B-940A-4359B4AE5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5372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5" name="Oval 65">
            <a:extLst>
              <a:ext uri="{FF2B5EF4-FFF2-40B4-BE49-F238E27FC236}">
                <a16:creationId xmlns:a16="http://schemas.microsoft.com/office/drawing/2014/main" xmlns="" id="{F8EDEB4E-336F-4F08-826D-A06B6EC79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626100"/>
            <a:ext cx="88900" cy="50800"/>
          </a:xfrm>
          <a:prstGeom prst="ellipse">
            <a:avLst/>
          </a:prstGeom>
          <a:solidFill>
            <a:srgbClr val="FF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6" name="Oval 66">
            <a:extLst>
              <a:ext uri="{FF2B5EF4-FFF2-40B4-BE49-F238E27FC236}">
                <a16:creationId xmlns:a16="http://schemas.microsoft.com/office/drawing/2014/main" xmlns="" id="{C561AAEB-9C4A-4CA0-BB2B-53F2D3002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7150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7" name="Oval 67">
            <a:extLst>
              <a:ext uri="{FF2B5EF4-FFF2-40B4-BE49-F238E27FC236}">
                <a16:creationId xmlns:a16="http://schemas.microsoft.com/office/drawing/2014/main" xmlns="" id="{EC2255C2-768E-431B-9E75-B0E230B2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8039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8" name="Freeform 68">
            <a:extLst>
              <a:ext uri="{FF2B5EF4-FFF2-40B4-BE49-F238E27FC236}">
                <a16:creationId xmlns:a16="http://schemas.microsoft.com/office/drawing/2014/main" xmlns="" id="{F5D21648-4D27-4AD7-A22D-259C6D07334F}"/>
              </a:ext>
            </a:extLst>
          </p:cNvPr>
          <p:cNvSpPr>
            <a:spLocks/>
          </p:cNvSpPr>
          <p:nvPr/>
        </p:nvSpPr>
        <p:spPr bwMode="auto">
          <a:xfrm>
            <a:off x="1765300" y="60960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2147483646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Freeform 69">
            <a:extLst>
              <a:ext uri="{FF2B5EF4-FFF2-40B4-BE49-F238E27FC236}">
                <a16:creationId xmlns:a16="http://schemas.microsoft.com/office/drawing/2014/main" xmlns="" id="{74C395EA-B2E3-4597-AE01-F3F574C72F18}"/>
              </a:ext>
            </a:extLst>
          </p:cNvPr>
          <p:cNvSpPr>
            <a:spLocks/>
          </p:cNvSpPr>
          <p:nvPr/>
        </p:nvSpPr>
        <p:spPr bwMode="auto">
          <a:xfrm>
            <a:off x="1765300" y="60960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0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2147483646 h 224"/>
              <a:gd name="T10" fmla="*/ 2147483646 w 1200"/>
              <a:gd name="T11" fmla="*/ 2147483646 h 224"/>
              <a:gd name="T12" fmla="*/ 2147483646 w 1200"/>
              <a:gd name="T13" fmla="*/ 2147483646 h 224"/>
              <a:gd name="T14" fmla="*/ 2147483646 w 1200"/>
              <a:gd name="T15" fmla="*/ 0 h 224"/>
              <a:gd name="T16" fmla="*/ 2147483646 w 1200"/>
              <a:gd name="T17" fmla="*/ 0 h 224"/>
              <a:gd name="T18" fmla="*/ 0 w 1200"/>
              <a:gd name="T19" fmla="*/ 2147483646 h 224"/>
              <a:gd name="T20" fmla="*/ 2147483646 w 1200"/>
              <a:gd name="T21" fmla="*/ 2147483646 h 224"/>
              <a:gd name="T22" fmla="*/ 2147483646 w 1200"/>
              <a:gd name="T23" fmla="*/ 2147483646 h 224"/>
              <a:gd name="T24" fmla="*/ 2147483646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AutoShape 70">
            <a:extLst>
              <a:ext uri="{FF2B5EF4-FFF2-40B4-BE49-F238E27FC236}">
                <a16:creationId xmlns:a16="http://schemas.microsoft.com/office/drawing/2014/main" xmlns="" id="{A8655C84-8C49-4562-9258-B67E713F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6184900"/>
            <a:ext cx="876300" cy="1016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31" name="Rectangle 74">
            <a:extLst>
              <a:ext uri="{FF2B5EF4-FFF2-40B4-BE49-F238E27FC236}">
                <a16:creationId xmlns:a16="http://schemas.microsoft.com/office/drawing/2014/main" xmlns="" id="{3FEE469F-3F10-4EA3-9649-C5E95B825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76400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Crystal </a:t>
            </a:r>
          </a:p>
        </p:txBody>
      </p:sp>
      <p:sp>
        <p:nvSpPr>
          <p:cNvPr id="12332" name="Rectangle 75">
            <a:extLst>
              <a:ext uri="{FF2B5EF4-FFF2-40B4-BE49-F238E27FC236}">
                <a16:creationId xmlns:a16="http://schemas.microsoft.com/office/drawing/2014/main" xmlns="" id="{7F364966-41F6-4346-B76D-4969E48E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854200"/>
            <a:ext cx="596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violet</a:t>
            </a:r>
          </a:p>
        </p:txBody>
      </p:sp>
      <p:sp>
        <p:nvSpPr>
          <p:cNvPr id="12333" name="Rectangle 76">
            <a:extLst>
              <a:ext uri="{FF2B5EF4-FFF2-40B4-BE49-F238E27FC236}">
                <a16:creationId xmlns:a16="http://schemas.microsoft.com/office/drawing/2014/main" xmlns="" id="{BCEC40C4-EFFC-449F-9F9C-9BF9AD85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524000"/>
            <a:ext cx="841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Gram's </a:t>
            </a:r>
          </a:p>
        </p:txBody>
      </p:sp>
      <p:sp>
        <p:nvSpPr>
          <p:cNvPr id="12334" name="Rectangle 77">
            <a:extLst>
              <a:ext uri="{FF2B5EF4-FFF2-40B4-BE49-F238E27FC236}">
                <a16:creationId xmlns:a16="http://schemas.microsoft.com/office/drawing/2014/main" xmlns="" id="{F804C99C-9C57-4834-8D32-39CB68249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701800"/>
            <a:ext cx="67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iodine</a:t>
            </a:r>
          </a:p>
        </p:txBody>
      </p:sp>
      <p:sp>
        <p:nvSpPr>
          <p:cNvPr id="12335" name="Rectangle 78">
            <a:extLst>
              <a:ext uri="{FF2B5EF4-FFF2-40B4-BE49-F238E27FC236}">
                <a16:creationId xmlns:a16="http://schemas.microsoft.com/office/drawing/2014/main" xmlns="" id="{969CE366-EAB8-4055-B098-4F4415D09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148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Decolorise with </a:t>
            </a:r>
          </a:p>
        </p:txBody>
      </p:sp>
      <p:sp>
        <p:nvSpPr>
          <p:cNvPr id="12336" name="Rectangle 79">
            <a:extLst>
              <a:ext uri="{FF2B5EF4-FFF2-40B4-BE49-F238E27FC236}">
                <a16:creationId xmlns:a16="http://schemas.microsoft.com/office/drawing/2014/main" xmlns="" id="{BB05802C-3D58-4307-9D33-3288821CD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9260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acetone</a:t>
            </a:r>
          </a:p>
        </p:txBody>
      </p:sp>
      <p:sp>
        <p:nvSpPr>
          <p:cNvPr id="12337" name="Rectangle 80">
            <a:extLst>
              <a:ext uri="{FF2B5EF4-FFF2-40B4-BE49-F238E27FC236}">
                <a16:creationId xmlns:a16="http://schemas.microsoft.com/office/drawing/2014/main" xmlns="" id="{C3C9BA20-115C-49C7-8FB3-8D76646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5880100"/>
            <a:ext cx="193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Counterstain with</a:t>
            </a:r>
          </a:p>
        </p:txBody>
      </p:sp>
      <p:sp>
        <p:nvSpPr>
          <p:cNvPr id="12338" name="Rectangle 81">
            <a:extLst>
              <a:ext uri="{FF2B5EF4-FFF2-40B4-BE49-F238E27FC236}">
                <a16:creationId xmlns:a16="http://schemas.microsoft.com/office/drawing/2014/main" xmlns="" id="{60EAC581-1C96-4833-A17E-B5D75C090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6057900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e.g. methyl red</a:t>
            </a:r>
          </a:p>
        </p:txBody>
      </p:sp>
      <p:sp>
        <p:nvSpPr>
          <p:cNvPr id="12339" name="AutoShape 95">
            <a:extLst>
              <a:ext uri="{FF2B5EF4-FFF2-40B4-BE49-F238E27FC236}">
                <a16:creationId xmlns:a16="http://schemas.microsoft.com/office/drawing/2014/main" xmlns="" id="{F978EDB3-4D76-468A-B825-3192D59AD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41910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40" name="Freeform 98">
            <a:extLst>
              <a:ext uri="{FF2B5EF4-FFF2-40B4-BE49-F238E27FC236}">
                <a16:creationId xmlns:a16="http://schemas.microsoft.com/office/drawing/2014/main" xmlns="" id="{6EA81B8A-0E3A-4FCE-B544-6620DB115372}"/>
              </a:ext>
            </a:extLst>
          </p:cNvPr>
          <p:cNvSpPr>
            <a:spLocks/>
          </p:cNvSpPr>
          <p:nvPr/>
        </p:nvSpPr>
        <p:spPr bwMode="auto">
          <a:xfrm>
            <a:off x="8229600" y="4191000"/>
            <a:ext cx="571500" cy="228600"/>
          </a:xfrm>
          <a:custGeom>
            <a:avLst/>
            <a:gdLst>
              <a:gd name="T0" fmla="*/ 0 w 360"/>
              <a:gd name="T1" fmla="*/ 2147483646 h 144"/>
              <a:gd name="T2" fmla="*/ 0 w 360"/>
              <a:gd name="T3" fmla="*/ 2147483646 h 144"/>
              <a:gd name="T4" fmla="*/ 0 w 360"/>
              <a:gd name="T5" fmla="*/ 2147483646 h 144"/>
              <a:gd name="T6" fmla="*/ 0 w 360"/>
              <a:gd name="T7" fmla="*/ 2147483646 h 144"/>
              <a:gd name="T8" fmla="*/ 0 w 360"/>
              <a:gd name="T9" fmla="*/ 2147483646 h 144"/>
              <a:gd name="T10" fmla="*/ 2147483646 w 360"/>
              <a:gd name="T11" fmla="*/ 2147483646 h 144"/>
              <a:gd name="T12" fmla="*/ 2147483646 w 360"/>
              <a:gd name="T13" fmla="*/ 2147483646 h 144"/>
              <a:gd name="T14" fmla="*/ 2147483646 w 360"/>
              <a:gd name="T15" fmla="*/ 0 h 144"/>
              <a:gd name="T16" fmla="*/ 2147483646 w 360"/>
              <a:gd name="T17" fmla="*/ 0 h 144"/>
              <a:gd name="T18" fmla="*/ 2147483646 w 360"/>
              <a:gd name="T19" fmla="*/ 2147483646 h 144"/>
              <a:gd name="T20" fmla="*/ 2147483646 w 360"/>
              <a:gd name="T21" fmla="*/ 2147483646 h 144"/>
              <a:gd name="T22" fmla="*/ 2147483646 w 360"/>
              <a:gd name="T23" fmla="*/ 2147483646 h 144"/>
              <a:gd name="T24" fmla="*/ 2147483646 w 360"/>
              <a:gd name="T25" fmla="*/ 2147483646 h 144"/>
              <a:gd name="T26" fmla="*/ 2147483646 w 360"/>
              <a:gd name="T27" fmla="*/ 2147483646 h 144"/>
              <a:gd name="T28" fmla="*/ 2147483646 w 360"/>
              <a:gd name="T29" fmla="*/ 2147483646 h 144"/>
              <a:gd name="T30" fmla="*/ 2147483646 w 360"/>
              <a:gd name="T31" fmla="*/ 2147483646 h 144"/>
              <a:gd name="T32" fmla="*/ 2147483646 w 360"/>
              <a:gd name="T33" fmla="*/ 2147483646 h 144"/>
              <a:gd name="T34" fmla="*/ 2147483646 w 360"/>
              <a:gd name="T35" fmla="*/ 2147483646 h 144"/>
              <a:gd name="T36" fmla="*/ 2147483646 w 360"/>
              <a:gd name="T37" fmla="*/ 2147483646 h 144"/>
              <a:gd name="T38" fmla="*/ 2147483646 w 360"/>
              <a:gd name="T39" fmla="*/ 2147483646 h 144"/>
              <a:gd name="T40" fmla="*/ 2147483646 w 360"/>
              <a:gd name="T41" fmla="*/ 2147483646 h 144"/>
              <a:gd name="T42" fmla="*/ 2147483646 w 360"/>
              <a:gd name="T43" fmla="*/ 2147483646 h 144"/>
              <a:gd name="T44" fmla="*/ 2147483646 w 360"/>
              <a:gd name="T45" fmla="*/ 2147483646 h 144"/>
              <a:gd name="T46" fmla="*/ 2147483646 w 360"/>
              <a:gd name="T47" fmla="*/ 2147483646 h 144"/>
              <a:gd name="T48" fmla="*/ 2147483646 w 360"/>
              <a:gd name="T49" fmla="*/ 2147483646 h 144"/>
              <a:gd name="T50" fmla="*/ 2147483646 w 360"/>
              <a:gd name="T51" fmla="*/ 2147483646 h 144"/>
              <a:gd name="T52" fmla="*/ 0 w 360"/>
              <a:gd name="T53" fmla="*/ 2147483646 h 144"/>
              <a:gd name="T54" fmla="*/ 0 w 360"/>
              <a:gd name="T55" fmla="*/ 2147483646 h 144"/>
              <a:gd name="T56" fmla="*/ 0 w 360"/>
              <a:gd name="T57" fmla="*/ 2147483646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Freeform 99">
            <a:extLst>
              <a:ext uri="{FF2B5EF4-FFF2-40B4-BE49-F238E27FC236}">
                <a16:creationId xmlns:a16="http://schemas.microsoft.com/office/drawing/2014/main" xmlns="" id="{32D015D3-91F6-4624-81DB-EA3665092F52}"/>
              </a:ext>
            </a:extLst>
          </p:cNvPr>
          <p:cNvSpPr>
            <a:spLocks/>
          </p:cNvSpPr>
          <p:nvPr/>
        </p:nvSpPr>
        <p:spPr bwMode="auto">
          <a:xfrm>
            <a:off x="8305800" y="3886200"/>
            <a:ext cx="228600" cy="165100"/>
          </a:xfrm>
          <a:custGeom>
            <a:avLst/>
            <a:gdLst>
              <a:gd name="T0" fmla="*/ 0 w 144"/>
              <a:gd name="T1" fmla="*/ 2147483646 h 104"/>
              <a:gd name="T2" fmla="*/ 0 w 144"/>
              <a:gd name="T3" fmla="*/ 2147483646 h 104"/>
              <a:gd name="T4" fmla="*/ 0 w 144"/>
              <a:gd name="T5" fmla="*/ 2147483646 h 104"/>
              <a:gd name="T6" fmla="*/ 0 w 144"/>
              <a:gd name="T7" fmla="*/ 2147483646 h 104"/>
              <a:gd name="T8" fmla="*/ 0 w 144"/>
              <a:gd name="T9" fmla="*/ 2147483646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2147483646 w 144"/>
              <a:gd name="T15" fmla="*/ 0 h 104"/>
              <a:gd name="T16" fmla="*/ 2147483646 w 144"/>
              <a:gd name="T17" fmla="*/ 0 h 104"/>
              <a:gd name="T18" fmla="*/ 2147483646 w 144"/>
              <a:gd name="T19" fmla="*/ 0 h 104"/>
              <a:gd name="T20" fmla="*/ 2147483646 w 144"/>
              <a:gd name="T21" fmla="*/ 0 h 104"/>
              <a:gd name="T22" fmla="*/ 2147483646 w 144"/>
              <a:gd name="T23" fmla="*/ 0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2147483646 w 144"/>
              <a:gd name="T33" fmla="*/ 2147483646 h 104"/>
              <a:gd name="T34" fmla="*/ 2147483646 w 144"/>
              <a:gd name="T35" fmla="*/ 2147483646 h 104"/>
              <a:gd name="T36" fmla="*/ 2147483646 w 144"/>
              <a:gd name="T37" fmla="*/ 2147483646 h 104"/>
              <a:gd name="T38" fmla="*/ 2147483646 w 144"/>
              <a:gd name="T39" fmla="*/ 2147483646 h 104"/>
              <a:gd name="T40" fmla="*/ 2147483646 w 144"/>
              <a:gd name="T41" fmla="*/ 2147483646 h 104"/>
              <a:gd name="T42" fmla="*/ 2147483646 w 144"/>
              <a:gd name="T43" fmla="*/ 2147483646 h 104"/>
              <a:gd name="T44" fmla="*/ 2147483646 w 144"/>
              <a:gd name="T45" fmla="*/ 2147483646 h 104"/>
              <a:gd name="T46" fmla="*/ 2147483646 w 144"/>
              <a:gd name="T47" fmla="*/ 2147483646 h 104"/>
              <a:gd name="T48" fmla="*/ 2147483646 w 144"/>
              <a:gd name="T49" fmla="*/ 2147483646 h 104"/>
              <a:gd name="T50" fmla="*/ 2147483646 w 144"/>
              <a:gd name="T51" fmla="*/ 2147483646 h 104"/>
              <a:gd name="T52" fmla="*/ 2147483646 w 144"/>
              <a:gd name="T53" fmla="*/ 2147483646 h 104"/>
              <a:gd name="T54" fmla="*/ 0 w 144"/>
              <a:gd name="T55" fmla="*/ 2147483646 h 104"/>
              <a:gd name="T56" fmla="*/ 0 w 144"/>
              <a:gd name="T57" fmla="*/ 2147483646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FFFF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Freeform 102">
            <a:extLst>
              <a:ext uri="{FF2B5EF4-FFF2-40B4-BE49-F238E27FC236}">
                <a16:creationId xmlns:a16="http://schemas.microsoft.com/office/drawing/2014/main" xmlns="" id="{5A5C9F00-C777-4895-B406-3992771BCE03}"/>
              </a:ext>
            </a:extLst>
          </p:cNvPr>
          <p:cNvSpPr>
            <a:spLocks/>
          </p:cNvSpPr>
          <p:nvPr/>
        </p:nvSpPr>
        <p:spPr bwMode="auto">
          <a:xfrm>
            <a:off x="8001000" y="3733800"/>
            <a:ext cx="266700" cy="266700"/>
          </a:xfrm>
          <a:custGeom>
            <a:avLst/>
            <a:gdLst>
              <a:gd name="T0" fmla="*/ 2147483646 w 168"/>
              <a:gd name="T1" fmla="*/ 2147483646 h 168"/>
              <a:gd name="T2" fmla="*/ 2147483646 w 168"/>
              <a:gd name="T3" fmla="*/ 2147483646 h 168"/>
              <a:gd name="T4" fmla="*/ 2147483646 w 168"/>
              <a:gd name="T5" fmla="*/ 0 h 168"/>
              <a:gd name="T6" fmla="*/ 2147483646 w 168"/>
              <a:gd name="T7" fmla="*/ 0 h 168"/>
              <a:gd name="T8" fmla="*/ 2147483646 w 168"/>
              <a:gd name="T9" fmla="*/ 0 h 168"/>
              <a:gd name="T10" fmla="*/ 2147483646 w 168"/>
              <a:gd name="T11" fmla="*/ 2147483646 h 168"/>
              <a:gd name="T12" fmla="*/ 2147483646 w 168"/>
              <a:gd name="T13" fmla="*/ 2147483646 h 168"/>
              <a:gd name="T14" fmla="*/ 2147483646 w 168"/>
              <a:gd name="T15" fmla="*/ 2147483646 h 168"/>
              <a:gd name="T16" fmla="*/ 2147483646 w 168"/>
              <a:gd name="T17" fmla="*/ 2147483646 h 168"/>
              <a:gd name="T18" fmla="*/ 2147483646 w 168"/>
              <a:gd name="T19" fmla="*/ 2147483646 h 168"/>
              <a:gd name="T20" fmla="*/ 2147483646 w 168"/>
              <a:gd name="T21" fmla="*/ 2147483646 h 168"/>
              <a:gd name="T22" fmla="*/ 2147483646 w 168"/>
              <a:gd name="T23" fmla="*/ 2147483646 h 168"/>
              <a:gd name="T24" fmla="*/ 2147483646 w 168"/>
              <a:gd name="T25" fmla="*/ 2147483646 h 168"/>
              <a:gd name="T26" fmla="*/ 2147483646 w 168"/>
              <a:gd name="T27" fmla="*/ 2147483646 h 168"/>
              <a:gd name="T28" fmla="*/ 2147483646 w 168"/>
              <a:gd name="T29" fmla="*/ 2147483646 h 168"/>
              <a:gd name="T30" fmla="*/ 2147483646 w 168"/>
              <a:gd name="T31" fmla="*/ 2147483646 h 168"/>
              <a:gd name="T32" fmla="*/ 2147483646 w 168"/>
              <a:gd name="T33" fmla="*/ 2147483646 h 168"/>
              <a:gd name="T34" fmla="*/ 2147483646 w 168"/>
              <a:gd name="T35" fmla="*/ 2147483646 h 168"/>
              <a:gd name="T36" fmla="*/ 2147483646 w 168"/>
              <a:gd name="T37" fmla="*/ 2147483646 h 168"/>
              <a:gd name="T38" fmla="*/ 2147483646 w 168"/>
              <a:gd name="T39" fmla="*/ 2147483646 h 168"/>
              <a:gd name="T40" fmla="*/ 2147483646 w 168"/>
              <a:gd name="T41" fmla="*/ 2147483646 h 168"/>
              <a:gd name="T42" fmla="*/ 2147483646 w 168"/>
              <a:gd name="T43" fmla="*/ 2147483646 h 168"/>
              <a:gd name="T44" fmla="*/ 2147483646 w 168"/>
              <a:gd name="T45" fmla="*/ 2147483646 h 168"/>
              <a:gd name="T46" fmla="*/ 0 w 168"/>
              <a:gd name="T47" fmla="*/ 2147483646 h 168"/>
              <a:gd name="T48" fmla="*/ 0 w 168"/>
              <a:gd name="T49" fmla="*/ 2147483646 h 168"/>
              <a:gd name="T50" fmla="*/ 0 w 168"/>
              <a:gd name="T51" fmla="*/ 2147483646 h 168"/>
              <a:gd name="T52" fmla="*/ 2147483646 w 168"/>
              <a:gd name="T53" fmla="*/ 2147483646 h 168"/>
              <a:gd name="T54" fmla="*/ 2147483646 w 168"/>
              <a:gd name="T55" fmla="*/ 2147483646 h 168"/>
              <a:gd name="T56" fmla="*/ 2147483646 w 168"/>
              <a:gd name="T57" fmla="*/ 2147483646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Freeform 103">
            <a:extLst>
              <a:ext uri="{FF2B5EF4-FFF2-40B4-BE49-F238E27FC236}">
                <a16:creationId xmlns:a16="http://schemas.microsoft.com/office/drawing/2014/main" xmlns="" id="{CC76AFCB-9A3E-4360-B82B-55FAED3F25E9}"/>
              </a:ext>
            </a:extLst>
          </p:cNvPr>
          <p:cNvSpPr>
            <a:spLocks/>
          </p:cNvSpPr>
          <p:nvPr/>
        </p:nvSpPr>
        <p:spPr bwMode="auto">
          <a:xfrm>
            <a:off x="8001000" y="4495800"/>
            <a:ext cx="584200" cy="190500"/>
          </a:xfrm>
          <a:custGeom>
            <a:avLst/>
            <a:gdLst>
              <a:gd name="T0" fmla="*/ 0 w 368"/>
              <a:gd name="T1" fmla="*/ 2147483646 h 120"/>
              <a:gd name="T2" fmla="*/ 0 w 368"/>
              <a:gd name="T3" fmla="*/ 2147483646 h 120"/>
              <a:gd name="T4" fmla="*/ 2147483646 w 368"/>
              <a:gd name="T5" fmla="*/ 2147483646 h 120"/>
              <a:gd name="T6" fmla="*/ 2147483646 w 368"/>
              <a:gd name="T7" fmla="*/ 2147483646 h 120"/>
              <a:gd name="T8" fmla="*/ 2147483646 w 368"/>
              <a:gd name="T9" fmla="*/ 2147483646 h 120"/>
              <a:gd name="T10" fmla="*/ 2147483646 w 368"/>
              <a:gd name="T11" fmla="*/ 0 h 120"/>
              <a:gd name="T12" fmla="*/ 2147483646 w 368"/>
              <a:gd name="T13" fmla="*/ 0 h 120"/>
              <a:gd name="T14" fmla="*/ 2147483646 w 368"/>
              <a:gd name="T15" fmla="*/ 2147483646 h 120"/>
              <a:gd name="T16" fmla="*/ 2147483646 w 368"/>
              <a:gd name="T17" fmla="*/ 2147483646 h 120"/>
              <a:gd name="T18" fmla="*/ 2147483646 w 368"/>
              <a:gd name="T19" fmla="*/ 2147483646 h 120"/>
              <a:gd name="T20" fmla="*/ 2147483646 w 368"/>
              <a:gd name="T21" fmla="*/ 2147483646 h 120"/>
              <a:gd name="T22" fmla="*/ 2147483646 w 368"/>
              <a:gd name="T23" fmla="*/ 2147483646 h 120"/>
              <a:gd name="T24" fmla="*/ 2147483646 w 368"/>
              <a:gd name="T25" fmla="*/ 2147483646 h 120"/>
              <a:gd name="T26" fmla="*/ 2147483646 w 368"/>
              <a:gd name="T27" fmla="*/ 2147483646 h 120"/>
              <a:gd name="T28" fmla="*/ 2147483646 w 368"/>
              <a:gd name="T29" fmla="*/ 2147483646 h 120"/>
              <a:gd name="T30" fmla="*/ 2147483646 w 368"/>
              <a:gd name="T31" fmla="*/ 2147483646 h 120"/>
              <a:gd name="T32" fmla="*/ 2147483646 w 368"/>
              <a:gd name="T33" fmla="*/ 2147483646 h 120"/>
              <a:gd name="T34" fmla="*/ 2147483646 w 368"/>
              <a:gd name="T35" fmla="*/ 2147483646 h 120"/>
              <a:gd name="T36" fmla="*/ 2147483646 w 368"/>
              <a:gd name="T37" fmla="*/ 2147483646 h 120"/>
              <a:gd name="T38" fmla="*/ 2147483646 w 368"/>
              <a:gd name="T39" fmla="*/ 2147483646 h 120"/>
              <a:gd name="T40" fmla="*/ 2147483646 w 368"/>
              <a:gd name="T41" fmla="*/ 2147483646 h 120"/>
              <a:gd name="T42" fmla="*/ 2147483646 w 368"/>
              <a:gd name="T43" fmla="*/ 2147483646 h 120"/>
              <a:gd name="T44" fmla="*/ 2147483646 w 368"/>
              <a:gd name="T45" fmla="*/ 2147483646 h 120"/>
              <a:gd name="T46" fmla="*/ 2147483646 w 368"/>
              <a:gd name="T47" fmla="*/ 2147483646 h 120"/>
              <a:gd name="T48" fmla="*/ 2147483646 w 368"/>
              <a:gd name="T49" fmla="*/ 2147483646 h 120"/>
              <a:gd name="T50" fmla="*/ 2147483646 w 368"/>
              <a:gd name="T51" fmla="*/ 2147483646 h 120"/>
              <a:gd name="T52" fmla="*/ 0 w 368"/>
              <a:gd name="T53" fmla="*/ 2147483646 h 120"/>
              <a:gd name="T54" fmla="*/ 0 w 368"/>
              <a:gd name="T55" fmla="*/ 2147483646 h 120"/>
              <a:gd name="T56" fmla="*/ 0 w 368"/>
              <a:gd name="T57" fmla="*/ 2147483646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FFFF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Freeform 106">
            <a:extLst>
              <a:ext uri="{FF2B5EF4-FFF2-40B4-BE49-F238E27FC236}">
                <a16:creationId xmlns:a16="http://schemas.microsoft.com/office/drawing/2014/main" xmlns="" id="{227C0776-6553-47C1-B478-C35156403FCB}"/>
              </a:ext>
            </a:extLst>
          </p:cNvPr>
          <p:cNvSpPr>
            <a:spLocks/>
          </p:cNvSpPr>
          <p:nvPr/>
        </p:nvSpPr>
        <p:spPr bwMode="auto">
          <a:xfrm>
            <a:off x="8610600" y="4038600"/>
            <a:ext cx="241300" cy="152400"/>
          </a:xfrm>
          <a:custGeom>
            <a:avLst/>
            <a:gdLst>
              <a:gd name="T0" fmla="*/ 0 w 152"/>
              <a:gd name="T1" fmla="*/ 2147483646 h 96"/>
              <a:gd name="T2" fmla="*/ 0 w 152"/>
              <a:gd name="T3" fmla="*/ 2147483646 h 96"/>
              <a:gd name="T4" fmla="*/ 2147483646 w 152"/>
              <a:gd name="T5" fmla="*/ 2147483646 h 96"/>
              <a:gd name="T6" fmla="*/ 2147483646 w 152"/>
              <a:gd name="T7" fmla="*/ 0 h 96"/>
              <a:gd name="T8" fmla="*/ 2147483646 w 152"/>
              <a:gd name="T9" fmla="*/ 0 h 96"/>
              <a:gd name="T10" fmla="*/ 2147483646 w 152"/>
              <a:gd name="T11" fmla="*/ 0 h 96"/>
              <a:gd name="T12" fmla="*/ 2147483646 w 152"/>
              <a:gd name="T13" fmla="*/ 0 h 96"/>
              <a:gd name="T14" fmla="*/ 2147483646 w 152"/>
              <a:gd name="T15" fmla="*/ 2147483646 h 96"/>
              <a:gd name="T16" fmla="*/ 2147483646 w 152"/>
              <a:gd name="T17" fmla="*/ 2147483646 h 96"/>
              <a:gd name="T18" fmla="*/ 2147483646 w 152"/>
              <a:gd name="T19" fmla="*/ 2147483646 h 96"/>
              <a:gd name="T20" fmla="*/ 2147483646 w 152"/>
              <a:gd name="T21" fmla="*/ 2147483646 h 96"/>
              <a:gd name="T22" fmla="*/ 2147483646 w 152"/>
              <a:gd name="T23" fmla="*/ 2147483646 h 96"/>
              <a:gd name="T24" fmla="*/ 2147483646 w 152"/>
              <a:gd name="T25" fmla="*/ 2147483646 h 96"/>
              <a:gd name="T26" fmla="*/ 2147483646 w 152"/>
              <a:gd name="T27" fmla="*/ 2147483646 h 96"/>
              <a:gd name="T28" fmla="*/ 2147483646 w 152"/>
              <a:gd name="T29" fmla="*/ 2147483646 h 96"/>
              <a:gd name="T30" fmla="*/ 2147483646 w 152"/>
              <a:gd name="T31" fmla="*/ 2147483646 h 96"/>
              <a:gd name="T32" fmla="*/ 2147483646 w 152"/>
              <a:gd name="T33" fmla="*/ 2147483646 h 96"/>
              <a:gd name="T34" fmla="*/ 2147483646 w 152"/>
              <a:gd name="T35" fmla="*/ 2147483646 h 96"/>
              <a:gd name="T36" fmla="*/ 2147483646 w 152"/>
              <a:gd name="T37" fmla="*/ 2147483646 h 96"/>
              <a:gd name="T38" fmla="*/ 2147483646 w 152"/>
              <a:gd name="T39" fmla="*/ 2147483646 h 96"/>
              <a:gd name="T40" fmla="*/ 2147483646 w 152"/>
              <a:gd name="T41" fmla="*/ 2147483646 h 96"/>
              <a:gd name="T42" fmla="*/ 2147483646 w 152"/>
              <a:gd name="T43" fmla="*/ 2147483646 h 96"/>
              <a:gd name="T44" fmla="*/ 2147483646 w 152"/>
              <a:gd name="T45" fmla="*/ 2147483646 h 96"/>
              <a:gd name="T46" fmla="*/ 0 w 152"/>
              <a:gd name="T47" fmla="*/ 2147483646 h 96"/>
              <a:gd name="T48" fmla="*/ 0 w 152"/>
              <a:gd name="T49" fmla="*/ 2147483646 h 96"/>
              <a:gd name="T50" fmla="*/ 0 w 152"/>
              <a:gd name="T51" fmla="*/ 2147483646 h 96"/>
              <a:gd name="T52" fmla="*/ 0 w 152"/>
              <a:gd name="T53" fmla="*/ 2147483646 h 96"/>
              <a:gd name="T54" fmla="*/ 0 w 152"/>
              <a:gd name="T55" fmla="*/ 2147483646 h 96"/>
              <a:gd name="T56" fmla="*/ 0 w 152"/>
              <a:gd name="T57" fmla="*/ 2147483646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45" name="Group 121">
            <a:extLst>
              <a:ext uri="{FF2B5EF4-FFF2-40B4-BE49-F238E27FC236}">
                <a16:creationId xmlns:a16="http://schemas.microsoft.com/office/drawing/2014/main" xmlns="" id="{E5956BF0-922B-4977-B4C1-6ABBF7D92E04}"/>
              </a:ext>
            </a:extLst>
          </p:cNvPr>
          <p:cNvGrpSpPr>
            <a:grpSpLocks/>
          </p:cNvGrpSpPr>
          <p:nvPr/>
        </p:nvGrpSpPr>
        <p:grpSpPr bwMode="auto">
          <a:xfrm>
            <a:off x="4051300" y="2260600"/>
            <a:ext cx="1333500" cy="203200"/>
            <a:chOff x="2552" y="1328"/>
            <a:chExt cx="840" cy="128"/>
          </a:xfrm>
        </p:grpSpPr>
        <p:sp>
          <p:nvSpPr>
            <p:cNvPr id="12369" name="Freeform 119">
              <a:extLst>
                <a:ext uri="{FF2B5EF4-FFF2-40B4-BE49-F238E27FC236}">
                  <a16:creationId xmlns:a16="http://schemas.microsoft.com/office/drawing/2014/main" xmlns="" id="{3D8CC4D3-1902-48BB-B874-5E245B52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1400"/>
              <a:ext cx="112" cy="56"/>
            </a:xfrm>
            <a:custGeom>
              <a:avLst/>
              <a:gdLst>
                <a:gd name="T0" fmla="*/ 112 w 112"/>
                <a:gd name="T1" fmla="*/ 40 h 56"/>
                <a:gd name="T2" fmla="*/ 0 w 112"/>
                <a:gd name="T3" fmla="*/ 56 h 56"/>
                <a:gd name="T4" fmla="*/ 0 w 112"/>
                <a:gd name="T5" fmla="*/ 24 h 56"/>
                <a:gd name="T6" fmla="*/ 0 w 112"/>
                <a:gd name="T7" fmla="*/ 0 h 56"/>
                <a:gd name="T8" fmla="*/ 112 w 112"/>
                <a:gd name="T9" fmla="*/ 4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6"/>
                <a:gd name="T17" fmla="*/ 112 w 11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6">
                  <a:moveTo>
                    <a:pt x="112" y="40"/>
                  </a:moveTo>
                  <a:lnTo>
                    <a:pt x="0" y="5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2" y="40"/>
                  </a:lnTo>
                  <a:close/>
                </a:path>
              </a:pathLst>
            </a:custGeom>
            <a:solidFill>
              <a:srgbClr val="000000">
                <a:alpha val="99998"/>
              </a:srgbClr>
            </a:solidFill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Line 120">
              <a:extLst>
                <a:ext uri="{FF2B5EF4-FFF2-40B4-BE49-F238E27FC236}">
                  <a16:creationId xmlns:a16="http://schemas.microsoft.com/office/drawing/2014/main" xmlns="" id="{A4E7B488-7211-463C-B5F9-5311C9377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" y="1328"/>
              <a:ext cx="728" cy="96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46" name="Group 124">
            <a:extLst>
              <a:ext uri="{FF2B5EF4-FFF2-40B4-BE49-F238E27FC236}">
                <a16:creationId xmlns:a16="http://schemas.microsoft.com/office/drawing/2014/main" xmlns="" id="{6235C9E9-8E72-40BC-A4C6-ACBAC7D582DB}"/>
              </a:ext>
            </a:extLst>
          </p:cNvPr>
          <p:cNvGrpSpPr>
            <a:grpSpLocks/>
          </p:cNvGrpSpPr>
          <p:nvPr/>
        </p:nvGrpSpPr>
        <p:grpSpPr bwMode="auto">
          <a:xfrm>
            <a:off x="5092700" y="3606800"/>
            <a:ext cx="1244600" cy="711200"/>
            <a:chOff x="3208" y="2176"/>
            <a:chExt cx="784" cy="448"/>
          </a:xfrm>
        </p:grpSpPr>
        <p:sp>
          <p:nvSpPr>
            <p:cNvPr id="12367" name="Freeform 122">
              <a:extLst>
                <a:ext uri="{FF2B5EF4-FFF2-40B4-BE49-F238E27FC236}">
                  <a16:creationId xmlns:a16="http://schemas.microsoft.com/office/drawing/2014/main" xmlns="" id="{01528A35-C63B-437F-8627-66FC689EB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544"/>
              <a:ext cx="112" cy="80"/>
            </a:xfrm>
            <a:custGeom>
              <a:avLst/>
              <a:gdLst>
                <a:gd name="T0" fmla="*/ 0 w 112"/>
                <a:gd name="T1" fmla="*/ 80 h 80"/>
                <a:gd name="T2" fmla="*/ 88 w 112"/>
                <a:gd name="T3" fmla="*/ 0 h 80"/>
                <a:gd name="T4" fmla="*/ 104 w 112"/>
                <a:gd name="T5" fmla="*/ 24 h 80"/>
                <a:gd name="T6" fmla="*/ 112 w 112"/>
                <a:gd name="T7" fmla="*/ 48 h 80"/>
                <a:gd name="T8" fmla="*/ 0 w 112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80"/>
                  </a:moveTo>
                  <a:lnTo>
                    <a:pt x="88" y="0"/>
                  </a:lnTo>
                  <a:lnTo>
                    <a:pt x="104" y="24"/>
                  </a:lnTo>
                  <a:lnTo>
                    <a:pt x="112" y="4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>
                <a:alpha val="99998"/>
              </a:srgbClr>
            </a:solidFill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Line 123">
              <a:extLst>
                <a:ext uri="{FF2B5EF4-FFF2-40B4-BE49-F238E27FC236}">
                  <a16:creationId xmlns:a16="http://schemas.microsoft.com/office/drawing/2014/main" xmlns="" id="{8ABD1859-40E0-4763-8DE0-112AA01A3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176"/>
              <a:ext cx="680" cy="392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47" name="Group 127">
            <a:extLst>
              <a:ext uri="{FF2B5EF4-FFF2-40B4-BE49-F238E27FC236}">
                <a16:creationId xmlns:a16="http://schemas.microsoft.com/office/drawing/2014/main" xmlns="" id="{1764F695-0B4A-4386-9577-E0AE65EE0BDC}"/>
              </a:ext>
            </a:extLst>
          </p:cNvPr>
          <p:cNvGrpSpPr>
            <a:grpSpLocks/>
          </p:cNvGrpSpPr>
          <p:nvPr/>
        </p:nvGrpSpPr>
        <p:grpSpPr bwMode="auto">
          <a:xfrm>
            <a:off x="3098800" y="4940300"/>
            <a:ext cx="850900" cy="889000"/>
            <a:chOff x="1952" y="3016"/>
            <a:chExt cx="536" cy="560"/>
          </a:xfrm>
        </p:grpSpPr>
        <p:sp>
          <p:nvSpPr>
            <p:cNvPr id="12365" name="Freeform 125">
              <a:extLst>
                <a:ext uri="{FF2B5EF4-FFF2-40B4-BE49-F238E27FC236}">
                  <a16:creationId xmlns:a16="http://schemas.microsoft.com/office/drawing/2014/main" xmlns="" id="{71EC7D8F-9B29-4748-8379-DCFB56B75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3480"/>
              <a:ext cx="96" cy="96"/>
            </a:xfrm>
            <a:custGeom>
              <a:avLst/>
              <a:gdLst>
                <a:gd name="T0" fmla="*/ 0 w 96"/>
                <a:gd name="T1" fmla="*/ 96 h 96"/>
                <a:gd name="T2" fmla="*/ 56 w 96"/>
                <a:gd name="T3" fmla="*/ 0 h 96"/>
                <a:gd name="T4" fmla="*/ 80 w 96"/>
                <a:gd name="T5" fmla="*/ 16 h 96"/>
                <a:gd name="T6" fmla="*/ 96 w 96"/>
                <a:gd name="T7" fmla="*/ 32 h 96"/>
                <a:gd name="T8" fmla="*/ 0 w 9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0" y="96"/>
                  </a:moveTo>
                  <a:lnTo>
                    <a:pt x="56" y="0"/>
                  </a:lnTo>
                  <a:lnTo>
                    <a:pt x="80" y="16"/>
                  </a:lnTo>
                  <a:lnTo>
                    <a:pt x="96" y="3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>
                <a:alpha val="99998"/>
              </a:srgbClr>
            </a:solidFill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Line 126">
              <a:extLst>
                <a:ext uri="{FF2B5EF4-FFF2-40B4-BE49-F238E27FC236}">
                  <a16:creationId xmlns:a16="http://schemas.microsoft.com/office/drawing/2014/main" xmlns="" id="{EDB84260-4278-49AD-A1F3-C0857D8EB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2" y="3016"/>
              <a:ext cx="456" cy="480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48" name="Rectangle 131">
            <a:extLst>
              <a:ext uri="{FF2B5EF4-FFF2-40B4-BE49-F238E27FC236}">
                <a16:creationId xmlns:a16="http://schemas.microsoft.com/office/drawing/2014/main" xmlns="" id="{3330604D-4C4E-49B5-9A85-FDA9DF81F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257800"/>
            <a:ext cx="172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Gram-positives </a:t>
            </a:r>
          </a:p>
        </p:txBody>
      </p:sp>
      <p:sp>
        <p:nvSpPr>
          <p:cNvPr id="12349" name="Rectangle 132">
            <a:extLst>
              <a:ext uri="{FF2B5EF4-FFF2-40B4-BE49-F238E27FC236}">
                <a16:creationId xmlns:a16="http://schemas.microsoft.com/office/drawing/2014/main" xmlns="" id="{16C11F1C-B5CF-4F91-B279-5897FC0C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486400"/>
            <a:ext cx="1511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appear purple</a:t>
            </a:r>
          </a:p>
        </p:txBody>
      </p:sp>
      <p:sp>
        <p:nvSpPr>
          <p:cNvPr id="12350" name="Rectangle 133">
            <a:extLst>
              <a:ext uri="{FF2B5EF4-FFF2-40B4-BE49-F238E27FC236}">
                <a16:creationId xmlns:a16="http://schemas.microsoft.com/office/drawing/2014/main" xmlns="" id="{7D7EE9DC-09C4-4A30-A13D-F022F576B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172200"/>
            <a:ext cx="179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Gram-negatives </a:t>
            </a:r>
          </a:p>
        </p:txBody>
      </p:sp>
      <p:sp>
        <p:nvSpPr>
          <p:cNvPr id="12351" name="Rectangle 134">
            <a:extLst>
              <a:ext uri="{FF2B5EF4-FFF2-40B4-BE49-F238E27FC236}">
                <a16:creationId xmlns:a16="http://schemas.microsoft.com/office/drawing/2014/main" xmlns="" id="{52B7FDDD-888A-4981-AF44-86F2E6725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400800"/>
            <a:ext cx="1282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appear pink</a:t>
            </a:r>
          </a:p>
        </p:txBody>
      </p:sp>
      <p:sp>
        <p:nvSpPr>
          <p:cNvPr id="12352" name="AutoShape 135">
            <a:extLst>
              <a:ext uri="{FF2B5EF4-FFF2-40B4-BE49-F238E27FC236}">
                <a16:creationId xmlns:a16="http://schemas.microsoft.com/office/drawing/2014/main" xmlns="" id="{48448C28-C02B-4793-9926-C15AEFEB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100" y="15240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53" name="Freeform 136">
            <a:extLst>
              <a:ext uri="{FF2B5EF4-FFF2-40B4-BE49-F238E27FC236}">
                <a16:creationId xmlns:a16="http://schemas.microsoft.com/office/drawing/2014/main" xmlns="" id="{3CC693F4-3E28-4D97-81AB-5F34FF8B02B4}"/>
              </a:ext>
            </a:extLst>
          </p:cNvPr>
          <p:cNvSpPr>
            <a:spLocks/>
          </p:cNvSpPr>
          <p:nvPr/>
        </p:nvSpPr>
        <p:spPr bwMode="auto">
          <a:xfrm>
            <a:off x="4876800" y="1524000"/>
            <a:ext cx="571500" cy="228600"/>
          </a:xfrm>
          <a:custGeom>
            <a:avLst/>
            <a:gdLst>
              <a:gd name="T0" fmla="*/ 0 w 360"/>
              <a:gd name="T1" fmla="*/ 2147483646 h 144"/>
              <a:gd name="T2" fmla="*/ 0 w 360"/>
              <a:gd name="T3" fmla="*/ 2147483646 h 144"/>
              <a:gd name="T4" fmla="*/ 0 w 360"/>
              <a:gd name="T5" fmla="*/ 2147483646 h 144"/>
              <a:gd name="T6" fmla="*/ 0 w 360"/>
              <a:gd name="T7" fmla="*/ 2147483646 h 144"/>
              <a:gd name="T8" fmla="*/ 0 w 360"/>
              <a:gd name="T9" fmla="*/ 2147483646 h 144"/>
              <a:gd name="T10" fmla="*/ 2147483646 w 360"/>
              <a:gd name="T11" fmla="*/ 2147483646 h 144"/>
              <a:gd name="T12" fmla="*/ 2147483646 w 360"/>
              <a:gd name="T13" fmla="*/ 2147483646 h 144"/>
              <a:gd name="T14" fmla="*/ 2147483646 w 360"/>
              <a:gd name="T15" fmla="*/ 0 h 144"/>
              <a:gd name="T16" fmla="*/ 2147483646 w 360"/>
              <a:gd name="T17" fmla="*/ 0 h 144"/>
              <a:gd name="T18" fmla="*/ 2147483646 w 360"/>
              <a:gd name="T19" fmla="*/ 2147483646 h 144"/>
              <a:gd name="T20" fmla="*/ 2147483646 w 360"/>
              <a:gd name="T21" fmla="*/ 2147483646 h 144"/>
              <a:gd name="T22" fmla="*/ 2147483646 w 360"/>
              <a:gd name="T23" fmla="*/ 2147483646 h 144"/>
              <a:gd name="T24" fmla="*/ 2147483646 w 360"/>
              <a:gd name="T25" fmla="*/ 2147483646 h 144"/>
              <a:gd name="T26" fmla="*/ 2147483646 w 360"/>
              <a:gd name="T27" fmla="*/ 2147483646 h 144"/>
              <a:gd name="T28" fmla="*/ 2147483646 w 360"/>
              <a:gd name="T29" fmla="*/ 2147483646 h 144"/>
              <a:gd name="T30" fmla="*/ 2147483646 w 360"/>
              <a:gd name="T31" fmla="*/ 2147483646 h 144"/>
              <a:gd name="T32" fmla="*/ 2147483646 w 360"/>
              <a:gd name="T33" fmla="*/ 2147483646 h 144"/>
              <a:gd name="T34" fmla="*/ 2147483646 w 360"/>
              <a:gd name="T35" fmla="*/ 2147483646 h 144"/>
              <a:gd name="T36" fmla="*/ 2147483646 w 360"/>
              <a:gd name="T37" fmla="*/ 2147483646 h 144"/>
              <a:gd name="T38" fmla="*/ 2147483646 w 360"/>
              <a:gd name="T39" fmla="*/ 2147483646 h 144"/>
              <a:gd name="T40" fmla="*/ 2147483646 w 360"/>
              <a:gd name="T41" fmla="*/ 2147483646 h 144"/>
              <a:gd name="T42" fmla="*/ 2147483646 w 360"/>
              <a:gd name="T43" fmla="*/ 2147483646 h 144"/>
              <a:gd name="T44" fmla="*/ 2147483646 w 360"/>
              <a:gd name="T45" fmla="*/ 2147483646 h 144"/>
              <a:gd name="T46" fmla="*/ 2147483646 w 360"/>
              <a:gd name="T47" fmla="*/ 2147483646 h 144"/>
              <a:gd name="T48" fmla="*/ 2147483646 w 360"/>
              <a:gd name="T49" fmla="*/ 2147483646 h 144"/>
              <a:gd name="T50" fmla="*/ 2147483646 w 360"/>
              <a:gd name="T51" fmla="*/ 2147483646 h 144"/>
              <a:gd name="T52" fmla="*/ 0 w 360"/>
              <a:gd name="T53" fmla="*/ 2147483646 h 144"/>
              <a:gd name="T54" fmla="*/ 0 w 360"/>
              <a:gd name="T55" fmla="*/ 2147483646 h 144"/>
              <a:gd name="T56" fmla="*/ 0 w 360"/>
              <a:gd name="T57" fmla="*/ 2147483646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Freeform 137">
            <a:extLst>
              <a:ext uri="{FF2B5EF4-FFF2-40B4-BE49-F238E27FC236}">
                <a16:creationId xmlns:a16="http://schemas.microsoft.com/office/drawing/2014/main" xmlns="" id="{7625CC9C-C605-4479-A44E-2AD11E5505F8}"/>
              </a:ext>
            </a:extLst>
          </p:cNvPr>
          <p:cNvSpPr>
            <a:spLocks/>
          </p:cNvSpPr>
          <p:nvPr/>
        </p:nvSpPr>
        <p:spPr bwMode="auto">
          <a:xfrm>
            <a:off x="4953000" y="1219200"/>
            <a:ext cx="228600" cy="165100"/>
          </a:xfrm>
          <a:custGeom>
            <a:avLst/>
            <a:gdLst>
              <a:gd name="T0" fmla="*/ 0 w 144"/>
              <a:gd name="T1" fmla="*/ 2147483646 h 104"/>
              <a:gd name="T2" fmla="*/ 0 w 144"/>
              <a:gd name="T3" fmla="*/ 2147483646 h 104"/>
              <a:gd name="T4" fmla="*/ 0 w 144"/>
              <a:gd name="T5" fmla="*/ 2147483646 h 104"/>
              <a:gd name="T6" fmla="*/ 0 w 144"/>
              <a:gd name="T7" fmla="*/ 2147483646 h 104"/>
              <a:gd name="T8" fmla="*/ 0 w 144"/>
              <a:gd name="T9" fmla="*/ 2147483646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2147483646 w 144"/>
              <a:gd name="T15" fmla="*/ 0 h 104"/>
              <a:gd name="T16" fmla="*/ 2147483646 w 144"/>
              <a:gd name="T17" fmla="*/ 0 h 104"/>
              <a:gd name="T18" fmla="*/ 2147483646 w 144"/>
              <a:gd name="T19" fmla="*/ 0 h 104"/>
              <a:gd name="T20" fmla="*/ 2147483646 w 144"/>
              <a:gd name="T21" fmla="*/ 0 h 104"/>
              <a:gd name="T22" fmla="*/ 2147483646 w 144"/>
              <a:gd name="T23" fmla="*/ 0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2147483646 w 144"/>
              <a:gd name="T33" fmla="*/ 2147483646 h 104"/>
              <a:gd name="T34" fmla="*/ 2147483646 w 144"/>
              <a:gd name="T35" fmla="*/ 2147483646 h 104"/>
              <a:gd name="T36" fmla="*/ 2147483646 w 144"/>
              <a:gd name="T37" fmla="*/ 2147483646 h 104"/>
              <a:gd name="T38" fmla="*/ 2147483646 w 144"/>
              <a:gd name="T39" fmla="*/ 2147483646 h 104"/>
              <a:gd name="T40" fmla="*/ 2147483646 w 144"/>
              <a:gd name="T41" fmla="*/ 2147483646 h 104"/>
              <a:gd name="T42" fmla="*/ 2147483646 w 144"/>
              <a:gd name="T43" fmla="*/ 2147483646 h 104"/>
              <a:gd name="T44" fmla="*/ 2147483646 w 144"/>
              <a:gd name="T45" fmla="*/ 2147483646 h 104"/>
              <a:gd name="T46" fmla="*/ 2147483646 w 144"/>
              <a:gd name="T47" fmla="*/ 2147483646 h 104"/>
              <a:gd name="T48" fmla="*/ 2147483646 w 144"/>
              <a:gd name="T49" fmla="*/ 2147483646 h 104"/>
              <a:gd name="T50" fmla="*/ 2147483646 w 144"/>
              <a:gd name="T51" fmla="*/ 2147483646 h 104"/>
              <a:gd name="T52" fmla="*/ 2147483646 w 144"/>
              <a:gd name="T53" fmla="*/ 2147483646 h 104"/>
              <a:gd name="T54" fmla="*/ 0 w 144"/>
              <a:gd name="T55" fmla="*/ 2147483646 h 104"/>
              <a:gd name="T56" fmla="*/ 0 w 144"/>
              <a:gd name="T57" fmla="*/ 2147483646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5" name="Freeform 138">
            <a:extLst>
              <a:ext uri="{FF2B5EF4-FFF2-40B4-BE49-F238E27FC236}">
                <a16:creationId xmlns:a16="http://schemas.microsoft.com/office/drawing/2014/main" xmlns="" id="{5ECBDD71-C484-4060-94A9-4198C658BF08}"/>
              </a:ext>
            </a:extLst>
          </p:cNvPr>
          <p:cNvSpPr>
            <a:spLocks/>
          </p:cNvSpPr>
          <p:nvPr/>
        </p:nvSpPr>
        <p:spPr bwMode="auto">
          <a:xfrm>
            <a:off x="4648200" y="1066800"/>
            <a:ext cx="266700" cy="266700"/>
          </a:xfrm>
          <a:custGeom>
            <a:avLst/>
            <a:gdLst>
              <a:gd name="T0" fmla="*/ 2147483646 w 168"/>
              <a:gd name="T1" fmla="*/ 2147483646 h 168"/>
              <a:gd name="T2" fmla="*/ 2147483646 w 168"/>
              <a:gd name="T3" fmla="*/ 2147483646 h 168"/>
              <a:gd name="T4" fmla="*/ 2147483646 w 168"/>
              <a:gd name="T5" fmla="*/ 0 h 168"/>
              <a:gd name="T6" fmla="*/ 2147483646 w 168"/>
              <a:gd name="T7" fmla="*/ 0 h 168"/>
              <a:gd name="T8" fmla="*/ 2147483646 w 168"/>
              <a:gd name="T9" fmla="*/ 0 h 168"/>
              <a:gd name="T10" fmla="*/ 2147483646 w 168"/>
              <a:gd name="T11" fmla="*/ 2147483646 h 168"/>
              <a:gd name="T12" fmla="*/ 2147483646 w 168"/>
              <a:gd name="T13" fmla="*/ 2147483646 h 168"/>
              <a:gd name="T14" fmla="*/ 2147483646 w 168"/>
              <a:gd name="T15" fmla="*/ 2147483646 h 168"/>
              <a:gd name="T16" fmla="*/ 2147483646 w 168"/>
              <a:gd name="T17" fmla="*/ 2147483646 h 168"/>
              <a:gd name="T18" fmla="*/ 2147483646 w 168"/>
              <a:gd name="T19" fmla="*/ 2147483646 h 168"/>
              <a:gd name="T20" fmla="*/ 2147483646 w 168"/>
              <a:gd name="T21" fmla="*/ 2147483646 h 168"/>
              <a:gd name="T22" fmla="*/ 2147483646 w 168"/>
              <a:gd name="T23" fmla="*/ 2147483646 h 168"/>
              <a:gd name="T24" fmla="*/ 2147483646 w 168"/>
              <a:gd name="T25" fmla="*/ 2147483646 h 168"/>
              <a:gd name="T26" fmla="*/ 2147483646 w 168"/>
              <a:gd name="T27" fmla="*/ 2147483646 h 168"/>
              <a:gd name="T28" fmla="*/ 2147483646 w 168"/>
              <a:gd name="T29" fmla="*/ 2147483646 h 168"/>
              <a:gd name="T30" fmla="*/ 2147483646 w 168"/>
              <a:gd name="T31" fmla="*/ 2147483646 h 168"/>
              <a:gd name="T32" fmla="*/ 2147483646 w 168"/>
              <a:gd name="T33" fmla="*/ 2147483646 h 168"/>
              <a:gd name="T34" fmla="*/ 2147483646 w 168"/>
              <a:gd name="T35" fmla="*/ 2147483646 h 168"/>
              <a:gd name="T36" fmla="*/ 2147483646 w 168"/>
              <a:gd name="T37" fmla="*/ 2147483646 h 168"/>
              <a:gd name="T38" fmla="*/ 2147483646 w 168"/>
              <a:gd name="T39" fmla="*/ 2147483646 h 168"/>
              <a:gd name="T40" fmla="*/ 2147483646 w 168"/>
              <a:gd name="T41" fmla="*/ 2147483646 h 168"/>
              <a:gd name="T42" fmla="*/ 2147483646 w 168"/>
              <a:gd name="T43" fmla="*/ 2147483646 h 168"/>
              <a:gd name="T44" fmla="*/ 2147483646 w 168"/>
              <a:gd name="T45" fmla="*/ 2147483646 h 168"/>
              <a:gd name="T46" fmla="*/ 0 w 168"/>
              <a:gd name="T47" fmla="*/ 2147483646 h 168"/>
              <a:gd name="T48" fmla="*/ 0 w 168"/>
              <a:gd name="T49" fmla="*/ 2147483646 h 168"/>
              <a:gd name="T50" fmla="*/ 0 w 168"/>
              <a:gd name="T51" fmla="*/ 2147483646 h 168"/>
              <a:gd name="T52" fmla="*/ 2147483646 w 168"/>
              <a:gd name="T53" fmla="*/ 2147483646 h 168"/>
              <a:gd name="T54" fmla="*/ 2147483646 w 168"/>
              <a:gd name="T55" fmla="*/ 2147483646 h 168"/>
              <a:gd name="T56" fmla="*/ 2147483646 w 168"/>
              <a:gd name="T57" fmla="*/ 2147483646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Freeform 139">
            <a:extLst>
              <a:ext uri="{FF2B5EF4-FFF2-40B4-BE49-F238E27FC236}">
                <a16:creationId xmlns:a16="http://schemas.microsoft.com/office/drawing/2014/main" xmlns="" id="{F8E24117-B6DD-456D-A5D8-FA3BD0934F33}"/>
              </a:ext>
            </a:extLst>
          </p:cNvPr>
          <p:cNvSpPr>
            <a:spLocks/>
          </p:cNvSpPr>
          <p:nvPr/>
        </p:nvSpPr>
        <p:spPr bwMode="auto">
          <a:xfrm>
            <a:off x="4648200" y="1828800"/>
            <a:ext cx="584200" cy="190500"/>
          </a:xfrm>
          <a:custGeom>
            <a:avLst/>
            <a:gdLst>
              <a:gd name="T0" fmla="*/ 0 w 368"/>
              <a:gd name="T1" fmla="*/ 2147483646 h 120"/>
              <a:gd name="T2" fmla="*/ 0 w 368"/>
              <a:gd name="T3" fmla="*/ 2147483646 h 120"/>
              <a:gd name="T4" fmla="*/ 2147483646 w 368"/>
              <a:gd name="T5" fmla="*/ 2147483646 h 120"/>
              <a:gd name="T6" fmla="*/ 2147483646 w 368"/>
              <a:gd name="T7" fmla="*/ 2147483646 h 120"/>
              <a:gd name="T8" fmla="*/ 2147483646 w 368"/>
              <a:gd name="T9" fmla="*/ 2147483646 h 120"/>
              <a:gd name="T10" fmla="*/ 2147483646 w 368"/>
              <a:gd name="T11" fmla="*/ 0 h 120"/>
              <a:gd name="T12" fmla="*/ 2147483646 w 368"/>
              <a:gd name="T13" fmla="*/ 0 h 120"/>
              <a:gd name="T14" fmla="*/ 2147483646 w 368"/>
              <a:gd name="T15" fmla="*/ 2147483646 h 120"/>
              <a:gd name="T16" fmla="*/ 2147483646 w 368"/>
              <a:gd name="T17" fmla="*/ 2147483646 h 120"/>
              <a:gd name="T18" fmla="*/ 2147483646 w 368"/>
              <a:gd name="T19" fmla="*/ 2147483646 h 120"/>
              <a:gd name="T20" fmla="*/ 2147483646 w 368"/>
              <a:gd name="T21" fmla="*/ 2147483646 h 120"/>
              <a:gd name="T22" fmla="*/ 2147483646 w 368"/>
              <a:gd name="T23" fmla="*/ 2147483646 h 120"/>
              <a:gd name="T24" fmla="*/ 2147483646 w 368"/>
              <a:gd name="T25" fmla="*/ 2147483646 h 120"/>
              <a:gd name="T26" fmla="*/ 2147483646 w 368"/>
              <a:gd name="T27" fmla="*/ 2147483646 h 120"/>
              <a:gd name="T28" fmla="*/ 2147483646 w 368"/>
              <a:gd name="T29" fmla="*/ 2147483646 h 120"/>
              <a:gd name="T30" fmla="*/ 2147483646 w 368"/>
              <a:gd name="T31" fmla="*/ 2147483646 h 120"/>
              <a:gd name="T32" fmla="*/ 2147483646 w 368"/>
              <a:gd name="T33" fmla="*/ 2147483646 h 120"/>
              <a:gd name="T34" fmla="*/ 2147483646 w 368"/>
              <a:gd name="T35" fmla="*/ 2147483646 h 120"/>
              <a:gd name="T36" fmla="*/ 2147483646 w 368"/>
              <a:gd name="T37" fmla="*/ 2147483646 h 120"/>
              <a:gd name="T38" fmla="*/ 2147483646 w 368"/>
              <a:gd name="T39" fmla="*/ 2147483646 h 120"/>
              <a:gd name="T40" fmla="*/ 2147483646 w 368"/>
              <a:gd name="T41" fmla="*/ 2147483646 h 120"/>
              <a:gd name="T42" fmla="*/ 2147483646 w 368"/>
              <a:gd name="T43" fmla="*/ 2147483646 h 120"/>
              <a:gd name="T44" fmla="*/ 2147483646 w 368"/>
              <a:gd name="T45" fmla="*/ 2147483646 h 120"/>
              <a:gd name="T46" fmla="*/ 2147483646 w 368"/>
              <a:gd name="T47" fmla="*/ 2147483646 h 120"/>
              <a:gd name="T48" fmla="*/ 2147483646 w 368"/>
              <a:gd name="T49" fmla="*/ 2147483646 h 120"/>
              <a:gd name="T50" fmla="*/ 2147483646 w 368"/>
              <a:gd name="T51" fmla="*/ 2147483646 h 120"/>
              <a:gd name="T52" fmla="*/ 0 w 368"/>
              <a:gd name="T53" fmla="*/ 2147483646 h 120"/>
              <a:gd name="T54" fmla="*/ 0 w 368"/>
              <a:gd name="T55" fmla="*/ 2147483646 h 120"/>
              <a:gd name="T56" fmla="*/ 0 w 368"/>
              <a:gd name="T57" fmla="*/ 2147483646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7" name="Freeform 140">
            <a:extLst>
              <a:ext uri="{FF2B5EF4-FFF2-40B4-BE49-F238E27FC236}">
                <a16:creationId xmlns:a16="http://schemas.microsoft.com/office/drawing/2014/main" xmlns="" id="{095F18DD-36E5-428E-B8F7-37991090F8E6}"/>
              </a:ext>
            </a:extLst>
          </p:cNvPr>
          <p:cNvSpPr>
            <a:spLocks/>
          </p:cNvSpPr>
          <p:nvPr/>
        </p:nvSpPr>
        <p:spPr bwMode="auto">
          <a:xfrm>
            <a:off x="5257800" y="1371600"/>
            <a:ext cx="241300" cy="152400"/>
          </a:xfrm>
          <a:custGeom>
            <a:avLst/>
            <a:gdLst>
              <a:gd name="T0" fmla="*/ 0 w 152"/>
              <a:gd name="T1" fmla="*/ 2147483646 h 96"/>
              <a:gd name="T2" fmla="*/ 0 w 152"/>
              <a:gd name="T3" fmla="*/ 2147483646 h 96"/>
              <a:gd name="T4" fmla="*/ 2147483646 w 152"/>
              <a:gd name="T5" fmla="*/ 2147483646 h 96"/>
              <a:gd name="T6" fmla="*/ 2147483646 w 152"/>
              <a:gd name="T7" fmla="*/ 0 h 96"/>
              <a:gd name="T8" fmla="*/ 2147483646 w 152"/>
              <a:gd name="T9" fmla="*/ 0 h 96"/>
              <a:gd name="T10" fmla="*/ 2147483646 w 152"/>
              <a:gd name="T11" fmla="*/ 0 h 96"/>
              <a:gd name="T12" fmla="*/ 2147483646 w 152"/>
              <a:gd name="T13" fmla="*/ 0 h 96"/>
              <a:gd name="T14" fmla="*/ 2147483646 w 152"/>
              <a:gd name="T15" fmla="*/ 2147483646 h 96"/>
              <a:gd name="T16" fmla="*/ 2147483646 w 152"/>
              <a:gd name="T17" fmla="*/ 2147483646 h 96"/>
              <a:gd name="T18" fmla="*/ 2147483646 w 152"/>
              <a:gd name="T19" fmla="*/ 2147483646 h 96"/>
              <a:gd name="T20" fmla="*/ 2147483646 w 152"/>
              <a:gd name="T21" fmla="*/ 2147483646 h 96"/>
              <a:gd name="T22" fmla="*/ 2147483646 w 152"/>
              <a:gd name="T23" fmla="*/ 2147483646 h 96"/>
              <a:gd name="T24" fmla="*/ 2147483646 w 152"/>
              <a:gd name="T25" fmla="*/ 2147483646 h 96"/>
              <a:gd name="T26" fmla="*/ 2147483646 w 152"/>
              <a:gd name="T27" fmla="*/ 2147483646 h 96"/>
              <a:gd name="T28" fmla="*/ 2147483646 w 152"/>
              <a:gd name="T29" fmla="*/ 2147483646 h 96"/>
              <a:gd name="T30" fmla="*/ 2147483646 w 152"/>
              <a:gd name="T31" fmla="*/ 2147483646 h 96"/>
              <a:gd name="T32" fmla="*/ 2147483646 w 152"/>
              <a:gd name="T33" fmla="*/ 2147483646 h 96"/>
              <a:gd name="T34" fmla="*/ 2147483646 w 152"/>
              <a:gd name="T35" fmla="*/ 2147483646 h 96"/>
              <a:gd name="T36" fmla="*/ 2147483646 w 152"/>
              <a:gd name="T37" fmla="*/ 2147483646 h 96"/>
              <a:gd name="T38" fmla="*/ 2147483646 w 152"/>
              <a:gd name="T39" fmla="*/ 2147483646 h 96"/>
              <a:gd name="T40" fmla="*/ 2147483646 w 152"/>
              <a:gd name="T41" fmla="*/ 2147483646 h 96"/>
              <a:gd name="T42" fmla="*/ 2147483646 w 152"/>
              <a:gd name="T43" fmla="*/ 2147483646 h 96"/>
              <a:gd name="T44" fmla="*/ 2147483646 w 152"/>
              <a:gd name="T45" fmla="*/ 2147483646 h 96"/>
              <a:gd name="T46" fmla="*/ 0 w 152"/>
              <a:gd name="T47" fmla="*/ 2147483646 h 96"/>
              <a:gd name="T48" fmla="*/ 0 w 152"/>
              <a:gd name="T49" fmla="*/ 2147483646 h 96"/>
              <a:gd name="T50" fmla="*/ 0 w 152"/>
              <a:gd name="T51" fmla="*/ 2147483646 h 96"/>
              <a:gd name="T52" fmla="*/ 0 w 152"/>
              <a:gd name="T53" fmla="*/ 2147483646 h 96"/>
              <a:gd name="T54" fmla="*/ 0 w 152"/>
              <a:gd name="T55" fmla="*/ 2147483646 h 96"/>
              <a:gd name="T56" fmla="*/ 0 w 152"/>
              <a:gd name="T57" fmla="*/ 2147483646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8" name="AutoShape 147">
            <a:extLst>
              <a:ext uri="{FF2B5EF4-FFF2-40B4-BE49-F238E27FC236}">
                <a16:creationId xmlns:a16="http://schemas.microsoft.com/office/drawing/2014/main" xmlns="" id="{4A630382-0C1F-4129-A03E-CA3BA2E42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59436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59" name="Freeform 148">
            <a:extLst>
              <a:ext uri="{FF2B5EF4-FFF2-40B4-BE49-F238E27FC236}">
                <a16:creationId xmlns:a16="http://schemas.microsoft.com/office/drawing/2014/main" xmlns="" id="{3F8E8165-8CDF-4DFF-91A5-6D2C0AC852A4}"/>
              </a:ext>
            </a:extLst>
          </p:cNvPr>
          <p:cNvSpPr>
            <a:spLocks/>
          </p:cNvSpPr>
          <p:nvPr/>
        </p:nvSpPr>
        <p:spPr bwMode="auto">
          <a:xfrm>
            <a:off x="6553200" y="5943600"/>
            <a:ext cx="571500" cy="228600"/>
          </a:xfrm>
          <a:custGeom>
            <a:avLst/>
            <a:gdLst>
              <a:gd name="T0" fmla="*/ 0 w 360"/>
              <a:gd name="T1" fmla="*/ 2147483646 h 144"/>
              <a:gd name="T2" fmla="*/ 0 w 360"/>
              <a:gd name="T3" fmla="*/ 2147483646 h 144"/>
              <a:gd name="T4" fmla="*/ 0 w 360"/>
              <a:gd name="T5" fmla="*/ 2147483646 h 144"/>
              <a:gd name="T6" fmla="*/ 0 w 360"/>
              <a:gd name="T7" fmla="*/ 2147483646 h 144"/>
              <a:gd name="T8" fmla="*/ 0 w 360"/>
              <a:gd name="T9" fmla="*/ 2147483646 h 144"/>
              <a:gd name="T10" fmla="*/ 2147483646 w 360"/>
              <a:gd name="T11" fmla="*/ 2147483646 h 144"/>
              <a:gd name="T12" fmla="*/ 2147483646 w 360"/>
              <a:gd name="T13" fmla="*/ 2147483646 h 144"/>
              <a:gd name="T14" fmla="*/ 2147483646 w 360"/>
              <a:gd name="T15" fmla="*/ 0 h 144"/>
              <a:gd name="T16" fmla="*/ 2147483646 w 360"/>
              <a:gd name="T17" fmla="*/ 0 h 144"/>
              <a:gd name="T18" fmla="*/ 2147483646 w 360"/>
              <a:gd name="T19" fmla="*/ 2147483646 h 144"/>
              <a:gd name="T20" fmla="*/ 2147483646 w 360"/>
              <a:gd name="T21" fmla="*/ 2147483646 h 144"/>
              <a:gd name="T22" fmla="*/ 2147483646 w 360"/>
              <a:gd name="T23" fmla="*/ 2147483646 h 144"/>
              <a:gd name="T24" fmla="*/ 2147483646 w 360"/>
              <a:gd name="T25" fmla="*/ 2147483646 h 144"/>
              <a:gd name="T26" fmla="*/ 2147483646 w 360"/>
              <a:gd name="T27" fmla="*/ 2147483646 h 144"/>
              <a:gd name="T28" fmla="*/ 2147483646 w 360"/>
              <a:gd name="T29" fmla="*/ 2147483646 h 144"/>
              <a:gd name="T30" fmla="*/ 2147483646 w 360"/>
              <a:gd name="T31" fmla="*/ 2147483646 h 144"/>
              <a:gd name="T32" fmla="*/ 2147483646 w 360"/>
              <a:gd name="T33" fmla="*/ 2147483646 h 144"/>
              <a:gd name="T34" fmla="*/ 2147483646 w 360"/>
              <a:gd name="T35" fmla="*/ 2147483646 h 144"/>
              <a:gd name="T36" fmla="*/ 2147483646 w 360"/>
              <a:gd name="T37" fmla="*/ 2147483646 h 144"/>
              <a:gd name="T38" fmla="*/ 2147483646 w 360"/>
              <a:gd name="T39" fmla="*/ 2147483646 h 144"/>
              <a:gd name="T40" fmla="*/ 2147483646 w 360"/>
              <a:gd name="T41" fmla="*/ 2147483646 h 144"/>
              <a:gd name="T42" fmla="*/ 2147483646 w 360"/>
              <a:gd name="T43" fmla="*/ 2147483646 h 144"/>
              <a:gd name="T44" fmla="*/ 2147483646 w 360"/>
              <a:gd name="T45" fmla="*/ 2147483646 h 144"/>
              <a:gd name="T46" fmla="*/ 2147483646 w 360"/>
              <a:gd name="T47" fmla="*/ 2147483646 h 144"/>
              <a:gd name="T48" fmla="*/ 2147483646 w 360"/>
              <a:gd name="T49" fmla="*/ 2147483646 h 144"/>
              <a:gd name="T50" fmla="*/ 2147483646 w 360"/>
              <a:gd name="T51" fmla="*/ 2147483646 h 144"/>
              <a:gd name="T52" fmla="*/ 0 w 360"/>
              <a:gd name="T53" fmla="*/ 2147483646 h 144"/>
              <a:gd name="T54" fmla="*/ 0 w 360"/>
              <a:gd name="T55" fmla="*/ 2147483646 h 144"/>
              <a:gd name="T56" fmla="*/ 0 w 360"/>
              <a:gd name="T57" fmla="*/ 2147483646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Freeform 149">
            <a:extLst>
              <a:ext uri="{FF2B5EF4-FFF2-40B4-BE49-F238E27FC236}">
                <a16:creationId xmlns:a16="http://schemas.microsoft.com/office/drawing/2014/main" xmlns="" id="{4CADC213-9C0C-4E00-8427-737E1EE5F696}"/>
              </a:ext>
            </a:extLst>
          </p:cNvPr>
          <p:cNvSpPr>
            <a:spLocks/>
          </p:cNvSpPr>
          <p:nvPr/>
        </p:nvSpPr>
        <p:spPr bwMode="auto">
          <a:xfrm>
            <a:off x="6629400" y="5638800"/>
            <a:ext cx="228600" cy="165100"/>
          </a:xfrm>
          <a:custGeom>
            <a:avLst/>
            <a:gdLst>
              <a:gd name="T0" fmla="*/ 0 w 144"/>
              <a:gd name="T1" fmla="*/ 2147483646 h 104"/>
              <a:gd name="T2" fmla="*/ 0 w 144"/>
              <a:gd name="T3" fmla="*/ 2147483646 h 104"/>
              <a:gd name="T4" fmla="*/ 0 w 144"/>
              <a:gd name="T5" fmla="*/ 2147483646 h 104"/>
              <a:gd name="T6" fmla="*/ 0 w 144"/>
              <a:gd name="T7" fmla="*/ 2147483646 h 104"/>
              <a:gd name="T8" fmla="*/ 0 w 144"/>
              <a:gd name="T9" fmla="*/ 2147483646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2147483646 w 144"/>
              <a:gd name="T15" fmla="*/ 0 h 104"/>
              <a:gd name="T16" fmla="*/ 2147483646 w 144"/>
              <a:gd name="T17" fmla="*/ 0 h 104"/>
              <a:gd name="T18" fmla="*/ 2147483646 w 144"/>
              <a:gd name="T19" fmla="*/ 0 h 104"/>
              <a:gd name="T20" fmla="*/ 2147483646 w 144"/>
              <a:gd name="T21" fmla="*/ 0 h 104"/>
              <a:gd name="T22" fmla="*/ 2147483646 w 144"/>
              <a:gd name="T23" fmla="*/ 0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2147483646 w 144"/>
              <a:gd name="T33" fmla="*/ 2147483646 h 104"/>
              <a:gd name="T34" fmla="*/ 2147483646 w 144"/>
              <a:gd name="T35" fmla="*/ 2147483646 h 104"/>
              <a:gd name="T36" fmla="*/ 2147483646 w 144"/>
              <a:gd name="T37" fmla="*/ 2147483646 h 104"/>
              <a:gd name="T38" fmla="*/ 2147483646 w 144"/>
              <a:gd name="T39" fmla="*/ 2147483646 h 104"/>
              <a:gd name="T40" fmla="*/ 2147483646 w 144"/>
              <a:gd name="T41" fmla="*/ 2147483646 h 104"/>
              <a:gd name="T42" fmla="*/ 2147483646 w 144"/>
              <a:gd name="T43" fmla="*/ 2147483646 h 104"/>
              <a:gd name="T44" fmla="*/ 2147483646 w 144"/>
              <a:gd name="T45" fmla="*/ 2147483646 h 104"/>
              <a:gd name="T46" fmla="*/ 2147483646 w 144"/>
              <a:gd name="T47" fmla="*/ 2147483646 h 104"/>
              <a:gd name="T48" fmla="*/ 2147483646 w 144"/>
              <a:gd name="T49" fmla="*/ 2147483646 h 104"/>
              <a:gd name="T50" fmla="*/ 2147483646 w 144"/>
              <a:gd name="T51" fmla="*/ 2147483646 h 104"/>
              <a:gd name="T52" fmla="*/ 2147483646 w 144"/>
              <a:gd name="T53" fmla="*/ 2147483646 h 104"/>
              <a:gd name="T54" fmla="*/ 0 w 144"/>
              <a:gd name="T55" fmla="*/ 2147483646 h 104"/>
              <a:gd name="T56" fmla="*/ 0 w 144"/>
              <a:gd name="T57" fmla="*/ 2147483646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FF66CC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Freeform 150">
            <a:extLst>
              <a:ext uri="{FF2B5EF4-FFF2-40B4-BE49-F238E27FC236}">
                <a16:creationId xmlns:a16="http://schemas.microsoft.com/office/drawing/2014/main" xmlns="" id="{C0225614-1A29-42FD-9C06-2F995DBC7012}"/>
              </a:ext>
            </a:extLst>
          </p:cNvPr>
          <p:cNvSpPr>
            <a:spLocks/>
          </p:cNvSpPr>
          <p:nvPr/>
        </p:nvSpPr>
        <p:spPr bwMode="auto">
          <a:xfrm>
            <a:off x="6324600" y="5486400"/>
            <a:ext cx="266700" cy="266700"/>
          </a:xfrm>
          <a:custGeom>
            <a:avLst/>
            <a:gdLst>
              <a:gd name="T0" fmla="*/ 2147483646 w 168"/>
              <a:gd name="T1" fmla="*/ 2147483646 h 168"/>
              <a:gd name="T2" fmla="*/ 2147483646 w 168"/>
              <a:gd name="T3" fmla="*/ 2147483646 h 168"/>
              <a:gd name="T4" fmla="*/ 2147483646 w 168"/>
              <a:gd name="T5" fmla="*/ 0 h 168"/>
              <a:gd name="T6" fmla="*/ 2147483646 w 168"/>
              <a:gd name="T7" fmla="*/ 0 h 168"/>
              <a:gd name="T8" fmla="*/ 2147483646 w 168"/>
              <a:gd name="T9" fmla="*/ 0 h 168"/>
              <a:gd name="T10" fmla="*/ 2147483646 w 168"/>
              <a:gd name="T11" fmla="*/ 2147483646 h 168"/>
              <a:gd name="T12" fmla="*/ 2147483646 w 168"/>
              <a:gd name="T13" fmla="*/ 2147483646 h 168"/>
              <a:gd name="T14" fmla="*/ 2147483646 w 168"/>
              <a:gd name="T15" fmla="*/ 2147483646 h 168"/>
              <a:gd name="T16" fmla="*/ 2147483646 w 168"/>
              <a:gd name="T17" fmla="*/ 2147483646 h 168"/>
              <a:gd name="T18" fmla="*/ 2147483646 w 168"/>
              <a:gd name="T19" fmla="*/ 2147483646 h 168"/>
              <a:gd name="T20" fmla="*/ 2147483646 w 168"/>
              <a:gd name="T21" fmla="*/ 2147483646 h 168"/>
              <a:gd name="T22" fmla="*/ 2147483646 w 168"/>
              <a:gd name="T23" fmla="*/ 2147483646 h 168"/>
              <a:gd name="T24" fmla="*/ 2147483646 w 168"/>
              <a:gd name="T25" fmla="*/ 2147483646 h 168"/>
              <a:gd name="T26" fmla="*/ 2147483646 w 168"/>
              <a:gd name="T27" fmla="*/ 2147483646 h 168"/>
              <a:gd name="T28" fmla="*/ 2147483646 w 168"/>
              <a:gd name="T29" fmla="*/ 2147483646 h 168"/>
              <a:gd name="T30" fmla="*/ 2147483646 w 168"/>
              <a:gd name="T31" fmla="*/ 2147483646 h 168"/>
              <a:gd name="T32" fmla="*/ 2147483646 w 168"/>
              <a:gd name="T33" fmla="*/ 2147483646 h 168"/>
              <a:gd name="T34" fmla="*/ 2147483646 w 168"/>
              <a:gd name="T35" fmla="*/ 2147483646 h 168"/>
              <a:gd name="T36" fmla="*/ 2147483646 w 168"/>
              <a:gd name="T37" fmla="*/ 2147483646 h 168"/>
              <a:gd name="T38" fmla="*/ 2147483646 w 168"/>
              <a:gd name="T39" fmla="*/ 2147483646 h 168"/>
              <a:gd name="T40" fmla="*/ 2147483646 w 168"/>
              <a:gd name="T41" fmla="*/ 2147483646 h 168"/>
              <a:gd name="T42" fmla="*/ 2147483646 w 168"/>
              <a:gd name="T43" fmla="*/ 2147483646 h 168"/>
              <a:gd name="T44" fmla="*/ 2147483646 w 168"/>
              <a:gd name="T45" fmla="*/ 2147483646 h 168"/>
              <a:gd name="T46" fmla="*/ 0 w 168"/>
              <a:gd name="T47" fmla="*/ 2147483646 h 168"/>
              <a:gd name="T48" fmla="*/ 0 w 168"/>
              <a:gd name="T49" fmla="*/ 2147483646 h 168"/>
              <a:gd name="T50" fmla="*/ 0 w 168"/>
              <a:gd name="T51" fmla="*/ 2147483646 h 168"/>
              <a:gd name="T52" fmla="*/ 2147483646 w 168"/>
              <a:gd name="T53" fmla="*/ 2147483646 h 168"/>
              <a:gd name="T54" fmla="*/ 2147483646 w 168"/>
              <a:gd name="T55" fmla="*/ 2147483646 h 168"/>
              <a:gd name="T56" fmla="*/ 2147483646 w 168"/>
              <a:gd name="T57" fmla="*/ 2147483646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Freeform 151">
            <a:extLst>
              <a:ext uri="{FF2B5EF4-FFF2-40B4-BE49-F238E27FC236}">
                <a16:creationId xmlns:a16="http://schemas.microsoft.com/office/drawing/2014/main" xmlns="" id="{F39FAAB8-8780-4A90-B42C-49C44F938385}"/>
              </a:ext>
            </a:extLst>
          </p:cNvPr>
          <p:cNvSpPr>
            <a:spLocks/>
          </p:cNvSpPr>
          <p:nvPr/>
        </p:nvSpPr>
        <p:spPr bwMode="auto">
          <a:xfrm>
            <a:off x="6324600" y="6248400"/>
            <a:ext cx="584200" cy="190500"/>
          </a:xfrm>
          <a:custGeom>
            <a:avLst/>
            <a:gdLst>
              <a:gd name="T0" fmla="*/ 0 w 368"/>
              <a:gd name="T1" fmla="*/ 2147483646 h 120"/>
              <a:gd name="T2" fmla="*/ 0 w 368"/>
              <a:gd name="T3" fmla="*/ 2147483646 h 120"/>
              <a:gd name="T4" fmla="*/ 2147483646 w 368"/>
              <a:gd name="T5" fmla="*/ 2147483646 h 120"/>
              <a:gd name="T6" fmla="*/ 2147483646 w 368"/>
              <a:gd name="T7" fmla="*/ 2147483646 h 120"/>
              <a:gd name="T8" fmla="*/ 2147483646 w 368"/>
              <a:gd name="T9" fmla="*/ 2147483646 h 120"/>
              <a:gd name="T10" fmla="*/ 2147483646 w 368"/>
              <a:gd name="T11" fmla="*/ 0 h 120"/>
              <a:gd name="T12" fmla="*/ 2147483646 w 368"/>
              <a:gd name="T13" fmla="*/ 0 h 120"/>
              <a:gd name="T14" fmla="*/ 2147483646 w 368"/>
              <a:gd name="T15" fmla="*/ 2147483646 h 120"/>
              <a:gd name="T16" fmla="*/ 2147483646 w 368"/>
              <a:gd name="T17" fmla="*/ 2147483646 h 120"/>
              <a:gd name="T18" fmla="*/ 2147483646 w 368"/>
              <a:gd name="T19" fmla="*/ 2147483646 h 120"/>
              <a:gd name="T20" fmla="*/ 2147483646 w 368"/>
              <a:gd name="T21" fmla="*/ 2147483646 h 120"/>
              <a:gd name="T22" fmla="*/ 2147483646 w 368"/>
              <a:gd name="T23" fmla="*/ 2147483646 h 120"/>
              <a:gd name="T24" fmla="*/ 2147483646 w 368"/>
              <a:gd name="T25" fmla="*/ 2147483646 h 120"/>
              <a:gd name="T26" fmla="*/ 2147483646 w 368"/>
              <a:gd name="T27" fmla="*/ 2147483646 h 120"/>
              <a:gd name="T28" fmla="*/ 2147483646 w 368"/>
              <a:gd name="T29" fmla="*/ 2147483646 h 120"/>
              <a:gd name="T30" fmla="*/ 2147483646 w 368"/>
              <a:gd name="T31" fmla="*/ 2147483646 h 120"/>
              <a:gd name="T32" fmla="*/ 2147483646 w 368"/>
              <a:gd name="T33" fmla="*/ 2147483646 h 120"/>
              <a:gd name="T34" fmla="*/ 2147483646 w 368"/>
              <a:gd name="T35" fmla="*/ 2147483646 h 120"/>
              <a:gd name="T36" fmla="*/ 2147483646 w 368"/>
              <a:gd name="T37" fmla="*/ 2147483646 h 120"/>
              <a:gd name="T38" fmla="*/ 2147483646 w 368"/>
              <a:gd name="T39" fmla="*/ 2147483646 h 120"/>
              <a:gd name="T40" fmla="*/ 2147483646 w 368"/>
              <a:gd name="T41" fmla="*/ 2147483646 h 120"/>
              <a:gd name="T42" fmla="*/ 2147483646 w 368"/>
              <a:gd name="T43" fmla="*/ 2147483646 h 120"/>
              <a:gd name="T44" fmla="*/ 2147483646 w 368"/>
              <a:gd name="T45" fmla="*/ 2147483646 h 120"/>
              <a:gd name="T46" fmla="*/ 2147483646 w 368"/>
              <a:gd name="T47" fmla="*/ 2147483646 h 120"/>
              <a:gd name="T48" fmla="*/ 2147483646 w 368"/>
              <a:gd name="T49" fmla="*/ 2147483646 h 120"/>
              <a:gd name="T50" fmla="*/ 2147483646 w 368"/>
              <a:gd name="T51" fmla="*/ 2147483646 h 120"/>
              <a:gd name="T52" fmla="*/ 0 w 368"/>
              <a:gd name="T53" fmla="*/ 2147483646 h 120"/>
              <a:gd name="T54" fmla="*/ 0 w 368"/>
              <a:gd name="T55" fmla="*/ 2147483646 h 120"/>
              <a:gd name="T56" fmla="*/ 0 w 368"/>
              <a:gd name="T57" fmla="*/ 2147483646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FF66CC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Freeform 152">
            <a:extLst>
              <a:ext uri="{FF2B5EF4-FFF2-40B4-BE49-F238E27FC236}">
                <a16:creationId xmlns:a16="http://schemas.microsoft.com/office/drawing/2014/main" xmlns="" id="{EBB9BA0A-2BBF-4CAA-9EDD-6DB71A6B3ACC}"/>
              </a:ext>
            </a:extLst>
          </p:cNvPr>
          <p:cNvSpPr>
            <a:spLocks/>
          </p:cNvSpPr>
          <p:nvPr/>
        </p:nvSpPr>
        <p:spPr bwMode="auto">
          <a:xfrm>
            <a:off x="6934200" y="5791200"/>
            <a:ext cx="241300" cy="152400"/>
          </a:xfrm>
          <a:custGeom>
            <a:avLst/>
            <a:gdLst>
              <a:gd name="T0" fmla="*/ 0 w 152"/>
              <a:gd name="T1" fmla="*/ 2147483646 h 96"/>
              <a:gd name="T2" fmla="*/ 0 w 152"/>
              <a:gd name="T3" fmla="*/ 2147483646 h 96"/>
              <a:gd name="T4" fmla="*/ 2147483646 w 152"/>
              <a:gd name="T5" fmla="*/ 2147483646 h 96"/>
              <a:gd name="T6" fmla="*/ 2147483646 w 152"/>
              <a:gd name="T7" fmla="*/ 0 h 96"/>
              <a:gd name="T8" fmla="*/ 2147483646 w 152"/>
              <a:gd name="T9" fmla="*/ 0 h 96"/>
              <a:gd name="T10" fmla="*/ 2147483646 w 152"/>
              <a:gd name="T11" fmla="*/ 0 h 96"/>
              <a:gd name="T12" fmla="*/ 2147483646 w 152"/>
              <a:gd name="T13" fmla="*/ 0 h 96"/>
              <a:gd name="T14" fmla="*/ 2147483646 w 152"/>
              <a:gd name="T15" fmla="*/ 2147483646 h 96"/>
              <a:gd name="T16" fmla="*/ 2147483646 w 152"/>
              <a:gd name="T17" fmla="*/ 2147483646 h 96"/>
              <a:gd name="T18" fmla="*/ 2147483646 w 152"/>
              <a:gd name="T19" fmla="*/ 2147483646 h 96"/>
              <a:gd name="T20" fmla="*/ 2147483646 w 152"/>
              <a:gd name="T21" fmla="*/ 2147483646 h 96"/>
              <a:gd name="T22" fmla="*/ 2147483646 w 152"/>
              <a:gd name="T23" fmla="*/ 2147483646 h 96"/>
              <a:gd name="T24" fmla="*/ 2147483646 w 152"/>
              <a:gd name="T25" fmla="*/ 2147483646 h 96"/>
              <a:gd name="T26" fmla="*/ 2147483646 w 152"/>
              <a:gd name="T27" fmla="*/ 2147483646 h 96"/>
              <a:gd name="T28" fmla="*/ 2147483646 w 152"/>
              <a:gd name="T29" fmla="*/ 2147483646 h 96"/>
              <a:gd name="T30" fmla="*/ 2147483646 w 152"/>
              <a:gd name="T31" fmla="*/ 2147483646 h 96"/>
              <a:gd name="T32" fmla="*/ 2147483646 w 152"/>
              <a:gd name="T33" fmla="*/ 2147483646 h 96"/>
              <a:gd name="T34" fmla="*/ 2147483646 w 152"/>
              <a:gd name="T35" fmla="*/ 2147483646 h 96"/>
              <a:gd name="T36" fmla="*/ 2147483646 w 152"/>
              <a:gd name="T37" fmla="*/ 2147483646 h 96"/>
              <a:gd name="T38" fmla="*/ 2147483646 w 152"/>
              <a:gd name="T39" fmla="*/ 2147483646 h 96"/>
              <a:gd name="T40" fmla="*/ 2147483646 w 152"/>
              <a:gd name="T41" fmla="*/ 2147483646 h 96"/>
              <a:gd name="T42" fmla="*/ 2147483646 w 152"/>
              <a:gd name="T43" fmla="*/ 2147483646 h 96"/>
              <a:gd name="T44" fmla="*/ 2147483646 w 152"/>
              <a:gd name="T45" fmla="*/ 2147483646 h 96"/>
              <a:gd name="T46" fmla="*/ 0 w 152"/>
              <a:gd name="T47" fmla="*/ 2147483646 h 96"/>
              <a:gd name="T48" fmla="*/ 0 w 152"/>
              <a:gd name="T49" fmla="*/ 2147483646 h 96"/>
              <a:gd name="T50" fmla="*/ 0 w 152"/>
              <a:gd name="T51" fmla="*/ 2147483646 h 96"/>
              <a:gd name="T52" fmla="*/ 0 w 152"/>
              <a:gd name="T53" fmla="*/ 2147483646 h 96"/>
              <a:gd name="T54" fmla="*/ 0 w 152"/>
              <a:gd name="T55" fmla="*/ 2147483646 h 96"/>
              <a:gd name="T56" fmla="*/ 0 w 152"/>
              <a:gd name="T57" fmla="*/ 2147483646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Text Box 153">
            <a:extLst>
              <a:ext uri="{FF2B5EF4-FFF2-40B4-BE49-F238E27FC236}">
                <a16:creationId xmlns:a16="http://schemas.microsoft.com/office/drawing/2014/main" xmlns="" id="{08350114-7C16-439B-8174-EDDBA0B5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33388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The Gram Stain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xmlns="" id="{B1E417E2-EC19-460C-A260-B700B231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8DB627-61D8-4A4F-9710-AA171D9BB1C0}" type="slidenum">
              <a:rPr lang="en-US" altLang="en-US" sz="1400" smtClean="0"/>
              <a:pPr>
                <a:spcBef>
                  <a:spcPct val="0"/>
                </a:spcBef>
              </a:pPr>
              <a:t>9</a:t>
            </a:fld>
            <a:endParaRPr lang="en-US" altLang="en-US" sz="1400"/>
          </a:p>
        </p:txBody>
      </p:sp>
      <p:pic>
        <p:nvPicPr>
          <p:cNvPr id="13315" name="Picture 2" descr="D:\CONTENT\ch04\0058.jpg">
            <a:extLst>
              <a:ext uri="{FF2B5EF4-FFF2-40B4-BE49-F238E27FC236}">
                <a16:creationId xmlns:a16="http://schemas.microsoft.com/office/drawing/2014/main" xmlns="" id="{D0E606B0-19C7-4FE3-AF7A-0EA85B8D9E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57200"/>
            <a:ext cx="7772400" cy="59436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00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00"/>
        </a:lt1>
        <a:dk2>
          <a:srgbClr val="000066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966</Words>
  <Application>Microsoft Office PowerPoint</Application>
  <PresentationFormat>On-screen Show (4:3)</PresentationFormat>
  <Paragraphs>342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1</vt:i4>
      </vt:variant>
    </vt:vector>
  </HeadingPairs>
  <TitlesOfParts>
    <vt:vector size="35" baseType="lpstr">
      <vt:lpstr>Default Design</vt:lpstr>
      <vt:lpstr>GRAM  POSITIVE &amp;  GRAM  NEGATIVE BACTERIA</vt:lpstr>
      <vt:lpstr>Objectives:      </vt:lpstr>
      <vt:lpstr>PowerPoint Presentation</vt:lpstr>
      <vt:lpstr>Bacterial cells</vt:lpstr>
      <vt:lpstr>GRAM  STAIN</vt:lpstr>
      <vt:lpstr>CELL WALL</vt:lpstr>
      <vt:lpstr>Gram Positive</vt:lpstr>
      <vt:lpstr>PowerPoint Presentation</vt:lpstr>
      <vt:lpstr>PowerPoint Presentation</vt:lpstr>
      <vt:lpstr>PowerPoint Presentation</vt:lpstr>
      <vt:lpstr>Gram  positive bacteria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Gram-positive Cocci</vt:lpstr>
      <vt:lpstr>Streptococci</vt:lpstr>
      <vt:lpstr>S. pneumoniae</vt:lpstr>
      <vt:lpstr>GRAM POSITIVE BACILLI</vt:lpstr>
      <vt:lpstr>GRAM POSITIVE BACILLI</vt:lpstr>
      <vt:lpstr>GRAM POSITIVE BACILLI</vt:lpstr>
      <vt:lpstr>Gram-Negative Cocci</vt:lpstr>
      <vt:lpstr>Gram-Negative Rods</vt:lpstr>
      <vt:lpstr>Gram-Negative Rods</vt:lpstr>
      <vt:lpstr>Non fermentative gram negative rods i.e. they do not ferment sugars e.g.</vt:lpstr>
      <vt:lpstr>Oxidise positive comma shaped and also fermentative most important is Vibrio cholerae that causes cholera which is a disease characterized by severe diarrhea and dehydration </vt:lpstr>
      <vt:lpstr>Non-Gram-stainable bacteria</vt:lpstr>
      <vt:lpstr>Unusual Gram-positives</vt:lpstr>
      <vt:lpstr>Non-Gram-stainable bacteria</vt:lpstr>
      <vt:lpstr>PowerPoint Presentation</vt:lpstr>
      <vt:lpstr>Custom Show 2</vt:lpstr>
    </vt:vector>
  </TitlesOfParts>
  <Company>CVCC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Streptococci</dc:title>
  <dc:creator>Robin Smith</dc:creator>
  <cp:lastModifiedBy>AYOOO</cp:lastModifiedBy>
  <cp:revision>332</cp:revision>
  <cp:lastPrinted>2002-01-26T13:51:29Z</cp:lastPrinted>
  <dcterms:created xsi:type="dcterms:W3CDTF">2000-03-02T13:16:42Z</dcterms:created>
  <dcterms:modified xsi:type="dcterms:W3CDTF">2020-09-18T17:50:35Z</dcterms:modified>
</cp:coreProperties>
</file>