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98" r:id="rId2"/>
    <p:sldId id="294" r:id="rId3"/>
    <p:sldId id="295" r:id="rId4"/>
    <p:sldId id="300" r:id="rId5"/>
    <p:sldId id="257" r:id="rId6"/>
    <p:sldId id="258" r:id="rId7"/>
    <p:sldId id="259" r:id="rId8"/>
    <p:sldId id="260" r:id="rId9"/>
    <p:sldId id="261" r:id="rId10"/>
    <p:sldId id="262" r:id="rId11"/>
    <p:sldId id="263" r:id="rId12"/>
    <p:sldId id="292" r:id="rId13"/>
    <p:sldId id="293" r:id="rId14"/>
    <p:sldId id="264" r:id="rId15"/>
    <p:sldId id="266" r:id="rId16"/>
    <p:sldId id="268" r:id="rId17"/>
    <p:sldId id="269" r:id="rId18"/>
    <p:sldId id="270" r:id="rId19"/>
    <p:sldId id="272" r:id="rId20"/>
    <p:sldId id="299" r:id="rId21"/>
    <p:sldId id="301" r:id="rId22"/>
    <p:sldId id="273" r:id="rId23"/>
    <p:sldId id="291" r:id="rId24"/>
    <p:sldId id="274" r:id="rId25"/>
    <p:sldId id="302" r:id="rId26"/>
    <p:sldId id="275" r:id="rId27"/>
    <p:sldId id="284" r:id="rId28"/>
    <p:sldId id="285" r:id="rId29"/>
    <p:sldId id="303" r:id="rId30"/>
    <p:sldId id="286" r:id="rId31"/>
    <p:sldId id="287" r:id="rId32"/>
    <p:sldId id="288" r:id="rId33"/>
    <p:sldId id="289" r:id="rId34"/>
    <p:sldId id="296" r:id="rId35"/>
    <p:sldId id="29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269" autoAdjust="0"/>
    <p:restoredTop sz="91908" autoAdjust="0"/>
  </p:normalViewPr>
  <p:slideViewPr>
    <p:cSldViewPr>
      <p:cViewPr varScale="1">
        <p:scale>
          <a:sx n="106" d="100"/>
          <a:sy n="106" d="100"/>
        </p:scale>
        <p:origin x="25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F45E7E-3099-4CAD-880D-D2A96C77E22C}"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3CC14969-1E53-4F12-AAC5-C66D95F3F760}">
      <dgm:prSet phldrT="[Text]" custT="1"/>
      <dgm:spPr>
        <a:solidFill>
          <a:srgbClr val="7030A0"/>
        </a:solidFill>
      </dgm:spPr>
      <dgm:t>
        <a:bodyPr/>
        <a:lstStyle/>
        <a:p>
          <a:r>
            <a:rPr lang="en-US" sz="1200" dirty="0" smtClean="0">
              <a:latin typeface="Footlight MT Light" panose="0204060206030A020304" pitchFamily="18" charset="0"/>
            </a:rPr>
            <a:t>Anaerobes</a:t>
          </a:r>
          <a:endParaRPr lang="en-US" sz="1200" dirty="0">
            <a:latin typeface="Footlight MT Light" panose="0204060206030A020304" pitchFamily="18" charset="0"/>
          </a:endParaRPr>
        </a:p>
      </dgm:t>
    </dgm:pt>
    <dgm:pt modelId="{B8D2B575-2618-4687-85CC-954A829CE4BC}" type="parTrans" cxnId="{09A8AFE6-932F-4CF4-9A55-96380D0CDEC6}">
      <dgm:prSet/>
      <dgm:spPr/>
      <dgm:t>
        <a:bodyPr/>
        <a:lstStyle/>
        <a:p>
          <a:endParaRPr lang="en-US"/>
        </a:p>
      </dgm:t>
    </dgm:pt>
    <dgm:pt modelId="{892D8635-08A0-4E51-A0E1-5124AAC1954C}" type="sibTrans" cxnId="{09A8AFE6-932F-4CF4-9A55-96380D0CDEC6}">
      <dgm:prSet/>
      <dgm:spPr/>
      <dgm:t>
        <a:bodyPr/>
        <a:lstStyle/>
        <a:p>
          <a:endParaRPr lang="en-US"/>
        </a:p>
      </dgm:t>
    </dgm:pt>
    <dgm:pt modelId="{1AF70EDA-4CD8-441B-8448-2B0FC91DB32E}">
      <dgm:prSet phldrT="[Text]" custT="1"/>
      <dgm:spPr>
        <a:solidFill>
          <a:srgbClr val="7030A0"/>
        </a:solidFill>
      </dgm:spPr>
      <dgm:t>
        <a:bodyPr/>
        <a:lstStyle/>
        <a:p>
          <a:r>
            <a:rPr lang="en-US" sz="1200" dirty="0" smtClean="0">
              <a:latin typeface="Footlight MT Light" panose="0204060206030A020304" pitchFamily="18" charset="0"/>
            </a:rPr>
            <a:t>Bacilli</a:t>
          </a:r>
          <a:endParaRPr lang="en-US" sz="1200" dirty="0">
            <a:latin typeface="Footlight MT Light" panose="0204060206030A020304" pitchFamily="18" charset="0"/>
          </a:endParaRPr>
        </a:p>
      </dgm:t>
    </dgm:pt>
    <dgm:pt modelId="{554A776F-05A4-43D2-BDBE-86413B24A0E4}" type="parTrans" cxnId="{F3EE05F3-ECA1-46BE-9C95-4B52AF213B37}">
      <dgm:prSet/>
      <dgm:spPr/>
      <dgm:t>
        <a:bodyPr/>
        <a:lstStyle/>
        <a:p>
          <a:endParaRPr lang="en-US"/>
        </a:p>
      </dgm:t>
    </dgm:pt>
    <dgm:pt modelId="{9F8179A8-3684-411D-BD42-B96582D2D951}" type="sibTrans" cxnId="{F3EE05F3-ECA1-46BE-9C95-4B52AF213B37}">
      <dgm:prSet/>
      <dgm:spPr/>
      <dgm:t>
        <a:bodyPr/>
        <a:lstStyle/>
        <a:p>
          <a:endParaRPr lang="en-US"/>
        </a:p>
      </dgm:t>
    </dgm:pt>
    <dgm:pt modelId="{0A788B5B-8549-48B0-BA49-ADFF88F9F683}">
      <dgm:prSet phldrT="[Text]" custT="1"/>
      <dgm:spPr>
        <a:solidFill>
          <a:srgbClr val="00B0F0"/>
        </a:solidFill>
      </dgm:spPr>
      <dgm:t>
        <a:bodyPr/>
        <a:lstStyle/>
        <a:p>
          <a:r>
            <a:rPr lang="en-US" sz="1200" dirty="0" smtClean="0">
              <a:latin typeface="Footlight MT Light" panose="0204060206030A020304" pitchFamily="18" charset="0"/>
            </a:rPr>
            <a:t>Spore forming</a:t>
          </a:r>
          <a:endParaRPr lang="en-US" sz="1200" dirty="0">
            <a:latin typeface="Footlight MT Light" panose="0204060206030A020304" pitchFamily="18" charset="0"/>
          </a:endParaRPr>
        </a:p>
      </dgm:t>
    </dgm:pt>
    <dgm:pt modelId="{9C12F6C9-BA44-4BA9-BF59-0BA8AA9F1756}" type="parTrans" cxnId="{0928842F-09DB-414A-9D27-D8A7DAF5AD0C}">
      <dgm:prSet/>
      <dgm:spPr/>
      <dgm:t>
        <a:bodyPr/>
        <a:lstStyle/>
        <a:p>
          <a:endParaRPr lang="en-US"/>
        </a:p>
      </dgm:t>
    </dgm:pt>
    <dgm:pt modelId="{66FA913B-9AAE-4774-9317-FCF064B5C9E6}" type="sibTrans" cxnId="{0928842F-09DB-414A-9D27-D8A7DAF5AD0C}">
      <dgm:prSet/>
      <dgm:spPr/>
      <dgm:t>
        <a:bodyPr/>
        <a:lstStyle/>
        <a:p>
          <a:endParaRPr lang="en-US"/>
        </a:p>
      </dgm:t>
    </dgm:pt>
    <dgm:pt modelId="{6202138A-463D-4501-B5C5-9F1C7901B01B}">
      <dgm:prSet phldrT="[Text]" custT="1"/>
      <dgm:spPr>
        <a:solidFill>
          <a:srgbClr val="7030A0"/>
        </a:solidFill>
      </dgm:spPr>
      <dgm:t>
        <a:bodyPr/>
        <a:lstStyle/>
        <a:p>
          <a:r>
            <a:rPr lang="en-US" sz="1200" dirty="0" smtClean="0">
              <a:latin typeface="Footlight MT Light" panose="0204060206030A020304" pitchFamily="18" charset="0"/>
            </a:rPr>
            <a:t>Non-spore forming</a:t>
          </a:r>
          <a:endParaRPr lang="en-US" sz="1200" dirty="0">
            <a:latin typeface="Footlight MT Light" panose="0204060206030A020304" pitchFamily="18" charset="0"/>
          </a:endParaRPr>
        </a:p>
      </dgm:t>
    </dgm:pt>
    <dgm:pt modelId="{E96C09B9-3CC2-434F-8898-1C14B7F8C360}" type="parTrans" cxnId="{EEAF8310-384F-42CD-AF2D-68BDB496C112}">
      <dgm:prSet/>
      <dgm:spPr/>
      <dgm:t>
        <a:bodyPr/>
        <a:lstStyle/>
        <a:p>
          <a:endParaRPr lang="en-US"/>
        </a:p>
      </dgm:t>
    </dgm:pt>
    <dgm:pt modelId="{563AB979-352E-48BF-8736-573B733D2BDB}" type="sibTrans" cxnId="{EEAF8310-384F-42CD-AF2D-68BDB496C112}">
      <dgm:prSet/>
      <dgm:spPr/>
      <dgm:t>
        <a:bodyPr/>
        <a:lstStyle/>
        <a:p>
          <a:endParaRPr lang="en-US"/>
        </a:p>
      </dgm:t>
    </dgm:pt>
    <dgm:pt modelId="{CAD5813B-BF32-4012-B6B8-4A059A1D0598}">
      <dgm:prSet phldrT="[Text]" custT="1"/>
      <dgm:spPr>
        <a:solidFill>
          <a:srgbClr val="7030A0"/>
        </a:solidFill>
      </dgm:spPr>
      <dgm:t>
        <a:bodyPr/>
        <a:lstStyle/>
        <a:p>
          <a:r>
            <a:rPr lang="en-US" sz="1200" dirty="0" smtClean="0">
              <a:latin typeface="Footlight MT Light" panose="0204060206030A020304" pitchFamily="18" charset="0"/>
            </a:rPr>
            <a:t>Cocci</a:t>
          </a:r>
          <a:endParaRPr lang="en-US" sz="1200" dirty="0">
            <a:latin typeface="Footlight MT Light" panose="0204060206030A020304" pitchFamily="18" charset="0"/>
          </a:endParaRPr>
        </a:p>
      </dgm:t>
    </dgm:pt>
    <dgm:pt modelId="{F286ABFA-606A-4840-B64E-442B551D41B2}" type="parTrans" cxnId="{CF4F6100-1E91-48BD-B02C-259776508B2B}">
      <dgm:prSet/>
      <dgm:spPr/>
      <dgm:t>
        <a:bodyPr/>
        <a:lstStyle/>
        <a:p>
          <a:endParaRPr lang="en-US"/>
        </a:p>
      </dgm:t>
    </dgm:pt>
    <dgm:pt modelId="{333EABBA-5546-483E-A92E-50E11B15F2C1}" type="sibTrans" cxnId="{CF4F6100-1E91-48BD-B02C-259776508B2B}">
      <dgm:prSet/>
      <dgm:spPr/>
      <dgm:t>
        <a:bodyPr/>
        <a:lstStyle/>
        <a:p>
          <a:endParaRPr lang="en-US"/>
        </a:p>
      </dgm:t>
    </dgm:pt>
    <dgm:pt modelId="{6528521B-6E03-428C-AE44-27A1665BF012}">
      <dgm:prSet phldrT="[Text]" custT="1"/>
      <dgm:spPr>
        <a:solidFill>
          <a:srgbClr val="00B0F0"/>
        </a:solidFill>
      </dgm:spPr>
      <dgm:t>
        <a:bodyPr/>
        <a:lstStyle/>
        <a:p>
          <a:r>
            <a:rPr lang="en-US" sz="1200" dirty="0" smtClean="0">
              <a:latin typeface="Footlight MT Light" panose="0204060206030A020304" pitchFamily="18" charset="0"/>
            </a:rPr>
            <a:t>Gram Positive</a:t>
          </a:r>
          <a:endParaRPr lang="en-US" sz="1200" dirty="0">
            <a:latin typeface="Footlight MT Light" panose="0204060206030A020304" pitchFamily="18" charset="0"/>
          </a:endParaRPr>
        </a:p>
      </dgm:t>
    </dgm:pt>
    <dgm:pt modelId="{10A45BC9-1FD2-425C-824B-3E4F56700B35}" type="parTrans" cxnId="{17C26717-A639-490C-AD79-43E7F86A2019}">
      <dgm:prSet/>
      <dgm:spPr/>
      <dgm:t>
        <a:bodyPr/>
        <a:lstStyle/>
        <a:p>
          <a:endParaRPr lang="en-US"/>
        </a:p>
      </dgm:t>
    </dgm:pt>
    <dgm:pt modelId="{B07AB12B-C89B-4E88-990C-38460C007AE7}" type="sibTrans" cxnId="{17C26717-A639-490C-AD79-43E7F86A2019}">
      <dgm:prSet/>
      <dgm:spPr/>
      <dgm:t>
        <a:bodyPr/>
        <a:lstStyle/>
        <a:p>
          <a:endParaRPr lang="en-US"/>
        </a:p>
      </dgm:t>
    </dgm:pt>
    <dgm:pt modelId="{AD83D8B0-D277-454C-AB13-0EF806857244}">
      <dgm:prSet/>
      <dgm:spPr>
        <a:solidFill>
          <a:srgbClr val="00B0F0"/>
        </a:solidFill>
      </dgm:spPr>
      <dgm:t>
        <a:bodyPr/>
        <a:lstStyle/>
        <a:p>
          <a:r>
            <a:rPr lang="en-US" dirty="0" smtClean="0">
              <a:latin typeface="Footlight MT Light" panose="0204060206030A020304" pitchFamily="18" charset="0"/>
            </a:rPr>
            <a:t>Gram Positive </a:t>
          </a:r>
          <a:r>
            <a:rPr lang="en-US" dirty="0" err="1" smtClean="0">
              <a:latin typeface="Footlight MT Light" panose="0204060206030A020304" pitchFamily="18" charset="0"/>
            </a:rPr>
            <a:t>actinomyces</a:t>
          </a:r>
          <a:r>
            <a:rPr lang="en-US" dirty="0" smtClean="0">
              <a:latin typeface="Footlight MT Light" panose="0204060206030A020304" pitchFamily="18" charset="0"/>
            </a:rPr>
            <a:t> </a:t>
          </a:r>
          <a:endParaRPr lang="en-US" dirty="0">
            <a:latin typeface="Footlight MT Light" panose="0204060206030A020304" pitchFamily="18" charset="0"/>
          </a:endParaRPr>
        </a:p>
      </dgm:t>
    </dgm:pt>
    <dgm:pt modelId="{66021853-F652-4921-8C77-71C83C9B1C54}" type="parTrans" cxnId="{7CC9598D-0C2F-4C2B-9DAD-1373D38E4BDD}">
      <dgm:prSet/>
      <dgm:spPr/>
      <dgm:t>
        <a:bodyPr/>
        <a:lstStyle/>
        <a:p>
          <a:endParaRPr lang="en-US"/>
        </a:p>
      </dgm:t>
    </dgm:pt>
    <dgm:pt modelId="{228010F4-23DE-41FD-B9A3-48F0EA7BCBDA}" type="sibTrans" cxnId="{7CC9598D-0C2F-4C2B-9DAD-1373D38E4BDD}">
      <dgm:prSet/>
      <dgm:spPr/>
      <dgm:t>
        <a:bodyPr/>
        <a:lstStyle/>
        <a:p>
          <a:endParaRPr lang="en-US"/>
        </a:p>
      </dgm:t>
    </dgm:pt>
    <dgm:pt modelId="{A11C3AA7-38B2-46EC-BA69-00D0D695E400}">
      <dgm:prSet/>
      <dgm:spPr>
        <a:solidFill>
          <a:srgbClr val="FF0000"/>
        </a:solidFill>
      </dgm:spPr>
      <dgm:t>
        <a:bodyPr/>
        <a:lstStyle/>
        <a:p>
          <a:r>
            <a:rPr lang="en-US" dirty="0" smtClean="0">
              <a:latin typeface="Footlight MT Light" panose="0204060206030A020304" pitchFamily="18" charset="0"/>
            </a:rPr>
            <a:t>Gram Negative </a:t>
          </a:r>
        </a:p>
        <a:p>
          <a:r>
            <a:rPr lang="en-US" dirty="0" err="1" smtClean="0">
              <a:latin typeface="Footlight MT Light" panose="0204060206030A020304" pitchFamily="18" charset="0"/>
            </a:rPr>
            <a:t>Bacteroides</a:t>
          </a:r>
          <a:r>
            <a:rPr lang="en-US" dirty="0" smtClean="0">
              <a:latin typeface="Footlight MT Light" panose="0204060206030A020304" pitchFamily="18" charset="0"/>
            </a:rPr>
            <a:t> </a:t>
          </a:r>
          <a:endParaRPr lang="en-US" dirty="0">
            <a:latin typeface="Footlight MT Light" panose="0204060206030A020304" pitchFamily="18" charset="0"/>
          </a:endParaRPr>
        </a:p>
      </dgm:t>
    </dgm:pt>
    <dgm:pt modelId="{EE96DDC5-047D-4958-98D7-0B0FAAE705C6}" type="parTrans" cxnId="{1B5A31D2-C7A7-4EC0-B990-476FEF3BAC4F}">
      <dgm:prSet/>
      <dgm:spPr/>
      <dgm:t>
        <a:bodyPr/>
        <a:lstStyle/>
        <a:p>
          <a:endParaRPr lang="en-US"/>
        </a:p>
      </dgm:t>
    </dgm:pt>
    <dgm:pt modelId="{5B4BFF52-EAF6-4770-96D2-A07CFDF89C30}" type="sibTrans" cxnId="{1B5A31D2-C7A7-4EC0-B990-476FEF3BAC4F}">
      <dgm:prSet/>
      <dgm:spPr/>
      <dgm:t>
        <a:bodyPr/>
        <a:lstStyle/>
        <a:p>
          <a:endParaRPr lang="en-US"/>
        </a:p>
      </dgm:t>
    </dgm:pt>
    <dgm:pt modelId="{AC76F512-2F4A-43B6-B0D0-D4F195084040}">
      <dgm:prSet/>
      <dgm:spPr>
        <a:solidFill>
          <a:srgbClr val="00B0F0"/>
        </a:solidFill>
      </dgm:spPr>
      <dgm:t>
        <a:bodyPr/>
        <a:lstStyle/>
        <a:p>
          <a:r>
            <a:rPr lang="en-US" dirty="0" smtClean="0">
              <a:latin typeface="Footlight MT Light" panose="0204060206030A020304" pitchFamily="18" charset="0"/>
            </a:rPr>
            <a:t>Gram Positive </a:t>
          </a:r>
        </a:p>
        <a:p>
          <a:r>
            <a:rPr lang="en-US" dirty="0" smtClean="0">
              <a:latin typeface="Footlight MT Light" panose="0204060206030A020304" pitchFamily="18" charset="0"/>
            </a:rPr>
            <a:t>clostridium</a:t>
          </a:r>
          <a:endParaRPr lang="en-US" dirty="0">
            <a:latin typeface="Footlight MT Light" panose="0204060206030A020304" pitchFamily="18" charset="0"/>
          </a:endParaRPr>
        </a:p>
      </dgm:t>
    </dgm:pt>
    <dgm:pt modelId="{4BBDC02A-7B9C-4232-981D-E9D493D244E0}" type="parTrans" cxnId="{30F688E9-9F49-41D8-A6B8-F36260B2986F}">
      <dgm:prSet/>
      <dgm:spPr/>
      <dgm:t>
        <a:bodyPr/>
        <a:lstStyle/>
        <a:p>
          <a:endParaRPr lang="en-US"/>
        </a:p>
      </dgm:t>
    </dgm:pt>
    <dgm:pt modelId="{A9F033C7-BA8A-4E02-A7A2-725183D0F812}" type="sibTrans" cxnId="{30F688E9-9F49-41D8-A6B8-F36260B2986F}">
      <dgm:prSet/>
      <dgm:spPr/>
      <dgm:t>
        <a:bodyPr/>
        <a:lstStyle/>
        <a:p>
          <a:endParaRPr lang="en-US"/>
        </a:p>
      </dgm:t>
    </dgm:pt>
    <dgm:pt modelId="{ED4E6D66-13C2-4920-810B-19F7AC8E097A}">
      <dgm:prSet custT="1"/>
      <dgm:spPr>
        <a:solidFill>
          <a:srgbClr val="FF0000"/>
        </a:solidFill>
      </dgm:spPr>
      <dgm:t>
        <a:bodyPr/>
        <a:lstStyle/>
        <a:p>
          <a:r>
            <a:rPr lang="en-US" sz="1200" dirty="0" smtClean="0">
              <a:latin typeface="Footlight MT Light" panose="0204060206030A020304" pitchFamily="18" charset="0"/>
            </a:rPr>
            <a:t>Gram Negative</a:t>
          </a:r>
          <a:endParaRPr lang="en-US" sz="1200" dirty="0">
            <a:latin typeface="Footlight MT Light" panose="0204060206030A020304" pitchFamily="18" charset="0"/>
          </a:endParaRPr>
        </a:p>
      </dgm:t>
    </dgm:pt>
    <dgm:pt modelId="{D9B6E428-99B8-4303-B195-C20C6AAF0021}" type="parTrans" cxnId="{9614154E-0277-4C97-8827-D4A0B3E5B8F0}">
      <dgm:prSet/>
      <dgm:spPr/>
      <dgm:t>
        <a:bodyPr/>
        <a:lstStyle/>
        <a:p>
          <a:endParaRPr lang="en-US"/>
        </a:p>
      </dgm:t>
    </dgm:pt>
    <dgm:pt modelId="{FD596684-32CB-49E1-AB8B-F7818F247DE4}" type="sibTrans" cxnId="{9614154E-0277-4C97-8827-D4A0B3E5B8F0}">
      <dgm:prSet/>
      <dgm:spPr/>
      <dgm:t>
        <a:bodyPr/>
        <a:lstStyle/>
        <a:p>
          <a:endParaRPr lang="en-US"/>
        </a:p>
      </dgm:t>
    </dgm:pt>
    <dgm:pt modelId="{5D4D2350-E723-4BB7-B974-BB10456F3B58}">
      <dgm:prSet/>
      <dgm:spPr>
        <a:solidFill>
          <a:srgbClr val="00B0F0"/>
        </a:solidFill>
      </dgm:spPr>
      <dgm:t>
        <a:bodyPr/>
        <a:lstStyle/>
        <a:p>
          <a:r>
            <a:rPr lang="en-US" dirty="0" smtClean="0">
              <a:latin typeface="Footlight MT Light" panose="0204060206030A020304" pitchFamily="18" charset="0"/>
            </a:rPr>
            <a:t>Chains</a:t>
          </a:r>
        </a:p>
        <a:p>
          <a:r>
            <a:rPr lang="en-US" dirty="0" err="1" smtClean="0">
              <a:latin typeface="Footlight MT Light" panose="0204060206030A020304" pitchFamily="18" charset="0"/>
            </a:rPr>
            <a:t>peptostreptococcus</a:t>
          </a:r>
          <a:endParaRPr lang="en-US" dirty="0" smtClean="0">
            <a:latin typeface="Footlight MT Light" panose="0204060206030A020304" pitchFamily="18" charset="0"/>
          </a:endParaRPr>
        </a:p>
        <a:p>
          <a:endParaRPr lang="en-US" dirty="0"/>
        </a:p>
      </dgm:t>
    </dgm:pt>
    <dgm:pt modelId="{DC325BA5-4830-4A0D-B1A1-61DF1F84B02D}" type="parTrans" cxnId="{B62A4D67-17DA-4764-8EEF-EC52613C12C5}">
      <dgm:prSet/>
      <dgm:spPr/>
      <dgm:t>
        <a:bodyPr/>
        <a:lstStyle/>
        <a:p>
          <a:endParaRPr lang="en-US"/>
        </a:p>
      </dgm:t>
    </dgm:pt>
    <dgm:pt modelId="{1CBC039F-BAC9-4FA2-8C6C-646DDB3CAACB}" type="sibTrans" cxnId="{B62A4D67-17DA-4764-8EEF-EC52613C12C5}">
      <dgm:prSet/>
      <dgm:spPr/>
      <dgm:t>
        <a:bodyPr/>
        <a:lstStyle/>
        <a:p>
          <a:endParaRPr lang="en-US"/>
        </a:p>
      </dgm:t>
    </dgm:pt>
    <dgm:pt modelId="{01B1C787-3414-4EEE-B362-BD8ADCDFC251}">
      <dgm:prSet/>
      <dgm:spPr>
        <a:solidFill>
          <a:srgbClr val="00B0F0"/>
        </a:solidFill>
      </dgm:spPr>
      <dgm:t>
        <a:bodyPr/>
        <a:lstStyle/>
        <a:p>
          <a:r>
            <a:rPr lang="en-US" dirty="0" smtClean="0">
              <a:latin typeface="Footlight MT Light" panose="0204060206030A020304" pitchFamily="18" charset="0"/>
            </a:rPr>
            <a:t>Cluster</a:t>
          </a:r>
        </a:p>
        <a:p>
          <a:r>
            <a:rPr lang="en-US" dirty="0" err="1" smtClean="0">
              <a:latin typeface="Footlight MT Light" panose="0204060206030A020304" pitchFamily="18" charset="0"/>
            </a:rPr>
            <a:t>peptococcus</a:t>
          </a:r>
          <a:endParaRPr lang="en-US" dirty="0" smtClean="0">
            <a:latin typeface="Footlight MT Light" panose="0204060206030A020304" pitchFamily="18" charset="0"/>
          </a:endParaRPr>
        </a:p>
        <a:p>
          <a:endParaRPr lang="en-US" dirty="0"/>
        </a:p>
      </dgm:t>
    </dgm:pt>
    <dgm:pt modelId="{06EC4179-A798-42A1-BA5C-D297E3617951}" type="parTrans" cxnId="{B2E48A40-4F94-43F7-847D-8FA6BC5F785B}">
      <dgm:prSet/>
      <dgm:spPr/>
      <dgm:t>
        <a:bodyPr/>
        <a:lstStyle/>
        <a:p>
          <a:endParaRPr lang="en-US"/>
        </a:p>
      </dgm:t>
    </dgm:pt>
    <dgm:pt modelId="{07C69D16-B201-4290-9843-16CE3D2E4060}" type="sibTrans" cxnId="{B2E48A40-4F94-43F7-847D-8FA6BC5F785B}">
      <dgm:prSet/>
      <dgm:spPr/>
      <dgm:t>
        <a:bodyPr/>
        <a:lstStyle/>
        <a:p>
          <a:endParaRPr lang="en-US"/>
        </a:p>
      </dgm:t>
    </dgm:pt>
    <dgm:pt modelId="{A4FC1CAD-D161-4730-A4BF-474205EE7BED}">
      <dgm:prSet/>
      <dgm:spPr>
        <a:solidFill>
          <a:srgbClr val="FF3300"/>
        </a:solidFill>
      </dgm:spPr>
      <dgm:t>
        <a:bodyPr/>
        <a:lstStyle/>
        <a:p>
          <a:r>
            <a:rPr lang="en-US" dirty="0" smtClean="0">
              <a:latin typeface="Footlight MT Light" panose="0204060206030A020304" pitchFamily="18" charset="0"/>
            </a:rPr>
            <a:t>Diplococci</a:t>
          </a:r>
        </a:p>
        <a:p>
          <a:r>
            <a:rPr lang="en-US" dirty="0" err="1" smtClean="0">
              <a:latin typeface="Footlight MT Light" panose="0204060206030A020304" pitchFamily="18" charset="0"/>
            </a:rPr>
            <a:t>veillonella</a:t>
          </a:r>
          <a:r>
            <a:rPr lang="en-US" dirty="0" smtClean="0"/>
            <a:t> </a:t>
          </a:r>
          <a:endParaRPr lang="en-US" dirty="0"/>
        </a:p>
      </dgm:t>
    </dgm:pt>
    <dgm:pt modelId="{F94FA701-B51F-43F3-B3A8-F93B75C32AC9}" type="parTrans" cxnId="{F89F23BB-8A59-46D5-B889-2658B43C81EB}">
      <dgm:prSet/>
      <dgm:spPr/>
      <dgm:t>
        <a:bodyPr/>
        <a:lstStyle/>
        <a:p>
          <a:endParaRPr lang="en-US"/>
        </a:p>
      </dgm:t>
    </dgm:pt>
    <dgm:pt modelId="{6AD3F442-593A-46A7-999C-7B7F177A612C}" type="sibTrans" cxnId="{F89F23BB-8A59-46D5-B889-2658B43C81EB}">
      <dgm:prSet/>
      <dgm:spPr/>
      <dgm:t>
        <a:bodyPr/>
        <a:lstStyle/>
        <a:p>
          <a:endParaRPr lang="en-US"/>
        </a:p>
      </dgm:t>
    </dgm:pt>
    <dgm:pt modelId="{ED9D88F3-C092-4CDF-BC97-B37E935250A6}" type="pres">
      <dgm:prSet presAssocID="{37F45E7E-3099-4CAD-880D-D2A96C77E22C}" presName="mainComposite" presStyleCnt="0">
        <dgm:presLayoutVars>
          <dgm:chPref val="1"/>
          <dgm:dir/>
          <dgm:animOne val="branch"/>
          <dgm:animLvl val="lvl"/>
          <dgm:resizeHandles val="exact"/>
        </dgm:presLayoutVars>
      </dgm:prSet>
      <dgm:spPr/>
      <dgm:t>
        <a:bodyPr/>
        <a:lstStyle/>
        <a:p>
          <a:endParaRPr lang="en-US"/>
        </a:p>
      </dgm:t>
    </dgm:pt>
    <dgm:pt modelId="{7ABD4A68-29BD-4659-9627-259EF3D68815}" type="pres">
      <dgm:prSet presAssocID="{37F45E7E-3099-4CAD-880D-D2A96C77E22C}" presName="hierFlow" presStyleCnt="0"/>
      <dgm:spPr/>
    </dgm:pt>
    <dgm:pt modelId="{C96140BC-B171-4E85-9DCB-3BE7E15C1879}" type="pres">
      <dgm:prSet presAssocID="{37F45E7E-3099-4CAD-880D-D2A96C77E22C}" presName="hierChild1" presStyleCnt="0">
        <dgm:presLayoutVars>
          <dgm:chPref val="1"/>
          <dgm:animOne val="branch"/>
          <dgm:animLvl val="lvl"/>
        </dgm:presLayoutVars>
      </dgm:prSet>
      <dgm:spPr/>
    </dgm:pt>
    <dgm:pt modelId="{B0ED14AB-8D96-4A7B-9FF5-024E771EB14F}" type="pres">
      <dgm:prSet presAssocID="{3CC14969-1E53-4F12-AAC5-C66D95F3F760}" presName="Name14" presStyleCnt="0"/>
      <dgm:spPr/>
    </dgm:pt>
    <dgm:pt modelId="{FAA7B195-B162-46B7-ADBA-926F62C52685}" type="pres">
      <dgm:prSet presAssocID="{3CC14969-1E53-4F12-AAC5-C66D95F3F760}" presName="level1Shape" presStyleLbl="node0" presStyleIdx="0" presStyleCnt="1" custScaleX="169853">
        <dgm:presLayoutVars>
          <dgm:chPref val="3"/>
        </dgm:presLayoutVars>
      </dgm:prSet>
      <dgm:spPr/>
      <dgm:t>
        <a:bodyPr/>
        <a:lstStyle/>
        <a:p>
          <a:endParaRPr lang="en-US"/>
        </a:p>
      </dgm:t>
    </dgm:pt>
    <dgm:pt modelId="{747002FD-B5E2-420D-B68D-D3290EBFE53E}" type="pres">
      <dgm:prSet presAssocID="{3CC14969-1E53-4F12-AAC5-C66D95F3F760}" presName="hierChild2" presStyleCnt="0"/>
      <dgm:spPr/>
    </dgm:pt>
    <dgm:pt modelId="{8CE35F9A-4151-450A-A8C3-21C3D29CF9BC}" type="pres">
      <dgm:prSet presAssocID="{554A776F-05A4-43D2-BDBE-86413B24A0E4}" presName="Name19" presStyleLbl="parChTrans1D2" presStyleIdx="0" presStyleCnt="2"/>
      <dgm:spPr/>
      <dgm:t>
        <a:bodyPr/>
        <a:lstStyle/>
        <a:p>
          <a:endParaRPr lang="en-US"/>
        </a:p>
      </dgm:t>
    </dgm:pt>
    <dgm:pt modelId="{31955DBD-7061-4B66-BEEB-AEC6C5F6807B}" type="pres">
      <dgm:prSet presAssocID="{1AF70EDA-4CD8-441B-8448-2B0FC91DB32E}" presName="Name21" presStyleCnt="0"/>
      <dgm:spPr/>
    </dgm:pt>
    <dgm:pt modelId="{8B075B39-A8D9-4A07-80A5-800F94632150}" type="pres">
      <dgm:prSet presAssocID="{1AF70EDA-4CD8-441B-8448-2B0FC91DB32E}" presName="level2Shape" presStyleLbl="node2" presStyleIdx="0" presStyleCnt="2" custScaleX="200221"/>
      <dgm:spPr/>
      <dgm:t>
        <a:bodyPr/>
        <a:lstStyle/>
        <a:p>
          <a:endParaRPr lang="en-US"/>
        </a:p>
      </dgm:t>
    </dgm:pt>
    <dgm:pt modelId="{C3D668BF-B625-41F8-BEAD-04F806885E62}" type="pres">
      <dgm:prSet presAssocID="{1AF70EDA-4CD8-441B-8448-2B0FC91DB32E}" presName="hierChild3" presStyleCnt="0"/>
      <dgm:spPr/>
    </dgm:pt>
    <dgm:pt modelId="{F6D4F3F3-33D9-4D0C-BE62-0E3C86CF16A1}" type="pres">
      <dgm:prSet presAssocID="{9C12F6C9-BA44-4BA9-BF59-0BA8AA9F1756}" presName="Name19" presStyleLbl="parChTrans1D3" presStyleIdx="0" presStyleCnt="4"/>
      <dgm:spPr/>
      <dgm:t>
        <a:bodyPr/>
        <a:lstStyle/>
        <a:p>
          <a:endParaRPr lang="en-US"/>
        </a:p>
      </dgm:t>
    </dgm:pt>
    <dgm:pt modelId="{5DAF0102-EC0F-42D1-86A3-BA022F1E81A3}" type="pres">
      <dgm:prSet presAssocID="{0A788B5B-8549-48B0-BA49-ADFF88F9F683}" presName="Name21" presStyleCnt="0"/>
      <dgm:spPr/>
    </dgm:pt>
    <dgm:pt modelId="{DD2E4583-DC09-4865-9B9D-032BF5A791FF}" type="pres">
      <dgm:prSet presAssocID="{0A788B5B-8549-48B0-BA49-ADFF88F9F683}" presName="level2Shape" presStyleLbl="node3" presStyleIdx="0" presStyleCnt="4" custScaleX="128884"/>
      <dgm:spPr>
        <a:prstGeom prst="borderCallout1">
          <a:avLst/>
        </a:prstGeom>
      </dgm:spPr>
      <dgm:t>
        <a:bodyPr/>
        <a:lstStyle/>
        <a:p>
          <a:endParaRPr lang="en-US"/>
        </a:p>
      </dgm:t>
    </dgm:pt>
    <dgm:pt modelId="{BA5442DA-91F0-47F2-B950-E4639F80CB2F}" type="pres">
      <dgm:prSet presAssocID="{0A788B5B-8549-48B0-BA49-ADFF88F9F683}" presName="hierChild3" presStyleCnt="0"/>
      <dgm:spPr/>
    </dgm:pt>
    <dgm:pt modelId="{6120C7F5-43F9-466C-BE21-09C07DD092BE}" type="pres">
      <dgm:prSet presAssocID="{4BBDC02A-7B9C-4232-981D-E9D493D244E0}" presName="Name19" presStyleLbl="parChTrans1D4" presStyleIdx="0" presStyleCnt="6"/>
      <dgm:spPr/>
      <dgm:t>
        <a:bodyPr/>
        <a:lstStyle/>
        <a:p>
          <a:endParaRPr lang="en-US"/>
        </a:p>
      </dgm:t>
    </dgm:pt>
    <dgm:pt modelId="{C6732DFD-282E-450E-9173-14723887173C}" type="pres">
      <dgm:prSet presAssocID="{AC76F512-2F4A-43B6-B0D0-D4F195084040}" presName="Name21" presStyleCnt="0"/>
      <dgm:spPr/>
    </dgm:pt>
    <dgm:pt modelId="{7192BF27-E14E-4BC4-88E4-4CB5A60F6B98}" type="pres">
      <dgm:prSet presAssocID="{AC76F512-2F4A-43B6-B0D0-D4F195084040}" presName="level2Shape" presStyleLbl="node4" presStyleIdx="0" presStyleCnt="6"/>
      <dgm:spPr/>
      <dgm:t>
        <a:bodyPr/>
        <a:lstStyle/>
        <a:p>
          <a:endParaRPr lang="en-US"/>
        </a:p>
      </dgm:t>
    </dgm:pt>
    <dgm:pt modelId="{381F2753-FE7E-44A0-ABBA-66FF2BDC7D28}" type="pres">
      <dgm:prSet presAssocID="{AC76F512-2F4A-43B6-B0D0-D4F195084040}" presName="hierChild3" presStyleCnt="0"/>
      <dgm:spPr/>
    </dgm:pt>
    <dgm:pt modelId="{F656C1AA-AA2E-4A56-B3F9-62CB62C530E2}" type="pres">
      <dgm:prSet presAssocID="{E96C09B9-3CC2-434F-8898-1C14B7F8C360}" presName="Name19" presStyleLbl="parChTrans1D3" presStyleIdx="1" presStyleCnt="4"/>
      <dgm:spPr/>
      <dgm:t>
        <a:bodyPr/>
        <a:lstStyle/>
        <a:p>
          <a:endParaRPr lang="en-US"/>
        </a:p>
      </dgm:t>
    </dgm:pt>
    <dgm:pt modelId="{2852F88D-6439-4CB5-8CB1-2638BE33145A}" type="pres">
      <dgm:prSet presAssocID="{6202138A-463D-4501-B5C5-9F1C7901B01B}" presName="Name21" presStyleCnt="0"/>
      <dgm:spPr/>
    </dgm:pt>
    <dgm:pt modelId="{C7FBE28B-2B03-41A4-AE10-A0CB7EDC4189}" type="pres">
      <dgm:prSet presAssocID="{6202138A-463D-4501-B5C5-9F1C7901B01B}" presName="level2Shape" presStyleLbl="node3" presStyleIdx="1" presStyleCnt="4" custScaleX="158886"/>
      <dgm:spPr/>
      <dgm:t>
        <a:bodyPr/>
        <a:lstStyle/>
        <a:p>
          <a:endParaRPr lang="en-US"/>
        </a:p>
      </dgm:t>
    </dgm:pt>
    <dgm:pt modelId="{16BF43F8-404B-418D-AFD0-2EE5F5F1F1F7}" type="pres">
      <dgm:prSet presAssocID="{6202138A-463D-4501-B5C5-9F1C7901B01B}" presName="hierChild3" presStyleCnt="0"/>
      <dgm:spPr/>
    </dgm:pt>
    <dgm:pt modelId="{1EC15E51-10D0-47DE-BBE0-D32CC5A8BFB4}" type="pres">
      <dgm:prSet presAssocID="{EE96DDC5-047D-4958-98D7-0B0FAAE705C6}" presName="Name19" presStyleLbl="parChTrans1D4" presStyleIdx="1" presStyleCnt="6"/>
      <dgm:spPr/>
      <dgm:t>
        <a:bodyPr/>
        <a:lstStyle/>
        <a:p>
          <a:endParaRPr lang="en-US"/>
        </a:p>
      </dgm:t>
    </dgm:pt>
    <dgm:pt modelId="{75D1B62E-B18C-46A5-ADD9-07FBA334824B}" type="pres">
      <dgm:prSet presAssocID="{A11C3AA7-38B2-46EC-BA69-00D0D695E400}" presName="Name21" presStyleCnt="0"/>
      <dgm:spPr/>
    </dgm:pt>
    <dgm:pt modelId="{31655C6D-DDC1-4188-AD1E-934C09619DBA}" type="pres">
      <dgm:prSet presAssocID="{A11C3AA7-38B2-46EC-BA69-00D0D695E400}" presName="level2Shape" presStyleLbl="node4" presStyleIdx="1" presStyleCnt="6"/>
      <dgm:spPr/>
      <dgm:t>
        <a:bodyPr/>
        <a:lstStyle/>
        <a:p>
          <a:endParaRPr lang="en-US"/>
        </a:p>
      </dgm:t>
    </dgm:pt>
    <dgm:pt modelId="{568599A9-B84F-43CB-8AB6-809B6BEAF263}" type="pres">
      <dgm:prSet presAssocID="{A11C3AA7-38B2-46EC-BA69-00D0D695E400}" presName="hierChild3" presStyleCnt="0"/>
      <dgm:spPr/>
    </dgm:pt>
    <dgm:pt modelId="{F88B0F2A-CDA4-4A0E-997C-F762B771E0CA}" type="pres">
      <dgm:prSet presAssocID="{66021853-F652-4921-8C77-71C83C9B1C54}" presName="Name19" presStyleLbl="parChTrans1D4" presStyleIdx="2" presStyleCnt="6"/>
      <dgm:spPr/>
      <dgm:t>
        <a:bodyPr/>
        <a:lstStyle/>
        <a:p>
          <a:endParaRPr lang="en-US"/>
        </a:p>
      </dgm:t>
    </dgm:pt>
    <dgm:pt modelId="{5FB63609-BB49-4DFF-8DCA-69FA3693FBB3}" type="pres">
      <dgm:prSet presAssocID="{AD83D8B0-D277-454C-AB13-0EF806857244}" presName="Name21" presStyleCnt="0"/>
      <dgm:spPr/>
    </dgm:pt>
    <dgm:pt modelId="{B1CB423C-73E0-4CD6-A984-9AFBAC114160}" type="pres">
      <dgm:prSet presAssocID="{AD83D8B0-D277-454C-AB13-0EF806857244}" presName="level2Shape" presStyleLbl="node4" presStyleIdx="2" presStyleCnt="6"/>
      <dgm:spPr/>
      <dgm:t>
        <a:bodyPr/>
        <a:lstStyle/>
        <a:p>
          <a:endParaRPr lang="en-US"/>
        </a:p>
      </dgm:t>
    </dgm:pt>
    <dgm:pt modelId="{3F5A91B1-8E93-4932-B793-D6F3B4F355B0}" type="pres">
      <dgm:prSet presAssocID="{AD83D8B0-D277-454C-AB13-0EF806857244}" presName="hierChild3" presStyleCnt="0"/>
      <dgm:spPr/>
    </dgm:pt>
    <dgm:pt modelId="{0751F39A-5010-4386-9080-483D0F2DBD00}" type="pres">
      <dgm:prSet presAssocID="{F286ABFA-606A-4840-B64E-442B551D41B2}" presName="Name19" presStyleLbl="parChTrans1D2" presStyleIdx="1" presStyleCnt="2"/>
      <dgm:spPr/>
      <dgm:t>
        <a:bodyPr/>
        <a:lstStyle/>
        <a:p>
          <a:endParaRPr lang="en-US"/>
        </a:p>
      </dgm:t>
    </dgm:pt>
    <dgm:pt modelId="{37556B9D-0906-4DC5-9A3D-3887C4590DF6}" type="pres">
      <dgm:prSet presAssocID="{CAD5813B-BF32-4012-B6B8-4A059A1D0598}" presName="Name21" presStyleCnt="0"/>
      <dgm:spPr/>
    </dgm:pt>
    <dgm:pt modelId="{440594FA-CAC7-4B31-B25E-72DC15DBCC00}" type="pres">
      <dgm:prSet presAssocID="{CAD5813B-BF32-4012-B6B8-4A059A1D0598}" presName="level2Shape" presStyleLbl="node2" presStyleIdx="1" presStyleCnt="2" custScaleX="181948"/>
      <dgm:spPr/>
      <dgm:t>
        <a:bodyPr/>
        <a:lstStyle/>
        <a:p>
          <a:endParaRPr lang="en-US"/>
        </a:p>
      </dgm:t>
    </dgm:pt>
    <dgm:pt modelId="{75AFCA5E-95B4-435C-BC34-EF83C751D520}" type="pres">
      <dgm:prSet presAssocID="{CAD5813B-BF32-4012-B6B8-4A059A1D0598}" presName="hierChild3" presStyleCnt="0"/>
      <dgm:spPr/>
    </dgm:pt>
    <dgm:pt modelId="{1101A059-88DC-46AD-993B-EA3681D3EA72}" type="pres">
      <dgm:prSet presAssocID="{10A45BC9-1FD2-425C-824B-3E4F56700B35}" presName="Name19" presStyleLbl="parChTrans1D3" presStyleIdx="2" presStyleCnt="4"/>
      <dgm:spPr/>
      <dgm:t>
        <a:bodyPr/>
        <a:lstStyle/>
        <a:p>
          <a:endParaRPr lang="en-US"/>
        </a:p>
      </dgm:t>
    </dgm:pt>
    <dgm:pt modelId="{D7377BFE-C96F-487F-B07F-703AEA836C0C}" type="pres">
      <dgm:prSet presAssocID="{6528521B-6E03-428C-AE44-27A1665BF012}" presName="Name21" presStyleCnt="0"/>
      <dgm:spPr/>
    </dgm:pt>
    <dgm:pt modelId="{BE4FA8E3-93F7-433E-9DE0-6C6210C61E77}" type="pres">
      <dgm:prSet presAssocID="{6528521B-6E03-428C-AE44-27A1665BF012}" presName="level2Shape" presStyleLbl="node3" presStyleIdx="2" presStyleCnt="4" custScaleX="144433"/>
      <dgm:spPr/>
      <dgm:t>
        <a:bodyPr/>
        <a:lstStyle/>
        <a:p>
          <a:endParaRPr lang="en-US"/>
        </a:p>
      </dgm:t>
    </dgm:pt>
    <dgm:pt modelId="{8DF9C075-2D48-467F-B460-A4372B480A35}" type="pres">
      <dgm:prSet presAssocID="{6528521B-6E03-428C-AE44-27A1665BF012}" presName="hierChild3" presStyleCnt="0"/>
      <dgm:spPr/>
    </dgm:pt>
    <dgm:pt modelId="{DB6DC069-13E6-44FA-9EE2-EB8AEF72E77E}" type="pres">
      <dgm:prSet presAssocID="{DC325BA5-4830-4A0D-B1A1-61DF1F84B02D}" presName="Name19" presStyleLbl="parChTrans1D4" presStyleIdx="3" presStyleCnt="6"/>
      <dgm:spPr/>
      <dgm:t>
        <a:bodyPr/>
        <a:lstStyle/>
        <a:p>
          <a:endParaRPr lang="en-US"/>
        </a:p>
      </dgm:t>
    </dgm:pt>
    <dgm:pt modelId="{0072BCC4-E63A-49F4-A67B-E0DC642970F0}" type="pres">
      <dgm:prSet presAssocID="{5D4D2350-E723-4BB7-B974-BB10456F3B58}" presName="Name21" presStyleCnt="0"/>
      <dgm:spPr/>
    </dgm:pt>
    <dgm:pt modelId="{1F98D311-00D1-45EE-A660-4AB70858E949}" type="pres">
      <dgm:prSet presAssocID="{5D4D2350-E723-4BB7-B974-BB10456F3B58}" presName="level2Shape" presStyleLbl="node4" presStyleIdx="3" presStyleCnt="6"/>
      <dgm:spPr/>
      <dgm:t>
        <a:bodyPr/>
        <a:lstStyle/>
        <a:p>
          <a:endParaRPr lang="en-US"/>
        </a:p>
      </dgm:t>
    </dgm:pt>
    <dgm:pt modelId="{427714A6-2711-494B-9316-D617DB1202E4}" type="pres">
      <dgm:prSet presAssocID="{5D4D2350-E723-4BB7-B974-BB10456F3B58}" presName="hierChild3" presStyleCnt="0"/>
      <dgm:spPr/>
    </dgm:pt>
    <dgm:pt modelId="{07DE0F11-7AA7-4A14-8961-44F3A56F4FAC}" type="pres">
      <dgm:prSet presAssocID="{06EC4179-A798-42A1-BA5C-D297E3617951}" presName="Name19" presStyleLbl="parChTrans1D4" presStyleIdx="4" presStyleCnt="6"/>
      <dgm:spPr/>
      <dgm:t>
        <a:bodyPr/>
        <a:lstStyle/>
        <a:p>
          <a:endParaRPr lang="en-US"/>
        </a:p>
      </dgm:t>
    </dgm:pt>
    <dgm:pt modelId="{963A91B6-5BFA-4D39-9275-826D4F6BCC95}" type="pres">
      <dgm:prSet presAssocID="{01B1C787-3414-4EEE-B362-BD8ADCDFC251}" presName="Name21" presStyleCnt="0"/>
      <dgm:spPr/>
    </dgm:pt>
    <dgm:pt modelId="{BD41F015-B57A-4D37-9ECB-CC1177486031}" type="pres">
      <dgm:prSet presAssocID="{01B1C787-3414-4EEE-B362-BD8ADCDFC251}" presName="level2Shape" presStyleLbl="node4" presStyleIdx="4" presStyleCnt="6"/>
      <dgm:spPr/>
      <dgm:t>
        <a:bodyPr/>
        <a:lstStyle/>
        <a:p>
          <a:endParaRPr lang="en-US"/>
        </a:p>
      </dgm:t>
    </dgm:pt>
    <dgm:pt modelId="{FFB3F1D8-EC76-4E70-9EDB-3DAD58057ACD}" type="pres">
      <dgm:prSet presAssocID="{01B1C787-3414-4EEE-B362-BD8ADCDFC251}" presName="hierChild3" presStyleCnt="0"/>
      <dgm:spPr/>
    </dgm:pt>
    <dgm:pt modelId="{8BA48897-A97E-4451-915E-337FEEEA60C2}" type="pres">
      <dgm:prSet presAssocID="{D9B6E428-99B8-4303-B195-C20C6AAF0021}" presName="Name19" presStyleLbl="parChTrans1D3" presStyleIdx="3" presStyleCnt="4"/>
      <dgm:spPr/>
      <dgm:t>
        <a:bodyPr/>
        <a:lstStyle/>
        <a:p>
          <a:endParaRPr lang="en-US"/>
        </a:p>
      </dgm:t>
    </dgm:pt>
    <dgm:pt modelId="{58B46D3D-8101-4C52-B2B1-8BAAEA0A1B51}" type="pres">
      <dgm:prSet presAssocID="{ED4E6D66-13C2-4920-810B-19F7AC8E097A}" presName="Name21" presStyleCnt="0"/>
      <dgm:spPr/>
    </dgm:pt>
    <dgm:pt modelId="{5415C573-145A-4962-B444-F89580D18BAE}" type="pres">
      <dgm:prSet presAssocID="{ED4E6D66-13C2-4920-810B-19F7AC8E097A}" presName="level2Shape" presStyleLbl="node3" presStyleIdx="3" presStyleCnt="4" custScaleX="132689"/>
      <dgm:spPr/>
      <dgm:t>
        <a:bodyPr/>
        <a:lstStyle/>
        <a:p>
          <a:endParaRPr lang="en-US"/>
        </a:p>
      </dgm:t>
    </dgm:pt>
    <dgm:pt modelId="{6654DA44-31A2-44E0-933E-0170D16221EB}" type="pres">
      <dgm:prSet presAssocID="{ED4E6D66-13C2-4920-810B-19F7AC8E097A}" presName="hierChild3" presStyleCnt="0"/>
      <dgm:spPr/>
    </dgm:pt>
    <dgm:pt modelId="{0BDD5F7F-3507-4B5F-98D0-DE0E97FB01A9}" type="pres">
      <dgm:prSet presAssocID="{F94FA701-B51F-43F3-B3A8-F93B75C32AC9}" presName="Name19" presStyleLbl="parChTrans1D4" presStyleIdx="5" presStyleCnt="6"/>
      <dgm:spPr/>
      <dgm:t>
        <a:bodyPr/>
        <a:lstStyle/>
        <a:p>
          <a:endParaRPr lang="en-US"/>
        </a:p>
      </dgm:t>
    </dgm:pt>
    <dgm:pt modelId="{B45E98E1-DE60-4211-9638-267000E7C4E9}" type="pres">
      <dgm:prSet presAssocID="{A4FC1CAD-D161-4730-A4BF-474205EE7BED}" presName="Name21" presStyleCnt="0"/>
      <dgm:spPr/>
    </dgm:pt>
    <dgm:pt modelId="{CE71EA3D-B070-4891-A525-17BD0D0FEE8C}" type="pres">
      <dgm:prSet presAssocID="{A4FC1CAD-D161-4730-A4BF-474205EE7BED}" presName="level2Shape" presStyleLbl="node4" presStyleIdx="5" presStyleCnt="6"/>
      <dgm:spPr/>
      <dgm:t>
        <a:bodyPr/>
        <a:lstStyle/>
        <a:p>
          <a:endParaRPr lang="en-US"/>
        </a:p>
      </dgm:t>
    </dgm:pt>
    <dgm:pt modelId="{A64C5229-B2D8-42E2-BCD0-DBA42A8AC1B3}" type="pres">
      <dgm:prSet presAssocID="{A4FC1CAD-D161-4730-A4BF-474205EE7BED}" presName="hierChild3" presStyleCnt="0"/>
      <dgm:spPr/>
    </dgm:pt>
    <dgm:pt modelId="{465E7AA4-7944-4F98-9D67-1FF22C1B36DD}" type="pres">
      <dgm:prSet presAssocID="{37F45E7E-3099-4CAD-880D-D2A96C77E22C}" presName="bgShapesFlow" presStyleCnt="0"/>
      <dgm:spPr/>
    </dgm:pt>
  </dgm:ptLst>
  <dgm:cxnLst>
    <dgm:cxn modelId="{687D1083-5628-4FD8-873F-261B1A4A34BE}" type="presOf" srcId="{3CC14969-1E53-4F12-AAC5-C66D95F3F760}" destId="{FAA7B195-B162-46B7-ADBA-926F62C52685}" srcOrd="0" destOrd="0" presId="urn:microsoft.com/office/officeart/2005/8/layout/hierarchy6"/>
    <dgm:cxn modelId="{1B5A31D2-C7A7-4EC0-B990-476FEF3BAC4F}" srcId="{6202138A-463D-4501-B5C5-9F1C7901B01B}" destId="{A11C3AA7-38B2-46EC-BA69-00D0D695E400}" srcOrd="0" destOrd="0" parTransId="{EE96DDC5-047D-4958-98D7-0B0FAAE705C6}" sibTransId="{5B4BFF52-EAF6-4770-96D2-A07CFDF89C30}"/>
    <dgm:cxn modelId="{2581C193-5E81-455C-8280-77A71D2C0D30}" type="presOf" srcId="{DC325BA5-4830-4A0D-B1A1-61DF1F84B02D}" destId="{DB6DC069-13E6-44FA-9EE2-EB8AEF72E77E}" srcOrd="0" destOrd="0" presId="urn:microsoft.com/office/officeart/2005/8/layout/hierarchy6"/>
    <dgm:cxn modelId="{23BFF6F5-699F-49B8-B2B9-20F8164D976B}" type="presOf" srcId="{6202138A-463D-4501-B5C5-9F1C7901B01B}" destId="{C7FBE28B-2B03-41A4-AE10-A0CB7EDC4189}" srcOrd="0" destOrd="0" presId="urn:microsoft.com/office/officeart/2005/8/layout/hierarchy6"/>
    <dgm:cxn modelId="{6FC8CB3D-4A8F-4E33-B567-50CB75B0704B}" type="presOf" srcId="{0A788B5B-8549-48B0-BA49-ADFF88F9F683}" destId="{DD2E4583-DC09-4865-9B9D-032BF5A791FF}" srcOrd="0" destOrd="0" presId="urn:microsoft.com/office/officeart/2005/8/layout/hierarchy6"/>
    <dgm:cxn modelId="{5C2C6F24-85C1-46AE-BE19-4E010B0468B6}" type="presOf" srcId="{4BBDC02A-7B9C-4232-981D-E9D493D244E0}" destId="{6120C7F5-43F9-466C-BE21-09C07DD092BE}" srcOrd="0" destOrd="0" presId="urn:microsoft.com/office/officeart/2005/8/layout/hierarchy6"/>
    <dgm:cxn modelId="{FD2D26F7-3526-49E5-9669-FD114D0C30F3}" type="presOf" srcId="{F286ABFA-606A-4840-B64E-442B551D41B2}" destId="{0751F39A-5010-4386-9080-483D0F2DBD00}" srcOrd="0" destOrd="0" presId="urn:microsoft.com/office/officeart/2005/8/layout/hierarchy6"/>
    <dgm:cxn modelId="{09A8AFE6-932F-4CF4-9A55-96380D0CDEC6}" srcId="{37F45E7E-3099-4CAD-880D-D2A96C77E22C}" destId="{3CC14969-1E53-4F12-AAC5-C66D95F3F760}" srcOrd="0" destOrd="0" parTransId="{B8D2B575-2618-4687-85CC-954A829CE4BC}" sibTransId="{892D8635-08A0-4E51-A0E1-5124AAC1954C}"/>
    <dgm:cxn modelId="{EFAC1DD0-8166-4A4C-AF0B-CAAEF29C06C7}" type="presOf" srcId="{ED4E6D66-13C2-4920-810B-19F7AC8E097A}" destId="{5415C573-145A-4962-B444-F89580D18BAE}" srcOrd="0" destOrd="0" presId="urn:microsoft.com/office/officeart/2005/8/layout/hierarchy6"/>
    <dgm:cxn modelId="{9E1D8641-4365-4D39-83E6-E32313B3B816}" type="presOf" srcId="{5D4D2350-E723-4BB7-B974-BB10456F3B58}" destId="{1F98D311-00D1-45EE-A660-4AB70858E949}" srcOrd="0" destOrd="0" presId="urn:microsoft.com/office/officeart/2005/8/layout/hierarchy6"/>
    <dgm:cxn modelId="{15FA8352-BD65-4F68-9282-149EAB51F7A5}" type="presOf" srcId="{EE96DDC5-047D-4958-98D7-0B0FAAE705C6}" destId="{1EC15E51-10D0-47DE-BBE0-D32CC5A8BFB4}" srcOrd="0" destOrd="0" presId="urn:microsoft.com/office/officeart/2005/8/layout/hierarchy6"/>
    <dgm:cxn modelId="{8816E9F5-3F1A-4C46-AFEA-18F0247CDBB2}" type="presOf" srcId="{6528521B-6E03-428C-AE44-27A1665BF012}" destId="{BE4FA8E3-93F7-433E-9DE0-6C6210C61E77}" srcOrd="0" destOrd="0" presId="urn:microsoft.com/office/officeart/2005/8/layout/hierarchy6"/>
    <dgm:cxn modelId="{9614154E-0277-4C97-8827-D4A0B3E5B8F0}" srcId="{CAD5813B-BF32-4012-B6B8-4A059A1D0598}" destId="{ED4E6D66-13C2-4920-810B-19F7AC8E097A}" srcOrd="1" destOrd="0" parTransId="{D9B6E428-99B8-4303-B195-C20C6AAF0021}" sibTransId="{FD596684-32CB-49E1-AB8B-F7818F247DE4}"/>
    <dgm:cxn modelId="{17C26717-A639-490C-AD79-43E7F86A2019}" srcId="{CAD5813B-BF32-4012-B6B8-4A059A1D0598}" destId="{6528521B-6E03-428C-AE44-27A1665BF012}" srcOrd="0" destOrd="0" parTransId="{10A45BC9-1FD2-425C-824B-3E4F56700B35}" sibTransId="{B07AB12B-C89B-4E88-990C-38460C007AE7}"/>
    <dgm:cxn modelId="{0928842F-09DB-414A-9D27-D8A7DAF5AD0C}" srcId="{1AF70EDA-4CD8-441B-8448-2B0FC91DB32E}" destId="{0A788B5B-8549-48B0-BA49-ADFF88F9F683}" srcOrd="0" destOrd="0" parTransId="{9C12F6C9-BA44-4BA9-BF59-0BA8AA9F1756}" sibTransId="{66FA913B-9AAE-4774-9317-FCF064B5C9E6}"/>
    <dgm:cxn modelId="{B1D660D1-4288-4DD7-9C3B-9A4808AC9F35}" type="presOf" srcId="{AC76F512-2F4A-43B6-B0D0-D4F195084040}" destId="{7192BF27-E14E-4BC4-88E4-4CB5A60F6B98}" srcOrd="0" destOrd="0" presId="urn:microsoft.com/office/officeart/2005/8/layout/hierarchy6"/>
    <dgm:cxn modelId="{B62A4D67-17DA-4764-8EEF-EC52613C12C5}" srcId="{6528521B-6E03-428C-AE44-27A1665BF012}" destId="{5D4D2350-E723-4BB7-B974-BB10456F3B58}" srcOrd="0" destOrd="0" parTransId="{DC325BA5-4830-4A0D-B1A1-61DF1F84B02D}" sibTransId="{1CBC039F-BAC9-4FA2-8C6C-646DDB3CAACB}"/>
    <dgm:cxn modelId="{EEAF8310-384F-42CD-AF2D-68BDB496C112}" srcId="{1AF70EDA-4CD8-441B-8448-2B0FC91DB32E}" destId="{6202138A-463D-4501-B5C5-9F1C7901B01B}" srcOrd="1" destOrd="0" parTransId="{E96C09B9-3CC2-434F-8898-1C14B7F8C360}" sibTransId="{563AB979-352E-48BF-8736-573B733D2BDB}"/>
    <dgm:cxn modelId="{1E578F52-9C26-4DF8-BD57-C7F4AF38E19A}" type="presOf" srcId="{66021853-F652-4921-8C77-71C83C9B1C54}" destId="{F88B0F2A-CDA4-4A0E-997C-F762B771E0CA}" srcOrd="0" destOrd="0" presId="urn:microsoft.com/office/officeart/2005/8/layout/hierarchy6"/>
    <dgm:cxn modelId="{5C610402-F54B-4965-9AB2-D90E99240085}" type="presOf" srcId="{1AF70EDA-4CD8-441B-8448-2B0FC91DB32E}" destId="{8B075B39-A8D9-4A07-80A5-800F94632150}" srcOrd="0" destOrd="0" presId="urn:microsoft.com/office/officeart/2005/8/layout/hierarchy6"/>
    <dgm:cxn modelId="{13BC47A4-9B02-46D3-81F9-868DA043F295}" type="presOf" srcId="{37F45E7E-3099-4CAD-880D-D2A96C77E22C}" destId="{ED9D88F3-C092-4CDF-BC97-B37E935250A6}" srcOrd="0" destOrd="0" presId="urn:microsoft.com/office/officeart/2005/8/layout/hierarchy6"/>
    <dgm:cxn modelId="{CF4F6100-1E91-48BD-B02C-259776508B2B}" srcId="{3CC14969-1E53-4F12-AAC5-C66D95F3F760}" destId="{CAD5813B-BF32-4012-B6B8-4A059A1D0598}" srcOrd="1" destOrd="0" parTransId="{F286ABFA-606A-4840-B64E-442B551D41B2}" sibTransId="{333EABBA-5546-483E-A92E-50E11B15F2C1}"/>
    <dgm:cxn modelId="{1464E84F-BE2B-4E14-ADAA-1B6C1B457C7C}" type="presOf" srcId="{F94FA701-B51F-43F3-B3A8-F93B75C32AC9}" destId="{0BDD5F7F-3507-4B5F-98D0-DE0E97FB01A9}" srcOrd="0" destOrd="0" presId="urn:microsoft.com/office/officeart/2005/8/layout/hierarchy6"/>
    <dgm:cxn modelId="{F89F23BB-8A59-46D5-B889-2658B43C81EB}" srcId="{ED4E6D66-13C2-4920-810B-19F7AC8E097A}" destId="{A4FC1CAD-D161-4730-A4BF-474205EE7BED}" srcOrd="0" destOrd="0" parTransId="{F94FA701-B51F-43F3-B3A8-F93B75C32AC9}" sibTransId="{6AD3F442-593A-46A7-999C-7B7F177A612C}"/>
    <dgm:cxn modelId="{47C387C0-C308-4237-86B7-49A0FF236726}" type="presOf" srcId="{01B1C787-3414-4EEE-B362-BD8ADCDFC251}" destId="{BD41F015-B57A-4D37-9ECB-CC1177486031}" srcOrd="0" destOrd="0" presId="urn:microsoft.com/office/officeart/2005/8/layout/hierarchy6"/>
    <dgm:cxn modelId="{400656BD-8134-4ABC-BEE7-F65377F13DB7}" type="presOf" srcId="{06EC4179-A798-42A1-BA5C-D297E3617951}" destId="{07DE0F11-7AA7-4A14-8961-44F3A56F4FAC}" srcOrd="0" destOrd="0" presId="urn:microsoft.com/office/officeart/2005/8/layout/hierarchy6"/>
    <dgm:cxn modelId="{92DB13C4-5433-4FD1-8BC0-32DDDC7A9B7A}" type="presOf" srcId="{A4FC1CAD-D161-4730-A4BF-474205EE7BED}" destId="{CE71EA3D-B070-4891-A525-17BD0D0FEE8C}" srcOrd="0" destOrd="0" presId="urn:microsoft.com/office/officeart/2005/8/layout/hierarchy6"/>
    <dgm:cxn modelId="{B2E48A40-4F94-43F7-847D-8FA6BC5F785B}" srcId="{6528521B-6E03-428C-AE44-27A1665BF012}" destId="{01B1C787-3414-4EEE-B362-BD8ADCDFC251}" srcOrd="1" destOrd="0" parTransId="{06EC4179-A798-42A1-BA5C-D297E3617951}" sibTransId="{07C69D16-B201-4290-9843-16CE3D2E4060}"/>
    <dgm:cxn modelId="{A81E10C8-98CE-415F-9910-9D03383C8817}" type="presOf" srcId="{E96C09B9-3CC2-434F-8898-1C14B7F8C360}" destId="{F656C1AA-AA2E-4A56-B3F9-62CB62C530E2}" srcOrd="0" destOrd="0" presId="urn:microsoft.com/office/officeart/2005/8/layout/hierarchy6"/>
    <dgm:cxn modelId="{1A523ECF-42E2-45B9-8C0B-9833147CD636}" type="presOf" srcId="{CAD5813B-BF32-4012-B6B8-4A059A1D0598}" destId="{440594FA-CAC7-4B31-B25E-72DC15DBCC00}" srcOrd="0" destOrd="0" presId="urn:microsoft.com/office/officeart/2005/8/layout/hierarchy6"/>
    <dgm:cxn modelId="{F3EE05F3-ECA1-46BE-9C95-4B52AF213B37}" srcId="{3CC14969-1E53-4F12-AAC5-C66D95F3F760}" destId="{1AF70EDA-4CD8-441B-8448-2B0FC91DB32E}" srcOrd="0" destOrd="0" parTransId="{554A776F-05A4-43D2-BDBE-86413B24A0E4}" sibTransId="{9F8179A8-3684-411D-BD42-B96582D2D951}"/>
    <dgm:cxn modelId="{5834BCA9-39B2-441B-8EE2-6F72F13C82C6}" type="presOf" srcId="{D9B6E428-99B8-4303-B195-C20C6AAF0021}" destId="{8BA48897-A97E-4451-915E-337FEEEA60C2}" srcOrd="0" destOrd="0" presId="urn:microsoft.com/office/officeart/2005/8/layout/hierarchy6"/>
    <dgm:cxn modelId="{30F688E9-9F49-41D8-A6B8-F36260B2986F}" srcId="{0A788B5B-8549-48B0-BA49-ADFF88F9F683}" destId="{AC76F512-2F4A-43B6-B0D0-D4F195084040}" srcOrd="0" destOrd="0" parTransId="{4BBDC02A-7B9C-4232-981D-E9D493D244E0}" sibTransId="{A9F033C7-BA8A-4E02-A7A2-725183D0F812}"/>
    <dgm:cxn modelId="{1D2A1738-5E75-409C-B36B-9B2A25F2F452}" type="presOf" srcId="{554A776F-05A4-43D2-BDBE-86413B24A0E4}" destId="{8CE35F9A-4151-450A-A8C3-21C3D29CF9BC}" srcOrd="0" destOrd="0" presId="urn:microsoft.com/office/officeart/2005/8/layout/hierarchy6"/>
    <dgm:cxn modelId="{532704F0-43A6-4CE5-82E8-12C68F1E9D91}" type="presOf" srcId="{10A45BC9-1FD2-425C-824B-3E4F56700B35}" destId="{1101A059-88DC-46AD-993B-EA3681D3EA72}" srcOrd="0" destOrd="0" presId="urn:microsoft.com/office/officeart/2005/8/layout/hierarchy6"/>
    <dgm:cxn modelId="{7CC9598D-0C2F-4C2B-9DAD-1373D38E4BDD}" srcId="{6202138A-463D-4501-B5C5-9F1C7901B01B}" destId="{AD83D8B0-D277-454C-AB13-0EF806857244}" srcOrd="1" destOrd="0" parTransId="{66021853-F652-4921-8C77-71C83C9B1C54}" sibTransId="{228010F4-23DE-41FD-B9A3-48F0EA7BCBDA}"/>
    <dgm:cxn modelId="{D62434D8-151E-4D9B-8F8D-38A99515A79B}" type="presOf" srcId="{9C12F6C9-BA44-4BA9-BF59-0BA8AA9F1756}" destId="{F6D4F3F3-33D9-4D0C-BE62-0E3C86CF16A1}" srcOrd="0" destOrd="0" presId="urn:microsoft.com/office/officeart/2005/8/layout/hierarchy6"/>
    <dgm:cxn modelId="{AC480E4F-E72A-4AD0-ACFC-78385682180F}" type="presOf" srcId="{AD83D8B0-D277-454C-AB13-0EF806857244}" destId="{B1CB423C-73E0-4CD6-A984-9AFBAC114160}" srcOrd="0" destOrd="0" presId="urn:microsoft.com/office/officeart/2005/8/layout/hierarchy6"/>
    <dgm:cxn modelId="{8E0C6FE8-43D8-41EE-8D87-E32D6BF4C6A0}" type="presOf" srcId="{A11C3AA7-38B2-46EC-BA69-00D0D695E400}" destId="{31655C6D-DDC1-4188-AD1E-934C09619DBA}" srcOrd="0" destOrd="0" presId="urn:microsoft.com/office/officeart/2005/8/layout/hierarchy6"/>
    <dgm:cxn modelId="{D2859000-511E-481F-84AE-D236A3C12018}" type="presParOf" srcId="{ED9D88F3-C092-4CDF-BC97-B37E935250A6}" destId="{7ABD4A68-29BD-4659-9627-259EF3D68815}" srcOrd="0" destOrd="0" presId="urn:microsoft.com/office/officeart/2005/8/layout/hierarchy6"/>
    <dgm:cxn modelId="{A467577D-CB46-4241-95B1-1ADEC6538659}" type="presParOf" srcId="{7ABD4A68-29BD-4659-9627-259EF3D68815}" destId="{C96140BC-B171-4E85-9DCB-3BE7E15C1879}" srcOrd="0" destOrd="0" presId="urn:microsoft.com/office/officeart/2005/8/layout/hierarchy6"/>
    <dgm:cxn modelId="{30EBC810-D9A1-420B-8C9D-1B71A31833E1}" type="presParOf" srcId="{C96140BC-B171-4E85-9DCB-3BE7E15C1879}" destId="{B0ED14AB-8D96-4A7B-9FF5-024E771EB14F}" srcOrd="0" destOrd="0" presId="urn:microsoft.com/office/officeart/2005/8/layout/hierarchy6"/>
    <dgm:cxn modelId="{E875261E-3052-4971-B24F-82B08A0C7BB7}" type="presParOf" srcId="{B0ED14AB-8D96-4A7B-9FF5-024E771EB14F}" destId="{FAA7B195-B162-46B7-ADBA-926F62C52685}" srcOrd="0" destOrd="0" presId="urn:microsoft.com/office/officeart/2005/8/layout/hierarchy6"/>
    <dgm:cxn modelId="{2C231DCC-79E4-4489-A290-FAFDD14D8C2C}" type="presParOf" srcId="{B0ED14AB-8D96-4A7B-9FF5-024E771EB14F}" destId="{747002FD-B5E2-420D-B68D-D3290EBFE53E}" srcOrd="1" destOrd="0" presId="urn:microsoft.com/office/officeart/2005/8/layout/hierarchy6"/>
    <dgm:cxn modelId="{2CBD6722-87C0-41D2-A457-B494CB4F3D99}" type="presParOf" srcId="{747002FD-B5E2-420D-B68D-D3290EBFE53E}" destId="{8CE35F9A-4151-450A-A8C3-21C3D29CF9BC}" srcOrd="0" destOrd="0" presId="urn:microsoft.com/office/officeart/2005/8/layout/hierarchy6"/>
    <dgm:cxn modelId="{54D49CED-32DE-419E-BE2D-4B6520AA7186}" type="presParOf" srcId="{747002FD-B5E2-420D-B68D-D3290EBFE53E}" destId="{31955DBD-7061-4B66-BEEB-AEC6C5F6807B}" srcOrd="1" destOrd="0" presId="urn:microsoft.com/office/officeart/2005/8/layout/hierarchy6"/>
    <dgm:cxn modelId="{E42F59B0-2E58-4402-8D80-4EB1E0F4D5D3}" type="presParOf" srcId="{31955DBD-7061-4B66-BEEB-AEC6C5F6807B}" destId="{8B075B39-A8D9-4A07-80A5-800F94632150}" srcOrd="0" destOrd="0" presId="urn:microsoft.com/office/officeart/2005/8/layout/hierarchy6"/>
    <dgm:cxn modelId="{8FCBC783-EBF4-40AB-9381-75AA83071894}" type="presParOf" srcId="{31955DBD-7061-4B66-BEEB-AEC6C5F6807B}" destId="{C3D668BF-B625-41F8-BEAD-04F806885E62}" srcOrd="1" destOrd="0" presId="urn:microsoft.com/office/officeart/2005/8/layout/hierarchy6"/>
    <dgm:cxn modelId="{2072D058-0F8E-46B5-A221-E527E3035A5C}" type="presParOf" srcId="{C3D668BF-B625-41F8-BEAD-04F806885E62}" destId="{F6D4F3F3-33D9-4D0C-BE62-0E3C86CF16A1}" srcOrd="0" destOrd="0" presId="urn:microsoft.com/office/officeart/2005/8/layout/hierarchy6"/>
    <dgm:cxn modelId="{9040E3A6-72B3-49D0-9ED6-6EDBAA0C9F5D}" type="presParOf" srcId="{C3D668BF-B625-41F8-BEAD-04F806885E62}" destId="{5DAF0102-EC0F-42D1-86A3-BA022F1E81A3}" srcOrd="1" destOrd="0" presId="urn:microsoft.com/office/officeart/2005/8/layout/hierarchy6"/>
    <dgm:cxn modelId="{FC4C51B0-AF40-4FF5-8009-5113F7436D0A}" type="presParOf" srcId="{5DAF0102-EC0F-42D1-86A3-BA022F1E81A3}" destId="{DD2E4583-DC09-4865-9B9D-032BF5A791FF}" srcOrd="0" destOrd="0" presId="urn:microsoft.com/office/officeart/2005/8/layout/hierarchy6"/>
    <dgm:cxn modelId="{0335D1B5-8AF4-43A0-9F85-6566C99BD7AD}" type="presParOf" srcId="{5DAF0102-EC0F-42D1-86A3-BA022F1E81A3}" destId="{BA5442DA-91F0-47F2-B950-E4639F80CB2F}" srcOrd="1" destOrd="0" presId="urn:microsoft.com/office/officeart/2005/8/layout/hierarchy6"/>
    <dgm:cxn modelId="{BEC49BCD-A0F2-4991-A7F3-55DB61D37AA7}" type="presParOf" srcId="{BA5442DA-91F0-47F2-B950-E4639F80CB2F}" destId="{6120C7F5-43F9-466C-BE21-09C07DD092BE}" srcOrd="0" destOrd="0" presId="urn:microsoft.com/office/officeart/2005/8/layout/hierarchy6"/>
    <dgm:cxn modelId="{C0AD8A2D-A8AB-4F05-990C-C3D36E97BE12}" type="presParOf" srcId="{BA5442DA-91F0-47F2-B950-E4639F80CB2F}" destId="{C6732DFD-282E-450E-9173-14723887173C}" srcOrd="1" destOrd="0" presId="urn:microsoft.com/office/officeart/2005/8/layout/hierarchy6"/>
    <dgm:cxn modelId="{2A679CCB-6DD4-4BE4-87DD-CF67EFDEA8C6}" type="presParOf" srcId="{C6732DFD-282E-450E-9173-14723887173C}" destId="{7192BF27-E14E-4BC4-88E4-4CB5A60F6B98}" srcOrd="0" destOrd="0" presId="urn:microsoft.com/office/officeart/2005/8/layout/hierarchy6"/>
    <dgm:cxn modelId="{A2669E21-02DE-42B6-8B37-E7FD530B8D30}" type="presParOf" srcId="{C6732DFD-282E-450E-9173-14723887173C}" destId="{381F2753-FE7E-44A0-ABBA-66FF2BDC7D28}" srcOrd="1" destOrd="0" presId="urn:microsoft.com/office/officeart/2005/8/layout/hierarchy6"/>
    <dgm:cxn modelId="{488EF4C6-88AD-41E3-9CEF-3D28DC4C6990}" type="presParOf" srcId="{C3D668BF-B625-41F8-BEAD-04F806885E62}" destId="{F656C1AA-AA2E-4A56-B3F9-62CB62C530E2}" srcOrd="2" destOrd="0" presId="urn:microsoft.com/office/officeart/2005/8/layout/hierarchy6"/>
    <dgm:cxn modelId="{12C21509-D927-4BCA-AC52-3F65FDB73389}" type="presParOf" srcId="{C3D668BF-B625-41F8-BEAD-04F806885E62}" destId="{2852F88D-6439-4CB5-8CB1-2638BE33145A}" srcOrd="3" destOrd="0" presId="urn:microsoft.com/office/officeart/2005/8/layout/hierarchy6"/>
    <dgm:cxn modelId="{747908DB-865C-49B2-91FB-D11416A96C1B}" type="presParOf" srcId="{2852F88D-6439-4CB5-8CB1-2638BE33145A}" destId="{C7FBE28B-2B03-41A4-AE10-A0CB7EDC4189}" srcOrd="0" destOrd="0" presId="urn:microsoft.com/office/officeart/2005/8/layout/hierarchy6"/>
    <dgm:cxn modelId="{2BAF241C-4ADE-4ECF-BE74-ACBC19E5596D}" type="presParOf" srcId="{2852F88D-6439-4CB5-8CB1-2638BE33145A}" destId="{16BF43F8-404B-418D-AFD0-2EE5F5F1F1F7}" srcOrd="1" destOrd="0" presId="urn:microsoft.com/office/officeart/2005/8/layout/hierarchy6"/>
    <dgm:cxn modelId="{699D05CE-9466-4889-A4C3-1C169F86F473}" type="presParOf" srcId="{16BF43F8-404B-418D-AFD0-2EE5F5F1F1F7}" destId="{1EC15E51-10D0-47DE-BBE0-D32CC5A8BFB4}" srcOrd="0" destOrd="0" presId="urn:microsoft.com/office/officeart/2005/8/layout/hierarchy6"/>
    <dgm:cxn modelId="{F1C4821A-C9FF-4725-B2A0-B4BE63181D65}" type="presParOf" srcId="{16BF43F8-404B-418D-AFD0-2EE5F5F1F1F7}" destId="{75D1B62E-B18C-46A5-ADD9-07FBA334824B}" srcOrd="1" destOrd="0" presId="urn:microsoft.com/office/officeart/2005/8/layout/hierarchy6"/>
    <dgm:cxn modelId="{98E7AE62-D3ED-4D4D-A446-F68A70974AA4}" type="presParOf" srcId="{75D1B62E-B18C-46A5-ADD9-07FBA334824B}" destId="{31655C6D-DDC1-4188-AD1E-934C09619DBA}" srcOrd="0" destOrd="0" presId="urn:microsoft.com/office/officeart/2005/8/layout/hierarchy6"/>
    <dgm:cxn modelId="{C44FA9D8-339D-4363-9239-B09E23E09630}" type="presParOf" srcId="{75D1B62E-B18C-46A5-ADD9-07FBA334824B}" destId="{568599A9-B84F-43CB-8AB6-809B6BEAF263}" srcOrd="1" destOrd="0" presId="urn:microsoft.com/office/officeart/2005/8/layout/hierarchy6"/>
    <dgm:cxn modelId="{76EF6406-C168-49D1-A339-30381541D53E}" type="presParOf" srcId="{16BF43F8-404B-418D-AFD0-2EE5F5F1F1F7}" destId="{F88B0F2A-CDA4-4A0E-997C-F762B771E0CA}" srcOrd="2" destOrd="0" presId="urn:microsoft.com/office/officeart/2005/8/layout/hierarchy6"/>
    <dgm:cxn modelId="{1682456C-C7A7-431F-81B6-EA9D541BCC5F}" type="presParOf" srcId="{16BF43F8-404B-418D-AFD0-2EE5F5F1F1F7}" destId="{5FB63609-BB49-4DFF-8DCA-69FA3693FBB3}" srcOrd="3" destOrd="0" presId="urn:microsoft.com/office/officeart/2005/8/layout/hierarchy6"/>
    <dgm:cxn modelId="{1E4F8FF7-56DE-477C-A32A-1A0AF550ECC1}" type="presParOf" srcId="{5FB63609-BB49-4DFF-8DCA-69FA3693FBB3}" destId="{B1CB423C-73E0-4CD6-A984-9AFBAC114160}" srcOrd="0" destOrd="0" presId="urn:microsoft.com/office/officeart/2005/8/layout/hierarchy6"/>
    <dgm:cxn modelId="{E9421FD7-9CB5-4350-994F-FCDD312C52A3}" type="presParOf" srcId="{5FB63609-BB49-4DFF-8DCA-69FA3693FBB3}" destId="{3F5A91B1-8E93-4932-B793-D6F3B4F355B0}" srcOrd="1" destOrd="0" presId="urn:microsoft.com/office/officeart/2005/8/layout/hierarchy6"/>
    <dgm:cxn modelId="{4D903D14-5F96-4107-95DD-79F307A4E569}" type="presParOf" srcId="{747002FD-B5E2-420D-B68D-D3290EBFE53E}" destId="{0751F39A-5010-4386-9080-483D0F2DBD00}" srcOrd="2" destOrd="0" presId="urn:microsoft.com/office/officeart/2005/8/layout/hierarchy6"/>
    <dgm:cxn modelId="{C6148293-6B74-4332-A773-A58A91279E13}" type="presParOf" srcId="{747002FD-B5E2-420D-B68D-D3290EBFE53E}" destId="{37556B9D-0906-4DC5-9A3D-3887C4590DF6}" srcOrd="3" destOrd="0" presId="urn:microsoft.com/office/officeart/2005/8/layout/hierarchy6"/>
    <dgm:cxn modelId="{B8C77E0A-B117-4F20-8B8F-7B2F15B82412}" type="presParOf" srcId="{37556B9D-0906-4DC5-9A3D-3887C4590DF6}" destId="{440594FA-CAC7-4B31-B25E-72DC15DBCC00}" srcOrd="0" destOrd="0" presId="urn:microsoft.com/office/officeart/2005/8/layout/hierarchy6"/>
    <dgm:cxn modelId="{369284B1-E16C-478E-BA23-D6DEF9063117}" type="presParOf" srcId="{37556B9D-0906-4DC5-9A3D-3887C4590DF6}" destId="{75AFCA5E-95B4-435C-BC34-EF83C751D520}" srcOrd="1" destOrd="0" presId="urn:microsoft.com/office/officeart/2005/8/layout/hierarchy6"/>
    <dgm:cxn modelId="{E3A152D7-5C5E-4BB9-9DA7-4989CEA64A37}" type="presParOf" srcId="{75AFCA5E-95B4-435C-BC34-EF83C751D520}" destId="{1101A059-88DC-46AD-993B-EA3681D3EA72}" srcOrd="0" destOrd="0" presId="urn:microsoft.com/office/officeart/2005/8/layout/hierarchy6"/>
    <dgm:cxn modelId="{1B2FE536-248D-435C-ADE3-83DC7AABD23A}" type="presParOf" srcId="{75AFCA5E-95B4-435C-BC34-EF83C751D520}" destId="{D7377BFE-C96F-487F-B07F-703AEA836C0C}" srcOrd="1" destOrd="0" presId="urn:microsoft.com/office/officeart/2005/8/layout/hierarchy6"/>
    <dgm:cxn modelId="{F29FA443-910B-4171-B655-DC57C1E99217}" type="presParOf" srcId="{D7377BFE-C96F-487F-B07F-703AEA836C0C}" destId="{BE4FA8E3-93F7-433E-9DE0-6C6210C61E77}" srcOrd="0" destOrd="0" presId="urn:microsoft.com/office/officeart/2005/8/layout/hierarchy6"/>
    <dgm:cxn modelId="{DFEE0589-E53D-483E-8C5D-CBC676B7F0E9}" type="presParOf" srcId="{D7377BFE-C96F-487F-B07F-703AEA836C0C}" destId="{8DF9C075-2D48-467F-B460-A4372B480A35}" srcOrd="1" destOrd="0" presId="urn:microsoft.com/office/officeart/2005/8/layout/hierarchy6"/>
    <dgm:cxn modelId="{E31BBAF0-8FB9-4CA8-812C-CCAAE1831EBC}" type="presParOf" srcId="{8DF9C075-2D48-467F-B460-A4372B480A35}" destId="{DB6DC069-13E6-44FA-9EE2-EB8AEF72E77E}" srcOrd="0" destOrd="0" presId="urn:microsoft.com/office/officeart/2005/8/layout/hierarchy6"/>
    <dgm:cxn modelId="{3446023B-C9D0-4A8D-9CD6-CF31ACAFC0C1}" type="presParOf" srcId="{8DF9C075-2D48-467F-B460-A4372B480A35}" destId="{0072BCC4-E63A-49F4-A67B-E0DC642970F0}" srcOrd="1" destOrd="0" presId="urn:microsoft.com/office/officeart/2005/8/layout/hierarchy6"/>
    <dgm:cxn modelId="{973EFE9F-9661-4D56-96C8-8950A7B9F856}" type="presParOf" srcId="{0072BCC4-E63A-49F4-A67B-E0DC642970F0}" destId="{1F98D311-00D1-45EE-A660-4AB70858E949}" srcOrd="0" destOrd="0" presId="urn:microsoft.com/office/officeart/2005/8/layout/hierarchy6"/>
    <dgm:cxn modelId="{81479718-22FD-43C1-8CCF-B4A2CEA4A3C9}" type="presParOf" srcId="{0072BCC4-E63A-49F4-A67B-E0DC642970F0}" destId="{427714A6-2711-494B-9316-D617DB1202E4}" srcOrd="1" destOrd="0" presId="urn:microsoft.com/office/officeart/2005/8/layout/hierarchy6"/>
    <dgm:cxn modelId="{77519195-2039-4EC7-94B8-E0AB2296F037}" type="presParOf" srcId="{8DF9C075-2D48-467F-B460-A4372B480A35}" destId="{07DE0F11-7AA7-4A14-8961-44F3A56F4FAC}" srcOrd="2" destOrd="0" presId="urn:microsoft.com/office/officeart/2005/8/layout/hierarchy6"/>
    <dgm:cxn modelId="{CE277865-7DD6-463C-BC83-A8A41CF05C87}" type="presParOf" srcId="{8DF9C075-2D48-467F-B460-A4372B480A35}" destId="{963A91B6-5BFA-4D39-9275-826D4F6BCC95}" srcOrd="3" destOrd="0" presId="urn:microsoft.com/office/officeart/2005/8/layout/hierarchy6"/>
    <dgm:cxn modelId="{E34B3E69-F2B8-4249-9CDB-2A4BB41B86BD}" type="presParOf" srcId="{963A91B6-5BFA-4D39-9275-826D4F6BCC95}" destId="{BD41F015-B57A-4D37-9ECB-CC1177486031}" srcOrd="0" destOrd="0" presId="urn:microsoft.com/office/officeart/2005/8/layout/hierarchy6"/>
    <dgm:cxn modelId="{04207EEA-A28A-4B20-B6F0-93D67664D88F}" type="presParOf" srcId="{963A91B6-5BFA-4D39-9275-826D4F6BCC95}" destId="{FFB3F1D8-EC76-4E70-9EDB-3DAD58057ACD}" srcOrd="1" destOrd="0" presId="urn:microsoft.com/office/officeart/2005/8/layout/hierarchy6"/>
    <dgm:cxn modelId="{1026A814-207A-4191-B83D-21DB4258F444}" type="presParOf" srcId="{75AFCA5E-95B4-435C-BC34-EF83C751D520}" destId="{8BA48897-A97E-4451-915E-337FEEEA60C2}" srcOrd="2" destOrd="0" presId="urn:microsoft.com/office/officeart/2005/8/layout/hierarchy6"/>
    <dgm:cxn modelId="{6A5A6970-2AD7-4F2C-A37F-951EE4BEFC6C}" type="presParOf" srcId="{75AFCA5E-95B4-435C-BC34-EF83C751D520}" destId="{58B46D3D-8101-4C52-B2B1-8BAAEA0A1B51}" srcOrd="3" destOrd="0" presId="urn:microsoft.com/office/officeart/2005/8/layout/hierarchy6"/>
    <dgm:cxn modelId="{A049E460-3FEB-4DD8-B33E-73A0EDC256C9}" type="presParOf" srcId="{58B46D3D-8101-4C52-B2B1-8BAAEA0A1B51}" destId="{5415C573-145A-4962-B444-F89580D18BAE}" srcOrd="0" destOrd="0" presId="urn:microsoft.com/office/officeart/2005/8/layout/hierarchy6"/>
    <dgm:cxn modelId="{F0821704-2434-4BD0-8F23-E5D2CF89805F}" type="presParOf" srcId="{58B46D3D-8101-4C52-B2B1-8BAAEA0A1B51}" destId="{6654DA44-31A2-44E0-933E-0170D16221EB}" srcOrd="1" destOrd="0" presId="urn:microsoft.com/office/officeart/2005/8/layout/hierarchy6"/>
    <dgm:cxn modelId="{D615C94E-8793-4DA5-A4E8-D7E2B0C47744}" type="presParOf" srcId="{6654DA44-31A2-44E0-933E-0170D16221EB}" destId="{0BDD5F7F-3507-4B5F-98D0-DE0E97FB01A9}" srcOrd="0" destOrd="0" presId="urn:microsoft.com/office/officeart/2005/8/layout/hierarchy6"/>
    <dgm:cxn modelId="{8EE61C38-D806-4677-A0E4-A05E6A979D37}" type="presParOf" srcId="{6654DA44-31A2-44E0-933E-0170D16221EB}" destId="{B45E98E1-DE60-4211-9638-267000E7C4E9}" srcOrd="1" destOrd="0" presId="urn:microsoft.com/office/officeart/2005/8/layout/hierarchy6"/>
    <dgm:cxn modelId="{A6B4D0EC-FA7B-4904-9AF6-2F78B653C8FE}" type="presParOf" srcId="{B45E98E1-DE60-4211-9638-267000E7C4E9}" destId="{CE71EA3D-B070-4891-A525-17BD0D0FEE8C}" srcOrd="0" destOrd="0" presId="urn:microsoft.com/office/officeart/2005/8/layout/hierarchy6"/>
    <dgm:cxn modelId="{52BE6726-D0D8-44FC-9156-F449AD1DCEBC}" type="presParOf" srcId="{B45E98E1-DE60-4211-9638-267000E7C4E9}" destId="{A64C5229-B2D8-42E2-BCD0-DBA42A8AC1B3}" srcOrd="1" destOrd="0" presId="urn:microsoft.com/office/officeart/2005/8/layout/hierarchy6"/>
    <dgm:cxn modelId="{52E21ACD-4230-4F42-AEFB-A8ACCA534199}" type="presParOf" srcId="{ED9D88F3-C092-4CDF-BC97-B37E935250A6}" destId="{465E7AA4-7944-4F98-9D67-1FF22C1B36DD}"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7B195-B162-46B7-ADBA-926F62C52685}">
      <dsp:nvSpPr>
        <dsp:cNvPr id="0" name=""/>
        <dsp:cNvSpPr/>
      </dsp:nvSpPr>
      <dsp:spPr>
        <a:xfrm>
          <a:off x="3127591" y="875922"/>
          <a:ext cx="1755114" cy="688875"/>
        </a:xfrm>
        <a:prstGeom prst="roundRect">
          <a:avLst>
            <a:gd name="adj" fmla="val 10000"/>
          </a:avLst>
        </a:prstGeom>
        <a:solidFill>
          <a:srgbClr val="7030A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Footlight MT Light" panose="0204060206030A020304" pitchFamily="18" charset="0"/>
            </a:rPr>
            <a:t>Anaerobes</a:t>
          </a:r>
          <a:endParaRPr lang="en-US" sz="1200" kern="1200" dirty="0">
            <a:latin typeface="Footlight MT Light" panose="0204060206030A020304" pitchFamily="18" charset="0"/>
          </a:endParaRPr>
        </a:p>
      </dsp:txBody>
      <dsp:txXfrm>
        <a:off x="3147767" y="896098"/>
        <a:ext cx="1714762" cy="648523"/>
      </dsp:txXfrm>
    </dsp:sp>
    <dsp:sp modelId="{8CE35F9A-4151-450A-A8C3-21C3D29CF9BC}">
      <dsp:nvSpPr>
        <dsp:cNvPr id="0" name=""/>
        <dsp:cNvSpPr/>
      </dsp:nvSpPr>
      <dsp:spPr>
        <a:xfrm>
          <a:off x="1755485" y="1564798"/>
          <a:ext cx="2249663" cy="275550"/>
        </a:xfrm>
        <a:custGeom>
          <a:avLst/>
          <a:gdLst/>
          <a:ahLst/>
          <a:cxnLst/>
          <a:rect l="0" t="0" r="0" b="0"/>
          <a:pathLst>
            <a:path>
              <a:moveTo>
                <a:pt x="2249663" y="0"/>
              </a:moveTo>
              <a:lnTo>
                <a:pt x="2249663" y="137775"/>
              </a:lnTo>
              <a:lnTo>
                <a:pt x="0" y="137775"/>
              </a:lnTo>
              <a:lnTo>
                <a:pt x="0" y="275550"/>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075B39-A8D9-4A07-80A5-800F94632150}">
      <dsp:nvSpPr>
        <dsp:cNvPr id="0" name=""/>
        <dsp:cNvSpPr/>
      </dsp:nvSpPr>
      <dsp:spPr>
        <a:xfrm>
          <a:off x="721030" y="1840349"/>
          <a:ext cx="2068910" cy="688875"/>
        </a:xfrm>
        <a:prstGeom prst="roundRect">
          <a:avLst>
            <a:gd name="adj" fmla="val 10000"/>
          </a:avLst>
        </a:prstGeom>
        <a:solidFill>
          <a:srgbClr val="7030A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Footlight MT Light" panose="0204060206030A020304" pitchFamily="18" charset="0"/>
            </a:rPr>
            <a:t>Bacilli</a:t>
          </a:r>
          <a:endParaRPr lang="en-US" sz="1200" kern="1200" dirty="0">
            <a:latin typeface="Footlight MT Light" panose="0204060206030A020304" pitchFamily="18" charset="0"/>
          </a:endParaRPr>
        </a:p>
      </dsp:txBody>
      <dsp:txXfrm>
        <a:off x="741206" y="1860525"/>
        <a:ext cx="2028558" cy="648523"/>
      </dsp:txXfrm>
    </dsp:sp>
    <dsp:sp modelId="{F6D4F3F3-33D9-4D0C-BE62-0E3C86CF16A1}">
      <dsp:nvSpPr>
        <dsp:cNvPr id="0" name=""/>
        <dsp:cNvSpPr/>
      </dsp:nvSpPr>
      <dsp:spPr>
        <a:xfrm>
          <a:off x="670501" y="2529224"/>
          <a:ext cx="1084984" cy="275550"/>
        </a:xfrm>
        <a:custGeom>
          <a:avLst/>
          <a:gdLst/>
          <a:ahLst/>
          <a:cxnLst/>
          <a:rect l="0" t="0" r="0" b="0"/>
          <a:pathLst>
            <a:path>
              <a:moveTo>
                <a:pt x="1084984" y="0"/>
              </a:moveTo>
              <a:lnTo>
                <a:pt x="1084984" y="137775"/>
              </a:lnTo>
              <a:lnTo>
                <a:pt x="0" y="137775"/>
              </a:lnTo>
              <a:lnTo>
                <a:pt x="0" y="27555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2E4583-DC09-4865-9B9D-032BF5A791FF}">
      <dsp:nvSpPr>
        <dsp:cNvPr id="0" name=""/>
        <dsp:cNvSpPr/>
      </dsp:nvSpPr>
      <dsp:spPr>
        <a:xfrm>
          <a:off x="4613" y="2804775"/>
          <a:ext cx="1331775" cy="688875"/>
        </a:xfrm>
        <a:prstGeom prst="borderCallout1">
          <a:avLst/>
        </a:prstGeom>
        <a:solidFill>
          <a:srgbClr val="00B0F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Footlight MT Light" panose="0204060206030A020304" pitchFamily="18" charset="0"/>
            </a:rPr>
            <a:t>Spore forming</a:t>
          </a:r>
          <a:endParaRPr lang="en-US" sz="1200" kern="1200" dirty="0">
            <a:latin typeface="Footlight MT Light" panose="0204060206030A020304" pitchFamily="18" charset="0"/>
          </a:endParaRPr>
        </a:p>
      </dsp:txBody>
      <dsp:txXfrm>
        <a:off x="4613" y="2804775"/>
        <a:ext cx="1331775" cy="688875"/>
      </dsp:txXfrm>
    </dsp:sp>
    <dsp:sp modelId="{6120C7F5-43F9-466C-BE21-09C07DD092BE}">
      <dsp:nvSpPr>
        <dsp:cNvPr id="0" name=""/>
        <dsp:cNvSpPr/>
      </dsp:nvSpPr>
      <dsp:spPr>
        <a:xfrm>
          <a:off x="624781" y="3493650"/>
          <a:ext cx="91440" cy="275550"/>
        </a:xfrm>
        <a:custGeom>
          <a:avLst/>
          <a:gdLst/>
          <a:ahLst/>
          <a:cxnLst/>
          <a:rect l="0" t="0" r="0" b="0"/>
          <a:pathLst>
            <a:path>
              <a:moveTo>
                <a:pt x="45720" y="0"/>
              </a:moveTo>
              <a:lnTo>
                <a:pt x="45720" y="27555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92BF27-E14E-4BC4-88E4-4CB5A60F6B98}">
      <dsp:nvSpPr>
        <dsp:cNvPr id="0" name=""/>
        <dsp:cNvSpPr/>
      </dsp:nvSpPr>
      <dsp:spPr>
        <a:xfrm>
          <a:off x="153844" y="3769201"/>
          <a:ext cx="1033313" cy="688875"/>
        </a:xfrm>
        <a:prstGeom prst="roundRect">
          <a:avLst>
            <a:gd name="adj" fmla="val 10000"/>
          </a:avLst>
        </a:prstGeom>
        <a:solidFill>
          <a:srgbClr val="00B0F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latin typeface="Footlight MT Light" panose="0204060206030A020304" pitchFamily="18" charset="0"/>
            </a:rPr>
            <a:t>Gram Positive </a:t>
          </a:r>
        </a:p>
        <a:p>
          <a:pPr lvl="0" algn="ctr" defTabSz="400050">
            <a:lnSpc>
              <a:spcPct val="90000"/>
            </a:lnSpc>
            <a:spcBef>
              <a:spcPct val="0"/>
            </a:spcBef>
            <a:spcAft>
              <a:spcPct val="35000"/>
            </a:spcAft>
          </a:pPr>
          <a:r>
            <a:rPr lang="en-US" sz="900" kern="1200" dirty="0" smtClean="0">
              <a:latin typeface="Footlight MT Light" panose="0204060206030A020304" pitchFamily="18" charset="0"/>
            </a:rPr>
            <a:t>clostridium</a:t>
          </a:r>
          <a:endParaRPr lang="en-US" sz="900" kern="1200" dirty="0">
            <a:latin typeface="Footlight MT Light" panose="0204060206030A020304" pitchFamily="18" charset="0"/>
          </a:endParaRPr>
        </a:p>
      </dsp:txBody>
      <dsp:txXfrm>
        <a:off x="174020" y="3789377"/>
        <a:ext cx="992961" cy="648523"/>
      </dsp:txXfrm>
    </dsp:sp>
    <dsp:sp modelId="{F656C1AA-AA2E-4A56-B3F9-62CB62C530E2}">
      <dsp:nvSpPr>
        <dsp:cNvPr id="0" name=""/>
        <dsp:cNvSpPr/>
      </dsp:nvSpPr>
      <dsp:spPr>
        <a:xfrm>
          <a:off x="1755485" y="2529224"/>
          <a:ext cx="929977" cy="275550"/>
        </a:xfrm>
        <a:custGeom>
          <a:avLst/>
          <a:gdLst/>
          <a:ahLst/>
          <a:cxnLst/>
          <a:rect l="0" t="0" r="0" b="0"/>
          <a:pathLst>
            <a:path>
              <a:moveTo>
                <a:pt x="0" y="0"/>
              </a:moveTo>
              <a:lnTo>
                <a:pt x="0" y="137775"/>
              </a:lnTo>
              <a:lnTo>
                <a:pt x="929977" y="137775"/>
              </a:lnTo>
              <a:lnTo>
                <a:pt x="929977" y="27555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FBE28B-2B03-41A4-AE10-A0CB7EDC4189}">
      <dsp:nvSpPr>
        <dsp:cNvPr id="0" name=""/>
        <dsp:cNvSpPr/>
      </dsp:nvSpPr>
      <dsp:spPr>
        <a:xfrm>
          <a:off x="1864567" y="2804775"/>
          <a:ext cx="1641790" cy="688875"/>
        </a:xfrm>
        <a:prstGeom prst="roundRect">
          <a:avLst>
            <a:gd name="adj" fmla="val 10000"/>
          </a:avLst>
        </a:prstGeom>
        <a:solidFill>
          <a:srgbClr val="7030A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Footlight MT Light" panose="0204060206030A020304" pitchFamily="18" charset="0"/>
            </a:rPr>
            <a:t>Non-spore forming</a:t>
          </a:r>
          <a:endParaRPr lang="en-US" sz="1200" kern="1200" dirty="0">
            <a:latin typeface="Footlight MT Light" panose="0204060206030A020304" pitchFamily="18" charset="0"/>
          </a:endParaRPr>
        </a:p>
      </dsp:txBody>
      <dsp:txXfrm>
        <a:off x="1884743" y="2824951"/>
        <a:ext cx="1601438" cy="648523"/>
      </dsp:txXfrm>
    </dsp:sp>
    <dsp:sp modelId="{1EC15E51-10D0-47DE-BBE0-D32CC5A8BFB4}">
      <dsp:nvSpPr>
        <dsp:cNvPr id="0" name=""/>
        <dsp:cNvSpPr/>
      </dsp:nvSpPr>
      <dsp:spPr>
        <a:xfrm>
          <a:off x="2013808" y="3493650"/>
          <a:ext cx="671653" cy="275550"/>
        </a:xfrm>
        <a:custGeom>
          <a:avLst/>
          <a:gdLst/>
          <a:ahLst/>
          <a:cxnLst/>
          <a:rect l="0" t="0" r="0" b="0"/>
          <a:pathLst>
            <a:path>
              <a:moveTo>
                <a:pt x="671653" y="0"/>
              </a:moveTo>
              <a:lnTo>
                <a:pt x="671653" y="137775"/>
              </a:lnTo>
              <a:lnTo>
                <a:pt x="0" y="137775"/>
              </a:lnTo>
              <a:lnTo>
                <a:pt x="0" y="27555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655C6D-DDC1-4188-AD1E-934C09619DBA}">
      <dsp:nvSpPr>
        <dsp:cNvPr id="0" name=""/>
        <dsp:cNvSpPr/>
      </dsp:nvSpPr>
      <dsp:spPr>
        <a:xfrm>
          <a:off x="1497152" y="3769201"/>
          <a:ext cx="1033313" cy="688875"/>
        </a:xfrm>
        <a:prstGeom prst="roundRect">
          <a:avLst>
            <a:gd name="adj" fmla="val 10000"/>
          </a:avLst>
        </a:prstGeom>
        <a:solidFill>
          <a:srgbClr val="FF000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latin typeface="Footlight MT Light" panose="0204060206030A020304" pitchFamily="18" charset="0"/>
            </a:rPr>
            <a:t>Gram Negative </a:t>
          </a:r>
        </a:p>
        <a:p>
          <a:pPr lvl="0" algn="ctr" defTabSz="400050">
            <a:lnSpc>
              <a:spcPct val="90000"/>
            </a:lnSpc>
            <a:spcBef>
              <a:spcPct val="0"/>
            </a:spcBef>
            <a:spcAft>
              <a:spcPct val="35000"/>
            </a:spcAft>
          </a:pPr>
          <a:r>
            <a:rPr lang="en-US" sz="900" kern="1200" dirty="0" err="1" smtClean="0">
              <a:latin typeface="Footlight MT Light" panose="0204060206030A020304" pitchFamily="18" charset="0"/>
            </a:rPr>
            <a:t>Bacteroides</a:t>
          </a:r>
          <a:r>
            <a:rPr lang="en-US" sz="900" kern="1200" dirty="0" smtClean="0">
              <a:latin typeface="Footlight MT Light" panose="0204060206030A020304" pitchFamily="18" charset="0"/>
            </a:rPr>
            <a:t> </a:t>
          </a:r>
          <a:endParaRPr lang="en-US" sz="900" kern="1200" dirty="0">
            <a:latin typeface="Footlight MT Light" panose="0204060206030A020304" pitchFamily="18" charset="0"/>
          </a:endParaRPr>
        </a:p>
      </dsp:txBody>
      <dsp:txXfrm>
        <a:off x="1517328" y="3789377"/>
        <a:ext cx="992961" cy="648523"/>
      </dsp:txXfrm>
    </dsp:sp>
    <dsp:sp modelId="{F88B0F2A-CDA4-4A0E-997C-F762B771E0CA}">
      <dsp:nvSpPr>
        <dsp:cNvPr id="0" name=""/>
        <dsp:cNvSpPr/>
      </dsp:nvSpPr>
      <dsp:spPr>
        <a:xfrm>
          <a:off x="2685462" y="3493650"/>
          <a:ext cx="671653" cy="275550"/>
        </a:xfrm>
        <a:custGeom>
          <a:avLst/>
          <a:gdLst/>
          <a:ahLst/>
          <a:cxnLst/>
          <a:rect l="0" t="0" r="0" b="0"/>
          <a:pathLst>
            <a:path>
              <a:moveTo>
                <a:pt x="0" y="0"/>
              </a:moveTo>
              <a:lnTo>
                <a:pt x="0" y="137775"/>
              </a:lnTo>
              <a:lnTo>
                <a:pt x="671653" y="137775"/>
              </a:lnTo>
              <a:lnTo>
                <a:pt x="671653" y="27555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B423C-73E0-4CD6-A984-9AFBAC114160}">
      <dsp:nvSpPr>
        <dsp:cNvPr id="0" name=""/>
        <dsp:cNvSpPr/>
      </dsp:nvSpPr>
      <dsp:spPr>
        <a:xfrm>
          <a:off x="2840459" y="3769201"/>
          <a:ext cx="1033313" cy="688875"/>
        </a:xfrm>
        <a:prstGeom prst="roundRect">
          <a:avLst>
            <a:gd name="adj" fmla="val 10000"/>
          </a:avLst>
        </a:prstGeom>
        <a:solidFill>
          <a:srgbClr val="00B0F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latin typeface="Footlight MT Light" panose="0204060206030A020304" pitchFamily="18" charset="0"/>
            </a:rPr>
            <a:t>Gram Positive </a:t>
          </a:r>
          <a:r>
            <a:rPr lang="en-US" sz="900" kern="1200" dirty="0" err="1" smtClean="0">
              <a:latin typeface="Footlight MT Light" panose="0204060206030A020304" pitchFamily="18" charset="0"/>
            </a:rPr>
            <a:t>actinomyces</a:t>
          </a:r>
          <a:r>
            <a:rPr lang="en-US" sz="900" kern="1200" dirty="0" smtClean="0">
              <a:latin typeface="Footlight MT Light" panose="0204060206030A020304" pitchFamily="18" charset="0"/>
            </a:rPr>
            <a:t> </a:t>
          </a:r>
          <a:endParaRPr lang="en-US" sz="900" kern="1200" dirty="0">
            <a:latin typeface="Footlight MT Light" panose="0204060206030A020304" pitchFamily="18" charset="0"/>
          </a:endParaRPr>
        </a:p>
      </dsp:txBody>
      <dsp:txXfrm>
        <a:off x="2860635" y="3789377"/>
        <a:ext cx="992961" cy="648523"/>
      </dsp:txXfrm>
    </dsp:sp>
    <dsp:sp modelId="{0751F39A-5010-4386-9080-483D0F2DBD00}">
      <dsp:nvSpPr>
        <dsp:cNvPr id="0" name=""/>
        <dsp:cNvSpPr/>
      </dsp:nvSpPr>
      <dsp:spPr>
        <a:xfrm>
          <a:off x="4005149" y="1564798"/>
          <a:ext cx="2344072" cy="275550"/>
        </a:xfrm>
        <a:custGeom>
          <a:avLst/>
          <a:gdLst/>
          <a:ahLst/>
          <a:cxnLst/>
          <a:rect l="0" t="0" r="0" b="0"/>
          <a:pathLst>
            <a:path>
              <a:moveTo>
                <a:pt x="0" y="0"/>
              </a:moveTo>
              <a:lnTo>
                <a:pt x="0" y="137775"/>
              </a:lnTo>
              <a:lnTo>
                <a:pt x="2344072" y="137775"/>
              </a:lnTo>
              <a:lnTo>
                <a:pt x="2344072" y="275550"/>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0594FA-CAC7-4B31-B25E-72DC15DBCC00}">
      <dsp:nvSpPr>
        <dsp:cNvPr id="0" name=""/>
        <dsp:cNvSpPr/>
      </dsp:nvSpPr>
      <dsp:spPr>
        <a:xfrm>
          <a:off x="5409174" y="1840349"/>
          <a:ext cx="1880093" cy="688875"/>
        </a:xfrm>
        <a:prstGeom prst="roundRect">
          <a:avLst>
            <a:gd name="adj" fmla="val 10000"/>
          </a:avLst>
        </a:prstGeom>
        <a:solidFill>
          <a:srgbClr val="7030A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Footlight MT Light" panose="0204060206030A020304" pitchFamily="18" charset="0"/>
            </a:rPr>
            <a:t>Cocci</a:t>
          </a:r>
          <a:endParaRPr lang="en-US" sz="1200" kern="1200" dirty="0">
            <a:latin typeface="Footlight MT Light" panose="0204060206030A020304" pitchFamily="18" charset="0"/>
          </a:endParaRPr>
        </a:p>
      </dsp:txBody>
      <dsp:txXfrm>
        <a:off x="5429350" y="1860525"/>
        <a:ext cx="1839741" cy="648523"/>
      </dsp:txXfrm>
    </dsp:sp>
    <dsp:sp modelId="{1101A059-88DC-46AD-993B-EA3681D3EA72}">
      <dsp:nvSpPr>
        <dsp:cNvPr id="0" name=""/>
        <dsp:cNvSpPr/>
      </dsp:nvSpPr>
      <dsp:spPr>
        <a:xfrm>
          <a:off x="5372078" y="2529224"/>
          <a:ext cx="977142" cy="275550"/>
        </a:xfrm>
        <a:custGeom>
          <a:avLst/>
          <a:gdLst/>
          <a:ahLst/>
          <a:cxnLst/>
          <a:rect l="0" t="0" r="0" b="0"/>
          <a:pathLst>
            <a:path>
              <a:moveTo>
                <a:pt x="977142" y="0"/>
              </a:moveTo>
              <a:lnTo>
                <a:pt x="977142" y="137775"/>
              </a:lnTo>
              <a:lnTo>
                <a:pt x="0" y="137775"/>
              </a:lnTo>
              <a:lnTo>
                <a:pt x="0" y="27555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4FA8E3-93F7-433E-9DE0-6C6210C61E77}">
      <dsp:nvSpPr>
        <dsp:cNvPr id="0" name=""/>
        <dsp:cNvSpPr/>
      </dsp:nvSpPr>
      <dsp:spPr>
        <a:xfrm>
          <a:off x="4625855" y="2804775"/>
          <a:ext cx="1492445" cy="688875"/>
        </a:xfrm>
        <a:prstGeom prst="roundRect">
          <a:avLst>
            <a:gd name="adj" fmla="val 10000"/>
          </a:avLst>
        </a:prstGeom>
        <a:solidFill>
          <a:srgbClr val="00B0F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Footlight MT Light" panose="0204060206030A020304" pitchFamily="18" charset="0"/>
            </a:rPr>
            <a:t>Gram Positive</a:t>
          </a:r>
          <a:endParaRPr lang="en-US" sz="1200" kern="1200" dirty="0">
            <a:latin typeface="Footlight MT Light" panose="0204060206030A020304" pitchFamily="18" charset="0"/>
          </a:endParaRPr>
        </a:p>
      </dsp:txBody>
      <dsp:txXfrm>
        <a:off x="4646031" y="2824951"/>
        <a:ext cx="1452093" cy="648523"/>
      </dsp:txXfrm>
    </dsp:sp>
    <dsp:sp modelId="{DB6DC069-13E6-44FA-9EE2-EB8AEF72E77E}">
      <dsp:nvSpPr>
        <dsp:cNvPr id="0" name=""/>
        <dsp:cNvSpPr/>
      </dsp:nvSpPr>
      <dsp:spPr>
        <a:xfrm>
          <a:off x="4700424" y="3493650"/>
          <a:ext cx="671653" cy="275550"/>
        </a:xfrm>
        <a:custGeom>
          <a:avLst/>
          <a:gdLst/>
          <a:ahLst/>
          <a:cxnLst/>
          <a:rect l="0" t="0" r="0" b="0"/>
          <a:pathLst>
            <a:path>
              <a:moveTo>
                <a:pt x="671653" y="0"/>
              </a:moveTo>
              <a:lnTo>
                <a:pt x="671653" y="137775"/>
              </a:lnTo>
              <a:lnTo>
                <a:pt x="0" y="137775"/>
              </a:lnTo>
              <a:lnTo>
                <a:pt x="0" y="27555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98D311-00D1-45EE-A660-4AB70858E949}">
      <dsp:nvSpPr>
        <dsp:cNvPr id="0" name=""/>
        <dsp:cNvSpPr/>
      </dsp:nvSpPr>
      <dsp:spPr>
        <a:xfrm>
          <a:off x="4183767" y="3769201"/>
          <a:ext cx="1033313" cy="688875"/>
        </a:xfrm>
        <a:prstGeom prst="roundRect">
          <a:avLst>
            <a:gd name="adj" fmla="val 10000"/>
          </a:avLst>
        </a:prstGeom>
        <a:solidFill>
          <a:srgbClr val="00B0F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latin typeface="Footlight MT Light" panose="0204060206030A020304" pitchFamily="18" charset="0"/>
            </a:rPr>
            <a:t>Chains</a:t>
          </a:r>
        </a:p>
        <a:p>
          <a:pPr lvl="0" algn="ctr" defTabSz="400050">
            <a:lnSpc>
              <a:spcPct val="90000"/>
            </a:lnSpc>
            <a:spcBef>
              <a:spcPct val="0"/>
            </a:spcBef>
            <a:spcAft>
              <a:spcPct val="35000"/>
            </a:spcAft>
          </a:pPr>
          <a:r>
            <a:rPr lang="en-US" sz="900" kern="1200" dirty="0" err="1" smtClean="0">
              <a:latin typeface="Footlight MT Light" panose="0204060206030A020304" pitchFamily="18" charset="0"/>
            </a:rPr>
            <a:t>peptostreptococcus</a:t>
          </a:r>
          <a:endParaRPr lang="en-US" sz="900" kern="1200" dirty="0" smtClean="0">
            <a:latin typeface="Footlight MT Light" panose="0204060206030A020304" pitchFamily="18" charset="0"/>
          </a:endParaRPr>
        </a:p>
        <a:p>
          <a:pPr lvl="0" algn="ctr" defTabSz="400050">
            <a:lnSpc>
              <a:spcPct val="90000"/>
            </a:lnSpc>
            <a:spcBef>
              <a:spcPct val="0"/>
            </a:spcBef>
            <a:spcAft>
              <a:spcPct val="35000"/>
            </a:spcAft>
          </a:pPr>
          <a:endParaRPr lang="en-US" sz="900" kern="1200" dirty="0"/>
        </a:p>
      </dsp:txBody>
      <dsp:txXfrm>
        <a:off x="4203943" y="3789377"/>
        <a:ext cx="992961" cy="648523"/>
      </dsp:txXfrm>
    </dsp:sp>
    <dsp:sp modelId="{07DE0F11-7AA7-4A14-8961-44F3A56F4FAC}">
      <dsp:nvSpPr>
        <dsp:cNvPr id="0" name=""/>
        <dsp:cNvSpPr/>
      </dsp:nvSpPr>
      <dsp:spPr>
        <a:xfrm>
          <a:off x="5372078" y="3493650"/>
          <a:ext cx="671653" cy="275550"/>
        </a:xfrm>
        <a:custGeom>
          <a:avLst/>
          <a:gdLst/>
          <a:ahLst/>
          <a:cxnLst/>
          <a:rect l="0" t="0" r="0" b="0"/>
          <a:pathLst>
            <a:path>
              <a:moveTo>
                <a:pt x="0" y="0"/>
              </a:moveTo>
              <a:lnTo>
                <a:pt x="0" y="137775"/>
              </a:lnTo>
              <a:lnTo>
                <a:pt x="671653" y="137775"/>
              </a:lnTo>
              <a:lnTo>
                <a:pt x="671653" y="27555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41F015-B57A-4D37-9ECB-CC1177486031}">
      <dsp:nvSpPr>
        <dsp:cNvPr id="0" name=""/>
        <dsp:cNvSpPr/>
      </dsp:nvSpPr>
      <dsp:spPr>
        <a:xfrm>
          <a:off x="5527075" y="3769201"/>
          <a:ext cx="1033313" cy="688875"/>
        </a:xfrm>
        <a:prstGeom prst="roundRect">
          <a:avLst>
            <a:gd name="adj" fmla="val 10000"/>
          </a:avLst>
        </a:prstGeom>
        <a:solidFill>
          <a:srgbClr val="00B0F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latin typeface="Footlight MT Light" panose="0204060206030A020304" pitchFamily="18" charset="0"/>
            </a:rPr>
            <a:t>Cluster</a:t>
          </a:r>
        </a:p>
        <a:p>
          <a:pPr lvl="0" algn="ctr" defTabSz="400050">
            <a:lnSpc>
              <a:spcPct val="90000"/>
            </a:lnSpc>
            <a:spcBef>
              <a:spcPct val="0"/>
            </a:spcBef>
            <a:spcAft>
              <a:spcPct val="35000"/>
            </a:spcAft>
          </a:pPr>
          <a:r>
            <a:rPr lang="en-US" sz="900" kern="1200" dirty="0" err="1" smtClean="0">
              <a:latin typeface="Footlight MT Light" panose="0204060206030A020304" pitchFamily="18" charset="0"/>
            </a:rPr>
            <a:t>peptococcus</a:t>
          </a:r>
          <a:endParaRPr lang="en-US" sz="900" kern="1200" dirty="0" smtClean="0">
            <a:latin typeface="Footlight MT Light" panose="0204060206030A020304" pitchFamily="18" charset="0"/>
          </a:endParaRPr>
        </a:p>
        <a:p>
          <a:pPr lvl="0" algn="ctr" defTabSz="400050">
            <a:lnSpc>
              <a:spcPct val="90000"/>
            </a:lnSpc>
            <a:spcBef>
              <a:spcPct val="0"/>
            </a:spcBef>
            <a:spcAft>
              <a:spcPct val="35000"/>
            </a:spcAft>
          </a:pPr>
          <a:endParaRPr lang="en-US" sz="900" kern="1200" dirty="0"/>
        </a:p>
      </dsp:txBody>
      <dsp:txXfrm>
        <a:off x="5547251" y="3789377"/>
        <a:ext cx="992961" cy="648523"/>
      </dsp:txXfrm>
    </dsp:sp>
    <dsp:sp modelId="{8BA48897-A97E-4451-915E-337FEEEA60C2}">
      <dsp:nvSpPr>
        <dsp:cNvPr id="0" name=""/>
        <dsp:cNvSpPr/>
      </dsp:nvSpPr>
      <dsp:spPr>
        <a:xfrm>
          <a:off x="6349221" y="2529224"/>
          <a:ext cx="1037818" cy="275550"/>
        </a:xfrm>
        <a:custGeom>
          <a:avLst/>
          <a:gdLst/>
          <a:ahLst/>
          <a:cxnLst/>
          <a:rect l="0" t="0" r="0" b="0"/>
          <a:pathLst>
            <a:path>
              <a:moveTo>
                <a:pt x="0" y="0"/>
              </a:moveTo>
              <a:lnTo>
                <a:pt x="0" y="137775"/>
              </a:lnTo>
              <a:lnTo>
                <a:pt x="1037818" y="137775"/>
              </a:lnTo>
              <a:lnTo>
                <a:pt x="1037818" y="27555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15C573-145A-4962-B444-F89580D18BAE}">
      <dsp:nvSpPr>
        <dsp:cNvPr id="0" name=""/>
        <dsp:cNvSpPr/>
      </dsp:nvSpPr>
      <dsp:spPr>
        <a:xfrm>
          <a:off x="6701493" y="2804775"/>
          <a:ext cx="1371093" cy="688875"/>
        </a:xfrm>
        <a:prstGeom prst="roundRect">
          <a:avLst>
            <a:gd name="adj" fmla="val 10000"/>
          </a:avLst>
        </a:prstGeom>
        <a:solidFill>
          <a:srgbClr val="FF000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Footlight MT Light" panose="0204060206030A020304" pitchFamily="18" charset="0"/>
            </a:rPr>
            <a:t>Gram Negative</a:t>
          </a:r>
          <a:endParaRPr lang="en-US" sz="1200" kern="1200" dirty="0">
            <a:latin typeface="Footlight MT Light" panose="0204060206030A020304" pitchFamily="18" charset="0"/>
          </a:endParaRPr>
        </a:p>
      </dsp:txBody>
      <dsp:txXfrm>
        <a:off x="6721669" y="2824951"/>
        <a:ext cx="1330741" cy="648523"/>
      </dsp:txXfrm>
    </dsp:sp>
    <dsp:sp modelId="{0BDD5F7F-3507-4B5F-98D0-DE0E97FB01A9}">
      <dsp:nvSpPr>
        <dsp:cNvPr id="0" name=""/>
        <dsp:cNvSpPr/>
      </dsp:nvSpPr>
      <dsp:spPr>
        <a:xfrm>
          <a:off x="7341320" y="3493650"/>
          <a:ext cx="91440" cy="275550"/>
        </a:xfrm>
        <a:custGeom>
          <a:avLst/>
          <a:gdLst/>
          <a:ahLst/>
          <a:cxnLst/>
          <a:rect l="0" t="0" r="0" b="0"/>
          <a:pathLst>
            <a:path>
              <a:moveTo>
                <a:pt x="45720" y="0"/>
              </a:moveTo>
              <a:lnTo>
                <a:pt x="45720" y="27555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71EA3D-B070-4891-A525-17BD0D0FEE8C}">
      <dsp:nvSpPr>
        <dsp:cNvPr id="0" name=""/>
        <dsp:cNvSpPr/>
      </dsp:nvSpPr>
      <dsp:spPr>
        <a:xfrm>
          <a:off x="6870383" y="3769201"/>
          <a:ext cx="1033313" cy="688875"/>
        </a:xfrm>
        <a:prstGeom prst="roundRect">
          <a:avLst>
            <a:gd name="adj" fmla="val 10000"/>
          </a:avLst>
        </a:prstGeom>
        <a:solidFill>
          <a:srgbClr val="FF330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latin typeface="Footlight MT Light" panose="0204060206030A020304" pitchFamily="18" charset="0"/>
            </a:rPr>
            <a:t>Diplococci</a:t>
          </a:r>
        </a:p>
        <a:p>
          <a:pPr lvl="0" algn="ctr" defTabSz="400050">
            <a:lnSpc>
              <a:spcPct val="90000"/>
            </a:lnSpc>
            <a:spcBef>
              <a:spcPct val="0"/>
            </a:spcBef>
            <a:spcAft>
              <a:spcPct val="35000"/>
            </a:spcAft>
          </a:pPr>
          <a:r>
            <a:rPr lang="en-US" sz="900" kern="1200" dirty="0" err="1" smtClean="0">
              <a:latin typeface="Footlight MT Light" panose="0204060206030A020304" pitchFamily="18" charset="0"/>
            </a:rPr>
            <a:t>veillonella</a:t>
          </a:r>
          <a:r>
            <a:rPr lang="en-US" sz="900" kern="1200" dirty="0" smtClean="0"/>
            <a:t> </a:t>
          </a:r>
          <a:endParaRPr lang="en-US" sz="900" kern="1200" dirty="0"/>
        </a:p>
      </dsp:txBody>
      <dsp:txXfrm>
        <a:off x="6890559" y="3789377"/>
        <a:ext cx="992961" cy="64852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1956D3-78D4-48FC-AD54-7E87C2FE199C}" type="datetimeFigureOut">
              <a:rPr lang="en-US" smtClean="0"/>
              <a:pPr/>
              <a:t>10/13/2020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72E8A0-F979-44C8-A710-DB75C4B5FD43}" type="slidenum">
              <a:rPr lang="en-US" smtClean="0"/>
              <a:pPr/>
              <a:t>‹#›</a:t>
            </a:fld>
            <a:endParaRPr lang="en-US"/>
          </a:p>
        </p:txBody>
      </p:sp>
    </p:spTree>
    <p:extLst>
      <p:ext uri="{BB962C8B-B14F-4D97-AF65-F5344CB8AC3E}">
        <p14:creationId xmlns:p14="http://schemas.microsoft.com/office/powerpoint/2010/main" val="3386841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latin typeface="Footlight MT Light" panose="0204060206030A020304" pitchFamily="18" charset="0"/>
              </a:rPr>
              <a:t>Anaerobic Gram positive spore forming bacilli (Clostridia)</a:t>
            </a:r>
          </a:p>
          <a:p>
            <a:r>
              <a:rPr lang="en-US" dirty="0" smtClean="0">
                <a:latin typeface="Footlight MT Light" panose="0204060206030A020304" pitchFamily="18" charset="0"/>
              </a:rPr>
              <a:t>Anaerobic Gram positive non-spore forming  bacilli (</a:t>
            </a:r>
            <a:r>
              <a:rPr lang="en-US" dirty="0" err="1" smtClean="0">
                <a:latin typeface="Footlight MT Light" panose="0204060206030A020304" pitchFamily="18" charset="0"/>
              </a:rPr>
              <a:t>Actinomyces</a:t>
            </a:r>
            <a:r>
              <a:rPr lang="en-US" dirty="0" smtClean="0">
                <a:latin typeface="Footlight MT Light" panose="0204060206030A020304" pitchFamily="18" charset="0"/>
              </a:rPr>
              <a:t>)</a:t>
            </a:r>
          </a:p>
          <a:p>
            <a:pPr lvl="0"/>
            <a:r>
              <a:rPr lang="en-US" dirty="0" smtClean="0">
                <a:latin typeface="Footlight MT Light" panose="0204060206030A020304" pitchFamily="18" charset="0"/>
              </a:rPr>
              <a:t>Anaerobic Gram negative bacilli non-</a:t>
            </a:r>
            <a:r>
              <a:rPr lang="en-US" dirty="0" err="1" smtClean="0">
                <a:latin typeface="Footlight MT Light" panose="0204060206030A020304" pitchFamily="18" charset="0"/>
              </a:rPr>
              <a:t>sporing</a:t>
            </a:r>
            <a:r>
              <a:rPr lang="en-US" dirty="0" smtClean="0">
                <a:latin typeface="Footlight MT Light" panose="0204060206030A020304" pitchFamily="18" charset="0"/>
              </a:rPr>
              <a:t> forming (</a:t>
            </a:r>
            <a:r>
              <a:rPr lang="en-US" dirty="0" err="1" smtClean="0">
                <a:latin typeface="Footlight MT Light" panose="0204060206030A020304" pitchFamily="18" charset="0"/>
              </a:rPr>
              <a:t>Bacteroides</a:t>
            </a:r>
            <a:r>
              <a:rPr lang="en-US" dirty="0" smtClean="0">
                <a:latin typeface="Footlight MT Light" panose="0204060206030A020304" pitchFamily="18" charset="0"/>
              </a:rPr>
              <a:t>)</a:t>
            </a:r>
          </a:p>
          <a:p>
            <a:pPr lvl="0"/>
            <a:endParaRPr lang="en-US" dirty="0" smtClean="0">
              <a:latin typeface="Footlight MT Light" panose="0204060206030A020304" pitchFamily="18" charset="0"/>
            </a:endParaRPr>
          </a:p>
          <a:p>
            <a:pPr lvl="0"/>
            <a:r>
              <a:rPr lang="en-US" dirty="0" smtClean="0">
                <a:latin typeface="Footlight MT Light" panose="0204060206030A020304" pitchFamily="18" charset="0"/>
              </a:rPr>
              <a:t>Anaerobic streptococci (</a:t>
            </a:r>
            <a:r>
              <a:rPr lang="en-US" i="1" dirty="0" err="1" smtClean="0">
                <a:latin typeface="Footlight MT Light" panose="0204060206030A020304" pitchFamily="18" charset="0"/>
              </a:rPr>
              <a:t>Peptostreptococcus</a:t>
            </a:r>
            <a:r>
              <a:rPr lang="en-US" dirty="0" smtClean="0">
                <a:latin typeface="Footlight MT Light" panose="0204060206030A020304" pitchFamily="18" charset="0"/>
              </a:rPr>
              <a:t>)</a:t>
            </a:r>
          </a:p>
          <a:p>
            <a:pPr lvl="0"/>
            <a:r>
              <a:rPr lang="en-US" dirty="0" smtClean="0">
                <a:latin typeface="Footlight MT Light" panose="0204060206030A020304" pitchFamily="18" charset="0"/>
              </a:rPr>
              <a:t>Anaerobic staphylococcus (</a:t>
            </a:r>
            <a:r>
              <a:rPr lang="en-US" dirty="0" err="1" smtClean="0">
                <a:latin typeface="Footlight MT Light" panose="0204060206030A020304" pitchFamily="18" charset="0"/>
              </a:rPr>
              <a:t>Peptococcus</a:t>
            </a:r>
            <a:r>
              <a:rPr lang="en-US" dirty="0" smtClean="0">
                <a:latin typeface="Footlight MT Light" panose="0204060206030A020304" pitchFamily="18" charset="0"/>
              </a:rPr>
              <a:t>)</a:t>
            </a:r>
          </a:p>
          <a:p>
            <a:pPr lvl="0"/>
            <a:r>
              <a:rPr lang="en-US" dirty="0" smtClean="0">
                <a:latin typeface="Footlight MT Light" panose="0204060206030A020304" pitchFamily="18" charset="0"/>
              </a:rPr>
              <a:t>Gram negative diplococci (</a:t>
            </a:r>
            <a:r>
              <a:rPr lang="en-US" dirty="0" err="1" smtClean="0">
                <a:latin typeface="Footlight MT Light" panose="0204060206030A020304" pitchFamily="18" charset="0"/>
              </a:rPr>
              <a:t>Veillonella</a:t>
            </a:r>
            <a:r>
              <a:rPr lang="en-US" dirty="0" smtClean="0">
                <a:latin typeface="Footlight MT Light" panose="0204060206030A020304" pitchFamily="18" charset="0"/>
              </a:rPr>
              <a:t>)</a:t>
            </a:r>
          </a:p>
          <a:p>
            <a:endParaRPr lang="en-US" dirty="0" smtClean="0">
              <a:latin typeface="Footlight MT Light" panose="0204060206030A020304" pitchFamily="18" charset="0"/>
            </a:endParaRPr>
          </a:p>
          <a:p>
            <a:endParaRPr lang="en-US" dirty="0"/>
          </a:p>
        </p:txBody>
      </p:sp>
      <p:sp>
        <p:nvSpPr>
          <p:cNvPr id="4" name="Slide Number Placeholder 3"/>
          <p:cNvSpPr>
            <a:spLocks noGrp="1"/>
          </p:cNvSpPr>
          <p:nvPr>
            <p:ph type="sldNum" sz="quarter" idx="10"/>
          </p:nvPr>
        </p:nvSpPr>
        <p:spPr/>
        <p:txBody>
          <a:bodyPr/>
          <a:lstStyle/>
          <a:p>
            <a:fld id="{C672E8A0-F979-44C8-A710-DB75C4B5FD43}" type="slidenum">
              <a:rPr lang="en-US" smtClean="0"/>
              <a:pPr/>
              <a:t>4</a:t>
            </a:fld>
            <a:endParaRPr lang="en-US"/>
          </a:p>
        </p:txBody>
      </p:sp>
    </p:spTree>
    <p:extLst>
      <p:ext uri="{BB962C8B-B14F-4D97-AF65-F5344CB8AC3E}">
        <p14:creationId xmlns:p14="http://schemas.microsoft.com/office/powerpoint/2010/main" val="3385198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u="sng" kern="1200" dirty="0" smtClean="0">
                <a:solidFill>
                  <a:schemeClr val="tx1"/>
                </a:solidFill>
                <a:latin typeface="+mn-lt"/>
                <a:ea typeface="+mn-ea"/>
                <a:cs typeface="+mn-cs"/>
              </a:rPr>
              <a:t>WHAT ARE THE INFECTION CAUSED BY THESE ANAEROBIC ORGANISMS I</a:t>
            </a: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Post operative wound infection</a:t>
            </a:r>
          </a:p>
          <a:p>
            <a:pPr lvl="0"/>
            <a:r>
              <a:rPr lang="en-US" sz="1200" kern="1200" dirty="0" smtClean="0">
                <a:solidFill>
                  <a:schemeClr val="tx1"/>
                </a:solidFill>
                <a:latin typeface="+mn-lt"/>
                <a:ea typeface="+mn-ea"/>
                <a:cs typeface="+mn-cs"/>
              </a:rPr>
              <a:t>Brain abscess</a:t>
            </a:r>
          </a:p>
          <a:p>
            <a:pPr lvl="0"/>
            <a:r>
              <a:rPr lang="en-US" sz="1200" kern="1200" dirty="0" smtClean="0">
                <a:solidFill>
                  <a:schemeClr val="tx1"/>
                </a:solidFill>
                <a:latin typeface="+mn-lt"/>
                <a:ea typeface="+mn-ea"/>
                <a:cs typeface="+mn-cs"/>
              </a:rPr>
              <a:t>Dental abscesses </a:t>
            </a:r>
          </a:p>
          <a:p>
            <a:pPr lvl="0"/>
            <a:r>
              <a:rPr lang="en-US" sz="1200" kern="1200" dirty="0" smtClean="0">
                <a:solidFill>
                  <a:schemeClr val="tx1"/>
                </a:solidFill>
                <a:latin typeface="+mn-lt"/>
                <a:ea typeface="+mn-ea"/>
                <a:cs typeface="+mn-cs"/>
              </a:rPr>
              <a:t>Lung abscess</a:t>
            </a:r>
          </a:p>
          <a:p>
            <a:pPr lvl="0"/>
            <a:r>
              <a:rPr lang="en-US" sz="1200" kern="1200" dirty="0" smtClean="0">
                <a:solidFill>
                  <a:schemeClr val="tx1"/>
                </a:solidFill>
                <a:latin typeface="+mn-lt"/>
                <a:ea typeface="+mn-ea"/>
                <a:cs typeface="+mn-cs"/>
              </a:rPr>
              <a:t>Intra abdominal abscess, appendicitis, </a:t>
            </a:r>
            <a:r>
              <a:rPr lang="en-US" sz="1200" kern="1200" dirty="0" err="1" smtClean="0">
                <a:solidFill>
                  <a:schemeClr val="tx1"/>
                </a:solidFill>
                <a:latin typeface="+mn-lt"/>
                <a:ea typeface="+mn-ea"/>
                <a:cs typeface="+mn-cs"/>
              </a:rPr>
              <a:t>diverculitis</a:t>
            </a:r>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 All these infection can cause </a:t>
            </a:r>
            <a:r>
              <a:rPr lang="en-US" sz="1200" kern="1200" dirty="0" err="1" smtClean="0">
                <a:solidFill>
                  <a:schemeClr val="tx1"/>
                </a:solidFill>
                <a:latin typeface="+mn-lt"/>
                <a:ea typeface="+mn-ea"/>
                <a:cs typeface="+mn-cs"/>
              </a:rPr>
              <a:t>bacteriaemia</a:t>
            </a:r>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Infection of the female genital tract</a:t>
            </a:r>
          </a:p>
          <a:p>
            <a:pPr lvl="0"/>
            <a:r>
              <a:rPr lang="en-US" sz="1200" kern="1200" dirty="0" smtClean="0">
                <a:solidFill>
                  <a:schemeClr val="tx1"/>
                </a:solidFill>
                <a:latin typeface="+mn-lt"/>
                <a:ea typeface="+mn-ea"/>
                <a:cs typeface="+mn-cs"/>
              </a:rPr>
              <a:t>Septic abortion</a:t>
            </a:r>
          </a:p>
          <a:p>
            <a:pPr lvl="0"/>
            <a:r>
              <a:rPr lang="en-US" sz="1200" kern="1200" dirty="0" smtClean="0">
                <a:solidFill>
                  <a:schemeClr val="tx1"/>
                </a:solidFill>
                <a:latin typeface="+mn-lt"/>
                <a:ea typeface="+mn-ea"/>
                <a:cs typeface="+mn-cs"/>
              </a:rPr>
              <a:t>Puerperal</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infection or sepsis</a:t>
            </a:r>
          </a:p>
          <a:p>
            <a:pPr lvl="0"/>
            <a:r>
              <a:rPr lang="en-US" sz="1200" kern="1200" dirty="0" err="1" smtClean="0">
                <a:solidFill>
                  <a:schemeClr val="tx1"/>
                </a:solidFill>
                <a:latin typeface="+mn-lt"/>
                <a:ea typeface="+mn-ea"/>
                <a:cs typeface="+mn-cs"/>
              </a:rPr>
              <a:t>Endometritis</a:t>
            </a:r>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Pelvic abscess</a:t>
            </a:r>
          </a:p>
          <a:p>
            <a:pPr lvl="0"/>
            <a:r>
              <a:rPr lang="en-US" sz="1200" kern="1200" dirty="0" smtClean="0">
                <a:solidFill>
                  <a:schemeClr val="tx1"/>
                </a:solidFill>
                <a:latin typeface="+mn-lt"/>
                <a:ea typeface="+mn-ea"/>
                <a:cs typeface="+mn-cs"/>
              </a:rPr>
              <a:t>12. Other infections</a:t>
            </a:r>
          </a:p>
          <a:p>
            <a:pPr lvl="0"/>
            <a:r>
              <a:rPr lang="en-US" sz="1200" kern="1200" dirty="0" smtClean="0">
                <a:solidFill>
                  <a:schemeClr val="tx1"/>
                </a:solidFill>
                <a:latin typeface="+mn-lt"/>
                <a:ea typeface="+mn-ea"/>
                <a:cs typeface="+mn-cs"/>
              </a:rPr>
              <a:t>a)</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Breast abscess in puerperal sepsis</a:t>
            </a:r>
          </a:p>
          <a:p>
            <a:pPr lvl="0"/>
            <a:r>
              <a:rPr lang="en-US" sz="1200" kern="1200" dirty="0" smtClean="0">
                <a:solidFill>
                  <a:schemeClr val="tx1"/>
                </a:solidFill>
                <a:latin typeface="+mn-lt"/>
                <a:ea typeface="+mn-ea"/>
                <a:cs typeface="+mn-cs"/>
              </a:rPr>
              <a:t>b) Infection of diabetic patients (diabetic foot infections).</a:t>
            </a:r>
          </a:p>
          <a:p>
            <a:pPr lvl="0"/>
            <a:r>
              <a:rPr lang="en-US" sz="1200" kern="1200" dirty="0" smtClean="0">
                <a:solidFill>
                  <a:schemeClr val="tx1"/>
                </a:solidFill>
                <a:latin typeface="+mn-lt"/>
                <a:ea typeface="+mn-ea"/>
                <a:cs typeface="+mn-cs"/>
              </a:rPr>
              <a:t>c) Infection of </a:t>
            </a:r>
            <a:r>
              <a:rPr lang="en-US" sz="1200" kern="1200" dirty="0" err="1" smtClean="0">
                <a:solidFill>
                  <a:schemeClr val="tx1"/>
                </a:solidFill>
                <a:latin typeface="+mn-lt"/>
                <a:ea typeface="+mn-ea"/>
                <a:cs typeface="+mn-cs"/>
              </a:rPr>
              <a:t>pilonidal</a:t>
            </a:r>
            <a:r>
              <a:rPr lang="en-US" sz="1200" kern="1200" dirty="0" smtClean="0">
                <a:solidFill>
                  <a:schemeClr val="tx1"/>
                </a:solidFill>
                <a:latin typeface="+mn-lt"/>
                <a:ea typeface="+mn-ea"/>
                <a:cs typeface="+mn-cs"/>
              </a:rPr>
              <a:t> sinus </a:t>
            </a:r>
          </a:p>
          <a:p>
            <a:endParaRPr lang="en-US" dirty="0"/>
          </a:p>
        </p:txBody>
      </p:sp>
      <p:sp>
        <p:nvSpPr>
          <p:cNvPr id="4" name="Slide Number Placeholder 3"/>
          <p:cNvSpPr>
            <a:spLocks noGrp="1"/>
          </p:cNvSpPr>
          <p:nvPr>
            <p:ph type="sldNum" sz="quarter" idx="10"/>
          </p:nvPr>
        </p:nvSpPr>
        <p:spPr/>
        <p:txBody>
          <a:bodyPr/>
          <a:lstStyle/>
          <a:p>
            <a:fld id="{C672E8A0-F979-44C8-A710-DB75C4B5FD43}"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72E8A0-F979-44C8-A710-DB75C4B5FD43}" type="slidenum">
              <a:rPr lang="en-US" smtClean="0"/>
              <a:pPr/>
              <a:t>21</a:t>
            </a:fld>
            <a:endParaRPr lang="en-US"/>
          </a:p>
        </p:txBody>
      </p:sp>
    </p:spTree>
    <p:extLst>
      <p:ext uri="{BB962C8B-B14F-4D97-AF65-F5344CB8AC3E}">
        <p14:creationId xmlns:p14="http://schemas.microsoft.com/office/powerpoint/2010/main" val="1401856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2.5 </a:t>
            </a:r>
            <a:r>
              <a:rPr lang="en-US" dirty="0" err="1" smtClean="0"/>
              <a:t>ng</a:t>
            </a:r>
            <a:r>
              <a:rPr lang="en-US" dirty="0" smtClean="0"/>
              <a:t>/kg</a:t>
            </a:r>
            <a:endParaRPr lang="en-US" dirty="0"/>
          </a:p>
        </p:txBody>
      </p:sp>
      <p:sp>
        <p:nvSpPr>
          <p:cNvPr id="4" name="Slide Number Placeholder 3"/>
          <p:cNvSpPr>
            <a:spLocks noGrp="1"/>
          </p:cNvSpPr>
          <p:nvPr>
            <p:ph type="sldNum" sz="quarter" idx="10"/>
          </p:nvPr>
        </p:nvSpPr>
        <p:spPr/>
        <p:txBody>
          <a:bodyPr/>
          <a:lstStyle/>
          <a:p>
            <a:fld id="{C672E8A0-F979-44C8-A710-DB75C4B5FD43}" type="slidenum">
              <a:rPr lang="en-US" smtClean="0"/>
              <a:pPr/>
              <a:t>22</a:t>
            </a:fld>
            <a:endParaRPr lang="en-US"/>
          </a:p>
        </p:txBody>
      </p:sp>
    </p:spTree>
    <p:extLst>
      <p:ext uri="{BB962C8B-B14F-4D97-AF65-F5344CB8AC3E}">
        <p14:creationId xmlns:p14="http://schemas.microsoft.com/office/powerpoint/2010/main" val="875215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77D62E-E170-4B3F-9E4C-9E55E07F56D4}"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64DA-AEA8-4F36-B0EA-216A413338CF}"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7D62E-E170-4B3F-9E4C-9E55E07F56D4}"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64DA-AEA8-4F36-B0EA-216A413338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7D62E-E170-4B3F-9E4C-9E55E07F56D4}"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64DA-AEA8-4F36-B0EA-216A413338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7D62E-E170-4B3F-9E4C-9E55E07F56D4}"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64DA-AEA8-4F36-B0EA-216A413338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7D62E-E170-4B3F-9E4C-9E55E07F56D4}"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64DA-AEA8-4F36-B0EA-216A413338CF}"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77D62E-E170-4B3F-9E4C-9E55E07F56D4}"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C64DA-AEA8-4F36-B0EA-216A413338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77D62E-E170-4B3F-9E4C-9E55E07F56D4}" type="datetimeFigureOut">
              <a:rPr lang="en-US" smtClean="0"/>
              <a:pPr/>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C64DA-AEA8-4F36-B0EA-216A413338CF}"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77D62E-E170-4B3F-9E4C-9E55E07F56D4}" type="datetimeFigureOut">
              <a:rPr lang="en-US" smtClean="0"/>
              <a:pPr/>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C64DA-AEA8-4F36-B0EA-216A413338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7D62E-E170-4B3F-9E4C-9E55E07F56D4}" type="datetimeFigureOut">
              <a:rPr lang="en-US" smtClean="0"/>
              <a:pPr/>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C64DA-AEA8-4F36-B0EA-216A413338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7D62E-E170-4B3F-9E4C-9E55E07F56D4}"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C64DA-AEA8-4F36-B0EA-216A413338CF}"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7D62E-E170-4B3F-9E4C-9E55E07F56D4}"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C64DA-AEA8-4F36-B0EA-216A413338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377D62E-E170-4B3F-9E4C-9E55E07F56D4}" type="datetimeFigureOut">
              <a:rPr lang="en-US" smtClean="0"/>
              <a:pPr/>
              <a:t>10/13/2020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A6C64DA-AEA8-4F36-B0EA-216A413338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anaerobes.f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3657600"/>
            <a:ext cx="6400800" cy="1752600"/>
          </a:xfrm>
        </p:spPr>
        <p:txBody>
          <a:bodyPr rtlCol="0">
            <a:normAutofit/>
          </a:bodyPr>
          <a:lstStyle/>
          <a:p>
            <a:pPr>
              <a:defRPr/>
            </a:pPr>
            <a:r>
              <a:rPr lang="en-US" b="1" dirty="0" smtClean="0">
                <a:solidFill>
                  <a:srgbClr val="FF0000"/>
                </a:solidFill>
                <a:effectLst>
                  <a:outerShdw blurRad="38100" dist="38100" dir="2700000" algn="tl">
                    <a:srgbClr val="000000">
                      <a:alpha val="43137"/>
                    </a:srgbClr>
                  </a:outerShdw>
                </a:effectLst>
                <a:latin typeface="Footlight MT Light" panose="0204060206030A020304" pitchFamily="18" charset="0"/>
              </a:rPr>
              <a:t>Lecturer name: </a:t>
            </a:r>
            <a:r>
              <a:rPr lang="en-US" b="1" i="1" dirty="0" smtClean="0">
                <a:solidFill>
                  <a:schemeClr val="accent1">
                    <a:lumMod val="60000"/>
                    <a:lumOff val="40000"/>
                  </a:schemeClr>
                </a:solidFill>
                <a:effectLst>
                  <a:outerShdw blurRad="38100" dist="38100" dir="2700000" algn="tl">
                    <a:srgbClr val="000000"/>
                  </a:outerShdw>
                </a:effectLst>
                <a:latin typeface="Footlight MT Light" panose="0204060206030A020304" pitchFamily="18" charset="0"/>
                <a:cs typeface="Times New Roman" pitchFamily="18" charset="0"/>
              </a:rPr>
              <a:t>Dr. Ali Somily &amp; </a:t>
            </a:r>
          </a:p>
          <a:p>
            <a:pPr>
              <a:defRPr/>
            </a:pPr>
            <a:r>
              <a:rPr lang="en-US" b="1" i="1" dirty="0" smtClean="0">
                <a:solidFill>
                  <a:schemeClr val="accent1">
                    <a:lumMod val="60000"/>
                    <a:lumOff val="40000"/>
                  </a:schemeClr>
                </a:solidFill>
                <a:effectLst>
                  <a:outerShdw blurRad="38100" dist="38100" dir="2700000" algn="tl">
                    <a:srgbClr val="000000"/>
                  </a:outerShdw>
                </a:effectLst>
                <a:latin typeface="Footlight MT Light" panose="0204060206030A020304" pitchFamily="18" charset="0"/>
                <a:cs typeface="Times New Roman" pitchFamily="18" charset="0"/>
              </a:rPr>
              <a:t>Dr. </a:t>
            </a:r>
            <a:r>
              <a:rPr lang="en-US" b="1" i="1" dirty="0" err="1" smtClean="0">
                <a:solidFill>
                  <a:schemeClr val="accent1">
                    <a:lumMod val="60000"/>
                    <a:lumOff val="40000"/>
                  </a:schemeClr>
                </a:solidFill>
                <a:effectLst>
                  <a:outerShdw blurRad="38100" dist="38100" dir="2700000" algn="tl">
                    <a:srgbClr val="000000"/>
                  </a:outerShdw>
                </a:effectLst>
                <a:latin typeface="Footlight MT Light" panose="0204060206030A020304" pitchFamily="18" charset="0"/>
                <a:cs typeface="Times New Roman" pitchFamily="18" charset="0"/>
              </a:rPr>
              <a:t>Fawzia</a:t>
            </a:r>
            <a:r>
              <a:rPr lang="en-US" b="1" i="1" dirty="0" smtClean="0">
                <a:solidFill>
                  <a:schemeClr val="accent1">
                    <a:lumMod val="60000"/>
                    <a:lumOff val="40000"/>
                  </a:schemeClr>
                </a:solidFill>
                <a:effectLst>
                  <a:outerShdw blurRad="38100" dist="38100" dir="2700000" algn="tl">
                    <a:srgbClr val="000000"/>
                  </a:outerShdw>
                </a:effectLst>
                <a:latin typeface="Footlight MT Light" panose="0204060206030A020304" pitchFamily="18" charset="0"/>
                <a:cs typeface="Times New Roman" pitchFamily="18" charset="0"/>
              </a:rPr>
              <a:t> Al-</a:t>
            </a:r>
            <a:r>
              <a:rPr lang="en-US" b="1" i="1" dirty="0" err="1" smtClean="0">
                <a:solidFill>
                  <a:schemeClr val="accent1">
                    <a:lumMod val="60000"/>
                    <a:lumOff val="40000"/>
                  </a:schemeClr>
                </a:solidFill>
                <a:effectLst>
                  <a:outerShdw blurRad="38100" dist="38100" dir="2700000" algn="tl">
                    <a:srgbClr val="000000"/>
                  </a:outerShdw>
                </a:effectLst>
                <a:latin typeface="Footlight MT Light" panose="0204060206030A020304" pitchFamily="18" charset="0"/>
                <a:cs typeface="Times New Roman" pitchFamily="18" charset="0"/>
              </a:rPr>
              <a:t>otaibi</a:t>
            </a:r>
            <a:endParaRPr lang="en-US" dirty="0" smtClean="0">
              <a:solidFill>
                <a:schemeClr val="bg2"/>
              </a:solidFill>
              <a:latin typeface="Footlight MT Light" panose="0204060206030A020304" pitchFamily="18" charset="0"/>
            </a:endParaRPr>
          </a:p>
          <a:p>
            <a:pPr eaLnBrk="1" hangingPunct="1">
              <a:defRPr/>
            </a:pPr>
            <a:r>
              <a:rPr lang="en-US" sz="2000" dirty="0" smtClean="0">
                <a:latin typeface="Footlight MT Light" pitchFamily="18" charset="0"/>
              </a:rPr>
              <a:t>Department of  Pathology, Microbiology Unit</a:t>
            </a:r>
          </a:p>
          <a:p>
            <a:pPr eaLnBrk="1" fontAlgn="auto" hangingPunct="1">
              <a:spcAft>
                <a:spcPts val="0"/>
              </a:spcAft>
              <a:buFont typeface="Arial"/>
              <a:buNone/>
              <a:defRPr/>
            </a:pPr>
            <a:endParaRPr lang="en-US" dirty="0" smtClean="0">
              <a:solidFill>
                <a:srgbClr val="D9D9D9"/>
              </a:solidFill>
              <a:latin typeface="Footlight MT Light" pitchFamily="18" charset="0"/>
            </a:endParaRPr>
          </a:p>
          <a:p>
            <a:pPr eaLnBrk="1" fontAlgn="auto" hangingPunct="1">
              <a:spcAft>
                <a:spcPts val="0"/>
              </a:spcAft>
              <a:buFont typeface="Arial"/>
              <a:buNone/>
              <a:defRPr/>
            </a:pPr>
            <a:endParaRPr lang="en-US" dirty="0" smtClean="0">
              <a:solidFill>
                <a:srgbClr val="D9D9D9"/>
              </a:solidFill>
              <a:latin typeface="Footlight MT Light" pitchFamily="18" charset="0"/>
            </a:endParaRPr>
          </a:p>
          <a:p>
            <a:pPr eaLnBrk="1" fontAlgn="auto" hangingPunct="1">
              <a:spcAft>
                <a:spcPts val="0"/>
              </a:spcAft>
              <a:buFont typeface="Arial"/>
              <a:buNone/>
              <a:defRPr/>
            </a:pPr>
            <a:endParaRPr lang="en-US" dirty="0">
              <a:latin typeface="Footlight MT Light" pitchFamily="18" charset="0"/>
            </a:endParaRPr>
          </a:p>
        </p:txBody>
      </p:sp>
      <p:sp>
        <p:nvSpPr>
          <p:cNvPr id="4" name="Title 1"/>
          <p:cNvSpPr txBox="1">
            <a:spLocks/>
          </p:cNvSpPr>
          <p:nvPr/>
        </p:nvSpPr>
        <p:spPr>
          <a:xfrm>
            <a:off x="304800" y="838200"/>
            <a:ext cx="9296400" cy="1905000"/>
          </a:xfrm>
          <a:prstGeom prst="rect">
            <a:avLst/>
          </a:prstGeom>
        </p:spPr>
        <p:txBody>
          <a:bodyPr anchor="ctr">
            <a:normAutofit fontScale="90000" lnSpcReduction="20000"/>
          </a:bodyPr>
          <a:lstStyle/>
          <a:p>
            <a:pPr fontAlgn="auto">
              <a:spcAft>
                <a:spcPts val="0"/>
              </a:spcAft>
              <a:defRPr/>
            </a:pPr>
            <a:r>
              <a:rPr lang="en-US" sz="7333" b="1" dirty="0">
                <a:solidFill>
                  <a:srgbClr val="FF0000"/>
                </a:solidFill>
                <a:effectLst>
                  <a:outerShdw blurRad="38100" dist="38100" dir="2700000" algn="tl">
                    <a:srgbClr val="000000">
                      <a:alpha val="43137"/>
                    </a:srgbClr>
                  </a:outerShdw>
                </a:effectLst>
                <a:latin typeface="Footlight MT Light" panose="0204060206030A020304" pitchFamily="18" charset="0"/>
                <a:ea typeface="+mj-ea"/>
                <a:cs typeface="Century Gothic"/>
              </a:rPr>
              <a:t>Lecture Title:</a:t>
            </a:r>
          </a:p>
          <a:p>
            <a:pPr fontAlgn="auto">
              <a:spcAft>
                <a:spcPts val="0"/>
              </a:spcAft>
              <a:defRPr/>
            </a:pPr>
            <a:r>
              <a:rPr lang="en-US" sz="3200" dirty="0" smtClean="0">
                <a:latin typeface="Footlight MT Light" panose="0204060206030A020304" pitchFamily="18" charset="0"/>
              </a:rPr>
              <a:t>Anaerobes of clinical Importance</a:t>
            </a:r>
            <a:r>
              <a:rPr lang="en-US" sz="4400" b="1" dirty="0">
                <a:solidFill>
                  <a:schemeClr val="bg1">
                    <a:lumMod val="75000"/>
                  </a:schemeClr>
                </a:solidFill>
                <a:effectLst>
                  <a:outerShdw blurRad="38100" dist="38100" dir="2700000" algn="tl">
                    <a:srgbClr val="000000">
                      <a:alpha val="43137"/>
                    </a:srgbClr>
                  </a:outerShdw>
                </a:effectLst>
                <a:latin typeface="Footlight MT Light" pitchFamily="18" charset="0"/>
                <a:ea typeface="+mj-ea"/>
                <a:cs typeface="Century Gothic"/>
              </a:rPr>
              <a:t/>
            </a:r>
            <a:br>
              <a:rPr lang="en-US" sz="4400" b="1" dirty="0">
                <a:solidFill>
                  <a:schemeClr val="bg1">
                    <a:lumMod val="75000"/>
                  </a:schemeClr>
                </a:solidFill>
                <a:effectLst>
                  <a:outerShdw blurRad="38100" dist="38100" dir="2700000" algn="tl">
                    <a:srgbClr val="000000">
                      <a:alpha val="43137"/>
                    </a:srgbClr>
                  </a:outerShdw>
                </a:effectLst>
                <a:latin typeface="Footlight MT Light" pitchFamily="18" charset="0"/>
                <a:ea typeface="+mj-ea"/>
                <a:cs typeface="Century Gothic"/>
              </a:rPr>
            </a:br>
            <a:endParaRPr lang="en-US" sz="4400" b="1" dirty="0">
              <a:solidFill>
                <a:schemeClr val="bg1">
                  <a:lumMod val="75000"/>
                </a:schemeClr>
              </a:solidFill>
              <a:effectLst>
                <a:outerShdw blurRad="38100" dist="38100" dir="2700000" algn="tl">
                  <a:srgbClr val="000000">
                    <a:alpha val="43137"/>
                  </a:srgbClr>
                </a:outerShdw>
              </a:effectLst>
              <a:latin typeface="Footlight MT Light" pitchFamily="18" charset="0"/>
              <a:ea typeface="+mj-ea"/>
              <a:cs typeface="Century Gothic"/>
            </a:endParaRPr>
          </a:p>
        </p:txBody>
      </p:sp>
      <p:sp>
        <p:nvSpPr>
          <p:cNvPr id="5" name="TextBox 4"/>
          <p:cNvSpPr txBox="1"/>
          <p:nvPr/>
        </p:nvSpPr>
        <p:spPr>
          <a:xfrm>
            <a:off x="4114800" y="2743200"/>
            <a:ext cx="4114800" cy="369888"/>
          </a:xfrm>
          <a:prstGeom prst="rect">
            <a:avLst/>
          </a:prstGeom>
          <a:noFill/>
        </p:spPr>
        <p:txBody>
          <a:bodyPr>
            <a:spAutoFit/>
          </a:bodyPr>
          <a:lstStyle/>
          <a:p>
            <a:pPr fontAlgn="auto">
              <a:spcBef>
                <a:spcPts val="0"/>
              </a:spcBef>
              <a:spcAft>
                <a:spcPts val="0"/>
              </a:spcAft>
              <a:defRPr/>
            </a:pPr>
            <a:r>
              <a:rPr lang="en-US" dirty="0">
                <a:solidFill>
                  <a:srgbClr val="0D0D0D"/>
                </a:solidFill>
                <a:effectLst>
                  <a:outerShdw blurRad="38100" dist="38100" dir="2700000" algn="tl">
                    <a:srgbClr val="000000">
                      <a:alpha val="43137"/>
                    </a:srgbClr>
                  </a:outerShdw>
                </a:effectLst>
                <a:latin typeface="Footlight MT Light" panose="0204060206030A020304" pitchFamily="18" charset="0"/>
                <a:cs typeface="Century Gothic"/>
              </a:rPr>
              <a:t>(Foundation Block, Microbiology)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Footlight MT Light" panose="0204060206030A020304" pitchFamily="18" charset="0"/>
              </a:rPr>
              <a:t>LABORATORY DIAGNOSIS:</a:t>
            </a:r>
            <a:r>
              <a:rPr lang="en-US" sz="3600" dirty="0" smtClean="0">
                <a:latin typeface="Footlight MT Light" panose="0204060206030A020304" pitchFamily="18" charset="0"/>
              </a:rPr>
              <a:t/>
            </a:r>
            <a:br>
              <a:rPr lang="en-US" sz="3600"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marL="0" lvl="0" indent="0">
              <a:buNone/>
            </a:pPr>
            <a:r>
              <a:rPr lang="en-US" dirty="0" smtClean="0">
                <a:latin typeface="Footlight MT Light" panose="0204060206030A020304" pitchFamily="18" charset="0"/>
              </a:rPr>
              <a:t>When </a:t>
            </a:r>
            <a:r>
              <a:rPr lang="en-US" dirty="0">
                <a:latin typeface="Footlight MT Light" panose="0204060206030A020304" pitchFamily="18" charset="0"/>
              </a:rPr>
              <a:t>anaerobic infection is suspected;</a:t>
            </a:r>
            <a:endParaRPr lang="en-US" sz="2400" dirty="0">
              <a:latin typeface="Footlight MT Light" panose="0204060206030A020304" pitchFamily="18" charset="0"/>
            </a:endParaRPr>
          </a:p>
          <a:p>
            <a:pPr lvl="1">
              <a:buNone/>
            </a:pPr>
            <a:r>
              <a:rPr lang="en-US" dirty="0">
                <a:latin typeface="Footlight MT Light" panose="0204060206030A020304" pitchFamily="18" charset="0"/>
              </a:rPr>
              <a:t>a)  Specimens have to be collected from the site containing necrotic tissue.</a:t>
            </a:r>
            <a:endParaRPr lang="en-US" sz="2000" dirty="0">
              <a:latin typeface="Footlight MT Light" panose="0204060206030A020304" pitchFamily="18" charset="0"/>
            </a:endParaRPr>
          </a:p>
          <a:p>
            <a:pPr lvl="1">
              <a:buNone/>
            </a:pPr>
            <a:r>
              <a:rPr lang="en-US" dirty="0">
                <a:latin typeface="Footlight MT Light" panose="0204060206030A020304" pitchFamily="18" charset="0"/>
              </a:rPr>
              <a:t>b)  Pus is better than swabs.</a:t>
            </a:r>
            <a:endParaRPr lang="en-US" sz="2000" dirty="0">
              <a:latin typeface="Footlight MT Light" panose="0204060206030A020304" pitchFamily="18" charset="0"/>
            </a:endParaRPr>
          </a:p>
          <a:p>
            <a:pPr lvl="1">
              <a:buNone/>
            </a:pPr>
            <a:r>
              <a:rPr lang="en-US" dirty="0">
                <a:latin typeface="Footlight MT Light" panose="0204060206030A020304" pitchFamily="18" charset="0"/>
              </a:rPr>
              <a:t>c)  Specimens has to be send to the laboratory within 1/2 hour why?</a:t>
            </a:r>
            <a:endParaRPr lang="en-US" sz="2000" dirty="0">
              <a:latin typeface="Footlight MT Light" panose="0204060206030A020304" pitchFamily="18" charset="0"/>
            </a:endParaRPr>
          </a:p>
          <a:p>
            <a:pPr lvl="1">
              <a:buNone/>
            </a:pPr>
            <a:r>
              <a:rPr lang="en-US" dirty="0">
                <a:latin typeface="Footlight MT Light" panose="0204060206030A020304" pitchFamily="18" charset="0"/>
              </a:rPr>
              <a:t>d)  Fluid media like cooked meat broth are the best culture media.</a:t>
            </a:r>
            <a:endParaRPr lang="en-US" sz="2000" dirty="0">
              <a:latin typeface="Footlight MT Light" panose="0204060206030A020304" pitchFamily="18" charset="0"/>
            </a:endParaRPr>
          </a:p>
          <a:p>
            <a:pPr lvl="1">
              <a:buNone/>
            </a:pPr>
            <a:r>
              <a:rPr lang="en-US" dirty="0">
                <a:latin typeface="Footlight MT Light" panose="0204060206030A020304" pitchFamily="18" charset="0"/>
              </a:rPr>
              <a:t>e)  Specimens have to incubated </a:t>
            </a:r>
            <a:r>
              <a:rPr lang="en-US" dirty="0" err="1">
                <a:latin typeface="Footlight MT Light" panose="0204060206030A020304" pitchFamily="18" charset="0"/>
              </a:rPr>
              <a:t>anaerobically</a:t>
            </a:r>
            <a:r>
              <a:rPr lang="en-US" dirty="0">
                <a:latin typeface="Footlight MT Light" panose="0204060206030A020304" pitchFamily="18" charset="0"/>
              </a:rPr>
              <a:t> for 48 hours.</a:t>
            </a:r>
            <a:endParaRPr lang="en-US" sz="2000" dirty="0">
              <a:latin typeface="Footlight MT Light" panose="0204060206030A020304" pitchFamily="18" charset="0"/>
            </a:endParaRPr>
          </a:p>
          <a:p>
            <a:endParaRPr lang="en-US" dirty="0">
              <a:latin typeface="Footlight MT Light" panose="0204060206030A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Footlight MT Light" panose="0204060206030A020304" pitchFamily="18" charset="0"/>
              </a:rPr>
              <a:t>TREATMENT:</a:t>
            </a:r>
            <a:r>
              <a:rPr lang="en-US" dirty="0" smtClean="0">
                <a:latin typeface="Footlight MT Light" panose="0204060206030A020304" pitchFamily="18" charset="0"/>
              </a:rPr>
              <a:t/>
            </a:r>
            <a:br>
              <a:rPr lang="en-US"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lstStyle/>
          <a:p>
            <a:pPr lvl="0"/>
            <a:r>
              <a:rPr lang="en-US" i="1" dirty="0" err="1" smtClean="0">
                <a:latin typeface="Footlight MT Light" panose="0204060206030A020304" pitchFamily="18" charset="0"/>
              </a:rPr>
              <a:t>Bacteroides</a:t>
            </a:r>
            <a:r>
              <a:rPr lang="en-US" i="1" dirty="0" smtClean="0">
                <a:latin typeface="Footlight MT Light" panose="0204060206030A020304" pitchFamily="18" charset="0"/>
              </a:rPr>
              <a:t> </a:t>
            </a:r>
            <a:r>
              <a:rPr lang="en-US" i="1" dirty="0" err="1">
                <a:latin typeface="Footlight MT Light" panose="0204060206030A020304" pitchFamily="18" charset="0"/>
              </a:rPr>
              <a:t>fragilis</a:t>
            </a:r>
            <a:r>
              <a:rPr lang="en-US" dirty="0">
                <a:latin typeface="Footlight MT Light" panose="0204060206030A020304" pitchFamily="18" charset="0"/>
              </a:rPr>
              <a:t> is always resistant to penicillin. </a:t>
            </a:r>
          </a:p>
          <a:p>
            <a:pPr lvl="0"/>
            <a:r>
              <a:rPr lang="en-US" dirty="0">
                <a:latin typeface="Footlight MT Light" panose="0204060206030A020304" pitchFamily="18" charset="0"/>
              </a:rPr>
              <a:t>But penicillin can he used for other anaerobes</a:t>
            </a:r>
            <a:r>
              <a:rPr lang="en-US" u="sng" dirty="0">
                <a:latin typeface="Footlight MT Light" panose="0204060206030A020304" pitchFamily="18" charset="0"/>
                <a:hlinkClick r:id="rId2"/>
              </a:rPr>
              <a:t> </a:t>
            </a:r>
            <a:endParaRPr lang="en-US" dirty="0">
              <a:latin typeface="Footlight MT Light" panose="0204060206030A020304" pitchFamily="18" charset="0"/>
            </a:endParaRPr>
          </a:p>
          <a:p>
            <a:pPr lvl="0"/>
            <a:r>
              <a:rPr lang="en-US" dirty="0" err="1">
                <a:latin typeface="Footlight MT Light" panose="0204060206030A020304" pitchFamily="18" charset="0"/>
              </a:rPr>
              <a:t>Flagyl</a:t>
            </a:r>
            <a:r>
              <a:rPr lang="en-US" dirty="0">
                <a:latin typeface="Footlight MT Light" panose="0204060206030A020304" pitchFamily="18" charset="0"/>
              </a:rPr>
              <a:t> (</a:t>
            </a:r>
            <a:r>
              <a:rPr lang="en-US" dirty="0" err="1">
                <a:latin typeface="Footlight MT Light" panose="0204060206030A020304" pitchFamily="18" charset="0"/>
              </a:rPr>
              <a:t>metronidazole</a:t>
            </a:r>
            <a:r>
              <a:rPr lang="en-US" dirty="0">
                <a:latin typeface="Footlight MT Light" panose="0204060206030A020304" pitchFamily="18" charset="0"/>
              </a:rPr>
              <a:t>) is the drug of choice. </a:t>
            </a:r>
          </a:p>
          <a:p>
            <a:pPr lvl="0"/>
            <a:r>
              <a:rPr lang="en-US" dirty="0" err="1">
                <a:latin typeface="Footlight MT Light" panose="0204060206030A020304" pitchFamily="18" charset="0"/>
              </a:rPr>
              <a:t>Clindamycin</a:t>
            </a:r>
            <a:r>
              <a:rPr lang="en-US" dirty="0">
                <a:latin typeface="Footlight MT Light" panose="0204060206030A020304" pitchFamily="18" charset="0"/>
              </a:rPr>
              <a:t> can also be used.</a:t>
            </a:r>
          </a:p>
          <a:p>
            <a:endParaRPr lang="en-US" dirty="0">
              <a:latin typeface="Footlight MT Light" panose="0204060206030A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Footlight MT Light" panose="0204060206030A020304" pitchFamily="18" charset="0"/>
              </a:rPr>
              <a:t>ANAEROBIC NON SPORE FORMING GRAM POSITIVE BACILLI</a:t>
            </a:r>
            <a:endParaRPr lang="en-US" dirty="0">
              <a:solidFill>
                <a:srgbClr val="0070C0"/>
              </a:solidFill>
              <a:latin typeface="Footlight MT Light" panose="0204060206030A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0307056"/>
              </p:ext>
            </p:extLst>
          </p:nvPr>
        </p:nvGraphicFramePr>
        <p:xfrm>
          <a:off x="762000" y="1752600"/>
          <a:ext cx="6096000" cy="39420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smtClean="0"/>
                        <a:t>ORGANISM</a:t>
                      </a:r>
                      <a:endParaRPr lang="en-US" dirty="0"/>
                    </a:p>
                  </a:txBody>
                  <a:tcPr/>
                </a:tc>
                <a:tc>
                  <a:txBody>
                    <a:bodyPr/>
                    <a:lstStyle/>
                    <a:p>
                      <a:r>
                        <a:rPr lang="en-US" dirty="0" smtClean="0"/>
                        <a:t>DISEASE</a:t>
                      </a:r>
                      <a:endParaRPr lang="en-US" dirty="0"/>
                    </a:p>
                  </a:txBody>
                  <a:tcPr/>
                </a:tc>
                <a:extLst>
                  <a:ext uri="{0D108BD9-81ED-4DB2-BD59-A6C34878D82A}">
                    <a16:rowId xmlns:a16="http://schemas.microsoft.com/office/drawing/2014/main" val="10000"/>
                  </a:ext>
                </a:extLst>
              </a:tr>
              <a:tr h="370840">
                <a:tc>
                  <a:txBody>
                    <a:bodyPr/>
                    <a:lstStyle/>
                    <a:p>
                      <a:r>
                        <a:rPr lang="en-US" b="0" i="1" u="none" dirty="0" smtClean="0">
                          <a:solidFill>
                            <a:srgbClr val="0070C0"/>
                          </a:solidFill>
                          <a:latin typeface="Footlight MT Light" panose="0204060206030A020304" pitchFamily="18" charset="0"/>
                        </a:rPr>
                        <a:t>ACTINOMYCES SPP </a:t>
                      </a:r>
                      <a:endParaRPr lang="en-US" b="0" i="1" u="none"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latin typeface="Footlight MT Light" panose="0204060206030A020304" pitchFamily="18" charset="0"/>
                          <a:sym typeface="Wingdings" pitchFamily="2" charset="2"/>
                        </a:rPr>
                        <a:t>ACTINOMYCOSIS</a:t>
                      </a:r>
                      <a:endParaRPr lang="en-US" dirty="0" smtClean="0">
                        <a:solidFill>
                          <a:srgbClr val="0070C0"/>
                        </a:solidFill>
                        <a:latin typeface="Footlight MT Light" panose="0204060206030A020304" pitchFamily="18" charset="0"/>
                      </a:endParaRPr>
                    </a:p>
                    <a:p>
                      <a:endParaRPr lang="en-US" dirty="0">
                        <a:solidFill>
                          <a:srgbClr val="0070C0"/>
                        </a:solidFill>
                      </a:endParaRPr>
                    </a:p>
                  </a:txBody>
                  <a:tcPr/>
                </a:tc>
                <a:extLst>
                  <a:ext uri="{0D108BD9-81ED-4DB2-BD59-A6C34878D82A}">
                    <a16:rowId xmlns:a16="http://schemas.microsoft.com/office/drawing/2014/main" val="10001"/>
                  </a:ext>
                </a:extLst>
              </a:tr>
              <a:tr h="370840">
                <a:tc>
                  <a:txBody>
                    <a:bodyPr/>
                    <a:lstStyle/>
                    <a:p>
                      <a:r>
                        <a:rPr lang="en-US" i="1" dirty="0" smtClean="0">
                          <a:latin typeface="Footlight MT Light" panose="0204060206030A020304" pitchFamily="18" charset="0"/>
                        </a:rPr>
                        <a:t>PROPIONIBACTERIUM SPP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Footlight MT Light" panose="0204060206030A020304" pitchFamily="18" charset="0"/>
                          <a:sym typeface="Wingdings" pitchFamily="2" charset="2"/>
                        </a:rPr>
                        <a:t>ACNE</a:t>
                      </a:r>
                      <a:endParaRPr lang="en-US" dirty="0" smtClean="0">
                        <a:latin typeface="Footlight MT Light" panose="0204060206030A020304" pitchFamily="18" charset="0"/>
                      </a:endParaRPr>
                    </a:p>
                    <a:p>
                      <a:endParaRPr lang="en-US" dirty="0"/>
                    </a:p>
                  </a:txBody>
                  <a:tcPr/>
                </a:tc>
                <a:extLst>
                  <a:ext uri="{0D108BD9-81ED-4DB2-BD59-A6C34878D82A}">
                    <a16:rowId xmlns:a16="http://schemas.microsoft.com/office/drawing/2014/main" val="10002"/>
                  </a:ext>
                </a:extLst>
              </a:tr>
              <a:tr h="370840">
                <a:tc>
                  <a:txBody>
                    <a:bodyPr/>
                    <a:lstStyle/>
                    <a:p>
                      <a:r>
                        <a:rPr lang="en-US" i="1" dirty="0" smtClean="0">
                          <a:latin typeface="Footlight MT Light" panose="0204060206030A020304" pitchFamily="18" charset="0"/>
                        </a:rPr>
                        <a:t>MOBILUNCUS SPP </a:t>
                      </a:r>
                      <a:endParaRPr lang="en-US" dirty="0"/>
                    </a:p>
                  </a:txBody>
                  <a:tcPr/>
                </a:tc>
                <a:tc>
                  <a:txBody>
                    <a:bodyPr/>
                    <a:lstStyle/>
                    <a:p>
                      <a:r>
                        <a:rPr lang="en-US" dirty="0" smtClean="0">
                          <a:latin typeface="Footlight MT Light" panose="0204060206030A020304" pitchFamily="18" charset="0"/>
                          <a:sym typeface="Wingdings" pitchFamily="2" charset="2"/>
                        </a:rPr>
                        <a:t>BACTERIAL VAGINOSIS</a:t>
                      </a:r>
                      <a:endParaRPr lang="en-US" dirty="0"/>
                    </a:p>
                  </a:txBody>
                  <a:tcPr/>
                </a:tc>
                <a:extLst>
                  <a:ext uri="{0D108BD9-81ED-4DB2-BD59-A6C34878D82A}">
                    <a16:rowId xmlns:a16="http://schemas.microsoft.com/office/drawing/2014/main" val="10003"/>
                  </a:ext>
                </a:extLst>
              </a:tr>
              <a:tr h="370840">
                <a:tc>
                  <a:txBody>
                    <a:bodyPr/>
                    <a:lstStyle/>
                    <a:p>
                      <a:r>
                        <a:rPr lang="en-US" i="1" dirty="0" smtClean="0">
                          <a:latin typeface="Footlight MT Light" panose="0204060206030A020304" pitchFamily="18" charset="0"/>
                        </a:rPr>
                        <a:t>LACTOBACILLUS SPP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Footlight MT Light" panose="0204060206030A020304" pitchFamily="18" charset="0"/>
                          <a:sym typeface="Wingdings" pitchFamily="2" charset="2"/>
                        </a:rPr>
                        <a:t>ENDOCARDITIS</a:t>
                      </a:r>
                      <a:endParaRPr lang="en-US" dirty="0" smtClean="0">
                        <a:latin typeface="Footlight MT Light" panose="0204060206030A020304" pitchFamily="18" charset="0"/>
                      </a:endParaRPr>
                    </a:p>
                    <a:p>
                      <a:endParaRPr lang="en-US" dirty="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Footlight MT Light" panose="0204060206030A020304" pitchFamily="18" charset="0"/>
                        </a:rPr>
                        <a:t>EUBACTERIUM SPP</a:t>
                      </a:r>
                    </a:p>
                    <a:p>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Footlight MT Light" panose="0204060206030A020304" pitchFamily="18" charset="0"/>
                        </a:rPr>
                        <a:t>BIFIDOBACTERIUM SPP</a:t>
                      </a:r>
                    </a:p>
                    <a:p>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6"/>
                  </a:ext>
                </a:extLst>
              </a:tr>
            </a:tbl>
          </a:graphicData>
        </a:graphic>
      </p:graphicFrame>
      <p:pic>
        <p:nvPicPr>
          <p:cNvPr id="5" name="Picture 6" descr="Actinomy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271070" y="2057401"/>
            <a:ext cx="1315717" cy="121919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Footlight MT Light" panose="0204060206030A020304" pitchFamily="18" charset="0"/>
              </a:rPr>
              <a:t>ACTINOMYCOSIS</a:t>
            </a:r>
            <a:endParaRPr lang="en-US" dirty="0">
              <a:solidFill>
                <a:srgbClr val="0070C0"/>
              </a:solidFill>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r>
              <a:rPr lang="en-US" dirty="0" err="1" smtClean="0">
                <a:latin typeface="Footlight MT Light" panose="0204060206030A020304" pitchFamily="18" charset="0"/>
              </a:rPr>
              <a:t>Actinomyces</a:t>
            </a:r>
            <a:r>
              <a:rPr lang="en-US" dirty="0" smtClean="0">
                <a:latin typeface="Footlight MT Light" panose="0204060206030A020304" pitchFamily="18" charset="0"/>
              </a:rPr>
              <a:t> are branching  anaerobic or </a:t>
            </a:r>
            <a:r>
              <a:rPr lang="en-US" dirty="0" err="1" smtClean="0">
                <a:latin typeface="Footlight MT Light" panose="0204060206030A020304" pitchFamily="18" charset="0"/>
              </a:rPr>
              <a:t>microaerophilic</a:t>
            </a:r>
            <a:r>
              <a:rPr lang="en-US" dirty="0" smtClean="0">
                <a:latin typeface="Footlight MT Light" panose="0204060206030A020304" pitchFamily="18" charset="0"/>
              </a:rPr>
              <a:t> Gram positive bacilli</a:t>
            </a:r>
          </a:p>
          <a:p>
            <a:r>
              <a:rPr lang="en-US" dirty="0" smtClean="0">
                <a:latin typeface="Footlight MT Light" panose="0204060206030A020304" pitchFamily="18" charset="0"/>
              </a:rPr>
              <a:t>Source of the infection is normal flora and the host usually normal host</a:t>
            </a:r>
          </a:p>
          <a:p>
            <a:r>
              <a:rPr lang="en-US" dirty="0" smtClean="0">
                <a:latin typeface="Footlight MT Light" panose="0204060206030A020304" pitchFamily="18" charset="0"/>
              </a:rPr>
              <a:t>Primary site of the infection is mouth, lung, appendix, uterus with IUD (chronic infection)</a:t>
            </a:r>
          </a:p>
          <a:p>
            <a:r>
              <a:rPr lang="en-US" dirty="0" smtClean="0">
                <a:latin typeface="Footlight MT Light" panose="0204060206030A020304" pitchFamily="18" charset="0"/>
              </a:rPr>
              <a:t>Infection can spread to the brain, liver, bone and blood</a:t>
            </a:r>
          </a:p>
          <a:p>
            <a:r>
              <a:rPr lang="en-US" dirty="0" smtClean="0">
                <a:latin typeface="Footlight MT Light" panose="0204060206030A020304" pitchFamily="18" charset="0"/>
              </a:rPr>
              <a:t>Diagnosis by Gram stain with sulfur granules and growth of molar tooth colonies</a:t>
            </a:r>
          </a:p>
          <a:p>
            <a:r>
              <a:rPr lang="en-US" dirty="0" smtClean="0">
                <a:latin typeface="Footlight MT Light" panose="0204060206030A020304" pitchFamily="18" charset="0"/>
              </a:rPr>
              <a:t>Treatment penicillin, </a:t>
            </a:r>
            <a:r>
              <a:rPr lang="en-US" dirty="0" err="1" smtClean="0">
                <a:latin typeface="Footlight MT Light" panose="0204060206030A020304" pitchFamily="18" charset="0"/>
              </a:rPr>
              <a:t>clindamycin</a:t>
            </a:r>
            <a:r>
              <a:rPr lang="en-US" dirty="0" smtClean="0">
                <a:latin typeface="Footlight MT Light" panose="0204060206030A020304" pitchFamily="18" charset="0"/>
              </a:rPr>
              <a:t> or tetracycline </a:t>
            </a:r>
            <a:endParaRPr lang="en-US" dirty="0">
              <a:latin typeface="Footlight MT Light" panose="0204060206030A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990600"/>
          </a:xfrm>
        </p:spPr>
        <p:txBody>
          <a:bodyPr>
            <a:normAutofit fontScale="90000"/>
          </a:bodyPr>
          <a:lstStyle/>
          <a:p>
            <a:pPr lvl="0"/>
            <a:r>
              <a:rPr lang="en-US" sz="3600" dirty="0" smtClean="0">
                <a:latin typeface="Footlight MT Light" panose="0204060206030A020304" pitchFamily="18" charset="0"/>
              </a:rPr>
              <a:t>ANAEROBIC GRAM </a:t>
            </a:r>
            <a:r>
              <a:rPr lang="en-US" sz="3600" dirty="0">
                <a:latin typeface="Footlight MT Light" panose="0204060206030A020304" pitchFamily="18" charset="0"/>
              </a:rPr>
              <a:t>NEGATIVE </a:t>
            </a:r>
            <a:r>
              <a:rPr lang="en-US" sz="3600" dirty="0" smtClean="0">
                <a:latin typeface="Footlight MT Light" panose="0204060206030A020304" pitchFamily="18" charset="0"/>
              </a:rPr>
              <a:t>BACILLI </a:t>
            </a:r>
            <a:r>
              <a:rPr lang="en-US" sz="3600" dirty="0">
                <a:latin typeface="Footlight MT Light" panose="0204060206030A020304" pitchFamily="18" charset="0"/>
              </a:rPr>
              <a:t/>
            </a:r>
            <a:br>
              <a:rPr lang="en-US" sz="3600" dirty="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lstStyle/>
          <a:p>
            <a:pPr lvl="1"/>
            <a:r>
              <a:rPr lang="en-US" b="1" u="sng" dirty="0" smtClean="0">
                <a:latin typeface="Footlight MT Light" panose="0204060206030A020304" pitchFamily="18" charset="0"/>
              </a:rPr>
              <a:t>BACTEROIDES</a:t>
            </a:r>
            <a:endParaRPr lang="en-US" sz="2000" b="1" u="sng" dirty="0">
              <a:latin typeface="Footlight MT Light" panose="0204060206030A020304" pitchFamily="18" charset="0"/>
            </a:endParaRPr>
          </a:p>
          <a:p>
            <a:pPr lvl="1"/>
            <a:r>
              <a:rPr lang="en-US" b="1" u="sng" dirty="0" smtClean="0">
                <a:latin typeface="Footlight MT Light" panose="0204060206030A020304" pitchFamily="18" charset="0"/>
              </a:rPr>
              <a:t>FUSOBACTERIUM  </a:t>
            </a:r>
            <a:endParaRPr lang="en-US" sz="2000" b="1" u="sng" dirty="0">
              <a:latin typeface="Footlight MT Light" panose="0204060206030A020304" pitchFamily="18" charset="0"/>
            </a:endParaRPr>
          </a:p>
          <a:p>
            <a:pPr lvl="1"/>
            <a:r>
              <a:rPr lang="en-US" dirty="0">
                <a:latin typeface="Footlight MT Light" panose="0204060206030A020304" pitchFamily="18" charset="0"/>
              </a:rPr>
              <a:t>BUTYRIVIBRIO</a:t>
            </a:r>
            <a:endParaRPr lang="en-US" sz="2000" dirty="0">
              <a:latin typeface="Footlight MT Light" panose="0204060206030A020304" pitchFamily="18" charset="0"/>
            </a:endParaRPr>
          </a:p>
          <a:p>
            <a:pPr lvl="1"/>
            <a:r>
              <a:rPr lang="en-US" dirty="0">
                <a:latin typeface="Footlight MT Light" panose="0204060206030A020304" pitchFamily="18" charset="0"/>
              </a:rPr>
              <a:t>SUCCINOMONAS</a:t>
            </a:r>
            <a:endParaRPr lang="en-US" sz="2000" dirty="0">
              <a:latin typeface="Footlight MT Light" panose="0204060206030A020304" pitchFamily="18" charset="0"/>
            </a:endParaRPr>
          </a:p>
          <a:p>
            <a:endParaRPr lang="en-US" dirty="0">
              <a:latin typeface="Footlight MT Light" panose="0204060206030A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Footlight MT Light" panose="0204060206030A020304" pitchFamily="18" charset="0"/>
              </a:rPr>
              <a:t/>
            </a:r>
            <a:br>
              <a:rPr lang="en-US" sz="3600" dirty="0" smtClean="0">
                <a:latin typeface="Footlight MT Light" panose="0204060206030A020304" pitchFamily="18" charset="0"/>
              </a:rPr>
            </a:br>
            <a:endParaRPr lang="en-US" dirty="0">
              <a:latin typeface="Footlight MT Light" panose="0204060206030A020304" pitchFamily="18" charset="0"/>
            </a:endParaRPr>
          </a:p>
        </p:txBody>
      </p:sp>
      <p:sp>
        <p:nvSpPr>
          <p:cNvPr id="6" name="Content Placeholder 5"/>
          <p:cNvSpPr>
            <a:spLocks noGrp="1"/>
          </p:cNvSpPr>
          <p:nvPr>
            <p:ph sz="quarter" idx="4294967295"/>
          </p:nvPr>
        </p:nvSpPr>
        <p:spPr>
          <a:xfrm>
            <a:off x="5211763" y="2438400"/>
            <a:ext cx="3932237" cy="3951288"/>
          </a:xfrm>
        </p:spPr>
        <p:txBody>
          <a:bodyPr/>
          <a:lstStyle/>
          <a:p>
            <a:pPr lvl="1">
              <a:buClr>
                <a:srgbClr val="93A299"/>
              </a:buClr>
            </a:pPr>
            <a:endParaRPr lang="en-US" dirty="0">
              <a:solidFill>
                <a:srgbClr val="292934"/>
              </a:solidFill>
              <a:latin typeface="Footlight MT Light" panose="0204060206030A020304" pitchFamily="18" charset="0"/>
            </a:endParaRPr>
          </a:p>
          <a:p>
            <a:pPr lvl="1">
              <a:buClr>
                <a:srgbClr val="93A299"/>
              </a:buClr>
            </a:pPr>
            <a:endParaRPr lang="en-US" dirty="0" smtClean="0">
              <a:solidFill>
                <a:srgbClr val="292934"/>
              </a:solidFill>
              <a:latin typeface="Footlight MT Light" panose="0204060206030A020304" pitchFamily="18" charset="0"/>
            </a:endParaRPr>
          </a:p>
          <a:p>
            <a:pPr lvl="1">
              <a:buClr>
                <a:srgbClr val="93A299"/>
              </a:buClr>
            </a:pPr>
            <a:endParaRPr lang="en-US" dirty="0" smtClean="0">
              <a:solidFill>
                <a:srgbClr val="292934"/>
              </a:solidFill>
              <a:latin typeface="Footlight MT Light" panose="0204060206030A020304" pitchFamily="18" charset="0"/>
            </a:endParaRPr>
          </a:p>
          <a:p>
            <a:pPr lvl="1">
              <a:buClr>
                <a:srgbClr val="93A299"/>
              </a:buClr>
            </a:pPr>
            <a:endParaRPr lang="en-US" dirty="0">
              <a:solidFill>
                <a:srgbClr val="292934"/>
              </a:solidFill>
              <a:latin typeface="Footlight MT Light" panose="0204060206030A020304" pitchFamily="18" charset="0"/>
            </a:endParaRPr>
          </a:p>
          <a:p>
            <a:endParaRPr lang="en-US" dirty="0"/>
          </a:p>
        </p:txBody>
      </p:sp>
      <p:sp>
        <p:nvSpPr>
          <p:cNvPr id="7" name="Rectangle 6"/>
          <p:cNvSpPr/>
          <p:nvPr/>
        </p:nvSpPr>
        <p:spPr>
          <a:xfrm>
            <a:off x="533400" y="609600"/>
            <a:ext cx="8382000" cy="830997"/>
          </a:xfrm>
          <a:prstGeom prst="rect">
            <a:avLst/>
          </a:prstGeom>
        </p:spPr>
        <p:txBody>
          <a:bodyPr wrap="square">
            <a:spAutoFit/>
          </a:bodyPr>
          <a:lstStyle/>
          <a:p>
            <a:pPr marL="182880" lvl="0" indent="-182880">
              <a:spcBef>
                <a:spcPct val="20000"/>
              </a:spcBef>
              <a:buClr>
                <a:srgbClr val="93A299"/>
              </a:buClr>
              <a:buSzPct val="85000"/>
              <a:buFont typeface="Arial" pitchFamily="34" charset="0"/>
              <a:buChar char="•"/>
            </a:pPr>
            <a:r>
              <a:rPr lang="en-US" sz="2400" dirty="0">
                <a:solidFill>
                  <a:srgbClr val="FF0000"/>
                </a:solidFill>
                <a:latin typeface="Footlight MT Light" panose="0204060206030A020304" pitchFamily="18" charset="0"/>
              </a:rPr>
              <a:t>STRICT ANAEROBE PLEOMORPHIC (COCCO BACILLI)GRAM NEGATIVE BACILLI</a:t>
            </a:r>
          </a:p>
        </p:txBody>
      </p:sp>
      <p:graphicFrame>
        <p:nvGraphicFramePr>
          <p:cNvPr id="8" name="Table 7"/>
          <p:cNvGraphicFramePr>
            <a:graphicFrameLocks noGrp="1"/>
          </p:cNvGraphicFramePr>
          <p:nvPr>
            <p:extLst>
              <p:ext uri="{D42A27DB-BD31-4B8C-83A1-F6EECF244321}">
                <p14:modId xmlns:p14="http://schemas.microsoft.com/office/powerpoint/2010/main" val="1278189954"/>
              </p:ext>
            </p:extLst>
          </p:nvPr>
        </p:nvGraphicFramePr>
        <p:xfrm>
          <a:off x="152400" y="1600200"/>
          <a:ext cx="8839200" cy="5077968"/>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Footlight MT Light" panose="0204060206030A020304" pitchFamily="18" charset="0"/>
                        </a:rPr>
                        <a:t>BACTEROIDES FRAGILLIS GROUP </a:t>
                      </a:r>
                      <a:endParaRPr lang="en-US" dirty="0" smtClean="0">
                        <a:solidFill>
                          <a:srgbClr val="FF0000"/>
                        </a:solidFill>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3300"/>
                          </a:solidFill>
                          <a:latin typeface="Footlight MT Light" panose="0204060206030A020304" pitchFamily="18" charset="0"/>
                        </a:rPr>
                        <a:t>BACTEROIDES SPECIES OTHER THAN  B. FRAGILIS  GROUP</a:t>
                      </a:r>
                      <a:endParaRPr lang="en-US" dirty="0" smtClean="0">
                        <a:solidFill>
                          <a:srgbClr val="FF3300"/>
                        </a:solidFill>
                      </a:endParaRPr>
                    </a:p>
                    <a:p>
                      <a:endParaRPr lang="en-US" dirty="0"/>
                    </a:p>
                  </a:txBody>
                  <a:tcPr/>
                </a:tc>
                <a:extLst>
                  <a:ext uri="{0D108BD9-81ED-4DB2-BD59-A6C34878D82A}">
                    <a16:rowId xmlns:a16="http://schemas.microsoft.com/office/drawing/2014/main" val="10000"/>
                  </a:ext>
                </a:extLst>
              </a:tr>
              <a:tr h="370840">
                <a:tc>
                  <a:txBody>
                    <a:bodyPr/>
                    <a:lstStyle/>
                    <a:p>
                      <a:pPr algn="ctr"/>
                      <a:r>
                        <a:rPr lang="en-US" sz="1600" dirty="0" smtClean="0">
                          <a:latin typeface="Footlight MT Light" panose="0204060206030A020304" pitchFamily="18" charset="0"/>
                        </a:rPr>
                        <a:t>ACCOUNT FOR 1/3 OF ALL ISOLATES</a:t>
                      </a:r>
                    </a:p>
                    <a:p>
                      <a:pPr algn="ctr"/>
                      <a:r>
                        <a:rPr lang="en-US" sz="1600" dirty="0" smtClean="0">
                          <a:latin typeface="Footlight MT Light" panose="0204060206030A020304" pitchFamily="18" charset="0"/>
                        </a:rPr>
                        <a:t>GIT TRAC </a:t>
                      </a:r>
                    </a:p>
                    <a:p>
                      <a:pPr algn="ctr"/>
                      <a:endParaRPr lang="en-US" sz="1600" dirty="0"/>
                    </a:p>
                  </a:txBody>
                  <a:tcPr/>
                </a:tc>
                <a:tc>
                  <a:txBody>
                    <a:bodyPr/>
                    <a:lstStyle/>
                    <a:p>
                      <a:pPr lvl="1" algn="ctr">
                        <a:buClr>
                          <a:srgbClr val="93A299"/>
                        </a:buClr>
                      </a:pPr>
                      <a:r>
                        <a:rPr lang="en-US" sz="1600" dirty="0" smtClean="0">
                          <a:solidFill>
                            <a:srgbClr val="292934"/>
                          </a:solidFill>
                          <a:latin typeface="Footlight MT Light" panose="0204060206030A020304" pitchFamily="18" charset="0"/>
                        </a:rPr>
                        <a:t>LESS COMMON</a:t>
                      </a:r>
                    </a:p>
                    <a:p>
                      <a:pPr lvl="1" algn="ctr">
                        <a:buClr>
                          <a:srgbClr val="93A299"/>
                        </a:buClr>
                      </a:pPr>
                      <a:r>
                        <a:rPr lang="en-US" sz="1600" dirty="0" smtClean="0">
                          <a:solidFill>
                            <a:srgbClr val="292934"/>
                          </a:solidFill>
                          <a:latin typeface="Footlight MT Light" panose="0204060206030A020304" pitchFamily="18" charset="0"/>
                        </a:rPr>
                        <a:t>ORAL CAVITY</a:t>
                      </a:r>
                      <a:endParaRPr lang="en-US" sz="1600" dirty="0"/>
                    </a:p>
                  </a:txBody>
                  <a:tcPr/>
                </a:tc>
                <a:extLst>
                  <a:ext uri="{0D108BD9-81ED-4DB2-BD59-A6C34878D82A}">
                    <a16:rowId xmlns:a16="http://schemas.microsoft.com/office/drawing/2014/main" val="10001"/>
                  </a:ext>
                </a:extLst>
              </a:tr>
              <a:tr h="370840">
                <a:tc>
                  <a:txBody>
                    <a:bodyPr/>
                    <a:lstStyle/>
                    <a:p>
                      <a:pPr marL="0" lvl="0" indent="0" algn="ctr">
                        <a:buNone/>
                      </a:pPr>
                      <a:r>
                        <a:rPr lang="en-US" sz="1600" i="1" dirty="0" smtClean="0">
                          <a:latin typeface="Footlight MT Light" panose="0204060206030A020304" pitchFamily="18" charset="0"/>
                        </a:rPr>
                        <a:t>B. FRAGILIS-B. VULGARIS-B.THETAIOTAMICRON</a:t>
                      </a:r>
                    </a:p>
                    <a:p>
                      <a:pPr marL="0" lvl="0" indent="0" algn="ctr">
                        <a:buNone/>
                      </a:pPr>
                      <a:r>
                        <a:rPr lang="en-US" sz="1600" i="1" dirty="0" smtClean="0">
                          <a:latin typeface="Footlight MT Light" panose="0204060206030A020304" pitchFamily="18" charset="0"/>
                        </a:rPr>
                        <a:t>B. UNIFORMIS</a:t>
                      </a:r>
                      <a:endParaRPr lang="en-US" sz="1600" dirty="0" smtClean="0">
                        <a:latin typeface="Footlight MT Light" panose="0204060206030A020304" pitchFamily="18" charset="0"/>
                      </a:endParaRPr>
                    </a:p>
                    <a:p>
                      <a:pPr algn="ctr"/>
                      <a:endParaRPr lang="en-US" sz="1600" dirty="0"/>
                    </a:p>
                  </a:txBody>
                  <a:tcPr/>
                </a:tc>
                <a:tc>
                  <a:txBody>
                    <a:bodyPr/>
                    <a:lstStyle/>
                    <a:p>
                      <a:pPr marL="274320" marR="0" lvl="1" indent="0" algn="ctr" defTabSz="914400" rtl="0" eaLnBrk="1" fontAlgn="auto" latinLnBrk="0" hangingPunct="1">
                        <a:lnSpc>
                          <a:spcPct val="100000"/>
                        </a:lnSpc>
                        <a:spcBef>
                          <a:spcPct val="20000"/>
                        </a:spcBef>
                        <a:spcAft>
                          <a:spcPts val="0"/>
                        </a:spcAft>
                        <a:buClr>
                          <a:srgbClr val="93A299"/>
                        </a:buClr>
                        <a:buSzPct val="85000"/>
                        <a:buFont typeface="Arial" pitchFamily="34" charset="0"/>
                        <a:buNone/>
                        <a:tabLst/>
                        <a:defRPr/>
                      </a:pPr>
                      <a:r>
                        <a:rPr kumimoji="0" lang="en-US" sz="1600" b="0" i="1" u="none" strike="noStrike" kern="1200" cap="none" spc="0" normalizeH="0" baseline="0" noProof="0" dirty="0" smtClean="0">
                          <a:ln>
                            <a:noFill/>
                          </a:ln>
                          <a:solidFill>
                            <a:srgbClr val="292934"/>
                          </a:solidFill>
                          <a:effectLst/>
                          <a:uLnTx/>
                          <a:uFillTx/>
                          <a:latin typeface="Footlight MT Light" panose="0204060206030A020304" pitchFamily="18" charset="0"/>
                          <a:ea typeface="+mn-ea"/>
                          <a:cs typeface="+mn-cs"/>
                        </a:rPr>
                        <a:t>PREVOTELLA</a:t>
                      </a:r>
                    </a:p>
                    <a:p>
                      <a:pPr marL="274320" marR="0" lvl="1" indent="0" algn="ctr" defTabSz="914400" rtl="0" eaLnBrk="1" fontAlgn="auto" latinLnBrk="0" hangingPunct="1">
                        <a:lnSpc>
                          <a:spcPct val="100000"/>
                        </a:lnSpc>
                        <a:spcBef>
                          <a:spcPct val="20000"/>
                        </a:spcBef>
                        <a:spcAft>
                          <a:spcPts val="0"/>
                        </a:spcAft>
                        <a:buClr>
                          <a:srgbClr val="93A299"/>
                        </a:buClr>
                        <a:buSzPct val="85000"/>
                        <a:buFont typeface="Arial" pitchFamily="34" charset="0"/>
                        <a:buNone/>
                        <a:tabLst/>
                        <a:defRPr/>
                      </a:pPr>
                      <a:r>
                        <a:rPr kumimoji="0" lang="en-US" sz="1600" b="0" i="1" u="none" strike="noStrike" kern="1200" cap="none" spc="0" normalizeH="0" baseline="0" noProof="0" dirty="0" smtClean="0">
                          <a:ln>
                            <a:noFill/>
                          </a:ln>
                          <a:solidFill>
                            <a:srgbClr val="292934"/>
                          </a:solidFill>
                          <a:effectLst/>
                          <a:uLnTx/>
                          <a:uFillTx/>
                          <a:latin typeface="Footlight MT Light" panose="0204060206030A020304" pitchFamily="18" charset="0"/>
                          <a:ea typeface="+mn-ea"/>
                          <a:cs typeface="+mn-cs"/>
                        </a:rPr>
                        <a:t>PORPHYROMONAS</a:t>
                      </a:r>
                      <a:endParaRPr lang="en-US" sz="1600" i="1" dirty="0"/>
                    </a:p>
                  </a:txBody>
                  <a:tcPr/>
                </a:tc>
                <a:extLst>
                  <a:ext uri="{0D108BD9-81ED-4DB2-BD59-A6C34878D82A}">
                    <a16:rowId xmlns:a16="http://schemas.microsoft.com/office/drawing/2014/main" val="10002"/>
                  </a:ext>
                </a:extLst>
              </a:tr>
              <a:tr h="37084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Footlight MT Light" panose="0204060206030A020304" pitchFamily="18" charset="0"/>
                        </a:rPr>
                        <a:t>RESISTANT TO 20% BILE</a:t>
                      </a:r>
                    </a:p>
                    <a:p>
                      <a:pPr algn="ctr"/>
                      <a:endParaRPr lang="en-US" sz="16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rgbClr val="292934"/>
                          </a:solidFill>
                          <a:latin typeface="Footlight MT Light" panose="0204060206030A020304" pitchFamily="18" charset="0"/>
                        </a:rPr>
                        <a:t>BILE SENSITIVE</a:t>
                      </a:r>
                    </a:p>
                    <a:p>
                      <a:pPr algn="ctr"/>
                      <a:endParaRPr lang="en-US" sz="1600" dirty="0"/>
                    </a:p>
                  </a:txBody>
                  <a:tcPr/>
                </a:tc>
                <a:extLst>
                  <a:ext uri="{0D108BD9-81ED-4DB2-BD59-A6C34878D82A}">
                    <a16:rowId xmlns:a16="http://schemas.microsoft.com/office/drawing/2014/main" val="10003"/>
                  </a:ext>
                </a:extLst>
              </a:tr>
              <a:tr h="370840">
                <a:tc>
                  <a:txBody>
                    <a:bodyPr/>
                    <a:lstStyle/>
                    <a:p>
                      <a:pPr lvl="1" algn="ctr"/>
                      <a:r>
                        <a:rPr lang="en-US" sz="1600" dirty="0" smtClean="0">
                          <a:latin typeface="Footlight MT Light" panose="0204060206030A020304" pitchFamily="18" charset="0"/>
                        </a:rPr>
                        <a:t>RESISTANT TO MANY ANTIBIOTICS</a:t>
                      </a:r>
                    </a:p>
                    <a:p>
                      <a:pPr lvl="2" algn="ctr"/>
                      <a:r>
                        <a:rPr lang="en-US" sz="1600" dirty="0" smtClean="0">
                          <a:latin typeface="Footlight MT Light" panose="0204060206030A020304" pitchFamily="18" charset="0"/>
                        </a:rPr>
                        <a:t>PENICILLIN, KANAMYCIN, VANCOMYCIN,  COLISTIN – AND MANY MORE</a:t>
                      </a:r>
                    </a:p>
                    <a:p>
                      <a:pPr algn="ctr"/>
                      <a:endParaRPr lang="en-US" sz="16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rgbClr val="292934"/>
                          </a:solidFill>
                          <a:latin typeface="Footlight MT Light" panose="0204060206030A020304" pitchFamily="18" charset="0"/>
                        </a:rPr>
                        <a:t>RESISTANT TO KANAMYCIN ONLY</a:t>
                      </a:r>
                    </a:p>
                    <a:p>
                      <a:pPr algn="ctr"/>
                      <a:endParaRPr lang="en-US" sz="1600" dirty="0"/>
                    </a:p>
                  </a:txBody>
                  <a:tcPr/>
                </a:tc>
                <a:extLst>
                  <a:ext uri="{0D108BD9-81ED-4DB2-BD59-A6C34878D82A}">
                    <a16:rowId xmlns:a16="http://schemas.microsoft.com/office/drawing/2014/main" val="10004"/>
                  </a:ext>
                </a:extLst>
              </a:tr>
              <a:tr h="370840">
                <a:tc>
                  <a:txBody>
                    <a:bodyPr/>
                    <a:lstStyle/>
                    <a:p>
                      <a:pPr marL="274320" marR="0" lvl="1" indent="0" algn="ctr" defTabSz="914400" rtl="0" eaLnBrk="1" fontAlgn="auto" latinLnBrk="0" hangingPunct="1">
                        <a:lnSpc>
                          <a:spcPct val="100000"/>
                        </a:lnSpc>
                        <a:spcBef>
                          <a:spcPct val="20000"/>
                        </a:spcBef>
                        <a:spcAft>
                          <a:spcPts val="0"/>
                        </a:spcAft>
                        <a:buClr>
                          <a:srgbClr val="93A299"/>
                        </a:buClr>
                        <a:buSzPct val="85000"/>
                        <a:buFont typeface="Arial" pitchFamily="34" charset="0"/>
                        <a:buNone/>
                        <a:tabLst/>
                        <a:defRPr/>
                      </a:pPr>
                      <a:r>
                        <a:rPr kumimoji="0" lang="en-US" sz="1600" b="0" i="0" u="none" strike="noStrike" kern="1200" cap="none" spc="0" normalizeH="0" baseline="0" noProof="0" dirty="0" smtClean="0">
                          <a:ln>
                            <a:noFill/>
                          </a:ln>
                          <a:solidFill>
                            <a:srgbClr val="292934"/>
                          </a:solidFill>
                          <a:effectLst/>
                          <a:uLnTx/>
                          <a:uFillTx/>
                          <a:latin typeface="Footlight MT Light" panose="0204060206030A020304" pitchFamily="18" charset="0"/>
                          <a:ea typeface="+mn-ea"/>
                          <a:cs typeface="+mn-cs"/>
                        </a:rPr>
                        <a:t>NO PIGMENTATION OF COLONIES OR FLUORESCENCE</a:t>
                      </a:r>
                    </a:p>
                    <a:p>
                      <a:pPr marL="0" marR="0" lvl="0" indent="0" algn="ctr" defTabSz="914400" rtl="0" eaLnBrk="1" fontAlgn="auto" latinLnBrk="0" hangingPunct="1">
                        <a:lnSpc>
                          <a:spcPct val="100000"/>
                        </a:lnSpc>
                        <a:spcBef>
                          <a:spcPct val="20000"/>
                        </a:spcBef>
                        <a:spcAft>
                          <a:spcPts val="0"/>
                        </a:spcAft>
                        <a:buClr>
                          <a:srgbClr val="93A299"/>
                        </a:buClr>
                        <a:buSzPct val="85000"/>
                        <a:buFont typeface="Arial" pitchFamily="34" charset="0"/>
                        <a:buNone/>
                        <a:tabLst/>
                        <a:defRPr/>
                      </a:pPr>
                      <a:endParaRPr kumimoji="0" lang="en-US" sz="1600" b="0" i="0" u="none" strike="noStrike" kern="1200" cap="none" spc="0" normalizeH="0" baseline="0" noProof="0" dirty="0" smtClean="0">
                        <a:ln>
                          <a:noFill/>
                        </a:ln>
                        <a:solidFill>
                          <a:srgbClr val="292934"/>
                        </a:solidFill>
                        <a:effectLst/>
                        <a:uLnTx/>
                        <a:uFillTx/>
                        <a:latin typeface="Footlight MT Light" panose="0204060206030A020304" pitchFamily="18" charset="0"/>
                        <a:ea typeface="+mn-ea"/>
                        <a:cs typeface="+mn-cs"/>
                      </a:endParaRPr>
                    </a:p>
                    <a:p>
                      <a:pPr algn="ctr"/>
                      <a:endParaRPr lang="en-US" sz="16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rgbClr val="292934"/>
                          </a:solidFill>
                          <a:latin typeface="Footlight MT Light" panose="0204060206030A020304" pitchFamily="18" charset="0"/>
                        </a:rPr>
                        <a:t>SOME PIGMENTED</a:t>
                      </a:r>
                    </a:p>
                    <a:p>
                      <a:pPr algn="ctr"/>
                      <a:endParaRPr lang="en-US"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785823472"/>
              </p:ext>
            </p:extLst>
          </p:nvPr>
        </p:nvGraphicFramePr>
        <p:xfrm>
          <a:off x="533400" y="1447800"/>
          <a:ext cx="7543800" cy="399796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latin typeface="Footlight MT Light" panose="0204060206030A020304" pitchFamily="18" charset="0"/>
                        </a:rPr>
                        <a:t>OTHER ANAEROBIC  GRAM NEGATIVE BACILLI</a:t>
                      </a:r>
                      <a:endParaRPr lang="en-US" dirty="0" smtClean="0">
                        <a:solidFill>
                          <a:srgbClr val="FF0000"/>
                        </a:solidFill>
                      </a:endParaRPr>
                    </a:p>
                    <a:p>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latin typeface="Times New Roman" panose="02020603050405020304" pitchFamily="18" charset="0"/>
                          <a:cs typeface="Times New Roman" panose="02020603050405020304" pitchFamily="18" charset="0"/>
                        </a:rPr>
                        <a:t>ANAEROBIC GRAM</a:t>
                      </a:r>
                      <a:r>
                        <a:rPr lang="en-US" baseline="0" dirty="0" smtClean="0">
                          <a:solidFill>
                            <a:srgbClr val="0070C0"/>
                          </a:solidFill>
                          <a:latin typeface="Times New Roman" panose="02020603050405020304" pitchFamily="18" charset="0"/>
                          <a:cs typeface="Times New Roman" panose="02020603050405020304" pitchFamily="18" charset="0"/>
                        </a:rPr>
                        <a:t> POSITIVE </a:t>
                      </a:r>
                      <a:r>
                        <a:rPr lang="en-US" dirty="0" smtClean="0">
                          <a:solidFill>
                            <a:srgbClr val="0070C0"/>
                          </a:solidFill>
                          <a:latin typeface="Times New Roman" panose="02020603050405020304" pitchFamily="18" charset="0"/>
                          <a:cs typeface="Times New Roman" panose="02020603050405020304" pitchFamily="18" charset="0"/>
                        </a:rPr>
                        <a:t>COCCI</a:t>
                      </a:r>
                    </a:p>
                    <a:p>
                      <a:endParaRPr lang="en-US"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c>
                  <a:txBody>
                    <a:bodyPr/>
                    <a:lstStyle/>
                    <a:p>
                      <a:r>
                        <a:rPr lang="en-US" dirty="0" smtClean="0">
                          <a:solidFill>
                            <a:srgbClr val="FF0000"/>
                          </a:solidFill>
                          <a:latin typeface="Times New Roman" panose="02020603050405020304" pitchFamily="18" charset="0"/>
                          <a:cs typeface="Times New Roman" panose="02020603050405020304" pitchFamily="18" charset="0"/>
                        </a:rPr>
                        <a:t>ANAEROBIC GRAM NEGATIVE  COCCI</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r>
                        <a:rPr lang="en-US" sz="1400" dirty="0" smtClean="0">
                          <a:latin typeface="Times New Roman" panose="02020603050405020304" pitchFamily="18" charset="0"/>
                          <a:cs typeface="Times New Roman" panose="02020603050405020304" pitchFamily="18" charset="0"/>
                        </a:rPr>
                        <a:t>BACILLI</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CHAINS</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CLUSTERS</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SHEET-LIKE-or</a:t>
                      </a:r>
                      <a:r>
                        <a:rPr lang="en-US" sz="1400" baseline="0" dirty="0" smtClean="0">
                          <a:latin typeface="Times New Roman" panose="02020603050405020304" pitchFamily="18" charset="0"/>
                          <a:cs typeface="Times New Roman" panose="02020603050405020304" pitchFamily="18" charset="0"/>
                        </a:rPr>
                        <a:t> Pairs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pPr marL="182880" marR="0" lvl="0" indent="-182880" algn="l" defTabSz="914400" rtl="0" eaLnBrk="1" fontAlgn="auto" latinLnBrk="0" hangingPunct="1">
                        <a:lnSpc>
                          <a:spcPct val="100000"/>
                        </a:lnSpc>
                        <a:spcBef>
                          <a:spcPct val="20000"/>
                        </a:spcBef>
                        <a:spcAft>
                          <a:spcPts val="0"/>
                        </a:spcAft>
                        <a:buClr>
                          <a:srgbClr val="93A299"/>
                        </a:buClr>
                        <a:buSzPct val="85000"/>
                        <a:buFont typeface="Arial" pitchFamily="34" charset="0"/>
                        <a:buChar char="•"/>
                        <a:tabLst/>
                        <a:defRPr/>
                      </a:pPr>
                      <a:r>
                        <a:rPr kumimoji="0" lang="en-US" sz="1400" b="1" i="0" u="sng" strike="noStrike" kern="1200" cap="none" spc="0" normalizeH="0" baseline="0" noProof="0" dirty="0" smtClean="0">
                          <a:ln>
                            <a:noFill/>
                          </a:ln>
                          <a:solidFill>
                            <a:srgbClr val="292934"/>
                          </a:solidFill>
                          <a:effectLst/>
                          <a:uLnTx/>
                          <a:uFillTx/>
                          <a:latin typeface="Times New Roman" panose="02020603050405020304" pitchFamily="18" charset="0"/>
                          <a:ea typeface="+mn-ea"/>
                          <a:cs typeface="Times New Roman" panose="02020603050405020304" pitchFamily="18" charset="0"/>
                        </a:rPr>
                        <a:t>FUSOBACTERIUM NECROPHORUM</a:t>
                      </a:r>
                      <a:endParaRPr kumimoji="0" lang="en-US" sz="1400" b="0" i="0" u="none" strike="noStrike" kern="1200" cap="none" spc="0" normalizeH="0" baseline="0" noProof="0" dirty="0" smtClean="0">
                        <a:ln>
                          <a:noFill/>
                        </a:ln>
                        <a:solidFill>
                          <a:srgbClr val="292934"/>
                        </a:solidFill>
                        <a:effectLst/>
                        <a:uLnTx/>
                        <a:uFillTx/>
                        <a:latin typeface="Times New Roman" panose="02020603050405020304" pitchFamily="18" charset="0"/>
                        <a:ea typeface="+mn-ea"/>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u="sng" dirty="0" smtClean="0">
                          <a:latin typeface="Footlight MT Light" panose="0204060206030A020304" pitchFamily="18" charset="0"/>
                        </a:rPr>
                        <a:t>PEPTOSTREPTOCOCCUS</a:t>
                      </a:r>
                      <a:endParaRPr lang="en-US" sz="1400" dirty="0" smtClean="0">
                        <a:latin typeface="Footlight MT Light" panose="0204060206030A020304" pitchFamily="18" charset="0"/>
                      </a:endParaRPr>
                    </a:p>
                    <a:p>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b="1" u="sng" dirty="0" smtClean="0">
                          <a:latin typeface="Footlight MT Light" panose="0204060206030A020304" pitchFamily="18" charset="0"/>
                        </a:rPr>
                        <a:t>PEPTOCOCCUS</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u="sng" dirty="0" smtClean="0">
                          <a:latin typeface="Footlight MT Light" panose="0204060206030A020304" pitchFamily="18" charset="0"/>
                        </a:rPr>
                        <a:t>VEILLONELLA PARVULA</a:t>
                      </a:r>
                      <a:endParaRPr lang="en-US" dirty="0" smtClean="0">
                        <a:latin typeface="Footlight MT Light" panose="0204060206030A020304" pitchFamily="18" charset="0"/>
                      </a:endParaRPr>
                    </a:p>
                    <a:p>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70C0"/>
                          </a:solidFill>
                          <a:latin typeface="Times New Roman" panose="02020603050405020304" pitchFamily="18" charset="0"/>
                          <a:cs typeface="Times New Roman" panose="02020603050405020304" pitchFamily="18" charset="0"/>
                        </a:rPr>
                        <a:t>PERITONISILLAR </a:t>
                      </a:r>
                      <a:r>
                        <a:rPr lang="en-US" sz="1400" dirty="0" smtClean="0">
                          <a:solidFill>
                            <a:srgbClr val="0070C0"/>
                          </a:solidFill>
                          <a:latin typeface="Times New Roman" panose="02020603050405020304" pitchFamily="18" charset="0"/>
                          <a:cs typeface="Times New Roman" panose="02020603050405020304" pitchFamily="18" charset="0"/>
                          <a:sym typeface="Wingdings"/>
                        </a:rPr>
                        <a:t></a:t>
                      </a:r>
                      <a:r>
                        <a:rPr lang="en-US" sz="1400" dirty="0" smtClean="0">
                          <a:solidFill>
                            <a:srgbClr val="0070C0"/>
                          </a:solidFill>
                          <a:latin typeface="Times New Roman" panose="02020603050405020304" pitchFamily="18" charset="0"/>
                          <a:cs typeface="Times New Roman" panose="02020603050405020304" pitchFamily="18" charset="0"/>
                        </a:rPr>
                        <a:t>INTRNAL JUGULAR VEIN THROMBOSIS</a:t>
                      </a:r>
                      <a:r>
                        <a:rPr lang="en-US" sz="1400" dirty="0" smtClean="0">
                          <a:solidFill>
                            <a:srgbClr val="0070C0"/>
                          </a:solidFill>
                          <a:latin typeface="Times New Roman" panose="02020603050405020304" pitchFamily="18" charset="0"/>
                          <a:cs typeface="Times New Roman" panose="02020603050405020304" pitchFamily="18" charset="0"/>
                          <a:sym typeface="Wingdings"/>
                        </a:rPr>
                        <a:t></a:t>
                      </a:r>
                      <a:r>
                        <a:rPr lang="en-US" sz="1400" dirty="0" smtClean="0">
                          <a:solidFill>
                            <a:srgbClr val="0070C0"/>
                          </a:solidFill>
                          <a:latin typeface="Times New Roman" panose="02020603050405020304" pitchFamily="18" charset="0"/>
                          <a:cs typeface="Times New Roman" panose="02020603050405020304" pitchFamily="18" charset="0"/>
                        </a:rPr>
                        <a:t>EMBOLI TO THE LUNG LEMIERRE SYNDROM</a:t>
                      </a:r>
                    </a:p>
                    <a:p>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latin typeface="Footlight MT Light" panose="0204060206030A020304" pitchFamily="18" charset="0"/>
                        </a:rPr>
                        <a:t>BRAIN ABSCESS</a:t>
                      </a:r>
                    </a:p>
                    <a:p>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915400" cy="990600"/>
          </a:xfrm>
        </p:spPr>
        <p:txBody>
          <a:bodyPr>
            <a:normAutofit fontScale="90000"/>
          </a:bodyPr>
          <a:lstStyle/>
          <a:p>
            <a:pPr lvl="0"/>
            <a:r>
              <a:rPr lang="en-US" dirty="0">
                <a:latin typeface="Footlight MT Light" panose="0204060206030A020304" pitchFamily="18" charset="0"/>
              </a:rPr>
              <a:t>LARGE GRAM POSITIVE </a:t>
            </a:r>
            <a:r>
              <a:rPr lang="en-US" dirty="0" smtClean="0">
                <a:latin typeface="Footlight MT Light" panose="0204060206030A020304" pitchFamily="18" charset="0"/>
              </a:rPr>
              <a:t>SPORE FORMATION BACILLI : </a:t>
            </a:r>
            <a:r>
              <a:rPr lang="en-US" b="1" u="sng" dirty="0" smtClean="0">
                <a:latin typeface="Footlight MT Light" panose="0204060206030A020304" pitchFamily="18" charset="0"/>
              </a:rPr>
              <a:t>CLOSTRIDIUM SPECIES</a:t>
            </a:r>
            <a:endParaRPr lang="en-US" dirty="0">
              <a:latin typeface="Footlight MT Light" panose="0204060206030A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23899091"/>
              </p:ext>
            </p:extLst>
          </p:nvPr>
        </p:nvGraphicFramePr>
        <p:xfrm>
          <a:off x="1143000" y="2362200"/>
          <a:ext cx="6096000" cy="29362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smtClean="0"/>
                        <a:t>CLOSTRIDIUM SPECIES</a:t>
                      </a:r>
                      <a:endParaRPr lang="en-US" dirty="0"/>
                    </a:p>
                  </a:txBody>
                  <a:tcPr/>
                </a:tc>
                <a:tc>
                  <a:txBody>
                    <a:bodyPr/>
                    <a:lstStyle/>
                    <a:p>
                      <a:r>
                        <a:rPr lang="en-US" dirty="0" smtClean="0"/>
                        <a:t>MAJOR DISEASE</a:t>
                      </a:r>
                      <a:endParaRPr lang="en-US" dirty="0"/>
                    </a:p>
                  </a:txBody>
                  <a:tcPr/>
                </a:tc>
                <a:extLst>
                  <a:ext uri="{0D108BD9-81ED-4DB2-BD59-A6C34878D82A}">
                    <a16:rowId xmlns:a16="http://schemas.microsoft.com/office/drawing/2014/main" val="10000"/>
                  </a:ext>
                </a:extLst>
              </a:tr>
              <a:tr h="370840">
                <a:tc>
                  <a:txBody>
                    <a:bodyPr/>
                    <a:lstStyle/>
                    <a:p>
                      <a:r>
                        <a:rPr lang="en-US" i="1" dirty="0" smtClean="0">
                          <a:latin typeface="Footlight MT Light" panose="0204060206030A020304" pitchFamily="18" charset="0"/>
                        </a:rPr>
                        <a:t>Cl. perfringens</a:t>
                      </a:r>
                      <a:r>
                        <a:rPr lang="en-US" dirty="0" smtClean="0">
                          <a:latin typeface="Footlight MT Light" panose="0204060206030A020304" pitchFamily="18" charset="0"/>
                        </a:rPr>
                        <a:t> and other </a:t>
                      </a:r>
                      <a:r>
                        <a:rPr lang="en-US" dirty="0" err="1" smtClean="0">
                          <a:latin typeface="Footlight MT Light" panose="0204060206030A020304" pitchFamily="18" charset="0"/>
                        </a:rPr>
                        <a:t>e.g</a:t>
                      </a:r>
                      <a:r>
                        <a:rPr lang="en-US" dirty="0" smtClean="0">
                          <a:latin typeface="Footlight MT Light" panose="0204060206030A020304" pitchFamily="18" charset="0"/>
                        </a:rPr>
                        <a:t> </a:t>
                      </a:r>
                      <a:r>
                        <a:rPr lang="en-US" dirty="0" err="1" smtClean="0">
                          <a:latin typeface="Footlight MT Light" panose="0204060206030A020304" pitchFamily="18" charset="0"/>
                        </a:rPr>
                        <a:t>septicum</a:t>
                      </a:r>
                      <a:r>
                        <a:rPr lang="en-US" dirty="0" smtClean="0">
                          <a:latin typeface="Footlight MT Light" panose="0204060206030A020304" pitchFamily="18" charset="0"/>
                        </a:rPr>
                        <a:t> </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latin typeface="Footlight MT Light" panose="0204060206030A020304" pitchFamily="18" charset="0"/>
                        </a:rPr>
                        <a:t>Gas gangrene              </a:t>
                      </a:r>
                    </a:p>
                    <a:p>
                      <a:endParaRPr lang="en-US" dirty="0"/>
                    </a:p>
                  </a:txBody>
                  <a:tcPr/>
                </a:tc>
                <a:extLst>
                  <a:ext uri="{0D108BD9-81ED-4DB2-BD59-A6C34878D82A}">
                    <a16:rowId xmlns:a16="http://schemas.microsoft.com/office/drawing/2014/main" val="10001"/>
                  </a:ext>
                </a:extLst>
              </a:tr>
              <a:tr h="370840">
                <a:tc>
                  <a:txBody>
                    <a:bodyPr/>
                    <a:lstStyle/>
                    <a:p>
                      <a:r>
                        <a:rPr lang="en-US" i="1" dirty="0" smtClean="0">
                          <a:latin typeface="Footlight MT Light" panose="0204060206030A020304" pitchFamily="18" charset="0"/>
                        </a:rPr>
                        <a:t>Cl. </a:t>
                      </a:r>
                      <a:r>
                        <a:rPr lang="en-US" i="1" dirty="0" err="1" smtClean="0">
                          <a:latin typeface="Footlight MT Light" panose="0204060206030A020304" pitchFamily="18" charset="0"/>
                        </a:rPr>
                        <a:t>tetani</a:t>
                      </a:r>
                      <a:r>
                        <a:rPr lang="en-US" i="1" dirty="0" smtClean="0">
                          <a:latin typeface="Footlight MT Light" panose="0204060206030A020304" pitchFamily="18" charset="0"/>
                        </a:rPr>
                        <a:t> </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latin typeface="Footlight MT Light" panose="0204060206030A020304" pitchFamily="18" charset="0"/>
                        </a:rPr>
                        <a:t>Tetanus </a:t>
                      </a:r>
                    </a:p>
                    <a:p>
                      <a:endParaRPr lang="en-US" dirty="0"/>
                    </a:p>
                  </a:txBody>
                  <a:tcPr/>
                </a:tc>
                <a:extLst>
                  <a:ext uri="{0D108BD9-81ED-4DB2-BD59-A6C34878D82A}">
                    <a16:rowId xmlns:a16="http://schemas.microsoft.com/office/drawing/2014/main" val="10002"/>
                  </a:ext>
                </a:extLst>
              </a:tr>
              <a:tr h="370840">
                <a:tc>
                  <a:txBody>
                    <a:bodyPr/>
                    <a:lstStyle/>
                    <a:p>
                      <a:r>
                        <a:rPr lang="en-US" i="1" dirty="0" smtClean="0">
                          <a:latin typeface="Footlight MT Light" panose="0204060206030A020304" pitchFamily="18" charset="0"/>
                        </a:rPr>
                        <a:t>Cl. botulinum </a:t>
                      </a:r>
                      <a:endParaRPr lang="en-US" dirty="0"/>
                    </a:p>
                  </a:txBody>
                  <a:tcPr/>
                </a:tc>
                <a:tc>
                  <a:txBody>
                    <a:bodyPr/>
                    <a:lstStyle/>
                    <a:p>
                      <a:r>
                        <a:rPr lang="en-US" dirty="0" smtClean="0">
                          <a:latin typeface="Footlight MT Light" panose="0204060206030A020304" pitchFamily="18" charset="0"/>
                        </a:rPr>
                        <a:t> Botulism</a:t>
                      </a:r>
                      <a:endParaRPr lang="en-US" dirty="0"/>
                    </a:p>
                  </a:txBody>
                  <a:tcPr/>
                </a:tc>
                <a:extLst>
                  <a:ext uri="{0D108BD9-81ED-4DB2-BD59-A6C34878D82A}">
                    <a16:rowId xmlns:a16="http://schemas.microsoft.com/office/drawing/2014/main" val="10003"/>
                  </a:ext>
                </a:extLst>
              </a:tr>
              <a:tr h="370840">
                <a:tc>
                  <a:txBody>
                    <a:bodyPr/>
                    <a:lstStyle/>
                    <a:p>
                      <a:r>
                        <a:rPr lang="en-US" i="1" dirty="0" smtClean="0">
                          <a:latin typeface="Footlight MT Light" panose="0204060206030A020304" pitchFamily="18" charset="0"/>
                        </a:rPr>
                        <a:t>Cl. difficile</a:t>
                      </a:r>
                      <a:r>
                        <a:rPr lang="en-US" dirty="0" smtClean="0">
                          <a:latin typeface="Footlight MT Light" panose="0204060206030A020304" pitchFamily="18" charset="0"/>
                        </a:rPr>
                        <a:t> </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latin typeface="Footlight MT Light" panose="0204060206030A020304" pitchFamily="18" charset="0"/>
                        </a:rPr>
                        <a:t>4.</a:t>
                      </a:r>
                      <a:r>
                        <a:rPr lang="en-US" i="1" dirty="0" smtClean="0">
                          <a:latin typeface="Footlight MT Light" panose="0204060206030A020304" pitchFamily="18" charset="0"/>
                        </a:rPr>
                        <a:t> </a:t>
                      </a:r>
                      <a:r>
                        <a:rPr lang="en-US" dirty="0" smtClean="0">
                          <a:latin typeface="Footlight MT Light" panose="0204060206030A020304" pitchFamily="18" charset="0"/>
                        </a:rPr>
                        <a:t>Toxic enterocolitis               (</a:t>
                      </a:r>
                      <a:r>
                        <a:rPr lang="en-US" dirty="0" err="1" smtClean="0">
                          <a:latin typeface="Footlight MT Light" panose="0204060206030A020304" pitchFamily="18" charset="0"/>
                        </a:rPr>
                        <a:t>Pseudomembernous</a:t>
                      </a:r>
                      <a:r>
                        <a:rPr lang="en-US" dirty="0" smtClean="0">
                          <a:latin typeface="Footlight MT Light" panose="0204060206030A020304" pitchFamily="18" charset="0"/>
                        </a:rPr>
                        <a:t> colitis)</a:t>
                      </a:r>
                      <a:endParaRPr lang="en-US" sz="2000" dirty="0" smtClean="0">
                        <a:latin typeface="Footlight MT Light" panose="0204060206030A020304" pitchFamily="18" charset="0"/>
                      </a:endParaRPr>
                    </a:p>
                    <a:p>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latin typeface="Footlight MT Light" panose="0204060206030A020304" pitchFamily="18" charset="0"/>
              </a:rPr>
              <a:t>Clostridium perfringens (C. </a:t>
            </a:r>
            <a:r>
              <a:rPr lang="en-US" b="1" i="1" u="sng" dirty="0" err="1" smtClean="0">
                <a:latin typeface="Footlight MT Light" panose="0204060206030A020304" pitchFamily="18" charset="0"/>
              </a:rPr>
              <a:t>welchii</a:t>
            </a:r>
            <a:r>
              <a:rPr lang="en-US" b="1" i="1" u="sng" dirty="0" smtClean="0">
                <a:latin typeface="Footlight MT Light" panose="0204060206030A020304" pitchFamily="18" charset="0"/>
              </a:rPr>
              <a:t>)</a:t>
            </a:r>
            <a:r>
              <a:rPr lang="en-US" sz="3600" dirty="0" smtClean="0">
                <a:latin typeface="Footlight MT Light" panose="0204060206030A020304" pitchFamily="18" charset="0"/>
              </a:rPr>
              <a:t/>
            </a:r>
            <a:br>
              <a:rPr lang="en-US" sz="3600"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lvl="0"/>
            <a:r>
              <a:rPr lang="en-US" dirty="0" smtClean="0">
                <a:latin typeface="Footlight MT Light" panose="0204060206030A020304" pitchFamily="18" charset="0"/>
              </a:rPr>
              <a:t>large Gram </a:t>
            </a:r>
            <a:r>
              <a:rPr lang="en-US" dirty="0">
                <a:latin typeface="Footlight MT Light" panose="0204060206030A020304" pitchFamily="18" charset="0"/>
              </a:rPr>
              <a:t>positive bacilli with bulging </a:t>
            </a:r>
            <a:r>
              <a:rPr lang="en-US" dirty="0" smtClean="0">
                <a:latin typeface="Footlight MT Light" panose="0204060206030A020304" pitchFamily="18" charset="0"/>
              </a:rPr>
              <a:t>sub terminal endospores</a:t>
            </a:r>
          </a:p>
          <a:p>
            <a:pPr lvl="0"/>
            <a:r>
              <a:rPr lang="en-US" b="1" u="sng" dirty="0">
                <a:latin typeface="Footlight MT Light" panose="0204060206030A020304" pitchFamily="18" charset="0"/>
              </a:rPr>
              <a:t>Clinical Features</a:t>
            </a:r>
          </a:p>
          <a:p>
            <a:pPr lvl="0"/>
            <a:r>
              <a:rPr lang="en-US" dirty="0">
                <a:latin typeface="Footlight MT Light" panose="0204060206030A020304" pitchFamily="18" charset="0"/>
              </a:rPr>
              <a:t>Can leads to the following diseases </a:t>
            </a:r>
          </a:p>
          <a:p>
            <a:pPr lvl="0"/>
            <a:r>
              <a:rPr lang="en-US" dirty="0" smtClean="0">
                <a:latin typeface="Footlight MT Light" panose="0204060206030A020304" pitchFamily="18" charset="0"/>
              </a:rPr>
              <a:t>1) </a:t>
            </a:r>
            <a:r>
              <a:rPr lang="en-US" dirty="0">
                <a:latin typeface="Footlight MT Light" panose="0204060206030A020304" pitchFamily="18" charset="0"/>
              </a:rPr>
              <a:t>Wound </a:t>
            </a:r>
            <a:r>
              <a:rPr lang="en-US" dirty="0" smtClean="0">
                <a:latin typeface="Footlight MT Light" panose="0204060206030A020304" pitchFamily="18" charset="0"/>
              </a:rPr>
              <a:t>infection after wound Contamination can lead to Gas </a:t>
            </a:r>
            <a:r>
              <a:rPr lang="en-US" dirty="0">
                <a:latin typeface="Footlight MT Light" panose="0204060206030A020304" pitchFamily="18" charset="0"/>
              </a:rPr>
              <a:t>Gangrene - most </a:t>
            </a:r>
            <a:r>
              <a:rPr lang="en-US" dirty="0" smtClean="0">
                <a:latin typeface="Footlight MT Light" panose="0204060206030A020304" pitchFamily="18" charset="0"/>
              </a:rPr>
              <a:t>serious </a:t>
            </a:r>
            <a:r>
              <a:rPr lang="en-US" dirty="0">
                <a:latin typeface="Footlight MT Light" panose="0204060206030A020304" pitchFamily="18" charset="0"/>
              </a:rPr>
              <a:t>disease</a:t>
            </a:r>
          </a:p>
          <a:p>
            <a:pPr lvl="0"/>
            <a:r>
              <a:rPr lang="en-US" dirty="0" smtClean="0">
                <a:latin typeface="Footlight MT Light" panose="0204060206030A020304" pitchFamily="18" charset="0"/>
              </a:rPr>
              <a:t>2) </a:t>
            </a:r>
            <a:r>
              <a:rPr lang="en-US" dirty="0">
                <a:latin typeface="Footlight MT Light" panose="0204060206030A020304" pitchFamily="18" charset="0"/>
              </a:rPr>
              <a:t>Gas Gangrene of the uterus </a:t>
            </a:r>
            <a:r>
              <a:rPr lang="en-US" dirty="0" smtClean="0">
                <a:latin typeface="Footlight MT Light" panose="0204060206030A020304" pitchFamily="18" charset="0"/>
              </a:rPr>
              <a:t>after </a:t>
            </a:r>
            <a:r>
              <a:rPr lang="en-US" dirty="0">
                <a:latin typeface="Footlight MT Light" panose="0204060206030A020304" pitchFamily="18" charset="0"/>
              </a:rPr>
              <a:t>criminal abortion</a:t>
            </a:r>
          </a:p>
          <a:p>
            <a:pPr lvl="0"/>
            <a:r>
              <a:rPr lang="en-US" dirty="0" smtClean="0">
                <a:latin typeface="Footlight MT Light" panose="0204060206030A020304" pitchFamily="18" charset="0"/>
              </a:rPr>
              <a:t>3) </a:t>
            </a:r>
            <a:r>
              <a:rPr lang="en-US" dirty="0">
                <a:latin typeface="Footlight MT Light" panose="0204060206030A020304" pitchFamily="18" charset="0"/>
              </a:rPr>
              <a:t>Food Poisoning : Spores are swallowed </a:t>
            </a:r>
            <a:r>
              <a:rPr lang="en-US" dirty="0" smtClean="0">
                <a:latin typeface="Footlight MT Light" panose="0204060206030A020304" pitchFamily="18" charset="0"/>
              </a:rPr>
              <a:t>then germinate </a:t>
            </a:r>
            <a:r>
              <a:rPr lang="en-US" dirty="0">
                <a:latin typeface="Footlight MT Light" panose="0204060206030A020304" pitchFamily="18" charset="0"/>
              </a:rPr>
              <a:t>in gut after 18 hours(Toxin production</a:t>
            </a:r>
            <a:r>
              <a:rPr lang="en-US" dirty="0" smtClean="0">
                <a:latin typeface="Footlight MT Light" panose="0204060206030A020304" pitchFamily="18" charset="0"/>
              </a:rPr>
              <a:t>) lead to </a:t>
            </a:r>
            <a:r>
              <a:rPr lang="en-US" dirty="0">
                <a:latin typeface="Footlight MT Light" panose="0204060206030A020304" pitchFamily="18" charset="0"/>
              </a:rPr>
              <a:t>abdominal pain and </a:t>
            </a:r>
            <a:r>
              <a:rPr lang="en-US" dirty="0" err="1">
                <a:latin typeface="Footlight MT Light" panose="0204060206030A020304" pitchFamily="18" charset="0"/>
              </a:rPr>
              <a:t>diarrhoea</a:t>
            </a:r>
            <a:r>
              <a:rPr lang="en-US" dirty="0">
                <a:latin typeface="Footlight MT Light" panose="0204060206030A020304" pitchFamily="18" charset="0"/>
              </a:rPr>
              <a:t> </a:t>
            </a:r>
          </a:p>
          <a:p>
            <a:pPr lvl="0"/>
            <a:endParaRPr lang="en-US" sz="2400" dirty="0">
              <a:latin typeface="Footlight MT Light" panose="0204060206030A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latin typeface="Footlight MT Light" panose="0204060206030A020304" pitchFamily="18" charset="0"/>
              </a:rPr>
              <a:t>Clostridium </a:t>
            </a:r>
            <a:r>
              <a:rPr lang="en-US" b="1" i="1" u="sng" dirty="0" err="1" smtClean="0">
                <a:latin typeface="Footlight MT Light" panose="0204060206030A020304" pitchFamily="18" charset="0"/>
              </a:rPr>
              <a:t>perfringens</a:t>
            </a:r>
            <a:r>
              <a:rPr lang="en-US" b="1" i="1" u="sng" dirty="0" smtClean="0">
                <a:latin typeface="Footlight MT Light" panose="0204060206030A020304" pitchFamily="18" charset="0"/>
              </a:rPr>
              <a:t> (CI . </a:t>
            </a:r>
            <a:r>
              <a:rPr lang="en-US" b="1" i="1" u="sng" dirty="0" err="1" smtClean="0">
                <a:latin typeface="Footlight MT Light" panose="0204060206030A020304" pitchFamily="18" charset="0"/>
              </a:rPr>
              <a:t>welchii</a:t>
            </a:r>
            <a:r>
              <a:rPr lang="en-US" b="1" i="1" u="sng" dirty="0" smtClean="0">
                <a:latin typeface="Footlight MT Light" panose="0204060206030A020304" pitchFamily="18" charset="0"/>
              </a:rPr>
              <a:t>)</a:t>
            </a:r>
            <a:r>
              <a:rPr lang="en-US" sz="3600" dirty="0" smtClean="0">
                <a:latin typeface="Footlight MT Light" panose="0204060206030A020304" pitchFamily="18" charset="0"/>
              </a:rPr>
              <a:t/>
            </a:r>
            <a:br>
              <a:rPr lang="en-US" sz="3600"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lvl="0"/>
            <a:r>
              <a:rPr lang="en-US" b="1" u="sng" dirty="0" smtClean="0">
                <a:latin typeface="Footlight MT Light" panose="0204060206030A020304" pitchFamily="18" charset="0"/>
              </a:rPr>
              <a:t>Pathogenesis:</a:t>
            </a:r>
            <a:r>
              <a:rPr lang="en-US" b="1" dirty="0" smtClean="0">
                <a:latin typeface="Footlight MT Light" panose="0204060206030A020304" pitchFamily="18" charset="0"/>
              </a:rPr>
              <a:t>	</a:t>
            </a:r>
          </a:p>
          <a:p>
            <a:pPr lvl="0"/>
            <a:r>
              <a:rPr lang="en-US" dirty="0" smtClean="0">
                <a:latin typeface="Footlight MT Light" panose="0204060206030A020304" pitchFamily="18" charset="0"/>
              </a:rPr>
              <a:t>Traumatic open wounds or compound fractures lead to muscle damages and contamination with dirt etc,</a:t>
            </a:r>
          </a:p>
          <a:p>
            <a:pPr lvl="0"/>
            <a:r>
              <a:rPr lang="en-US" dirty="0" smtClean="0">
                <a:latin typeface="Footlight MT Light" panose="0204060206030A020304" pitchFamily="18" charset="0"/>
              </a:rPr>
              <a:t>Mainly in war wounds, old age, low blood supply and amputation of thigh (required prophylaxis with penicillin</a:t>
            </a:r>
          </a:p>
          <a:p>
            <a:endParaRPr lang="en-US" dirty="0">
              <a:latin typeface="Footlight MT Light" panose="0204060206030A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otlight MT Light" panose="0204060206030A020304" pitchFamily="18" charset="0"/>
              </a:rPr>
              <a:t>LECTURE OBJECTIVES</a:t>
            </a: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r>
              <a:rPr lang="en-US" b="1" dirty="0" smtClean="0">
                <a:latin typeface="Footlight MT Light" panose="0204060206030A020304" pitchFamily="18" charset="0"/>
              </a:rPr>
              <a:t>By the end of this lecture the student should be able to:</a:t>
            </a:r>
            <a:endParaRPr lang="en-US" dirty="0" smtClean="0">
              <a:latin typeface="Footlight MT Light" panose="0204060206030A020304" pitchFamily="18" charset="0"/>
            </a:endParaRPr>
          </a:p>
          <a:p>
            <a:pPr lvl="0"/>
            <a:r>
              <a:rPr lang="en-US" dirty="0" smtClean="0">
                <a:latin typeface="Footlight MT Light" panose="0204060206030A020304" pitchFamily="18" charset="0"/>
              </a:rPr>
              <a:t>Describe anaerobic bacteria including their sensitivity to oxygen and where they may be found in the environment and the human body.</a:t>
            </a:r>
          </a:p>
          <a:p>
            <a:pPr lvl="0"/>
            <a:r>
              <a:rPr lang="en-US" dirty="0" smtClean="0">
                <a:latin typeface="Footlight MT Light" panose="0204060206030A020304" pitchFamily="18" charset="0"/>
              </a:rPr>
              <a:t>Differentiate the various types of anaerobes with regard to atmospheric requirement (i.e. obligate anaerobes, Facultative anaerobes and </a:t>
            </a:r>
            <a:r>
              <a:rPr lang="en-US" dirty="0" err="1" smtClean="0">
                <a:latin typeface="Footlight MT Light" panose="0204060206030A020304" pitchFamily="18" charset="0"/>
              </a:rPr>
              <a:t>aerotolerent</a:t>
            </a:r>
            <a:r>
              <a:rPr lang="en-US" dirty="0" smtClean="0">
                <a:latin typeface="Footlight MT Light" panose="0204060206030A020304" pitchFamily="18" charset="0"/>
              </a:rPr>
              <a:t> anaerobes.</a:t>
            </a:r>
          </a:p>
          <a:p>
            <a:pPr lvl="0"/>
            <a:r>
              <a:rPr lang="en-US" dirty="0" smtClean="0">
                <a:latin typeface="Footlight MT Light" panose="0204060206030A020304" pitchFamily="18" charset="0"/>
              </a:rPr>
              <a:t>Describe how anaerobes, as part of endogenous </a:t>
            </a:r>
            <a:r>
              <a:rPr lang="en-US" dirty="0" err="1" smtClean="0">
                <a:latin typeface="Footlight MT Light" panose="0204060206030A020304" pitchFamily="18" charset="0"/>
              </a:rPr>
              <a:t>microbiota</a:t>
            </a:r>
            <a:r>
              <a:rPr lang="en-US" dirty="0" smtClean="0">
                <a:latin typeface="Footlight MT Light" panose="0204060206030A020304" pitchFamily="18" charset="0"/>
              </a:rPr>
              <a:t>, initiate and establish infection.</a:t>
            </a:r>
          </a:p>
          <a:p>
            <a:pPr lvl="0"/>
            <a:r>
              <a:rPr lang="en-US" dirty="0" smtClean="0">
                <a:latin typeface="Footlight MT Light" panose="0204060206030A020304" pitchFamily="18" charset="0"/>
              </a:rPr>
              <a:t>Name the endogenous anaerobes commonly involved in human infection.</a:t>
            </a:r>
          </a:p>
          <a:p>
            <a:endParaRPr lang="en-US" dirty="0">
              <a:latin typeface="Footlight MT Light" panose="0204060206030A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u="sng" dirty="0">
                <a:solidFill>
                  <a:srgbClr val="D2533C"/>
                </a:solidFill>
                <a:latin typeface="Footlight MT Light" panose="0204060206030A020304" pitchFamily="18" charset="0"/>
              </a:rPr>
              <a:t>Clostridium perfringens (</a:t>
            </a:r>
            <a:r>
              <a:rPr lang="en-US" sz="3600" b="1" i="1" u="sng" dirty="0" smtClean="0">
                <a:solidFill>
                  <a:srgbClr val="D2533C"/>
                </a:solidFill>
                <a:latin typeface="Footlight MT Light" panose="0204060206030A020304" pitchFamily="18" charset="0"/>
              </a:rPr>
              <a:t>C </a:t>
            </a:r>
            <a:r>
              <a:rPr lang="en-US" sz="3600" b="1" i="1" u="sng" dirty="0">
                <a:solidFill>
                  <a:srgbClr val="D2533C"/>
                </a:solidFill>
                <a:latin typeface="Footlight MT Light" panose="0204060206030A020304" pitchFamily="18" charset="0"/>
              </a:rPr>
              <a:t>. </a:t>
            </a:r>
            <a:r>
              <a:rPr lang="en-US" sz="3600" b="1" i="1" u="sng" dirty="0" err="1">
                <a:solidFill>
                  <a:srgbClr val="D2533C"/>
                </a:solidFill>
                <a:latin typeface="Footlight MT Light" panose="0204060206030A020304" pitchFamily="18" charset="0"/>
              </a:rPr>
              <a:t>welchii</a:t>
            </a:r>
            <a:r>
              <a:rPr lang="en-US" sz="3600" b="1" i="1" u="sng" dirty="0">
                <a:solidFill>
                  <a:srgbClr val="D2533C"/>
                </a:solidFill>
                <a:latin typeface="Footlight MT Light" panose="0204060206030A020304" pitchFamily="18" charset="0"/>
              </a:rPr>
              <a:t>)</a:t>
            </a:r>
            <a:endParaRPr lang="en-US" dirty="0"/>
          </a:p>
        </p:txBody>
      </p:sp>
      <p:sp>
        <p:nvSpPr>
          <p:cNvPr id="3" name="Content Placeholder 2"/>
          <p:cNvSpPr>
            <a:spLocks noGrp="1"/>
          </p:cNvSpPr>
          <p:nvPr>
            <p:ph idx="1"/>
          </p:nvPr>
        </p:nvSpPr>
        <p:spPr/>
        <p:txBody>
          <a:bodyPr>
            <a:normAutofit fontScale="92500"/>
          </a:bodyPr>
          <a:lstStyle/>
          <a:p>
            <a:r>
              <a:rPr lang="en-US" b="1" u="sng" dirty="0">
                <a:latin typeface="Times New Roman" panose="02020603050405020304" pitchFamily="18" charset="0"/>
                <a:cs typeface="Times New Roman" panose="02020603050405020304" pitchFamily="18" charset="0"/>
              </a:rPr>
              <a:t>Laboratory diagnosis</a:t>
            </a:r>
          </a:p>
          <a:p>
            <a:r>
              <a:rPr lang="en-US" dirty="0">
                <a:latin typeface="Times New Roman" panose="02020603050405020304" pitchFamily="18" charset="0"/>
                <a:cs typeface="Times New Roman" panose="02020603050405020304" pitchFamily="18" charset="0"/>
              </a:rPr>
              <a:t>Smear Gram stain Large Gram positive bacilli with few or no WBCs</a:t>
            </a:r>
          </a:p>
          <a:p>
            <a:r>
              <a:rPr lang="en-US" dirty="0">
                <a:latin typeface="Times New Roman" panose="02020603050405020304" pitchFamily="18" charset="0"/>
                <a:cs typeface="Times New Roman" panose="02020603050405020304" pitchFamily="18" charset="0"/>
              </a:rPr>
              <a:t>Culture</a:t>
            </a:r>
          </a:p>
          <a:p>
            <a:r>
              <a:rPr lang="en-US" dirty="0">
                <a:latin typeface="Times New Roman" panose="02020603050405020304" pitchFamily="18" charset="0"/>
                <a:cs typeface="Times New Roman" panose="02020603050405020304" pitchFamily="18" charset="0"/>
              </a:rPr>
              <a:t>Blood agar with </a:t>
            </a:r>
            <a:r>
              <a:rPr lang="en-US" dirty="0" err="1">
                <a:latin typeface="Times New Roman" panose="02020603050405020304" pitchFamily="18" charset="0"/>
                <a:cs typeface="Times New Roman" panose="02020603050405020304" pitchFamily="18" charset="0"/>
              </a:rPr>
              <a:t>haemolytic</a:t>
            </a:r>
            <a:r>
              <a:rPr lang="en-US" dirty="0">
                <a:latin typeface="Times New Roman" panose="02020603050405020304" pitchFamily="18" charset="0"/>
                <a:cs typeface="Times New Roman" panose="02020603050405020304" pitchFamily="18" charset="0"/>
              </a:rPr>
              <a:t> colonies (double zone of </a:t>
            </a:r>
            <a:r>
              <a:rPr lang="en-US" dirty="0" err="1">
                <a:latin typeface="Times New Roman" panose="02020603050405020304" pitchFamily="18" charset="0"/>
                <a:cs typeface="Times New Roman" panose="02020603050405020304" pitchFamily="18" charset="0"/>
              </a:rPr>
              <a:t>haemolysis</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Cooked meat medium</a:t>
            </a:r>
          </a:p>
          <a:p>
            <a:r>
              <a:rPr lang="en-US" dirty="0">
                <a:latin typeface="Times New Roman" panose="02020603050405020304" pitchFamily="18" charset="0"/>
                <a:cs typeface="Times New Roman" panose="02020603050405020304" pitchFamily="18" charset="0"/>
              </a:rPr>
              <a:t>Gives the NAGLAR'S Reaction &amp; toxin neutralization on Egg yolk medium &amp; toxin is a phospholipase </a:t>
            </a:r>
          </a:p>
          <a:p>
            <a:endParaRPr lang="en-US" dirty="0">
              <a:latin typeface="Times New Roman" panose="02020603050405020304" pitchFamily="18" charset="0"/>
              <a:cs typeface="Times New Roman" panose="02020603050405020304" pitchFamily="18" charset="0"/>
            </a:endParaRPr>
          </a:p>
          <a:p>
            <a:r>
              <a:rPr lang="en-US" b="1" u="sng" dirty="0">
                <a:latin typeface="Times New Roman" panose="02020603050405020304" pitchFamily="18" charset="0"/>
                <a:cs typeface="Times New Roman" panose="02020603050405020304" pitchFamily="18" charset="0"/>
              </a:rPr>
              <a:t>Treatment and Prevention</a:t>
            </a:r>
          </a:p>
          <a:p>
            <a:r>
              <a:rPr lang="en-US" dirty="0">
                <a:latin typeface="Times New Roman" panose="02020603050405020304" pitchFamily="18" charset="0"/>
                <a:cs typeface="Times New Roman" panose="02020603050405020304" pitchFamily="18" charset="0"/>
              </a:rPr>
              <a:t>Remove dead tissue , debris and foreign bodies .Penicillin and hyperbaric oxygen in some cases</a:t>
            </a:r>
          </a:p>
          <a:p>
            <a:endParaRPr lang="en-US" dirty="0"/>
          </a:p>
        </p:txBody>
      </p:sp>
    </p:spTree>
    <p:extLst>
      <p:ext uri="{BB962C8B-B14F-4D97-AF65-F5344CB8AC3E}">
        <p14:creationId xmlns:p14="http://schemas.microsoft.com/office/powerpoint/2010/main" val="1666811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0"/>
          <p:cNvGrpSpPr>
            <a:grpSpLocks/>
          </p:cNvGrpSpPr>
          <p:nvPr/>
        </p:nvGrpSpPr>
        <p:grpSpPr bwMode="auto">
          <a:xfrm>
            <a:off x="304344" y="1825509"/>
            <a:ext cx="6269864" cy="3720748"/>
            <a:chOff x="-93" y="912"/>
            <a:chExt cx="5969" cy="3746"/>
          </a:xfrm>
        </p:grpSpPr>
        <p:pic>
          <p:nvPicPr>
            <p:cNvPr id="5" name="Picture 4" descr="ClostridiumPerfingensGramStain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 y="979"/>
              <a:ext cx="2880" cy="247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lostridiumPerfringensDoubleZoneHemolysisPho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6" y="912"/>
              <a:ext cx="2688" cy="2561"/>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7"/>
            <p:cNvSpPr txBox="1">
              <a:spLocks noChangeArrowheads="1"/>
            </p:cNvSpPr>
            <p:nvPr/>
          </p:nvSpPr>
          <p:spPr bwMode="auto">
            <a:xfrm>
              <a:off x="-93" y="3573"/>
              <a:ext cx="2640" cy="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1600" b="1" i="0" u="none" strike="noStrike" kern="0" cap="none" spc="0" normalizeH="0" baseline="0" noProof="0" dirty="0" smtClean="0">
                  <a:ln>
                    <a:noFill/>
                  </a:ln>
                  <a:solidFill>
                    <a:srgbClr val="CC0000"/>
                  </a:solidFill>
                  <a:effectLst/>
                  <a:uLnTx/>
                  <a:uFillTx/>
                </a:rPr>
                <a:t>NOTE:</a:t>
              </a:r>
              <a:r>
                <a:rPr kumimoji="0" lang="en-US" altLang="en-US" sz="1600" b="1" i="0" u="none" strike="noStrike" kern="0" cap="none" spc="0" normalizeH="0" baseline="0" noProof="0" dirty="0" smtClean="0">
                  <a:ln>
                    <a:noFill/>
                  </a:ln>
                  <a:solidFill>
                    <a:srgbClr val="000000"/>
                  </a:solidFill>
                  <a:effectLst/>
                  <a:uLnTx/>
                  <a:uFillTx/>
                </a:rPr>
                <a:t> Large rectangular       gram-positive bacilli</a:t>
              </a:r>
            </a:p>
          </p:txBody>
        </p:sp>
        <p:sp>
          <p:nvSpPr>
            <p:cNvPr id="8" name="Text Box 8"/>
            <p:cNvSpPr txBox="1">
              <a:spLocks noChangeArrowheads="1"/>
            </p:cNvSpPr>
            <p:nvPr/>
          </p:nvSpPr>
          <p:spPr bwMode="auto">
            <a:xfrm>
              <a:off x="2768" y="4131"/>
              <a:ext cx="2880" cy="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1400" b="1" i="0" u="none" strike="noStrike" kern="0" cap="none" spc="0" normalizeH="0" baseline="0" noProof="0" dirty="0" smtClean="0">
                  <a:ln>
                    <a:noFill/>
                  </a:ln>
                  <a:solidFill>
                    <a:srgbClr val="000000"/>
                  </a:solidFill>
                  <a:effectLst/>
                  <a:uLnTx/>
                  <a:uFillTx/>
                </a:rPr>
                <a:t>Inner beta-hemolysis = </a:t>
              </a:r>
              <a:r>
                <a:rPr kumimoji="0" lang="el-GR" altLang="en-US" sz="1400" b="1" i="0" u="none" strike="noStrike" kern="0" cap="none" spc="0" normalizeH="0" baseline="0" noProof="0" dirty="0" smtClean="0">
                  <a:ln>
                    <a:noFill/>
                  </a:ln>
                  <a:solidFill>
                    <a:srgbClr val="000000"/>
                  </a:solidFill>
                  <a:effectLst/>
                  <a:uLnTx/>
                  <a:uFillTx/>
                  <a:cs typeface="Arial" panose="020B0604020202020204" pitchFamily="34" charset="0"/>
                </a:rPr>
                <a:t>θ</a:t>
              </a:r>
              <a:r>
                <a:rPr kumimoji="0" lang="en-US" altLang="en-US" sz="1400" b="1" i="0" u="none" strike="noStrike" kern="0" cap="none" spc="0" normalizeH="0" baseline="0" noProof="0" dirty="0" smtClean="0">
                  <a:ln>
                    <a:noFill/>
                  </a:ln>
                  <a:solidFill>
                    <a:srgbClr val="000000"/>
                  </a:solidFill>
                  <a:effectLst/>
                  <a:uLnTx/>
                  <a:uFillTx/>
                  <a:cs typeface="Arial" panose="020B0604020202020204" pitchFamily="34" charset="0"/>
                </a:rPr>
                <a:t> toxin Outer alpha-hemolysis = </a:t>
              </a:r>
              <a:r>
                <a:rPr kumimoji="0" lang="el-GR" altLang="en-US" sz="1400" b="1" i="0" u="none" strike="noStrike" kern="0" cap="none" spc="0" normalizeH="0" baseline="0" noProof="0" dirty="0" smtClean="0">
                  <a:ln>
                    <a:noFill/>
                  </a:ln>
                  <a:solidFill>
                    <a:srgbClr val="000000"/>
                  </a:solidFill>
                  <a:effectLst/>
                  <a:uLnTx/>
                  <a:uFillTx/>
                  <a:cs typeface="Arial" panose="020B0604020202020204" pitchFamily="34" charset="0"/>
                </a:rPr>
                <a:t>α</a:t>
              </a:r>
              <a:r>
                <a:rPr kumimoji="0" lang="en-US" altLang="en-US" sz="1400" b="1" i="0" u="none" strike="noStrike" kern="0" cap="none" spc="0" normalizeH="0" baseline="0" noProof="0" dirty="0" smtClean="0">
                  <a:ln>
                    <a:noFill/>
                  </a:ln>
                  <a:solidFill>
                    <a:srgbClr val="000000"/>
                  </a:solidFill>
                  <a:effectLst/>
                  <a:uLnTx/>
                  <a:uFillTx/>
                  <a:cs typeface="Arial" panose="020B0604020202020204" pitchFamily="34" charset="0"/>
                </a:rPr>
                <a:t> toxin</a:t>
              </a:r>
              <a:endParaRPr kumimoji="0" lang="el-GR" altLang="en-US" sz="1400" b="1" i="0" u="none" strike="noStrike" kern="0" cap="none" spc="0" normalizeH="0" baseline="0" noProof="0" dirty="0" smtClean="0">
                <a:ln>
                  <a:noFill/>
                </a:ln>
                <a:solidFill>
                  <a:srgbClr val="000000"/>
                </a:solidFill>
                <a:effectLst/>
                <a:uLnTx/>
                <a:uFillTx/>
                <a:cs typeface="Arial" panose="020B0604020202020204" pitchFamily="34" charset="0"/>
              </a:endParaRPr>
            </a:p>
          </p:txBody>
        </p:sp>
        <p:sp>
          <p:nvSpPr>
            <p:cNvPr id="9" name="Text Box 9"/>
            <p:cNvSpPr txBox="1">
              <a:spLocks noChangeArrowheads="1"/>
            </p:cNvSpPr>
            <p:nvPr/>
          </p:nvSpPr>
          <p:spPr bwMode="auto">
            <a:xfrm>
              <a:off x="2900" y="3573"/>
              <a:ext cx="2976" cy="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base" latinLnBrk="0" hangingPunct="1">
                <a:lnSpc>
                  <a:spcPct val="100000"/>
                </a:lnSpc>
                <a:spcBef>
                  <a:spcPct val="50000"/>
                </a:spcBef>
                <a:spcAft>
                  <a:spcPct val="0"/>
                </a:spcAft>
                <a:buClrTx/>
                <a:buSzTx/>
                <a:buFontTx/>
                <a:buNone/>
                <a:tabLst/>
                <a:defRPr/>
              </a:pPr>
              <a:r>
                <a:rPr kumimoji="0" lang="en-US" altLang="en-US" sz="1600" b="1" i="0" u="none" strike="noStrike" kern="0" cap="none" spc="0" normalizeH="0" baseline="0" noProof="0" dirty="0" smtClean="0">
                  <a:ln>
                    <a:noFill/>
                  </a:ln>
                  <a:solidFill>
                    <a:srgbClr val="CC0000"/>
                  </a:solidFill>
                  <a:effectLst/>
                  <a:uLnTx/>
                  <a:uFillTx/>
                </a:rPr>
                <a:t>NOTE:</a:t>
              </a:r>
              <a:r>
                <a:rPr kumimoji="0" lang="en-US" altLang="en-US" sz="1600" b="1" i="0" u="none" strike="noStrike" kern="0" cap="none" spc="0" normalizeH="0" baseline="0" noProof="0" dirty="0" smtClean="0">
                  <a:ln>
                    <a:noFill/>
                  </a:ln>
                  <a:solidFill>
                    <a:srgbClr val="000000"/>
                  </a:solidFill>
                  <a:effectLst/>
                  <a:uLnTx/>
                  <a:uFillTx/>
                </a:rPr>
                <a:t> Double zone of hemolysis</a:t>
              </a:r>
            </a:p>
          </p:txBody>
        </p:sp>
      </p:grpSp>
      <p:pic>
        <p:nvPicPr>
          <p:cNvPr id="10" name="Picture 2" descr="NaglersReactionPho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2781" y="1915708"/>
            <a:ext cx="2426480" cy="24130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6452361" y="4579184"/>
            <a:ext cx="2667000" cy="1661993"/>
          </a:xfrm>
          <a:prstGeom prst="rect">
            <a:avLst/>
          </a:prstGeom>
        </p:spPr>
        <p:txBody>
          <a:bodyPr wrap="square">
            <a:spAutoFit/>
          </a:bodyPr>
          <a:lstStyle/>
          <a:p>
            <a:pPr lvl="0">
              <a:defRPr/>
            </a:pPr>
            <a:r>
              <a:rPr lang="en-US" altLang="en-US" sz="1400" b="1" kern="0" dirty="0">
                <a:solidFill>
                  <a:srgbClr val="CC0000"/>
                </a:solidFill>
              </a:rPr>
              <a:t>NOTE:  </a:t>
            </a:r>
            <a:r>
              <a:rPr lang="en-US" altLang="en-US" sz="1400" b="1" kern="0" dirty="0">
                <a:solidFill>
                  <a:srgbClr val="000000"/>
                </a:solidFill>
              </a:rPr>
              <a:t>Lecithinase (</a:t>
            </a:r>
            <a:r>
              <a:rPr lang="el-GR" altLang="en-US" sz="1400" b="1" kern="0" dirty="0">
                <a:solidFill>
                  <a:srgbClr val="000000"/>
                </a:solidFill>
                <a:latin typeface=""/>
              </a:rPr>
              <a:t>α</a:t>
            </a:r>
            <a:r>
              <a:rPr lang="en-US" altLang="en-US" sz="1400" b="1" kern="0" dirty="0">
                <a:solidFill>
                  <a:srgbClr val="000000"/>
                </a:solidFill>
                <a:latin typeface=""/>
              </a:rPr>
              <a:t>-toxin; phospholipase) hydrolyzes phospholipids in egg-yolk agar around streak on right.  Antibody against </a:t>
            </a:r>
            <a:r>
              <a:rPr lang="el-GR" altLang="en-US" sz="1400" b="1" kern="0" dirty="0">
                <a:solidFill>
                  <a:srgbClr val="000000"/>
                </a:solidFill>
              </a:rPr>
              <a:t>α</a:t>
            </a:r>
            <a:r>
              <a:rPr lang="en-US" altLang="en-US" sz="1400" b="1" kern="0" dirty="0">
                <a:solidFill>
                  <a:srgbClr val="000000"/>
                </a:solidFill>
              </a:rPr>
              <a:t>-toxin inhibits activity around left streak</a:t>
            </a:r>
            <a:r>
              <a:rPr lang="en-US" altLang="en-US" b="1" kern="0" dirty="0">
                <a:solidFill>
                  <a:srgbClr val="000000"/>
                </a:solidFill>
              </a:rPr>
              <a:t>.</a:t>
            </a:r>
            <a:endParaRPr lang="el-GR" altLang="en-US" b="1" kern="0" dirty="0">
              <a:solidFill>
                <a:srgbClr val="CC0000"/>
              </a:solidFill>
              <a:latin typeface=""/>
            </a:endParaRPr>
          </a:p>
        </p:txBody>
      </p:sp>
    </p:spTree>
    <p:extLst>
      <p:ext uri="{BB962C8B-B14F-4D97-AF65-F5344CB8AC3E}">
        <p14:creationId xmlns:p14="http://schemas.microsoft.com/office/powerpoint/2010/main" val="4125371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u="sng" dirty="0">
                <a:latin typeface="Footlight MT Light" panose="0204060206030A020304" pitchFamily="18" charset="0"/>
              </a:rPr>
              <a:t>Clostridium .</a:t>
            </a:r>
            <a:r>
              <a:rPr lang="en-US" b="1" i="1" u="sng" dirty="0" err="1" smtClean="0">
                <a:latin typeface="Footlight MT Light" panose="0204060206030A020304" pitchFamily="18" charset="0"/>
              </a:rPr>
              <a:t>tetani</a:t>
            </a:r>
            <a:r>
              <a:rPr lang="en-US" b="1" i="1" u="sng" dirty="0" smtClean="0">
                <a:latin typeface="Footlight MT Light" panose="0204060206030A020304" pitchFamily="18" charset="0"/>
              </a:rPr>
              <a:t>   </a:t>
            </a:r>
            <a:r>
              <a:rPr lang="en-US" b="1" u="sng" dirty="0" smtClean="0">
                <a:latin typeface="Footlight MT Light" panose="0204060206030A020304" pitchFamily="18" charset="0"/>
              </a:rPr>
              <a:t>(Tetanus</a:t>
            </a:r>
            <a:r>
              <a:rPr lang="en-US" u="sng" dirty="0" smtClean="0">
                <a:latin typeface="Footlight MT Light" panose="0204060206030A020304" pitchFamily="18" charset="0"/>
              </a:rPr>
              <a:t>)</a:t>
            </a:r>
            <a:r>
              <a:rPr lang="en-US" dirty="0" smtClean="0">
                <a:latin typeface="Footlight MT Light" panose="0204060206030A020304" pitchFamily="18" charset="0"/>
              </a:rPr>
              <a:t/>
            </a:r>
            <a:br>
              <a:rPr lang="en-US"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lvl="0"/>
            <a:r>
              <a:rPr lang="en-US" dirty="0" smtClean="0">
                <a:latin typeface="Footlight MT Light" panose="0204060206030A020304" pitchFamily="18" charset="0"/>
              </a:rPr>
              <a:t>Anaerobic Gram positive bacilli with </a:t>
            </a:r>
            <a:r>
              <a:rPr lang="en-US" dirty="0">
                <a:latin typeface="Footlight MT Light" panose="0204060206030A020304" pitchFamily="18" charset="0"/>
              </a:rPr>
              <a:t>terminal </a:t>
            </a:r>
            <a:r>
              <a:rPr lang="en-US" dirty="0" smtClean="0">
                <a:latin typeface="Footlight MT Light" panose="0204060206030A020304" pitchFamily="18" charset="0"/>
              </a:rPr>
              <a:t>spore( called drum </a:t>
            </a:r>
            <a:r>
              <a:rPr lang="en-US" dirty="0">
                <a:latin typeface="Footlight MT Light" panose="0204060206030A020304" pitchFamily="18" charset="0"/>
              </a:rPr>
              <a:t>Stick </a:t>
            </a:r>
            <a:r>
              <a:rPr lang="en-US" dirty="0" smtClean="0">
                <a:latin typeface="Footlight MT Light" panose="0204060206030A020304" pitchFamily="18" charset="0"/>
              </a:rPr>
              <a:t>appearance)</a:t>
            </a:r>
            <a:endParaRPr lang="en-US" dirty="0">
              <a:latin typeface="Footlight MT Light" panose="0204060206030A020304" pitchFamily="18" charset="0"/>
            </a:endParaRPr>
          </a:p>
          <a:p>
            <a:pPr lvl="0"/>
            <a:r>
              <a:rPr lang="en-US" dirty="0">
                <a:latin typeface="Footlight MT Light" panose="0204060206030A020304" pitchFamily="18" charset="0"/>
              </a:rPr>
              <a:t>Lives in soil and animal </a:t>
            </a:r>
            <a:r>
              <a:rPr lang="en-US" dirty="0" err="1">
                <a:latin typeface="Footlight MT Light" panose="0204060206030A020304" pitchFamily="18" charset="0"/>
              </a:rPr>
              <a:t>feaces</a:t>
            </a:r>
            <a:r>
              <a:rPr lang="en-US" dirty="0">
                <a:latin typeface="Footlight MT Light" panose="0204060206030A020304" pitchFamily="18" charset="0"/>
              </a:rPr>
              <a:t>. </a:t>
            </a:r>
            <a:r>
              <a:rPr lang="en-US" dirty="0" err="1">
                <a:latin typeface="Footlight MT Light" panose="0204060206030A020304" pitchFamily="18" charset="0"/>
              </a:rPr>
              <a:t>e,g</a:t>
            </a:r>
            <a:r>
              <a:rPr lang="en-US" dirty="0">
                <a:latin typeface="Footlight MT Light" panose="0204060206030A020304" pitchFamily="18" charset="0"/>
              </a:rPr>
              <a:t> horse  and any wound can infected if contaminated by spores</a:t>
            </a:r>
          </a:p>
          <a:p>
            <a:endParaRPr lang="en-US" dirty="0">
              <a:latin typeface="Footlight MT Light" panose="0204060206030A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a:latin typeface="Footlight MT Light" panose="0204060206030A020304" pitchFamily="18" charset="0"/>
              </a:rPr>
              <a:t>Clostridium .</a:t>
            </a:r>
            <a:r>
              <a:rPr lang="en-US" b="1" i="1" u="sng" dirty="0" err="1">
                <a:latin typeface="Footlight MT Light" panose="0204060206030A020304" pitchFamily="18" charset="0"/>
              </a:rPr>
              <a:t>tetani</a:t>
            </a:r>
            <a:r>
              <a:rPr lang="en-US" b="1" i="1" u="sng" dirty="0">
                <a:latin typeface="Footlight MT Light" panose="0204060206030A020304" pitchFamily="18" charset="0"/>
              </a:rPr>
              <a:t>   </a:t>
            </a:r>
            <a:r>
              <a:rPr lang="en-US" b="1" u="sng" dirty="0">
                <a:latin typeface="Footlight MT Light" panose="0204060206030A020304" pitchFamily="18" charset="0"/>
              </a:rPr>
              <a:t>(Tetanus)</a:t>
            </a:r>
            <a:r>
              <a:rPr lang="en-US" dirty="0" smtClean="0">
                <a:latin typeface="Footlight MT Light" panose="0204060206030A020304" pitchFamily="18" charset="0"/>
              </a:rPr>
              <a:t/>
            </a:r>
            <a:br>
              <a:rPr lang="en-US"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lnSpcReduction="10000"/>
          </a:bodyPr>
          <a:lstStyle/>
          <a:p>
            <a:pPr lvl="0"/>
            <a:r>
              <a:rPr lang="en-US" b="1" u="sng" dirty="0" smtClean="0">
                <a:latin typeface="Footlight MT Light" panose="0204060206030A020304" pitchFamily="18" charset="0"/>
              </a:rPr>
              <a:t>Clinical Features</a:t>
            </a:r>
            <a:endParaRPr lang="en-US" b="1" dirty="0" smtClean="0">
              <a:latin typeface="Footlight MT Light" panose="0204060206030A020304" pitchFamily="18" charset="0"/>
            </a:endParaRPr>
          </a:p>
          <a:p>
            <a:pPr lvl="0"/>
            <a:r>
              <a:rPr lang="en-US" dirty="0" smtClean="0">
                <a:latin typeface="Footlight MT Light" panose="0204060206030A020304" pitchFamily="18" charset="0"/>
              </a:rPr>
              <a:t>Incubation period 1-3 weeks (time from infection to the appearance of symptoms)</a:t>
            </a:r>
          </a:p>
          <a:p>
            <a:pPr lvl="0"/>
            <a:r>
              <a:rPr lang="en-US" dirty="0">
                <a:latin typeface="Footlight MT Light" panose="0204060206030A020304" pitchFamily="18" charset="0"/>
              </a:rPr>
              <a:t>Face &amp; neck wounds are more dangerous</a:t>
            </a:r>
          </a:p>
          <a:p>
            <a:pPr lvl="0"/>
            <a:r>
              <a:rPr lang="en-US" dirty="0" smtClean="0">
                <a:latin typeface="Footlight MT Light" panose="0204060206030A020304" pitchFamily="18" charset="0"/>
              </a:rPr>
              <a:t>Symptoms: </a:t>
            </a:r>
            <a:r>
              <a:rPr lang="en-US" dirty="0">
                <a:latin typeface="Footlight MT Light" panose="0204060206030A020304" pitchFamily="18" charset="0"/>
              </a:rPr>
              <a:t>local (not common), cephalic </a:t>
            </a:r>
            <a:r>
              <a:rPr lang="en-US" dirty="0" smtClean="0">
                <a:latin typeface="Footlight MT Light" panose="0204060206030A020304" pitchFamily="18" charset="0"/>
              </a:rPr>
              <a:t>(</a:t>
            </a:r>
            <a:r>
              <a:rPr lang="en-US" dirty="0">
                <a:latin typeface="Footlight MT Light" panose="0204060206030A020304" pitchFamily="18" charset="0"/>
              </a:rPr>
              <a:t>rare), generalized (most common</a:t>
            </a:r>
            <a:r>
              <a:rPr lang="en-US" dirty="0" smtClean="0">
                <a:latin typeface="Footlight MT Light" panose="0204060206030A020304" pitchFamily="18" charset="0"/>
              </a:rPr>
              <a:t>)</a:t>
            </a:r>
          </a:p>
          <a:p>
            <a:pPr lvl="0"/>
            <a:r>
              <a:rPr lang="en-US" dirty="0" smtClean="0">
                <a:latin typeface="Footlight MT Light" panose="0204060206030A020304" pitchFamily="18" charset="0"/>
              </a:rPr>
              <a:t>Painful muscle spasm around infected wound  and Contraction of muscles in the face called </a:t>
            </a:r>
            <a:r>
              <a:rPr lang="en-US" b="1" dirty="0" err="1" smtClean="0">
                <a:latin typeface="Footlight MT Light" panose="0204060206030A020304" pitchFamily="18" charset="0"/>
              </a:rPr>
              <a:t>Trismus</a:t>
            </a:r>
            <a:r>
              <a:rPr lang="en-US" dirty="0" smtClean="0">
                <a:latin typeface="Footlight MT Light" panose="0204060206030A020304" pitchFamily="18" charset="0"/>
              </a:rPr>
              <a:t> (Lockjaw) , </a:t>
            </a:r>
            <a:r>
              <a:rPr lang="en-US" b="1" dirty="0" err="1" smtClean="0">
                <a:latin typeface="Footlight MT Light" panose="0204060206030A020304" pitchFamily="18" charset="0"/>
              </a:rPr>
              <a:t>Risus</a:t>
            </a:r>
            <a:r>
              <a:rPr lang="en-US" b="1" dirty="0" smtClean="0">
                <a:latin typeface="Footlight MT Light" panose="0204060206030A020304" pitchFamily="18" charset="0"/>
              </a:rPr>
              <a:t> </a:t>
            </a:r>
            <a:r>
              <a:rPr lang="en-US" b="1" dirty="0" err="1" smtClean="0">
                <a:latin typeface="Footlight MT Light" panose="0204060206030A020304" pitchFamily="18" charset="0"/>
              </a:rPr>
              <a:t>Sardonicus</a:t>
            </a:r>
            <a:r>
              <a:rPr lang="en-US" b="1" dirty="0" smtClean="0">
                <a:latin typeface="Footlight MT Light" panose="0204060206030A020304" pitchFamily="18" charset="0"/>
              </a:rPr>
              <a:t> (facial muscle)</a:t>
            </a:r>
            <a:endParaRPr lang="en-US" dirty="0" smtClean="0">
              <a:latin typeface="Footlight MT Light" panose="0204060206030A020304" pitchFamily="18" charset="0"/>
            </a:endParaRPr>
          </a:p>
          <a:p>
            <a:pPr lvl="0"/>
            <a:r>
              <a:rPr lang="en-US" b="1" dirty="0" err="1" smtClean="0">
                <a:latin typeface="Footlight MT Light" panose="0204060206030A020304" pitchFamily="18" charset="0"/>
              </a:rPr>
              <a:t>Opisthotonus</a:t>
            </a:r>
            <a:r>
              <a:rPr lang="en-US" b="1" dirty="0" smtClean="0">
                <a:latin typeface="Footlight MT Light" panose="0204060206030A020304" pitchFamily="18" charset="0"/>
              </a:rPr>
              <a:t> (</a:t>
            </a:r>
            <a:r>
              <a:rPr lang="en-US" b="1" dirty="0" err="1" smtClean="0">
                <a:latin typeface="Footlight MT Light" panose="0204060206030A020304" pitchFamily="18" charset="0"/>
              </a:rPr>
              <a:t>Araching</a:t>
            </a:r>
            <a:r>
              <a:rPr lang="en-US" b="1" dirty="0" smtClean="0">
                <a:latin typeface="Footlight MT Light" panose="0204060206030A020304" pitchFamily="18" charset="0"/>
              </a:rPr>
              <a:t> of Back)</a:t>
            </a:r>
            <a:r>
              <a:rPr lang="en-US" dirty="0" smtClean="0">
                <a:latin typeface="Footlight MT Light" panose="0204060206030A020304" pitchFamily="18" charset="0"/>
              </a:rPr>
              <a:t>in children</a:t>
            </a:r>
            <a:r>
              <a:rPr lang="en-US" b="1" dirty="0" smtClean="0">
                <a:latin typeface="Footlight MT Light" panose="0204060206030A020304" pitchFamily="18" charset="0"/>
              </a:rPr>
              <a:t>. </a:t>
            </a:r>
          </a:p>
          <a:p>
            <a:pPr lvl="0"/>
            <a:r>
              <a:rPr lang="en-US" b="1" dirty="0" err="1" smtClean="0">
                <a:latin typeface="Footlight MT Light" panose="0204060206030A020304" pitchFamily="18" charset="0"/>
              </a:rPr>
              <a:t>O</a:t>
            </a:r>
            <a:r>
              <a:rPr lang="en-US" b="1" i="1" dirty="0" err="1" smtClean="0">
                <a:latin typeface="Footlight MT Light" panose="0204060206030A020304" pitchFamily="18" charset="0"/>
              </a:rPr>
              <a:t>pistho</a:t>
            </a:r>
            <a:r>
              <a:rPr lang="en-US" dirty="0" smtClean="0">
                <a:latin typeface="Footlight MT Light" panose="0204060206030A020304" pitchFamily="18" charset="0"/>
              </a:rPr>
              <a:t> meaning "behind" and </a:t>
            </a:r>
            <a:r>
              <a:rPr lang="en-US" b="1" i="1" dirty="0" smtClean="0">
                <a:latin typeface="Footlight MT Light" panose="0204060206030A020304" pitchFamily="18" charset="0"/>
              </a:rPr>
              <a:t>tonos</a:t>
            </a:r>
            <a:r>
              <a:rPr lang="en-US" b="1" dirty="0" smtClean="0">
                <a:latin typeface="Footlight MT Light" panose="0204060206030A020304" pitchFamily="18" charset="0"/>
              </a:rPr>
              <a:t> </a:t>
            </a:r>
            <a:r>
              <a:rPr lang="en-US" dirty="0" smtClean="0">
                <a:latin typeface="Footlight MT Light" panose="0204060206030A020304" pitchFamily="18" charset="0"/>
              </a:rPr>
              <a:t>meaning "tension", due to extrapyramidal effect and is caused by spasm of the axial along the spinal column . </a:t>
            </a:r>
          </a:p>
          <a:p>
            <a:endParaRPr lang="en-US" dirty="0">
              <a:latin typeface="Footlight MT Light" panose="0204060206030A020304" pitchFamily="18" charset="0"/>
            </a:endParaRPr>
          </a:p>
        </p:txBody>
      </p:sp>
      <p:pic>
        <p:nvPicPr>
          <p:cNvPr id="4" name="Picture 6" descr="tetanu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501713"/>
            <a:ext cx="2219086"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a:latin typeface="Footlight MT Light" panose="0204060206030A020304" pitchFamily="18" charset="0"/>
              </a:rPr>
              <a:t>Clostridium .</a:t>
            </a:r>
            <a:r>
              <a:rPr lang="en-US" b="1" i="1" u="sng" dirty="0" err="1">
                <a:latin typeface="Footlight MT Light" panose="0204060206030A020304" pitchFamily="18" charset="0"/>
              </a:rPr>
              <a:t>tetani</a:t>
            </a:r>
            <a:r>
              <a:rPr lang="en-US" b="1" i="1" u="sng" dirty="0">
                <a:latin typeface="Footlight MT Light" panose="0204060206030A020304" pitchFamily="18" charset="0"/>
              </a:rPr>
              <a:t>   </a:t>
            </a:r>
            <a:r>
              <a:rPr lang="en-US" b="1" u="sng" dirty="0">
                <a:latin typeface="Footlight MT Light" panose="0204060206030A020304" pitchFamily="18" charset="0"/>
              </a:rPr>
              <a:t>(Tetanus)</a:t>
            </a:r>
            <a:r>
              <a:rPr lang="en-US" dirty="0" smtClean="0">
                <a:latin typeface="Footlight MT Light" panose="0204060206030A020304" pitchFamily="18" charset="0"/>
              </a:rPr>
              <a:t/>
            </a:r>
            <a:br>
              <a:rPr lang="en-US"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marL="0" lvl="0" indent="0">
              <a:buNone/>
            </a:pPr>
            <a:r>
              <a:rPr lang="en-US" b="1" u="sng" dirty="0">
                <a:latin typeface="Footlight MT Light" panose="0204060206030A020304" pitchFamily="18" charset="0"/>
              </a:rPr>
              <a:t>Pathogenesis</a:t>
            </a:r>
            <a:endParaRPr lang="en-US" b="1" dirty="0">
              <a:latin typeface="Footlight MT Light" panose="0204060206030A020304" pitchFamily="18" charset="0"/>
            </a:endParaRPr>
          </a:p>
          <a:p>
            <a:pPr lvl="0"/>
            <a:r>
              <a:rPr lang="en-US" dirty="0">
                <a:latin typeface="Footlight MT Light" panose="0204060206030A020304" pitchFamily="18" charset="0"/>
              </a:rPr>
              <a:t>Mainly due to </a:t>
            </a:r>
            <a:r>
              <a:rPr lang="en-US" b="1" dirty="0" err="1">
                <a:latin typeface="Footlight MT Light" panose="0204060206030A020304" pitchFamily="18" charset="0"/>
              </a:rPr>
              <a:t>tetanospasmin</a:t>
            </a:r>
            <a:r>
              <a:rPr lang="en-US" dirty="0">
                <a:latin typeface="Footlight MT Light" panose="0204060206030A020304" pitchFamily="18" charset="0"/>
              </a:rPr>
              <a:t> which is powerful exotoxin (protein) </a:t>
            </a:r>
            <a:r>
              <a:rPr lang="en-US" dirty="0" smtClean="0">
                <a:latin typeface="Footlight MT Light" panose="0204060206030A020304" pitchFamily="18" charset="0"/>
              </a:rPr>
              <a:t>.</a:t>
            </a:r>
          </a:p>
          <a:p>
            <a:pPr lvl="0"/>
            <a:r>
              <a:rPr lang="en-US" dirty="0" smtClean="0">
                <a:latin typeface="Footlight MT Light" panose="0204060206030A020304" pitchFamily="18" charset="0"/>
              </a:rPr>
              <a:t>This </a:t>
            </a:r>
            <a:r>
              <a:rPr lang="en-US" dirty="0">
                <a:latin typeface="Footlight MT Light" panose="0204060206030A020304" pitchFamily="18" charset="0"/>
              </a:rPr>
              <a:t>organism does not lead to invasion or </a:t>
            </a:r>
            <a:r>
              <a:rPr lang="en-US" dirty="0" err="1">
                <a:latin typeface="Footlight MT Light" panose="0204060206030A020304" pitchFamily="18" charset="0"/>
              </a:rPr>
              <a:t>Bacteraemia</a:t>
            </a:r>
            <a:r>
              <a:rPr lang="en-US" dirty="0">
                <a:latin typeface="Footlight MT Light" panose="0204060206030A020304" pitchFamily="18" charset="0"/>
              </a:rPr>
              <a:t> . Its function to inhibits transmission of normal inhibitory messages from central nervous system at anterior horn cells of cord.</a:t>
            </a:r>
          </a:p>
          <a:p>
            <a:pPr marL="0" lvl="0" indent="0">
              <a:buNone/>
            </a:pPr>
            <a:r>
              <a:rPr lang="en-US" b="1" u="sng" dirty="0" smtClean="0">
                <a:latin typeface="Footlight MT Light" panose="0204060206030A020304" pitchFamily="18" charset="0"/>
              </a:rPr>
              <a:t>Laboratory Diagnosis</a:t>
            </a:r>
            <a:endParaRPr lang="en-US" b="1" dirty="0">
              <a:latin typeface="Footlight MT Light" panose="0204060206030A020304" pitchFamily="18" charset="0"/>
            </a:endParaRPr>
          </a:p>
          <a:p>
            <a:pPr lvl="0"/>
            <a:r>
              <a:rPr lang="en-US" dirty="0">
                <a:latin typeface="Footlight MT Light" panose="0204060206030A020304" pitchFamily="18" charset="0"/>
              </a:rPr>
              <a:t>Mainly by clinical  and  it is strict anaerobe very motile , spread on agar.</a:t>
            </a:r>
          </a:p>
          <a:p>
            <a:endParaRPr lang="en-US" dirty="0">
              <a:latin typeface="Footlight MT Light" panose="0204060206030A020304" pitchFamily="18" charset="0"/>
            </a:endParaRPr>
          </a:p>
        </p:txBody>
      </p:sp>
      <p:pic>
        <p:nvPicPr>
          <p:cNvPr id="4" name="Picture 2" descr="ClostridiumTetaniGramStainDrumstickPhot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5181600"/>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834" y="838200"/>
            <a:ext cx="8229600" cy="990600"/>
          </a:xfrm>
        </p:spPr>
        <p:txBody>
          <a:bodyPr>
            <a:normAutofit fontScale="90000"/>
          </a:bodyPr>
          <a:lstStyle/>
          <a:p>
            <a:r>
              <a:rPr lang="en-US" dirty="0"/>
              <a:t>Mechanism of Action of Tetanus Toxin</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endParaRPr lang="en-US"/>
          </a:p>
        </p:txBody>
      </p:sp>
      <p:pic>
        <p:nvPicPr>
          <p:cNvPr id="4" name="Picture 2" descr="ClostridiumTetanusToxinMechanism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76400"/>
            <a:ext cx="8686800" cy="466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212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a:latin typeface="Footlight MT Light" panose="0204060206030A020304" pitchFamily="18" charset="0"/>
              </a:rPr>
              <a:t>Clostridium .</a:t>
            </a:r>
            <a:r>
              <a:rPr lang="en-US" b="1" i="1" u="sng" dirty="0" err="1">
                <a:latin typeface="Footlight MT Light" panose="0204060206030A020304" pitchFamily="18" charset="0"/>
              </a:rPr>
              <a:t>tetani</a:t>
            </a:r>
            <a:r>
              <a:rPr lang="en-US" b="1" i="1" u="sng" dirty="0">
                <a:latin typeface="Footlight MT Light" panose="0204060206030A020304" pitchFamily="18" charset="0"/>
              </a:rPr>
              <a:t>   </a:t>
            </a:r>
            <a:r>
              <a:rPr lang="en-US" b="1" u="sng" dirty="0">
                <a:latin typeface="Footlight MT Light" panose="0204060206030A020304" pitchFamily="18" charset="0"/>
              </a:rPr>
              <a:t>(Tetanus)</a:t>
            </a:r>
            <a:r>
              <a:rPr lang="en-US" dirty="0" smtClean="0">
                <a:latin typeface="Footlight MT Light" panose="0204060206030A020304" pitchFamily="18" charset="0"/>
              </a:rPr>
              <a:t/>
            </a:r>
            <a:br>
              <a:rPr lang="en-US"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marL="0" lvl="0" indent="0">
              <a:buNone/>
            </a:pPr>
            <a:r>
              <a:rPr lang="en-US" b="1" u="sng" dirty="0" smtClean="0">
                <a:latin typeface="Footlight MT Light" panose="0204060206030A020304" pitchFamily="18" charset="0"/>
              </a:rPr>
              <a:t>Treatment</a:t>
            </a:r>
            <a:endParaRPr lang="en-US" b="1" dirty="0">
              <a:latin typeface="Footlight MT Light" panose="0204060206030A020304" pitchFamily="18" charset="0"/>
            </a:endParaRPr>
          </a:p>
          <a:p>
            <a:pPr lvl="0"/>
            <a:r>
              <a:rPr lang="en-US" dirty="0">
                <a:latin typeface="Footlight MT Light" panose="0204060206030A020304" pitchFamily="18" charset="0"/>
              </a:rPr>
              <a:t>Cleaning of wound  and removal of Foreign body </a:t>
            </a:r>
          </a:p>
          <a:p>
            <a:pPr lvl="0"/>
            <a:r>
              <a:rPr lang="en-US" dirty="0">
                <a:latin typeface="Footlight MT Light" panose="0204060206030A020304" pitchFamily="18" charset="0"/>
              </a:rPr>
              <a:t>Specific by antitoxin form horse serum but it can lead to  anaphylaxis &amp; shock must be tested first or human immunoglobulin. </a:t>
            </a:r>
            <a:endParaRPr lang="en-US" dirty="0" smtClean="0">
              <a:latin typeface="Footlight MT Light" panose="0204060206030A020304" pitchFamily="18" charset="0"/>
            </a:endParaRPr>
          </a:p>
          <a:p>
            <a:pPr lvl="0"/>
            <a:r>
              <a:rPr lang="en-US" dirty="0" smtClean="0">
                <a:latin typeface="Footlight MT Light" panose="0204060206030A020304" pitchFamily="18" charset="0"/>
              </a:rPr>
              <a:t>Antibiotics : Penicillin</a:t>
            </a:r>
            <a:r>
              <a:rPr lang="en-US" dirty="0">
                <a:latin typeface="Footlight MT Light" panose="0204060206030A020304" pitchFamily="18" charset="0"/>
              </a:rPr>
              <a:t>. </a:t>
            </a:r>
          </a:p>
          <a:p>
            <a:pPr lvl="0"/>
            <a:r>
              <a:rPr lang="en-US" dirty="0" smtClean="0">
                <a:latin typeface="Footlight MT Light" panose="0204060206030A020304" pitchFamily="18" charset="0"/>
              </a:rPr>
              <a:t>Supportive </a:t>
            </a:r>
            <a:r>
              <a:rPr lang="en-US" dirty="0">
                <a:latin typeface="Footlight MT Light" panose="0204060206030A020304" pitchFamily="18" charset="0"/>
              </a:rPr>
              <a:t>treatment by keeping the patient in dark pace, fluids and sedative valium</a:t>
            </a:r>
          </a:p>
          <a:p>
            <a:pPr marL="0" lvl="0" indent="0">
              <a:buNone/>
            </a:pPr>
            <a:r>
              <a:rPr lang="en-US" b="1" u="sng" dirty="0">
                <a:latin typeface="Footlight MT Light" panose="0204060206030A020304" pitchFamily="18" charset="0"/>
              </a:rPr>
              <a:t>Prevention</a:t>
            </a:r>
            <a:endParaRPr lang="en-US" b="1" dirty="0">
              <a:latin typeface="Footlight MT Light" panose="0204060206030A020304" pitchFamily="18" charset="0"/>
            </a:endParaRPr>
          </a:p>
          <a:p>
            <a:pPr lvl="0"/>
            <a:r>
              <a:rPr lang="en-US" dirty="0">
                <a:latin typeface="Footlight MT Light" panose="0204060206030A020304" pitchFamily="18" charset="0"/>
              </a:rPr>
              <a:t> by vaccination</a:t>
            </a:r>
          </a:p>
          <a:p>
            <a:endParaRPr lang="en-US" dirty="0">
              <a:latin typeface="Footlight MT Light" panose="0204060206030A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a:latin typeface="Footlight MT Light" panose="0204060206030A020304" pitchFamily="18" charset="0"/>
              </a:rPr>
              <a:t>Clostridium </a:t>
            </a:r>
            <a:r>
              <a:rPr lang="en-US" b="1" i="1" u="sng" dirty="0" smtClean="0">
                <a:latin typeface="Footlight MT Light" panose="0204060206030A020304" pitchFamily="18" charset="0"/>
              </a:rPr>
              <a:t> botulinum</a:t>
            </a: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lvl="0"/>
            <a:r>
              <a:rPr lang="en-US" dirty="0" smtClean="0">
                <a:latin typeface="Footlight MT Light" panose="0204060206030A020304" pitchFamily="18" charset="0"/>
              </a:rPr>
              <a:t>Found </a:t>
            </a:r>
            <a:r>
              <a:rPr lang="en-US" dirty="0">
                <a:latin typeface="Footlight MT Light" panose="0204060206030A020304" pitchFamily="18" charset="0"/>
              </a:rPr>
              <a:t>in soil ponds and lakes</a:t>
            </a:r>
          </a:p>
          <a:p>
            <a:pPr lvl="0"/>
            <a:r>
              <a:rPr lang="en-US" dirty="0">
                <a:latin typeface="Footlight MT Light" panose="0204060206030A020304" pitchFamily="18" charset="0"/>
              </a:rPr>
              <a:t>Toxin is </a:t>
            </a:r>
            <a:r>
              <a:rPr lang="en-US" dirty="0" err="1">
                <a:latin typeface="Footlight MT Light" panose="0204060206030A020304" pitchFamily="18" charset="0"/>
              </a:rPr>
              <a:t>exotoxin</a:t>
            </a:r>
            <a:r>
              <a:rPr lang="en-US" dirty="0">
                <a:latin typeface="Footlight MT Light" panose="0204060206030A020304" pitchFamily="18" charset="0"/>
              </a:rPr>
              <a:t> (protein) heat labile at 100 </a:t>
            </a:r>
            <a:r>
              <a:rPr lang="en-US" baseline="30000" dirty="0">
                <a:latin typeface="Footlight MT Light" panose="0204060206030A020304" pitchFamily="18" charset="0"/>
              </a:rPr>
              <a:t>O</a:t>
            </a:r>
            <a:r>
              <a:rPr lang="en-US" dirty="0">
                <a:latin typeface="Footlight MT Light" panose="0204060206030A020304" pitchFamily="18" charset="0"/>
              </a:rPr>
              <a:t>C and resist gastrointestinal enzymes</a:t>
            </a:r>
          </a:p>
          <a:p>
            <a:pPr lvl="0"/>
            <a:r>
              <a:rPr lang="en-US" dirty="0" smtClean="0">
                <a:latin typeface="Footlight MT Light" panose="0204060206030A020304" pitchFamily="18" charset="0"/>
              </a:rPr>
              <a:t>It </a:t>
            </a:r>
            <a:r>
              <a:rPr lang="en-US" dirty="0">
                <a:latin typeface="Footlight MT Light" panose="0204060206030A020304" pitchFamily="18" charset="0"/>
              </a:rPr>
              <a:t>is the  most powerful toxin known Lethal dose 1 µg human and 3 kg kill all population of the world .It dictated for by </a:t>
            </a:r>
            <a:r>
              <a:rPr lang="en-US" dirty="0" err="1">
                <a:latin typeface="Footlight MT Light" panose="0204060206030A020304" pitchFamily="18" charset="0"/>
              </a:rPr>
              <a:t>lysogenic</a:t>
            </a:r>
            <a:r>
              <a:rPr lang="en-US" dirty="0">
                <a:latin typeface="Footlight MT Light" panose="0204060206030A020304" pitchFamily="18" charset="0"/>
              </a:rPr>
              <a:t> phage </a:t>
            </a:r>
          </a:p>
          <a:p>
            <a:pPr marL="0" indent="0">
              <a:buNone/>
            </a:pPr>
            <a:r>
              <a:rPr lang="en-US" b="1" u="sng" dirty="0">
                <a:latin typeface="Footlight MT Light" panose="0204060206030A020304" pitchFamily="18" charset="0"/>
              </a:rPr>
              <a:t>Botulism</a:t>
            </a:r>
            <a:endParaRPr lang="en-US" b="1" dirty="0">
              <a:latin typeface="Footlight MT Light" panose="0204060206030A020304" pitchFamily="18" charset="0"/>
            </a:endParaRPr>
          </a:p>
          <a:p>
            <a:pPr lvl="0"/>
            <a:r>
              <a:rPr lang="en-US" dirty="0">
                <a:latin typeface="Footlight MT Light" panose="0204060206030A020304" pitchFamily="18" charset="0"/>
              </a:rPr>
              <a:t>From canned food., sea food </a:t>
            </a:r>
            <a:r>
              <a:rPr lang="en-US" dirty="0" err="1">
                <a:latin typeface="Footlight MT Light" panose="0204060206030A020304" pitchFamily="18" charset="0"/>
              </a:rPr>
              <a:t>e_g</a:t>
            </a:r>
            <a:r>
              <a:rPr lang="en-US" dirty="0">
                <a:latin typeface="Footlight MT Light" panose="0204060206030A020304" pitchFamily="18" charset="0"/>
              </a:rPr>
              <a:t>. salmon when it is not well cooked (Spores resist heat at 100 </a:t>
            </a:r>
            <a:r>
              <a:rPr lang="en-US" baseline="30000" dirty="0" err="1">
                <a:latin typeface="Footlight MT Light" panose="0204060206030A020304" pitchFamily="18" charset="0"/>
              </a:rPr>
              <a:t>o</a:t>
            </a:r>
            <a:r>
              <a:rPr lang="en-US" dirty="0" err="1">
                <a:latin typeface="Footlight MT Light" panose="0204060206030A020304" pitchFamily="18" charset="0"/>
              </a:rPr>
              <a:t>C</a:t>
            </a:r>
            <a:r>
              <a:rPr lang="en-US" dirty="0">
                <a:latin typeface="Footlight MT Light" panose="0204060206030A020304" pitchFamily="18" charset="0"/>
              </a:rPr>
              <a:t> ) </a:t>
            </a:r>
            <a:r>
              <a:rPr lang="en-US" dirty="0">
                <a:latin typeface="Footlight MT Light" panose="0204060206030A020304" pitchFamily="18" charset="0"/>
                <a:sym typeface="Wingdings"/>
              </a:rPr>
              <a:t></a:t>
            </a:r>
            <a:r>
              <a:rPr lang="en-US" dirty="0">
                <a:latin typeface="Footlight MT Light" panose="0204060206030A020304" pitchFamily="18" charset="0"/>
              </a:rPr>
              <a:t>then multiply and produce </a:t>
            </a:r>
            <a:r>
              <a:rPr lang="en-US" dirty="0" smtClean="0">
                <a:latin typeface="Footlight MT Light" panose="0204060206030A020304" pitchFamily="18" charset="0"/>
              </a:rPr>
              <a:t>toxin</a:t>
            </a:r>
            <a:endParaRPr lang="en-US" dirty="0">
              <a:latin typeface="Footlight MT Light" panose="0204060206030A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a:latin typeface="Footlight MT Light" panose="0204060206030A020304" pitchFamily="18" charset="0"/>
              </a:rPr>
              <a:t>Clostridium  botulinum</a:t>
            </a: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marL="0" indent="0">
              <a:buNone/>
            </a:pPr>
            <a:r>
              <a:rPr lang="en-US" b="1" u="sng" dirty="0" smtClean="0">
                <a:latin typeface="Footlight MT Light" panose="0204060206030A020304" pitchFamily="18" charset="0"/>
              </a:rPr>
              <a:t>Clinical features</a:t>
            </a:r>
            <a:endParaRPr lang="en-US" b="1" dirty="0" smtClean="0">
              <a:latin typeface="Footlight MT Light" panose="0204060206030A020304" pitchFamily="18" charset="0"/>
            </a:endParaRPr>
          </a:p>
          <a:p>
            <a:pPr lvl="0"/>
            <a:r>
              <a:rPr lang="en-US" dirty="0" smtClean="0">
                <a:latin typeface="Footlight MT Light" panose="0204060206030A020304" pitchFamily="18" charset="0"/>
              </a:rPr>
              <a:t>Abnormal eye movement as if cranial nerve affected when bulbar area of the brain affected. </a:t>
            </a:r>
          </a:p>
          <a:p>
            <a:pPr lvl="0"/>
            <a:r>
              <a:rPr lang="en-US" dirty="0" smtClean="0">
                <a:latin typeface="Footlight MT Light" panose="0204060206030A020304" pitchFamily="18" charset="0"/>
              </a:rPr>
              <a:t>Finally the patient might develop respiratory and circulatory collapse</a:t>
            </a:r>
          </a:p>
          <a:p>
            <a:pPr lvl="0"/>
            <a:r>
              <a:rPr lang="en-US" u="sng" dirty="0" smtClean="0">
                <a:latin typeface="Footlight MT Light" panose="0204060206030A020304" pitchFamily="18" charset="0"/>
              </a:rPr>
              <a:t>Infantile </a:t>
            </a:r>
            <a:r>
              <a:rPr lang="en-US" u="sng" dirty="0">
                <a:latin typeface="Footlight MT Light" panose="0204060206030A020304" pitchFamily="18" charset="0"/>
              </a:rPr>
              <a:t>Botulism</a:t>
            </a:r>
            <a:endParaRPr lang="en-US" dirty="0">
              <a:latin typeface="Footlight MT Light" panose="0204060206030A020304" pitchFamily="18" charset="0"/>
            </a:endParaRPr>
          </a:p>
          <a:p>
            <a:pPr lvl="1"/>
            <a:r>
              <a:rPr lang="en-US" dirty="0">
                <a:latin typeface="Footlight MT Light" panose="0204060206030A020304" pitchFamily="18" charset="0"/>
              </a:rPr>
              <a:t>Ingestion of </a:t>
            </a:r>
            <a:r>
              <a:rPr lang="en-US" b="1" i="1" dirty="0">
                <a:latin typeface="Footlight MT Light" panose="0204060206030A020304" pitchFamily="18" charset="0"/>
              </a:rPr>
              <a:t>Spores </a:t>
            </a:r>
            <a:r>
              <a:rPr lang="en-US" b="1" dirty="0">
                <a:latin typeface="Footlight MT Light" panose="0204060206030A020304" pitchFamily="18" charset="0"/>
                <a:sym typeface="Wingdings"/>
              </a:rPr>
              <a:t></a:t>
            </a:r>
            <a:r>
              <a:rPr lang="en-US" i="1" dirty="0">
                <a:latin typeface="Footlight MT Light" panose="0204060206030A020304" pitchFamily="18" charset="0"/>
              </a:rPr>
              <a:t> germination in the </a:t>
            </a:r>
            <a:r>
              <a:rPr lang="en-US" b="1" i="1" dirty="0" err="1">
                <a:latin typeface="Footlight MT Light" panose="0204060206030A020304" pitchFamily="18" charset="0"/>
              </a:rPr>
              <a:t>gut</a:t>
            </a:r>
            <a:r>
              <a:rPr lang="en-US" b="1" dirty="0" err="1">
                <a:latin typeface="Footlight MT Light" panose="0204060206030A020304" pitchFamily="18" charset="0"/>
                <a:sym typeface="Wingdings"/>
              </a:rPr>
              <a:t></a:t>
            </a:r>
            <a:r>
              <a:rPr lang="en-US" b="1" i="1" dirty="0" err="1">
                <a:latin typeface="Footlight MT Light" panose="0204060206030A020304" pitchFamily="18" charset="0"/>
              </a:rPr>
              <a:t>Botulism</a:t>
            </a:r>
            <a:r>
              <a:rPr lang="en-US" b="1" i="1" dirty="0">
                <a:latin typeface="Footlight MT Light" panose="0204060206030A020304" pitchFamily="18" charset="0"/>
              </a:rPr>
              <a:t> .Child present with w</a:t>
            </a:r>
            <a:r>
              <a:rPr lang="en-US" dirty="0">
                <a:latin typeface="Footlight MT Light" panose="0204060206030A020304" pitchFamily="18" charset="0"/>
              </a:rPr>
              <a:t>eek child, cranial nerve and constipation</a:t>
            </a:r>
          </a:p>
          <a:p>
            <a:pPr marL="0" indent="0">
              <a:buNone/>
            </a:pPr>
            <a:r>
              <a:rPr lang="en-US" b="1" u="sng" dirty="0" smtClean="0">
                <a:latin typeface="Footlight MT Light" panose="0204060206030A020304" pitchFamily="18" charset="0"/>
              </a:rPr>
              <a:t>Pathogenesis</a:t>
            </a:r>
            <a:endParaRPr lang="en-US" b="1" dirty="0">
              <a:latin typeface="Footlight MT Light" panose="0204060206030A020304" pitchFamily="18" charset="0"/>
            </a:endParaRPr>
          </a:p>
          <a:p>
            <a:pPr lvl="0"/>
            <a:r>
              <a:rPr lang="en-US" dirty="0">
                <a:latin typeface="Footlight MT Light" panose="0204060206030A020304" pitchFamily="18" charset="0"/>
              </a:rPr>
              <a:t>Attacks neuromuscular junctions and prevents release of acetylcholine that can leads to paralysis</a:t>
            </a:r>
          </a:p>
          <a:p>
            <a:endParaRPr lang="en-US" dirty="0">
              <a:latin typeface="Footlight MT Light" panose="0204060206030A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Mechanism of Action of Botulinum Toxin</a:t>
            </a:r>
            <a:br>
              <a:rPr lang="en-US" dirty="0"/>
            </a:br>
            <a:endParaRPr lang="en-US" dirty="0"/>
          </a:p>
        </p:txBody>
      </p:sp>
      <p:sp>
        <p:nvSpPr>
          <p:cNvPr id="3" name="Content Placeholder 2"/>
          <p:cNvSpPr>
            <a:spLocks noGrp="1"/>
          </p:cNvSpPr>
          <p:nvPr>
            <p:ph idx="1"/>
          </p:nvPr>
        </p:nvSpPr>
        <p:spPr/>
        <p:txBody>
          <a:bodyPr/>
          <a:lstStyle/>
          <a:p>
            <a:endParaRPr lang="en-US"/>
          </a:p>
        </p:txBody>
      </p:sp>
      <p:pic>
        <p:nvPicPr>
          <p:cNvPr id="4" name="Picture 2" descr="ClostridiumBotulinumToxinMechanism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76400"/>
            <a:ext cx="8686800" cy="4754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544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otlight MT Light" panose="0204060206030A020304" pitchFamily="18" charset="0"/>
              </a:rPr>
              <a:t>LECTURE OBJECTIVES</a:t>
            </a: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lnSpcReduction="10000"/>
          </a:bodyPr>
          <a:lstStyle/>
          <a:p>
            <a:pPr lvl="0"/>
            <a:r>
              <a:rPr lang="en-US" dirty="0" smtClean="0">
                <a:latin typeface="Footlight MT Light" panose="0204060206030A020304" pitchFamily="18" charset="0"/>
              </a:rPr>
              <a:t>Recognize specimens that are acceptable and unacceptable for anaerobic culture.</a:t>
            </a:r>
          </a:p>
          <a:p>
            <a:pPr lvl="0"/>
            <a:r>
              <a:rPr lang="en-US" dirty="0" smtClean="0">
                <a:latin typeface="Footlight MT Light" panose="0204060206030A020304" pitchFamily="18" charset="0"/>
              </a:rPr>
              <a:t>Give the clues(sign and manifestations) to anaerobic infection, name the most probable etiologic agents of the following(Wound botulism, gas </a:t>
            </a:r>
            <a:r>
              <a:rPr lang="en-US" dirty="0" err="1" smtClean="0">
                <a:latin typeface="Footlight MT Light" panose="0204060206030A020304" pitchFamily="18" charset="0"/>
              </a:rPr>
              <a:t>gangrene,tetanus,Actinomycosis,Pseudomembranous</a:t>
            </a:r>
            <a:r>
              <a:rPr lang="en-US" dirty="0" smtClean="0">
                <a:latin typeface="Footlight MT Light" panose="0204060206030A020304" pitchFamily="18" charset="0"/>
              </a:rPr>
              <a:t> colitis and bacterial </a:t>
            </a:r>
            <a:r>
              <a:rPr lang="en-US" dirty="0" err="1" smtClean="0">
                <a:latin typeface="Footlight MT Light" panose="0204060206030A020304" pitchFamily="18" charset="0"/>
              </a:rPr>
              <a:t>vaginosis</a:t>
            </a:r>
            <a:r>
              <a:rPr lang="en-US" dirty="0" smtClean="0">
                <a:latin typeface="Footlight MT Light" panose="0204060206030A020304" pitchFamily="18" charset="0"/>
              </a:rPr>
              <a:t>)</a:t>
            </a:r>
          </a:p>
          <a:p>
            <a:pPr lvl="0"/>
            <a:r>
              <a:rPr lang="en-US" dirty="0" smtClean="0">
                <a:latin typeface="Footlight MT Light" panose="0204060206030A020304" pitchFamily="18" charset="0"/>
              </a:rPr>
              <a:t>Describe the microscopic and colony morphology and the results of differentiating anaerobic isolates.</a:t>
            </a:r>
          </a:p>
          <a:p>
            <a:pPr lvl="0"/>
            <a:r>
              <a:rPr lang="en-US" dirty="0" smtClean="0">
                <a:latin typeface="Footlight MT Light" panose="0204060206030A020304" pitchFamily="18" charset="0"/>
              </a:rPr>
              <a:t>Discuss antimicrobial susceptibility testing of anaerobes including methods and antimicrobial agents to be tested.</a:t>
            </a:r>
          </a:p>
          <a:p>
            <a:pPr lvl="0"/>
            <a:r>
              <a:rPr lang="en-US" dirty="0" smtClean="0">
                <a:latin typeface="Footlight MT Light" panose="0204060206030A020304" pitchFamily="18" charset="0"/>
              </a:rPr>
              <a:t>Describe the major approaches to treat anaerobic-associated diseases either medical or surgical.</a:t>
            </a:r>
          </a:p>
          <a:p>
            <a:pPr>
              <a:buNone/>
            </a:pPr>
            <a:endParaRPr lang="en-US" dirty="0">
              <a:latin typeface="Footlight MT Light" panose="0204060206030A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a:latin typeface="Footlight MT Light" panose="0204060206030A020304" pitchFamily="18" charset="0"/>
              </a:rPr>
              <a:t>Clostridium  botulinum</a:t>
            </a: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marL="0" indent="0">
              <a:buNone/>
            </a:pPr>
            <a:r>
              <a:rPr lang="en-US" b="1" u="sng" dirty="0">
                <a:latin typeface="Footlight MT Light" panose="0204060206030A020304" pitchFamily="18" charset="0"/>
              </a:rPr>
              <a:t>Laboratory diagnosis</a:t>
            </a:r>
            <a:endParaRPr lang="en-US" b="1" dirty="0">
              <a:latin typeface="Footlight MT Light" panose="0204060206030A020304" pitchFamily="18" charset="0"/>
            </a:endParaRPr>
          </a:p>
          <a:p>
            <a:r>
              <a:rPr lang="en-US" dirty="0">
                <a:latin typeface="Footlight MT Light" panose="0204060206030A020304" pitchFamily="18" charset="0"/>
              </a:rPr>
              <a:t>Suspected food from the patient </a:t>
            </a:r>
            <a:r>
              <a:rPr lang="en-US" dirty="0" err="1">
                <a:latin typeface="Footlight MT Light" panose="0204060206030A020304" pitchFamily="18" charset="0"/>
              </a:rPr>
              <a:t>faeces</a:t>
            </a:r>
            <a:r>
              <a:rPr lang="en-US" dirty="0">
                <a:latin typeface="Footlight MT Light" panose="0204060206030A020304" pitchFamily="18" charset="0"/>
              </a:rPr>
              <a:t> culture or serum toxin detection by mice inoculation after weeks </a:t>
            </a:r>
            <a:r>
              <a:rPr lang="en-US" dirty="0">
                <a:latin typeface="Footlight MT Light" panose="0204060206030A020304" pitchFamily="18" charset="0"/>
                <a:sym typeface="Wingdings"/>
              </a:rPr>
              <a:t></a:t>
            </a:r>
            <a:r>
              <a:rPr lang="en-US" dirty="0">
                <a:latin typeface="Footlight MT Light" panose="0204060206030A020304" pitchFamily="18" charset="0"/>
              </a:rPr>
              <a:t> paralysis and death</a:t>
            </a:r>
          </a:p>
          <a:p>
            <a:pPr marL="0" lvl="0" indent="0">
              <a:buNone/>
            </a:pPr>
            <a:r>
              <a:rPr lang="en-US" b="1" u="sng" dirty="0">
                <a:latin typeface="Footlight MT Light" panose="0204060206030A020304" pitchFamily="18" charset="0"/>
              </a:rPr>
              <a:t>Treatment </a:t>
            </a:r>
            <a:endParaRPr lang="en-US" dirty="0">
              <a:latin typeface="Footlight MT Light" panose="0204060206030A020304" pitchFamily="18" charset="0"/>
            </a:endParaRPr>
          </a:p>
          <a:p>
            <a:pPr lvl="0"/>
            <a:r>
              <a:rPr lang="en-US" dirty="0" smtClean="0">
                <a:latin typeface="Footlight MT Light" panose="0204060206030A020304" pitchFamily="18" charset="0"/>
              </a:rPr>
              <a:t>Mainly </a:t>
            </a:r>
            <a:r>
              <a:rPr lang="en-US" dirty="0">
                <a:latin typeface="Footlight MT Light" panose="0204060206030A020304" pitchFamily="18" charset="0"/>
              </a:rPr>
              <a:t>supportive and horse antitoxin in sever cases</a:t>
            </a:r>
          </a:p>
          <a:p>
            <a:pPr marL="0" lvl="0" indent="0">
              <a:buNone/>
            </a:pPr>
            <a:r>
              <a:rPr lang="en-US" b="1" u="sng" dirty="0">
                <a:latin typeface="Footlight MT Light" panose="0204060206030A020304" pitchFamily="18" charset="0"/>
              </a:rPr>
              <a:t>Prevention</a:t>
            </a:r>
            <a:endParaRPr lang="en-US" dirty="0">
              <a:latin typeface="Footlight MT Light" panose="0204060206030A020304" pitchFamily="18" charset="0"/>
            </a:endParaRPr>
          </a:p>
          <a:p>
            <a:pPr lvl="0"/>
            <a:r>
              <a:rPr lang="en-US" dirty="0">
                <a:latin typeface="Footlight MT Light" panose="0204060206030A020304" pitchFamily="18" charset="0"/>
              </a:rPr>
              <a:t>Adequate pressure cooking autoclaving and heating of food for 10 minutes at 100 </a:t>
            </a:r>
            <a:r>
              <a:rPr lang="en-US" baseline="30000" dirty="0">
                <a:latin typeface="Footlight MT Light" panose="0204060206030A020304" pitchFamily="18" charset="0"/>
              </a:rPr>
              <a:t>O</a:t>
            </a:r>
            <a:r>
              <a:rPr lang="en-US" dirty="0">
                <a:latin typeface="Footlight MT Light" panose="0204060206030A020304" pitchFamily="18" charset="0"/>
              </a:rPr>
              <a:t>C</a:t>
            </a:r>
          </a:p>
          <a:p>
            <a:endParaRPr lang="en-US" dirty="0">
              <a:latin typeface="Footlight MT Light" panose="0204060206030A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latin typeface="Footlight MT Light" panose="0204060206030A020304" pitchFamily="18" charset="0"/>
              </a:rPr>
              <a:t>Clostridium </a:t>
            </a:r>
            <a:r>
              <a:rPr lang="en-US" b="1" i="1" u="sng" dirty="0" err="1" smtClean="0">
                <a:latin typeface="Footlight MT Light" panose="0204060206030A020304" pitchFamily="18" charset="0"/>
              </a:rPr>
              <a:t>Difficile</a:t>
            </a:r>
            <a:r>
              <a:rPr lang="en-US" sz="3600" dirty="0" smtClean="0">
                <a:latin typeface="Footlight MT Light" panose="0204060206030A020304" pitchFamily="18" charset="0"/>
              </a:rPr>
              <a:t/>
            </a:r>
            <a:br>
              <a:rPr lang="en-US" sz="3600"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fontScale="92500" lnSpcReduction="20000"/>
          </a:bodyPr>
          <a:lstStyle/>
          <a:p>
            <a:pPr marL="0" lvl="0" indent="0">
              <a:buNone/>
            </a:pPr>
            <a:r>
              <a:rPr lang="en-US" dirty="0" smtClean="0">
                <a:latin typeface="Footlight MT Light" panose="0204060206030A020304" pitchFamily="18" charset="0"/>
              </a:rPr>
              <a:t>Normal </a:t>
            </a:r>
            <a:r>
              <a:rPr lang="en-US" dirty="0">
                <a:latin typeface="Footlight MT Light" panose="0204060206030A020304" pitchFamily="18" charset="0"/>
              </a:rPr>
              <a:t>flora in </a:t>
            </a:r>
            <a:r>
              <a:rPr lang="en-US" dirty="0" err="1">
                <a:latin typeface="Footlight MT Light" panose="0204060206030A020304" pitchFamily="18" charset="0"/>
              </a:rPr>
              <a:t>gastroentestinal</a:t>
            </a:r>
            <a:r>
              <a:rPr lang="en-US" dirty="0">
                <a:latin typeface="Footlight MT Light" panose="0204060206030A020304" pitchFamily="18" charset="0"/>
              </a:rPr>
              <a:t> tract </a:t>
            </a:r>
            <a:endParaRPr lang="en-US" dirty="0" smtClean="0">
              <a:latin typeface="Footlight MT Light" panose="0204060206030A020304" pitchFamily="18" charset="0"/>
            </a:endParaRPr>
          </a:p>
          <a:p>
            <a:pPr marL="0" lvl="0" indent="0">
              <a:buNone/>
            </a:pPr>
            <a:endParaRPr lang="en-US" b="1" dirty="0" smtClean="0">
              <a:latin typeface="Footlight MT Light" panose="0204060206030A020304" pitchFamily="18" charset="0"/>
            </a:endParaRPr>
          </a:p>
          <a:p>
            <a:pPr marL="0" lvl="0" indent="0">
              <a:buNone/>
            </a:pPr>
            <a:r>
              <a:rPr lang="en-US" b="1" u="sng" dirty="0" smtClean="0">
                <a:latin typeface="Footlight MT Light" panose="0204060206030A020304" pitchFamily="18" charset="0"/>
              </a:rPr>
              <a:t>Clinical features</a:t>
            </a:r>
            <a:endParaRPr lang="en-US" b="1" u="sng" dirty="0">
              <a:latin typeface="Footlight MT Light" panose="0204060206030A020304" pitchFamily="18" charset="0"/>
            </a:endParaRPr>
          </a:p>
          <a:p>
            <a:pPr marL="0" lvl="0" indent="0">
              <a:buNone/>
            </a:pPr>
            <a:r>
              <a:rPr lang="en-US" b="1" dirty="0" smtClean="0">
                <a:latin typeface="Footlight MT Light" panose="0204060206030A020304" pitchFamily="18" charset="0"/>
              </a:rPr>
              <a:t>PSEUDOMEMBRANE COLITIS  </a:t>
            </a:r>
            <a:r>
              <a:rPr lang="en-US" dirty="0">
                <a:latin typeface="Footlight MT Light" panose="0204060206030A020304" pitchFamily="18" charset="0"/>
              </a:rPr>
              <a:t>is the clinical manifestation of this disease which composed of bacteria , fibrin , WBCs and dead tissue cells</a:t>
            </a:r>
            <a:endParaRPr lang="en-US" sz="2800" dirty="0">
              <a:latin typeface="Footlight MT Light" panose="0204060206030A020304" pitchFamily="18" charset="0"/>
            </a:endParaRPr>
          </a:p>
          <a:p>
            <a:pPr marL="0" lvl="0" indent="0">
              <a:buNone/>
            </a:pPr>
            <a:r>
              <a:rPr lang="en-US" dirty="0">
                <a:latin typeface="Footlight MT Light" panose="0204060206030A020304" pitchFamily="18" charset="0"/>
              </a:rPr>
              <a:t>Sever dehydration , intestinal obstruction and perforation are some of complication of this syndrome</a:t>
            </a:r>
            <a:endParaRPr lang="en-US" sz="2800" dirty="0">
              <a:latin typeface="Footlight MT Light" panose="0204060206030A020304" pitchFamily="18" charset="0"/>
            </a:endParaRPr>
          </a:p>
          <a:p>
            <a:endParaRPr lang="en-US" dirty="0" smtClean="0">
              <a:latin typeface="Footlight MT Light" panose="0204060206030A020304" pitchFamily="18" charset="0"/>
            </a:endParaRPr>
          </a:p>
          <a:p>
            <a:r>
              <a:rPr lang="en-US" b="1" u="sng" dirty="0" smtClean="0">
                <a:latin typeface="Footlight MT Light" panose="0204060206030A020304" pitchFamily="18" charset="0"/>
              </a:rPr>
              <a:t>Pathogenesis</a:t>
            </a:r>
          </a:p>
          <a:p>
            <a:r>
              <a:rPr lang="en-US" dirty="0" smtClean="0">
                <a:latin typeface="Footlight MT Light" panose="0204060206030A020304" pitchFamily="18" charset="0"/>
              </a:rPr>
              <a:t>after </a:t>
            </a:r>
            <a:r>
              <a:rPr lang="en-US" dirty="0">
                <a:latin typeface="Footlight MT Light" panose="0204060206030A020304" pitchFamily="18" charset="0"/>
              </a:rPr>
              <a:t>exposure to antibiotics and killing of other normal flora, this organism will multiply witch then produce toxin that has two components</a:t>
            </a:r>
          </a:p>
          <a:p>
            <a:r>
              <a:rPr lang="en-US" dirty="0">
                <a:latin typeface="Footlight MT Light" panose="0204060206030A020304" pitchFamily="18" charset="0"/>
              </a:rPr>
              <a:t>A–Subunit enterotoxin (cause diarrhea) </a:t>
            </a:r>
          </a:p>
          <a:p>
            <a:r>
              <a:rPr lang="en-US" dirty="0">
                <a:latin typeface="Footlight MT Light" panose="0204060206030A020304" pitchFamily="18" charset="0"/>
              </a:rPr>
              <a:t>B-Subunit Cytotoxic  ( kill the cells </a:t>
            </a:r>
            <a:r>
              <a:rPr lang="en-US" dirty="0" err="1">
                <a:latin typeface="Footlight MT Light" panose="0204060206030A020304" pitchFamily="18" charset="0"/>
              </a:rPr>
              <a:t>ie</a:t>
            </a:r>
            <a:r>
              <a:rPr lang="en-US" dirty="0">
                <a:latin typeface="Footlight MT Light" panose="0204060206030A020304" pitchFamily="18" charset="0"/>
              </a:rPr>
              <a:t> necrosis)</a:t>
            </a:r>
          </a:p>
          <a:p>
            <a:endParaRPr lang="en-US" dirty="0">
              <a:latin typeface="Footlight MT Light" panose="0204060206030A020304" pitchFamily="18" charset="0"/>
            </a:endParaRPr>
          </a:p>
        </p:txBody>
      </p:sp>
      <p:pic>
        <p:nvPicPr>
          <p:cNvPr id="5" name="Picture 11" descr="C-difficile_colonosc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069114" y="562824"/>
            <a:ext cx="1631266" cy="1676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latin typeface="Footlight MT Light" panose="0204060206030A020304" pitchFamily="18" charset="0"/>
              </a:rPr>
              <a:t>Clostridium </a:t>
            </a:r>
            <a:r>
              <a:rPr lang="en-US" b="1" i="1" u="sng" dirty="0" err="1" smtClean="0">
                <a:latin typeface="Footlight MT Light" panose="0204060206030A020304" pitchFamily="18" charset="0"/>
              </a:rPr>
              <a:t>Difficile</a:t>
            </a:r>
            <a:r>
              <a:rPr lang="en-US" sz="3600" dirty="0" smtClean="0">
                <a:latin typeface="Footlight MT Light" panose="0204060206030A020304" pitchFamily="18" charset="0"/>
              </a:rPr>
              <a:t/>
            </a:r>
            <a:br>
              <a:rPr lang="en-US" sz="3600"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marL="0" lvl="0" indent="0">
              <a:buNone/>
            </a:pPr>
            <a:r>
              <a:rPr lang="en-US" b="1" u="sng" dirty="0" smtClean="0">
                <a:latin typeface="Footlight MT Light" panose="0204060206030A020304" pitchFamily="18" charset="0"/>
              </a:rPr>
              <a:t>Laboratory diagnosis</a:t>
            </a:r>
            <a:r>
              <a:rPr lang="en-US" dirty="0" smtClean="0">
                <a:latin typeface="Footlight MT Light" panose="0204060206030A020304" pitchFamily="18" charset="0"/>
              </a:rPr>
              <a:t>: </a:t>
            </a:r>
          </a:p>
          <a:p>
            <a:pPr marL="0" lvl="0" indent="0">
              <a:buNone/>
            </a:pPr>
            <a:r>
              <a:rPr lang="en-US" dirty="0" smtClean="0">
                <a:latin typeface="Footlight MT Light" panose="0204060206030A020304" pitchFamily="18" charset="0"/>
              </a:rPr>
              <a:t>This organism hard to grow in the laboratory required special media and growth of the organism in solid media required cell line culture to illustrate cytotoxicity of the organism. The simplest method for diagnosis by detection of the toxin in the stool by immunological testing (ELISA) or molecular testing PCR</a:t>
            </a:r>
            <a:endParaRPr lang="en-US" sz="2800" dirty="0" smtClean="0">
              <a:latin typeface="Footlight MT Light" panose="0204060206030A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latin typeface="Footlight MT Light" panose="0204060206030A020304" pitchFamily="18" charset="0"/>
              </a:rPr>
              <a:t>Clostridium </a:t>
            </a:r>
            <a:r>
              <a:rPr lang="en-US" b="1" i="1" u="sng" dirty="0" err="1" smtClean="0">
                <a:latin typeface="Footlight MT Light" panose="0204060206030A020304" pitchFamily="18" charset="0"/>
              </a:rPr>
              <a:t>Difficile</a:t>
            </a:r>
            <a:r>
              <a:rPr lang="en-US" sz="3600" dirty="0" smtClean="0">
                <a:latin typeface="Footlight MT Light" panose="0204060206030A020304" pitchFamily="18" charset="0"/>
              </a:rPr>
              <a:t/>
            </a:r>
            <a:br>
              <a:rPr lang="en-US" sz="3600"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marL="0" lvl="0" indent="0">
              <a:buNone/>
            </a:pPr>
            <a:r>
              <a:rPr lang="en-US" b="1" u="sng" dirty="0" smtClean="0">
                <a:latin typeface="Footlight MT Light" panose="0204060206030A020304" pitchFamily="18" charset="0"/>
              </a:rPr>
              <a:t>Treatment</a:t>
            </a:r>
            <a:r>
              <a:rPr lang="en-US" dirty="0" smtClean="0">
                <a:latin typeface="Footlight MT Light" panose="0204060206030A020304" pitchFamily="18" charset="0"/>
              </a:rPr>
              <a:t> : </a:t>
            </a:r>
          </a:p>
          <a:p>
            <a:pPr marL="0" lvl="0" indent="0">
              <a:buNone/>
            </a:pPr>
            <a:r>
              <a:rPr lang="en-US" dirty="0" smtClean="0">
                <a:latin typeface="Footlight MT Light" panose="0204060206030A020304" pitchFamily="18" charset="0"/>
              </a:rPr>
              <a:t>Metronidazole or and oral vancomycin in sever cases</a:t>
            </a:r>
            <a:endParaRPr lang="en-US" sz="2800" dirty="0" smtClean="0">
              <a:latin typeface="Footlight MT Light" panose="0204060206030A020304" pitchFamily="18" charset="0"/>
            </a:endParaRPr>
          </a:p>
          <a:p>
            <a:pPr marL="0" lvl="0" indent="0">
              <a:buNone/>
            </a:pPr>
            <a:r>
              <a:rPr lang="en-US" b="1" u="sng" dirty="0" smtClean="0">
                <a:latin typeface="Footlight MT Light" panose="0204060206030A020304" pitchFamily="18" charset="0"/>
              </a:rPr>
              <a:t>Prevention</a:t>
            </a:r>
            <a:r>
              <a:rPr lang="en-US" dirty="0" smtClean="0">
                <a:latin typeface="Footlight MT Light" panose="0204060206030A020304" pitchFamily="18" charset="0"/>
              </a:rPr>
              <a:t>: </a:t>
            </a:r>
          </a:p>
          <a:p>
            <a:pPr marL="0" lvl="0" indent="0">
              <a:buNone/>
            </a:pPr>
            <a:r>
              <a:rPr lang="en-US" dirty="0" smtClean="0">
                <a:latin typeface="Footlight MT Light" panose="0204060206030A020304" pitchFamily="18" charset="0"/>
              </a:rPr>
              <a:t>This organism form spores and hard to control in the hospital because they are resistant to alcohol decontamination ( use Na </a:t>
            </a:r>
            <a:r>
              <a:rPr lang="en-US" dirty="0" err="1" smtClean="0">
                <a:latin typeface="Footlight MT Light" panose="0204060206030A020304" pitchFamily="18" charset="0"/>
              </a:rPr>
              <a:t>hypochloride</a:t>
            </a:r>
            <a:r>
              <a:rPr lang="en-US" dirty="0" smtClean="0">
                <a:latin typeface="Footlight MT Light" panose="0204060206030A020304" pitchFamily="18" charset="0"/>
              </a:rPr>
              <a:t> instead).</a:t>
            </a:r>
          </a:p>
          <a:p>
            <a:pPr lvl="0"/>
            <a:r>
              <a:rPr lang="en-US" dirty="0" smtClean="0">
                <a:latin typeface="Footlight MT Light" panose="0204060206030A020304" pitchFamily="18" charset="0"/>
              </a:rPr>
              <a:t>Patient need to be isolated and contact need to be screened to find out if they carrying the toxic strain of the bacteria.       </a:t>
            </a:r>
            <a:endParaRPr lang="en-US" sz="2800" dirty="0" smtClean="0">
              <a:latin typeface="Footlight MT Light" panose="0204060206030A020304" pitchFamily="18" charset="0"/>
            </a:endParaRPr>
          </a:p>
          <a:p>
            <a:endParaRPr lang="en-US" dirty="0" smtClean="0">
              <a:latin typeface="Footlight MT Light" panose="0204060206030A020304" pitchFamily="18" charset="0"/>
            </a:endParaRPr>
          </a:p>
          <a:p>
            <a:endParaRPr lang="en-US" dirty="0">
              <a:latin typeface="Footlight MT Light" panose="0204060206030A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838200"/>
            <a:ext cx="5638800" cy="1143000"/>
          </a:xfrm>
        </p:spPr>
        <p:txBody>
          <a:bodyPr rtlCol="0">
            <a:noAutofit/>
          </a:bodyPr>
          <a:lstStyle/>
          <a:p>
            <a:pPr algn="l" eaLnBrk="1" fontAlgn="auto" hangingPunct="1">
              <a:spcAft>
                <a:spcPts val="0"/>
              </a:spcAft>
              <a:defRPr/>
            </a:pPr>
            <a:r>
              <a:rPr lang="en-US" sz="3600" b="1" dirty="0">
                <a:solidFill>
                  <a:srgbClr val="FF0000"/>
                </a:solidFill>
                <a:effectLst>
                  <a:outerShdw blurRad="38100" dist="38100" dir="2700000" algn="tl">
                    <a:srgbClr val="000000">
                      <a:alpha val="43137"/>
                    </a:srgbClr>
                  </a:outerShdw>
                </a:effectLst>
                <a:latin typeface="Footlight MT Light" panose="0204060206030A020304" pitchFamily="18" charset="0"/>
                <a:cs typeface="Century Gothic"/>
              </a:rPr>
              <a:t>R</a:t>
            </a:r>
            <a:r>
              <a:rPr lang="en-US" sz="3600" b="1" dirty="0" smtClean="0">
                <a:solidFill>
                  <a:srgbClr val="FF0000"/>
                </a:solidFill>
                <a:effectLst>
                  <a:outerShdw blurRad="38100" dist="38100" dir="2700000" algn="tl">
                    <a:srgbClr val="000000">
                      <a:alpha val="43137"/>
                    </a:srgbClr>
                  </a:outerShdw>
                </a:effectLst>
                <a:latin typeface="Footlight MT Light" pitchFamily="18" charset="0"/>
                <a:cs typeface="Century Gothic"/>
              </a:rPr>
              <a:t>eference book and the relevant page numbers..</a:t>
            </a:r>
            <a:endParaRPr lang="en-US" sz="3600" dirty="0">
              <a:solidFill>
                <a:srgbClr val="FF0000"/>
              </a:solidFill>
              <a:latin typeface="Footlight MT Light" pitchFamily="18" charset="0"/>
            </a:endParaRPr>
          </a:p>
        </p:txBody>
      </p:sp>
      <p:sp>
        <p:nvSpPr>
          <p:cNvPr id="22531" name="Content Placeholder 2"/>
          <p:cNvSpPr>
            <a:spLocks noGrp="1"/>
          </p:cNvSpPr>
          <p:nvPr>
            <p:ph idx="1"/>
          </p:nvPr>
        </p:nvSpPr>
        <p:spPr>
          <a:xfrm>
            <a:off x="228600" y="2103438"/>
            <a:ext cx="8458200" cy="4525962"/>
          </a:xfrm>
        </p:spPr>
        <p:txBody>
          <a:bodyPr/>
          <a:lstStyle/>
          <a:p>
            <a:pPr>
              <a:buNone/>
            </a:pPr>
            <a:r>
              <a:rPr lang="en-US" b="1" dirty="0" smtClean="0">
                <a:latin typeface="Footlight MT Light" panose="0204060206030A020304" pitchFamily="18" charset="0"/>
              </a:rPr>
              <a:t>Sherries Medical Microbiology, an introduction to Infectious Diseases. </a:t>
            </a:r>
            <a:r>
              <a:rPr lang="en-US" dirty="0" smtClean="0">
                <a:latin typeface="Footlight MT Light" panose="0204060206030A020304" pitchFamily="18" charset="0"/>
              </a:rPr>
              <a:t>Latest edition, Kenneth Ryan and George Ray. Publisher: Mc </a:t>
            </a:r>
            <a:r>
              <a:rPr lang="en-US" dirty="0" err="1" smtClean="0">
                <a:latin typeface="Footlight MT Light" panose="0204060206030A020304" pitchFamily="18" charset="0"/>
              </a:rPr>
              <a:t>Graw</a:t>
            </a:r>
            <a:r>
              <a:rPr lang="en-US" dirty="0" smtClean="0">
                <a:latin typeface="Footlight MT Light" panose="0204060206030A020304" pitchFamily="18" charset="0"/>
              </a:rPr>
              <a:t> Hill.</a:t>
            </a:r>
          </a:p>
          <a:p>
            <a:pPr eaLnBrk="1" hangingPunct="1">
              <a:buFont typeface="Arial" charset="0"/>
              <a:buNone/>
              <a:defRPr/>
            </a:pPr>
            <a:endParaRPr lang="en-US" dirty="0" smtClean="0">
              <a:solidFill>
                <a:schemeClr val="accent6">
                  <a:lumMod val="20000"/>
                  <a:lumOff val="80000"/>
                </a:schemeClr>
              </a:solidFill>
              <a:latin typeface="Footlight MT Light" pitchFamily="18" charset="0"/>
              <a:ea typeface="Century Gothic" pitchFamily="34" charset="0"/>
              <a:cs typeface="Century Gothic"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52400" y="1208088"/>
            <a:ext cx="9296400" cy="1905000"/>
          </a:xfrm>
        </p:spPr>
        <p:txBody>
          <a:bodyPr rtlCol="0">
            <a:noAutofit/>
          </a:bodyPr>
          <a:lstStyle/>
          <a:p>
            <a:pPr eaLnBrk="1" fontAlgn="auto" hangingPunct="1">
              <a:spcAft>
                <a:spcPts val="0"/>
              </a:spcAft>
              <a:defRPr/>
            </a:pPr>
            <a:r>
              <a:rPr lang="en-US" sz="11500" b="1" u="sng" dirty="0">
                <a:solidFill>
                  <a:srgbClr val="FF0000"/>
                </a:solidFill>
                <a:effectLst>
                  <a:outerShdw blurRad="38100" dist="38100" dir="2700000" algn="tl">
                    <a:srgbClr val="000000">
                      <a:alpha val="43137"/>
                    </a:srgbClr>
                  </a:outerShdw>
                </a:effectLst>
                <a:latin typeface="Footlight MT Light" panose="0204060206030A020304" pitchFamily="18" charset="0"/>
                <a:cs typeface="Century Gothic"/>
              </a:rPr>
              <a:t>T</a:t>
            </a:r>
            <a:r>
              <a:rPr lang="en-US" sz="6600" b="1" dirty="0" smtClean="0">
                <a:solidFill>
                  <a:srgbClr val="FF0000"/>
                </a:solidFill>
                <a:effectLst>
                  <a:outerShdw blurRad="38100" dist="38100" dir="2700000" algn="tl">
                    <a:srgbClr val="000000">
                      <a:alpha val="43137"/>
                    </a:srgbClr>
                  </a:outerShdw>
                </a:effectLst>
                <a:latin typeface="Footlight MT Light" panose="0204060206030A020304" pitchFamily="18" charset="0"/>
                <a:cs typeface="Century Gothic"/>
              </a:rPr>
              <a:t>hank </a:t>
            </a:r>
            <a:r>
              <a:rPr lang="en-US" sz="6600" b="1" smtClean="0">
                <a:solidFill>
                  <a:srgbClr val="FF0000"/>
                </a:solidFill>
                <a:effectLst>
                  <a:outerShdw blurRad="38100" dist="38100" dir="2700000" algn="tl">
                    <a:srgbClr val="000000">
                      <a:alpha val="43137"/>
                    </a:srgbClr>
                  </a:outerShdw>
                </a:effectLst>
                <a:latin typeface="Footlight MT Light" panose="0204060206030A020304" pitchFamily="18" charset="0"/>
                <a:cs typeface="Century Gothic"/>
              </a:rPr>
              <a:t>You </a:t>
            </a:r>
            <a:r>
              <a:rPr lang="en-US" sz="6600" b="1" dirty="0" smtClean="0">
                <a:solidFill>
                  <a:schemeClr val="bg2"/>
                </a:solidFill>
                <a:effectLst>
                  <a:outerShdw blurRad="38100" dist="38100" dir="2700000" algn="tl">
                    <a:srgbClr val="000000">
                      <a:alpha val="43137"/>
                    </a:srgbClr>
                  </a:outerShdw>
                </a:effectLst>
                <a:latin typeface="Footlight MT Light" panose="0204060206030A020304" pitchFamily="18" charset="0"/>
                <a:cs typeface="Century Gothic"/>
              </a:rPr>
              <a:t/>
            </a:r>
            <a:br>
              <a:rPr lang="en-US" sz="6600" b="1" dirty="0" smtClean="0">
                <a:solidFill>
                  <a:schemeClr val="bg2"/>
                </a:solidFill>
                <a:effectLst>
                  <a:outerShdw blurRad="38100" dist="38100" dir="2700000" algn="tl">
                    <a:srgbClr val="000000">
                      <a:alpha val="43137"/>
                    </a:srgbClr>
                  </a:outerShdw>
                </a:effectLst>
                <a:latin typeface="Footlight MT Light" panose="0204060206030A020304" pitchFamily="18" charset="0"/>
                <a:cs typeface="Century Gothic"/>
              </a:rPr>
            </a:br>
            <a:endParaRPr lang="en-US" sz="6600" b="1" dirty="0">
              <a:solidFill>
                <a:schemeClr val="bg2"/>
              </a:solidFill>
              <a:effectLst>
                <a:outerShdw blurRad="38100" dist="38100" dir="2700000" algn="tl">
                  <a:srgbClr val="000000">
                    <a:alpha val="43137"/>
                  </a:srgbClr>
                </a:outerShdw>
              </a:effectLst>
              <a:latin typeface="Footlight MT Light" panose="0204060206030A020304" pitchFamily="18" charset="0"/>
              <a:cs typeface="Century Gothic"/>
            </a:endParaRPr>
          </a:p>
        </p:txBody>
      </p:sp>
      <p:sp>
        <p:nvSpPr>
          <p:cNvPr id="7170" name="Subtitle 2"/>
          <p:cNvSpPr>
            <a:spLocks noGrp="1"/>
          </p:cNvSpPr>
          <p:nvPr>
            <p:ph type="subTitle" idx="1"/>
          </p:nvPr>
        </p:nvSpPr>
        <p:spPr>
          <a:xfrm>
            <a:off x="3505200" y="3962400"/>
            <a:ext cx="6400800" cy="1752600"/>
          </a:xfrm>
        </p:spPr>
        <p:txBody>
          <a:bodyPr/>
          <a:lstStyle/>
          <a:p>
            <a:pPr eaLnBrk="1" hangingPunct="1">
              <a:defRPr/>
            </a:pPr>
            <a:r>
              <a:rPr lang="en-US" b="1" i="1" dirty="0" smtClean="0">
                <a:solidFill>
                  <a:schemeClr val="accent1">
                    <a:lumMod val="60000"/>
                    <a:lumOff val="40000"/>
                  </a:schemeClr>
                </a:solidFill>
                <a:effectLst>
                  <a:outerShdw blurRad="38100" dist="38100" dir="2700000" algn="tl">
                    <a:srgbClr val="000000"/>
                  </a:outerShdw>
                </a:effectLst>
                <a:latin typeface="Footlight MT Light" panose="0204060206030A020304" pitchFamily="18" charset="0"/>
                <a:cs typeface="Times New Roman" pitchFamily="18" charset="0"/>
              </a:rPr>
              <a:t>Dr. Ali Somily &amp; </a:t>
            </a:r>
          </a:p>
          <a:p>
            <a:pPr eaLnBrk="1" hangingPunct="1">
              <a:defRPr/>
            </a:pPr>
            <a:r>
              <a:rPr lang="en-US" b="1" i="1" dirty="0" smtClean="0">
                <a:solidFill>
                  <a:schemeClr val="accent1">
                    <a:lumMod val="60000"/>
                    <a:lumOff val="40000"/>
                  </a:schemeClr>
                </a:solidFill>
                <a:effectLst>
                  <a:outerShdw blurRad="38100" dist="38100" dir="2700000" algn="tl">
                    <a:srgbClr val="000000"/>
                  </a:outerShdw>
                </a:effectLst>
                <a:latin typeface="Footlight MT Light" panose="0204060206030A020304" pitchFamily="18" charset="0"/>
                <a:cs typeface="Times New Roman" pitchFamily="18" charset="0"/>
              </a:rPr>
              <a:t>Dr. </a:t>
            </a:r>
            <a:r>
              <a:rPr lang="en-US" b="1" i="1" dirty="0" err="1" smtClean="0">
                <a:solidFill>
                  <a:schemeClr val="accent1">
                    <a:lumMod val="60000"/>
                    <a:lumOff val="40000"/>
                  </a:schemeClr>
                </a:solidFill>
                <a:effectLst>
                  <a:outerShdw blurRad="38100" dist="38100" dir="2700000" algn="tl">
                    <a:srgbClr val="000000"/>
                  </a:outerShdw>
                </a:effectLst>
                <a:latin typeface="Footlight MT Light" panose="0204060206030A020304" pitchFamily="18" charset="0"/>
                <a:cs typeface="Times New Roman" pitchFamily="18" charset="0"/>
              </a:rPr>
              <a:t>Fawzia</a:t>
            </a:r>
            <a:r>
              <a:rPr lang="en-US" b="1" i="1" dirty="0" smtClean="0">
                <a:solidFill>
                  <a:schemeClr val="accent1">
                    <a:lumMod val="60000"/>
                    <a:lumOff val="40000"/>
                  </a:schemeClr>
                </a:solidFill>
                <a:effectLst>
                  <a:outerShdw blurRad="38100" dist="38100" dir="2700000" algn="tl">
                    <a:srgbClr val="000000"/>
                  </a:outerShdw>
                </a:effectLst>
                <a:latin typeface="Footlight MT Light" panose="0204060206030A020304" pitchFamily="18" charset="0"/>
                <a:cs typeface="Times New Roman" pitchFamily="18" charset="0"/>
              </a:rPr>
              <a:t> Al-</a:t>
            </a:r>
            <a:r>
              <a:rPr lang="en-US" b="1" i="1" dirty="0" err="1" smtClean="0">
                <a:solidFill>
                  <a:schemeClr val="accent1">
                    <a:lumMod val="60000"/>
                    <a:lumOff val="40000"/>
                  </a:schemeClr>
                </a:solidFill>
                <a:effectLst>
                  <a:outerShdw blurRad="38100" dist="38100" dir="2700000" algn="tl">
                    <a:srgbClr val="000000"/>
                  </a:outerShdw>
                </a:effectLst>
                <a:latin typeface="Footlight MT Light" panose="0204060206030A020304" pitchFamily="18" charset="0"/>
                <a:cs typeface="Times New Roman" pitchFamily="18" charset="0"/>
              </a:rPr>
              <a:t>otaibi</a:t>
            </a:r>
            <a:endParaRPr lang="en-US" dirty="0" smtClean="0">
              <a:solidFill>
                <a:schemeClr val="bg2"/>
              </a:solidFill>
              <a:latin typeface="Footlight MT Light" panose="0204060206030A020304" pitchFamily="18" charset="0"/>
            </a:endParaRPr>
          </a:p>
          <a:p>
            <a:pPr eaLnBrk="1" hangingPunct="1">
              <a:defRPr/>
            </a:pPr>
            <a:endParaRPr lang="en-US" dirty="0" smtClean="0">
              <a:solidFill>
                <a:schemeClr val="bg2"/>
              </a:solidFill>
              <a:latin typeface="Footlight MT Light" panose="0204060206030A020304" pitchFamily="18" charset="0"/>
            </a:endParaRPr>
          </a:p>
        </p:txBody>
      </p:sp>
      <p:sp>
        <p:nvSpPr>
          <p:cNvPr id="5" name="TextBox 4"/>
          <p:cNvSpPr txBox="1"/>
          <p:nvPr/>
        </p:nvSpPr>
        <p:spPr>
          <a:xfrm>
            <a:off x="4114800" y="2743200"/>
            <a:ext cx="4114800" cy="369888"/>
          </a:xfrm>
          <a:prstGeom prst="rect">
            <a:avLst/>
          </a:prstGeom>
          <a:noFill/>
        </p:spPr>
        <p:txBody>
          <a:bodyPr>
            <a:spAutoFit/>
          </a:bodyPr>
          <a:lstStyle/>
          <a:p>
            <a:pPr fontAlgn="auto">
              <a:spcBef>
                <a:spcPts val="0"/>
              </a:spcBef>
              <a:spcAft>
                <a:spcPts val="0"/>
              </a:spcAft>
              <a:defRPr/>
            </a:pPr>
            <a:r>
              <a:rPr lang="en-US" dirty="0">
                <a:solidFill>
                  <a:srgbClr val="002060"/>
                </a:solidFill>
                <a:effectLst>
                  <a:outerShdw blurRad="38100" dist="38100" dir="2700000" algn="tl">
                    <a:srgbClr val="000000">
                      <a:alpha val="43137"/>
                    </a:srgbClr>
                  </a:outerShdw>
                </a:effectLst>
                <a:latin typeface="Footlight MT Light" panose="0204060206030A020304" pitchFamily="18" charset="0"/>
                <a:cs typeface="Century Gothic"/>
              </a:rPr>
              <a:t>(Foundation Block, Microbiology)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Footlight MT Light" panose="0204060206030A020304" pitchFamily="18" charset="0"/>
              </a:rPr>
              <a:t>CLASSIFICATION</a:t>
            </a:r>
            <a:r>
              <a:rPr lang="en-US" dirty="0"/>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59312159"/>
              </p:ext>
            </p:extLst>
          </p:nvPr>
        </p:nvGraphicFramePr>
        <p:xfrm>
          <a:off x="457200" y="1219200"/>
          <a:ext cx="80772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473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Footlight MT Light" panose="0204060206030A020304" pitchFamily="18" charset="0"/>
              </a:rPr>
              <a:t>ANAEROBIOSIS</a:t>
            </a:r>
            <a:r>
              <a:rPr lang="en-US" sz="3600" dirty="0" smtClean="0">
                <a:latin typeface="Footlight MT Light" panose="0204060206030A020304" pitchFamily="18" charset="0"/>
              </a:rPr>
              <a:t/>
            </a:r>
            <a:br>
              <a:rPr lang="en-US" sz="3600"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r>
              <a:rPr lang="en-US" u="sng" dirty="0" smtClean="0">
                <a:solidFill>
                  <a:srgbClr val="FF0000"/>
                </a:solidFill>
                <a:latin typeface="Footlight MT Light" panose="0204060206030A020304" pitchFamily="18" charset="0"/>
              </a:rPr>
              <a:t>Contain </a:t>
            </a:r>
            <a:r>
              <a:rPr lang="en-US" u="sng" dirty="0" err="1">
                <a:solidFill>
                  <a:srgbClr val="FF0000"/>
                </a:solidFill>
                <a:latin typeface="Footlight MT Light" panose="0204060206030A020304" pitchFamily="18" charset="0"/>
              </a:rPr>
              <a:t>flavoprotein</a:t>
            </a:r>
            <a:r>
              <a:rPr lang="en-US" u="sng" dirty="0">
                <a:solidFill>
                  <a:srgbClr val="FF0000"/>
                </a:solidFill>
                <a:latin typeface="Footlight MT Light" panose="0204060206030A020304" pitchFamily="18" charset="0"/>
              </a:rPr>
              <a:t> </a:t>
            </a:r>
            <a:r>
              <a:rPr lang="en-US" dirty="0">
                <a:latin typeface="Footlight MT Light" panose="0204060206030A020304" pitchFamily="18" charset="0"/>
              </a:rPr>
              <a:t>so in the presence of oxygen produce H2O2 which is toxic</a:t>
            </a:r>
          </a:p>
          <a:p>
            <a:pPr lvl="0"/>
            <a:r>
              <a:rPr lang="en-US" u="sng" dirty="0">
                <a:solidFill>
                  <a:srgbClr val="FF0000"/>
                </a:solidFill>
                <a:latin typeface="Footlight MT Light" panose="0204060206030A020304" pitchFamily="18" charset="0"/>
              </a:rPr>
              <a:t>Lack cytochrome </a:t>
            </a:r>
            <a:r>
              <a:rPr lang="en-US" dirty="0">
                <a:latin typeface="Footlight MT Light" panose="0204060206030A020304" pitchFamily="18" charset="0"/>
              </a:rPr>
              <a:t>-cannot use oxygen as hydrogen acceptor</a:t>
            </a:r>
          </a:p>
          <a:p>
            <a:r>
              <a:rPr lang="en-US" dirty="0">
                <a:latin typeface="Footlight MT Light" panose="0204060206030A020304" pitchFamily="18" charset="0"/>
              </a:rPr>
              <a:t>Most  </a:t>
            </a:r>
            <a:r>
              <a:rPr lang="en-US" u="sng" dirty="0">
                <a:solidFill>
                  <a:srgbClr val="FF0000"/>
                </a:solidFill>
                <a:latin typeface="Footlight MT Light" panose="0204060206030A020304" pitchFamily="18" charset="0"/>
              </a:rPr>
              <a:t>Lack Catalase  &amp; Peroxidase </a:t>
            </a:r>
          </a:p>
          <a:p>
            <a:pPr lvl="0"/>
            <a:r>
              <a:rPr lang="en-US" dirty="0" smtClean="0">
                <a:latin typeface="Footlight MT Light" panose="0204060206030A020304" pitchFamily="18" charset="0"/>
              </a:rPr>
              <a:t>Some </a:t>
            </a:r>
            <a:r>
              <a:rPr lang="en-US" u="sng" dirty="0">
                <a:solidFill>
                  <a:srgbClr val="FF0000"/>
                </a:solidFill>
                <a:latin typeface="Footlight MT Light" panose="0204060206030A020304" pitchFamily="18" charset="0"/>
              </a:rPr>
              <a:t>lack enzyme superoxide dismutase </a:t>
            </a:r>
            <a:r>
              <a:rPr lang="en-US" dirty="0">
                <a:latin typeface="Footlight MT Light" panose="0204060206030A020304" pitchFamily="18" charset="0"/>
              </a:rPr>
              <a:t>so many </a:t>
            </a:r>
            <a:r>
              <a:rPr lang="en-US" dirty="0" smtClean="0">
                <a:latin typeface="Footlight MT Light" panose="0204060206030A020304" pitchFamily="18" charset="0"/>
              </a:rPr>
              <a:t>killed</a:t>
            </a:r>
          </a:p>
          <a:p>
            <a:pPr lvl="0"/>
            <a:r>
              <a:rPr lang="en-US" dirty="0" smtClean="0">
                <a:latin typeface="Footlight MT Light" panose="0204060206030A020304" pitchFamily="18" charset="0"/>
              </a:rPr>
              <a:t>Peroxide </a:t>
            </a:r>
            <a:r>
              <a:rPr lang="en-US" dirty="0">
                <a:latin typeface="Footlight MT Light" panose="0204060206030A020304" pitchFamily="18" charset="0"/>
              </a:rPr>
              <a:t>and toxic radicles enzyme like </a:t>
            </a:r>
            <a:r>
              <a:rPr lang="en-US" u="sng" dirty="0">
                <a:latin typeface="Footlight MT Light" panose="0204060206030A020304" pitchFamily="18" charset="0"/>
              </a:rPr>
              <a:t>fumarate reductase </a:t>
            </a:r>
            <a:r>
              <a:rPr lang="en-US" dirty="0">
                <a:latin typeface="Footlight MT Light" panose="0204060206030A020304" pitchFamily="18" charset="0"/>
              </a:rPr>
              <a:t>must be in reduced form to work</a:t>
            </a:r>
            <a:endParaRPr lang="en-US" sz="2400" dirty="0">
              <a:latin typeface="Footlight MT Light" panose="0204060206030A020304" pitchFamily="18" charset="0"/>
            </a:endParaRPr>
          </a:p>
          <a:p>
            <a:endParaRPr lang="en-US" dirty="0">
              <a:latin typeface="Footlight MT Light" panose="0204060206030A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Footlight MT Light" panose="0204060206030A020304" pitchFamily="18" charset="0"/>
              </a:rPr>
              <a:t>HABITAT  :</a:t>
            </a:r>
            <a:r>
              <a:rPr lang="en-US" sz="3600" dirty="0" smtClean="0">
                <a:latin typeface="Footlight MT Light" panose="0204060206030A020304" pitchFamily="18" charset="0"/>
              </a:rPr>
              <a:t/>
            </a:r>
            <a:br>
              <a:rPr lang="en-US" sz="3600"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lvl="0">
              <a:buNone/>
            </a:pPr>
            <a:r>
              <a:rPr lang="en-US" dirty="0" smtClean="0">
                <a:latin typeface="Footlight MT Light" panose="0204060206030A020304" pitchFamily="18" charset="0"/>
              </a:rPr>
              <a:t>These </a:t>
            </a:r>
            <a:r>
              <a:rPr lang="en-US" dirty="0">
                <a:latin typeface="Footlight MT Light" panose="0204060206030A020304" pitchFamily="18" charset="0"/>
              </a:rPr>
              <a:t>organism are normal flora in:</a:t>
            </a:r>
            <a:endParaRPr lang="en-US" sz="2400" dirty="0">
              <a:latin typeface="Footlight MT Light" panose="0204060206030A020304" pitchFamily="18" charset="0"/>
            </a:endParaRPr>
          </a:p>
          <a:p>
            <a:pPr marL="457200" lvl="0" indent="-457200">
              <a:buAutoNum type="alphaUcPeriod"/>
            </a:pPr>
            <a:r>
              <a:rPr lang="en-US" dirty="0" smtClean="0">
                <a:latin typeface="Footlight MT Light" panose="0204060206030A020304" pitchFamily="18" charset="0"/>
              </a:rPr>
              <a:t>Oropharynx  </a:t>
            </a:r>
            <a:r>
              <a:rPr lang="en-US" i="1" dirty="0" err="1">
                <a:latin typeface="Footlight MT Light" panose="0204060206030A020304" pitchFamily="18" charset="0"/>
              </a:rPr>
              <a:t>eg</a:t>
            </a:r>
            <a:r>
              <a:rPr lang="en-US" i="1" dirty="0">
                <a:latin typeface="Footlight MT Light" panose="0204060206030A020304" pitchFamily="18" charset="0"/>
              </a:rPr>
              <a:t>. </a:t>
            </a:r>
            <a:endParaRPr lang="en-US" i="1" dirty="0" smtClean="0">
              <a:latin typeface="Footlight MT Light" panose="0204060206030A020304" pitchFamily="18" charset="0"/>
            </a:endParaRPr>
          </a:p>
          <a:p>
            <a:pPr marL="457200" indent="-457200">
              <a:buFont typeface="+mj-lt"/>
              <a:buAutoNum type="arabicPeriod"/>
            </a:pPr>
            <a:r>
              <a:rPr lang="en-US" sz="1600" i="1" dirty="0" err="1">
                <a:latin typeface="Footlight MT Light" panose="0204060206030A020304" pitchFamily="18" charset="0"/>
              </a:rPr>
              <a:t>Fusobacteria</a:t>
            </a:r>
            <a:endParaRPr lang="en-US" sz="1600" i="1" dirty="0">
              <a:latin typeface="Footlight MT Light" panose="0204060206030A020304" pitchFamily="18" charset="0"/>
            </a:endParaRPr>
          </a:p>
          <a:p>
            <a:pPr marL="457200" lvl="0" indent="-457200">
              <a:buFont typeface="+mj-lt"/>
              <a:buAutoNum type="arabicPeriod"/>
            </a:pPr>
            <a:r>
              <a:rPr lang="en-US" sz="1600" i="1" dirty="0" err="1" smtClean="0">
                <a:latin typeface="Footlight MT Light" panose="0204060206030A020304" pitchFamily="18" charset="0"/>
              </a:rPr>
              <a:t>Provetella</a:t>
            </a:r>
            <a:r>
              <a:rPr lang="en-US" sz="1600" i="1" dirty="0" smtClean="0">
                <a:latin typeface="Footlight MT Light" panose="0204060206030A020304" pitchFamily="18" charset="0"/>
              </a:rPr>
              <a:t> </a:t>
            </a:r>
            <a:r>
              <a:rPr lang="en-US" sz="1600" i="1" dirty="0" err="1">
                <a:latin typeface="Footlight MT Light" panose="0204060206030A020304" pitchFamily="18" charset="0"/>
              </a:rPr>
              <a:t>melaninogenicus</a:t>
            </a:r>
            <a:r>
              <a:rPr lang="en-US" sz="1600" i="1" dirty="0">
                <a:latin typeface="Footlight MT Light" panose="0204060206030A020304" pitchFamily="18" charset="0"/>
              </a:rPr>
              <a:t> </a:t>
            </a:r>
            <a:endParaRPr lang="en-US" sz="1600" i="1" dirty="0" smtClean="0">
              <a:latin typeface="Footlight MT Light" panose="0204060206030A020304" pitchFamily="18" charset="0"/>
            </a:endParaRPr>
          </a:p>
          <a:p>
            <a:pPr marL="457200" lvl="0" indent="-457200">
              <a:buAutoNum type="arabicPeriod" startAt="2"/>
            </a:pPr>
            <a:r>
              <a:rPr lang="en-US" sz="1600" i="1" dirty="0" err="1" smtClean="0">
                <a:latin typeface="Footlight MT Light" panose="0204060206030A020304" pitchFamily="18" charset="0"/>
              </a:rPr>
              <a:t>Veillonella</a:t>
            </a:r>
            <a:r>
              <a:rPr lang="en-US" sz="1600" i="1" dirty="0" smtClean="0">
                <a:latin typeface="Footlight MT Light" panose="0204060206030A020304" pitchFamily="18" charset="0"/>
              </a:rPr>
              <a:t> </a:t>
            </a:r>
            <a:endParaRPr lang="en-US" sz="1600" i="1" dirty="0">
              <a:latin typeface="Footlight MT Light" panose="0204060206030A020304" pitchFamily="18" charset="0"/>
            </a:endParaRPr>
          </a:p>
          <a:p>
            <a:pPr marL="0" lvl="0" indent="0">
              <a:buNone/>
            </a:pPr>
            <a:r>
              <a:rPr lang="en-US" dirty="0" smtClean="0">
                <a:latin typeface="Footlight MT Light" panose="0204060206030A020304" pitchFamily="18" charset="0"/>
              </a:rPr>
              <a:t>B.  Gastrointestinal </a:t>
            </a:r>
            <a:r>
              <a:rPr lang="en-US" dirty="0">
                <a:latin typeface="Footlight MT Light" panose="0204060206030A020304" pitchFamily="18" charset="0"/>
              </a:rPr>
              <a:t>tract</a:t>
            </a:r>
            <a:endParaRPr lang="en-US" sz="2400" dirty="0">
              <a:latin typeface="Footlight MT Light" panose="0204060206030A020304" pitchFamily="18" charset="0"/>
            </a:endParaRPr>
          </a:p>
          <a:p>
            <a:pPr lvl="1"/>
            <a:r>
              <a:rPr lang="en-US" dirty="0">
                <a:latin typeface="Footlight MT Light" panose="0204060206030A020304" pitchFamily="18" charset="0"/>
              </a:rPr>
              <a:t>Found mainly in the large colon in large numbers</a:t>
            </a:r>
            <a:endParaRPr lang="en-US" sz="2000" dirty="0">
              <a:latin typeface="Footlight MT Light" panose="0204060206030A020304" pitchFamily="18" charset="0"/>
            </a:endParaRPr>
          </a:p>
          <a:p>
            <a:pPr lvl="1"/>
            <a:r>
              <a:rPr lang="en-US" dirty="0">
                <a:latin typeface="Footlight MT Light" panose="0204060206030A020304" pitchFamily="18" charset="0"/>
              </a:rPr>
              <a:t>Total number of anaerobes = 10 </a:t>
            </a:r>
            <a:r>
              <a:rPr lang="en-US" baseline="30000" dirty="0">
                <a:latin typeface="Footlight MT Light" panose="0204060206030A020304" pitchFamily="18" charset="0"/>
              </a:rPr>
              <a:t>11</a:t>
            </a:r>
            <a:endParaRPr lang="en-US" sz="2000" dirty="0">
              <a:latin typeface="Footlight MT Light" panose="0204060206030A020304" pitchFamily="18" charset="0"/>
            </a:endParaRPr>
          </a:p>
          <a:p>
            <a:pPr lvl="1"/>
            <a:r>
              <a:rPr lang="en-US" dirty="0">
                <a:latin typeface="Footlight MT Light" panose="0204060206030A020304" pitchFamily="18" charset="0"/>
              </a:rPr>
              <a:t>While all aerobes (including E. </a:t>
            </a:r>
            <a:r>
              <a:rPr lang="en-US" i="1" dirty="0">
                <a:latin typeface="Footlight MT Light" panose="0204060206030A020304" pitchFamily="18" charset="0"/>
              </a:rPr>
              <a:t>coli) = </a:t>
            </a:r>
            <a:r>
              <a:rPr lang="en-US" dirty="0">
                <a:latin typeface="Footlight MT Light" panose="0204060206030A020304" pitchFamily="18" charset="0"/>
              </a:rPr>
              <a:t>10 </a:t>
            </a:r>
            <a:r>
              <a:rPr lang="en-US" baseline="30000" dirty="0" smtClean="0">
                <a:latin typeface="Footlight MT Light" panose="0204060206030A020304" pitchFamily="18" charset="0"/>
              </a:rPr>
              <a:t>14</a:t>
            </a:r>
            <a:endParaRPr lang="en-US" sz="2000" dirty="0">
              <a:latin typeface="Footlight MT Light" panose="0204060206030A020304" pitchFamily="18" charset="0"/>
            </a:endParaRPr>
          </a:p>
          <a:p>
            <a:pPr lvl="1"/>
            <a:r>
              <a:rPr lang="en-US" dirty="0">
                <a:latin typeface="Footlight MT Light" panose="0204060206030A020304" pitchFamily="18" charset="0"/>
              </a:rPr>
              <a:t>examples are </a:t>
            </a:r>
            <a:endParaRPr lang="en-US" dirty="0" smtClean="0">
              <a:latin typeface="Footlight MT Light" panose="0204060206030A020304" pitchFamily="18" charset="0"/>
            </a:endParaRPr>
          </a:p>
          <a:p>
            <a:pPr marL="731520" lvl="1" indent="-457200">
              <a:buFont typeface="+mj-lt"/>
              <a:buAutoNum type="arabicPeriod"/>
            </a:pPr>
            <a:r>
              <a:rPr lang="en-US" sz="1800" i="1" dirty="0" err="1" smtClean="0">
                <a:latin typeface="Footlight MT Light" panose="0204060206030A020304" pitchFamily="18" charset="0"/>
              </a:rPr>
              <a:t>Bacteroides</a:t>
            </a:r>
            <a:r>
              <a:rPr lang="en-US" sz="1800" i="1" dirty="0" smtClean="0">
                <a:latin typeface="Footlight MT Light" panose="0204060206030A020304" pitchFamily="18" charset="0"/>
              </a:rPr>
              <a:t> </a:t>
            </a:r>
            <a:r>
              <a:rPr lang="en-US" sz="1800" i="1" dirty="0" err="1">
                <a:latin typeface="Footlight MT Light" panose="0204060206030A020304" pitchFamily="18" charset="0"/>
              </a:rPr>
              <a:t>fragilis</a:t>
            </a:r>
            <a:r>
              <a:rPr lang="en-US" sz="1800" i="1" dirty="0">
                <a:latin typeface="Footlight MT Light" panose="0204060206030A020304" pitchFamily="18" charset="0"/>
              </a:rPr>
              <a:t> </a:t>
            </a:r>
            <a:endParaRPr lang="en-US" sz="1800" i="1" dirty="0" smtClean="0">
              <a:latin typeface="Footlight MT Light" panose="0204060206030A020304" pitchFamily="18" charset="0"/>
            </a:endParaRPr>
          </a:p>
          <a:p>
            <a:pPr marL="731520" lvl="1" indent="-457200">
              <a:buFont typeface="+mj-lt"/>
              <a:buAutoNum type="arabicPeriod"/>
            </a:pPr>
            <a:r>
              <a:rPr lang="en-US" sz="1800" i="1" dirty="0" smtClean="0">
                <a:latin typeface="Footlight MT Light" panose="0204060206030A020304" pitchFamily="18" charset="0"/>
              </a:rPr>
              <a:t>Bifidobacterium </a:t>
            </a:r>
            <a:r>
              <a:rPr lang="en-US" sz="1800" i="1" dirty="0">
                <a:latin typeface="Footlight MT Light" panose="0204060206030A020304" pitchFamily="18" charset="0"/>
              </a:rPr>
              <a:t>species</a:t>
            </a:r>
            <a:endParaRPr lang="en-US" sz="1800" dirty="0">
              <a:latin typeface="Footlight MT Light" panose="0204060206030A020304" pitchFamily="18" charset="0"/>
            </a:endParaRPr>
          </a:p>
          <a:p>
            <a:pPr marL="0" lvl="0" indent="0">
              <a:buNone/>
            </a:pPr>
            <a:r>
              <a:rPr lang="en-US" dirty="0">
                <a:latin typeface="Footlight MT Light" panose="0204060206030A020304" pitchFamily="18" charset="0"/>
              </a:rPr>
              <a:t>C.	Female genital tract (mainly in the vagina) </a:t>
            </a:r>
            <a:endParaRPr lang="en-US" sz="2400" dirty="0">
              <a:latin typeface="Footlight MT Light" panose="0204060206030A020304" pitchFamily="18" charset="0"/>
            </a:endParaRPr>
          </a:p>
          <a:p>
            <a:endParaRPr lang="en-US" dirty="0">
              <a:latin typeface="Footlight MT Light" panose="0204060206030A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Footlight MT Light" panose="0204060206030A020304" pitchFamily="18" charset="0"/>
              </a:rPr>
              <a:t>FEATURES OF ANAEROBIC INFECTIONS</a:t>
            </a:r>
            <a:r>
              <a:rPr lang="en-US" dirty="0" smtClean="0">
                <a:latin typeface="Footlight MT Light" panose="0204060206030A020304" pitchFamily="18" charset="0"/>
              </a:rPr>
              <a:t/>
            </a:r>
            <a:br>
              <a:rPr lang="en-US" dirty="0" smtClean="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marL="0" lvl="0" indent="0">
              <a:buNone/>
            </a:pPr>
            <a:r>
              <a:rPr lang="en-US" b="1" dirty="0" smtClean="0">
                <a:latin typeface="Footlight MT Light" panose="0204060206030A020304" pitchFamily="18" charset="0"/>
              </a:rPr>
              <a:t>Infections </a:t>
            </a:r>
            <a:r>
              <a:rPr lang="en-US" b="1" dirty="0">
                <a:latin typeface="Footlight MT Light" panose="0204060206030A020304" pitchFamily="18" charset="0"/>
              </a:rPr>
              <a:t>are always near to the site of the body which are habitat.</a:t>
            </a:r>
            <a:endParaRPr lang="en-US" dirty="0">
              <a:latin typeface="Footlight MT Light" panose="0204060206030A020304" pitchFamily="18" charset="0"/>
            </a:endParaRPr>
          </a:p>
          <a:p>
            <a:pPr marL="514350" lvl="0" indent="-514350">
              <a:buFont typeface="+mj-lt"/>
              <a:buAutoNum type="arabicPeriod"/>
            </a:pPr>
            <a:r>
              <a:rPr lang="en-US" dirty="0">
                <a:latin typeface="Footlight MT Light" panose="0204060206030A020304" pitchFamily="18" charset="0"/>
              </a:rPr>
              <a:t>Infection from animal bites.</a:t>
            </a:r>
          </a:p>
          <a:p>
            <a:pPr marL="514350" lvl="0" indent="-514350">
              <a:buFont typeface="+mj-lt"/>
              <a:buAutoNum type="arabicPeriod"/>
            </a:pPr>
            <a:r>
              <a:rPr lang="en-US" dirty="0">
                <a:latin typeface="Footlight MT Light" panose="0204060206030A020304" pitchFamily="18" charset="0"/>
              </a:rPr>
              <a:t>Deep abscesses</a:t>
            </a:r>
          </a:p>
          <a:p>
            <a:pPr marL="514350" lvl="0" indent="-514350">
              <a:buFont typeface="+mj-lt"/>
              <a:buAutoNum type="arabicPeriod"/>
            </a:pPr>
            <a:r>
              <a:rPr lang="en-US" dirty="0">
                <a:latin typeface="Footlight MT Light" panose="0204060206030A020304" pitchFamily="18" charset="0"/>
              </a:rPr>
              <a:t>The infections are also </a:t>
            </a:r>
            <a:r>
              <a:rPr lang="en-US" dirty="0" err="1">
                <a:latin typeface="Footlight MT Light" panose="0204060206030A020304" pitchFamily="18" charset="0"/>
              </a:rPr>
              <a:t>polymicrobial</a:t>
            </a:r>
            <a:r>
              <a:rPr lang="en-US" dirty="0">
                <a:latin typeface="Footlight MT Light" panose="0204060206030A020304" pitchFamily="18" charset="0"/>
              </a:rPr>
              <a:t> </a:t>
            </a:r>
          </a:p>
          <a:p>
            <a:pPr marL="514350" lvl="0" indent="-514350">
              <a:buFont typeface="+mj-lt"/>
              <a:buAutoNum type="arabicPeriod"/>
            </a:pPr>
            <a:r>
              <a:rPr lang="en-US" dirty="0">
                <a:latin typeface="Footlight MT Light" panose="0204060206030A020304" pitchFamily="18" charset="0"/>
              </a:rPr>
              <a:t>Gas formation, foul smell</a:t>
            </a:r>
          </a:p>
          <a:p>
            <a:pPr marL="514350" lvl="0" indent="-514350">
              <a:buFont typeface="+mj-lt"/>
              <a:buAutoNum type="arabicPeriod"/>
            </a:pPr>
            <a:r>
              <a:rPr lang="en-US" dirty="0">
                <a:latin typeface="Footlight MT Light" panose="0204060206030A020304" pitchFamily="18" charset="0"/>
              </a:rPr>
              <a:t>Detection of "</a:t>
            </a:r>
            <a:r>
              <a:rPr lang="en-US" dirty="0" err="1">
                <a:latin typeface="Footlight MT Light" panose="0204060206030A020304" pitchFamily="18" charset="0"/>
              </a:rPr>
              <a:t>Sulphur</a:t>
            </a:r>
            <a:r>
              <a:rPr lang="en-US" dirty="0">
                <a:latin typeface="Footlight MT Light" panose="0204060206030A020304" pitchFamily="18" charset="0"/>
              </a:rPr>
              <a:t> granules"' due to </a:t>
            </a:r>
            <a:r>
              <a:rPr lang="en-US" dirty="0" err="1">
                <a:latin typeface="Footlight MT Light" panose="0204060206030A020304" pitchFamily="18" charset="0"/>
              </a:rPr>
              <a:t>actinomycosis</a:t>
            </a:r>
            <a:r>
              <a:rPr lang="en-US" dirty="0">
                <a:latin typeface="Footlight MT Light" panose="0204060206030A020304" pitchFamily="18" charset="0"/>
              </a:rPr>
              <a:t> </a:t>
            </a:r>
          </a:p>
          <a:p>
            <a:pPr marL="514350" lvl="0" indent="-514350">
              <a:buFont typeface="+mj-lt"/>
              <a:buAutoNum type="arabicPeriod"/>
            </a:pPr>
            <a:r>
              <a:rPr lang="en-US" dirty="0">
                <a:latin typeface="Footlight MT Light" panose="0204060206030A020304" pitchFamily="18" charset="0"/>
              </a:rPr>
              <a:t>Failure to grow organism from pus if not culture </a:t>
            </a:r>
            <a:r>
              <a:rPr lang="en-US" dirty="0" err="1">
                <a:latin typeface="Footlight MT Light" panose="0204060206030A020304" pitchFamily="18" charset="0"/>
              </a:rPr>
              <a:t>anaerobically</a:t>
            </a:r>
            <a:r>
              <a:rPr lang="en-US" dirty="0">
                <a:latin typeface="Footlight MT Light" panose="0204060206030A020304" pitchFamily="18" charset="0"/>
              </a:rPr>
              <a:t>.</a:t>
            </a:r>
          </a:p>
          <a:p>
            <a:pPr marL="514350" lvl="0" indent="-514350">
              <a:buFont typeface="+mj-lt"/>
              <a:buAutoNum type="arabicPeriod"/>
            </a:pPr>
            <a:r>
              <a:rPr lang="en-US" dirty="0">
                <a:latin typeface="Footlight MT Light" panose="0204060206030A020304" pitchFamily="18" charset="0"/>
              </a:rPr>
              <a:t>Failure to respond to usual antibiotics.</a:t>
            </a:r>
          </a:p>
          <a:p>
            <a:endParaRPr lang="en-US" dirty="0">
              <a:latin typeface="Footlight MT Light" panose="0204060206030A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182880" lvl="0" indent="-182880">
              <a:spcBef>
                <a:spcPct val="20000"/>
              </a:spcBef>
            </a:pPr>
            <a:r>
              <a:rPr lang="en-US" sz="3600" u="sng" spc="0" dirty="0" smtClean="0">
                <a:solidFill>
                  <a:srgbClr val="C00000"/>
                </a:solidFill>
                <a:latin typeface="Footlight MT Light" panose="0204060206030A020304" pitchFamily="18" charset="0"/>
              </a:rPr>
              <a:t>HOW DOES THE INFECTION BEGIN ?</a:t>
            </a:r>
            <a:r>
              <a:rPr lang="en-US" sz="3600" spc="0" dirty="0">
                <a:solidFill>
                  <a:srgbClr val="C00000"/>
                </a:solidFill>
                <a:latin typeface="Footlight MT Light" panose="0204060206030A020304" pitchFamily="18" charset="0"/>
              </a:rPr>
              <a:t/>
            </a:r>
            <a:br>
              <a:rPr lang="en-US" sz="3600" spc="0" dirty="0">
                <a:solidFill>
                  <a:srgbClr val="C00000"/>
                </a:solidFill>
                <a:latin typeface="Footlight MT Light" panose="0204060206030A020304" pitchFamily="18" charset="0"/>
              </a:rPr>
            </a:br>
            <a:endParaRPr lang="en-US" sz="3600" dirty="0">
              <a:solidFill>
                <a:srgbClr val="C00000"/>
              </a:solidFill>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lvl="0"/>
            <a:r>
              <a:rPr lang="en-US" dirty="0" smtClean="0">
                <a:latin typeface="Footlight MT Light" panose="0204060206030A020304" pitchFamily="18" charset="0"/>
              </a:rPr>
              <a:t>Disruption in barrier</a:t>
            </a:r>
            <a:endParaRPr lang="en-US" sz="2400" dirty="0">
              <a:latin typeface="Footlight MT Light" panose="0204060206030A020304" pitchFamily="18" charset="0"/>
            </a:endParaRPr>
          </a:p>
          <a:p>
            <a:pPr lvl="1"/>
            <a:r>
              <a:rPr lang="en-US" dirty="0" smtClean="0">
                <a:latin typeface="Footlight MT Light" panose="0204060206030A020304" pitchFamily="18" charset="0"/>
              </a:rPr>
              <a:t>Trauma</a:t>
            </a:r>
          </a:p>
          <a:p>
            <a:pPr lvl="1"/>
            <a:r>
              <a:rPr lang="en-US" sz="2000" dirty="0" smtClean="0">
                <a:latin typeface="Footlight MT Light" panose="0204060206030A020304" pitchFamily="18" charset="0"/>
              </a:rPr>
              <a:t>Surgery</a:t>
            </a:r>
            <a:endParaRPr lang="en-US" sz="2000" dirty="0">
              <a:latin typeface="Footlight MT Light" panose="0204060206030A020304" pitchFamily="18" charset="0"/>
            </a:endParaRPr>
          </a:p>
          <a:p>
            <a:pPr lvl="1"/>
            <a:r>
              <a:rPr lang="en-US" dirty="0" smtClean="0">
                <a:latin typeface="Footlight MT Light" panose="0204060206030A020304" pitchFamily="18" charset="0"/>
              </a:rPr>
              <a:t>Cancer</a:t>
            </a:r>
            <a:endParaRPr lang="en-US" sz="2000" dirty="0">
              <a:latin typeface="Footlight MT Light" panose="0204060206030A020304" pitchFamily="18" charset="0"/>
            </a:endParaRPr>
          </a:p>
          <a:p>
            <a:pPr lvl="0">
              <a:buClr>
                <a:srgbClr val="93A299"/>
              </a:buClr>
            </a:pPr>
            <a:r>
              <a:rPr lang="en-US" dirty="0" smtClean="0">
                <a:solidFill>
                  <a:srgbClr val="292934"/>
                </a:solidFill>
                <a:latin typeface="Footlight MT Light" panose="0204060206030A020304" pitchFamily="18" charset="0"/>
              </a:rPr>
              <a:t>Disruption </a:t>
            </a:r>
            <a:r>
              <a:rPr lang="en-US" dirty="0">
                <a:solidFill>
                  <a:srgbClr val="292934"/>
                </a:solidFill>
                <a:latin typeface="Footlight MT Light" panose="0204060206030A020304" pitchFamily="18" charset="0"/>
              </a:rPr>
              <a:t>in </a:t>
            </a:r>
            <a:r>
              <a:rPr lang="en-US" dirty="0" smtClean="0">
                <a:solidFill>
                  <a:srgbClr val="292934"/>
                </a:solidFill>
                <a:latin typeface="Footlight MT Light" panose="0204060206030A020304" pitchFamily="18" charset="0"/>
              </a:rPr>
              <a:t>blood supply </a:t>
            </a:r>
            <a:endParaRPr lang="en-US" sz="2400" dirty="0">
              <a:latin typeface="Footlight MT Light" panose="0204060206030A020304" pitchFamily="18" charset="0"/>
            </a:endParaRPr>
          </a:p>
          <a:p>
            <a:pPr lvl="1"/>
            <a:r>
              <a:rPr lang="en-US" dirty="0" smtClean="0">
                <a:latin typeface="Footlight MT Light" panose="0204060206030A020304" pitchFamily="18" charset="0"/>
              </a:rPr>
              <a:t>Drop in O2 content of tissue.</a:t>
            </a:r>
            <a:endParaRPr lang="en-US" sz="2000" dirty="0">
              <a:latin typeface="Footlight MT Light" panose="0204060206030A020304" pitchFamily="18" charset="0"/>
            </a:endParaRPr>
          </a:p>
          <a:p>
            <a:pPr lvl="1"/>
            <a:r>
              <a:rPr lang="en-US" dirty="0" smtClean="0">
                <a:latin typeface="Footlight MT Light" panose="0204060206030A020304" pitchFamily="18" charset="0"/>
              </a:rPr>
              <a:t>Decrease in Eh potential</a:t>
            </a:r>
            <a:endParaRPr lang="en-US" sz="2000" dirty="0">
              <a:latin typeface="Footlight MT Light" panose="0204060206030A020304" pitchFamily="18" charset="0"/>
            </a:endParaRPr>
          </a:p>
          <a:p>
            <a:pPr lvl="1"/>
            <a:r>
              <a:rPr lang="en-US" dirty="0" smtClean="0">
                <a:latin typeface="Footlight MT Light" panose="0204060206030A020304" pitchFamily="18" charset="0"/>
              </a:rPr>
              <a:t>Tissue necrosis</a:t>
            </a:r>
            <a:endParaRPr lang="en-US" sz="2000" dirty="0">
              <a:latin typeface="Footlight MT Light" panose="0204060206030A020304" pitchFamily="18" charset="0"/>
            </a:endParaRPr>
          </a:p>
          <a:p>
            <a:endParaRPr lang="en-US" dirty="0">
              <a:latin typeface="Footlight MT Light" panose="0204060206030A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990600"/>
          </a:xfrm>
        </p:spPr>
        <p:txBody>
          <a:bodyPr>
            <a:normAutofit fontScale="90000"/>
          </a:bodyPr>
          <a:lstStyle/>
          <a:p>
            <a:r>
              <a:rPr lang="en-US" b="1" u="sng" dirty="0">
                <a:latin typeface="Footlight MT Light" panose="0204060206030A020304" pitchFamily="18" charset="0"/>
              </a:rPr>
              <a:t>WHAT ARE THE INFECTION CAUSED BY THESE ANAEROBIC ORGANISMS I</a:t>
            </a:r>
            <a:r>
              <a:rPr lang="en-US" dirty="0">
                <a:latin typeface="Footlight MT Light" panose="0204060206030A020304" pitchFamily="18" charset="0"/>
              </a:rPr>
              <a:t/>
            </a:r>
            <a:br>
              <a:rPr lang="en-US" dirty="0">
                <a:latin typeface="Footlight MT Light" panose="0204060206030A020304" pitchFamily="18" charset="0"/>
              </a:rPr>
            </a:br>
            <a:endParaRPr lang="en-US" dirty="0">
              <a:latin typeface="Footlight MT Light" panose="0204060206030A020304" pitchFamily="18" charset="0"/>
            </a:endParaRPr>
          </a:p>
        </p:txBody>
      </p:sp>
      <p:sp>
        <p:nvSpPr>
          <p:cNvPr id="3" name="Content Placeholder 2"/>
          <p:cNvSpPr>
            <a:spLocks noGrp="1"/>
          </p:cNvSpPr>
          <p:nvPr>
            <p:ph idx="1"/>
          </p:nvPr>
        </p:nvSpPr>
        <p:spPr/>
        <p:txBody>
          <a:bodyPr>
            <a:normAutofit/>
          </a:bodyPr>
          <a:lstStyle/>
          <a:p>
            <a:pPr lvl="0"/>
            <a:r>
              <a:rPr lang="en-US" dirty="0">
                <a:latin typeface="Footlight MT Light" panose="0204060206030A020304" pitchFamily="18" charset="0"/>
              </a:rPr>
              <a:t>Post operative wound infection</a:t>
            </a:r>
          </a:p>
          <a:p>
            <a:pPr lvl="0"/>
            <a:r>
              <a:rPr lang="en-US" dirty="0" smtClean="0">
                <a:latin typeface="Footlight MT Light" panose="0204060206030A020304" pitchFamily="18" charset="0"/>
              </a:rPr>
              <a:t>Brain, dental, lung </a:t>
            </a:r>
            <a:r>
              <a:rPr lang="en-US" dirty="0">
                <a:latin typeface="Footlight MT Light" panose="0204060206030A020304" pitchFamily="18" charset="0"/>
              </a:rPr>
              <a:t>abscess</a:t>
            </a:r>
          </a:p>
          <a:p>
            <a:pPr lvl="0"/>
            <a:r>
              <a:rPr lang="en-US" dirty="0">
                <a:latin typeface="Footlight MT Light" panose="0204060206030A020304" pitchFamily="18" charset="0"/>
              </a:rPr>
              <a:t>Intra abdominal abscess, appendicitis, </a:t>
            </a:r>
            <a:r>
              <a:rPr lang="en-US" dirty="0" err="1">
                <a:latin typeface="Footlight MT Light" panose="0204060206030A020304" pitchFamily="18" charset="0"/>
              </a:rPr>
              <a:t>diverculitis</a:t>
            </a:r>
            <a:r>
              <a:rPr lang="en-US" dirty="0">
                <a:latin typeface="Footlight MT Light" panose="0204060206030A020304" pitchFamily="18" charset="0"/>
              </a:rPr>
              <a:t> </a:t>
            </a:r>
          </a:p>
          <a:p>
            <a:r>
              <a:rPr lang="en-US" dirty="0" smtClean="0">
                <a:latin typeface="Footlight MT Light" panose="0204060206030A020304" pitchFamily="18" charset="0"/>
              </a:rPr>
              <a:t>Infection </a:t>
            </a:r>
            <a:r>
              <a:rPr lang="en-US" dirty="0">
                <a:latin typeface="Footlight MT Light" panose="0204060206030A020304" pitchFamily="18" charset="0"/>
              </a:rPr>
              <a:t>of the female genital </a:t>
            </a:r>
            <a:r>
              <a:rPr lang="en-US" dirty="0" smtClean="0">
                <a:latin typeface="Footlight MT Light" panose="0204060206030A020304" pitchFamily="18" charset="0"/>
              </a:rPr>
              <a:t>tract: Septic abortion, puerperal</a:t>
            </a:r>
            <a:r>
              <a:rPr lang="en-US" i="1" dirty="0" smtClean="0">
                <a:latin typeface="Footlight MT Light" panose="0204060206030A020304" pitchFamily="18" charset="0"/>
              </a:rPr>
              <a:t> </a:t>
            </a:r>
            <a:r>
              <a:rPr lang="en-US" dirty="0" smtClean="0">
                <a:latin typeface="Footlight MT Light" panose="0204060206030A020304" pitchFamily="18" charset="0"/>
              </a:rPr>
              <a:t>infection and </a:t>
            </a:r>
            <a:r>
              <a:rPr lang="en-US" dirty="0" err="1" smtClean="0">
                <a:latin typeface="Footlight MT Light" panose="0204060206030A020304" pitchFamily="18" charset="0"/>
              </a:rPr>
              <a:t>endometritis</a:t>
            </a:r>
            <a:r>
              <a:rPr lang="en-US" dirty="0" smtClean="0">
                <a:latin typeface="Footlight MT Light" panose="0204060206030A020304" pitchFamily="18" charset="0"/>
              </a:rPr>
              <a:t> , pelvic abscess or breast abscess</a:t>
            </a:r>
          </a:p>
          <a:p>
            <a:r>
              <a:rPr lang="en-US" dirty="0" smtClean="0">
                <a:latin typeface="Footlight MT Light" panose="0204060206030A020304" pitchFamily="18" charset="0"/>
              </a:rPr>
              <a:t>Diabetic </a:t>
            </a:r>
            <a:r>
              <a:rPr lang="en-US" dirty="0">
                <a:latin typeface="Footlight MT Light" panose="0204060206030A020304" pitchFamily="18" charset="0"/>
              </a:rPr>
              <a:t>foot </a:t>
            </a:r>
            <a:r>
              <a:rPr lang="en-US" dirty="0" smtClean="0">
                <a:latin typeface="Footlight MT Light" panose="0204060206030A020304" pitchFamily="18" charset="0"/>
              </a:rPr>
              <a:t>infections and </a:t>
            </a:r>
            <a:r>
              <a:rPr lang="en-US" dirty="0" err="1">
                <a:latin typeface="Footlight MT Light" panose="0204060206030A020304" pitchFamily="18" charset="0"/>
              </a:rPr>
              <a:t>pilonidal</a:t>
            </a:r>
            <a:r>
              <a:rPr lang="en-US" dirty="0">
                <a:latin typeface="Footlight MT Light" panose="0204060206030A020304" pitchFamily="18" charset="0"/>
              </a:rPr>
              <a:t> sinus </a:t>
            </a:r>
          </a:p>
          <a:p>
            <a:pPr lvl="0"/>
            <a:endParaRPr lang="en-US" dirty="0">
              <a:latin typeface="Footlight MT Light" panose="0204060206030A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2912</TotalTime>
  <Words>1906</Words>
  <Application>Microsoft Office PowerPoint</Application>
  <PresentationFormat>On-screen Show (4:3)</PresentationFormat>
  <Paragraphs>296</Paragraphs>
  <Slides>35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Century Gothic</vt:lpstr>
      <vt:lpstr>Footlight MT Light</vt:lpstr>
      <vt:lpstr>Times New Roman</vt:lpstr>
      <vt:lpstr>Wingdings</vt:lpstr>
      <vt:lpstr>Clarity</vt:lpstr>
      <vt:lpstr>PowerPoint Presentation</vt:lpstr>
      <vt:lpstr>LECTURE OBJECTIVES</vt:lpstr>
      <vt:lpstr>LECTURE OBJECTIVES</vt:lpstr>
      <vt:lpstr>CLASSIFICATION </vt:lpstr>
      <vt:lpstr>ANAEROBIOSIS </vt:lpstr>
      <vt:lpstr>HABITAT  : </vt:lpstr>
      <vt:lpstr>FEATURES OF ANAEROBIC INFECTIONS </vt:lpstr>
      <vt:lpstr>HOW DOES THE INFECTION BEGIN ? </vt:lpstr>
      <vt:lpstr>WHAT ARE THE INFECTION CAUSED BY THESE ANAEROBIC ORGANISMS I </vt:lpstr>
      <vt:lpstr>LABORATORY DIAGNOSIS: </vt:lpstr>
      <vt:lpstr>TREATMENT: </vt:lpstr>
      <vt:lpstr>ANAEROBIC NON SPORE FORMING GRAM POSITIVE BACILLI</vt:lpstr>
      <vt:lpstr>ACTINOMYCOSIS</vt:lpstr>
      <vt:lpstr>ANAEROBIC GRAM NEGATIVE BACILLI  </vt:lpstr>
      <vt:lpstr> </vt:lpstr>
      <vt:lpstr>PowerPoint Presentation</vt:lpstr>
      <vt:lpstr>LARGE GRAM POSITIVE SPORE FORMATION BACILLI : CLOSTRIDIUM SPECIES</vt:lpstr>
      <vt:lpstr>Clostridium perfringens (C. welchii) </vt:lpstr>
      <vt:lpstr>Clostridium perfringens (CI . welchii) </vt:lpstr>
      <vt:lpstr>Clostridium perfringens (C . welchii)</vt:lpstr>
      <vt:lpstr>PowerPoint Presentation</vt:lpstr>
      <vt:lpstr>Clostridium .tetani   (Tetanus) </vt:lpstr>
      <vt:lpstr>Clostridium .tetani   (Tetanus) </vt:lpstr>
      <vt:lpstr>Clostridium .tetani   (Tetanus) </vt:lpstr>
      <vt:lpstr>Mechanism of Action of Tetanus Toxin  </vt:lpstr>
      <vt:lpstr>Clostridium .tetani   (Tetanus) </vt:lpstr>
      <vt:lpstr>Clostridium  botulinum</vt:lpstr>
      <vt:lpstr>Clostridium  botulinum</vt:lpstr>
      <vt:lpstr>Mechanism of Action of Botulinum Toxin </vt:lpstr>
      <vt:lpstr>Clostridium  botulinum</vt:lpstr>
      <vt:lpstr>Clostridium Difficile </vt:lpstr>
      <vt:lpstr>Clostridium Difficile </vt:lpstr>
      <vt:lpstr>Clostridium Difficile </vt:lpstr>
      <vt:lpstr>Reference book and the relevant page numbers..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Anaerobes of clinical Importance</dc:title>
  <dc:creator>Dr.Ali Somily</dc:creator>
  <cp:lastModifiedBy>Somily M Ali</cp:lastModifiedBy>
  <cp:revision>45</cp:revision>
  <dcterms:created xsi:type="dcterms:W3CDTF">2010-09-08T21:17:56Z</dcterms:created>
  <dcterms:modified xsi:type="dcterms:W3CDTF">2020-10-12T22:54:37Z</dcterms:modified>
</cp:coreProperties>
</file>