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saveSubsetFonts="1">
  <p:sldMasterIdLst>
    <p:sldMasterId r:id="rId4" id="2147483648"/>
  </p:sldMasterIdLst>
  <p:sldIdLst>
    <p:sldId r:id="rId5" id="256"/>
    <p:sldId r:id="rId6" id="257"/>
    <p:sldId r:id="rId7" id="258"/>
    <p:sldId r:id="rId8" id="259"/>
    <p:sldId r:id="rId9" id="260"/>
    <p:sldId r:id="rId10" id="261"/>
    <p:sldId r:id="rId11" id="262"/>
    <p:sldId r:id="rId12" id="263"/>
    <p:sldId r:id="rId13" id="264"/>
    <p:sldId r:id="rId14" id="265"/>
    <p:sldId r:id="rId15" id="266"/>
    <p:sldId r:id="rId16" id="267"/>
    <p:sldId r:id="rId17" id="268"/>
    <p:sldId r:id="rId18" id="269"/>
    <p:sldId r:id="rId19" id="270"/>
    <p:sldId r:id="rId20" id="271"/>
    <p:sldId r:id="rId21" id="272"/>
    <p:sldId r:id="rId22" id="273"/>
    <p:sldId r:id="rId23" id="274"/>
    <p:sldId r:id="rId24" id="275"/>
    <p:sldId r:id="rId25" id="276"/>
    <p:sldId r:id="rId26" id="277"/>
    <p:sldId r:id="rId27" id="278"/>
    <p:sldId r:id="rId28" id="279"/>
    <p:sldId r:id="rId29" id="280"/>
    <p:sldId r:id="rId30" id="281"/>
    <p:sldId r:id="rId31" id="282"/>
    <p:sldId r:id="rId32" id="283"/>
  </p:sldIdLst>
  <p:sldSz cx="9144000" cy="6858000" type="screen4x3"/>
  <p:notesSz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cx="6858000" cy="9144000"/>
  <p:defaultText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defPPr>
      <a:defRPr lang="en-US">
        <a:uFillTx/>
      </a:defRPr>
    </a:defPPr>
    <a:lvl1pPr algn="l" fontAlgn="base" rtl="0">
      <a:spcBef>
        <a:spcPct val="0"/>
      </a:spcBef>
      <a:spcAft>
        <a:spcPct val="0"/>
      </a:spcAft>
      <a:defRPr kern="1200">
        <a:solidFill>
          <a:schemeClr val="tx1"/>
        </a:solidFill>
        <a:uFillTx/>
        <a:latin charset="0" typeface="Arial"/>
        <a:ea typeface="+mn-ea"/>
        <a:cs charset="0" typeface="Arial"/>
      </a:defRPr>
    </a:lvl1pPr>
    <a:lvl2pPr algn="l" fontAlgn="base" marL="457200" rtl="0">
      <a:spcBef>
        <a:spcPct val="0"/>
      </a:spcBef>
      <a:spcAft>
        <a:spcPct val="0"/>
      </a:spcAft>
      <a:defRPr kern="1200">
        <a:solidFill>
          <a:schemeClr val="tx1"/>
        </a:solidFill>
        <a:uFillTx/>
        <a:latin charset="0" typeface="Arial"/>
        <a:ea typeface="+mn-ea"/>
        <a:cs charset="0" typeface="Arial"/>
      </a:defRPr>
    </a:lvl2pPr>
    <a:lvl3pPr algn="l" fontAlgn="base" marL="914400" rtl="0">
      <a:spcBef>
        <a:spcPct val="0"/>
      </a:spcBef>
      <a:spcAft>
        <a:spcPct val="0"/>
      </a:spcAft>
      <a:defRPr kern="1200">
        <a:solidFill>
          <a:schemeClr val="tx1"/>
        </a:solidFill>
        <a:uFillTx/>
        <a:latin charset="0" typeface="Arial"/>
        <a:ea typeface="+mn-ea"/>
        <a:cs charset="0" typeface="Arial"/>
      </a:defRPr>
    </a:lvl3pPr>
    <a:lvl4pPr algn="l" fontAlgn="base" marL="1371600" rtl="0">
      <a:spcBef>
        <a:spcPct val="0"/>
      </a:spcBef>
      <a:spcAft>
        <a:spcPct val="0"/>
      </a:spcAft>
      <a:defRPr kern="1200">
        <a:solidFill>
          <a:schemeClr val="tx1"/>
        </a:solidFill>
        <a:uFillTx/>
        <a:latin charset="0" typeface="Arial"/>
        <a:ea typeface="+mn-ea"/>
        <a:cs charset="0" typeface="Arial"/>
      </a:defRPr>
    </a:lvl4pPr>
    <a:lvl5pPr algn="l" fontAlgn="base" marL="1828800" rtl="0">
      <a:spcBef>
        <a:spcPct val="0"/>
      </a:spcBef>
      <a:spcAft>
        <a:spcPct val="0"/>
      </a:spcAft>
      <a:defRPr kern="1200">
        <a:solidFill>
          <a:schemeClr val="tx1"/>
        </a:solidFill>
        <a:uFillTx/>
        <a:latin charset="0" typeface="Arial"/>
        <a:ea typeface="+mn-ea"/>
        <a:cs charset="0" typeface="Arial"/>
      </a:defRPr>
    </a:lvl5pPr>
    <a:lvl6pPr algn="l" defTabSz="914400" eaLnBrk="1" hangingPunct="1" latinLnBrk="0" marL="2286000" rtl="0">
      <a:defRPr kern="1200">
        <a:solidFill>
          <a:schemeClr val="tx1"/>
        </a:solidFill>
        <a:uFillTx/>
        <a:latin charset="0" typeface="Arial"/>
        <a:ea typeface="+mn-ea"/>
        <a:cs charset="0" typeface="Arial"/>
      </a:defRPr>
    </a:lvl6pPr>
    <a:lvl7pPr algn="l" defTabSz="914400" eaLnBrk="1" hangingPunct="1" latinLnBrk="0" marL="2743200" rtl="0">
      <a:defRPr kern="1200">
        <a:solidFill>
          <a:schemeClr val="tx1"/>
        </a:solidFill>
        <a:uFillTx/>
        <a:latin charset="0" typeface="Arial"/>
        <a:ea typeface="+mn-ea"/>
        <a:cs charset="0" typeface="Arial"/>
      </a:defRPr>
    </a:lvl7pPr>
    <a:lvl8pPr algn="l" defTabSz="914400" eaLnBrk="1" hangingPunct="1" latinLnBrk="0" marL="3200400" rtl="0">
      <a:defRPr kern="1200">
        <a:solidFill>
          <a:schemeClr val="tx1"/>
        </a:solidFill>
        <a:uFillTx/>
        <a:latin charset="0" typeface="Arial"/>
        <a:ea typeface="+mn-ea"/>
        <a:cs charset="0" typeface="Arial"/>
      </a:defRPr>
    </a:lvl8pPr>
    <a:lvl9pPr algn="l" defTabSz="914400" eaLnBrk="1" hangingPunct="1" latinLnBrk="0" marL="3657600" rtl="0">
      <a:defRPr kern="1200">
        <a:solidFill>
          <a:schemeClr val="tx1"/>
        </a:solidFill>
        <a:uFillTx/>
        <a:latin charset="0" typeface="Arial"/>
        <a:ea typeface="+mn-ea"/>
        <a:cs charset="0" typeface="Arial"/>
      </a:defRPr>
    </a:lvl9pPr>
  </p:defaultTextStyle>
</p:presentation>
</file>

<file path=ppt/presProps.xml><?xml version="1.0" encoding="utf-8"?>
<p:presentation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showPr showNarration="1">
    <p:present/>
    <p:sldAll/>
    <p:penCl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srgbClr val="FF0000"/>
    </p:penClr>
  </p:showPr>
</p:presentationPr>
</file>

<file path=ppt/tableStyles.xml><?xml version="1.0" encoding="utf-8"?>
<a:tblStyleLst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 def="{5C22544A-7EE6-4342-B048-85BDC9FD1C3A}"/>
</file>

<file path=ppt/viewProps.xml><?xml version="1.0" encoding="utf-8"?>
<p:view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lastView="sldThumbnailView">
  <p:normalViewPr>
    <p:restoredLeft sz="15620"/>
    <p:restoredTop sz="94660"/>
  </p:normalViewPr>
  <p:slideViewPr>
    <p:cSldViewPr>
      <p:cViewPr>
        <p:sca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sx d="100" n="53"/>
          <a:sy d="100" n="53"/>
        </p:scale>
        <p:origin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x="-96" y="-390"/>
      </p:cViewPr>
      <p:guideLst>
        <p:guide orient="horz" pos="2160"/>
        <p:guide pos="2880"/>
      </p:guideLst>
    </p:cSldViewPr>
  </p:slideViewPr>
  <p:notesTextViewPr>
    <p:cViewPr>
      <p:sca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sx d="100" n="100"/>
        <a:sy d="100" n="100"/>
      </p:scale>
      <p:origin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x="0" y="0"/>
    </p:cViewPr>
  </p:notesTextViewPr>
  <p:gridSpacing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cx="76200" cy="76200"/>
</p:viewPr>
</file>

<file path=ppt/_rels/presentation.xml.rels><?xml version="1.0" standalone="yes" ?><Relationships xmlns="http://schemas.openxmlformats.org/package/2006/relationships"><Relationship Id="rId1" Target="presProps.xml" Type="http://schemas.openxmlformats.org/officeDocument/2006/relationships/presProps"></Relationship><Relationship Id="rId2" Target="tableStyles.xml" Type="http://schemas.openxmlformats.org/officeDocument/2006/relationships/tableStyles"></Relationship><Relationship Id="rId3" Target="viewProps.xml" Type="http://schemas.openxmlformats.org/officeDocument/2006/relationships/viewProps"></Relationship><Relationship Id="rId4" Target="slideMasters/slideMaster1.xml" Type="http://schemas.openxmlformats.org/officeDocument/2006/relationships/slideMaster"></Relationship><Relationship Id="rId5" Target="slides/slide1.xml" Type="http://schemas.openxmlformats.org/officeDocument/2006/relationships/slide"></Relationship><Relationship Id="rId6" Target="slides/slide2.xml" Type="http://schemas.openxmlformats.org/officeDocument/2006/relationships/slide"></Relationship><Relationship Id="rId7" Target="slides/slide3.xml" Type="http://schemas.openxmlformats.org/officeDocument/2006/relationships/slide"></Relationship><Relationship Id="rId8" Target="slides/slide4.xml" Type="http://schemas.openxmlformats.org/officeDocument/2006/relationships/slide"></Relationship><Relationship Id="rId9" Target="slides/slide5.xml" Type="http://schemas.openxmlformats.org/officeDocument/2006/relationships/slide"></Relationship><Relationship Id="rId10" Target="slides/slide6.xml" Type="http://schemas.openxmlformats.org/officeDocument/2006/relationships/slide"></Relationship><Relationship Id="rId11" Target="slides/slide7.xml" Type="http://schemas.openxmlformats.org/officeDocument/2006/relationships/slide"></Relationship><Relationship Id="rId12" Target="slides/slide8.xml" Type="http://schemas.openxmlformats.org/officeDocument/2006/relationships/slide"></Relationship><Relationship Id="rId13" Target="slides/slide9.xml" Type="http://schemas.openxmlformats.org/officeDocument/2006/relationships/slide"></Relationship><Relationship Id="rId14" Target="slides/slide10.xml" Type="http://schemas.openxmlformats.org/officeDocument/2006/relationships/slide"></Relationship><Relationship Id="rId15" Target="slides/slide11.xml" Type="http://schemas.openxmlformats.org/officeDocument/2006/relationships/slide"></Relationship><Relationship Id="rId16" Target="slides/slide12.xml" Type="http://schemas.openxmlformats.org/officeDocument/2006/relationships/slide"></Relationship><Relationship Id="rId17" Target="slides/slide13.xml" Type="http://schemas.openxmlformats.org/officeDocument/2006/relationships/slide"></Relationship><Relationship Id="rId18" Target="slides/slide14.xml" Type="http://schemas.openxmlformats.org/officeDocument/2006/relationships/slide"></Relationship><Relationship Id="rId19" Target="slides/slide15.xml" Type="http://schemas.openxmlformats.org/officeDocument/2006/relationships/slide"></Relationship><Relationship Id="rId20" Target="slides/slide16.xml" Type="http://schemas.openxmlformats.org/officeDocument/2006/relationships/slide"></Relationship><Relationship Id="rId21" Target="slides/slide17.xml" Type="http://schemas.openxmlformats.org/officeDocument/2006/relationships/slide"></Relationship><Relationship Id="rId22" Target="slides/slide18.xml" Type="http://schemas.openxmlformats.org/officeDocument/2006/relationships/slide"></Relationship><Relationship Id="rId23" Target="slides/slide19.xml" Type="http://schemas.openxmlformats.org/officeDocument/2006/relationships/slide"></Relationship><Relationship Id="rId24" Target="slides/slide20.xml" Type="http://schemas.openxmlformats.org/officeDocument/2006/relationships/slide"></Relationship><Relationship Id="rId25" Target="slides/slide21.xml" Type="http://schemas.openxmlformats.org/officeDocument/2006/relationships/slide"></Relationship><Relationship Id="rId26" Target="slides/slide22.xml" Type="http://schemas.openxmlformats.org/officeDocument/2006/relationships/slide"></Relationship><Relationship Id="rId27" Target="slides/slide23.xml" Type="http://schemas.openxmlformats.org/officeDocument/2006/relationships/slide"></Relationship><Relationship Id="rId28" Target="slides/slide24.xml" Type="http://schemas.openxmlformats.org/officeDocument/2006/relationships/slide"></Relationship><Relationship Id="rId29" Target="slides/slide25.xml" Type="http://schemas.openxmlformats.org/officeDocument/2006/relationships/slide"></Relationship><Relationship Id="rId30" Target="slides/slide26.xml" Type="http://schemas.openxmlformats.org/officeDocument/2006/relationships/slide"></Relationship><Relationship Id="rId31" Target="slides/slide27.xml" Type="http://schemas.openxmlformats.org/officeDocument/2006/relationships/slide"></Relationship><Relationship Id="rId32" Target="slides/slide28.xml" Type="http://schemas.openxmlformats.org/officeDocument/2006/relationships/slide"></Relationship><Relationship Id="rId33" Target="theme/theme1.xml" Type="http://schemas.openxmlformats.org/officeDocument/2006/relationships/theme"></Relationship></Relationships>
</file>

<file path=ppt/slideLayouts/_rels/slideLayout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0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2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3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4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5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6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7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8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9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slideLayout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Title Slide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ctr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2130425"/>
            <a:ext cx="7772400" cy="14700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Subtitl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sub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371600" y="3886200"/>
            <a:ext cx="6400800" cy="17526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n-US" smtClean="0">
                <a:uFillTx/>
              </a:rPr>
              <a:t>Click to edit Master subtitle style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9CE5004-18A6-4D3B-ADFB-CB2B1302C31B}" type="datetimeFigureOut">
              <a:rPr lang="en-US">
                <a:uFillTx/>
              </a:rPr>
              <a:pPr>
                <a:defRPr>
                  <a:uFillTx/>
                </a:defRPr>
              </a:pPr>
              <a:t>9/14/2020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57524C6A-7BFF-42F9-8998-3502098F77CB}" type="slidenum">
              <a:rPr lang="en-US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1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itle and Vertical Text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Vertical 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orient="vert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vert="eaVert"/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B1AF4509-5E77-4BE9-916B-9F5CB4B239E1}" type="datetimeFigureOut">
              <a:rPr lang="en-US">
                <a:uFillTx/>
              </a:rPr>
              <a:pPr>
                <a:defRPr>
                  <a:uFillTx/>
                </a:defRPr>
              </a:pPr>
              <a:t>9/14/2020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DBB4AF2-E41D-402A-88CF-6ACCCF6CB799}" type="slidenum">
              <a:rPr lang="en-US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1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Vertical Title and Text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Vertical 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orient="vert"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629400" y="274638"/>
            <a:ext cx="2057400" cy="58515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vert="eaVert"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Vertical 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orient="vert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274638"/>
            <a:ext cx="6019800" cy="58515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vert="eaVert"/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85317EFF-571B-4939-A246-1AB6DB0856CD}" type="datetimeFigureOut">
              <a:rPr lang="en-US">
                <a:uFillTx/>
              </a:rPr>
              <a:pPr>
                <a:defRPr>
                  <a:uFillTx/>
                </a:defRPr>
              </a:pPr>
              <a:t>9/14/2020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5B009C6B-4FB7-4745-826D-86483CC0CFA1}" type="slidenum">
              <a:rPr lang="en-US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itle and Content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B5E54C27-DABD-4DF9-8FE6-8F92EF951D6D}" type="datetimeFigureOut">
              <a:rPr lang="en-US">
                <a:uFillTx/>
              </a:rPr>
              <a:pPr>
                <a:defRPr>
                  <a:uFillTx/>
                </a:defRPr>
              </a:pPr>
              <a:t>9/14/2020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A48CCED8-57E9-4957-BA82-2F0F204FEE0B}" type="slidenum">
              <a:rPr lang="en-US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Section Header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22313" y="4406900"/>
            <a:ext cx="7772400" cy="136207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22313" y="2906713"/>
            <a:ext cx="7772400" cy="1500187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7463436-A37E-4AB0-8B97-F30A6FAF2B87}" type="datetimeFigureOut">
              <a:rPr lang="en-US">
                <a:uFillTx/>
              </a:rPr>
              <a:pPr>
                <a:defRPr>
                  <a:uFillTx/>
                </a:defRPr>
              </a:pPr>
              <a:t>9/14/2020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65835BA-8E5F-47B7-887B-43384B6934BC}" type="slidenum">
              <a:rPr lang="en-US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Two Content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sz="half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600200"/>
            <a:ext cx="4038600" cy="452596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Conten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8200" y="1600200"/>
            <a:ext cx="4038600" cy="452596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64A6779-DADF-49BB-9C6B-30CF42FA9568}" type="datetimeFigureOut">
              <a:rPr lang="en-US">
                <a:uFillTx/>
              </a:rPr>
              <a:pPr>
                <a:defRPr>
                  <a:uFillTx/>
                </a:defRPr>
              </a:pPr>
              <a:t>9/14/2020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7A34FA45-47E8-4E48-80F8-E06DC0DD2EBF}" type="slidenum">
              <a:rPr lang="en-US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ison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535113"/>
            <a:ext cx="4040188" cy="639762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Conten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2174875"/>
            <a:ext cx="4040188" cy="39512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Text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3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5025" y="1535113"/>
            <a:ext cx="4041775" cy="639762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Content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4" sz="quarte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5025" y="2174875"/>
            <a:ext cx="4041775" cy="39512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A0B4AC78-A177-450C-86C0-EE7BCD090E70}" type="datetimeFigureOut">
              <a:rPr lang="en-US">
                <a:uFillTx/>
              </a:rPr>
              <a:pPr>
                <a:defRPr>
                  <a:uFillTx/>
                </a:defRPr>
              </a:pPr>
              <a:t>9/14/2020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DD0476C-091E-42CF-973B-9B84E66630E4}" type="slidenum">
              <a:rPr lang="en-US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Title Only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5EED9F8F-D375-4456-A8C0-2A34BAEF897A}" type="datetimeFigureOut">
              <a:rPr lang="en-US">
                <a:uFillTx/>
              </a:rPr>
              <a:pPr>
                <a:defRPr>
                  <a:uFillTx/>
                </a:defRPr>
              </a:pPr>
              <a:t>9/14/2020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87D25822-620F-47B4-8779-0972AFE52D08}" type="slidenum">
              <a:rPr lang="en-US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Blank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0CE16107-D5F5-4EA5-8548-80E449E2B8F5}" type="datetimeFigureOut">
              <a:rPr lang="en-US">
                <a:uFillTx/>
              </a:rPr>
              <a:pPr>
                <a:defRPr>
                  <a:uFillTx/>
                </a:defRPr>
              </a:pPr>
              <a:t>9/14/2020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685AF84E-5DB4-4145-8EF2-C40DEF93FC8C}" type="slidenum">
              <a:rPr lang="en-US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t with Caption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273050"/>
            <a:ext cx="3008313" cy="116205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75050" y="273050"/>
            <a:ext cx="5111750" cy="585311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435100"/>
            <a:ext cx="3008313" cy="469106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AD2A5B3E-CC01-47AA-99E4-1E036C5C4E45}" type="datetimeFigureOut">
              <a:rPr lang="en-US">
                <a:uFillTx/>
              </a:rPr>
              <a:pPr>
                <a:defRPr>
                  <a:uFillTx/>
                </a:defRPr>
              </a:pPr>
              <a:t>9/14/2020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CB36AA3-BC63-4400-8898-9C6C0F9C3EAB}" type="slidenum">
              <a:rPr lang="en-US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Picture with Caption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2288" y="4800600"/>
            <a:ext cx="5486400" cy="56673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Picture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pic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2288" y="612775"/>
            <a:ext cx="5486400" cy="41148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>
            <a:normAutofit/>
          </a:bodyPr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pPr lvl="0"/>
            <a:endParaRPr lang="en-US" noProof="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2288" y="5367338"/>
            <a:ext cx="5486400" cy="804862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9156E95-F8C9-4D31-9216-402A49A082A0}" type="datetimeFigureOut">
              <a:rPr lang="en-US">
                <a:uFillTx/>
              </a:rPr>
              <a:pPr>
                <a:defRPr>
                  <a:uFillTx/>
                </a:defRPr>
              </a:pPr>
              <a:t>9/14/2020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6E623414-F3F5-4EB8-A97A-4244CC93CB69}" type="slidenum">
              <a:rPr lang="en-US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Masters/_rels/slideMaster1.xml.rels><?xml version="1.0" standalone="yes" ?><Relationships xmlns="http://schemas.openxmlformats.org/package/2006/relationships"><Relationship Id="rId1" Target="../media/image1.jpeg" Type="http://schemas.openxmlformats.org/officeDocument/2006/relationships/image"></Relationship><Relationship Id="rId2" Target="../slideLayouts/slideLayout1.xml" Type="http://schemas.openxmlformats.org/officeDocument/2006/relationships/slideLayout"></Relationship><Relationship Id="rId3" Target="../slideLayouts/slideLayout2.xml" Type="http://schemas.openxmlformats.org/officeDocument/2006/relationships/slideLayout"></Relationship><Relationship Id="rId4" Target="../slideLayouts/slideLayout3.xml" Type="http://schemas.openxmlformats.org/officeDocument/2006/relationships/slideLayout"></Relationship><Relationship Id="rId5" Target="../slideLayouts/slideLayout4.xml" Type="http://schemas.openxmlformats.org/officeDocument/2006/relationships/slideLayout"></Relationship><Relationship Id="rId6" Target="../slideLayouts/slideLayout5.xml" Type="http://schemas.openxmlformats.org/officeDocument/2006/relationships/slideLayout"></Relationship><Relationship Id="rId7" Target="../slideLayouts/slideLayout6.xml" Type="http://schemas.openxmlformats.org/officeDocument/2006/relationships/slideLayout"></Relationship><Relationship Id="rId8" Target="../slideLayouts/slideLayout7.xml" Type="http://schemas.openxmlformats.org/officeDocument/2006/relationships/slideLayout"></Relationship><Relationship Id="rId9" Target="../slideLayouts/slideLayout8.xml" Type="http://schemas.openxmlformats.org/officeDocument/2006/relationships/slideLayout"></Relationship><Relationship Id="rId10" Target="../slideLayouts/slideLayout9.xml" Type="http://schemas.openxmlformats.org/officeDocument/2006/relationships/slideLayout"></Relationship><Relationship Id="rId11" Target="../slideLayouts/slideLayout10.xml" Type="http://schemas.openxmlformats.org/officeDocument/2006/relationships/slideLayout"></Relationship><Relationship Id="rId12" Target="../slideLayouts/slideLayout11.xml" Type="http://schemas.openxmlformats.org/officeDocument/2006/relationships/slideLayout"></Relationship><Relationship Id="rId13" Target="../theme/theme1.xml" Type="http://schemas.openxmlformats.org/officeDocument/2006/relationships/theme"></Relationship></Relationships>
</file>

<file path=ppt/slideMasters/slideMaster1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26" name="Title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lang="en-US" smtClean="0">
                <a:uFillTx/>
              </a:rPr>
              <a:t>Click to edit Master title style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27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6356350"/>
            <a:ext cx="2133600" cy="365125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20" lIns="91440" rIns="91440" rtlCol="0" tIns="45720" vert="horz"/>
          <a:lstStyle>
            <a:lvl1pPr algn="l" fontAlgn="auto">
              <a:spcBef>
                <a:spcPts val="0"/>
              </a:spcBef>
              <a:spcAft>
                <a:spcPts val="0"/>
              </a:spcAft>
              <a:defRPr smtClean="0"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fld id="{9A1F93C0-9250-4358-93A5-C2DE9495D0E9}" type="datetimeFigureOut">
              <a:rPr lang="en-US">
                <a:uFillTx/>
              </a:rPr>
              <a:pPr>
                <a:defRPr>
                  <a:uFillTx/>
                </a:defRPr>
              </a:pPr>
              <a:t>9/14/2020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3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24200" y="6356350"/>
            <a:ext cx="2895600" cy="365125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20" lIns="91440" rIns="91440" rtlCol="0" tIns="45720" vert="horz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4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53200" y="6356350"/>
            <a:ext cx="2133600" cy="365125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20" lIns="91440" rIns="91440" rtlCol="0" tIns="45720"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mtClean="0"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fld id="{762B6DC5-0B5D-46F6-B5D8-6D89D2F1842C}" type="slidenum">
              <a:rPr lang="en-US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</p:cSld>
  <p:clrMap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accent1="accent1" accent2="accent2" accent3="accent3" accent4="accent4" accent5="accent5" accent6="accent6" bg1="lt1" bg2="lt2" folHlink="folHlink" hlink="hlink" tx1="dk1" tx2="dk2"/>
  <p:sldLayoutIdLst>
    <p:sldLayoutId r:id="rId2" id="2147483661"/>
    <p:sldLayoutId r:id="rId3" id="2147483662"/>
    <p:sldLayoutId r:id="rId4" id="2147483663"/>
    <p:sldLayoutId r:id="rId5" id="2147483664"/>
    <p:sldLayoutId r:id="rId6" id="2147483665"/>
    <p:sldLayoutId r:id="rId7" id="2147483666"/>
    <p:sldLayoutId r:id="rId8" id="2147483667"/>
    <p:sldLayoutId r:id="rId9" id="2147483668"/>
    <p:sldLayoutId r:id="rId10" id="2147483669"/>
    <p:sldLayoutId r:id="rId11" id="2147483670"/>
    <p:sldLayoutId r:id="rId12" id="2147483671"/>
  </p:sldLayoutIdLst>
  <p:txStyles>
    <p:title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lvl1pPr algn="ctr" fontAlgn="base" rtl="0">
        <a:spcBef>
          <a:spcPct val="0"/>
        </a:spcBef>
        <a:spcAft>
          <a:spcPct val="0"/>
        </a:spcAft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charset="0" pitchFamily="34" typeface="Calibri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charset="0" pitchFamily="34" typeface="Calibri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charset="0" pitchFamily="34" typeface="Calibri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charset="0" pitchFamily="34" typeface="Calibri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charset="0" pitchFamily="34" typeface="Calibri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charset="0" pitchFamily="34" typeface="Calibri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charset="0" pitchFamily="34" typeface="Calibri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charset="0" pitchFamily="34" typeface="Calibri"/>
        </a:defRPr>
      </a:lvl9pPr>
    </p:titleStyle>
    <p:body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lvl1pPr algn="l" fontAlgn="base" indent="-342900" marL="342900" rtl="0">
        <a:spcBef>
          <a:spcPct val="20000"/>
        </a:spcBef>
        <a:spcAft>
          <a:spcPct val="0"/>
        </a:spcAft>
        <a:buFont charset="0" typeface="Arial"/>
        <a:buChar char="•"/>
        <a:defRPr kern="1200"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Font charset="0" typeface="Arial"/>
        <a:buChar char="–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Font charset="0"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Font charset="0" typeface="Arial"/>
        <a:buChar char="–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Font charset="0" typeface="Arial"/>
        <a:buChar char="»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defPPr>
        <a:defRPr lang="en-US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/Relationships>
</file>

<file path=ppt/slides/_rels/slide10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Relationship Id="rId3" Target="../media/image5.png" Type="http://schemas.openxmlformats.org/officeDocument/2006/relationships/image"></Relationship></Relationships>
</file>

<file path=ppt/slides/_rels/slide11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Relationship Id="rId3" Target="../media/image6.png" Type="http://schemas.openxmlformats.org/officeDocument/2006/relationships/image"></Relationship></Relationships>
</file>

<file path=ppt/slides/_rels/slide12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Relationship Id="rId3" Target="../media/image7.png" Type="http://schemas.openxmlformats.org/officeDocument/2006/relationships/image"></Relationship></Relationships>
</file>

<file path=ppt/slides/_rels/slide13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Relationship Id="rId3" Target="../media/image8.png" Type="http://schemas.openxmlformats.org/officeDocument/2006/relationships/image"></Relationship></Relationships>
</file>

<file path=ppt/slides/_rels/slide14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Relationship Id="rId3" Target="../media/image9.png" Type="http://schemas.openxmlformats.org/officeDocument/2006/relationships/image"></Relationship></Relationships>
</file>

<file path=ppt/slides/_rels/slide15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Relationship Id="rId3" Target="../media/image10.png" Type="http://schemas.openxmlformats.org/officeDocument/2006/relationships/image"></Relationship></Relationships>
</file>

<file path=ppt/slides/_rels/slide16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Relationship Id="rId3" Target="../media/image11.png" Type="http://schemas.openxmlformats.org/officeDocument/2006/relationships/image"></Relationship></Relationships>
</file>

<file path=ppt/slides/_rels/slide17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Relationship Id="rId3" Target="../media/image12.png" Type="http://schemas.openxmlformats.org/officeDocument/2006/relationships/image"></Relationship></Relationships>
</file>

<file path=ppt/slides/_rels/slide18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Relationship Id="rId3" Target="../media/image13.png" Type="http://schemas.openxmlformats.org/officeDocument/2006/relationships/image"></Relationship></Relationships>
</file>

<file path=ppt/slides/_rels/slide19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Relationship Id="rId3" Target="../media/image14.png" Type="http://schemas.openxmlformats.org/officeDocument/2006/relationships/image"></Relationship></Relationships>
</file>

<file path=ppt/slides/_rels/slide2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/Relationships>
</file>

<file path=ppt/slides/_rels/slide20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Relationship Id="rId3" Target="../media/image15.png" Type="http://schemas.openxmlformats.org/officeDocument/2006/relationships/image"></Relationship></Relationships>
</file>

<file path=ppt/slides/_rels/slide21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Relationship Id="rId3" Target="../media/image16.png" Type="http://schemas.openxmlformats.org/officeDocument/2006/relationships/image"></Relationship></Relationships>
</file>

<file path=ppt/slides/_rels/slide22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Relationship Id="rId3" Target="../media/image17.png" Type="http://schemas.openxmlformats.org/officeDocument/2006/relationships/image"></Relationship></Relationships>
</file>

<file path=ppt/slides/_rels/slide23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/Relationships>
</file>

<file path=ppt/slides/_rels/slide24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/Relationships>
</file>

<file path=ppt/slides/_rels/slide25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/Relationships>
</file>

<file path=ppt/slides/_rels/slide26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/Relationships>
</file>

<file path=ppt/slides/_rels/slide27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18.png" Type="http://schemas.openxmlformats.org/officeDocument/2006/relationships/image"></Relationship></Relationships>
</file>

<file path=ppt/slides/_rels/slide28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/Relationships>
</file>

<file path=ppt/slides/_rels/slide3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/Relationships>
</file>

<file path=ppt/slides/_rels/slide4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/Relationships>
</file>

<file path=ppt/slides/_rels/slide5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/Relationships>
</file>

<file path=ppt/slides/_rels/slide6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/Relationships>
</file>

<file path=ppt/slides/_rels/slide7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/Relationships>
</file>

<file path=ppt/slides/_rels/slide8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Relationship Id="rId3" Target="../media/image3.jpeg" Type="http://schemas.openxmlformats.org/officeDocument/2006/relationships/image"></Relationship></Relationships>
</file>

<file path=ppt/slides/_rels/slide9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jpeg" Type="http://schemas.openxmlformats.org/officeDocument/2006/relationships/image"></Relationship><Relationship Id="rId3" Target="../media/image4.jpeg" Type="http://schemas.openxmlformats.org/officeDocument/2006/relationships/image"></Relationship></Relationships>
</file>

<file path=ppt/slides/slide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ctr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81200" y="1219200"/>
            <a:ext cx="5486400" cy="16764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>
                <a:uFillTx/>
              </a:defRPr>
            </a:pPr>
            <a:r>
              <a:rPr dirty="0" lang="en-US" smtClean="0">
                <a:ln cmpd="sng" w="1841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uFillTx/>
              </a:rPr>
              <a:t>Introduction </a:t>
            </a:r>
            <a:r>
              <a:rPr dirty="0" lang="en-US">
                <a:ln cmpd="sng" w="1841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uFillTx/>
              </a:rPr>
              <a:t>to the study of pathology and the study of diseases.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51" name="Subtitl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sub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94151" y="6354762"/>
            <a:ext cx="4800600" cy="6858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en-US" smtClean="0">
                <a:solidFill>
                  <a:schemeClr val="bg1"/>
                </a:solidFill>
                <a:uFillTx/>
              </a:rPr>
              <a:t>By Dr. Ammar C. Al-Rikabi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266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6334125"/>
            <a:ext cx="9144000" cy="461963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>
            <a:spAutoFit/>
          </a:bodyPr>
          <a:lstStyle/>
          <a:p>
            <a:pPr algn="ctr"/>
            <a:r>
              <a:rPr b="1" dirty="0" lang="en-US" smtClean="0" sz="2400">
                <a:uFillTx/>
                <a:latin charset="0" pitchFamily="34" typeface="Calibri"/>
              </a:rPr>
              <a:t>Chromosomal disorder leading to Mongolism: </a:t>
            </a:r>
            <a:r>
              <a:rPr b="1" dirty="0" err="1" lang="en-US" smtClean="0" sz="2400">
                <a:uFillTx/>
                <a:latin charset="0" pitchFamily="34" typeface="Calibri"/>
              </a:rPr>
              <a:t>trisomy</a:t>
            </a:r>
            <a:r>
              <a:rPr b="1" dirty="0" lang="en-US" smtClean="0" sz="2400">
                <a:uFillTx/>
                <a:latin charset="0" pitchFamily="34" typeface="Calibri"/>
              </a:rPr>
              <a:t> 21.</a:t>
            </a:r>
            <a:endParaRPr dirty="0" lang="en-US" sz="2400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fig5_13.png" id="13" name="Content Placeholder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05000" y="469900"/>
            <a:ext cx="5410200" cy="5875338"/>
          </a:xfrm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268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/>
            <a:r>
              <a:rPr b="1" lang="en-US" sz="2400">
                <a:solidFill>
                  <a:schemeClr val="bg1"/>
                </a:solidFill>
                <a:uFillTx/>
                <a:latin charset="0" pitchFamily="34" typeface="Calibri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uFillTx/>
              <a:latin charset="0" pitchFamily="34" typeface="Calibri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290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6334125"/>
            <a:ext cx="9144000" cy="523875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>
            <a:spAutoFit/>
          </a:bodyPr>
          <a:lstStyle/>
          <a:p>
            <a:pPr algn="ctr"/>
            <a:r>
              <a:rPr b="1" dirty="0" lang="en-US" smtClean="0" sz="2800">
                <a:uFillTx/>
                <a:latin charset="0" pitchFamily="34" typeface="Calibri"/>
              </a:rPr>
              <a:t>Congenital but Non-genetic</a:t>
            </a:r>
            <a:r>
              <a:rPr b="1" dirty="0" lang="en-US" sz="2800">
                <a:uFillTx/>
                <a:latin charset="0" pitchFamily="34" typeface="Calibri"/>
              </a:rPr>
              <a:t>:</a:t>
            </a:r>
            <a:r>
              <a:rPr dirty="0" lang="en-US" smtClean="0" sz="2800">
                <a:uFillTx/>
                <a:latin charset="0" pitchFamily="34" typeface="Calibri"/>
              </a:rPr>
              <a:t> </a:t>
            </a:r>
            <a:r>
              <a:rPr dirty="0" lang="en-US" sz="2800">
                <a:uFillTx/>
                <a:latin charset="0" pitchFamily="34" typeface="Calibri"/>
              </a:rPr>
              <a:t>Cleft lip and palate.</a:t>
            </a:r>
            <a:endParaRPr dirty="0" lang="en-US" sz="2800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fig5_29.png" id="6" name="Content Placeholder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01638"/>
            <a:ext cx="7912100" cy="5846762"/>
          </a:xfrm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292" name="Rectangle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/>
            <a:r>
              <a:rPr b="1" lang="en-US" sz="2400">
                <a:solidFill>
                  <a:schemeClr val="bg1"/>
                </a:solidFill>
                <a:uFillTx/>
                <a:latin charset="0" pitchFamily="34" typeface="Calibri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uFillTx/>
              <a:latin charset="0" pitchFamily="34" typeface="Calibri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314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6396335"/>
            <a:ext cx="9144000" cy="461665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>
            <a:spAutoFit/>
          </a:bodyPr>
          <a:lstStyle/>
          <a:p>
            <a:pPr algn="ctr"/>
            <a:r>
              <a:rPr b="1" dirty="0" lang="en-US" sz="2400">
                <a:uFillTx/>
                <a:latin charset="0" pitchFamily="34" typeface="Calibri"/>
              </a:rPr>
              <a:t>Inflammatory</a:t>
            </a:r>
            <a:r>
              <a:rPr dirty="0" lang="en-US" sz="2400">
                <a:uFillTx/>
                <a:latin charset="0" pitchFamily="34" typeface="Calibri"/>
              </a:rPr>
              <a:t> </a:t>
            </a:r>
            <a:r>
              <a:rPr dirty="0" lang="en-US" smtClean="0" sz="2400">
                <a:uFillTx/>
                <a:latin charset="0" pitchFamily="34" typeface="Calibri"/>
              </a:rPr>
              <a:t>: </a:t>
            </a:r>
            <a:r>
              <a:rPr dirty="0" lang="en-US" sz="2400">
                <a:uFillTx/>
                <a:latin charset="0" pitchFamily="34" typeface="Calibri"/>
              </a:rPr>
              <a:t>Dermatitis (</a:t>
            </a:r>
            <a:r>
              <a:rPr dirty="0" lang="en-US" smtClean="0" sz="2400">
                <a:uFillTx/>
                <a:latin charset="0" pitchFamily="34" typeface="Calibri"/>
              </a:rPr>
              <a:t>eczema).</a:t>
            </a:r>
            <a:endParaRPr dirty="0" lang="en-US" sz="2400">
              <a:uFillTx/>
              <a:latin charset="0" pitchFamily="34" typeface="Calibri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fig23_2.png" id="5" name="Content Placeholder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76400" y="385763"/>
            <a:ext cx="5752232" cy="5938837"/>
          </a:xfrm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316" name="Rectangle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/>
            <a:r>
              <a:rPr b="1" lang="en-US" sz="2400">
                <a:solidFill>
                  <a:schemeClr val="bg1"/>
                </a:solidFill>
                <a:uFillTx/>
                <a:latin charset="0" pitchFamily="34" typeface="Calibri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uFillTx/>
              <a:latin charset="0" pitchFamily="34" typeface="Calibri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338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6396335"/>
            <a:ext cx="9144000" cy="461665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>
            <a:spAutoFit/>
          </a:bodyPr>
          <a:lstStyle/>
          <a:p>
            <a:pPr algn="ctr"/>
            <a:r>
              <a:rPr b="1" dirty="0" lang="en-US" smtClean="0" sz="2400">
                <a:uFillTx/>
                <a:latin charset="0" pitchFamily="34" typeface="Calibri"/>
              </a:rPr>
              <a:t>Inflammatory</a:t>
            </a:r>
            <a:r>
              <a:rPr dirty="0" lang="en-US" smtClean="0" sz="2400">
                <a:uFillTx/>
                <a:latin charset="0" pitchFamily="34" typeface="Calibri"/>
              </a:rPr>
              <a:t>:  Chronic Dermatitis </a:t>
            </a:r>
            <a:r>
              <a:rPr dirty="0" lang="en-US" sz="2400">
                <a:uFillTx/>
                <a:latin charset="0" pitchFamily="34" typeface="Calibri"/>
              </a:rPr>
              <a:t>(eczema, inflammation of the skin),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fig23_3.png" id="6" name="Content Placeholder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2413" y="838200"/>
            <a:ext cx="8662987" cy="5257800"/>
          </a:xfrm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340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/>
            <a:r>
              <a:rPr b="1" lang="en-US" sz="2400">
                <a:solidFill>
                  <a:schemeClr val="bg1"/>
                </a:solidFill>
                <a:uFillTx/>
                <a:latin charset="0" pitchFamily="34" typeface="Calibri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uFillTx/>
              <a:latin charset="0" pitchFamily="34" typeface="Calibri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362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5791200"/>
            <a:ext cx="9144000" cy="1108075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>
            <a:spAutoFit/>
          </a:bodyPr>
          <a:lstStyle/>
          <a:p>
            <a:pPr algn="ctr"/>
            <a:r>
              <a:rPr b="1" dirty="0" lang="en-US" smtClean="0" sz="2200">
                <a:uFillTx/>
                <a:latin charset="0" pitchFamily="34" typeface="Calibri"/>
              </a:rPr>
              <a:t>Vascular</a:t>
            </a:r>
            <a:r>
              <a:rPr dirty="0" lang="en-US" smtClean="0" sz="2200">
                <a:uFillTx/>
                <a:latin charset="0" pitchFamily="34" typeface="Calibri"/>
              </a:rPr>
              <a:t>: </a:t>
            </a:r>
            <a:r>
              <a:rPr dirty="0" lang="en-US" sz="2200">
                <a:uFillTx/>
                <a:latin charset="0" pitchFamily="34" typeface="Calibri"/>
              </a:rPr>
              <a:t>Atherosclerosis (deposition of lipid with thickening of blood vessels) leading to a </a:t>
            </a:r>
            <a:r>
              <a:rPr dirty="0" err="1" lang="en-US" sz="2200">
                <a:uFillTx/>
                <a:latin charset="0" pitchFamily="34" typeface="Calibri"/>
              </a:rPr>
              <a:t>cerebrovascular</a:t>
            </a:r>
            <a:r>
              <a:rPr dirty="0" lang="en-US" sz="2200">
                <a:uFillTx/>
                <a:latin charset="0" pitchFamily="34" typeface="Calibri"/>
              </a:rPr>
              <a:t> accident (stroke), myocardial infarction (heart attack).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fig10_9.png" id="5" name="Content Placeholder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9600" y="381000"/>
            <a:ext cx="7924800" cy="5383213"/>
          </a:xfrm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364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/>
            <a:r>
              <a:rPr b="1" lang="en-US" sz="2400">
                <a:solidFill>
                  <a:schemeClr val="bg1"/>
                </a:solidFill>
                <a:uFillTx/>
                <a:latin charset="0" pitchFamily="34" typeface="Calibri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uFillTx/>
              <a:latin charset="0" pitchFamily="34" typeface="Calibri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386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6396038"/>
            <a:ext cx="9144000" cy="461962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>
            <a:spAutoFit/>
          </a:bodyPr>
          <a:lstStyle/>
          <a:p>
            <a:pPr algn="ctr"/>
            <a:r>
              <a:rPr b="1" dirty="0" lang="en-US" sz="2400">
                <a:uFillTx/>
                <a:latin charset="0" pitchFamily="34" typeface="Calibri"/>
              </a:rPr>
              <a:t>Growth disorder </a:t>
            </a:r>
            <a:r>
              <a:rPr dirty="0" lang="en-US" smtClean="0" sz="2400">
                <a:uFillTx/>
                <a:latin charset="0" pitchFamily="34" typeface="Calibri"/>
              </a:rPr>
              <a:t>: Cancer of the Lung. </a:t>
            </a:r>
            <a:endParaRPr dirty="0" lang="en-US" sz="2400">
              <a:uFillTx/>
              <a:latin charset="0" pitchFamily="34" typeface="Calibri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fig6_7b.png" id="6" name="Content Placeholder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55875" y="533400"/>
            <a:ext cx="4073525" cy="5765800"/>
          </a:xfrm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388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/>
            <a:r>
              <a:rPr b="1" lang="en-US" sz="2400">
                <a:solidFill>
                  <a:schemeClr val="bg1"/>
                </a:solidFill>
                <a:uFillTx/>
                <a:latin charset="0" pitchFamily="34" typeface="Calibri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uFillTx/>
              <a:latin charset="0" pitchFamily="34" typeface="Calibri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410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5719227"/>
            <a:ext cx="9144000" cy="1138773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>
            <a:spAutoFit/>
          </a:bodyPr>
          <a:lstStyle/>
          <a:p>
            <a:pPr algn="ctr"/>
            <a:r>
              <a:rPr b="1" dirty="0" lang="en-US" smtClean="0" sz="2400">
                <a:uFillTx/>
                <a:latin charset="0" pitchFamily="34" typeface="Calibri"/>
              </a:rPr>
              <a:t>Degenerative disease</a:t>
            </a:r>
            <a:r>
              <a:rPr dirty="0" lang="en-US" smtClean="0" sz="2400">
                <a:uFillTx/>
                <a:latin charset="0" pitchFamily="34" typeface="Calibri"/>
              </a:rPr>
              <a:t> : </a:t>
            </a:r>
            <a:r>
              <a:rPr dirty="0" lang="en-US" sz="2200">
                <a:uFillTx/>
                <a:latin charset="0" pitchFamily="34" typeface="Calibri"/>
              </a:rPr>
              <a:t>Alzheimer's </a:t>
            </a:r>
            <a:r>
              <a:rPr dirty="0" lang="en-US" smtClean="0" sz="2200">
                <a:uFillTx/>
                <a:latin charset="0" pitchFamily="34" typeface="Calibri"/>
              </a:rPr>
              <a:t>disease, the diseased brain on the right side is atrophic in comparison to the normal left brain section. The letter H shows the marked atrophy in the </a:t>
            </a:r>
            <a:r>
              <a:rPr dirty="0" err="1" lang="en-US" smtClean="0" sz="2200">
                <a:uFillTx/>
                <a:latin charset="0" pitchFamily="34" typeface="Calibri"/>
              </a:rPr>
              <a:t>hippocampal</a:t>
            </a:r>
            <a:r>
              <a:rPr dirty="0" lang="en-US" smtClean="0" sz="2200">
                <a:uFillTx/>
                <a:latin charset="0" pitchFamily="34" typeface="Calibri"/>
              </a:rPr>
              <a:t> region.</a:t>
            </a:r>
            <a:endParaRPr dirty="0" lang="en-US" sz="2200">
              <a:uFillTx/>
              <a:latin charset="0" pitchFamily="34" typeface="Calibri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fig21_33.png" id="5" name="Content Placeholder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9600" y="381000"/>
            <a:ext cx="7721601" cy="5260918"/>
          </a:xfrm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412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/>
            <a:r>
              <a:rPr b="1" lang="en-US" sz="2400">
                <a:solidFill>
                  <a:schemeClr val="bg1"/>
                </a:solidFill>
                <a:uFillTx/>
                <a:latin charset="0" pitchFamily="34" typeface="Calibri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uFillTx/>
              <a:latin charset="0" pitchFamily="34" typeface="Calibri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434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5657671"/>
            <a:ext cx="9144000" cy="1200329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>
            <a:spAutoFit/>
          </a:bodyPr>
          <a:lstStyle/>
          <a:p>
            <a:pPr algn="ctr"/>
            <a:r>
              <a:rPr b="1" dirty="0" lang="en-US" smtClean="0" sz="2400">
                <a:uFillTx/>
                <a:latin charset="0" pitchFamily="34" typeface="Calibri"/>
              </a:rPr>
              <a:t>Degenerative illness:</a:t>
            </a:r>
            <a:r>
              <a:rPr dirty="0" lang="en-US" smtClean="0" sz="2400">
                <a:uFillTx/>
                <a:latin charset="0" pitchFamily="34" typeface="Calibri"/>
              </a:rPr>
              <a:t> </a:t>
            </a:r>
            <a:r>
              <a:rPr dirty="0" lang="en-US" sz="2400">
                <a:uFillTx/>
                <a:latin charset="0" pitchFamily="34" typeface="Calibri"/>
              </a:rPr>
              <a:t>Parkinson's </a:t>
            </a:r>
            <a:r>
              <a:rPr dirty="0" lang="en-US" smtClean="0" sz="2400">
                <a:uFillTx/>
                <a:latin charset="0" pitchFamily="34" typeface="Calibri"/>
              </a:rPr>
              <a:t>disease</a:t>
            </a:r>
            <a:r>
              <a:rPr dirty="0" lang="en-US" sz="2400">
                <a:uFillTx/>
                <a:latin charset="0" pitchFamily="34" typeface="Calibri"/>
              </a:rPr>
              <a:t> </a:t>
            </a:r>
            <a:r>
              <a:rPr dirty="0" lang="en-US" smtClean="0" sz="2400">
                <a:uFillTx/>
                <a:latin charset="0" pitchFamily="34" typeface="Calibri"/>
              </a:rPr>
              <a:t>(section through the mid-brain showing loss of pigmented neurons from the </a:t>
            </a:r>
            <a:r>
              <a:rPr dirty="0" err="1" lang="en-US" smtClean="0" sz="2400">
                <a:uFillTx/>
                <a:latin charset="0" pitchFamily="34" typeface="Calibri"/>
              </a:rPr>
              <a:t>substantia</a:t>
            </a:r>
            <a:r>
              <a:rPr dirty="0" lang="en-US" smtClean="0" sz="2400">
                <a:uFillTx/>
                <a:latin charset="0" pitchFamily="34" typeface="Calibri"/>
              </a:rPr>
              <a:t> </a:t>
            </a:r>
            <a:r>
              <a:rPr dirty="0" err="1" lang="en-US" smtClean="0" sz="2400">
                <a:uFillTx/>
                <a:latin charset="0" pitchFamily="34" typeface="Calibri"/>
              </a:rPr>
              <a:t>negra</a:t>
            </a:r>
            <a:r>
              <a:rPr dirty="0" lang="en-US" smtClean="0" sz="2400">
                <a:uFillTx/>
                <a:latin charset="0" pitchFamily="34" typeface="Calibri"/>
              </a:rPr>
              <a:t> between the dotted lines.</a:t>
            </a:r>
            <a:endParaRPr dirty="0" lang="en-US" sz="2400">
              <a:uFillTx/>
              <a:latin charset="0" pitchFamily="34" typeface="Calibri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fig21_30.png" id="6" name="Content Placeholder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6425" y="534988"/>
            <a:ext cx="7699375" cy="5087655"/>
          </a:xfrm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436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/>
            <a:r>
              <a:rPr b="1" lang="en-US" sz="2400">
                <a:solidFill>
                  <a:schemeClr val="bg1"/>
                </a:solidFill>
                <a:uFillTx/>
                <a:latin charset="0" pitchFamily="34" typeface="Calibri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uFillTx/>
              <a:latin charset="0" pitchFamily="34" typeface="Calibri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458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6396038"/>
            <a:ext cx="9144000" cy="461665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>
            <a:spAutoFit/>
          </a:bodyPr>
          <a:lstStyle/>
          <a:p>
            <a:pPr algn="ctr"/>
            <a:r>
              <a:rPr b="1" dirty="0" lang="en-US" sz="2400">
                <a:uFillTx/>
                <a:latin charset="0" pitchFamily="34" typeface="Calibri"/>
              </a:rPr>
              <a:t>Drug </a:t>
            </a:r>
            <a:r>
              <a:rPr b="1" dirty="0" lang="en-US" smtClean="0" sz="2400">
                <a:uFillTx/>
                <a:latin charset="0" pitchFamily="34" typeface="Calibri"/>
              </a:rPr>
              <a:t>induced illness</a:t>
            </a:r>
            <a:r>
              <a:rPr dirty="0" lang="en-US" smtClean="0" sz="2400">
                <a:uFillTx/>
                <a:latin charset="0" pitchFamily="34" typeface="Calibri"/>
              </a:rPr>
              <a:t> </a:t>
            </a:r>
            <a:r>
              <a:rPr dirty="0" lang="en-US" smtClean="0" sz="2200">
                <a:uFillTx/>
                <a:latin charset="0" pitchFamily="34" typeface="Calibri"/>
              </a:rPr>
              <a:t>Causing a </a:t>
            </a:r>
            <a:r>
              <a:rPr dirty="0" err="1" lang="en-US" smtClean="0" sz="2200">
                <a:uFillTx/>
                <a:latin charset="0" pitchFamily="34" typeface="Calibri"/>
              </a:rPr>
              <a:t>haemorrhagic</a:t>
            </a:r>
            <a:r>
              <a:rPr dirty="0" lang="en-US" smtClean="0" sz="2200">
                <a:uFillTx/>
                <a:latin charset="0" pitchFamily="34" typeface="Calibri"/>
              </a:rPr>
              <a:t> skin rash affecting both legs.</a:t>
            </a:r>
            <a:endParaRPr dirty="0" lang="en-US" sz="2200">
              <a:uFillTx/>
              <a:latin charset="0" pitchFamily="34" typeface="Calibri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fig23_24.png" id="5" name="Content Placeholder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24200" y="403225"/>
            <a:ext cx="2971800" cy="5997575"/>
          </a:xfrm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460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/>
            <a:r>
              <a:rPr b="1" lang="en-US" sz="2400">
                <a:solidFill>
                  <a:schemeClr val="bg1"/>
                </a:solidFill>
                <a:uFillTx/>
                <a:latin charset="0" pitchFamily="34" typeface="Calibri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uFillTx/>
              <a:latin charset="0" pitchFamily="34" typeface="Calibri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482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6019800"/>
            <a:ext cx="9144000" cy="830997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>
            <a:spAutoFit/>
          </a:bodyPr>
          <a:lstStyle/>
          <a:p>
            <a:pPr algn="ctr"/>
            <a:r>
              <a:rPr b="1" dirty="0" lang="en-US" smtClean="0" sz="2400">
                <a:uFillTx/>
                <a:latin charset="0" pitchFamily="34" typeface="Calibri"/>
              </a:rPr>
              <a:t>Infective </a:t>
            </a:r>
            <a:r>
              <a:rPr b="1" dirty="0" err="1" lang="en-US" smtClean="0" sz="2400">
                <a:uFillTx/>
                <a:latin charset="0" pitchFamily="34" typeface="Calibri"/>
              </a:rPr>
              <a:t>aetiology</a:t>
            </a:r>
            <a:r>
              <a:rPr b="1" dirty="0" lang="en-US" smtClean="0" sz="2400">
                <a:uFillTx/>
                <a:latin charset="0" pitchFamily="34" typeface="Calibri"/>
              </a:rPr>
              <a:t>:</a:t>
            </a:r>
            <a:r>
              <a:rPr dirty="0" lang="en-US" smtClean="0" sz="2400">
                <a:uFillTx/>
                <a:latin charset="0" pitchFamily="34" typeface="Calibri"/>
              </a:rPr>
              <a:t> </a:t>
            </a:r>
            <a:r>
              <a:rPr dirty="0" lang="en-US" sz="2400">
                <a:uFillTx/>
                <a:latin charset="0" pitchFamily="34" typeface="Calibri"/>
              </a:rPr>
              <a:t>Viral, bacterial or fungal </a:t>
            </a:r>
            <a:r>
              <a:rPr dirty="0" lang="en-US" smtClean="0" sz="2400">
                <a:uFillTx/>
                <a:latin charset="0" pitchFamily="34" typeface="Calibri"/>
              </a:rPr>
              <a:t>causing a disease called meningitis.</a:t>
            </a:r>
            <a:endParaRPr dirty="0" lang="en-US" sz="2400">
              <a:uFillTx/>
              <a:latin charset="0" pitchFamily="34" typeface="Calibri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fig21_22.png" id="6" name="Content Placeholder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430580"/>
            <a:ext cx="8305800" cy="5513020"/>
          </a:xfrm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484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/>
            <a:r>
              <a:rPr b="1" lang="en-US" sz="2400">
                <a:solidFill>
                  <a:schemeClr val="bg1"/>
                </a:solidFill>
                <a:uFillTx/>
                <a:latin charset="0" pitchFamily="34" typeface="Calibri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uFillTx/>
              <a:latin charset="0" pitchFamily="34" typeface="Calibri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9600" y="2057400"/>
            <a:ext cx="7848600" cy="304800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b="-100000" r="-100000"/>
          </a:gra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>
            <a:normAutofit/>
          </a:bodyPr>
          <a:lstStyle/>
          <a:p>
            <a:pPr fontAlgn="auto">
              <a:spcAft>
                <a:spcPts val="0"/>
              </a:spcAft>
              <a:buFont charset="0" pitchFamily="34" typeface="Arial"/>
              <a:buNone/>
              <a:defRPr>
                <a:uFillTx/>
              </a:defRPr>
            </a:pPr>
            <a:r>
              <a:rPr dirty="0" lang="en-US" smtClean="0">
                <a:uFillTx/>
              </a:rPr>
              <a:t>pathology provides the link between basic biological sciences and the practice of medicine.</a:t>
            </a:r>
          </a:p>
          <a:p>
            <a:pPr fontAlgn="auto">
              <a:spcAft>
                <a:spcPts val="0"/>
              </a:spcAft>
              <a:buFont charset="0" pitchFamily="34" typeface="Arial"/>
              <a:buNone/>
              <a:defRPr>
                <a:uFillTx/>
              </a:defRPr>
            </a:pPr>
            <a:r>
              <a:rPr dirty="0" lang="en-US" smtClean="0">
                <a:uFillTx/>
              </a:rPr>
              <a:t>Pathology in the study of disease processes.</a:t>
            </a:r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506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6396038"/>
            <a:ext cx="9144000" cy="461962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>
            <a:spAutoFit/>
          </a:bodyPr>
          <a:lstStyle/>
          <a:p>
            <a:pPr algn="ctr"/>
            <a:r>
              <a:rPr b="1" dirty="0" lang="en-US" sz="2400">
                <a:uFillTx/>
                <a:latin charset="0" pitchFamily="34" typeface="Calibri"/>
              </a:rPr>
              <a:t>Infective</a:t>
            </a:r>
            <a:r>
              <a:rPr dirty="0" lang="en-US" sz="2400">
                <a:uFillTx/>
                <a:latin charset="0" pitchFamily="34" typeface="Calibri"/>
              </a:rPr>
              <a:t> </a:t>
            </a:r>
            <a:r>
              <a:rPr b="1" dirty="0" lang="en-US" smtClean="0" sz="2400">
                <a:uFillTx/>
                <a:latin charset="0" pitchFamily="34" typeface="Calibri"/>
              </a:rPr>
              <a:t>Pathogenesis</a:t>
            </a:r>
            <a:r>
              <a:rPr dirty="0" lang="en-US" smtClean="0" sz="2400">
                <a:uFillTx/>
                <a:latin charset="0" pitchFamily="34" typeface="Calibri"/>
              </a:rPr>
              <a:t>: bacterial brain </a:t>
            </a:r>
            <a:r>
              <a:rPr dirty="0" err="1" lang="en-US" smtClean="0" sz="2400">
                <a:uFillTx/>
                <a:latin charset="0" pitchFamily="34" typeface="Calibri"/>
              </a:rPr>
              <a:t>abcess</a:t>
            </a:r>
            <a:r>
              <a:rPr dirty="0" lang="en-US" smtClean="0" sz="2400">
                <a:uFillTx/>
                <a:latin charset="0" pitchFamily="34" typeface="Calibri"/>
              </a:rPr>
              <a:t>.</a:t>
            </a:r>
            <a:endParaRPr dirty="0" lang="en-US" sz="2400">
              <a:uFillTx/>
              <a:latin charset="0" pitchFamily="34" typeface="Calibri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fig21_23.png" id="5" name="Content Placeholder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62000" y="533400"/>
            <a:ext cx="7775575" cy="5711825"/>
          </a:xfrm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508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/>
            <a:r>
              <a:rPr b="1" lang="en-US" sz="2400">
                <a:solidFill>
                  <a:schemeClr val="bg1"/>
                </a:solidFill>
                <a:uFillTx/>
                <a:latin charset="0" pitchFamily="34" typeface="Calibri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uFillTx/>
              <a:latin charset="0" pitchFamily="34" typeface="Calibri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530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6149975"/>
            <a:ext cx="9144000" cy="707886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>
            <a:spAutoFit/>
          </a:bodyPr>
          <a:lstStyle/>
          <a:p>
            <a:pPr algn="ctr"/>
            <a:r>
              <a:rPr b="1" dirty="0" lang="en-US" smtClean="0" sz="2000">
                <a:uFillTx/>
                <a:latin charset="0" pitchFamily="34" typeface="Calibri"/>
              </a:rPr>
              <a:t>Metabolic Pathogenesis:</a:t>
            </a:r>
            <a:r>
              <a:rPr dirty="0" lang="en-US" smtClean="0" sz="2000">
                <a:uFillTx/>
                <a:latin charset="0" pitchFamily="34" typeface="Calibri"/>
              </a:rPr>
              <a:t> </a:t>
            </a:r>
            <a:r>
              <a:rPr b="1" dirty="0" lang="en-US" smtClean="0" sz="2000" u="sng">
                <a:uFillTx/>
                <a:latin charset="0" pitchFamily="34" typeface="Calibri"/>
              </a:rPr>
              <a:t>Gout</a:t>
            </a:r>
            <a:r>
              <a:rPr dirty="0" lang="en-US" smtClean="0" sz="2000">
                <a:uFillTx/>
                <a:latin charset="0" pitchFamily="34" typeface="Calibri"/>
              </a:rPr>
              <a:t>  caused by deposition </a:t>
            </a:r>
            <a:r>
              <a:rPr dirty="0" lang="en-US" sz="2000">
                <a:uFillTx/>
                <a:latin charset="0" pitchFamily="34" typeface="Calibri"/>
              </a:rPr>
              <a:t>of uric acid crystals in joints and tissues</a:t>
            </a:r>
            <a:r>
              <a:rPr dirty="0" lang="en-US" smtClean="0" sz="2000">
                <a:uFillTx/>
                <a:latin charset="0" pitchFamily="34" typeface="Calibri"/>
              </a:rPr>
              <a:t>.</a:t>
            </a:r>
            <a:endParaRPr dirty="0" lang="en-US" sz="2000">
              <a:uFillTx/>
              <a:latin charset="0" pitchFamily="34" typeface="Calibri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fig24_19.png" id="6" name="Content Placeholder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57400" y="427038"/>
            <a:ext cx="5030788" cy="5745162"/>
          </a:xfrm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532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/>
            <a:r>
              <a:rPr b="1" lang="en-US" sz="2400">
                <a:solidFill>
                  <a:schemeClr val="bg1"/>
                </a:solidFill>
                <a:uFillTx/>
                <a:latin charset="0" pitchFamily="34" typeface="Calibri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uFillTx/>
              <a:latin charset="0" pitchFamily="34" typeface="Calibri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554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6149975"/>
            <a:ext cx="9144000" cy="708025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>
            <a:spAutoFit/>
          </a:bodyPr>
          <a:lstStyle/>
          <a:p>
            <a:pPr algn="ctr"/>
            <a:r>
              <a:rPr b="1" dirty="0" lang="en-US" smtClean="0" sz="2000">
                <a:uFillTx/>
                <a:latin charset="0" pitchFamily="34" typeface="Calibri"/>
              </a:rPr>
              <a:t>Metabolic</a:t>
            </a:r>
            <a:r>
              <a:rPr dirty="0" lang="en-US" smtClean="0" sz="2000">
                <a:uFillTx/>
                <a:latin charset="0" pitchFamily="34" typeface="Calibri"/>
              </a:rPr>
              <a:t> </a:t>
            </a:r>
            <a:r>
              <a:rPr b="1" dirty="0" lang="en-US" smtClean="0" sz="2000">
                <a:uFillTx/>
                <a:latin charset="0" pitchFamily="34" typeface="Calibri"/>
              </a:rPr>
              <a:t>pathogenesis</a:t>
            </a:r>
            <a:r>
              <a:rPr dirty="0" lang="en-US" smtClean="0" sz="2000">
                <a:uFillTx/>
                <a:latin charset="0" pitchFamily="34" typeface="Calibri"/>
              </a:rPr>
              <a:t>: </a:t>
            </a:r>
            <a:r>
              <a:rPr b="1" dirty="0" lang="en-US" smtClean="0" sz="2000" u="sng">
                <a:uFillTx/>
                <a:latin charset="0" pitchFamily="34" typeface="Calibri"/>
              </a:rPr>
              <a:t>Diabetes mellitus</a:t>
            </a:r>
            <a:r>
              <a:rPr dirty="0" lang="en-US" smtClean="0" sz="2000">
                <a:uFillTx/>
                <a:latin charset="0" pitchFamily="34" typeface="Calibri"/>
              </a:rPr>
              <a:t> caused by abnormal </a:t>
            </a:r>
            <a:r>
              <a:rPr dirty="0" lang="en-US" sz="2000">
                <a:uFillTx/>
                <a:latin charset="0" pitchFamily="34" typeface="Calibri"/>
              </a:rPr>
              <a:t>metabolism of carbohydrates and lack of insulin.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fig25_15.png" id="23555" name="Content Placeholder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89250" y="533400"/>
            <a:ext cx="3816350" cy="5543550"/>
          </a:xfr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556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/>
            <a:r>
              <a:rPr b="1" lang="en-US" sz="2400">
                <a:solidFill>
                  <a:schemeClr val="bg1"/>
                </a:solidFill>
                <a:uFillTx/>
                <a:latin charset="0" pitchFamily="34" typeface="Calibri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uFillTx/>
              <a:latin charset="0" pitchFamily="34" typeface="Calibri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62000" y="2819400"/>
            <a:ext cx="7620000" cy="99060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b="-100000" r="-100000"/>
          </a:gra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charset="0" pitchFamily="34" typeface="Arial"/>
              <a:buNone/>
              <a:defRPr>
                <a:uFillTx/>
              </a:defRPr>
            </a:pPr>
            <a:r>
              <a:rPr dirty="0" lang="en-US" smtClean="0">
                <a:uFillTx/>
              </a:rPr>
              <a:t>How we should study a disease?</a:t>
            </a:r>
          </a:p>
          <a:p>
            <a:pPr fontAlgn="auto">
              <a:spcAft>
                <a:spcPts val="0"/>
              </a:spcAft>
              <a:buFont charset="0" pitchFamily="34" typeface="Arial"/>
              <a:buNone/>
              <a:defRPr>
                <a:uFillTx/>
              </a:defRPr>
            </a:pPr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62000" y="1371600"/>
            <a:ext cx="7620000" cy="403860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b="-100000" r="-100000"/>
          </a:gra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>
            <a:noAutofit/>
          </a:bodyPr>
          <a:lstStyle/>
          <a:p>
            <a:pPr fontAlgn="auto">
              <a:spcAft>
                <a:spcPts val="0"/>
              </a:spcAft>
              <a:buFont charset="0" pitchFamily="34" typeface="Arial"/>
              <a:buNone/>
              <a:defRPr>
                <a:uFillTx/>
              </a:defRPr>
            </a:pPr>
            <a:r>
              <a:rPr dirty="0" lang="en-US" smtClean="0">
                <a:uFillTx/>
              </a:rPr>
              <a:t>we should follow a logic sequence which include: definition, epidemiology, clinical presentation, understanding the underlying pathology by performing tests and X rays, making differential diagnosis, management, treatment and prognosis according to evidence based final diagnosis.</a:t>
            </a:r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4800" y="990600"/>
            <a:ext cx="8458200" cy="518160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b="-100000" r="-100000"/>
          </a:gra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>
            <a:noAutofit/>
          </a:bodyPr>
          <a:lstStyle/>
          <a:p>
            <a:pPr fontAlgn="auto">
              <a:spcAft>
                <a:spcPts val="0"/>
              </a:spcAft>
              <a:buFont charset="0" pitchFamily="34" typeface="Arial"/>
              <a:buNone/>
              <a:defRPr>
                <a:uFillTx/>
              </a:defRPr>
            </a:pPr>
            <a:r>
              <a:rPr dirty="0" lang="en-US" smtClean="0">
                <a:uFillTx/>
              </a:rPr>
              <a:t>The diagnostic process include:</a:t>
            </a:r>
          </a:p>
          <a:p>
            <a:pPr fontAlgn="auto" indent="-514350" marL="514350">
              <a:spcAft>
                <a:spcPts val="0"/>
              </a:spcAft>
              <a:buFont charset="0" pitchFamily="34" typeface="Arial"/>
              <a:buNone/>
              <a:defRPr>
                <a:uFillTx/>
              </a:defRPr>
            </a:pPr>
            <a:r>
              <a:rPr dirty="0" lang="en-US" smtClean="0">
                <a:uFillTx/>
              </a:rPr>
              <a:t>The clinician works through a series of questions:</a:t>
            </a:r>
          </a:p>
          <a:p>
            <a:pPr fontAlgn="auto" indent="-514350" marL="514350">
              <a:spcAft>
                <a:spcPts val="0"/>
              </a:spcAft>
              <a:buFont typeface="+mj-lt"/>
              <a:buAutoNum type="alphaLcParenR"/>
              <a:defRPr>
                <a:uFillTx/>
              </a:defRPr>
            </a:pPr>
            <a:r>
              <a:rPr dirty="0" lang="en-US" smtClean="0">
                <a:uFillTx/>
              </a:rPr>
              <a:t>Which organ system is most likely to be affected.</a:t>
            </a:r>
          </a:p>
          <a:p>
            <a:pPr fontAlgn="auto" indent="-514350" marL="514350">
              <a:spcAft>
                <a:spcPts val="0"/>
              </a:spcAft>
              <a:buFont typeface="+mj-lt"/>
              <a:buAutoNum type="alphaLcParenR"/>
              <a:defRPr>
                <a:uFillTx/>
              </a:defRPr>
            </a:pPr>
            <a:r>
              <a:rPr dirty="0" lang="en-US" smtClean="0">
                <a:uFillTx/>
              </a:rPr>
              <a:t>What do the signs and symptoms most likely suggest: inflammation, malignancy or poisoning.</a:t>
            </a:r>
          </a:p>
          <a:p>
            <a:pPr fontAlgn="auto" indent="-514350" marL="514350">
              <a:spcAft>
                <a:spcPts val="0"/>
              </a:spcAft>
              <a:buFont typeface="+mj-lt"/>
              <a:buAutoNum type="alphaLcParenR"/>
              <a:defRPr>
                <a:uFillTx/>
              </a:defRPr>
            </a:pPr>
            <a:r>
              <a:rPr dirty="0" lang="en-US" smtClean="0">
                <a:uFillTx/>
              </a:rPr>
              <a:t>Do other factors like race, age, sex, behavior and occupation provide diagnostic clues?</a:t>
            </a:r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3048000"/>
            <a:ext cx="8229600" cy="91440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b="-100000" r="-100000"/>
          </a:gra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>
            <a:noAutofit/>
          </a:bodyPr>
          <a:lstStyle/>
          <a:p>
            <a:pPr fontAlgn="auto">
              <a:spcAft>
                <a:spcPts val="0"/>
              </a:spcAft>
              <a:buFont charset="0" pitchFamily="34" typeface="Arial"/>
              <a:buNone/>
              <a:defRPr>
                <a:uFillTx/>
              </a:defRPr>
            </a:pPr>
            <a:r>
              <a:rPr dirty="0" lang="en-US" smtClean="0">
                <a:uFillTx/>
              </a:rPr>
              <a:t>The role of pathologist in the diagnostic process.</a:t>
            </a:r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674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 t="225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85800" y="228600"/>
            <a:ext cx="7772400" cy="64008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1828800"/>
            <a:ext cx="8229600" cy="335280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b="-100000" r="-100000"/>
          </a:gra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>
            <a:noAutofit/>
          </a:bodyPr>
          <a:lstStyle/>
          <a:p>
            <a:pPr fontAlgn="auto">
              <a:spcAft>
                <a:spcPts val="0"/>
              </a:spcAft>
              <a:buFont charset="0" pitchFamily="34" typeface="Arial"/>
              <a:buNone/>
              <a:defRPr>
                <a:uFillTx/>
              </a:defRPr>
            </a:pPr>
            <a:r>
              <a:rPr dirty="0" lang="en-US" smtClean="0">
                <a:uFillTx/>
              </a:rPr>
              <a:t>Indications for autopsy:</a:t>
            </a:r>
          </a:p>
          <a:p>
            <a:pPr fontAlgn="auto" indent="-514350" marL="514350">
              <a:spcAft>
                <a:spcPts val="0"/>
              </a:spcAft>
              <a:buFont typeface="+mj-lt"/>
              <a:buAutoNum type="arabicParenR"/>
              <a:defRPr>
                <a:uFillTx/>
              </a:defRPr>
            </a:pPr>
            <a:r>
              <a:rPr dirty="0" lang="en-US" smtClean="0">
                <a:uFillTx/>
              </a:rPr>
              <a:t>Determine the cause of death.</a:t>
            </a:r>
          </a:p>
          <a:p>
            <a:pPr fontAlgn="auto" indent="-514350" marL="514350">
              <a:spcAft>
                <a:spcPts val="0"/>
              </a:spcAft>
              <a:buFont typeface="+mj-lt"/>
              <a:buAutoNum type="arabicParenR"/>
              <a:defRPr>
                <a:uFillTx/>
              </a:defRPr>
            </a:pPr>
            <a:r>
              <a:rPr dirty="0" lang="en-US" smtClean="0">
                <a:uFillTx/>
              </a:rPr>
              <a:t>Auditing the clinical diagnosis.</a:t>
            </a:r>
          </a:p>
          <a:p>
            <a:pPr fontAlgn="auto" indent="-514350" marL="514350">
              <a:spcAft>
                <a:spcPts val="0"/>
              </a:spcAft>
              <a:buFont typeface="+mj-lt"/>
              <a:buAutoNum type="arabicParenR"/>
              <a:defRPr>
                <a:uFillTx/>
              </a:defRPr>
            </a:pPr>
            <a:r>
              <a:rPr dirty="0" lang="en-US" smtClean="0">
                <a:uFillTx/>
              </a:rPr>
              <a:t>Provision of useful material for teaching.</a:t>
            </a:r>
          </a:p>
          <a:p>
            <a:pPr fontAlgn="auto" indent="-514350" marL="514350">
              <a:spcAft>
                <a:spcPts val="0"/>
              </a:spcAft>
              <a:buFont typeface="+mj-lt"/>
              <a:buAutoNum type="arabicParenR"/>
              <a:defRPr>
                <a:uFillTx/>
              </a:defRPr>
            </a:pPr>
            <a:r>
              <a:rPr dirty="0" lang="en-US" smtClean="0">
                <a:uFillTx/>
              </a:rPr>
              <a:t>Research: causes and outcomes of diseases. </a:t>
            </a:r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62000" y="2514600"/>
            <a:ext cx="7391400" cy="220980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b="-100000" r="-100000"/>
          </a:gra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>
            <a:normAutofit/>
          </a:bodyPr>
          <a:lstStyle/>
          <a:p>
            <a:pPr fontAlgn="auto">
              <a:spcAft>
                <a:spcPts val="0"/>
              </a:spcAft>
              <a:buFont charset="0" pitchFamily="34" typeface="Arial"/>
              <a:buNone/>
              <a:defRPr>
                <a:uFillTx/>
              </a:defRPr>
            </a:pPr>
            <a:r>
              <a:rPr dirty="0" lang="en-US" smtClean="0">
                <a:uFillTx/>
              </a:rPr>
              <a:t>The disease or illness is defined as a physiological defined as physiological or psychological dysfunction.</a:t>
            </a:r>
          </a:p>
          <a:p>
            <a:pPr fontAlgn="auto">
              <a:spcAft>
                <a:spcPts val="0"/>
              </a:spcAft>
              <a:buFont charset="0" pitchFamily="34" typeface="Arial"/>
              <a:buNone/>
              <a:defRPr>
                <a:uFillTx/>
              </a:defRPr>
            </a:pPr>
            <a:endParaRPr dirty="0" lang="en-US">
              <a:uFillTx/>
            </a:endParaRPr>
          </a:p>
          <a:p>
            <a:pPr fontAlgn="auto">
              <a:spcAft>
                <a:spcPts val="0"/>
              </a:spcAft>
              <a:buFont charset="0" pitchFamily="34" typeface="Arial"/>
              <a:buChar char="•"/>
              <a:defRPr>
                <a:uFillTx/>
              </a:defRPr>
            </a:pPr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62000" y="2514600"/>
            <a:ext cx="7391400" cy="220980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b="-100000" r="-100000"/>
          </a:gra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>
            <a:normAutofit/>
          </a:bodyPr>
          <a:lstStyle/>
          <a:p>
            <a:pPr fontAlgn="auto">
              <a:spcAft>
                <a:spcPts val="0"/>
              </a:spcAft>
              <a:buFont charset="0" pitchFamily="34" typeface="Arial"/>
              <a:buNone/>
              <a:defRPr>
                <a:uFillTx/>
              </a:defRPr>
            </a:pPr>
            <a:r>
              <a:rPr dirty="0" lang="en-US" smtClean="0">
                <a:uFillTx/>
              </a:rPr>
              <a:t>Epidemiology refers to sex (gender) age, prevalence, incidence and geographic distribution of a disease.</a:t>
            </a:r>
          </a:p>
          <a:p>
            <a:pPr fontAlgn="auto">
              <a:spcAft>
                <a:spcPts val="0"/>
              </a:spcAft>
              <a:buFont charset="0" pitchFamily="34" typeface="Arial"/>
              <a:buNone/>
              <a:defRPr>
                <a:uFillTx/>
              </a:defRPr>
            </a:pPr>
            <a:endParaRPr dirty="0" lang="en-US">
              <a:uFillTx/>
            </a:endParaRPr>
          </a:p>
          <a:p>
            <a:pPr fontAlgn="auto">
              <a:spcAft>
                <a:spcPts val="0"/>
              </a:spcAft>
              <a:buFont charset="0" pitchFamily="34" typeface="Arial"/>
              <a:buChar char="•"/>
              <a:defRPr>
                <a:uFillTx/>
              </a:defRPr>
            </a:pPr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62000" y="2362200"/>
            <a:ext cx="7620000" cy="220980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b="-100000" r="-100000"/>
          </a:gra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>
            <a:normAutofit/>
          </a:bodyPr>
          <a:lstStyle/>
          <a:p>
            <a:pPr fontAlgn="auto">
              <a:spcAft>
                <a:spcPts val="0"/>
              </a:spcAft>
              <a:buFont charset="0" pitchFamily="34" typeface="Arial"/>
              <a:buChar char="•"/>
              <a:defRPr>
                <a:uFillTx/>
              </a:defRPr>
            </a:pPr>
            <a:r>
              <a:rPr dirty="0" err="1" lang="en-US" smtClean="0">
                <a:uFillTx/>
              </a:rPr>
              <a:t>Aetiology</a:t>
            </a:r>
            <a:r>
              <a:rPr dirty="0" lang="en-US" smtClean="0">
                <a:uFillTx/>
              </a:rPr>
              <a:t> is the direct cause of the disease</a:t>
            </a:r>
          </a:p>
          <a:p>
            <a:pPr fontAlgn="auto">
              <a:spcAft>
                <a:spcPts val="0"/>
              </a:spcAft>
              <a:buFont charset="0" pitchFamily="34" typeface="Arial"/>
              <a:buChar char="•"/>
              <a:defRPr>
                <a:uFillTx/>
              </a:defRPr>
            </a:pPr>
            <a:r>
              <a:rPr dirty="0" lang="en-US" smtClean="0">
                <a:uFillTx/>
              </a:rPr>
              <a:t>Pathogenesis is the mechanism of the disease production.</a:t>
            </a:r>
          </a:p>
          <a:p>
            <a:pPr fontAlgn="auto">
              <a:spcAft>
                <a:spcPts val="0"/>
              </a:spcAft>
              <a:buFont charset="0" pitchFamily="34" typeface="Arial"/>
              <a:buNone/>
              <a:defRPr>
                <a:uFillTx/>
              </a:defRPr>
            </a:pPr>
            <a:endParaRPr dirty="0" lang="en-US">
              <a:uFillTx/>
            </a:endParaRPr>
          </a:p>
          <a:p>
            <a:pPr fontAlgn="auto">
              <a:spcAft>
                <a:spcPts val="0"/>
              </a:spcAft>
              <a:buFont charset="0" pitchFamily="34" typeface="Arial"/>
              <a:buChar char="•"/>
              <a:defRPr>
                <a:uFillTx/>
              </a:defRPr>
            </a:pPr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62000" y="2209800"/>
            <a:ext cx="7620000" cy="289560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b="-100000" r="-100000"/>
          </a:gra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charset="0" pitchFamily="34" typeface="Arial"/>
              <a:buNone/>
              <a:defRPr>
                <a:uFillTx/>
              </a:defRPr>
            </a:pPr>
            <a:r>
              <a:rPr dirty="0" lang="en-US" smtClean="0">
                <a:uFillTx/>
              </a:rPr>
              <a:t>Factors effecting the incidence and prevalence of a disease include: time (disease variation over the course of time), place (geography) and the person (age, gender, occupation, race, social class and behavior).</a:t>
            </a:r>
          </a:p>
          <a:p>
            <a:pPr fontAlgn="auto">
              <a:spcAft>
                <a:spcPts val="0"/>
              </a:spcAft>
              <a:buFont charset="0" pitchFamily="34" typeface="Arial"/>
              <a:buNone/>
              <a:defRPr>
                <a:uFillTx/>
              </a:defRPr>
            </a:pPr>
            <a:endParaRPr dirty="0" lang="en-US">
              <a:uFillTx/>
            </a:endParaRPr>
          </a:p>
          <a:p>
            <a:pPr fontAlgn="auto">
              <a:spcAft>
                <a:spcPts val="0"/>
              </a:spcAft>
              <a:buFont charset="0" pitchFamily="34" typeface="Arial"/>
              <a:buChar char="•"/>
              <a:defRPr>
                <a:uFillTx/>
              </a:defRPr>
            </a:pPr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62000" y="2667000"/>
            <a:ext cx="7620000" cy="175260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b="-100000" r="-100000"/>
          </a:gra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>
            <a:normAutofit/>
          </a:bodyPr>
          <a:lstStyle/>
          <a:p>
            <a:pPr fontAlgn="auto">
              <a:spcAft>
                <a:spcPts val="0"/>
              </a:spcAft>
              <a:buFont charset="0" pitchFamily="34" typeface="Arial"/>
              <a:buChar char="•"/>
              <a:defRPr>
                <a:uFillTx/>
              </a:defRPr>
            </a:pPr>
            <a:r>
              <a:rPr dirty="0" lang="en-US" smtClean="0">
                <a:uFillTx/>
              </a:rPr>
              <a:t>Idiopathic disease is the disease of an unknown cause.</a:t>
            </a:r>
            <a:endParaRPr dirty="0" lang="en-US">
              <a:uFillTx/>
            </a:endParaRPr>
          </a:p>
          <a:p>
            <a:pPr fontAlgn="auto">
              <a:spcAft>
                <a:spcPts val="0"/>
              </a:spcAft>
              <a:buFont charset="0" pitchFamily="34" typeface="Arial"/>
              <a:buChar char="•"/>
              <a:defRPr>
                <a:uFillTx/>
              </a:defRPr>
            </a:pPr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drammar.jpg" id="5" name="Content Placeholder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47800" y="228600"/>
            <a:ext cx="6248400" cy="6503988"/>
          </a:xfrm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Hemophilia2.jpg" id="7" name="Picture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8600" y="685800"/>
            <a:ext cx="8556810" cy="556260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244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6334125"/>
            <a:ext cx="9144000" cy="461963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>
            <a:spAutoFit/>
          </a:bodyPr>
          <a:lstStyle/>
          <a:p>
            <a:pPr algn="ctr"/>
            <a:r>
              <a:rPr b="1" dirty="0" lang="en-US" smtClean="0" sz="2400">
                <a:uFillTx/>
                <a:latin charset="0" pitchFamily="34" typeface="Calibri"/>
              </a:rPr>
              <a:t>Genetic Disease</a:t>
            </a:r>
            <a:r>
              <a:rPr dirty="0" lang="en-US" smtClean="0" sz="2400">
                <a:uFillTx/>
                <a:latin charset="0" pitchFamily="34" typeface="Calibri"/>
              </a:rPr>
              <a:t>: </a:t>
            </a:r>
            <a:r>
              <a:rPr dirty="0" err="1" lang="en-US" sz="2400">
                <a:uFillTx/>
                <a:ea charset="0" pitchFamily="18" typeface="Times New Roman"/>
              </a:rPr>
              <a:t>Haemophilia</a:t>
            </a:r>
            <a:r>
              <a:rPr dirty="0" lang="en-US" sz="2400">
                <a:uFillTx/>
                <a:ea charset="0" pitchFamily="18" typeface="Times New Roman"/>
              </a:rPr>
              <a:t> A (X chromosome linked).</a:t>
            </a:r>
            <a:endParaRPr dirty="0" lang="en-US" sz="24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245" name="Rectangle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/>
            <a:r>
              <a:rPr b="1" lang="en-US" sz="2400">
                <a:solidFill>
                  <a:schemeClr val="bg1"/>
                </a:solidFill>
                <a:uFillTx/>
                <a:latin charset="0" pitchFamily="34" typeface="Calibri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uFillTx/>
              <a:latin charset="0" pitchFamily="34" typeface="Calibri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theme/theme1.xml><?xml version="1.0" encoding="utf-8"?>
<a:theme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595</Words>
  <Application>Microsoft Office PowerPoint</Application>
  <PresentationFormat>On-screen Show (4:3)</PresentationFormat>
  <Paragraphs>51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Introduction to the study of pathology and the study of diseases.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Syria Guide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study of pathology and the study of diseases.</dc:title>
  <dc:creator>Zaher Rikabi</dc:creator>
  <cp:lastModifiedBy>AYOOO</cp:lastModifiedBy>
  <cp:revision>35</cp:revision>
  <dcterms:created xsi:type="dcterms:W3CDTF">2010-07-05T21:02:17Z</dcterms:created>
  <dcterms:modified xsi:type="dcterms:W3CDTF">2020-09-14T16:53:54Z</dcterms:modified>
</cp:coreProperties>
</file>