
<file path=[Content_Types].xml><?xml version="1.0" encoding="utf-8"?>
<Types xmlns="http://schemas.openxmlformats.org/package/2006/content-types">
  <Default ContentType="image/png" Extension="PNG"/>
  <Default ContentType="image/jpeg" Extension="jp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aveSubsetFonts="1">
  <p:sldMasterIdLst>
    <p:sldMasterId r:id="rId4" id="2147483648"/>
  </p:sldMasterIdLst>
  <p:sldIdLst>
    <p:sldId r:id="rId5" id="256"/>
    <p:sldId r:id="rId6" id="257"/>
    <p:sldId r:id="rId7" id="258"/>
    <p:sldId r:id="rId8" id="259"/>
    <p:sldId r:id="rId9" id="260"/>
    <p:sldId r:id="rId10" id="261"/>
    <p:sldId r:id="rId11" id="262"/>
    <p:sldId r:id="rId12" id="263"/>
    <p:sldId r:id="rId13" id="264"/>
    <p:sldId r:id="rId14" id="265"/>
    <p:sldId r:id="rId15" id="266"/>
    <p:sldId r:id="rId16" id="267"/>
    <p:sldId r:id="rId17" id="268"/>
    <p:sldId r:id="rId18" id="269"/>
    <p:sldId r:id="rId19" id="270"/>
    <p:sldId r:id="rId20" id="271"/>
    <p:sldId r:id="rId21" id="272"/>
    <p:sldId r:id="rId22" id="273"/>
    <p:sldId r:id="rId23" id="274"/>
    <p:sldId r:id="rId24" id="275"/>
    <p:sldId r:id="rId25" id="276"/>
    <p:sldId r:id="rId26" id="277"/>
    <p:sldId r:id="rId27" id="278"/>
    <p:sldId r:id="rId28" id="279"/>
    <p:sldId r:id="rId29" id="280"/>
    <p:sldId r:id="rId30" id="281"/>
  </p:sldIdLst>
  <p:sldSz cx="12192000" cy="6858000"/>
  <p:notesSz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6858000" cy="9144000"/>
  <p:defaultText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>
      <a:defRPr lang="ar-SA">
        <a:uFillTx/>
      </a:defRPr>
    </a:defPPr>
    <a:lvl1pPr algn="r" defTabSz="914400" eaLnBrk="1" hangingPunct="1" latinLnBrk="0" marL="0" rtl="1">
      <a:defRPr kern="1200" sz="1800">
        <a:solidFill>
          <a:schemeClr val="tx1"/>
        </a:solidFill>
        <a:uFillTx/>
        <a:latin typeface="+mn-lt"/>
        <a:ea typeface="+mn-ea"/>
        <a:cs typeface="+mn-cs"/>
      </a:defRPr>
    </a:lvl1pPr>
    <a:lvl2pPr algn="r" defTabSz="914400" eaLnBrk="1" hangingPunct="1" latinLnBrk="0" marL="457200" rtl="1">
      <a:defRPr kern="1200" sz="1800">
        <a:solidFill>
          <a:schemeClr val="tx1"/>
        </a:solidFill>
        <a:uFillTx/>
        <a:latin typeface="+mn-lt"/>
        <a:ea typeface="+mn-ea"/>
        <a:cs typeface="+mn-cs"/>
      </a:defRPr>
    </a:lvl2pPr>
    <a:lvl3pPr algn="r" defTabSz="914400" eaLnBrk="1" hangingPunct="1" latinLnBrk="0" marL="914400" rtl="1">
      <a:defRPr kern="1200" sz="1800">
        <a:solidFill>
          <a:schemeClr val="tx1"/>
        </a:solidFill>
        <a:uFillTx/>
        <a:latin typeface="+mn-lt"/>
        <a:ea typeface="+mn-ea"/>
        <a:cs typeface="+mn-cs"/>
      </a:defRPr>
    </a:lvl3pPr>
    <a:lvl4pPr algn="r" defTabSz="914400" eaLnBrk="1" hangingPunct="1" latinLnBrk="0" marL="1371600" rtl="1">
      <a:defRPr kern="1200" sz="1800">
        <a:solidFill>
          <a:schemeClr val="tx1"/>
        </a:solidFill>
        <a:uFillTx/>
        <a:latin typeface="+mn-lt"/>
        <a:ea typeface="+mn-ea"/>
        <a:cs typeface="+mn-cs"/>
      </a:defRPr>
    </a:lvl4pPr>
    <a:lvl5pPr algn="r" defTabSz="914400" eaLnBrk="1" hangingPunct="1" latinLnBrk="0" marL="1828800" rtl="1">
      <a:defRPr kern="1200" sz="1800">
        <a:solidFill>
          <a:schemeClr val="tx1"/>
        </a:solidFill>
        <a:uFillTx/>
        <a:latin typeface="+mn-lt"/>
        <a:ea typeface="+mn-ea"/>
        <a:cs typeface="+mn-cs"/>
      </a:defRPr>
    </a:lvl5pPr>
    <a:lvl6pPr algn="r" defTabSz="914400" eaLnBrk="1" hangingPunct="1" latinLnBrk="0" marL="2286000" rtl="1">
      <a:defRPr kern="1200" sz="1800">
        <a:solidFill>
          <a:schemeClr val="tx1"/>
        </a:solidFill>
        <a:uFillTx/>
        <a:latin typeface="+mn-lt"/>
        <a:ea typeface="+mn-ea"/>
        <a:cs typeface="+mn-cs"/>
      </a:defRPr>
    </a:lvl6pPr>
    <a:lvl7pPr algn="r" defTabSz="914400" eaLnBrk="1" hangingPunct="1" latinLnBrk="0" marL="2743200" rtl="1">
      <a:defRPr kern="1200" sz="1800">
        <a:solidFill>
          <a:schemeClr val="tx1"/>
        </a:solidFill>
        <a:uFillTx/>
        <a:latin typeface="+mn-lt"/>
        <a:ea typeface="+mn-ea"/>
        <a:cs typeface="+mn-cs"/>
      </a:defRPr>
    </a:lvl7pPr>
    <a:lvl8pPr algn="r" defTabSz="914400" eaLnBrk="1" hangingPunct="1" latinLnBrk="0" marL="3200400" rtl="1">
      <a:defRPr kern="1200" sz="1800">
        <a:solidFill>
          <a:schemeClr val="tx1"/>
        </a:solidFill>
        <a:uFillTx/>
        <a:latin typeface="+mn-lt"/>
        <a:ea typeface="+mn-ea"/>
        <a:cs typeface="+mn-cs"/>
      </a:defRPr>
    </a:lvl8pPr>
    <a:lvl9pPr algn="r" defTabSz="914400" eaLnBrk="1" hangingPunct="1" latinLnBrk="0" marL="3657600" rtl="1">
      <a:defRPr kern="1200" sz="18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showPr showNarration="1">
    <p:present/>
    <p:sldAll/>
    <p:penCl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srgbClr val="FF0000"/>
    </p:penClr>
  </p:showPr>
</p:presentationPr>
</file>

<file path=ppt/tableStyles.xml><?xml version="1.0" encoding="utf-8"?>
<a:tblStyleLst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def="{5C22544A-7EE6-4342-B048-85BDC9FD1C3A}">
  <a:tblStyle styleId="{5C22544A-7EE6-4342-B048-85BDC9FD1C3A}" styleName="نمط متوسط 2 - تمييز 1">
    <a:wholeTbl>
      <a:tcTxStyle>
        <a:fontRef idx="minor">
          <a:srgbClr val="000000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lastView="sldThumbnailView">
  <p:normalViewPr horzBarState="maximized">
    <p:restoredLeft autoAdjust="0" sz="82996"/>
    <p:restoredTop sz="94660"/>
  </p:normalViewPr>
  <p:slideViewPr>
    <p:cSldViewPr snapToGrid="0">
      <p:cViewPr varScale="1">
  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x d="100" n="67"/>
          <a:sy d="100" n="67"/>
        </p:scale>
  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102" y="180"/>
      </p:cViewPr>
    </p:cSldViewPr>
  </p:slideViewPr>
  <p:notesTextViewPr>
    <p:cViewPr>
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sx d="1" n="1"/>
        <a:sy d="1" n="1"/>
      </p:scale>
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</p:cViewPr>
  </p:notesTextViewPr>
  <p:gridSpacing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76200" cy="76200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slides/slide1.xml" Type="http://schemas.openxmlformats.org/officeDocument/2006/relationships/slide"></Relationship><Relationship Id="rId6" Target="slides/slide2.xml" Type="http://schemas.openxmlformats.org/officeDocument/2006/relationships/slide"></Relationship><Relationship Id="rId7" Target="slides/slide3.xml" Type="http://schemas.openxmlformats.org/officeDocument/2006/relationships/slide"></Relationship><Relationship Id="rId8" Target="slides/slide4.xml" Type="http://schemas.openxmlformats.org/officeDocument/2006/relationships/slide"></Relationship><Relationship Id="rId9" Target="slides/slide5.xml" Type="http://schemas.openxmlformats.org/officeDocument/2006/relationships/slide"></Relationship><Relationship Id="rId10" Target="slides/slide6.xml" Type="http://schemas.openxmlformats.org/officeDocument/2006/relationships/slide"></Relationship><Relationship Id="rId11" Target="slides/slide7.xml" Type="http://schemas.openxmlformats.org/officeDocument/2006/relationships/slide"></Relationship><Relationship Id="rId12" Target="slides/slide8.xml" Type="http://schemas.openxmlformats.org/officeDocument/2006/relationships/slide"></Relationship><Relationship Id="rId13" Target="slides/slide9.xml" Type="http://schemas.openxmlformats.org/officeDocument/2006/relationships/slide"></Relationship><Relationship Id="rId14" Target="slides/slide10.xml" Type="http://schemas.openxmlformats.org/officeDocument/2006/relationships/slide"></Relationship><Relationship Id="rId15" Target="slides/slide11.xml" Type="http://schemas.openxmlformats.org/officeDocument/2006/relationships/slide"></Relationship><Relationship Id="rId16" Target="slides/slide12.xml" Type="http://schemas.openxmlformats.org/officeDocument/2006/relationships/slide"></Relationship><Relationship Id="rId17" Target="slides/slide13.xml" Type="http://schemas.openxmlformats.org/officeDocument/2006/relationships/slide"></Relationship><Relationship Id="rId18" Target="slides/slide14.xml" Type="http://schemas.openxmlformats.org/officeDocument/2006/relationships/slide"></Relationship><Relationship Id="rId19" Target="slides/slide15.xml" Type="http://schemas.openxmlformats.org/officeDocument/2006/relationships/slide"></Relationship><Relationship Id="rId20" Target="slides/slide16.xml" Type="http://schemas.openxmlformats.org/officeDocument/2006/relationships/slide"></Relationship><Relationship Id="rId21" Target="slides/slide17.xml" Type="http://schemas.openxmlformats.org/officeDocument/2006/relationships/slide"></Relationship><Relationship Id="rId22" Target="slides/slide18.xml" Type="http://schemas.openxmlformats.org/officeDocument/2006/relationships/slide"></Relationship><Relationship Id="rId23" Target="slides/slide19.xml" Type="http://schemas.openxmlformats.org/officeDocument/2006/relationships/slide"></Relationship><Relationship Id="rId24" Target="slides/slide20.xml" Type="http://schemas.openxmlformats.org/officeDocument/2006/relationships/slide"></Relationship><Relationship Id="rId25" Target="slides/slide21.xml" Type="http://schemas.openxmlformats.org/officeDocument/2006/relationships/slide"></Relationship><Relationship Id="rId26" Target="slides/slide22.xml" Type="http://schemas.openxmlformats.org/officeDocument/2006/relationships/slide"></Relationship><Relationship Id="rId27" Target="slides/slide23.xml" Type="http://schemas.openxmlformats.org/officeDocument/2006/relationships/slide"></Relationship><Relationship Id="rId28" Target="slides/slide24.xml" Type="http://schemas.openxmlformats.org/officeDocument/2006/relationships/slide"></Relationship><Relationship Id="rId29" Target="slides/slide25.xml" Type="http://schemas.openxmlformats.org/officeDocument/2006/relationships/slide"></Relationship><Relationship Id="rId30" Target="slides/slide26.xml" Type="http://schemas.openxmlformats.org/officeDocument/2006/relationships/slide"></Relationship><Relationship Id="rId31" Target="theme/theme1.xml" Type="http://schemas.openxmlformats.org/officeDocument/2006/relationships/theme"></Relationship></Relationship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Title Slid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24000" y="1122363"/>
            <a:ext cx="9144000" cy="2387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ub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24000" y="3602038"/>
            <a:ext cx="9144000" cy="16557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ctr" indent="0" marL="0">
              <a:buNone/>
              <a:defRPr sz="2400">
                <a:uFillTx/>
              </a:defRPr>
            </a:lvl1pPr>
            <a:lvl2pPr algn="ctr" indent="0" marL="457200">
              <a:buNone/>
              <a:defRPr sz="2000">
                <a:uFillTx/>
              </a:defRPr>
            </a:lvl2pPr>
            <a:lvl3pPr algn="ctr" indent="0" marL="914400">
              <a:buNone/>
              <a:defRPr sz="1800">
                <a:uFillTx/>
              </a:defRPr>
            </a:lvl3pPr>
            <a:lvl4pPr algn="ctr" indent="0" marL="1371600">
              <a:buNone/>
              <a:defRPr sz="1600">
                <a:uFillTx/>
              </a:defRPr>
            </a:lvl4pPr>
            <a:lvl5pPr algn="ctr" indent="0" marL="1828800">
              <a:buNone/>
              <a:defRPr sz="1600">
                <a:uFillTx/>
              </a:defRPr>
            </a:lvl5pPr>
            <a:lvl6pPr algn="ctr" indent="0" marL="2286000">
              <a:buNone/>
              <a:defRPr sz="1600">
                <a:uFillTx/>
              </a:defRPr>
            </a:lvl6pPr>
            <a:lvl7pPr algn="ctr" indent="0" marL="2743200">
              <a:buNone/>
              <a:defRPr sz="1600">
                <a:uFillTx/>
              </a:defRPr>
            </a:lvl7pPr>
            <a:lvl8pPr algn="ctr" indent="0" marL="3200400">
              <a:buNone/>
              <a:defRPr sz="1600">
                <a:uFillTx/>
              </a:defRPr>
            </a:lvl8pPr>
            <a:lvl9pPr algn="ctr" indent="0" marL="3657600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DA7ED048-D34A-43F9-A9F3-F42E0C3A2A6D}" type="datetimeFigureOut">
              <a:rPr lang="ar-SA" smtClean="0">
                <a:uFillTx/>
              </a:rPr>
              <a:t>3/5/1442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B33F277-B1D3-4192-B8A5-FAA1E410FC4D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Click to edit Master title style</a:t>
            </a:r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DA7ED048-D34A-43F9-A9F3-F42E0C3A2A6D}" type="datetimeFigureOut">
              <a:rPr lang="ar-SA" smtClean="0">
                <a:uFillTx/>
              </a:rPr>
              <a:t>3/5/1442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B33F277-B1D3-4192-B8A5-FAA1E410FC4D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Vertical 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orient="vert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724900" y="365125"/>
            <a:ext cx="2628900" cy="58118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r>
              <a:rPr lang="en-US">
                <a:uFillTx/>
              </a:rPr>
              <a:t>Click to edit Master title style</a:t>
            </a:r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365125"/>
            <a:ext cx="7734300" cy="58118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DA7ED048-D34A-43F9-A9F3-F42E0C3A2A6D}" type="datetimeFigureOut">
              <a:rPr lang="ar-SA" smtClean="0">
                <a:uFillTx/>
              </a:rPr>
              <a:t>3/5/1442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B33F277-B1D3-4192-B8A5-FAA1E410FC4D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Click to edit Master title style</a:t>
            </a:r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DA7ED048-D34A-43F9-A9F3-F42E0C3A2A6D}" type="datetimeFigureOut">
              <a:rPr lang="ar-SA" smtClean="0">
                <a:uFillTx/>
              </a:rPr>
              <a:t>3/5/1442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B33F277-B1D3-4192-B8A5-FAA1E410FC4D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1850" y="1709738"/>
            <a:ext cx="10515600" cy="285273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1850" y="4589463"/>
            <a:ext cx="10515600" cy="150018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DA7ED048-D34A-43F9-A9F3-F42E0C3A2A6D}" type="datetimeFigureOut">
              <a:rPr lang="ar-SA" smtClean="0">
                <a:uFillTx/>
              </a:rPr>
              <a:t>3/5/1442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B33F277-B1D3-4192-B8A5-FAA1E410FC4D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Click to edit Master title style</a:t>
            </a:r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1825625"/>
            <a:ext cx="5181600" cy="43513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72200" y="1825625"/>
            <a:ext cx="5181600" cy="43513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DA7ED048-D34A-43F9-A9F3-F42E0C3A2A6D}" type="datetimeFigureOut">
              <a:rPr lang="ar-SA" smtClean="0">
                <a:uFillTx/>
              </a:rPr>
              <a:t>3/5/1442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B33F277-B1D3-4192-B8A5-FAA1E410FC4D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365125"/>
            <a:ext cx="10515600" cy="13255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Click to edit Master title style</a:t>
            </a:r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1681163"/>
            <a:ext cx="5157787" cy="8239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2505075"/>
            <a:ext cx="5157787" cy="36845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72200" y="1681163"/>
            <a:ext cx="5183188" cy="8239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Content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72200" y="2505075"/>
            <a:ext cx="5183188" cy="36845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Date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DA7ED048-D34A-43F9-A9F3-F42E0C3A2A6D}" type="datetimeFigureOut">
              <a:rPr lang="ar-SA" smtClean="0">
                <a:uFillTx/>
              </a:rPr>
              <a:t>3/5/1442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Footer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lide Number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B33F277-B1D3-4192-B8A5-FAA1E410FC4D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Click to edit Master title style</a:t>
            </a:r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DA7ED048-D34A-43F9-A9F3-F42E0C3A2A6D}" type="datetimeFigureOut">
              <a:rPr lang="ar-SA" smtClean="0">
                <a:uFillTx/>
              </a:rPr>
              <a:t>3/5/1442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B33F277-B1D3-4192-B8A5-FAA1E410FC4D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Dat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DA7ED048-D34A-43F9-A9F3-F42E0C3A2A6D}" type="datetimeFigureOut">
              <a:rPr lang="ar-SA" smtClean="0">
                <a:uFillTx/>
              </a:rPr>
              <a:t>3/5/1442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B33F277-B1D3-4192-B8A5-FAA1E410FC4D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457200"/>
            <a:ext cx="3932237" cy="1600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83188" y="987425"/>
            <a:ext cx="6172200" cy="48736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2057400"/>
            <a:ext cx="3932237" cy="38115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DA7ED048-D34A-43F9-A9F3-F42E0C3A2A6D}" type="datetimeFigureOut">
              <a:rPr lang="ar-SA" smtClean="0">
                <a:uFillTx/>
              </a:rPr>
              <a:t>3/5/1442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B33F277-B1D3-4192-B8A5-FAA1E410FC4D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457200"/>
            <a:ext cx="3932237" cy="1600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83188" y="987425"/>
            <a:ext cx="6172200" cy="48736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2057400"/>
            <a:ext cx="3932237" cy="38115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DA7ED048-D34A-43F9-A9F3-F42E0C3A2A6D}" type="datetimeFigureOut">
              <a:rPr lang="ar-SA" smtClean="0">
                <a:uFillTx/>
              </a:rPr>
              <a:t>3/5/1442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B33F277-B1D3-4192-B8A5-FAA1E410FC4D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slideLayouts/slideLayout4.xml" Type="http://schemas.openxmlformats.org/officeDocument/2006/relationships/slideLayout"></Relationship><Relationship Id="rId5" Target="../slideLayouts/slideLayout5.xml" Type="http://schemas.openxmlformats.org/officeDocument/2006/relationships/slideLayout"></Relationship><Relationship Id="rId6" Target="../slideLayouts/slideLayout6.xml" Type="http://schemas.openxmlformats.org/officeDocument/2006/relationships/slideLayout"></Relationship><Relationship Id="rId7" Target="../slideLayouts/slideLayout7.xml" Type="http://schemas.openxmlformats.org/officeDocument/2006/relationships/slideLayout"></Relationship><Relationship Id="rId8" Target="../slideLayouts/slideLayout8.xml" Type="http://schemas.openxmlformats.org/officeDocument/2006/relationships/slideLayout"></Relationship><Relationship Id="rId9" Target="../slideLayouts/slideLayout9.xml" Type="http://schemas.openxmlformats.org/officeDocument/2006/relationships/slideLayout"></Relationship><Relationship Id="rId10" Target="../slideLayouts/slideLayout10.xml" Type="http://schemas.openxmlformats.org/officeDocument/2006/relationships/slideLayout"></Relationship><Relationship Id="rId11" Target="../slideLayouts/slideLayout11.xml" Type="http://schemas.openxmlformats.org/officeDocument/2006/relationships/slideLayout"></Relationship><Relationship Id="rId12" Target="../theme/theme1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365125"/>
            <a:ext cx="10515600" cy="1325563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1" tIns="45720" vert="horz">
            <a:normAutofit/>
          </a:bodyPr>
          <a:lstStyle/>
          <a:p>
            <a:r>
              <a:rPr lang="en-US">
                <a:uFillTx/>
              </a:rPr>
              <a:t>Click to edit Master title style</a:t>
            </a:r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1825625"/>
            <a:ext cx="10515600" cy="4351338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1" tIns="45720" vert="horz"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610600" y="6356350"/>
            <a:ext cx="27432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1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DA7ED048-D34A-43F9-A9F3-F42E0C3A2A6D}" type="datetimeFigureOut">
              <a:rPr lang="ar-SA" smtClean="0">
                <a:uFillTx/>
              </a:rPr>
              <a:t>3/5/1442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038600" y="6356350"/>
            <a:ext cx="41148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1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6356350"/>
            <a:ext cx="27432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1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1B33F277-B1D3-4192-B8A5-FAA1E410FC4D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" id="2147483661"/>
    <p:sldLayoutId r:id="rId2" id="2147483662"/>
    <p:sldLayoutId r:id="rId3" id="2147483663"/>
    <p:sldLayoutId r:id="rId4" id="2147483664"/>
    <p:sldLayoutId r:id="rId5" id="2147483665"/>
    <p:sldLayoutId r:id="rId6" id="2147483666"/>
    <p:sldLayoutId r:id="rId7" id="2147483667"/>
    <p:sldLayoutId r:id="rId8" id="2147483668"/>
    <p:sldLayoutId r:id="rId9" id="2147483669"/>
    <p:sldLayoutId r:id="rId10" id="2147483670"/>
    <p:sldLayoutId r:id="rId11" id="2147483671"/>
  </p:sldLayoutIdLst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r" defTabSz="914400" eaLnBrk="1" hangingPunct="1" latinLnBrk="0" rtl="1">
        <a:lnSpc>
          <a:spcPct val="90000"/>
        </a:lnSpc>
        <a:spcBef>
          <a:spcPct val="0"/>
        </a:spcBef>
        <a:buNone/>
        <a:defRPr kern="1200" sz="44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r" defTabSz="914400" eaLnBrk="1" hangingPunct="1" indent="-228600" latinLnBrk="0" marL="228600" rtl="1">
        <a:lnSpc>
          <a:spcPct val="90000"/>
        </a:lnSpc>
        <a:spcBef>
          <a:spcPts val="1000"/>
        </a:spcBef>
        <a:buFont charset="0" panose="020B0604020202020204" pitchFamily="34" typeface="Arial"/>
        <a:buChar char="•"/>
        <a:defRPr kern="1200" sz="2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r" defTabSz="914400" eaLnBrk="1" hangingPunct="1" indent="-228600" latinLnBrk="0" marL="685800" rtl="1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4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r" defTabSz="914400" eaLnBrk="1" hangingPunct="1" indent="-228600" latinLnBrk="0" marL="1143000" rtl="1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r" defTabSz="914400" eaLnBrk="1" hangingPunct="1" indent="-228600" latinLnBrk="0" marL="1600200" rtl="1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r" defTabSz="914400" eaLnBrk="1" hangingPunct="1" indent="-228600" latinLnBrk="0" marL="2057400" rtl="1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r" defTabSz="914400" eaLnBrk="1" hangingPunct="1" indent="-228600" latinLnBrk="0" marL="2514600" rtl="1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r" defTabSz="914400" eaLnBrk="1" hangingPunct="1" indent="-228600" latinLnBrk="0" marL="2971800" rtl="1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r" defTabSz="914400" eaLnBrk="1" hangingPunct="1" indent="-228600" latinLnBrk="0" marL="3429000" rtl="1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r" defTabSz="914400" eaLnBrk="1" hangingPunct="1" indent="-228600" latinLnBrk="0" marL="3886200" rtl="1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>
        <a:defRPr lang="ar-SA">
          <a:uFillTx/>
        </a:defRPr>
      </a:defPPr>
      <a:lvl1pPr algn="r" defTabSz="914400" eaLnBrk="1" hangingPunct="1" latinLnBrk="0" marL="0" rtl="1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r" defTabSz="914400" eaLnBrk="1" hangingPunct="1" latinLnBrk="0" marL="457200" rtl="1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r" defTabSz="914400" eaLnBrk="1" hangingPunct="1" latinLnBrk="0" marL="914400" rtl="1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r" defTabSz="914400" eaLnBrk="1" hangingPunct="1" latinLnBrk="0" marL="1371600" rtl="1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r" defTabSz="914400" eaLnBrk="1" hangingPunct="1" latinLnBrk="0" marL="1828800" rtl="1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r" defTabSz="914400" eaLnBrk="1" hangingPunct="1" latinLnBrk="0" marL="2286000" rtl="1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r" defTabSz="914400" eaLnBrk="1" hangingPunct="1" latinLnBrk="0" marL="2743200" rtl="1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r" defTabSz="914400" eaLnBrk="1" hangingPunct="1" latinLnBrk="0" marL="3200400" rtl="1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r" defTabSz="914400" eaLnBrk="1" hangingPunct="1" latinLnBrk="0" marL="3657600" rtl="1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/Relationships>
</file>

<file path=ppt/slides/_rels/slide1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7.jpg" Type="http://schemas.openxmlformats.org/officeDocument/2006/relationships/image"></Relationship><Relationship Id="rId3" Target="../media/image8.PNG" Type="http://schemas.openxmlformats.org/officeDocument/2006/relationships/image"></Relationship></Relationships>
</file>

<file path=ppt/slides/_rels/slide1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9.PNG" Type="http://schemas.openxmlformats.org/officeDocument/2006/relationships/image"></Relationship></Relationships>
</file>

<file path=ppt/slides/_rels/slide1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7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0.jpg" Type="http://schemas.openxmlformats.org/officeDocument/2006/relationships/image"></Relationship><Relationship Id="rId3" Target="../media/image11.jpg" Type="http://schemas.openxmlformats.org/officeDocument/2006/relationships/image"></Relationship></Relationships>
</file>

<file path=ppt/slides/_rels/slide1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.jpg" Type="http://schemas.openxmlformats.org/officeDocument/2006/relationships/image"></Relationship><Relationship Id="rId3" Target="../media/image2.jpg" Type="http://schemas.openxmlformats.org/officeDocument/2006/relationships/image"></Relationship><Relationship Id="rId4" Target="../media/image3.jpg" Type="http://schemas.openxmlformats.org/officeDocument/2006/relationships/image"></Relationship><Relationship Id="rId5" Target="../media/image4.jpg" Type="http://schemas.openxmlformats.org/officeDocument/2006/relationships/image"></Relationship></Relationships>
</file>

<file path=ppt/slides/_rels/slide2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2.PNG" Type="http://schemas.openxmlformats.org/officeDocument/2006/relationships/image"></Relationship></Relationships>
</file>

<file path=ppt/slides/_rels/slide2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3.PNG" Type="http://schemas.openxmlformats.org/officeDocument/2006/relationships/image"></Relationship></Relationships>
</file>

<file path=ppt/slides/_rels/slide2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3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Relationship Id="rId2" Target="../media/image5.PNG" Type="http://schemas.openxmlformats.org/officeDocument/2006/relationships/image"></Relationship><Relationship Id="rId3" Target="../media/image6.PNG" Type="http://schemas.openxmlformats.org/officeDocument/2006/relationships/image"></Relationship></Relationships>
</file>

<file path=ppt/slides/_rels/slide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7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35100" y="1117599"/>
            <a:ext cx="9144000" cy="12366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uFillTx/>
              </a:rPr>
              <a:t>Classification of Tumors</a:t>
            </a:r>
            <a:endParaRPr dirty="0"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ub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35100" y="3208020"/>
            <a:ext cx="9144000" cy="2667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rtl="0"/>
            <a:r>
              <a:rPr dirty="0" lang="en-US">
                <a:uFillTx/>
              </a:rPr>
              <a:t>Slides were taken from Dr. Amany Fathaddin, MD</a:t>
            </a:r>
          </a:p>
          <a:p>
            <a:pPr rtl="0"/>
            <a:r>
              <a:rPr dirty="0" lang="en-US">
                <a:uFillTx/>
              </a:rPr>
              <a:t>Assistant professor- Department of Pathology</a:t>
            </a:r>
            <a:endParaRPr dirty="0" lang="ar-SA">
              <a:uFillTx/>
            </a:endParaRPr>
          </a:p>
          <a:p>
            <a:pPr rtl="0"/>
            <a:endParaRPr dirty="0" lang="en-US" sz="2000">
              <a:uFillTx/>
            </a:endParaRPr>
          </a:p>
          <a:p>
            <a:pPr rtl="0"/>
            <a:r>
              <a:rPr dirty="0" lang="en-US" sz="2000">
                <a:uFillTx/>
              </a:rPr>
              <a:t>Group B &amp; A 1</a:t>
            </a:r>
            <a:r>
              <a:rPr baseline="30000" dirty="0" lang="en-US" sz="2000">
                <a:uFillTx/>
              </a:rPr>
              <a:t>st</a:t>
            </a:r>
            <a:r>
              <a:rPr dirty="0" lang="en-US" sz="2000">
                <a:uFillTx/>
              </a:rPr>
              <a:t> year- Oct 2020</a:t>
            </a:r>
          </a:p>
          <a:p>
            <a:pPr rtl="0"/>
            <a:r>
              <a:rPr dirty="0" lang="en-US" sz="2000">
                <a:uFillTx/>
              </a:rPr>
              <a:t>Osamah T. Khojah</a:t>
            </a:r>
          </a:p>
          <a:p>
            <a:pPr rtl="0"/>
            <a:r>
              <a:rPr dirty="0" lang="en-US" sz="2000">
                <a:uFillTx/>
              </a:rPr>
              <a:t>0555485892, asd@ksu.edu.sa</a:t>
            </a:r>
            <a:endParaRPr dirty="0" lang="ar-SA" sz="20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365125"/>
            <a:ext cx="10515600" cy="127317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/>
            <a:r>
              <a:rPr b="1" dirty="0" lang="en-US">
                <a:uFillTx/>
              </a:rPr>
              <a:t>Benign Tumors</a:t>
            </a:r>
            <a:endParaRPr dirty="0"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algn="l" rtl="0"/>
            <a:r>
              <a:rPr b="1" dirty="0" lang="en-US">
                <a:uFillTx/>
              </a:rPr>
              <a:t>Benign epithelial neoplasms producing microscopically or macroscopically </a:t>
            </a:r>
            <a:r>
              <a:rPr b="1" dirty="0" lang="en-US">
                <a:solidFill>
                  <a:srgbClr val="FF0000"/>
                </a:solidFill>
                <a:uFillTx/>
              </a:rPr>
              <a:t>visible finger-like or warty projections </a:t>
            </a:r>
            <a:r>
              <a:rPr b="1" dirty="0" lang="en-US">
                <a:uFillTx/>
              </a:rPr>
              <a:t>from epithelial surfaces are referred to as </a:t>
            </a:r>
            <a:r>
              <a:rPr b="1" dirty="0" i="1" lang="en-US">
                <a:solidFill>
                  <a:srgbClr val="FF0000"/>
                </a:solidFill>
                <a:uFillTx/>
              </a:rPr>
              <a:t>papillomas</a:t>
            </a:r>
            <a:r>
              <a:rPr b="1" dirty="0" lang="en-US">
                <a:uFillTx/>
              </a:rPr>
              <a:t>. </a:t>
            </a:r>
            <a:endParaRPr dirty="0" lang="ar-SA">
              <a:uFillTx/>
            </a:endParaRPr>
          </a:p>
          <a:p>
            <a:pPr algn="l" rtl="0"/>
            <a:endParaRPr b="1" dirty="0" lang="en-US">
              <a:uFillTx/>
            </a:endParaRPr>
          </a:p>
          <a:p>
            <a:pPr algn="l" rtl="0"/>
            <a:r>
              <a:rPr b="1" dirty="0" lang="en-US">
                <a:uFillTx/>
              </a:rPr>
              <a:t>Those that form large </a:t>
            </a:r>
            <a:r>
              <a:rPr b="1" dirty="0" lang="en-US">
                <a:solidFill>
                  <a:srgbClr val="FF0000"/>
                </a:solidFill>
                <a:uFillTx/>
              </a:rPr>
              <a:t>cystic masses</a:t>
            </a:r>
            <a:r>
              <a:rPr b="1" dirty="0" lang="en-US">
                <a:uFillTx/>
              </a:rPr>
              <a:t>, as in the ovary, are referred to as </a:t>
            </a:r>
            <a:r>
              <a:rPr b="1" dirty="0" i="1" lang="en-US">
                <a:solidFill>
                  <a:srgbClr val="FF0000"/>
                </a:solidFill>
                <a:uFillTx/>
              </a:rPr>
              <a:t>cystadenomas</a:t>
            </a:r>
            <a:r>
              <a:rPr b="1" dirty="0" lang="en-US">
                <a:uFillTx/>
              </a:rPr>
              <a:t>. Some tumors produce papillary patterns that protrude into cystic spaces and are called </a:t>
            </a:r>
            <a:r>
              <a:rPr b="1" dirty="0" i="1" lang="en-US">
                <a:solidFill>
                  <a:srgbClr val="FF0000"/>
                </a:solidFill>
                <a:uFillTx/>
              </a:rPr>
              <a:t>papillary cystadenomas</a:t>
            </a:r>
            <a:r>
              <a:rPr b="1" dirty="0" lang="en-US">
                <a:solidFill>
                  <a:srgbClr val="FF0000"/>
                </a:solidFill>
                <a:uFillTx/>
              </a:rPr>
              <a:t>. </a:t>
            </a:r>
          </a:p>
          <a:p>
            <a:pPr algn="l" rtl="0"/>
            <a:r>
              <a:rPr b="1" dirty="0" i="1" lang="en-US">
                <a:solidFill>
                  <a:srgbClr val="FF0000"/>
                </a:solidFill>
                <a:uFillTx/>
              </a:rPr>
              <a:t>Polyp</a:t>
            </a:r>
            <a:r>
              <a:rPr dirty="0" lang="en-US">
                <a:uFillTx/>
              </a:rPr>
              <a:t> is a mass that projects above a mucosal surface</a:t>
            </a:r>
            <a:r>
              <a:rPr b="1" dirty="0" lang="en-US">
                <a:uFillTx/>
              </a:rPr>
              <a:t> produces a </a:t>
            </a:r>
            <a:r>
              <a:rPr b="1" dirty="0" lang="en-US">
                <a:solidFill>
                  <a:srgbClr val="FF0000"/>
                </a:solidFill>
                <a:uFillTx/>
              </a:rPr>
              <a:t>macroscopically</a:t>
            </a:r>
            <a:r>
              <a:rPr b="1" dirty="0" lang="en-US">
                <a:uFillTx/>
              </a:rPr>
              <a:t> visible projection above a mucosal surface .</a:t>
            </a:r>
            <a:endParaRPr dirty="0"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/>
            <a:r>
              <a:rPr dirty="0" lang="en-US">
                <a:uFillTx/>
              </a:rPr>
              <a:t>polyp</a:t>
            </a:r>
            <a:endParaRPr dirty="0" lang="ar-SA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Content Placeholder 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1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54869" y="1872677"/>
            <a:ext cx="5119687" cy="4361215"/>
          </a:xfr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صورة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26008" y="623548"/>
            <a:ext cx="4894492" cy="5725407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192130"/>
            <a:ext cx="10515600" cy="13255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/>
            <a:r>
              <a:rPr b="1" dirty="0" lang="en-US">
                <a:uFillTx/>
              </a:rPr>
              <a:t>Malignant Tumors</a:t>
            </a:r>
            <a:endParaRPr b="1" dirty="0"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1422400"/>
            <a:ext cx="10515600" cy="49577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algn="l" rtl="0"/>
            <a:r>
              <a:rPr b="1" dirty="0" i="1" lang="en-US">
                <a:uFillTx/>
              </a:rPr>
              <a:t>Malignant tumors arising in </a:t>
            </a:r>
            <a:r>
              <a:rPr b="1" dirty="0" i="1" lang="en-US">
                <a:solidFill>
                  <a:srgbClr val="FF0000"/>
                </a:solidFill>
                <a:uFillTx/>
              </a:rPr>
              <a:t>mesenchymal tissue </a:t>
            </a:r>
            <a:r>
              <a:rPr b="1" dirty="0" i="1" lang="en-US">
                <a:uFillTx/>
              </a:rPr>
              <a:t>are usually called </a:t>
            </a:r>
            <a:r>
              <a:rPr b="1" dirty="0" i="1" lang="en-US" sz="3000">
                <a:solidFill>
                  <a:srgbClr val="FF0000"/>
                </a:solidFill>
                <a:uFillTx/>
              </a:rPr>
              <a:t>sarcomas</a:t>
            </a:r>
            <a:r>
              <a:rPr b="1" dirty="0" lang="en-US" sz="3000">
                <a:solidFill>
                  <a:srgbClr val="FF0000"/>
                </a:solidFill>
                <a:uFillTx/>
              </a:rPr>
              <a:t> </a:t>
            </a:r>
            <a:r>
              <a:rPr b="1" dirty="0" lang="en-US">
                <a:uFillTx/>
              </a:rPr>
              <a:t>.</a:t>
            </a:r>
          </a:p>
          <a:p>
            <a:pPr algn="l" rtl="0"/>
            <a:endParaRPr b="1" dirty="0" lang="en-US">
              <a:uFillTx/>
            </a:endParaRPr>
          </a:p>
          <a:p>
            <a:pPr algn="l" rtl="0"/>
            <a:r>
              <a:rPr b="1" dirty="0" lang="en-US">
                <a:uFillTx/>
              </a:rPr>
              <a:t>Malignant neoplasms of </a:t>
            </a:r>
            <a:r>
              <a:rPr b="1" dirty="0" lang="en-US">
                <a:solidFill>
                  <a:srgbClr val="FF0000"/>
                </a:solidFill>
                <a:uFillTx/>
              </a:rPr>
              <a:t>epithelial cell origin</a:t>
            </a:r>
            <a:r>
              <a:rPr b="1" dirty="0" lang="en-US">
                <a:uFillTx/>
              </a:rPr>
              <a:t>, derived from any of the three germ layers, are called </a:t>
            </a:r>
            <a:r>
              <a:rPr b="1" dirty="0" i="1" lang="en-US" sz="3000">
                <a:solidFill>
                  <a:srgbClr val="FF0000"/>
                </a:solidFill>
                <a:uFillTx/>
              </a:rPr>
              <a:t>carcinomas</a:t>
            </a:r>
            <a:r>
              <a:rPr b="1" dirty="0" lang="en-US">
                <a:uFillTx/>
              </a:rPr>
              <a:t>.</a:t>
            </a:r>
          </a:p>
          <a:p>
            <a:pPr algn="l" rtl="0"/>
            <a:endParaRPr b="1" dirty="0" lang="en-US">
              <a:uFillTx/>
            </a:endParaRPr>
          </a:p>
          <a:p>
            <a:pPr algn="l" rtl="0"/>
            <a:r>
              <a:rPr b="1" dirty="0" i="1" lang="en-US">
                <a:solidFill>
                  <a:srgbClr val="FF0000"/>
                </a:solidFill>
                <a:uFillTx/>
              </a:rPr>
              <a:t>Squamous cell carcinoma</a:t>
            </a:r>
            <a:r>
              <a:rPr b="1" dirty="0" lang="en-US">
                <a:solidFill>
                  <a:srgbClr val="FF0000"/>
                </a:solidFill>
                <a:uFillTx/>
              </a:rPr>
              <a:t> </a:t>
            </a:r>
            <a:r>
              <a:rPr b="1" dirty="0" lang="en-US">
                <a:uFillTx/>
              </a:rPr>
              <a:t>would denote a cancer in which the tumor cells </a:t>
            </a:r>
            <a:r>
              <a:rPr b="1" dirty="0" lang="en-US">
                <a:solidFill>
                  <a:srgbClr val="FF0000"/>
                </a:solidFill>
                <a:uFillTx/>
              </a:rPr>
              <a:t>resemble stratified squamous epithelium.</a:t>
            </a:r>
          </a:p>
          <a:p>
            <a:pPr algn="l" rtl="0"/>
            <a:r>
              <a:rPr b="1" dirty="0" i="1" lang="en-US">
                <a:solidFill>
                  <a:srgbClr val="FF0000"/>
                </a:solidFill>
                <a:uFillTx/>
              </a:rPr>
              <a:t>adenocarcinoma</a:t>
            </a:r>
            <a:r>
              <a:rPr b="1" dirty="0" lang="en-US">
                <a:uFillTx/>
              </a:rPr>
              <a:t> denotes a lesion in which the neoplastic </a:t>
            </a:r>
            <a:r>
              <a:rPr b="1" dirty="0" lang="en-US">
                <a:solidFill>
                  <a:srgbClr val="FF0000"/>
                </a:solidFill>
                <a:uFillTx/>
              </a:rPr>
              <a:t>epithelial cells </a:t>
            </a:r>
            <a:r>
              <a:rPr b="1" dirty="0" lang="en-US">
                <a:uFillTx/>
              </a:rPr>
              <a:t>grow </a:t>
            </a:r>
            <a:r>
              <a:rPr b="1" dirty="0" lang="en-US">
                <a:solidFill>
                  <a:srgbClr val="FF0000"/>
                </a:solidFill>
                <a:uFillTx/>
              </a:rPr>
              <a:t>in glandular patterns</a:t>
            </a:r>
            <a:r>
              <a:rPr b="1" dirty="0" lang="en-US">
                <a:uFillTx/>
              </a:rPr>
              <a:t>. </a:t>
            </a:r>
          </a:p>
          <a:p>
            <a:pPr algn="l" rtl="0"/>
            <a:endParaRPr dirty="0"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rtl="0"/>
            <a:r>
              <a:rPr b="1" dirty="0" lang="en-US">
                <a:uFillTx/>
              </a:rPr>
              <a:t>Malignant Tumors</a:t>
            </a:r>
            <a:endParaRPr dirty="0"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algn="l" rtl="0"/>
            <a:endParaRPr b="1" dirty="0" lang="en-US">
              <a:uFillTx/>
            </a:endParaRPr>
          </a:p>
          <a:p>
            <a:pPr algn="l" rtl="0"/>
            <a:r>
              <a:rPr b="1" dirty="0" lang="en-US">
                <a:uFillTx/>
              </a:rPr>
              <a:t>Sometimes the tissue or organ of origin can be identified, as in the designation of renal cell adenocarcinoma. Not infrequently, however, a cancer is composed of </a:t>
            </a:r>
            <a:r>
              <a:rPr b="1" dirty="0" lang="en-US">
                <a:solidFill>
                  <a:srgbClr val="FF0000"/>
                </a:solidFill>
                <a:uFillTx/>
              </a:rPr>
              <a:t>undifferentiated cells of unknown tissue origin</a:t>
            </a:r>
            <a:r>
              <a:rPr b="1" dirty="0" lang="en-US">
                <a:uFillTx/>
              </a:rPr>
              <a:t>, and must be designated merely as an </a:t>
            </a:r>
            <a:r>
              <a:rPr b="1" dirty="0" lang="en-US" sz="3200">
                <a:solidFill>
                  <a:srgbClr val="FF0000"/>
                </a:solidFill>
                <a:uFillTx/>
              </a:rPr>
              <a:t>undifferentiated malignant tumor</a:t>
            </a:r>
            <a:r>
              <a:rPr b="1" dirty="0" lang="en-US">
                <a:uFillTx/>
              </a:rPr>
              <a:t>.</a:t>
            </a:r>
          </a:p>
          <a:p>
            <a:pPr algn="l" indent="0" marL="0" rtl="0">
              <a:buNone/>
            </a:pPr>
            <a:endParaRPr b="1"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rtl="0"/>
            <a:r>
              <a:rPr b="1" dirty="0" lang="en-US">
                <a:uFillTx/>
              </a:rPr>
              <a:t>Mixed Tumors</a:t>
            </a:r>
            <a:endParaRPr dirty="0"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2500" lnSpcReduction="10000"/>
          </a:bodyPr>
          <a:lstStyle/>
          <a:p>
            <a:pPr algn="l" rtl="0"/>
            <a:r>
              <a:rPr b="1" dirty="0" lang="en-US">
                <a:uFillTx/>
              </a:rPr>
              <a:t>In many benign and malignant neoplasms, the parenchymal cells bear a close resemblance to each other, as though all were derived from a single cell. However,</a:t>
            </a:r>
          </a:p>
          <a:p>
            <a:pPr algn="l" rtl="0"/>
            <a:endParaRPr b="1" dirty="0" lang="en-US">
              <a:uFillTx/>
            </a:endParaRPr>
          </a:p>
          <a:p>
            <a:pPr algn="l" rtl="0"/>
            <a:r>
              <a:rPr b="1" dirty="0" lang="en-US">
                <a:uFillTx/>
              </a:rPr>
              <a:t>Divergent differentiation of a single neoplastic clone along two lineages creates what are called </a:t>
            </a:r>
            <a:r>
              <a:rPr b="1" dirty="0" i="1" lang="en-US" sz="3000">
                <a:solidFill>
                  <a:srgbClr val="FF0000"/>
                </a:solidFill>
                <a:uFillTx/>
              </a:rPr>
              <a:t>mixed tumors</a:t>
            </a:r>
            <a:r>
              <a:rPr b="1" dirty="0" lang="en-US">
                <a:uFillTx/>
              </a:rPr>
              <a:t>. The best example of this is </a:t>
            </a:r>
            <a:r>
              <a:rPr b="1" dirty="0" lang="en-US">
                <a:solidFill>
                  <a:srgbClr val="FF0000"/>
                </a:solidFill>
                <a:uFillTx/>
              </a:rPr>
              <a:t>the </a:t>
            </a:r>
            <a:r>
              <a:rPr b="1" dirty="0" i="1" lang="en-US">
                <a:solidFill>
                  <a:srgbClr val="FF0000"/>
                </a:solidFill>
                <a:uFillTx/>
              </a:rPr>
              <a:t>mixed tumor of salivary gland origin</a:t>
            </a:r>
            <a:r>
              <a:rPr b="1" dirty="0" lang="en-US">
                <a:solidFill>
                  <a:srgbClr val="FF0000"/>
                </a:solidFill>
                <a:uFillTx/>
              </a:rPr>
              <a:t>. </a:t>
            </a:r>
            <a:r>
              <a:rPr b="1" dirty="0" lang="en-US">
                <a:uFillTx/>
              </a:rPr>
              <a:t>These tumors contain epithelial components scattered within a myxoid stroma that sometimes contains islands of cartilage or bone . All these elements, it is believed, arise from a </a:t>
            </a:r>
            <a:r>
              <a:rPr b="1" dirty="0" lang="en-US">
                <a:solidFill>
                  <a:srgbClr val="FF0000"/>
                </a:solidFill>
                <a:uFillTx/>
              </a:rPr>
              <a:t>single clone capable </a:t>
            </a:r>
            <a:r>
              <a:rPr b="1" dirty="0" lang="en-US">
                <a:uFillTx/>
              </a:rPr>
              <a:t>of giving rise to epithelial and myoepithelial cells; thus, the preferred designation of these neoplasms </a:t>
            </a:r>
            <a:r>
              <a:rPr b="1" dirty="0" lang="en-US">
                <a:solidFill>
                  <a:srgbClr val="FF0000"/>
                </a:solidFill>
                <a:uFillTx/>
              </a:rPr>
              <a:t>is </a:t>
            </a:r>
            <a:r>
              <a:rPr b="1" dirty="0" i="1" lang="en-US" sz="3000">
                <a:solidFill>
                  <a:srgbClr val="FF0000"/>
                </a:solidFill>
                <a:uFillTx/>
              </a:rPr>
              <a:t>pleomorphic adenoma</a:t>
            </a:r>
            <a:r>
              <a:rPr b="1" dirty="0" lang="en-US">
                <a:uFillTx/>
              </a:rPr>
              <a:t>. </a:t>
            </a:r>
            <a:endParaRPr dirty="0"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ar-SA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عنصر نائب للمحتوى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1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120900" y="329125"/>
            <a:ext cx="8191500" cy="6466915"/>
          </a:xfr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203201"/>
            <a:ext cx="10515600" cy="124459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rtl="0"/>
            <a:r>
              <a:rPr b="1" dirty="0" lang="en-US">
                <a:uFillTx/>
              </a:rPr>
              <a:t>Teratoma</a:t>
            </a:r>
            <a:endParaRPr b="1" dirty="0"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1549400"/>
            <a:ext cx="10515600" cy="46275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algn="l" rtl="0"/>
            <a:r>
              <a:rPr b="1" dirty="0" i="1" lang="en-US" sz="3200">
                <a:solidFill>
                  <a:srgbClr val="FF0000"/>
                </a:solidFill>
                <a:uFillTx/>
              </a:rPr>
              <a:t>Teratoma</a:t>
            </a:r>
            <a:r>
              <a:rPr dirty="0" lang="en-US">
                <a:uFillTx/>
              </a:rPr>
              <a:t>, is a special type of </a:t>
            </a:r>
            <a:r>
              <a:rPr dirty="0" lang="en-US">
                <a:solidFill>
                  <a:srgbClr val="FF0000"/>
                </a:solidFill>
                <a:uFillTx/>
              </a:rPr>
              <a:t>mixed tumor </a:t>
            </a:r>
            <a:r>
              <a:rPr dirty="0" lang="en-US">
                <a:uFillTx/>
              </a:rPr>
              <a:t>that contains recognizable </a:t>
            </a:r>
            <a:r>
              <a:rPr dirty="0" lang="en-US">
                <a:solidFill>
                  <a:srgbClr val="FF0000"/>
                </a:solidFill>
                <a:uFillTx/>
              </a:rPr>
              <a:t>mature or immature </a:t>
            </a:r>
            <a:r>
              <a:rPr dirty="0" lang="en-US">
                <a:uFillTx/>
              </a:rPr>
              <a:t>cells or tissues representative of </a:t>
            </a:r>
            <a:r>
              <a:rPr dirty="0" lang="en-US">
                <a:solidFill>
                  <a:srgbClr val="FF0000"/>
                </a:solidFill>
                <a:uFillTx/>
              </a:rPr>
              <a:t>more than one germ cell layer </a:t>
            </a:r>
            <a:r>
              <a:rPr dirty="0" lang="en-US">
                <a:uFillTx/>
              </a:rPr>
              <a:t>and sometimes all three.</a:t>
            </a:r>
          </a:p>
          <a:p>
            <a:pPr algn="l" rtl="0"/>
            <a:r>
              <a:rPr dirty="0" lang="en-US">
                <a:uFillTx/>
              </a:rPr>
              <a:t> Originate from </a:t>
            </a:r>
            <a:r>
              <a:rPr b="1" dirty="0" lang="en-US" sz="3200">
                <a:solidFill>
                  <a:srgbClr val="FF0000"/>
                </a:solidFill>
                <a:uFillTx/>
              </a:rPr>
              <a:t>totipotential cells </a:t>
            </a:r>
            <a:r>
              <a:rPr dirty="0" lang="en-US">
                <a:uFillTx/>
              </a:rPr>
              <a:t>such as those normally present in the </a:t>
            </a:r>
            <a:r>
              <a:rPr dirty="0" lang="en-US">
                <a:solidFill>
                  <a:srgbClr val="FF0000"/>
                </a:solidFill>
                <a:uFillTx/>
              </a:rPr>
              <a:t>ovary and testis </a:t>
            </a:r>
            <a:r>
              <a:rPr dirty="0" lang="en-US">
                <a:uFillTx/>
              </a:rPr>
              <a:t>and sometimes abnormally present in sequestered </a:t>
            </a:r>
            <a:r>
              <a:rPr dirty="0" lang="en-US">
                <a:solidFill>
                  <a:srgbClr val="FF0000"/>
                </a:solidFill>
                <a:uFillTx/>
              </a:rPr>
              <a:t>midline embryonic rests</a:t>
            </a:r>
            <a:r>
              <a:rPr dirty="0" lang="en-US">
                <a:uFillTx/>
              </a:rPr>
              <a:t>. Such cells have the capacity to differentiate into any of the cell types found in the adult body.</a:t>
            </a:r>
          </a:p>
          <a:p>
            <a:pPr algn="l" rtl="0"/>
            <a:r>
              <a:rPr dirty="0" lang="en-US">
                <a:uFillTx/>
              </a:rPr>
              <a:t>When all the component parts are </a:t>
            </a:r>
            <a:r>
              <a:rPr dirty="0" lang="en-US">
                <a:solidFill>
                  <a:srgbClr val="FF0000"/>
                </a:solidFill>
                <a:uFillTx/>
              </a:rPr>
              <a:t>well differentiated</a:t>
            </a:r>
            <a:r>
              <a:rPr dirty="0" lang="en-US">
                <a:uFillTx/>
              </a:rPr>
              <a:t>, it is </a:t>
            </a:r>
            <a:r>
              <a:rPr dirty="0" lang="en-US">
                <a:solidFill>
                  <a:srgbClr val="FF0000"/>
                </a:solidFill>
                <a:uFillTx/>
              </a:rPr>
              <a:t>a </a:t>
            </a:r>
            <a:r>
              <a:rPr dirty="0" i="1" lang="en-US">
                <a:solidFill>
                  <a:srgbClr val="FF0000"/>
                </a:solidFill>
                <a:uFillTx/>
              </a:rPr>
              <a:t>benign (mature) teratoma</a:t>
            </a:r>
            <a:r>
              <a:rPr dirty="0" lang="en-US">
                <a:uFillTx/>
              </a:rPr>
              <a:t>; when less well differentiated, it is an immature, potentially or overtly, </a:t>
            </a:r>
            <a:r>
              <a:rPr dirty="0" i="1" lang="en-US">
                <a:solidFill>
                  <a:srgbClr val="FF0000"/>
                </a:solidFill>
                <a:uFillTx/>
              </a:rPr>
              <a:t>malignant teratoma</a:t>
            </a:r>
            <a:r>
              <a:rPr dirty="0" lang="en-US">
                <a:uFillTx/>
              </a:rPr>
              <a:t>. </a:t>
            </a:r>
          </a:p>
          <a:p>
            <a:pPr algn="l" rtl="0"/>
            <a:endParaRPr dirty="0"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dirty="0" lang="ar-SA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1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53665" y="1120346"/>
            <a:ext cx="5609967" cy="5262563"/>
          </a:xfr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76650" y="1120346"/>
            <a:ext cx="5445210" cy="5262563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/>
            <a:r>
              <a:rPr b="1" dirty="0" lang="en-US">
                <a:solidFill>
                  <a:srgbClr val="FF0000"/>
                </a:solidFill>
                <a:uFillTx/>
              </a:rPr>
              <a:t>Critical Exceptions</a:t>
            </a:r>
            <a:endParaRPr b="1" dirty="0" lang="ar-SA">
              <a:solidFill>
                <a:srgbClr val="FF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algn="l" rtl="0"/>
            <a:endParaRPr dirty="0" lang="en-US">
              <a:uFillTx/>
            </a:endParaRPr>
          </a:p>
          <a:p>
            <a:pPr algn="l" rtl="0"/>
            <a:r>
              <a:rPr dirty="0" lang="en-US">
                <a:uFillTx/>
              </a:rPr>
              <a:t>Benign-sounding designations such as </a:t>
            </a:r>
            <a:r>
              <a:rPr b="1" dirty="0" lang="en-US" sz="3200">
                <a:solidFill>
                  <a:srgbClr val="FF0000"/>
                </a:solidFill>
                <a:uFillTx/>
              </a:rPr>
              <a:t>lymphoma, melanoma, mesothelioma, and seminoma </a:t>
            </a:r>
            <a:r>
              <a:rPr dirty="0" lang="en-US">
                <a:uFillTx/>
              </a:rPr>
              <a:t>have been used for certain malignant neoplasms.</a:t>
            </a:r>
            <a:endParaRPr dirty="0" i="1" lang="en-US">
              <a:solidFill>
                <a:srgbClr val="FF0000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/>
            <a:r>
              <a:rPr b="1" dirty="0" lang="en-US">
                <a:solidFill>
                  <a:srgbClr val="FF0000"/>
                </a:solidFill>
                <a:uFillTx/>
              </a:rPr>
              <a:t>Critical Exceptions</a:t>
            </a:r>
            <a:endParaRPr b="1" dirty="0" lang="ar-SA">
              <a:solidFill>
                <a:srgbClr val="FF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algn="l" rtl="0"/>
            <a:r>
              <a:rPr b="1" dirty="0" i="1" lang="en-US" sz="3200">
                <a:solidFill>
                  <a:srgbClr val="FF0000"/>
                </a:solidFill>
                <a:uFillTx/>
              </a:rPr>
              <a:t>Hamartomas</a:t>
            </a:r>
            <a:r>
              <a:rPr dirty="0" lang="en-US">
                <a:uFillTx/>
              </a:rPr>
              <a:t> present as </a:t>
            </a:r>
            <a:r>
              <a:rPr dirty="0" lang="en-US">
                <a:solidFill>
                  <a:srgbClr val="FF0000"/>
                </a:solidFill>
                <a:uFillTx/>
              </a:rPr>
              <a:t>disorganized</a:t>
            </a:r>
            <a:r>
              <a:rPr dirty="0" lang="en-US">
                <a:uFillTx/>
              </a:rPr>
              <a:t> but benign-appearing masses composed of cells indigenous to the particular site. For example, </a:t>
            </a:r>
            <a:r>
              <a:rPr dirty="0" lang="en-US">
                <a:solidFill>
                  <a:srgbClr val="FF0000"/>
                </a:solidFill>
                <a:uFillTx/>
              </a:rPr>
              <a:t>pulmonary chondroid hamartoma </a:t>
            </a:r>
            <a:r>
              <a:rPr dirty="0" lang="en-US">
                <a:uFillTx/>
              </a:rPr>
              <a:t>contains islands of disorganized, but histologically </a:t>
            </a:r>
            <a:r>
              <a:rPr dirty="0" lang="en-US">
                <a:solidFill>
                  <a:srgbClr val="FF0000"/>
                </a:solidFill>
                <a:uFillTx/>
              </a:rPr>
              <a:t>normal</a:t>
            </a:r>
            <a:r>
              <a:rPr dirty="0" lang="en-US">
                <a:uFillTx/>
              </a:rPr>
              <a:t> cartilage, bronchi, and vessels. </a:t>
            </a:r>
          </a:p>
          <a:p>
            <a:pPr algn="l" rtl="0"/>
            <a:endParaRPr dirty="0" lang="en-US">
              <a:uFillTx/>
            </a:endParaRPr>
          </a:p>
          <a:p>
            <a:pPr algn="l" rtl="0"/>
            <a:r>
              <a:rPr dirty="0" lang="en-US">
                <a:solidFill>
                  <a:srgbClr val="FF0000"/>
                </a:solidFill>
                <a:uFillTx/>
              </a:rPr>
              <a:t>Traditionally</a:t>
            </a:r>
            <a:r>
              <a:rPr dirty="0" lang="en-US">
                <a:uFillTx/>
              </a:rPr>
              <a:t> been considered </a:t>
            </a:r>
            <a:r>
              <a:rPr dirty="0" lang="en-US">
                <a:solidFill>
                  <a:srgbClr val="FF0000"/>
                </a:solidFill>
                <a:uFillTx/>
              </a:rPr>
              <a:t>developmental malformations</a:t>
            </a:r>
            <a:r>
              <a:rPr dirty="0" lang="en-US">
                <a:uFillTx/>
              </a:rPr>
              <a:t>, but some genetic studies have shown the presence of </a:t>
            </a:r>
            <a:r>
              <a:rPr dirty="0" lang="en-US">
                <a:solidFill>
                  <a:srgbClr val="FF0000"/>
                </a:solidFill>
                <a:uFillTx/>
              </a:rPr>
              <a:t>acquired translocations</a:t>
            </a:r>
            <a:r>
              <a:rPr dirty="0" lang="en-US">
                <a:uFillTx/>
              </a:rPr>
              <a:t>, suggesting a </a:t>
            </a:r>
            <a:r>
              <a:rPr dirty="0" lang="en-US">
                <a:solidFill>
                  <a:srgbClr val="FF0000"/>
                </a:solidFill>
                <a:uFillTx/>
              </a:rPr>
              <a:t>neoplastic origin</a:t>
            </a:r>
            <a:r>
              <a:rPr dirty="0" lang="en-US">
                <a:uFillTx/>
              </a:rPr>
              <a:t>. 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عنصر نائب للمحتوى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4294967295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51000" y="190639"/>
            <a:ext cx="4510088" cy="3095485"/>
          </a:xfr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صورة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985001" y="265776"/>
            <a:ext cx="4543121" cy="3307994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صورة 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985001" y="3629024"/>
            <a:ext cx="4543122" cy="2894017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صورة 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5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51000" y="3629024"/>
            <a:ext cx="4471988" cy="2975905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/>
            <a:r>
              <a:rPr b="1" dirty="0" lang="en-US">
                <a:solidFill>
                  <a:srgbClr val="FF0000"/>
                </a:solidFill>
                <a:uFillTx/>
              </a:rPr>
              <a:t>Critical Exceptions</a:t>
            </a:r>
            <a:endParaRPr b="1" dirty="0" lang="ar-SA">
              <a:solidFill>
                <a:srgbClr val="FF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algn="l" rtl="0"/>
            <a:endParaRPr b="1" dirty="0" i="1" lang="en-US" sz="3200">
              <a:solidFill>
                <a:srgbClr val="FF0000"/>
              </a:solidFill>
              <a:uFillTx/>
            </a:endParaRPr>
          </a:p>
          <a:p>
            <a:pPr algn="l" rtl="0"/>
            <a:r>
              <a:rPr b="1" dirty="0" i="1" lang="en-US" sz="3200">
                <a:solidFill>
                  <a:srgbClr val="FF0000"/>
                </a:solidFill>
                <a:uFillTx/>
              </a:rPr>
              <a:t>Choristoma</a:t>
            </a:r>
            <a:r>
              <a:rPr dirty="0" lang="en-US">
                <a:uFillTx/>
              </a:rPr>
              <a:t> is a </a:t>
            </a:r>
            <a:r>
              <a:rPr dirty="0" lang="en-US">
                <a:solidFill>
                  <a:srgbClr val="FF0000"/>
                </a:solidFill>
                <a:uFillTx/>
              </a:rPr>
              <a:t>congenital anomaly </a:t>
            </a:r>
            <a:r>
              <a:rPr dirty="0" lang="en-US">
                <a:uFillTx/>
              </a:rPr>
              <a:t>consisting of a </a:t>
            </a:r>
            <a:r>
              <a:rPr dirty="0" lang="en-US">
                <a:solidFill>
                  <a:srgbClr val="FF0000"/>
                </a:solidFill>
                <a:uFillTx/>
              </a:rPr>
              <a:t>heterotopic rest of cells</a:t>
            </a:r>
            <a:r>
              <a:rPr dirty="0" lang="en-US">
                <a:uFillTx/>
              </a:rPr>
              <a:t>. For example, a small nodule of well-developed and normally organized pancreatic tissue may be found in the submucosa of the stomach, duodenum, or small intestine. It has usual </a:t>
            </a:r>
            <a:r>
              <a:rPr dirty="0" lang="en-US">
                <a:solidFill>
                  <a:srgbClr val="FF0000"/>
                </a:solidFill>
                <a:uFillTx/>
              </a:rPr>
              <a:t>trivial</a:t>
            </a:r>
            <a:br>
              <a:rPr dirty="0" lang="en-US">
                <a:uFillTx/>
              </a:rPr>
            </a:br>
            <a:r>
              <a:rPr dirty="0" lang="en-US">
                <a:uFillTx/>
              </a:rPr>
              <a:t>significance.</a:t>
            </a:r>
            <a:br>
              <a:rPr dirty="0" lang="en-US">
                <a:uFillTx/>
              </a:rPr>
            </a:br>
            <a:br>
              <a:rPr dirty="0" lang="en-US">
                <a:uFillTx/>
              </a:rPr>
            </a:br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rtl="0"/>
            <a:r>
              <a:rPr dirty="0" lang="en-US">
                <a:uFillTx/>
              </a:rPr>
              <a:t>Summary</a:t>
            </a:r>
            <a:endParaRPr dirty="0"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محتوى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rtl="0"/>
            <a:r>
              <a:rPr dirty="0" lang="en-US">
                <a:uFillTx/>
              </a:rPr>
              <a:t>Although the terminology of neoplasms is regrettably not</a:t>
            </a:r>
            <a:br>
              <a:rPr dirty="0" lang="en-US">
                <a:uFillTx/>
              </a:rPr>
            </a:br>
            <a:r>
              <a:rPr dirty="0" lang="en-US">
                <a:uFillTx/>
              </a:rPr>
              <a:t>simple, a firm grasp of the nomenclature is important</a:t>
            </a:r>
            <a:br>
              <a:rPr dirty="0" lang="en-US">
                <a:uFillTx/>
              </a:rPr>
            </a:br>
            <a:r>
              <a:rPr dirty="0" lang="en-US">
                <a:uFillTx/>
              </a:rPr>
              <a:t>because it is </a:t>
            </a:r>
            <a:r>
              <a:rPr b="1" dirty="0" lang="en-US" sz="3200">
                <a:solidFill>
                  <a:srgbClr val="FF0000"/>
                </a:solidFill>
                <a:uFillTx/>
              </a:rPr>
              <a:t>the language </a:t>
            </a:r>
            <a:r>
              <a:rPr dirty="0" lang="en-US">
                <a:uFillTx/>
              </a:rPr>
              <a:t>by which the nature and significance of tumors are categorized.</a:t>
            </a:r>
          </a:p>
          <a:p>
            <a:pPr algn="l" rtl="0"/>
            <a:endParaRPr dirty="0" lang="en-US">
              <a:uFillTx/>
            </a:endParaRPr>
          </a:p>
          <a:p>
            <a:pPr algn="l" rtl="0"/>
            <a:r>
              <a:rPr dirty="0" lang="en-US">
                <a:solidFill>
                  <a:srgbClr val="FF0000"/>
                </a:solidFill>
                <a:uFillTx/>
              </a:rPr>
              <a:t>Remember the exceptions</a:t>
            </a:r>
            <a:r>
              <a:rPr dirty="0" lang="en-US">
                <a:uFillTx/>
              </a:rPr>
              <a:t>…</a:t>
            </a:r>
            <a:br>
              <a:rPr dirty="0" lang="en-US">
                <a:uFillTx/>
              </a:rPr>
            </a:br>
            <a:br>
              <a:rPr dirty="0" lang="en-US">
                <a:uFillTx/>
              </a:rPr>
            </a:br>
            <a:endParaRPr dirty="0"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ar-SA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عنصر نائب للمحتوى 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1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8698" y="177800"/>
            <a:ext cx="11830434" cy="6426200"/>
          </a:xfr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Rectang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20" compatLnSpc="1" lIns="91440" numCol="1" rIns="91440" tIns="45720" vert="horz" wrap="none">
            <a:prstTxWarp prst="textNoShape">
              <a:avLst/>
            </a:prstTxWarp>
            <a:spAutoFit/>
          </a:bodyPr>
          <a:lstStyle/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br>
              <a:rPr b="0" baseline="0" cap="none" i="0" kumimoji="0" lang="ar-SA" normalizeH="0" strike="noStrike" sz="1800" u="none">
                <a:ln>
                  <a:noFill/>
                </a:ln>
                <a:solidFill>
                  <a:schemeClr val="tx1"/>
                </a:solidFill>
                <a:effectLst/>
                <a:uFillTx/>
                <a:latin charset="0" panose="020B0604020202020204" pitchFamily="34" typeface="Arial"/>
              </a:rPr>
            </a:br>
            <a:endParaRPr b="0" baseline="0" cap="none" i="0" kumimoji="0" lang="ar-SA" normalizeH="0" strike="noStrike" sz="1800" u="none">
              <a:ln>
                <a:noFill/>
              </a:ln>
              <a:solidFill>
                <a:schemeClr val="tx1"/>
              </a:solidFill>
              <a:effectLst/>
              <a:uFillTx/>
              <a:latin charset="0" panose="020B0604020202020204" pitchFamily="34" typeface="Arial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عنصر نائب للمحتوى 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1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9285" y="317500"/>
            <a:ext cx="12014949" cy="5524501"/>
          </a:xfr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rtl="0"/>
            <a:r>
              <a:rPr dirty="0" lang="en-US">
                <a:uFillTx/>
              </a:rPr>
              <a:t>Which of the following is not a benign tumor?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محتوى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indent="-514350" marL="514350" rtl="0">
              <a:buFont typeface="+mj-lt"/>
              <a:buAutoNum type="alphaUcPeriod"/>
            </a:pPr>
            <a:r>
              <a:rPr dirty="0" lang="en-US">
                <a:uFillTx/>
              </a:rPr>
              <a:t>Adenoma.</a:t>
            </a:r>
          </a:p>
          <a:p>
            <a:pPr algn="l" indent="-514350" marL="514350" rtl="0">
              <a:buFont typeface="+mj-lt"/>
              <a:buAutoNum type="alphaUcPeriod"/>
            </a:pPr>
            <a:r>
              <a:rPr dirty="0" lang="en-US">
                <a:uFillTx/>
              </a:rPr>
              <a:t>Lymphoma.</a:t>
            </a:r>
          </a:p>
          <a:p>
            <a:pPr algn="l" indent="-514350" marL="514350" rtl="0">
              <a:buFont typeface="+mj-lt"/>
              <a:buAutoNum type="alphaUcPeriod"/>
            </a:pPr>
            <a:r>
              <a:rPr dirty="0" lang="en-US">
                <a:uFillTx/>
              </a:rPr>
              <a:t>Fibroma.</a:t>
            </a:r>
          </a:p>
          <a:p>
            <a:pPr algn="l" indent="-514350" marL="514350" rtl="0">
              <a:buFont typeface="+mj-lt"/>
              <a:buAutoNum type="alphaUcPeriod"/>
            </a:pPr>
            <a:r>
              <a:rPr dirty="0" lang="en-US">
                <a:uFillTx/>
              </a:rPr>
              <a:t>Lipoma.</a:t>
            </a:r>
          </a:p>
          <a:p>
            <a:pPr algn="l" indent="-514350" marL="514350" rtl="0">
              <a:buFont typeface="+mj-lt"/>
              <a:buAutoNum type="alphaUcPeriod"/>
            </a:pPr>
            <a:r>
              <a:rPr dirty="0" lang="en-US">
                <a:uFillTx/>
              </a:rPr>
              <a:t>Osteoma.</a:t>
            </a:r>
          </a:p>
          <a:p>
            <a:pPr algn="l" rtl="0"/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rtl="0"/>
            <a:r>
              <a:rPr b="1" dirty="0" lang="en-US">
                <a:uFillTx/>
              </a:rPr>
              <a:t>Pathology</a:t>
            </a:r>
            <a:endParaRPr b="1" dirty="0"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عنصر نائب للمحتوى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algn="l" rtl="0"/>
            <a:r>
              <a:rPr b="1" dirty="0" lang="en-US">
                <a:uFillTx/>
              </a:rPr>
              <a:t>Fellowship of RCPA for Medical Graduates (apart from diplomas):  </a:t>
            </a:r>
          </a:p>
          <a:p>
            <a:pPr algn="l" lvl="1" rtl="0">
              <a:buFont charset="2" panose="05000000000000000000" pitchFamily="2" typeface="Wingdings"/>
              <a:buChar char="Ø"/>
            </a:pPr>
            <a:r>
              <a:rPr b="1" dirty="0" lang="en-US">
                <a:uFillTx/>
              </a:rPr>
              <a:t>Anatomical Pathology: (SP/HP), (in NA other clinical pathology).</a:t>
            </a:r>
          </a:p>
          <a:p>
            <a:pPr algn="l" lvl="1" rtl="0">
              <a:buFont charset="2" panose="05000000000000000000" pitchFamily="2" typeface="Wingdings"/>
              <a:buChar char="Ø"/>
            </a:pPr>
            <a:r>
              <a:rPr b="1" dirty="0" lang="en-US">
                <a:uFillTx/>
              </a:rPr>
              <a:t>Chemical Pathology (BC, MC,…).</a:t>
            </a:r>
          </a:p>
          <a:p>
            <a:pPr algn="l" lvl="1" rtl="0">
              <a:buFont charset="2" panose="05000000000000000000" pitchFamily="2" typeface="Wingdings"/>
              <a:buChar char="Ø"/>
            </a:pPr>
            <a:r>
              <a:rPr b="1" dirty="0" lang="en-US">
                <a:uFillTx/>
              </a:rPr>
              <a:t>Clinical Pathology.</a:t>
            </a:r>
          </a:p>
          <a:p>
            <a:pPr algn="l" lvl="1" rtl="0">
              <a:buFont charset="2" panose="05000000000000000000" pitchFamily="2" typeface="Wingdings"/>
              <a:buChar char="Ø"/>
            </a:pPr>
            <a:r>
              <a:rPr b="1" dirty="0" lang="en-US">
                <a:uFillTx/>
              </a:rPr>
              <a:t>Forensic Pathology.</a:t>
            </a:r>
          </a:p>
          <a:p>
            <a:pPr algn="l" lvl="1" rtl="0">
              <a:buFont charset="2" panose="05000000000000000000" pitchFamily="2" typeface="Wingdings"/>
              <a:buChar char="Ø"/>
            </a:pPr>
            <a:r>
              <a:rPr b="1" dirty="0" lang="en-US">
                <a:uFillTx/>
              </a:rPr>
              <a:t>General Pathology.</a:t>
            </a:r>
          </a:p>
          <a:p>
            <a:pPr algn="l" lvl="1" rtl="0">
              <a:buFont charset="2" panose="05000000000000000000" pitchFamily="2" typeface="Wingdings"/>
              <a:buChar char="Ø"/>
            </a:pPr>
            <a:r>
              <a:rPr b="1" dirty="0" lang="en-US">
                <a:uFillTx/>
              </a:rPr>
              <a:t>Genetic Pathology (Cytogenetics, Molecular, Genomics).</a:t>
            </a:r>
          </a:p>
          <a:p>
            <a:pPr algn="l" lvl="1" rtl="0">
              <a:buFont charset="2" panose="05000000000000000000" pitchFamily="2" typeface="Wingdings"/>
              <a:buChar char="Ø"/>
            </a:pPr>
            <a:r>
              <a:rPr b="1" dirty="0" lang="en-US">
                <a:uFillTx/>
              </a:rPr>
              <a:t>Hematology (Blood Bank).</a:t>
            </a:r>
          </a:p>
          <a:p>
            <a:pPr algn="l" lvl="1" rtl="0">
              <a:buFont charset="2" panose="05000000000000000000" pitchFamily="2" typeface="Wingdings"/>
              <a:buChar char="Ø"/>
            </a:pPr>
            <a:r>
              <a:rPr b="1" dirty="0" lang="en-US">
                <a:uFillTx/>
              </a:rPr>
              <a:t>Immunopathology.</a:t>
            </a:r>
          </a:p>
          <a:p>
            <a:pPr algn="l" lvl="1" rtl="0">
              <a:buFont charset="2" panose="05000000000000000000" pitchFamily="2" typeface="Wingdings"/>
              <a:buChar char="Ø"/>
            </a:pPr>
            <a:r>
              <a:rPr b="1" dirty="0" lang="en-US">
                <a:uFillTx/>
              </a:rPr>
              <a:t>Microbiology.</a:t>
            </a:r>
          </a:p>
          <a:p>
            <a:pPr algn="l" rtl="0"/>
            <a:endParaRPr dirty="0"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rtl="0"/>
            <a:r>
              <a:rPr b="1" dirty="0" lang="en-US">
                <a:uFillTx/>
              </a:rPr>
              <a:t>KSF Pathology Programs</a:t>
            </a:r>
            <a:endParaRPr b="1" dirty="0"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عنصر نائب للمحتوى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algn="l" rtl="0"/>
            <a:endParaRPr dirty="0" lang="en-US">
              <a:uFillTx/>
            </a:endParaRPr>
          </a:p>
          <a:p>
            <a:pPr algn="l" rtl="0"/>
            <a:r>
              <a:rPr dirty="0" lang="en-US">
                <a:uFillTx/>
              </a:rPr>
              <a:t>Hematopathology &amp; Blood Transfusion:</a:t>
            </a:r>
          </a:p>
          <a:p>
            <a:pPr algn="l" indent="0" marL="0" rtl="0">
              <a:buNone/>
            </a:pPr>
            <a:endParaRPr dirty="0" lang="en-US">
              <a:uFillTx/>
            </a:endParaRPr>
          </a:p>
          <a:p>
            <a:pPr algn="l" lvl="1" rtl="0">
              <a:buFont charset="2" panose="05000000000000000000" pitchFamily="2" typeface="Wingdings"/>
              <a:buChar char="v"/>
            </a:pPr>
            <a:r>
              <a:rPr dirty="0" lang="en-US">
                <a:uFillTx/>
              </a:rPr>
              <a:t> Bone Marrow report: Leukemia &amp; some lymphoma and others.</a:t>
            </a:r>
          </a:p>
          <a:p>
            <a:pPr algn="l" lvl="1" rtl="0">
              <a:buFont charset="2" panose="05000000000000000000" pitchFamily="2" typeface="Wingdings"/>
              <a:buChar char="v"/>
            </a:pPr>
            <a:r>
              <a:rPr dirty="0" lang="en-US">
                <a:uFillTx/>
              </a:rPr>
              <a:t> Peripheral blood smear and other routine hematology lab (core lab): cytology &amp; HE.</a:t>
            </a:r>
          </a:p>
          <a:p>
            <a:pPr algn="l" lvl="1" rtl="0">
              <a:buFont charset="2" panose="05000000000000000000" pitchFamily="2" typeface="Wingdings"/>
              <a:buChar char="v"/>
            </a:pPr>
            <a:r>
              <a:rPr dirty="0" lang="en-US">
                <a:uFillTx/>
              </a:rPr>
              <a:t> Coagulation tests and anti-coagulant clinic:</a:t>
            </a:r>
          </a:p>
          <a:p>
            <a:pPr algn="l" lvl="1" rtl="0">
              <a:buFont charset="2" panose="05000000000000000000" pitchFamily="2" typeface="Wingdings"/>
              <a:buChar char="v"/>
            </a:pPr>
            <a:r>
              <a:rPr dirty="0" lang="en-US">
                <a:uFillTx/>
              </a:rPr>
              <a:t> Transfusion Medicine &amp; cellular therapy in future.</a:t>
            </a:r>
          </a:p>
          <a:p>
            <a:pPr algn="l" lvl="1" rtl="0">
              <a:buFont charset="2" panose="05000000000000000000" pitchFamily="2" typeface="Wingdings"/>
              <a:buChar char="v"/>
            </a:pPr>
            <a:r>
              <a:rPr dirty="0" lang="en-US">
                <a:uFillTx/>
              </a:rPr>
              <a:t>Laboratory administration and quality management.</a:t>
            </a:r>
          </a:p>
          <a:p>
            <a:pPr algn="l" lvl="1" rtl="0">
              <a:buFont charset="2" panose="05000000000000000000" pitchFamily="2" typeface="Wingdings"/>
              <a:buChar char="ü"/>
            </a:pPr>
            <a:endParaRPr dirty="0" lang="en-US">
              <a:uFillTx/>
            </a:endParaRPr>
          </a:p>
          <a:p>
            <a:pPr algn="l" rtl="0"/>
            <a:endParaRPr dirty="0"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7"/>
                                        <p:tgtEl>
                                          <p:spTgt spid="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2"/>
                                        <p:tgtEl>
                                          <p:spTgt spid="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عنوان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dirty="0" lang="ar-SA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عنصر نائب للمحتوى 7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1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2600" y="316447"/>
            <a:ext cx="4686063" cy="5860516"/>
          </a:xfr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عنصر نائب للمحتوى 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2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97500" y="368300"/>
            <a:ext cx="6515571" cy="5787686"/>
          </a:xfr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/>
            <a:r>
              <a:rPr dirty="0" lang="en-US">
                <a:uFillTx/>
              </a:rPr>
              <a:t>Objectives</a:t>
            </a:r>
            <a:endParaRPr dirty="0"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just" lvl="0" rtl="0"/>
            <a:r>
              <a:rPr b="1" dirty="0" lang="en-US">
                <a:uFillTx/>
              </a:rPr>
              <a:t>Define the terms: neoplasm, tumor and oncology.</a:t>
            </a:r>
            <a:endParaRPr b="1" dirty="0" lang="en-US" u="words">
              <a:uFillTx/>
            </a:endParaRPr>
          </a:p>
          <a:p>
            <a:pPr algn="just" lvl="0" rtl="0"/>
            <a:r>
              <a:rPr b="1" dirty="0" lang="en-US">
                <a:uFillTx/>
              </a:rPr>
              <a:t>Classify tumors into benign and malignant.</a:t>
            </a:r>
            <a:endParaRPr b="1" dirty="0" lang="en-US" u="words">
              <a:uFillTx/>
            </a:endParaRPr>
          </a:p>
          <a:p>
            <a:pPr algn="just" lvl="0" rtl="0"/>
            <a:r>
              <a:rPr b="1" dirty="0" lang="en-US">
                <a:uFillTx/>
              </a:rPr>
              <a:t>Understand the concepts governing the classification of tumors and their nomenclature.</a:t>
            </a:r>
            <a:endParaRPr b="1" dirty="0" lang="en-US" u="words">
              <a:uFillTx/>
            </a:endParaRPr>
          </a:p>
          <a:p>
            <a:pPr algn="just" lvl="0" rtl="0"/>
            <a:r>
              <a:rPr b="1" dirty="0" lang="en-US">
                <a:uFillTx/>
              </a:rPr>
              <a:t>Define </a:t>
            </a:r>
            <a:r>
              <a:rPr b="1" dirty="0" lang="en-US">
                <a:solidFill>
                  <a:srgbClr val="FF0000"/>
                </a:solidFill>
                <a:uFillTx/>
              </a:rPr>
              <a:t>hamartoma</a:t>
            </a:r>
            <a:r>
              <a:rPr b="1" dirty="0" lang="en-US">
                <a:uFillTx/>
              </a:rPr>
              <a:t>, teratoma, </a:t>
            </a:r>
            <a:r>
              <a:rPr b="1" dirty="0" err="1" lang="en-US">
                <a:solidFill>
                  <a:srgbClr val="FF0000"/>
                </a:solidFill>
                <a:uFillTx/>
              </a:rPr>
              <a:t>choristoma</a:t>
            </a:r>
            <a:r>
              <a:rPr b="1" dirty="0" lang="en-US">
                <a:solidFill>
                  <a:srgbClr val="FF0000"/>
                </a:solidFill>
                <a:uFillTx/>
              </a:rPr>
              <a:t> and </a:t>
            </a:r>
            <a:r>
              <a:rPr b="1" dirty="0" err="1" lang="en-US">
                <a:solidFill>
                  <a:srgbClr val="FF0000"/>
                </a:solidFill>
                <a:uFillTx/>
              </a:rPr>
              <a:t>heterotropic</a:t>
            </a:r>
            <a:r>
              <a:rPr b="1" dirty="0" lang="en-US">
                <a:solidFill>
                  <a:srgbClr val="FF0000"/>
                </a:solidFill>
                <a:uFillTx/>
              </a:rPr>
              <a:t> rest</a:t>
            </a:r>
            <a:r>
              <a:rPr b="1" dirty="0" lang="en-US">
                <a:uFillTx/>
              </a:rPr>
              <a:t>.</a:t>
            </a:r>
            <a:endParaRPr b="1" dirty="0" lang="en-US" u="words">
              <a:uFillTx/>
            </a:endParaRPr>
          </a:p>
          <a:p>
            <a:pPr algn="just" rtl="0"/>
            <a:endParaRPr dirty="0"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rtl="0"/>
            <a:r>
              <a:rPr b="1" dirty="0" lang="en-US">
                <a:uFillTx/>
              </a:rPr>
              <a:t>General Definition</a:t>
            </a:r>
            <a:endParaRPr b="1" dirty="0"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rtl="0"/>
            <a:r>
              <a:rPr b="1" dirty="0" err="1" i="1" lang="en-US">
                <a:solidFill>
                  <a:srgbClr val="FF0000"/>
                </a:solidFill>
                <a:uFillTx/>
              </a:rPr>
              <a:t>Neoplasia</a:t>
            </a:r>
            <a:r>
              <a:rPr b="1" dirty="0" lang="en-US">
                <a:uFillTx/>
              </a:rPr>
              <a:t> means “new growth,” </a:t>
            </a:r>
          </a:p>
          <a:p>
            <a:pPr algn="l" rtl="0"/>
            <a:endParaRPr b="1" dirty="0" i="1" lang="en-US">
              <a:uFillTx/>
            </a:endParaRPr>
          </a:p>
          <a:p>
            <a:pPr algn="l" rtl="0"/>
            <a:r>
              <a:rPr b="1" dirty="0" i="1" lang="en-US">
                <a:uFillTx/>
              </a:rPr>
              <a:t>Neoplasm is often referred to as a tumor.</a:t>
            </a:r>
          </a:p>
          <a:p>
            <a:pPr algn="l" rtl="0"/>
            <a:endParaRPr b="1" dirty="0" lang="en-US">
              <a:uFillTx/>
            </a:endParaRPr>
          </a:p>
          <a:p>
            <a:pPr algn="l" rtl="0"/>
            <a:r>
              <a:rPr b="1" dirty="0" i="1" lang="en-US">
                <a:solidFill>
                  <a:srgbClr val="FF0000"/>
                </a:solidFill>
                <a:uFillTx/>
              </a:rPr>
              <a:t>Oncology</a:t>
            </a:r>
            <a:r>
              <a:rPr b="1" dirty="0" lang="en-US">
                <a:uFillTx/>
              </a:rPr>
              <a:t> (Greek </a:t>
            </a:r>
            <a:r>
              <a:rPr b="1" dirty="0" i="1" lang="en-US">
                <a:uFillTx/>
              </a:rPr>
              <a:t>oncos</a:t>
            </a:r>
            <a:r>
              <a:rPr b="1" dirty="0" lang="en-US">
                <a:uFillTx/>
              </a:rPr>
              <a:t> = tumor) is the study of tumors or neoplasms.</a:t>
            </a:r>
          </a:p>
          <a:p>
            <a:pPr algn="l" rtl="0"/>
            <a:endParaRPr dirty="0"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/>
            <a:r>
              <a:rPr dirty="0" lang="en-US">
                <a:uFillTx/>
              </a:rPr>
              <a:t>Classification of Tumors</a:t>
            </a:r>
            <a:endParaRPr dirty="0"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rtl="0"/>
            <a:r>
              <a:rPr b="1" dirty="0" i="1" lang="en-US" sz="3200">
                <a:solidFill>
                  <a:srgbClr val="FF0000"/>
                </a:solidFill>
                <a:uFillTx/>
              </a:rPr>
              <a:t>Benign</a:t>
            </a:r>
            <a:r>
              <a:rPr b="1" dirty="0" lang="en-US" sz="3200">
                <a:solidFill>
                  <a:srgbClr val="FF0000"/>
                </a:solidFill>
                <a:uFillTx/>
              </a:rPr>
              <a:t> </a:t>
            </a:r>
            <a:r>
              <a:rPr b="1" dirty="0" lang="en-US">
                <a:uFillTx/>
              </a:rPr>
              <a:t>when its </a:t>
            </a:r>
            <a:r>
              <a:rPr b="1" dirty="0" lang="en-US">
                <a:solidFill>
                  <a:srgbClr val="FF0000"/>
                </a:solidFill>
                <a:uFillTx/>
              </a:rPr>
              <a:t>microscopic and gross </a:t>
            </a:r>
            <a:r>
              <a:rPr b="1" dirty="0" lang="en-US">
                <a:uFillTx/>
              </a:rPr>
              <a:t>characteristics are considered </a:t>
            </a:r>
            <a:r>
              <a:rPr b="1" dirty="0" lang="en-US">
                <a:solidFill>
                  <a:srgbClr val="FF0000"/>
                </a:solidFill>
                <a:uFillTx/>
              </a:rPr>
              <a:t>relatively innocent</a:t>
            </a:r>
            <a:r>
              <a:rPr b="1" dirty="0" lang="en-US">
                <a:uFillTx/>
              </a:rPr>
              <a:t>, implying that it will remain </a:t>
            </a:r>
            <a:r>
              <a:rPr b="1" dirty="0" lang="en-US">
                <a:solidFill>
                  <a:srgbClr val="FF0000"/>
                </a:solidFill>
                <a:uFillTx/>
              </a:rPr>
              <a:t>localized</a:t>
            </a:r>
            <a:r>
              <a:rPr b="1" dirty="0" lang="en-US">
                <a:uFillTx/>
              </a:rPr>
              <a:t>, it cannot spread to other sites, and it is generally amenable to local surgical removal; the patient generally </a:t>
            </a:r>
            <a:r>
              <a:rPr b="1" dirty="0" lang="en-US">
                <a:solidFill>
                  <a:srgbClr val="FF0000"/>
                </a:solidFill>
                <a:uFillTx/>
              </a:rPr>
              <a:t>survives</a:t>
            </a:r>
            <a:r>
              <a:rPr b="1" dirty="0" lang="en-US">
                <a:uFillTx/>
              </a:rPr>
              <a:t>.</a:t>
            </a:r>
          </a:p>
          <a:p>
            <a:pPr algn="l" rtl="0"/>
            <a:endParaRPr b="1" dirty="0" lang="en-US">
              <a:uFillTx/>
            </a:endParaRPr>
          </a:p>
          <a:p>
            <a:pPr algn="l" rtl="0"/>
            <a:r>
              <a:rPr b="1" dirty="0" i="1" lang="en-US" sz="3200">
                <a:solidFill>
                  <a:srgbClr val="FF0000"/>
                </a:solidFill>
                <a:uFillTx/>
              </a:rPr>
              <a:t>Malignant</a:t>
            </a:r>
            <a:r>
              <a:rPr b="1" dirty="0" lang="en-US" sz="3200">
                <a:uFillTx/>
              </a:rPr>
              <a:t> </a:t>
            </a:r>
            <a:r>
              <a:rPr b="1" dirty="0" lang="en-US">
                <a:uFillTx/>
              </a:rPr>
              <a:t>implies that the lesion can </a:t>
            </a:r>
            <a:r>
              <a:rPr b="1" dirty="0" lang="en-US">
                <a:solidFill>
                  <a:srgbClr val="FF0000"/>
                </a:solidFill>
                <a:uFillTx/>
              </a:rPr>
              <a:t>invade and destroy </a:t>
            </a:r>
            <a:r>
              <a:rPr b="1" dirty="0" lang="en-US">
                <a:uFillTx/>
              </a:rPr>
              <a:t>adjacent structures and </a:t>
            </a:r>
            <a:r>
              <a:rPr b="1" dirty="0" lang="en-US">
                <a:solidFill>
                  <a:srgbClr val="FF0000"/>
                </a:solidFill>
                <a:uFillTx/>
              </a:rPr>
              <a:t>spread to distant sites (</a:t>
            </a:r>
            <a:r>
              <a:rPr b="1" dirty="0" lang="en-US" sz="3200">
                <a:solidFill>
                  <a:srgbClr val="FF0000"/>
                </a:solidFill>
                <a:uFillTx/>
              </a:rPr>
              <a:t>metastasize</a:t>
            </a:r>
            <a:r>
              <a:rPr b="1" dirty="0" lang="en-US">
                <a:solidFill>
                  <a:srgbClr val="FF0000"/>
                </a:solidFill>
                <a:uFillTx/>
              </a:rPr>
              <a:t>) </a:t>
            </a:r>
            <a:r>
              <a:rPr b="1" dirty="0" lang="en-US">
                <a:uFillTx/>
              </a:rPr>
              <a:t>to cause </a:t>
            </a:r>
            <a:r>
              <a:rPr b="1" dirty="0" lang="en-US">
                <a:solidFill>
                  <a:srgbClr val="FF0000"/>
                </a:solidFill>
                <a:uFillTx/>
              </a:rPr>
              <a:t>death</a:t>
            </a:r>
            <a:r>
              <a:rPr b="1" dirty="0" lang="en-US">
                <a:uFillTx/>
              </a:rPr>
              <a:t>. </a:t>
            </a:r>
            <a:endParaRPr dirty="0"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rtl="0"/>
            <a:r>
              <a:rPr b="1" dirty="0" lang="en-US">
                <a:uFillTx/>
              </a:rPr>
              <a:t>Similarity</a:t>
            </a:r>
            <a:endParaRPr b="1" dirty="0"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algn="l" rtl="0"/>
            <a:r>
              <a:rPr b="1" dirty="0" lang="en-US">
                <a:uFillTx/>
              </a:rPr>
              <a:t>All tumors, benign and malignant, have </a:t>
            </a:r>
            <a:r>
              <a:rPr b="1" dirty="0" lang="en-US">
                <a:solidFill>
                  <a:srgbClr val="FF0000"/>
                </a:solidFill>
                <a:uFillTx/>
              </a:rPr>
              <a:t>two basic components:</a:t>
            </a:r>
          </a:p>
          <a:p>
            <a:pPr algn="l" rtl="0"/>
            <a:endParaRPr b="1" dirty="0" lang="en-US">
              <a:solidFill>
                <a:srgbClr val="FF0000"/>
              </a:solidFill>
              <a:uFillTx/>
            </a:endParaRPr>
          </a:p>
          <a:p>
            <a:pPr algn="l" indent="-457200" lvl="1" marL="914400" rtl="0">
              <a:buFont typeface="+mj-lt"/>
              <a:buAutoNum type="arabicPeriod"/>
            </a:pPr>
            <a:r>
              <a:rPr b="1" dirty="0" lang="en-US">
                <a:uFillTx/>
              </a:rPr>
              <a:t>Clonal neoplastic cells that constitute their </a:t>
            </a:r>
            <a:r>
              <a:rPr b="1" dirty="0" i="1" lang="en-US" sz="2800">
                <a:solidFill>
                  <a:srgbClr val="FF0000"/>
                </a:solidFill>
                <a:uFillTx/>
              </a:rPr>
              <a:t>parenchyma</a:t>
            </a:r>
            <a:r>
              <a:rPr b="1" dirty="0" lang="en-US">
                <a:uFillTx/>
              </a:rPr>
              <a:t>.</a:t>
            </a:r>
          </a:p>
          <a:p>
            <a:pPr algn="l" indent="-457200" lvl="1" marL="914400" rtl="0">
              <a:buFont typeface="+mj-lt"/>
              <a:buAutoNum type="arabicPeriod"/>
            </a:pPr>
            <a:endParaRPr b="1" dirty="0" lang="en-US">
              <a:uFillTx/>
            </a:endParaRPr>
          </a:p>
          <a:p>
            <a:pPr algn="l" indent="-457200" lvl="1" marL="914400" rtl="0">
              <a:buFont typeface="+mj-lt"/>
              <a:buAutoNum type="arabicPeriod"/>
            </a:pPr>
            <a:r>
              <a:rPr b="1" dirty="0" lang="en-US">
                <a:uFillTx/>
              </a:rPr>
              <a:t>Reactive </a:t>
            </a:r>
            <a:r>
              <a:rPr b="1" dirty="0" i="1" lang="en-US" sz="2800">
                <a:solidFill>
                  <a:srgbClr val="FF0000"/>
                </a:solidFill>
                <a:uFillTx/>
              </a:rPr>
              <a:t>stroma</a:t>
            </a:r>
            <a:r>
              <a:rPr b="1" dirty="0" lang="en-US" sz="2800">
                <a:solidFill>
                  <a:srgbClr val="FF0000"/>
                </a:solidFill>
                <a:uFillTx/>
              </a:rPr>
              <a:t> </a:t>
            </a:r>
            <a:r>
              <a:rPr b="1" dirty="0" lang="en-US">
                <a:uFillTx/>
              </a:rPr>
              <a:t>made up of connective tissue, blood vessels, and variable numbers of macrophages and lymphocytes. 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rtl="0"/>
            <a:r>
              <a:rPr b="1" dirty="0" lang="en-US">
                <a:uFillTx/>
              </a:rPr>
              <a:t>Important of Stroma</a:t>
            </a:r>
            <a:endParaRPr b="1" dirty="0"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rtl="0"/>
            <a:endParaRPr b="1" dirty="0" lang="en-US">
              <a:uFillTx/>
            </a:endParaRPr>
          </a:p>
          <a:p>
            <a:pPr algn="l" rtl="0"/>
            <a:r>
              <a:rPr b="1" dirty="0" lang="en-US">
                <a:uFillTx/>
              </a:rPr>
              <a:t>Although the neoplastic cells largely determine a tumor's behavior and pathologic consequences, their </a:t>
            </a:r>
            <a:r>
              <a:rPr b="1" dirty="0" lang="en-US">
                <a:solidFill>
                  <a:srgbClr val="FF0000"/>
                </a:solidFill>
                <a:uFillTx/>
              </a:rPr>
              <a:t>growth and evolution </a:t>
            </a:r>
            <a:r>
              <a:rPr b="1" dirty="0" lang="en-US">
                <a:uFillTx/>
              </a:rPr>
              <a:t>is critically dependent on their stroma.</a:t>
            </a:r>
          </a:p>
          <a:p>
            <a:pPr algn="l" rtl="0"/>
            <a:r>
              <a:rPr b="1" dirty="0" lang="en-US">
                <a:uFillTx/>
              </a:rPr>
              <a:t> An adequate </a:t>
            </a:r>
            <a:r>
              <a:rPr b="1" dirty="0" lang="en-US">
                <a:solidFill>
                  <a:srgbClr val="FF0000"/>
                </a:solidFill>
                <a:uFillTx/>
              </a:rPr>
              <a:t>stromal blood supply </a:t>
            </a:r>
            <a:r>
              <a:rPr b="1" dirty="0" lang="en-US">
                <a:uFillTx/>
              </a:rPr>
              <a:t>is requisite for the tumor cells to live and divide. </a:t>
            </a:r>
          </a:p>
          <a:p>
            <a:pPr algn="l" rtl="0"/>
            <a:endParaRPr b="1" dirty="0" lang="en-US">
              <a:uFillTx/>
            </a:endParaRPr>
          </a:p>
          <a:p>
            <a:pPr algn="l" rtl="0"/>
            <a:r>
              <a:rPr b="1" dirty="0" lang="en-US">
                <a:uFillTx/>
              </a:rPr>
              <a:t>The nomenclature of tumors and their biologic behavior are based </a:t>
            </a:r>
            <a:r>
              <a:rPr b="1" dirty="0" lang="en-US">
                <a:solidFill>
                  <a:srgbClr val="FF0000"/>
                </a:solidFill>
                <a:uFillTx/>
              </a:rPr>
              <a:t>primarily on </a:t>
            </a:r>
            <a:r>
              <a:rPr b="1" dirty="0" lang="en-US">
                <a:uFillTx/>
              </a:rPr>
              <a:t>the parenchymal component.</a:t>
            </a:r>
          </a:p>
          <a:p>
            <a:pPr algn="l"/>
            <a:endParaRPr dirty="0" lang="ar-SA">
              <a:uFillTx/>
            </a:endParaRPr>
          </a:p>
          <a:p>
            <a:endParaRPr dirty="0"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/>
            <a:r>
              <a:rPr b="1" dirty="0" lang="en-US">
                <a:uFillTx/>
              </a:rPr>
              <a:t>Benign Tumors</a:t>
            </a:r>
            <a:endParaRPr b="1" dirty="0"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1447800"/>
            <a:ext cx="10515600" cy="4876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algn="l" rtl="0"/>
            <a:r>
              <a:rPr b="1" dirty="0" lang="en-US">
                <a:uFillTx/>
              </a:rPr>
              <a:t>In general, benign tumors are designated by attaching the suffix </a:t>
            </a:r>
            <a:r>
              <a:rPr b="1" dirty="0" i="1" lang="en-US">
                <a:solidFill>
                  <a:srgbClr val="FF0000"/>
                </a:solidFill>
                <a:uFillTx/>
              </a:rPr>
              <a:t>-</a:t>
            </a:r>
            <a:r>
              <a:rPr b="1" dirty="0" i="1" lang="en-US" sz="3200">
                <a:solidFill>
                  <a:srgbClr val="FF0000"/>
                </a:solidFill>
                <a:uFillTx/>
              </a:rPr>
              <a:t>oma</a:t>
            </a:r>
            <a:r>
              <a:rPr b="1" dirty="0" lang="en-US" sz="3200">
                <a:solidFill>
                  <a:srgbClr val="FF0000"/>
                </a:solidFill>
                <a:uFillTx/>
              </a:rPr>
              <a:t> </a:t>
            </a:r>
            <a:r>
              <a:rPr b="1" dirty="0" lang="en-US">
                <a:uFillTx/>
              </a:rPr>
              <a:t>to the cell of origin. </a:t>
            </a:r>
          </a:p>
          <a:p>
            <a:pPr algn="l" rtl="0"/>
            <a:endParaRPr b="1" dirty="0" lang="en-US">
              <a:uFillTx/>
            </a:endParaRPr>
          </a:p>
          <a:p>
            <a:pPr algn="l" rtl="0"/>
            <a:r>
              <a:rPr b="1" dirty="0" lang="en-US">
                <a:uFillTx/>
              </a:rPr>
              <a:t>Tumors of mesenchymal cells generally follow this rule.</a:t>
            </a:r>
          </a:p>
          <a:p>
            <a:pPr algn="l" rtl="0"/>
            <a:r>
              <a:rPr b="1" dirty="0" lang="en-US">
                <a:uFillTx/>
              </a:rPr>
              <a:t> For example, a benign tumor arising in </a:t>
            </a:r>
            <a:r>
              <a:rPr b="1" dirty="0" lang="en-US">
                <a:solidFill>
                  <a:srgbClr val="FF0000"/>
                </a:solidFill>
                <a:uFillTx/>
              </a:rPr>
              <a:t>fibrous tissue </a:t>
            </a:r>
            <a:r>
              <a:rPr b="1" dirty="0" lang="en-US">
                <a:uFillTx/>
              </a:rPr>
              <a:t>is called a </a:t>
            </a:r>
            <a:r>
              <a:rPr b="1" dirty="0" i="1" lang="en-US">
                <a:solidFill>
                  <a:srgbClr val="FF0000"/>
                </a:solidFill>
                <a:uFillTx/>
              </a:rPr>
              <a:t>fibroma</a:t>
            </a:r>
            <a:r>
              <a:rPr b="1" dirty="0" lang="en-US">
                <a:uFillTx/>
              </a:rPr>
              <a:t>, whereas a benign </a:t>
            </a:r>
            <a:r>
              <a:rPr b="1" dirty="0" lang="en-US">
                <a:solidFill>
                  <a:srgbClr val="FF0000"/>
                </a:solidFill>
                <a:uFillTx/>
              </a:rPr>
              <a:t>cartilaginous</a:t>
            </a:r>
            <a:r>
              <a:rPr b="1" dirty="0" lang="en-US">
                <a:uFillTx/>
              </a:rPr>
              <a:t> tumor is a </a:t>
            </a:r>
            <a:r>
              <a:rPr b="1" dirty="0" i="1" lang="en-US">
                <a:solidFill>
                  <a:srgbClr val="FF0000"/>
                </a:solidFill>
                <a:uFillTx/>
              </a:rPr>
              <a:t>chondroma.</a:t>
            </a:r>
          </a:p>
          <a:p>
            <a:pPr algn="l" rtl="0"/>
            <a:r>
              <a:rPr b="1" dirty="0" i="1" lang="en-US">
                <a:solidFill>
                  <a:srgbClr val="FF0000"/>
                </a:solidFill>
                <a:uFillTx/>
              </a:rPr>
              <a:t>Adenoma</a:t>
            </a:r>
            <a:r>
              <a:rPr b="1" dirty="0" lang="en-US">
                <a:solidFill>
                  <a:srgbClr val="FF0000"/>
                </a:solidFill>
                <a:uFillTx/>
              </a:rPr>
              <a:t> </a:t>
            </a:r>
            <a:r>
              <a:rPr b="1" dirty="0" lang="en-US">
                <a:uFillTx/>
              </a:rPr>
              <a:t>is applied to a benign epithelial neoplasm derived from </a:t>
            </a:r>
            <a:r>
              <a:rPr b="1" dirty="0" lang="en-US">
                <a:solidFill>
                  <a:srgbClr val="FF0000"/>
                </a:solidFill>
                <a:uFillTx/>
              </a:rPr>
              <a:t>glands</a:t>
            </a:r>
            <a:r>
              <a:rPr b="1" dirty="0" lang="en-US">
                <a:uFillTx/>
              </a:rPr>
              <a:t>, although they </a:t>
            </a:r>
            <a:r>
              <a:rPr b="1" dirty="0" lang="en-US">
                <a:solidFill>
                  <a:srgbClr val="FF0000"/>
                </a:solidFill>
                <a:uFillTx/>
              </a:rPr>
              <a:t>may or may not </a:t>
            </a:r>
            <a:r>
              <a:rPr b="1" dirty="0" lang="en-US">
                <a:uFillTx/>
              </a:rPr>
              <a:t>form glandular structures.</a:t>
            </a:r>
          </a:p>
          <a:p>
            <a:pPr algn="l" rtl="0"/>
            <a:endParaRPr dirty="0"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2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panose="020F0302020204030204"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panose="020F0502020204030204"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10427</TotalTime>
  <Words>1097</Words>
  <Application>Microsoft Office PowerPoint</Application>
  <PresentationFormat>شاشة عريضة</PresentationFormat>
  <Paragraphs>105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Classification of Tumors</vt:lpstr>
      <vt:lpstr>عرض تقديمي في PowerPoint</vt:lpstr>
      <vt:lpstr>عرض تقديمي في PowerPoint</vt:lpstr>
      <vt:lpstr>Objectives</vt:lpstr>
      <vt:lpstr>General Definition</vt:lpstr>
      <vt:lpstr>Classification of Tumors</vt:lpstr>
      <vt:lpstr>Similarity</vt:lpstr>
      <vt:lpstr>Important of Stroma</vt:lpstr>
      <vt:lpstr>Benign Tumors</vt:lpstr>
      <vt:lpstr>Benign Tumors</vt:lpstr>
      <vt:lpstr>polyp</vt:lpstr>
      <vt:lpstr>Malignant Tumors</vt:lpstr>
      <vt:lpstr>Malignant Tumors</vt:lpstr>
      <vt:lpstr>Mixed Tumors</vt:lpstr>
      <vt:lpstr>عرض تقديمي في PowerPoint</vt:lpstr>
      <vt:lpstr>Teratoma</vt:lpstr>
      <vt:lpstr>عرض تقديمي في PowerPoint</vt:lpstr>
      <vt:lpstr>Critical Exceptions</vt:lpstr>
      <vt:lpstr>Critical Exceptions</vt:lpstr>
      <vt:lpstr>Critical Exceptions</vt:lpstr>
      <vt:lpstr>Summary</vt:lpstr>
      <vt:lpstr>عرض تقديمي في PowerPoint</vt:lpstr>
      <vt:lpstr>عرض تقديمي في PowerPoint</vt:lpstr>
      <vt:lpstr>Which of the following is not a benign tumor?</vt:lpstr>
      <vt:lpstr>Pathology</vt:lpstr>
      <vt:lpstr>KSF Pathology Programs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Tumors</dc:title>
  <dc:creator>Amany Abdulgader Fathaddin</dc:creator>
  <cp:lastModifiedBy>OSAMAH T. KHOJAH</cp:lastModifiedBy>
  <cp:revision>75</cp:revision>
  <dcterms:created xsi:type="dcterms:W3CDTF">2015-05-25T10:54:11Z</dcterms:created>
  <dcterms:modified xsi:type="dcterms:W3CDTF">2020-10-22T08:14:39Z</dcterms:modified>
</cp:coreProperties>
</file>