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648" r:id="rId1"/>
  </p:sldMasterIdLst>
  <p:sldIdLst>
    <p:sldId id="276" r:id="rId2"/>
    <p:sldId id="337" r:id="rId3"/>
    <p:sldId id="338" r:id="rId4"/>
    <p:sldId id="333" r:id="rId5"/>
    <p:sldId id="334" r:id="rId6"/>
    <p:sldId id="332" r:id="rId7"/>
    <p:sldId id="277" r:id="rId8"/>
    <p:sldId id="278" r:id="rId9"/>
    <p:sldId id="279" r:id="rId10"/>
    <p:sldId id="280" r:id="rId11"/>
    <p:sldId id="285" r:id="rId12"/>
    <p:sldId id="281" r:id="rId13"/>
    <p:sldId id="321" r:id="rId14"/>
    <p:sldId id="286" r:id="rId15"/>
    <p:sldId id="282" r:id="rId16"/>
    <p:sldId id="283" r:id="rId17"/>
    <p:sldId id="323" r:id="rId18"/>
    <p:sldId id="322" r:id="rId19"/>
    <p:sldId id="324" r:id="rId20"/>
    <p:sldId id="289" r:id="rId21"/>
    <p:sldId id="290" r:id="rId22"/>
    <p:sldId id="291" r:id="rId23"/>
    <p:sldId id="328" r:id="rId24"/>
    <p:sldId id="293" r:id="rId25"/>
    <p:sldId id="292" r:id="rId26"/>
    <p:sldId id="325" r:id="rId27"/>
    <p:sldId id="294" r:id="rId28"/>
    <p:sldId id="295" r:id="rId29"/>
    <p:sldId id="296" r:id="rId30"/>
    <p:sldId id="297" r:id="rId31"/>
    <p:sldId id="329" r:id="rId32"/>
    <p:sldId id="298" r:id="rId33"/>
    <p:sldId id="308" r:id="rId34"/>
    <p:sldId id="300" r:id="rId35"/>
    <p:sldId id="301" r:id="rId36"/>
    <p:sldId id="306" r:id="rId37"/>
    <p:sldId id="303" r:id="rId38"/>
    <p:sldId id="326" r:id="rId39"/>
    <p:sldId id="330" r:id="rId40"/>
    <p:sldId id="331" r:id="rId41"/>
    <p:sldId id="305" r:id="rId42"/>
    <p:sldId id="327" r:id="rId43"/>
    <p:sldId id="335" r:id="rId44"/>
    <p:sldId id="343" r:id="rId45"/>
    <p:sldId id="340" r:id="rId46"/>
    <p:sldId id="341" r:id="rId47"/>
    <p:sldId id="342" r:id="rId4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D048-D34A-43F9-A9F3-F42E0C3A2A6D}" type="datetimeFigureOut">
              <a:rPr lang="ar-SA" smtClean="0"/>
              <a:t>3/8/1442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F277-B1D3-4192-B8A5-FAA1E410FC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1215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D048-D34A-43F9-A9F3-F42E0C3A2A6D}" type="datetimeFigureOut">
              <a:rPr lang="ar-SA" smtClean="0"/>
              <a:t>3/8/1442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F277-B1D3-4192-B8A5-FAA1E410FC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227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D048-D34A-43F9-A9F3-F42E0C3A2A6D}" type="datetimeFigureOut">
              <a:rPr lang="ar-SA" smtClean="0"/>
              <a:t>3/8/1442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F277-B1D3-4192-B8A5-FAA1E410FC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778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D048-D34A-43F9-A9F3-F42E0C3A2A6D}" type="datetimeFigureOut">
              <a:rPr lang="ar-SA" smtClean="0"/>
              <a:t>3/8/1442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F277-B1D3-4192-B8A5-FAA1E410FC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7953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D048-D34A-43F9-A9F3-F42E0C3A2A6D}" type="datetimeFigureOut">
              <a:rPr lang="ar-SA" smtClean="0"/>
              <a:t>3/8/1442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F277-B1D3-4192-B8A5-FAA1E410FC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797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D048-D34A-43F9-A9F3-F42E0C3A2A6D}" type="datetimeFigureOut">
              <a:rPr lang="ar-SA" smtClean="0"/>
              <a:t>3/8/1442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F277-B1D3-4192-B8A5-FAA1E410FC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1607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D048-D34A-43F9-A9F3-F42E0C3A2A6D}" type="datetimeFigureOut">
              <a:rPr lang="ar-SA" smtClean="0"/>
              <a:t>3/8/1442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F277-B1D3-4192-B8A5-FAA1E410FC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829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D048-D34A-43F9-A9F3-F42E0C3A2A6D}" type="datetimeFigureOut">
              <a:rPr lang="ar-SA" smtClean="0"/>
              <a:t>3/8/1442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F277-B1D3-4192-B8A5-FAA1E410FC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5932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D048-D34A-43F9-A9F3-F42E0C3A2A6D}" type="datetimeFigureOut">
              <a:rPr lang="ar-SA" smtClean="0"/>
              <a:t>3/8/1442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F277-B1D3-4192-B8A5-FAA1E410FC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457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D048-D34A-43F9-A9F3-F42E0C3A2A6D}" type="datetimeFigureOut">
              <a:rPr lang="ar-SA" smtClean="0"/>
              <a:t>3/8/1442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F277-B1D3-4192-B8A5-FAA1E410FC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987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D048-D34A-43F9-A9F3-F42E0C3A2A6D}" type="datetimeFigureOut">
              <a:rPr lang="ar-SA" smtClean="0"/>
              <a:t>3/8/1442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F277-B1D3-4192-B8A5-FAA1E410FC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2801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ED048-D34A-43F9-A9F3-F42E0C3A2A6D}" type="datetimeFigureOut">
              <a:rPr lang="ar-SA" smtClean="0"/>
              <a:t>3/8/1442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3F277-B1D3-4192-B8A5-FAA1E410FC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52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9330"/>
            <a:ext cx="10515600" cy="1326292"/>
          </a:xfrm>
        </p:spPr>
        <p:txBody>
          <a:bodyPr/>
          <a:lstStyle/>
          <a:p>
            <a:r>
              <a:rPr lang="en-US" b="1" dirty="0"/>
              <a:t>Properties of Benign and Malignant Neoplasm</a:t>
            </a:r>
            <a:br>
              <a:rPr lang="ar-SA" b="1" dirty="0"/>
            </a:b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55091"/>
            <a:ext cx="10515600" cy="3021871"/>
          </a:xfrm>
        </p:spPr>
        <p:txBody>
          <a:bodyPr/>
          <a:lstStyle/>
          <a:p>
            <a:pPr marL="0" indent="0" algn="ctr" rtl="0">
              <a:buNone/>
            </a:pPr>
            <a:r>
              <a:rPr lang="en-US" sz="2400" dirty="0"/>
              <a:t>Slides were taken from Dr. Amany Fathaddin, MD</a:t>
            </a:r>
          </a:p>
          <a:p>
            <a:pPr marL="0" indent="0" algn="ctr" rtl="0">
              <a:buNone/>
            </a:pPr>
            <a:r>
              <a:rPr lang="en-US" sz="2400" dirty="0"/>
              <a:t>Assistant professor- Department of Pathology</a:t>
            </a:r>
            <a:endParaRPr lang="ar-SA" sz="2400" dirty="0"/>
          </a:p>
          <a:p>
            <a:pPr marL="0" indent="0" algn="ctr" rtl="0">
              <a:buNone/>
            </a:pPr>
            <a:endParaRPr lang="en-US" sz="2000" dirty="0"/>
          </a:p>
          <a:p>
            <a:pPr marL="0" indent="0" algn="ctr" rtl="0">
              <a:buNone/>
            </a:pPr>
            <a:r>
              <a:rPr lang="en-US" sz="2000" dirty="0"/>
              <a:t>Group B &amp; A 1</a:t>
            </a:r>
            <a:r>
              <a:rPr lang="en-US" sz="2000" baseline="30000" dirty="0"/>
              <a:t>st</a:t>
            </a:r>
            <a:r>
              <a:rPr lang="en-US" sz="2000" dirty="0"/>
              <a:t> year- Oct 2020</a:t>
            </a:r>
          </a:p>
          <a:p>
            <a:pPr marL="0" indent="0" algn="ctr" rtl="0">
              <a:buNone/>
            </a:pPr>
            <a:r>
              <a:rPr lang="en-US" sz="2000" dirty="0"/>
              <a:t>Osamah T. Khojah</a:t>
            </a:r>
          </a:p>
          <a:p>
            <a:pPr marL="0" indent="0" algn="ctr" rtl="0">
              <a:buNone/>
            </a:pPr>
            <a:r>
              <a:rPr lang="en-US" sz="2000" dirty="0"/>
              <a:t>0555485892, asd@ksu.edu.sa</a:t>
            </a:r>
            <a:endParaRPr lang="ar-SA" sz="2000" dirty="0"/>
          </a:p>
          <a:p>
            <a:pPr marL="0" indent="0" algn="ctr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14561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Differentiation and Anaplasia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/>
            <a:r>
              <a:rPr lang="en-US" dirty="0">
                <a:solidFill>
                  <a:srgbClr val="FF0000"/>
                </a:solidFill>
                <a:latin typeface="inherit"/>
              </a:rPr>
              <a:t>Benign</a:t>
            </a:r>
            <a:r>
              <a:rPr lang="en-US" dirty="0">
                <a:solidFill>
                  <a:srgbClr val="000000"/>
                </a:solidFill>
                <a:latin typeface="inherit"/>
              </a:rPr>
              <a:t> neoplasms are composed of </a:t>
            </a:r>
            <a:r>
              <a:rPr lang="en-US" b="1" i="1" dirty="0">
                <a:solidFill>
                  <a:srgbClr val="FF0000"/>
                </a:solidFill>
                <a:latin typeface="inherit"/>
              </a:rPr>
              <a:t>well-differentiated cells </a:t>
            </a:r>
            <a:r>
              <a:rPr lang="en-US" dirty="0">
                <a:solidFill>
                  <a:srgbClr val="000000"/>
                </a:solidFill>
                <a:latin typeface="inherit"/>
              </a:rPr>
              <a:t>that closely resemble their normal counterparts. </a:t>
            </a:r>
          </a:p>
          <a:p>
            <a:pPr algn="l" rtl="0" fontAlgn="base"/>
            <a:r>
              <a:rPr lang="en-US" dirty="0">
                <a:solidFill>
                  <a:srgbClr val="000000"/>
                </a:solidFill>
                <a:latin typeface="inherit"/>
              </a:rPr>
              <a:t>A </a:t>
            </a:r>
            <a:r>
              <a:rPr lang="en-US" dirty="0">
                <a:solidFill>
                  <a:srgbClr val="FF0000"/>
                </a:solidFill>
                <a:latin typeface="inherit"/>
              </a:rPr>
              <a:t>lipoma</a:t>
            </a:r>
            <a:r>
              <a:rPr lang="en-US" dirty="0">
                <a:solidFill>
                  <a:srgbClr val="000000"/>
                </a:solidFill>
                <a:latin typeface="inherit"/>
              </a:rPr>
              <a:t> is made up of mature </a:t>
            </a:r>
            <a:r>
              <a:rPr lang="en-US" dirty="0">
                <a:solidFill>
                  <a:srgbClr val="FF0000"/>
                </a:solidFill>
                <a:latin typeface="inherit"/>
              </a:rPr>
              <a:t>fat cells </a:t>
            </a:r>
            <a:r>
              <a:rPr lang="en-US" dirty="0">
                <a:solidFill>
                  <a:srgbClr val="000000"/>
                </a:solidFill>
                <a:latin typeface="inherit"/>
              </a:rPr>
              <a:t>laden with cytoplasmic lipid vacuoles</a:t>
            </a:r>
          </a:p>
          <a:p>
            <a:pPr algn="l" rtl="0" fontAlgn="base"/>
            <a:r>
              <a:rPr lang="en-US" dirty="0">
                <a:solidFill>
                  <a:srgbClr val="000000"/>
                </a:solidFill>
                <a:latin typeface="inherit"/>
              </a:rPr>
              <a:t>a </a:t>
            </a:r>
            <a:r>
              <a:rPr lang="en-US" dirty="0">
                <a:solidFill>
                  <a:srgbClr val="FF0000"/>
                </a:solidFill>
                <a:latin typeface="inherit"/>
              </a:rPr>
              <a:t>chondroma</a:t>
            </a:r>
            <a:r>
              <a:rPr lang="en-US" dirty="0">
                <a:solidFill>
                  <a:srgbClr val="000000"/>
                </a:solidFill>
                <a:latin typeface="inherit"/>
              </a:rPr>
              <a:t> is made up of mature cartilage cells that synthesize their usual cartilaginous matrix</a:t>
            </a:r>
          </a:p>
          <a:p>
            <a:pPr algn="l" rtl="0" fontAlgn="base"/>
            <a:r>
              <a:rPr lang="en-US" dirty="0">
                <a:solidFill>
                  <a:srgbClr val="000000"/>
                </a:solidFill>
                <a:latin typeface="inherit"/>
              </a:rPr>
              <a:t>In well-differentiated benign tumors, </a:t>
            </a:r>
            <a:r>
              <a:rPr lang="en-US" dirty="0">
                <a:solidFill>
                  <a:srgbClr val="FF0000"/>
                </a:solidFill>
                <a:latin typeface="inherit"/>
              </a:rPr>
              <a:t>mitoses</a:t>
            </a:r>
            <a:r>
              <a:rPr lang="en-US" dirty="0">
                <a:solidFill>
                  <a:srgbClr val="000000"/>
                </a:solidFill>
                <a:latin typeface="inherit"/>
              </a:rPr>
              <a:t> are usually </a:t>
            </a:r>
            <a:r>
              <a:rPr lang="en-US" dirty="0">
                <a:solidFill>
                  <a:srgbClr val="FF0000"/>
                </a:solidFill>
                <a:latin typeface="inherit"/>
              </a:rPr>
              <a:t>rare</a:t>
            </a:r>
            <a:r>
              <a:rPr lang="en-US" dirty="0">
                <a:solidFill>
                  <a:srgbClr val="000000"/>
                </a:solidFill>
                <a:latin typeface="inherit"/>
              </a:rPr>
              <a:t> and are of normal configuration.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50683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Leiomyoma</a:t>
            </a:r>
            <a:endParaRPr lang="ar-S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5720" y="2767914"/>
            <a:ext cx="3707026" cy="330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/>
              <a:t>Lipoma</a:t>
            </a:r>
            <a:endParaRPr lang="ar-SA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794" y="2767914"/>
            <a:ext cx="3810000" cy="3303372"/>
          </a:xfrm>
        </p:spPr>
      </p:pic>
    </p:spTree>
    <p:extLst>
      <p:ext uri="{BB962C8B-B14F-4D97-AF65-F5344CB8AC3E}">
        <p14:creationId xmlns:p14="http://schemas.microsoft.com/office/powerpoint/2010/main" val="2007123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Differentiation and Anaplasia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Malignant</a:t>
            </a:r>
            <a:r>
              <a:rPr lang="en-US" dirty="0"/>
              <a:t> neoplasms are characterized by a wide range of parenchymal cell differentiation, from </a:t>
            </a:r>
            <a:r>
              <a:rPr lang="en-US" dirty="0">
                <a:solidFill>
                  <a:srgbClr val="FF0000"/>
                </a:solidFill>
              </a:rPr>
              <a:t>well differentiated  </a:t>
            </a:r>
            <a:r>
              <a:rPr lang="en-US" dirty="0"/>
              <a:t>to completely </a:t>
            </a:r>
            <a:r>
              <a:rPr lang="en-US" dirty="0">
                <a:solidFill>
                  <a:srgbClr val="FF0000"/>
                </a:solidFill>
              </a:rPr>
              <a:t>undifferentiated.</a:t>
            </a:r>
            <a:r>
              <a:rPr lang="en-US" dirty="0"/>
              <a:t> 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Between the two extremes lie tumors loosely referred to as </a:t>
            </a:r>
            <a:r>
              <a:rPr lang="en-US" i="1" dirty="0">
                <a:solidFill>
                  <a:srgbClr val="FF0000"/>
                </a:solidFill>
              </a:rPr>
              <a:t>moderately well differentiated</a:t>
            </a:r>
            <a:r>
              <a:rPr lang="en-US" dirty="0"/>
              <a:t>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9812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56" y="91427"/>
            <a:ext cx="8665029" cy="6681925"/>
          </a:xfrm>
        </p:spPr>
      </p:pic>
    </p:spTree>
    <p:extLst>
      <p:ext uri="{BB962C8B-B14F-4D97-AF65-F5344CB8AC3E}">
        <p14:creationId xmlns:p14="http://schemas.microsoft.com/office/powerpoint/2010/main" val="1919652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8541"/>
            <a:ext cx="10515600" cy="702147"/>
          </a:xfrm>
        </p:spPr>
        <p:txBody>
          <a:bodyPr/>
          <a:lstStyle/>
          <a:p>
            <a:pPr algn="ctr"/>
            <a:r>
              <a:rPr lang="en-US" dirty="0"/>
              <a:t>Squamous Cell Carcinoma</a:t>
            </a:r>
            <a:endParaRPr lang="ar-S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778" y="1771135"/>
            <a:ext cx="7537622" cy="4349579"/>
          </a:xfrm>
        </p:spPr>
      </p:pic>
    </p:spTree>
    <p:extLst>
      <p:ext uri="{BB962C8B-B14F-4D97-AF65-F5344CB8AC3E}">
        <p14:creationId xmlns:p14="http://schemas.microsoft.com/office/powerpoint/2010/main" val="1516451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Differentiation and Anaplasia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stroma</a:t>
            </a:r>
            <a:r>
              <a:rPr lang="en-US" dirty="0"/>
              <a:t> carrying the blood supply is crucial to the growth of tumors but </a:t>
            </a:r>
            <a:r>
              <a:rPr lang="en-US" dirty="0">
                <a:solidFill>
                  <a:srgbClr val="FF0000"/>
                </a:solidFill>
              </a:rPr>
              <a:t>does not aid in the separation </a:t>
            </a:r>
            <a:r>
              <a:rPr lang="en-US" dirty="0"/>
              <a:t>of benign from malignant ones. </a:t>
            </a:r>
          </a:p>
          <a:p>
            <a:pPr algn="l" rtl="0"/>
            <a:r>
              <a:rPr lang="en-US" dirty="0"/>
              <a:t>The amount of stromal connective tissue does determine the consistency of a neoplasm. Certain cancers induce a dense, abundant fibrous stroma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sz="3200" b="1" i="1" dirty="0" err="1">
                <a:solidFill>
                  <a:srgbClr val="FF0000"/>
                </a:solidFill>
              </a:rPr>
              <a:t>desmoplasia</a:t>
            </a:r>
            <a:r>
              <a:rPr lang="en-US" dirty="0">
                <a:solidFill>
                  <a:srgbClr val="FF0000"/>
                </a:solidFill>
              </a:rPr>
              <a:t>), </a:t>
            </a:r>
            <a:r>
              <a:rPr lang="en-US" dirty="0"/>
              <a:t>making them hard, so-called </a:t>
            </a:r>
            <a:r>
              <a:rPr lang="en-US" sz="3200" b="1" i="1" dirty="0" err="1">
                <a:solidFill>
                  <a:srgbClr val="FF0000"/>
                </a:solidFill>
              </a:rPr>
              <a:t>scirrhous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tumors</a:t>
            </a:r>
            <a:r>
              <a:rPr lang="en-US" dirty="0"/>
              <a:t>.</a:t>
            </a:r>
            <a:endParaRPr lang="ar-SA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03546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Differentiation and Anaplasia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Malignant neoplasms that are composed of undifferentiated cells are said to be </a:t>
            </a:r>
            <a:r>
              <a:rPr lang="en-US" i="1" dirty="0"/>
              <a:t>anaplastic</a:t>
            </a:r>
            <a:r>
              <a:rPr lang="en-US" dirty="0"/>
              <a:t>. </a:t>
            </a:r>
          </a:p>
          <a:p>
            <a:pPr algn="l" rtl="0"/>
            <a:endParaRPr lang="en-US" dirty="0"/>
          </a:p>
          <a:p>
            <a:pPr algn="l" rtl="0"/>
            <a:r>
              <a:rPr lang="en-US" sz="3200" b="1" i="1" dirty="0">
                <a:solidFill>
                  <a:srgbClr val="FF0000"/>
                </a:solidFill>
              </a:rPr>
              <a:t>Anaplasia</a:t>
            </a:r>
            <a:r>
              <a:rPr lang="en-US" dirty="0"/>
              <a:t>: Lack of differentiation, is considered a hallmark of malignancy.</a:t>
            </a:r>
            <a:endParaRPr lang="ar-SA" dirty="0"/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45863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>
                <a:solidFill>
                  <a:srgbClr val="FF0000"/>
                </a:solidFill>
              </a:rPr>
              <a:t>Anaplastic cells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7886"/>
            <a:ext cx="10515600" cy="5167085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Marked </a:t>
            </a:r>
            <a:r>
              <a:rPr lang="en-US" b="1" i="1" dirty="0">
                <a:solidFill>
                  <a:srgbClr val="FF0000"/>
                </a:solidFill>
              </a:rPr>
              <a:t>pleomorphism</a:t>
            </a:r>
            <a:r>
              <a:rPr lang="en-US" dirty="0"/>
              <a:t> variation in size and shape.</a:t>
            </a:r>
          </a:p>
          <a:p>
            <a:pPr algn="l" rtl="0"/>
            <a:r>
              <a:rPr lang="en-US" dirty="0"/>
              <a:t>The </a:t>
            </a:r>
            <a:r>
              <a:rPr lang="en-US" i="1" dirty="0">
                <a:solidFill>
                  <a:srgbClr val="FF0000"/>
                </a:solidFill>
              </a:rPr>
              <a:t>nuclei</a:t>
            </a:r>
            <a:r>
              <a:rPr lang="en-US" i="1" dirty="0"/>
              <a:t> are extremely </a:t>
            </a:r>
            <a:r>
              <a:rPr lang="en-US" sz="3200" b="1" i="1" dirty="0">
                <a:solidFill>
                  <a:srgbClr val="FF0000"/>
                </a:solidFill>
              </a:rPr>
              <a:t>hyperchromatic</a:t>
            </a:r>
            <a:r>
              <a:rPr lang="en-US" dirty="0"/>
              <a:t> (dark-staining) and large resulting in an </a:t>
            </a:r>
            <a:r>
              <a:rPr lang="en-US" dirty="0">
                <a:solidFill>
                  <a:srgbClr val="FF0000"/>
                </a:solidFill>
              </a:rPr>
              <a:t>increased </a:t>
            </a:r>
            <a:r>
              <a:rPr lang="en-US" b="1" dirty="0">
                <a:solidFill>
                  <a:srgbClr val="FF0000"/>
                </a:solidFill>
              </a:rPr>
              <a:t>nuclear-to-cytoplasmic ratio </a:t>
            </a:r>
            <a:r>
              <a:rPr lang="en-US" dirty="0"/>
              <a:t>that may approach 1:1 instead of the normal 1 : 4 or 1 : 6. </a:t>
            </a:r>
          </a:p>
          <a:p>
            <a:pPr algn="l" rtl="0"/>
            <a:r>
              <a:rPr lang="en-US" sz="3200" b="1" i="1" dirty="0">
                <a:solidFill>
                  <a:srgbClr val="FF0000"/>
                </a:solidFill>
              </a:rPr>
              <a:t>Giant cells</a:t>
            </a:r>
            <a:r>
              <a:rPr lang="en-US" sz="3200" dirty="0">
                <a:solidFill>
                  <a:srgbClr val="FF0000"/>
                </a:solidFill>
              </a:rPr>
              <a:t> </a:t>
            </a:r>
            <a:r>
              <a:rPr lang="en-US" dirty="0"/>
              <a:t>that are considerably larger than their neighbors may be formed and possess either one enormous nucleus or several nuclei.</a:t>
            </a:r>
          </a:p>
          <a:p>
            <a:pPr algn="l" rtl="0"/>
            <a:r>
              <a:rPr lang="en-US" i="1" dirty="0"/>
              <a:t>Anaplastic </a:t>
            </a:r>
            <a:r>
              <a:rPr lang="en-US" b="1" i="1" dirty="0">
                <a:solidFill>
                  <a:srgbClr val="FF0000"/>
                </a:solidFill>
              </a:rPr>
              <a:t>nuclei are variable and bizarre </a:t>
            </a:r>
            <a:r>
              <a:rPr lang="en-US" i="1" dirty="0"/>
              <a:t>in size and shape</a:t>
            </a:r>
            <a:r>
              <a:rPr lang="en-US" dirty="0"/>
              <a:t>. The </a:t>
            </a:r>
            <a:r>
              <a:rPr lang="en-US" b="1" dirty="0"/>
              <a:t>chromatin</a:t>
            </a:r>
            <a:r>
              <a:rPr lang="en-US" b="1" u="sng" dirty="0"/>
              <a:t> </a:t>
            </a:r>
            <a:r>
              <a:rPr lang="en-US" b="1" dirty="0">
                <a:solidFill>
                  <a:srgbClr val="FF0000"/>
                </a:solidFill>
              </a:rPr>
              <a:t>is coarse and clumped</a:t>
            </a:r>
            <a:r>
              <a:rPr lang="en-US" dirty="0"/>
              <a:t>, and </a:t>
            </a:r>
            <a:r>
              <a:rPr lang="en-US" b="1" dirty="0"/>
              <a:t>nucleoli may be of </a:t>
            </a:r>
            <a:r>
              <a:rPr lang="en-US" b="1" dirty="0">
                <a:solidFill>
                  <a:srgbClr val="FF0000"/>
                </a:solidFill>
              </a:rPr>
              <a:t>astounding size</a:t>
            </a:r>
            <a:r>
              <a:rPr lang="en-US" dirty="0"/>
              <a:t>.</a:t>
            </a:r>
          </a:p>
          <a:p>
            <a:pPr algn="l" rtl="0"/>
            <a:r>
              <a:rPr lang="en-US" b="1" i="1" dirty="0"/>
              <a:t>Mitoses</a:t>
            </a:r>
            <a:r>
              <a:rPr lang="en-US" i="1" dirty="0"/>
              <a:t> often are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numerous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/>
              <a:t>and distinctly </a:t>
            </a:r>
            <a:r>
              <a:rPr lang="en-US" b="1" dirty="0">
                <a:solidFill>
                  <a:srgbClr val="FF0000"/>
                </a:solidFill>
              </a:rPr>
              <a:t>atypical</a:t>
            </a:r>
            <a:r>
              <a:rPr lang="en-US" dirty="0"/>
              <a:t>; </a:t>
            </a:r>
            <a:r>
              <a:rPr lang="en-US" b="1" i="1" dirty="0" err="1">
                <a:solidFill>
                  <a:srgbClr val="FF0000"/>
                </a:solidFill>
              </a:rPr>
              <a:t>tripolar</a:t>
            </a:r>
            <a:r>
              <a:rPr lang="en-US" b="1" i="1" dirty="0">
                <a:solidFill>
                  <a:srgbClr val="FF0000"/>
                </a:solidFill>
              </a:rPr>
              <a:t> or </a:t>
            </a:r>
            <a:r>
              <a:rPr lang="en-US" b="1" i="1" dirty="0" err="1">
                <a:solidFill>
                  <a:srgbClr val="FF0000"/>
                </a:solidFill>
              </a:rPr>
              <a:t>quadripolar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dirty="0"/>
              <a:t>mitotic figures.</a:t>
            </a:r>
          </a:p>
          <a:p>
            <a:pPr algn="l" rtl="0"/>
            <a:r>
              <a:rPr lang="en-US" dirty="0"/>
              <a:t>They </a:t>
            </a:r>
            <a:r>
              <a:rPr lang="en-US" b="1" dirty="0">
                <a:solidFill>
                  <a:srgbClr val="FF0000"/>
                </a:solidFill>
              </a:rPr>
              <a:t>lose normal polarity</a:t>
            </a:r>
            <a:r>
              <a:rPr lang="en-US" dirty="0"/>
              <a:t>: fail to develop recognizable patterns of orientation to one another.</a:t>
            </a:r>
            <a:endParaRPr lang="ar-SA" b="1" dirty="0"/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54884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373" y="43542"/>
            <a:ext cx="8057341" cy="6750103"/>
          </a:xfrm>
        </p:spPr>
      </p:pic>
    </p:spTree>
    <p:extLst>
      <p:ext uri="{BB962C8B-B14F-4D97-AF65-F5344CB8AC3E}">
        <p14:creationId xmlns:p14="http://schemas.microsoft.com/office/powerpoint/2010/main" val="1318285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6" y="25836"/>
            <a:ext cx="8113485" cy="6653536"/>
          </a:xfrm>
        </p:spPr>
      </p:pic>
    </p:spTree>
    <p:extLst>
      <p:ext uri="{BB962C8B-B14F-4D97-AF65-F5344CB8AC3E}">
        <p14:creationId xmlns:p14="http://schemas.microsoft.com/office/powerpoint/2010/main" val="271996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98" y="177800"/>
            <a:ext cx="11830434" cy="64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98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Anaplasia</a:t>
            </a:r>
            <a:endParaRPr lang="ar-S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319" y="1983796"/>
            <a:ext cx="3649362" cy="413385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697" y="1983796"/>
            <a:ext cx="3970638" cy="413385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67" y="1983796"/>
            <a:ext cx="3079303" cy="413385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6952735" y="3583459"/>
            <a:ext cx="757881" cy="2636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12324" y="4176584"/>
            <a:ext cx="1425146" cy="4366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988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Differentiation and Anaplasia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The more differentiated the tumor cell, the more completely it retains the functional capabilities of its normal counterparts.</a:t>
            </a:r>
          </a:p>
          <a:p>
            <a:pPr algn="l" rtl="0"/>
            <a:r>
              <a:rPr lang="en-US" dirty="0"/>
              <a:t>Some cancers may elaborate fetal proteins not produced by comparable cells in the adult. Cancers of nonendocrine origin may produce so-called </a:t>
            </a:r>
            <a:r>
              <a:rPr lang="en-US" dirty="0">
                <a:solidFill>
                  <a:srgbClr val="FF0000"/>
                </a:solidFill>
              </a:rPr>
              <a:t>ectopic hormones</a:t>
            </a:r>
            <a:r>
              <a:rPr lang="en-US" dirty="0"/>
              <a:t>.</a:t>
            </a:r>
          </a:p>
          <a:p>
            <a:pPr algn="l" rtl="0" fontAlgn="base"/>
            <a:r>
              <a:rPr lang="en-US" i="1" dirty="0"/>
              <a:t>The more rapidly growing and the more anaplastic a tumor, the less likely it is to have specialized functional activity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6587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Differentiation and Anaplasia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3200" b="1" i="1" dirty="0">
                <a:solidFill>
                  <a:srgbClr val="FF0000"/>
                </a:solidFill>
              </a:rPr>
              <a:t>Metaplasia: </a:t>
            </a:r>
            <a:r>
              <a:rPr lang="en-US" sz="3200" dirty="0"/>
              <a:t>change in mature to other mature cells, reversible, not directly links to neoplasm.</a:t>
            </a:r>
            <a:endParaRPr lang="en-US" sz="3200" b="1" i="1" dirty="0">
              <a:solidFill>
                <a:srgbClr val="FF0000"/>
              </a:solidFill>
            </a:endParaRPr>
          </a:p>
          <a:p>
            <a:pPr algn="l" rtl="0"/>
            <a:r>
              <a:rPr lang="en-US" sz="3200" b="1" i="1" dirty="0">
                <a:solidFill>
                  <a:srgbClr val="FF0000"/>
                </a:solidFill>
              </a:rPr>
              <a:t>Dysplasia</a:t>
            </a:r>
            <a:r>
              <a:rPr lang="en-US" dirty="0"/>
              <a:t> is encountered principally in epithelial lesions. It is a </a:t>
            </a:r>
            <a:r>
              <a:rPr lang="en-US" i="1" dirty="0"/>
              <a:t>loss in the uniformity of individual cells and in their architectural orientation</a:t>
            </a:r>
            <a:r>
              <a:rPr lang="en-US" dirty="0"/>
              <a:t>. </a:t>
            </a:r>
          </a:p>
          <a:p>
            <a:pPr algn="l" rtl="0"/>
            <a:r>
              <a:rPr lang="en-US" dirty="0"/>
              <a:t>Dysplastic cells exhibit considerable </a:t>
            </a:r>
            <a:r>
              <a:rPr lang="en-US" dirty="0">
                <a:solidFill>
                  <a:srgbClr val="FF0000"/>
                </a:solidFill>
              </a:rPr>
              <a:t>pleomorphism</a:t>
            </a:r>
            <a:r>
              <a:rPr lang="en-US" dirty="0"/>
              <a:t> and often possess </a:t>
            </a:r>
            <a:r>
              <a:rPr lang="en-US" dirty="0">
                <a:solidFill>
                  <a:srgbClr val="FF0000"/>
                </a:solidFill>
              </a:rPr>
              <a:t>hyperchromatic nuclei </a:t>
            </a:r>
            <a:r>
              <a:rPr lang="en-US" dirty="0"/>
              <a:t>that are abnormally large for the size of the cell. Mitotic figures are more abundant than usual and frequently appear in abnormal locations within the epithelium.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76354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endParaRPr lang="ar-SA" dirty="0"/>
          </a:p>
        </p:txBody>
      </p:sp>
      <p:pic>
        <p:nvPicPr>
          <p:cNvPr id="12" name="عنصر نائب للمحتوى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00" y="77714"/>
            <a:ext cx="5397500" cy="6747292"/>
          </a:xfrm>
        </p:spPr>
      </p:pic>
    </p:spTree>
    <p:extLst>
      <p:ext uri="{BB962C8B-B14F-4D97-AF65-F5344CB8AC3E}">
        <p14:creationId xmlns:p14="http://schemas.microsoft.com/office/powerpoint/2010/main" val="2382120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Differentiation and Anaplasia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i="1" dirty="0"/>
          </a:p>
          <a:p>
            <a:pPr algn="l" rtl="0"/>
            <a:r>
              <a:rPr lang="en-US" dirty="0"/>
              <a:t>The term dysplasia </a:t>
            </a:r>
            <a:r>
              <a:rPr lang="en-US" dirty="0">
                <a:solidFill>
                  <a:srgbClr val="FF0000"/>
                </a:solidFill>
              </a:rPr>
              <a:t>is not synonymous </a:t>
            </a:r>
            <a:r>
              <a:rPr lang="en-US" dirty="0"/>
              <a:t>with cancer; mild to moderate dysplasias that do not involve the entire thickness of the epithelium sometimes regress completely, particularly if inciting causes are removed.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03080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Carcinoma in situ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When dysplastic changes are marked and involve the entire thickness of the epithelium, a </a:t>
            </a:r>
            <a:r>
              <a:rPr lang="en-US" dirty="0">
                <a:solidFill>
                  <a:srgbClr val="FF0000"/>
                </a:solidFill>
              </a:rPr>
              <a:t>pre invasive stage </a:t>
            </a:r>
            <a:r>
              <a:rPr lang="en-US" dirty="0"/>
              <a:t>of cancer.</a:t>
            </a:r>
            <a:endParaRPr lang="ar-S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440" y="2983238"/>
            <a:ext cx="5488614" cy="332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65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5" y="1219200"/>
            <a:ext cx="12031365" cy="5326743"/>
          </a:xfrm>
        </p:spPr>
      </p:pic>
    </p:spTree>
    <p:extLst>
      <p:ext uri="{BB962C8B-B14F-4D97-AF65-F5344CB8AC3E}">
        <p14:creationId xmlns:p14="http://schemas.microsoft.com/office/powerpoint/2010/main" val="2641190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/>
              <a:t>Rate of Growth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/>
          </a:p>
          <a:p>
            <a:pPr algn="l" rtl="0"/>
            <a:r>
              <a:rPr lang="en-US" dirty="0"/>
              <a:t>Most benign tumors grow slowly, and most cancers grow much faster, eventually spreading locally and to distant sites (metastasizing) and causing death.</a:t>
            </a:r>
          </a:p>
          <a:p>
            <a:pPr algn="l" rtl="0"/>
            <a:r>
              <a:rPr lang="en-US" dirty="0"/>
              <a:t>Many </a:t>
            </a:r>
            <a:r>
              <a:rPr lang="en-US" dirty="0">
                <a:solidFill>
                  <a:srgbClr val="FF0000"/>
                </a:solidFill>
              </a:rPr>
              <a:t>exceptions </a:t>
            </a:r>
            <a:r>
              <a:rPr lang="en-US" dirty="0"/>
              <a:t>to this generalization, however, and some benign tumors grow more rapidly than some cancers.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85096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/>
              <a:t>Rate of Growth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i="1" dirty="0"/>
              <a:t>The rate of growth of malignant tumors usually </a:t>
            </a:r>
            <a:r>
              <a:rPr lang="en-US" b="1" i="1" dirty="0">
                <a:solidFill>
                  <a:srgbClr val="FF0000"/>
                </a:solidFill>
              </a:rPr>
              <a:t>correlates inversely </a:t>
            </a:r>
            <a:r>
              <a:rPr lang="en-US" i="1" dirty="0"/>
              <a:t>with their level of differentiation</a:t>
            </a:r>
            <a:r>
              <a:rPr lang="en-US" dirty="0"/>
              <a:t>. </a:t>
            </a:r>
          </a:p>
          <a:p>
            <a:pPr algn="l" rtl="0"/>
            <a:r>
              <a:rPr lang="en-US" dirty="0"/>
              <a:t>Poorly differentiated tumors tend to grow more rapidly than do well-differentiated tumors. </a:t>
            </a:r>
          </a:p>
          <a:p>
            <a:pPr algn="l" rtl="0"/>
            <a:r>
              <a:rPr lang="en-US" dirty="0"/>
              <a:t>However, there is wide variation in the rate of growth. Some grow slowly for years and then enter a phase of rapid growth, signifying the emergence of an </a:t>
            </a:r>
            <a:r>
              <a:rPr lang="en-US" dirty="0">
                <a:solidFill>
                  <a:srgbClr val="FF0000"/>
                </a:solidFill>
              </a:rPr>
              <a:t>aggressive subclone </a:t>
            </a:r>
            <a:r>
              <a:rPr lang="en-US" dirty="0"/>
              <a:t>of transformed cells. Others grow relatively slowly and steadily. </a:t>
            </a:r>
          </a:p>
          <a:p>
            <a:pPr algn="l" rtl="0"/>
            <a:r>
              <a:rPr lang="en-US" dirty="0"/>
              <a:t>Rapidly growing malignant tumors often contain </a:t>
            </a:r>
            <a:r>
              <a:rPr lang="en-US" dirty="0">
                <a:solidFill>
                  <a:srgbClr val="FF0000"/>
                </a:solidFill>
              </a:rPr>
              <a:t>central areas of ischemic necrosis</a:t>
            </a:r>
            <a:r>
              <a:rPr lang="en-US" dirty="0"/>
              <a:t>, because the tumor blood supply, derived from the host, fails to keep pace with the oxygen needs of the expanding mass of cells.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71068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i="1" dirty="0"/>
              <a:t>Rate of Growth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 fontAlgn="base"/>
            <a:r>
              <a:rPr lang="en-US" sz="3300" b="1" dirty="0">
                <a:solidFill>
                  <a:srgbClr val="FF0000"/>
                </a:solidFill>
              </a:rPr>
              <a:t>Cancer Stem Cells and Lineages:</a:t>
            </a:r>
          </a:p>
          <a:p>
            <a:pPr algn="l" rtl="0" fontAlgn="base"/>
            <a:endParaRPr lang="en-US" sz="900" b="1" dirty="0">
              <a:solidFill>
                <a:srgbClr val="FF0000"/>
              </a:solidFill>
            </a:endParaRPr>
          </a:p>
          <a:p>
            <a:pPr algn="l" rtl="0" fontAlgn="base"/>
            <a:r>
              <a:rPr lang="en-US" dirty="0"/>
              <a:t>The continued </a:t>
            </a:r>
            <a:r>
              <a:rPr lang="en-US" dirty="0">
                <a:solidFill>
                  <a:srgbClr val="FF0000"/>
                </a:solidFill>
              </a:rPr>
              <a:t>growth and maintenance </a:t>
            </a:r>
            <a:r>
              <a:rPr lang="en-US" dirty="0"/>
              <a:t>of many tissues that contain short-lived cells, such as the formed elements of the blood and the epithelial cells of the gastrointestinal tract and skin, require a resident population of tissue stem cells that are </a:t>
            </a:r>
            <a:r>
              <a:rPr lang="en-US" dirty="0">
                <a:solidFill>
                  <a:srgbClr val="FF0000"/>
                </a:solidFill>
              </a:rPr>
              <a:t>long-lived and capable of self-renewal</a:t>
            </a:r>
            <a:r>
              <a:rPr lang="en-US" dirty="0"/>
              <a:t>. </a:t>
            </a:r>
          </a:p>
          <a:p>
            <a:pPr algn="l" rtl="0" fontAlgn="base"/>
            <a:r>
              <a:rPr lang="en-US" dirty="0"/>
              <a:t>Cancers are </a:t>
            </a:r>
            <a:r>
              <a:rPr lang="en-US" dirty="0">
                <a:solidFill>
                  <a:srgbClr val="FF0000"/>
                </a:solidFill>
              </a:rPr>
              <a:t>immortal and have limitless proliferative </a:t>
            </a:r>
            <a:r>
              <a:rPr lang="en-US" dirty="0"/>
              <a:t>capacity, indicating that like normal tissues, they also must contain cells with </a:t>
            </a:r>
            <a:r>
              <a:rPr lang="en-US" dirty="0">
                <a:solidFill>
                  <a:srgbClr val="FF0000"/>
                </a:solidFill>
              </a:rPr>
              <a:t>“stem-like” properties</a:t>
            </a:r>
            <a:r>
              <a:rPr lang="en-US" dirty="0"/>
              <a:t>.</a:t>
            </a:r>
          </a:p>
          <a:p>
            <a:pPr algn="l" rtl="0" fontAlgn="base"/>
            <a:r>
              <a:rPr lang="en-US" dirty="0"/>
              <a:t>The </a:t>
            </a:r>
            <a:r>
              <a:rPr lang="en-US" sz="3100" b="1" dirty="0">
                <a:solidFill>
                  <a:srgbClr val="FF0000"/>
                </a:solidFill>
              </a:rPr>
              <a:t>cancer stem cell hypothesis </a:t>
            </a:r>
            <a:r>
              <a:rPr lang="en-US" dirty="0"/>
              <a:t>posits that, in analogy with normal tissues, only a special subset of cells within tumors has the capacity for self-renewal. The concept of cancer stem cells has several important implications. Most notably, if cancer stem cells are essential for tumor persistence, it follows that these cells </a:t>
            </a:r>
            <a:r>
              <a:rPr lang="en-US" dirty="0">
                <a:solidFill>
                  <a:srgbClr val="FF0000"/>
                </a:solidFill>
              </a:rPr>
              <a:t>must be eliminated to cure </a:t>
            </a:r>
            <a:r>
              <a:rPr lang="en-US" dirty="0"/>
              <a:t>the affected patient. </a:t>
            </a:r>
          </a:p>
          <a:p>
            <a:pPr algn="l" rtl="0" fontAlgn="base"/>
            <a:r>
              <a:rPr lang="en-US" dirty="0"/>
              <a:t>Thus, the limited success of current therapies could be explained by their failure to kill the malignant stem cells that lie at the root of cancer.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85285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" y="317500"/>
            <a:ext cx="12014949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527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i="1" dirty="0"/>
              <a:t> Local Invasion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A benign neoplasm remains localized at its site of origin. It does not have the capacity to infiltrate, invade, or metastasize to distant sites, as do malignant neoplasms. For example, as </a:t>
            </a:r>
            <a:r>
              <a:rPr lang="en-US" dirty="0">
                <a:solidFill>
                  <a:srgbClr val="FF0000"/>
                </a:solidFill>
              </a:rPr>
              <a:t>adenomas</a:t>
            </a:r>
            <a:r>
              <a:rPr lang="en-US" dirty="0"/>
              <a:t> slowly expand, most develop an </a:t>
            </a:r>
            <a:r>
              <a:rPr lang="en-US" dirty="0">
                <a:solidFill>
                  <a:srgbClr val="FF0000"/>
                </a:solidFill>
              </a:rPr>
              <a:t>enclosing fibrous capsule </a:t>
            </a:r>
            <a:r>
              <a:rPr lang="en-US" dirty="0"/>
              <a:t>that separates them from the host tissue. </a:t>
            </a:r>
          </a:p>
          <a:p>
            <a:pPr algn="l" rtl="0"/>
            <a:r>
              <a:rPr lang="en-US" i="1" dirty="0">
                <a:solidFill>
                  <a:srgbClr val="FF0000"/>
                </a:solidFill>
              </a:rPr>
              <a:t>Not all </a:t>
            </a:r>
            <a:r>
              <a:rPr lang="en-US" i="1" dirty="0"/>
              <a:t>benign neoplasms are encapsulated</a:t>
            </a:r>
            <a:r>
              <a:rPr lang="en-US" dirty="0"/>
              <a:t>. </a:t>
            </a:r>
          </a:p>
          <a:p>
            <a:pPr algn="l" rtl="0"/>
            <a:r>
              <a:rPr lang="en-US" dirty="0"/>
              <a:t>Although encapsulation is the rule in benign tumors, the lack of a capsule does not mean that a tumor is malignant.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83494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i="1" dirty="0"/>
              <a:t>Local Invasion-</a:t>
            </a:r>
            <a:r>
              <a:rPr lang="en-US" dirty="0" err="1"/>
              <a:t>Fibroadenoma</a:t>
            </a:r>
            <a:endParaRPr lang="ar-SA" b="1" dirty="0"/>
          </a:p>
        </p:txBody>
      </p:sp>
      <p:pic>
        <p:nvPicPr>
          <p:cNvPr id="7" name="عنصر نائب للمحتوى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1814841"/>
            <a:ext cx="5372100" cy="4831711"/>
          </a:xfrm>
        </p:spPr>
      </p:pic>
      <p:pic>
        <p:nvPicPr>
          <p:cNvPr id="10" name="عنصر نائب للمحتوى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8" y="1637042"/>
            <a:ext cx="5495342" cy="5119358"/>
          </a:xfrm>
        </p:spPr>
      </p:pic>
    </p:spTree>
    <p:extLst>
      <p:ext uri="{BB962C8B-B14F-4D97-AF65-F5344CB8AC3E}">
        <p14:creationId xmlns:p14="http://schemas.microsoft.com/office/powerpoint/2010/main" val="41997075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/>
              <a:t> Local Invasion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fontAlgn="base"/>
            <a:r>
              <a:rPr lang="en-US" sz="3200" b="1" i="1" dirty="0">
                <a:solidFill>
                  <a:srgbClr val="FF0000"/>
                </a:solidFill>
              </a:rPr>
              <a:t>Cancers</a:t>
            </a:r>
            <a:r>
              <a:rPr lang="en-US" i="1" dirty="0"/>
              <a:t> grow by progressive infiltration, invasion, destruction, and penetration of the surrounding tissue</a:t>
            </a:r>
            <a:r>
              <a:rPr lang="en-US" dirty="0"/>
              <a:t>. </a:t>
            </a:r>
          </a:p>
          <a:p>
            <a:pPr algn="l" rtl="0" fontAlgn="base"/>
            <a:r>
              <a:rPr lang="en-US" dirty="0"/>
              <a:t>They do </a:t>
            </a:r>
            <a:r>
              <a:rPr lang="en-US" dirty="0">
                <a:solidFill>
                  <a:srgbClr val="FF0000"/>
                </a:solidFill>
              </a:rPr>
              <a:t>not develop well-defined capsules</a:t>
            </a:r>
            <a:r>
              <a:rPr lang="en-US" dirty="0"/>
              <a:t>. </a:t>
            </a:r>
          </a:p>
          <a:p>
            <a:pPr algn="l" rtl="0" fontAlgn="base"/>
            <a:r>
              <a:rPr lang="en-US" dirty="0"/>
              <a:t>The infiltrative mode of growth makes it necessary </a:t>
            </a:r>
            <a:r>
              <a:rPr lang="en-US" dirty="0">
                <a:solidFill>
                  <a:srgbClr val="FF0000"/>
                </a:solidFill>
              </a:rPr>
              <a:t>to remove a wide margin of surrounding normal tissue</a:t>
            </a:r>
            <a:r>
              <a:rPr lang="en-US" dirty="0"/>
              <a:t> when surgical excision of a malignant tumor is attempted. </a:t>
            </a:r>
          </a:p>
          <a:p>
            <a:pPr algn="l" rtl="0" fontAlgn="base"/>
            <a:r>
              <a:rPr lang="en-US" dirty="0"/>
              <a:t>Surgical pathologists carefully </a:t>
            </a:r>
            <a:r>
              <a:rPr lang="en-US" dirty="0">
                <a:solidFill>
                  <a:srgbClr val="FF0000"/>
                </a:solidFill>
              </a:rPr>
              <a:t>examine the margins </a:t>
            </a:r>
            <a:r>
              <a:rPr lang="en-US" dirty="0"/>
              <a:t>of resected tumors to ensure that they are devoid of cancer cells (</a:t>
            </a:r>
            <a:r>
              <a:rPr lang="en-US" i="1" dirty="0"/>
              <a:t>clean margins</a:t>
            </a:r>
            <a:r>
              <a:rPr lang="en-US" dirty="0"/>
              <a:t>).</a:t>
            </a:r>
          </a:p>
          <a:p>
            <a:pPr algn="l" rtl="0" fontAlgn="base"/>
            <a:r>
              <a:rPr lang="en-US" i="1" dirty="0"/>
              <a:t>Next to the </a:t>
            </a:r>
            <a:r>
              <a:rPr lang="en-US" i="1" dirty="0">
                <a:solidFill>
                  <a:srgbClr val="FF0000"/>
                </a:solidFill>
              </a:rPr>
              <a:t>development of metastases</a:t>
            </a:r>
            <a:r>
              <a:rPr lang="en-US" i="1" dirty="0"/>
              <a:t>, local invasiveness is the most reliable feature that distinguishes malignant from benign tumors</a:t>
            </a:r>
            <a:r>
              <a:rPr lang="en-US" dirty="0"/>
              <a:t>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618981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Invasive Carcinoma</a:t>
            </a:r>
            <a:endParaRPr lang="ar-SA" dirty="0"/>
          </a:p>
        </p:txBody>
      </p:sp>
      <p:pic>
        <p:nvPicPr>
          <p:cNvPr id="8" name="عنصر نائب للمحتوى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00" y="1710318"/>
            <a:ext cx="5376751" cy="4792082"/>
          </a:xfrm>
        </p:spPr>
      </p:pic>
      <p:pic>
        <p:nvPicPr>
          <p:cNvPr id="9" name="عنصر نائب للمحتوى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41" y="1549401"/>
            <a:ext cx="6022503" cy="5054600"/>
          </a:xfrm>
        </p:spPr>
      </p:pic>
    </p:spTree>
    <p:extLst>
      <p:ext uri="{BB962C8B-B14F-4D97-AF65-F5344CB8AC3E}">
        <p14:creationId xmlns:p14="http://schemas.microsoft.com/office/powerpoint/2010/main" val="4334814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i="1" dirty="0"/>
              <a:t>Metastasis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fontAlgn="base"/>
            <a:r>
              <a:rPr lang="en-US" sz="3200" b="1" i="1" dirty="0">
                <a:solidFill>
                  <a:srgbClr val="FF0000"/>
                </a:solidFill>
              </a:rPr>
              <a:t>Metastases</a:t>
            </a:r>
            <a:r>
              <a:rPr lang="en-US" dirty="0"/>
              <a:t> are secondary implants of a tumor that are discontinuous with the primary tumor and located in remote tissues. </a:t>
            </a:r>
          </a:p>
          <a:p>
            <a:pPr algn="l" rtl="0" fontAlgn="base"/>
            <a:r>
              <a:rPr lang="en-US" i="1" dirty="0"/>
              <a:t>More than any other attribute, the property of metastasis identifies a neoplasm as malignant</a:t>
            </a:r>
            <a:r>
              <a:rPr lang="en-US" dirty="0"/>
              <a:t>. </a:t>
            </a:r>
          </a:p>
          <a:p>
            <a:pPr algn="l" rtl="0" fontAlgn="base"/>
            <a:r>
              <a:rPr lang="en-US" dirty="0">
                <a:solidFill>
                  <a:srgbClr val="FF0000"/>
                </a:solidFill>
              </a:rPr>
              <a:t>Not all </a:t>
            </a:r>
            <a:r>
              <a:rPr lang="en-US" dirty="0"/>
              <a:t>cancers have equivalent ability to metastasize. </a:t>
            </a:r>
          </a:p>
          <a:p>
            <a:pPr algn="l" rtl="0" fontAlgn="base"/>
            <a:r>
              <a:rPr lang="en-US" dirty="0"/>
              <a:t>Approximately </a:t>
            </a:r>
            <a:r>
              <a:rPr lang="en-US" dirty="0">
                <a:solidFill>
                  <a:srgbClr val="FF0000"/>
                </a:solidFill>
              </a:rPr>
              <a:t>30% of patients </a:t>
            </a:r>
            <a:r>
              <a:rPr lang="en-US" dirty="0"/>
              <a:t>with newly diagnosed solid tumors (excluding skin cancers other than melanomas) present with clinically evident metastases.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524971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Metastasis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fontAlgn="base"/>
            <a:r>
              <a:rPr lang="en-US" dirty="0"/>
              <a:t>In general, the </a:t>
            </a:r>
            <a:r>
              <a:rPr lang="en-US" dirty="0">
                <a:solidFill>
                  <a:srgbClr val="FF0000"/>
                </a:solidFill>
              </a:rPr>
              <a:t>more anaplastic and the larger </a:t>
            </a:r>
            <a:r>
              <a:rPr lang="en-US" dirty="0"/>
              <a:t>the primary neoplasm, the more likely is metastatic spread, but as with most rules, there are </a:t>
            </a:r>
            <a:r>
              <a:rPr lang="en-US" dirty="0">
                <a:solidFill>
                  <a:srgbClr val="FF0000"/>
                </a:solidFill>
              </a:rPr>
              <a:t>exceptions</a:t>
            </a:r>
            <a:r>
              <a:rPr lang="en-US" dirty="0"/>
              <a:t>. Extremely small cancers have been known to metastasize; conversely, some large and ominous-looking lesions may not. </a:t>
            </a:r>
          </a:p>
          <a:p>
            <a:pPr algn="l" rtl="0" fontAlgn="base"/>
            <a:endParaRPr lang="en-US" dirty="0"/>
          </a:p>
          <a:p>
            <a:pPr algn="l" rtl="0" fontAlgn="base"/>
            <a:r>
              <a:rPr lang="en-US" b="1" u="sng" dirty="0"/>
              <a:t>Malignant neoplasms disseminate by </a:t>
            </a:r>
            <a:r>
              <a:rPr lang="en-US" b="1" u="sng" dirty="0">
                <a:solidFill>
                  <a:srgbClr val="FF0000"/>
                </a:solidFill>
              </a:rPr>
              <a:t>one of three pathways</a:t>
            </a:r>
            <a:r>
              <a:rPr lang="en-US" b="1" u="sng" dirty="0"/>
              <a:t>:</a:t>
            </a:r>
          </a:p>
          <a:p>
            <a:pPr marL="914400" lvl="1" indent="-457200" algn="l" rtl="0" fontAlgn="base">
              <a:buFont typeface="+mj-lt"/>
              <a:buAutoNum type="arabicPeriod"/>
            </a:pPr>
            <a:r>
              <a:rPr lang="en-US" dirty="0"/>
              <a:t>Seeding within body cavities.</a:t>
            </a:r>
          </a:p>
          <a:p>
            <a:pPr marL="914400" lvl="1" indent="-457200" algn="l" rtl="0" fontAlgn="base">
              <a:buFont typeface="+mj-lt"/>
              <a:buAutoNum type="arabicPeriod"/>
            </a:pPr>
            <a:r>
              <a:rPr lang="en-US" dirty="0"/>
              <a:t>Lymphatic spread.</a:t>
            </a:r>
          </a:p>
          <a:p>
            <a:pPr marL="914400" lvl="1" indent="-457200" algn="l" rtl="0" fontAlgn="base">
              <a:buFont typeface="+mj-lt"/>
              <a:buAutoNum type="arabicPeriod"/>
            </a:pPr>
            <a:r>
              <a:rPr lang="en-US" dirty="0"/>
              <a:t>Hematogenous spread. </a:t>
            </a:r>
          </a:p>
          <a:p>
            <a:pPr algn="l" rtl="0" fontAlgn="base"/>
            <a:endParaRPr lang="en-US" i="1" dirty="0"/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600182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Metastasis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b="1" i="1" u="sng" dirty="0">
                <a:solidFill>
                  <a:srgbClr val="FF0000"/>
                </a:solidFill>
              </a:rPr>
              <a:t>Spread by seeding</a:t>
            </a:r>
            <a:r>
              <a:rPr lang="en-US" dirty="0"/>
              <a:t> occurs when neoplasms invade a natural body cavity. This mode of dissemination is particularly characteristic of cancers of the </a:t>
            </a:r>
            <a:r>
              <a:rPr lang="en-US" dirty="0">
                <a:solidFill>
                  <a:srgbClr val="FF0000"/>
                </a:solidFill>
              </a:rPr>
              <a:t>ovary</a:t>
            </a:r>
            <a:r>
              <a:rPr lang="en-US" dirty="0"/>
              <a:t>, which often cover the </a:t>
            </a:r>
            <a:r>
              <a:rPr lang="en-US" dirty="0">
                <a:solidFill>
                  <a:srgbClr val="FF0000"/>
                </a:solidFill>
              </a:rPr>
              <a:t>peritoneal</a:t>
            </a:r>
            <a:r>
              <a:rPr lang="en-US" dirty="0"/>
              <a:t> surfaces widely.</a:t>
            </a:r>
          </a:p>
          <a:p>
            <a:pPr algn="l" rtl="0"/>
            <a:r>
              <a:rPr lang="en-US" b="1" i="1" u="sng" dirty="0">
                <a:solidFill>
                  <a:srgbClr val="FF0000"/>
                </a:solidFill>
              </a:rPr>
              <a:t>Lymphatic spread</a:t>
            </a:r>
            <a:r>
              <a:rPr lang="en-US" dirty="0"/>
              <a:t> is more typical of </a:t>
            </a:r>
            <a:r>
              <a:rPr lang="en-US" dirty="0">
                <a:solidFill>
                  <a:srgbClr val="FF0000"/>
                </a:solidFill>
              </a:rPr>
              <a:t>carcinomas</a:t>
            </a:r>
            <a:r>
              <a:rPr lang="en-US" dirty="0"/>
              <a:t>.</a:t>
            </a:r>
          </a:p>
          <a:p>
            <a:pPr algn="l" rtl="0"/>
            <a:r>
              <a:rPr lang="en-US" b="1" i="1" u="sng" dirty="0">
                <a:solidFill>
                  <a:srgbClr val="FF0000"/>
                </a:solidFill>
              </a:rPr>
              <a:t>Hematogenous spread</a:t>
            </a:r>
            <a:r>
              <a:rPr lang="en-US" dirty="0"/>
              <a:t> is favored by </a:t>
            </a:r>
            <a:r>
              <a:rPr lang="en-US" dirty="0">
                <a:solidFill>
                  <a:srgbClr val="FF0000"/>
                </a:solidFill>
              </a:rPr>
              <a:t>sarcomas</a:t>
            </a:r>
            <a:r>
              <a:rPr lang="en-US" dirty="0"/>
              <a:t>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There are numerous </a:t>
            </a:r>
            <a:r>
              <a:rPr lang="en-US" dirty="0">
                <a:solidFill>
                  <a:srgbClr val="FF0000"/>
                </a:solidFill>
              </a:rPr>
              <a:t>interconnections</a:t>
            </a:r>
            <a:r>
              <a:rPr lang="en-US" dirty="0"/>
              <a:t>, however, between the </a:t>
            </a:r>
            <a:r>
              <a:rPr lang="en-US" dirty="0">
                <a:solidFill>
                  <a:srgbClr val="FF0000"/>
                </a:solidFill>
              </a:rPr>
              <a:t>lymphatic and vascular systems</a:t>
            </a:r>
            <a:r>
              <a:rPr lang="en-US" dirty="0"/>
              <a:t>, so all forms of cancer may disseminate through either or both systems.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336457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Metastasis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fontAlgn="base"/>
            <a:r>
              <a:rPr lang="en-US" b="1" dirty="0">
                <a:solidFill>
                  <a:srgbClr val="FF0000"/>
                </a:solidFill>
              </a:rPr>
              <a:t>A “sentinel lymph node</a:t>
            </a:r>
            <a:r>
              <a:rPr lang="en-US" dirty="0"/>
              <a:t>” is the first regional lymph node that receives lymph flow from a primary tumor. It can be </a:t>
            </a:r>
            <a:r>
              <a:rPr lang="en-US" dirty="0">
                <a:solidFill>
                  <a:srgbClr val="FF0000"/>
                </a:solidFill>
              </a:rPr>
              <a:t>identified</a:t>
            </a:r>
            <a:r>
              <a:rPr lang="en-US" dirty="0"/>
              <a:t> by injection of blue dyes or radiolabeled tracers near the primary tumor.</a:t>
            </a:r>
          </a:p>
          <a:p>
            <a:pPr algn="l" rtl="0" fontAlgn="base"/>
            <a:r>
              <a:rPr lang="en-US" dirty="0">
                <a:solidFill>
                  <a:srgbClr val="FF0000"/>
                </a:solidFill>
              </a:rPr>
              <a:t>Biopsy</a:t>
            </a:r>
            <a:r>
              <a:rPr lang="en-US" dirty="0"/>
              <a:t> of sentinel lymph nodes allows </a:t>
            </a:r>
            <a:r>
              <a:rPr lang="en-US" dirty="0">
                <a:solidFill>
                  <a:srgbClr val="FF0000"/>
                </a:solidFill>
              </a:rPr>
              <a:t>determination of the extent of spread</a:t>
            </a:r>
            <a:r>
              <a:rPr lang="en-US" dirty="0"/>
              <a:t> of tumor and can be used to </a:t>
            </a:r>
            <a:r>
              <a:rPr lang="en-US" dirty="0">
                <a:solidFill>
                  <a:srgbClr val="FF0000"/>
                </a:solidFill>
              </a:rPr>
              <a:t>plan treatment</a:t>
            </a:r>
            <a:r>
              <a:rPr lang="en-US" dirty="0"/>
              <a:t>.</a:t>
            </a:r>
          </a:p>
          <a:p>
            <a:pPr algn="l" rtl="0" fontAlgn="base"/>
            <a:r>
              <a:rPr lang="en-US" dirty="0"/>
              <a:t>Although </a:t>
            </a:r>
            <a:r>
              <a:rPr lang="en-US" dirty="0">
                <a:solidFill>
                  <a:srgbClr val="FF0000"/>
                </a:solidFill>
              </a:rPr>
              <a:t>enlargement of nodes </a:t>
            </a:r>
            <a:r>
              <a:rPr lang="en-US" dirty="0"/>
              <a:t>near a primary neoplasm should arouse concern for metastatic spread, it does </a:t>
            </a:r>
            <a:r>
              <a:rPr lang="en-US" dirty="0">
                <a:solidFill>
                  <a:srgbClr val="FF0000"/>
                </a:solidFill>
              </a:rPr>
              <a:t>not always </a:t>
            </a:r>
            <a:r>
              <a:rPr lang="en-US" dirty="0"/>
              <a:t>imply cancerous involvement. Thus, </a:t>
            </a:r>
            <a:r>
              <a:rPr lang="en-US" dirty="0">
                <a:solidFill>
                  <a:srgbClr val="FF0000"/>
                </a:solidFill>
              </a:rPr>
              <a:t>histopathologic verification </a:t>
            </a:r>
            <a:r>
              <a:rPr lang="en-US" dirty="0"/>
              <a:t>of tumor within an enlarged lymph node is required.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560608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Metastasis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 fontAlgn="base">
              <a:buNone/>
            </a:pPr>
            <a:endParaRPr lang="en-US" b="1" i="1" dirty="0">
              <a:solidFill>
                <a:srgbClr val="FF0000"/>
              </a:solidFill>
              <a:latin typeface="inherit"/>
            </a:endParaRPr>
          </a:p>
          <a:p>
            <a:pPr marL="285750" indent="-285750" algn="l" rtl="0" fontAlgn="base"/>
            <a:r>
              <a:rPr lang="en-US" b="1" i="1" dirty="0">
                <a:solidFill>
                  <a:srgbClr val="FF0000"/>
                </a:solidFill>
                <a:latin typeface="inherit"/>
              </a:rPr>
              <a:t>Hematogenous spread: </a:t>
            </a:r>
            <a:r>
              <a:rPr lang="en-US" dirty="0">
                <a:solidFill>
                  <a:srgbClr val="000000"/>
                </a:solidFill>
                <a:latin typeface="Chronicle Text G3 A"/>
              </a:rPr>
              <a:t>is the favored pathway for </a:t>
            </a:r>
            <a:r>
              <a:rPr lang="en-US" dirty="0">
                <a:solidFill>
                  <a:srgbClr val="FF0000"/>
                </a:solidFill>
                <a:latin typeface="Chronicle Text G3 A"/>
              </a:rPr>
              <a:t>sarcomas</a:t>
            </a:r>
            <a:r>
              <a:rPr lang="en-US" dirty="0">
                <a:solidFill>
                  <a:srgbClr val="000000"/>
                </a:solidFill>
                <a:latin typeface="Chronicle Text G3 A"/>
              </a:rPr>
              <a:t>, </a:t>
            </a:r>
            <a:r>
              <a:rPr lang="en-US" dirty="0">
                <a:solidFill>
                  <a:srgbClr val="FF0000"/>
                </a:solidFill>
                <a:latin typeface="Chronicle Text G3 A"/>
              </a:rPr>
              <a:t>but</a:t>
            </a:r>
            <a:r>
              <a:rPr lang="en-US" dirty="0">
                <a:solidFill>
                  <a:srgbClr val="000000"/>
                </a:solidFill>
                <a:latin typeface="Chronicle Text G3 A"/>
              </a:rPr>
              <a:t> carcinomas use it as well.</a:t>
            </a:r>
          </a:p>
          <a:p>
            <a:pPr marL="285750" indent="-285750" algn="l" rtl="0" fontAlgn="base"/>
            <a:r>
              <a:rPr lang="en-US" dirty="0">
                <a:solidFill>
                  <a:srgbClr val="000000"/>
                </a:solidFill>
                <a:latin typeface="Chronicle Text G3 A"/>
              </a:rPr>
              <a:t>With venous invasion, the blood-borne cells follow the </a:t>
            </a:r>
            <a:r>
              <a:rPr lang="en-US" dirty="0">
                <a:solidFill>
                  <a:srgbClr val="FF0000"/>
                </a:solidFill>
                <a:latin typeface="Chronicle Text G3 A"/>
              </a:rPr>
              <a:t>venous flow </a:t>
            </a:r>
            <a:r>
              <a:rPr lang="en-US" dirty="0">
                <a:solidFill>
                  <a:srgbClr val="000000"/>
                </a:solidFill>
                <a:latin typeface="Chronicle Text G3 A"/>
              </a:rPr>
              <a:t>draining the site of the neoplasm, with tumor cells often stopping in the first capillary bed they encounter.</a:t>
            </a:r>
          </a:p>
          <a:p>
            <a:pPr marL="285750" indent="-285750" algn="l" rtl="0" fontAlgn="base"/>
            <a:r>
              <a:rPr lang="en-US" dirty="0">
                <a:solidFill>
                  <a:srgbClr val="000000"/>
                </a:solidFill>
                <a:latin typeface="Chronicle Text G3 A"/>
              </a:rPr>
              <a:t>Since all </a:t>
            </a:r>
            <a:r>
              <a:rPr lang="en-US" dirty="0">
                <a:solidFill>
                  <a:srgbClr val="FF0000"/>
                </a:solidFill>
                <a:latin typeface="Chronicle Text G3 A"/>
              </a:rPr>
              <a:t>portal</a:t>
            </a:r>
            <a:r>
              <a:rPr lang="en-US" dirty="0">
                <a:solidFill>
                  <a:srgbClr val="000000"/>
                </a:solidFill>
                <a:latin typeface="Chronicle Text G3 A"/>
              </a:rPr>
              <a:t> area drainage flows to the </a:t>
            </a:r>
            <a:r>
              <a:rPr lang="en-US" dirty="0">
                <a:solidFill>
                  <a:srgbClr val="FF0000"/>
                </a:solidFill>
                <a:latin typeface="Chronicle Text G3 A"/>
              </a:rPr>
              <a:t>liver</a:t>
            </a:r>
            <a:r>
              <a:rPr lang="en-US" dirty="0">
                <a:solidFill>
                  <a:srgbClr val="000000"/>
                </a:solidFill>
                <a:latin typeface="Chronicle Text G3 A"/>
              </a:rPr>
              <a:t>, and all </a:t>
            </a:r>
            <a:r>
              <a:rPr lang="en-US" dirty="0" err="1">
                <a:solidFill>
                  <a:srgbClr val="FF0000"/>
                </a:solidFill>
                <a:latin typeface="Chronicle Text G3 A"/>
              </a:rPr>
              <a:t>caval</a:t>
            </a:r>
            <a:r>
              <a:rPr lang="en-US" dirty="0">
                <a:solidFill>
                  <a:srgbClr val="FF0000"/>
                </a:solidFill>
                <a:latin typeface="Chronicle Text G3 A"/>
              </a:rPr>
              <a:t> </a:t>
            </a:r>
            <a:r>
              <a:rPr lang="en-US" dirty="0">
                <a:solidFill>
                  <a:srgbClr val="000000"/>
                </a:solidFill>
                <a:latin typeface="Chronicle Text G3 A"/>
              </a:rPr>
              <a:t>blood flows to the </a:t>
            </a:r>
            <a:r>
              <a:rPr lang="en-US" dirty="0">
                <a:solidFill>
                  <a:srgbClr val="FF0000"/>
                </a:solidFill>
                <a:latin typeface="Chronicle Text G3 A"/>
              </a:rPr>
              <a:t>lungs</a:t>
            </a:r>
            <a:r>
              <a:rPr lang="en-US" dirty="0">
                <a:solidFill>
                  <a:srgbClr val="000000"/>
                </a:solidFill>
                <a:latin typeface="Chronicle Text G3 A"/>
              </a:rPr>
              <a:t>, </a:t>
            </a:r>
            <a:r>
              <a:rPr lang="en-US" i="1" dirty="0">
                <a:solidFill>
                  <a:srgbClr val="000000"/>
                </a:solidFill>
                <a:latin typeface="inherit"/>
              </a:rPr>
              <a:t>the </a:t>
            </a:r>
            <a:r>
              <a:rPr lang="en-US" b="1" dirty="0">
                <a:solidFill>
                  <a:srgbClr val="FF0000"/>
                </a:solidFill>
                <a:latin typeface="inherit"/>
              </a:rPr>
              <a:t>liver and lungs </a:t>
            </a:r>
            <a:r>
              <a:rPr lang="en-US" i="1" dirty="0">
                <a:solidFill>
                  <a:srgbClr val="000000"/>
                </a:solidFill>
                <a:latin typeface="inherit"/>
              </a:rPr>
              <a:t>are the most frequently involved </a:t>
            </a:r>
            <a:r>
              <a:rPr lang="en-US" b="1" i="1" dirty="0">
                <a:solidFill>
                  <a:srgbClr val="FF0000"/>
                </a:solidFill>
                <a:latin typeface="inherit"/>
              </a:rPr>
              <a:t>secondary sites </a:t>
            </a:r>
            <a:r>
              <a:rPr lang="en-US" i="1" dirty="0">
                <a:solidFill>
                  <a:srgbClr val="000000"/>
                </a:solidFill>
                <a:latin typeface="inherit"/>
              </a:rPr>
              <a:t>in hematogenous dissemination</a:t>
            </a:r>
            <a:r>
              <a:rPr lang="en-US" dirty="0">
                <a:solidFill>
                  <a:srgbClr val="000000"/>
                </a:solidFill>
                <a:latin typeface="Chronicle Text G3 A"/>
              </a:rPr>
              <a:t>. 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075845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099" y="0"/>
            <a:ext cx="10515600" cy="1325563"/>
          </a:xfrm>
        </p:spPr>
        <p:txBody>
          <a:bodyPr/>
          <a:lstStyle/>
          <a:p>
            <a:pPr algn="ctr"/>
            <a:r>
              <a:rPr lang="en-US" b="1" i="1" dirty="0"/>
              <a:t>Metastasis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1190979"/>
            <a:ext cx="7721599" cy="5667021"/>
          </a:xfrm>
        </p:spPr>
      </p:pic>
    </p:spTree>
    <p:extLst>
      <p:ext uri="{BB962C8B-B14F-4D97-AF65-F5344CB8AC3E}">
        <p14:creationId xmlns:p14="http://schemas.microsoft.com/office/powerpoint/2010/main" val="4179088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84" y="381000"/>
            <a:ext cx="1120038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707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1" y="50800"/>
            <a:ext cx="11696700" cy="6719094"/>
          </a:xfrm>
        </p:spPr>
      </p:pic>
    </p:spTree>
    <p:extLst>
      <p:ext uri="{BB962C8B-B14F-4D97-AF65-F5344CB8AC3E}">
        <p14:creationId xmlns:p14="http://schemas.microsoft.com/office/powerpoint/2010/main" val="29764817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Summery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4971"/>
            <a:ext cx="10515600" cy="4681992"/>
          </a:xfrm>
        </p:spPr>
        <p:txBody>
          <a:bodyPr>
            <a:normAutofit/>
          </a:bodyPr>
          <a:lstStyle/>
          <a:p>
            <a:pPr algn="l" rtl="0" fontAlgn="base"/>
            <a:r>
              <a:rPr lang="en-US" b="1" dirty="0"/>
              <a:t>Characteristics of Benign and Malignant Tumors:</a:t>
            </a:r>
          </a:p>
          <a:p>
            <a:pPr lvl="1" algn="l" rtl="0" fontAlgn="base"/>
            <a:r>
              <a:rPr lang="en-US" dirty="0"/>
              <a:t>Benign and malignant tumors can be distinguished from one another based on the degree of differentiation, rate of growth, local invasiveness, and distant spread.</a:t>
            </a:r>
          </a:p>
          <a:p>
            <a:pPr lvl="1" algn="l" rtl="0" fontAlgn="base"/>
            <a:r>
              <a:rPr lang="en-US" dirty="0"/>
              <a:t>Benign tumors resemble the tissue of origin and are well differentiated; malignant tumors are poorly or completely undifferentiated (anaplastic).</a:t>
            </a:r>
          </a:p>
          <a:p>
            <a:pPr lvl="1" algn="l" rtl="0" fontAlgn="base"/>
            <a:r>
              <a:rPr lang="en-US" dirty="0"/>
              <a:t>Benign tumors are slow-growing, whereas malignant tumors generally grow faster.</a:t>
            </a:r>
          </a:p>
          <a:p>
            <a:pPr lvl="1" algn="l" rtl="0" fontAlgn="base"/>
            <a:r>
              <a:rPr lang="en-US" dirty="0"/>
              <a:t>Benign tumors are well circumscribed and have a capsule; malignant tumors are poorly circumscribed and invade the surrounding normal tissues.</a:t>
            </a:r>
          </a:p>
          <a:p>
            <a:pPr lvl="1" algn="l" rtl="0" fontAlgn="base"/>
            <a:r>
              <a:rPr lang="en-US" dirty="0"/>
              <a:t>Benign tumors remain localized to the site of origin, whereas malignant tumors are locally invasive and metastasize to distant sites.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956842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97" y="-58731"/>
            <a:ext cx="8781141" cy="7117078"/>
          </a:xfrm>
        </p:spPr>
      </p:pic>
    </p:spTree>
    <p:extLst>
      <p:ext uri="{BB962C8B-B14F-4D97-AF65-F5344CB8AC3E}">
        <p14:creationId xmlns:p14="http://schemas.microsoft.com/office/powerpoint/2010/main" val="27169604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0" y="412555"/>
            <a:ext cx="5994169" cy="484524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299" y="508000"/>
            <a:ext cx="5994401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336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281642"/>
            <a:ext cx="11188700" cy="631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681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863016"/>
            <a:ext cx="6096000" cy="4915483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06" y="914400"/>
            <a:ext cx="5969293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715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973384"/>
            <a:ext cx="5897850" cy="4767016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969" y="1024184"/>
            <a:ext cx="6011103" cy="465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002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0" y="60912"/>
            <a:ext cx="7201444" cy="669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93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122680"/>
            <a:ext cx="10223500" cy="672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70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81" y="107596"/>
            <a:ext cx="5367332" cy="675040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944" y="1112688"/>
            <a:ext cx="5834355" cy="428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88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Objectives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rtl="0"/>
            <a:r>
              <a:rPr lang="en-US" b="1" dirty="0"/>
              <a:t>Define the terms: </a:t>
            </a:r>
            <a:r>
              <a:rPr lang="en-US" b="1" dirty="0">
                <a:solidFill>
                  <a:srgbClr val="FF0000"/>
                </a:solidFill>
              </a:rPr>
              <a:t>differentiation and anaplasia</a:t>
            </a:r>
            <a:r>
              <a:rPr lang="en-US" b="1" dirty="0"/>
              <a:t>.</a:t>
            </a:r>
            <a:endParaRPr lang="en-US" b="1" u="words" dirty="0"/>
          </a:p>
          <a:p>
            <a:pPr lvl="0" algn="l" rtl="0"/>
            <a:r>
              <a:rPr lang="en-US" b="1" dirty="0"/>
              <a:t>Identify the </a:t>
            </a:r>
            <a:r>
              <a:rPr lang="en-US" b="1" dirty="0">
                <a:solidFill>
                  <a:srgbClr val="FF0000"/>
                </a:solidFill>
              </a:rPr>
              <a:t>morphological changes </a:t>
            </a:r>
            <a:r>
              <a:rPr lang="en-US" b="1" dirty="0"/>
              <a:t>that differentiate between benign and malignant tumors.</a:t>
            </a:r>
            <a:endParaRPr lang="en-US" b="1" u="words" dirty="0"/>
          </a:p>
          <a:p>
            <a:pPr lvl="0" algn="l" rtl="0"/>
            <a:r>
              <a:rPr lang="en-US" b="1" dirty="0"/>
              <a:t>Understand the terms </a:t>
            </a:r>
            <a:r>
              <a:rPr lang="en-US" b="1" dirty="0">
                <a:solidFill>
                  <a:srgbClr val="FF0000"/>
                </a:solidFill>
              </a:rPr>
              <a:t>metaplasia, dysplasia and carcinoma in situ</a:t>
            </a:r>
            <a:r>
              <a:rPr lang="en-US" b="1" dirty="0"/>
              <a:t>.</a:t>
            </a:r>
            <a:endParaRPr lang="en-US" b="1" u="words" dirty="0"/>
          </a:p>
          <a:p>
            <a:pPr lvl="0" algn="l" rtl="0"/>
            <a:r>
              <a:rPr lang="en-US" b="1" dirty="0"/>
              <a:t>Compare between benign and malignant tumors in terms of differentiation, rate of growth, local invasion and metastases.</a:t>
            </a:r>
            <a:endParaRPr lang="en-US" b="1" u="words" dirty="0"/>
          </a:p>
          <a:p>
            <a:pPr lvl="0" algn="l" rtl="0"/>
            <a:r>
              <a:rPr lang="en-US" b="1" dirty="0"/>
              <a:t>List the </a:t>
            </a:r>
            <a:r>
              <a:rPr lang="en-US" b="1" dirty="0">
                <a:solidFill>
                  <a:srgbClr val="FF0000"/>
                </a:solidFill>
              </a:rPr>
              <a:t>pathways</a:t>
            </a:r>
            <a:r>
              <a:rPr lang="en-US" b="1" dirty="0"/>
              <a:t> by which malignant tumors </a:t>
            </a:r>
            <a:r>
              <a:rPr lang="en-US" b="1" dirty="0">
                <a:solidFill>
                  <a:srgbClr val="FF0000"/>
                </a:solidFill>
              </a:rPr>
              <a:t>spread</a:t>
            </a:r>
            <a:r>
              <a:rPr lang="en-US" b="1" dirty="0"/>
              <a:t>.</a:t>
            </a:r>
            <a:endParaRPr lang="en-US" b="1" u="words" dirty="0"/>
          </a:p>
          <a:p>
            <a:pPr marL="0" indent="0" algn="l" rtl="0">
              <a:buNone/>
            </a:pPr>
            <a:r>
              <a:rPr lang="en-US" b="1" dirty="0"/>
              <a:t> </a:t>
            </a:r>
            <a:endParaRPr lang="en-US" b="1" u="word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24661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/>
              <a:t>How to differentiate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b="1" i="1" dirty="0">
              <a:solidFill>
                <a:srgbClr val="FF0000"/>
              </a:solidFill>
            </a:endParaRPr>
          </a:p>
          <a:p>
            <a:pPr algn="l" rtl="0"/>
            <a:r>
              <a:rPr lang="en-US" b="1" i="1" dirty="0">
                <a:solidFill>
                  <a:srgbClr val="FF0000"/>
                </a:solidFill>
              </a:rPr>
              <a:t>There are four fundamental features by which benign and malignant tumors can be distinguished: 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en-US" sz="2800" i="1" dirty="0"/>
              <a:t>Differentiation and anaplasia.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en-US" sz="2800" i="1" dirty="0"/>
              <a:t>Rate of growth.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en-US" sz="2800" i="1" dirty="0"/>
              <a:t>Local invasion. 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en-US" sz="2800" i="1" dirty="0"/>
              <a:t>Metastasis</a:t>
            </a:r>
            <a:r>
              <a:rPr lang="en-US" sz="2800" dirty="0"/>
              <a:t>.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3999690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i="1" dirty="0"/>
              <a:t>Differentiation and Anaplasia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Differentiation and anaplasia are characteristics seen only in the </a:t>
            </a:r>
            <a:r>
              <a:rPr lang="en-US" dirty="0">
                <a:solidFill>
                  <a:srgbClr val="FF0000"/>
                </a:solidFill>
              </a:rPr>
              <a:t>parenchymal cells </a:t>
            </a:r>
            <a:r>
              <a:rPr lang="en-US" dirty="0"/>
              <a:t>that constitute the transformed elements of neoplasms.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sz="3200" b="1" dirty="0">
                <a:solidFill>
                  <a:srgbClr val="FF0000"/>
                </a:solidFill>
              </a:rPr>
              <a:t>differentiation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of parenchymal tumor cells refers to the extent to which they </a:t>
            </a:r>
            <a:r>
              <a:rPr lang="en-US" dirty="0">
                <a:solidFill>
                  <a:srgbClr val="FF0000"/>
                </a:solidFill>
              </a:rPr>
              <a:t>resemble their normal forebears morphologically and functionally.</a:t>
            </a:r>
            <a:endParaRPr lang="ar-S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47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9008</TotalTime>
  <Words>1751</Words>
  <Application>Microsoft Office PowerPoint</Application>
  <PresentationFormat>شاشة عريضة</PresentationFormat>
  <Paragraphs>128</Paragraphs>
  <Slides>47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47</vt:i4>
      </vt:variant>
    </vt:vector>
  </HeadingPairs>
  <TitlesOfParts>
    <vt:vector size="53" baseType="lpstr">
      <vt:lpstr>Arial</vt:lpstr>
      <vt:lpstr>Calibri</vt:lpstr>
      <vt:lpstr>Calibri Light</vt:lpstr>
      <vt:lpstr>Chronicle Text G3 A</vt:lpstr>
      <vt:lpstr>inherit</vt:lpstr>
      <vt:lpstr>Office Theme</vt:lpstr>
      <vt:lpstr>Properties of Benign and Malignant Neoplasm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Objectives</vt:lpstr>
      <vt:lpstr>How to differentiate</vt:lpstr>
      <vt:lpstr>Differentiation and Anaplasia</vt:lpstr>
      <vt:lpstr>Differentiation and Anaplasia</vt:lpstr>
      <vt:lpstr>عرض تقديمي في PowerPoint</vt:lpstr>
      <vt:lpstr>Differentiation and Anaplasia</vt:lpstr>
      <vt:lpstr>عرض تقديمي في PowerPoint</vt:lpstr>
      <vt:lpstr>Squamous Cell Carcinoma</vt:lpstr>
      <vt:lpstr>Differentiation and Anaplasia</vt:lpstr>
      <vt:lpstr>Differentiation and Anaplasia</vt:lpstr>
      <vt:lpstr>Anaplastic cells </vt:lpstr>
      <vt:lpstr>عرض تقديمي في PowerPoint</vt:lpstr>
      <vt:lpstr>عرض تقديمي في PowerPoint</vt:lpstr>
      <vt:lpstr>Anaplasia</vt:lpstr>
      <vt:lpstr>Differentiation and Anaplasia</vt:lpstr>
      <vt:lpstr>Differentiation and Anaplasia</vt:lpstr>
      <vt:lpstr>عرض تقديمي في PowerPoint</vt:lpstr>
      <vt:lpstr>Differentiation and Anaplasia</vt:lpstr>
      <vt:lpstr>Carcinoma in situ</vt:lpstr>
      <vt:lpstr>عرض تقديمي في PowerPoint</vt:lpstr>
      <vt:lpstr>Rate of Growth</vt:lpstr>
      <vt:lpstr>Rate of Growth</vt:lpstr>
      <vt:lpstr>Rate of Growth</vt:lpstr>
      <vt:lpstr> Local Invasion </vt:lpstr>
      <vt:lpstr>Local Invasion-Fibroadenoma</vt:lpstr>
      <vt:lpstr> Local Invasion </vt:lpstr>
      <vt:lpstr>Invasive Carcinoma</vt:lpstr>
      <vt:lpstr>Metastasis</vt:lpstr>
      <vt:lpstr>Metastasis</vt:lpstr>
      <vt:lpstr>Metastasis</vt:lpstr>
      <vt:lpstr>Metastasis</vt:lpstr>
      <vt:lpstr>Metastasis</vt:lpstr>
      <vt:lpstr>Metastasis</vt:lpstr>
      <vt:lpstr>عرض تقديمي في PowerPoint</vt:lpstr>
      <vt:lpstr>Summery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Tumors</dc:title>
  <dc:creator>Amany Abdulgader Fathaddin</dc:creator>
  <cp:lastModifiedBy>OSAMAH T. KHOJAH</cp:lastModifiedBy>
  <cp:revision>80</cp:revision>
  <dcterms:created xsi:type="dcterms:W3CDTF">2015-05-25T10:54:11Z</dcterms:created>
  <dcterms:modified xsi:type="dcterms:W3CDTF">2020-10-24T17:42:15Z</dcterms:modified>
</cp:coreProperties>
</file>