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2" r:id="rId3"/>
    <p:sldId id="272" r:id="rId4"/>
    <p:sldId id="273" r:id="rId5"/>
    <p:sldId id="274" r:id="rId6"/>
    <p:sldId id="275" r:id="rId7"/>
    <p:sldId id="278" r:id="rId8"/>
    <p:sldId id="276" r:id="rId9"/>
    <p:sldId id="277" r:id="rId10"/>
    <p:sldId id="279" r:id="rId11"/>
    <p:sldId id="281" r:id="rId12"/>
    <p:sldId id="290" r:id="rId13"/>
    <p:sldId id="280" r:id="rId14"/>
    <p:sldId id="284" r:id="rId15"/>
    <p:sldId id="257" r:id="rId16"/>
    <p:sldId id="258" r:id="rId17"/>
    <p:sldId id="259" r:id="rId18"/>
    <p:sldId id="260" r:id="rId19"/>
    <p:sldId id="261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83" r:id="rId30"/>
    <p:sldId id="288" r:id="rId31"/>
    <p:sldId id="289" r:id="rId3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19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29B4-4AA5-465E-B8EE-28C3BBC28EF2}" type="datetimeFigureOut">
              <a:rPr lang="ar-SA" smtClean="0"/>
              <a:t>3/8/1442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A69E-B4C6-4CF6-AF9E-AF79454B65E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011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29B4-4AA5-465E-B8EE-28C3BBC28EF2}" type="datetimeFigureOut">
              <a:rPr lang="ar-SA" smtClean="0"/>
              <a:t>3/8/1442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A69E-B4C6-4CF6-AF9E-AF79454B65E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93645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29B4-4AA5-465E-B8EE-28C3BBC28EF2}" type="datetimeFigureOut">
              <a:rPr lang="ar-SA" smtClean="0"/>
              <a:t>3/8/1442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A69E-B4C6-4CF6-AF9E-AF79454B65E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7176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29B4-4AA5-465E-B8EE-28C3BBC28EF2}" type="datetimeFigureOut">
              <a:rPr lang="ar-SA" smtClean="0"/>
              <a:t>3/8/1442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A69E-B4C6-4CF6-AF9E-AF79454B65E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5182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29B4-4AA5-465E-B8EE-28C3BBC28EF2}" type="datetimeFigureOut">
              <a:rPr lang="ar-SA" smtClean="0"/>
              <a:t>3/8/1442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A69E-B4C6-4CF6-AF9E-AF79454B65E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4775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29B4-4AA5-465E-B8EE-28C3BBC28EF2}" type="datetimeFigureOut">
              <a:rPr lang="ar-SA" smtClean="0"/>
              <a:t>3/8/1442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A69E-B4C6-4CF6-AF9E-AF79454B65E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461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29B4-4AA5-465E-B8EE-28C3BBC28EF2}" type="datetimeFigureOut">
              <a:rPr lang="ar-SA" smtClean="0"/>
              <a:t>3/8/1442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A69E-B4C6-4CF6-AF9E-AF79454B65E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170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29B4-4AA5-465E-B8EE-28C3BBC28EF2}" type="datetimeFigureOut">
              <a:rPr lang="ar-SA" smtClean="0"/>
              <a:t>3/8/1442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A69E-B4C6-4CF6-AF9E-AF79454B65E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021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29B4-4AA5-465E-B8EE-28C3BBC28EF2}" type="datetimeFigureOut">
              <a:rPr lang="ar-SA" smtClean="0"/>
              <a:t>3/8/1442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A69E-B4C6-4CF6-AF9E-AF79454B65E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495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29B4-4AA5-465E-B8EE-28C3BBC28EF2}" type="datetimeFigureOut">
              <a:rPr lang="ar-SA" smtClean="0"/>
              <a:t>3/8/1442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A69E-B4C6-4CF6-AF9E-AF79454B65E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3954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29B4-4AA5-465E-B8EE-28C3BBC28EF2}" type="datetimeFigureOut">
              <a:rPr lang="ar-SA" smtClean="0"/>
              <a:t>3/8/1442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A69E-B4C6-4CF6-AF9E-AF79454B65E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3483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029B4-4AA5-465E-B8EE-28C3BBC28EF2}" type="datetimeFigureOut">
              <a:rPr lang="ar-SA" smtClean="0"/>
              <a:t>3/8/1442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AA69E-B4C6-4CF6-AF9E-AF79454B65E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1006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6560" y="629920"/>
            <a:ext cx="9144000" cy="1381760"/>
          </a:xfrm>
        </p:spPr>
        <p:txBody>
          <a:bodyPr/>
          <a:lstStyle/>
          <a:p>
            <a:r>
              <a:rPr lang="en-US" b="1" dirty="0"/>
              <a:t>Etiology of Tumors</a:t>
            </a:r>
            <a:endParaRPr lang="ar-S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11680"/>
            <a:ext cx="9144000" cy="3246120"/>
          </a:xfrm>
        </p:spPr>
        <p:txBody>
          <a:bodyPr>
            <a:normAutofit/>
          </a:bodyPr>
          <a:lstStyle/>
          <a:p>
            <a:endParaRPr lang="en-US" dirty="0"/>
          </a:p>
          <a:p>
            <a:pPr rtl="0"/>
            <a:r>
              <a:rPr lang="en-US" dirty="0"/>
              <a:t>Slides were taken from Dr. Amany Fathaddin, MD</a:t>
            </a:r>
          </a:p>
          <a:p>
            <a:pPr rtl="0"/>
            <a:r>
              <a:rPr lang="en-US" dirty="0"/>
              <a:t>Assistant professor- Department of Pathology</a:t>
            </a:r>
            <a:endParaRPr lang="ar-SA" dirty="0"/>
          </a:p>
          <a:p>
            <a:pPr rtl="0"/>
            <a:endParaRPr lang="en-US" sz="2000" dirty="0"/>
          </a:p>
          <a:p>
            <a:pPr rtl="0"/>
            <a:r>
              <a:rPr lang="en-US" sz="2000" dirty="0"/>
              <a:t>Group A &amp; B 1</a:t>
            </a:r>
            <a:r>
              <a:rPr lang="en-US" sz="2000" baseline="30000" dirty="0"/>
              <a:t>st</a:t>
            </a:r>
            <a:r>
              <a:rPr lang="en-US" sz="2000" dirty="0"/>
              <a:t> year- Oct 2020</a:t>
            </a:r>
          </a:p>
          <a:p>
            <a:pPr rtl="0"/>
            <a:r>
              <a:rPr lang="en-US" sz="2000" dirty="0"/>
              <a:t>Osamah T. Khojah</a:t>
            </a:r>
          </a:p>
          <a:p>
            <a:pPr rtl="0"/>
            <a:r>
              <a:rPr lang="en-US" sz="2000" dirty="0"/>
              <a:t>0555485892, asd@ksu.edu.sa</a:t>
            </a:r>
            <a:endParaRPr lang="ar-SA" sz="2000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99877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0"/>
            <a:r>
              <a:rPr lang="en-US" sz="4800" b="1" dirty="0">
                <a:solidFill>
                  <a:srgbClr val="FF0000"/>
                </a:solidFill>
              </a:rPr>
              <a:t>Autosomal Dominant Cancer Syndromes</a:t>
            </a:r>
            <a:endParaRPr lang="ar-SA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 fontAlgn="base"/>
            <a:r>
              <a:rPr lang="en-US" dirty="0"/>
              <a:t>Include several well-defined cancers in which </a:t>
            </a:r>
            <a:r>
              <a:rPr lang="en-US" dirty="0">
                <a:solidFill>
                  <a:srgbClr val="FF0000"/>
                </a:solidFill>
              </a:rPr>
              <a:t>inheritance of a single mutant gene</a:t>
            </a:r>
            <a:r>
              <a:rPr lang="en-US" dirty="0"/>
              <a:t> greatly increases the risk of developing a tumor. </a:t>
            </a:r>
          </a:p>
          <a:p>
            <a:pPr algn="l" rtl="0" fontAlgn="base"/>
            <a:r>
              <a:rPr lang="en-US" dirty="0"/>
              <a:t>The predisposition to these tumors shows an </a:t>
            </a:r>
            <a:r>
              <a:rPr lang="en-US" dirty="0">
                <a:solidFill>
                  <a:srgbClr val="FF0000"/>
                </a:solidFill>
              </a:rPr>
              <a:t>autosomal dominant pattern </a:t>
            </a:r>
            <a:r>
              <a:rPr lang="en-US" dirty="0"/>
              <a:t>of inheritance. </a:t>
            </a:r>
          </a:p>
          <a:p>
            <a:pPr algn="l" rtl="0" fontAlgn="base"/>
            <a:r>
              <a:rPr lang="en-US" b="1" dirty="0">
                <a:solidFill>
                  <a:srgbClr val="FF0000"/>
                </a:solidFill>
              </a:rPr>
              <a:t>Childhood retinoblastoma </a:t>
            </a:r>
            <a:r>
              <a:rPr lang="en-US" dirty="0"/>
              <a:t>is the most striking example of this category.</a:t>
            </a:r>
          </a:p>
          <a:p>
            <a:pPr lvl="1" algn="l" rtl="0" fontAlgn="base"/>
            <a:r>
              <a:rPr lang="en-US" dirty="0"/>
              <a:t>Approximately </a:t>
            </a:r>
            <a:r>
              <a:rPr lang="en-US" dirty="0">
                <a:solidFill>
                  <a:srgbClr val="FF0000"/>
                </a:solidFill>
              </a:rPr>
              <a:t>40% of retinoblastomas are familial</a:t>
            </a:r>
            <a:r>
              <a:rPr lang="en-US" dirty="0"/>
              <a:t>. </a:t>
            </a:r>
          </a:p>
          <a:p>
            <a:pPr lvl="1" algn="l" rtl="0" fontAlgn="base"/>
            <a:r>
              <a:rPr lang="en-US" dirty="0"/>
              <a:t>Inherited disabling mutations in a </a:t>
            </a:r>
            <a:r>
              <a:rPr lang="en-US" b="1" i="1" dirty="0">
                <a:solidFill>
                  <a:srgbClr val="FF0000"/>
                </a:solidFill>
              </a:rPr>
              <a:t>tumor suppressor gene</a:t>
            </a:r>
            <a:r>
              <a:rPr lang="en-US" dirty="0"/>
              <a:t> are responsible for the development of this tumor in families. </a:t>
            </a:r>
          </a:p>
          <a:p>
            <a:pPr lvl="1" algn="l" rtl="0" fontAlgn="base"/>
            <a:r>
              <a:rPr lang="en-US" dirty="0"/>
              <a:t>Carriers of this gene have a </a:t>
            </a:r>
            <a:r>
              <a:rPr lang="en-US" dirty="0">
                <a:solidFill>
                  <a:srgbClr val="FF0000"/>
                </a:solidFill>
              </a:rPr>
              <a:t>10,000-fold increased risk </a:t>
            </a:r>
            <a:r>
              <a:rPr lang="en-US" dirty="0"/>
              <a:t>of developing retinoblastoma. </a:t>
            </a:r>
          </a:p>
          <a:p>
            <a:pPr lvl="1" algn="l" rtl="0" fontAlgn="base"/>
            <a:r>
              <a:rPr lang="en-US" dirty="0"/>
              <a:t>Unlike those with </a:t>
            </a:r>
            <a:r>
              <a:rPr lang="en-US" dirty="0">
                <a:solidFill>
                  <a:srgbClr val="FF0000"/>
                </a:solidFill>
              </a:rPr>
              <a:t>sporadic retinoblastoma</a:t>
            </a:r>
            <a:r>
              <a:rPr lang="en-US" dirty="0"/>
              <a:t>, patients with familial retinoblastoma develop </a:t>
            </a:r>
            <a:r>
              <a:rPr lang="en-US" b="1" dirty="0">
                <a:solidFill>
                  <a:srgbClr val="FF0000"/>
                </a:solidFill>
              </a:rPr>
              <a:t>bilateral tumors</a:t>
            </a:r>
            <a:r>
              <a:rPr lang="en-US" dirty="0"/>
              <a:t>, and they also have a greatly increased risk of developing a </a:t>
            </a:r>
            <a:r>
              <a:rPr lang="en-US" b="1" dirty="0">
                <a:solidFill>
                  <a:srgbClr val="FF0000"/>
                </a:solidFill>
              </a:rPr>
              <a:t>second cancer, particularly osteosarcoma</a:t>
            </a:r>
            <a:r>
              <a:rPr lang="en-US" dirty="0"/>
              <a:t>.</a:t>
            </a:r>
          </a:p>
          <a:p>
            <a:pPr marL="0" indent="0" algn="l" rtl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49779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sz="5300" b="1" dirty="0">
                <a:solidFill>
                  <a:srgbClr val="FF0000"/>
                </a:solidFill>
              </a:rPr>
              <a:t>Autosomal Recessive Syndromes of Defective DNA Repair</a:t>
            </a:r>
            <a:br>
              <a:rPr lang="en-US" i="1" u="sng" dirty="0">
                <a:solidFill>
                  <a:srgbClr val="FF0000"/>
                </a:solidFill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/>
            <a:r>
              <a:rPr lang="en-US" dirty="0"/>
              <a:t>A group of </a:t>
            </a:r>
            <a:r>
              <a:rPr lang="en-US" dirty="0">
                <a:solidFill>
                  <a:srgbClr val="FF0000"/>
                </a:solidFill>
              </a:rPr>
              <a:t>rare autosomal recessive </a:t>
            </a:r>
            <a:r>
              <a:rPr lang="en-US" dirty="0"/>
              <a:t>disorders is collectively characterized by </a:t>
            </a:r>
            <a:r>
              <a:rPr lang="en-US" dirty="0">
                <a:solidFill>
                  <a:srgbClr val="FF0000"/>
                </a:solidFill>
              </a:rPr>
              <a:t>chromosomal or DNA instability </a:t>
            </a:r>
            <a:r>
              <a:rPr lang="en-US" dirty="0"/>
              <a:t>and high rates of certain cancers. </a:t>
            </a:r>
          </a:p>
          <a:p>
            <a:pPr algn="l" rtl="0" fontAlgn="base"/>
            <a:r>
              <a:rPr lang="en-US" dirty="0"/>
              <a:t>One of the best-studied is </a:t>
            </a:r>
            <a:r>
              <a:rPr lang="en-US" b="1" dirty="0" err="1">
                <a:solidFill>
                  <a:srgbClr val="FF0000"/>
                </a:solidFill>
              </a:rPr>
              <a:t>xeroderma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pigmentosum</a:t>
            </a:r>
            <a:r>
              <a:rPr lang="en-US" dirty="0"/>
              <a:t>, in which DNA repair is defective.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67957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sz="5300" b="1" dirty="0">
                <a:solidFill>
                  <a:srgbClr val="FF0000"/>
                </a:solidFill>
              </a:rPr>
              <a:t>Familial Cancers of Uncertain Inheritance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/>
            <a:r>
              <a:rPr lang="en-US" dirty="0"/>
              <a:t>Virtually all the common types of cancers that </a:t>
            </a:r>
            <a:r>
              <a:rPr lang="en-US" dirty="0">
                <a:solidFill>
                  <a:srgbClr val="FF0000"/>
                </a:solidFill>
              </a:rPr>
              <a:t>occur sporadically </a:t>
            </a:r>
            <a:r>
              <a:rPr lang="en-US" dirty="0"/>
              <a:t>have been reported to </a:t>
            </a:r>
            <a:r>
              <a:rPr lang="en-US" dirty="0">
                <a:solidFill>
                  <a:srgbClr val="FF0000"/>
                </a:solidFill>
              </a:rPr>
              <a:t>occur in familial forms </a:t>
            </a:r>
            <a:r>
              <a:rPr lang="en-US" dirty="0"/>
              <a:t>where the pattern of </a:t>
            </a:r>
            <a:r>
              <a:rPr lang="en-US" dirty="0">
                <a:solidFill>
                  <a:srgbClr val="FF0000"/>
                </a:solidFill>
              </a:rPr>
              <a:t>inheritance is unclear</a:t>
            </a:r>
            <a:r>
              <a:rPr lang="en-US" dirty="0"/>
              <a:t>. </a:t>
            </a:r>
          </a:p>
          <a:p>
            <a:pPr algn="l" rtl="0" fontAlgn="base"/>
            <a:r>
              <a:rPr lang="en-US" dirty="0"/>
              <a:t>Examples are carcinomas of colon, breast, ovary, and brain.</a:t>
            </a:r>
          </a:p>
          <a:p>
            <a:pPr algn="l" rtl="0" fontAlgn="base"/>
            <a:r>
              <a:rPr lang="en-US" dirty="0"/>
              <a:t>Features that characterize familial cancers include </a:t>
            </a:r>
            <a:r>
              <a:rPr lang="en-US" dirty="0">
                <a:solidFill>
                  <a:srgbClr val="FF0000"/>
                </a:solidFill>
              </a:rPr>
              <a:t>early age at onset</a:t>
            </a:r>
            <a:r>
              <a:rPr lang="en-US" dirty="0"/>
              <a:t>, tumors arising in </a:t>
            </a:r>
            <a:r>
              <a:rPr lang="en-US" dirty="0">
                <a:solidFill>
                  <a:srgbClr val="FF0000"/>
                </a:solidFill>
              </a:rPr>
              <a:t>two or more close relatives of the index case</a:t>
            </a:r>
            <a:r>
              <a:rPr lang="en-US" dirty="0"/>
              <a:t>, and sometimes </a:t>
            </a:r>
            <a:r>
              <a:rPr lang="en-US" dirty="0">
                <a:solidFill>
                  <a:srgbClr val="FF0000"/>
                </a:solidFill>
              </a:rPr>
              <a:t>multiple or bilateral tumors</a:t>
            </a:r>
            <a:r>
              <a:rPr lang="en-US" dirty="0"/>
              <a:t>.</a:t>
            </a:r>
          </a:p>
          <a:p>
            <a:pPr algn="l" rtl="0" fontAlgn="base"/>
            <a:r>
              <a:rPr lang="en-US" dirty="0"/>
              <a:t> Familial cancers are </a:t>
            </a:r>
            <a:r>
              <a:rPr lang="en-US" dirty="0">
                <a:solidFill>
                  <a:srgbClr val="FF0000"/>
                </a:solidFill>
              </a:rPr>
              <a:t>not associated with specific marker phenotypes.</a:t>
            </a:r>
            <a:endParaRPr lang="ar-S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356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300" y="114975"/>
            <a:ext cx="7035800" cy="6713553"/>
          </a:xfrm>
        </p:spPr>
      </p:pic>
    </p:spTree>
    <p:extLst>
      <p:ext uri="{BB962C8B-B14F-4D97-AF65-F5344CB8AC3E}">
        <p14:creationId xmlns:p14="http://schemas.microsoft.com/office/powerpoint/2010/main" val="3071658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Acquired Pre-neoplastic Lesions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0476"/>
            <a:ext cx="10515600" cy="4636487"/>
          </a:xfrm>
        </p:spPr>
        <p:txBody>
          <a:bodyPr>
            <a:normAutofit fontScale="85000" lnSpcReduction="20000"/>
          </a:bodyPr>
          <a:lstStyle/>
          <a:p>
            <a:pPr algn="l" rtl="0" fontAlgn="base"/>
            <a:r>
              <a:rPr lang="en-US" sz="3100" b="1" dirty="0">
                <a:solidFill>
                  <a:srgbClr val="FF0000"/>
                </a:solidFill>
              </a:rPr>
              <a:t>Precursor lesions </a:t>
            </a:r>
            <a:r>
              <a:rPr lang="en-US" dirty="0"/>
              <a:t>arise in the setting of </a:t>
            </a:r>
            <a:r>
              <a:rPr lang="en-US" dirty="0">
                <a:solidFill>
                  <a:srgbClr val="FF0000"/>
                </a:solidFill>
              </a:rPr>
              <a:t>chronic tissue injury or inflammation</a:t>
            </a:r>
            <a:r>
              <a:rPr lang="en-US" dirty="0"/>
              <a:t>, which may increase the likelihood of malignancy by </a:t>
            </a:r>
            <a:r>
              <a:rPr lang="en-US" dirty="0">
                <a:solidFill>
                  <a:srgbClr val="FF0000"/>
                </a:solidFill>
              </a:rPr>
              <a:t>stimulating</a:t>
            </a:r>
            <a:r>
              <a:rPr lang="en-US" dirty="0"/>
              <a:t> continuing regenerative proliferation or by </a:t>
            </a:r>
            <a:r>
              <a:rPr lang="en-US" dirty="0">
                <a:solidFill>
                  <a:srgbClr val="FF0000"/>
                </a:solidFill>
              </a:rPr>
              <a:t>exposing</a:t>
            </a:r>
            <a:r>
              <a:rPr lang="en-US" dirty="0"/>
              <a:t> cells to byproducts of inflammation, </a:t>
            </a:r>
            <a:r>
              <a:rPr lang="en-US" dirty="0">
                <a:solidFill>
                  <a:srgbClr val="FF0000"/>
                </a:solidFill>
              </a:rPr>
              <a:t>both</a:t>
            </a:r>
            <a:r>
              <a:rPr lang="en-US" dirty="0"/>
              <a:t> of which can lead to </a:t>
            </a:r>
            <a:r>
              <a:rPr lang="en-US" sz="3100" b="1" dirty="0">
                <a:solidFill>
                  <a:srgbClr val="FF0000"/>
                </a:solidFill>
              </a:rPr>
              <a:t>somatic mutations. </a:t>
            </a:r>
          </a:p>
          <a:p>
            <a:pPr algn="l" rtl="0" fontAlgn="base"/>
            <a:r>
              <a:rPr lang="en-US" dirty="0"/>
              <a:t>Clinically, these precursor lesions </a:t>
            </a:r>
            <a:r>
              <a:rPr lang="en-US" dirty="0">
                <a:solidFill>
                  <a:srgbClr val="FF0000"/>
                </a:solidFill>
              </a:rPr>
              <a:t>are important to recognize</a:t>
            </a:r>
            <a:r>
              <a:rPr lang="en-US" dirty="0"/>
              <a:t>, because their removal or reversal may prevent the development of a cancer. </a:t>
            </a:r>
          </a:p>
          <a:p>
            <a:pPr algn="l" rtl="0" fontAlgn="base"/>
            <a:r>
              <a:rPr lang="en-US" dirty="0"/>
              <a:t>A brief listing of some of the chief precursor lesions follows:  </a:t>
            </a:r>
          </a:p>
          <a:p>
            <a:pPr lvl="1" algn="l" rtl="0" fontAlgn="base"/>
            <a:r>
              <a:rPr lang="en-US" sz="2800" dirty="0">
                <a:solidFill>
                  <a:srgbClr val="FF0000"/>
                </a:solidFill>
              </a:rPr>
              <a:t>Squamous metaplasia and dysplasia </a:t>
            </a:r>
            <a:r>
              <a:rPr lang="en-US" dirty="0"/>
              <a:t>of the bronchial mucosa, seen in habitual </a:t>
            </a:r>
            <a:r>
              <a:rPr lang="en-US" dirty="0">
                <a:solidFill>
                  <a:srgbClr val="FF0000"/>
                </a:solidFill>
              </a:rPr>
              <a:t>smokers</a:t>
            </a:r>
            <a:r>
              <a:rPr lang="en-US" dirty="0"/>
              <a:t>, a risk factor for </a:t>
            </a:r>
            <a:r>
              <a:rPr lang="en-US" dirty="0">
                <a:solidFill>
                  <a:srgbClr val="FF0000"/>
                </a:solidFill>
              </a:rPr>
              <a:t>lung cancer</a:t>
            </a:r>
          </a:p>
          <a:p>
            <a:pPr lvl="1" algn="l" rtl="0" fontAlgn="base"/>
            <a:r>
              <a:rPr lang="en-US" sz="2800" dirty="0">
                <a:solidFill>
                  <a:srgbClr val="FF0000"/>
                </a:solidFill>
              </a:rPr>
              <a:t>Endometrial hyperplasia and dysplasia</a:t>
            </a:r>
            <a:r>
              <a:rPr lang="en-US" dirty="0"/>
              <a:t>, seen in women with unopposed </a:t>
            </a:r>
            <a:r>
              <a:rPr lang="en-US" dirty="0">
                <a:solidFill>
                  <a:srgbClr val="FF0000"/>
                </a:solidFill>
              </a:rPr>
              <a:t>estrogenic</a:t>
            </a:r>
            <a:r>
              <a:rPr lang="en-US" dirty="0"/>
              <a:t> stimulation, a risk factor for </a:t>
            </a:r>
            <a:r>
              <a:rPr lang="en-US" dirty="0">
                <a:solidFill>
                  <a:srgbClr val="FF0000"/>
                </a:solidFill>
              </a:rPr>
              <a:t>endometrial carcinoma</a:t>
            </a:r>
          </a:p>
          <a:p>
            <a:pPr lvl="1" algn="l" rtl="0" fontAlgn="base"/>
            <a:r>
              <a:rPr lang="en-US" sz="2800" dirty="0">
                <a:solidFill>
                  <a:srgbClr val="FF0000"/>
                </a:solidFill>
              </a:rPr>
              <a:t>Leukoplakia</a:t>
            </a:r>
            <a:r>
              <a:rPr lang="en-US" dirty="0"/>
              <a:t> of the oral cavity, vulva, or penis, which may progress to </a:t>
            </a:r>
            <a:r>
              <a:rPr lang="en-US" dirty="0">
                <a:solidFill>
                  <a:srgbClr val="FF0000"/>
                </a:solidFill>
              </a:rPr>
              <a:t>squamous cell carcinoma.</a:t>
            </a:r>
          </a:p>
          <a:p>
            <a:pPr lvl="1" algn="l" rtl="0" fontAlgn="base"/>
            <a:r>
              <a:rPr lang="en-US" sz="2800" dirty="0">
                <a:solidFill>
                  <a:srgbClr val="FF0000"/>
                </a:solidFill>
              </a:rPr>
              <a:t>Villous adenomas </a:t>
            </a:r>
            <a:r>
              <a:rPr lang="en-US" dirty="0"/>
              <a:t>of the colon, associated with a high risk of transformation to </a:t>
            </a:r>
            <a:r>
              <a:rPr lang="en-US" dirty="0">
                <a:solidFill>
                  <a:srgbClr val="FF0000"/>
                </a:solidFill>
              </a:rPr>
              <a:t>colorectal carcinoma.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88890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b="1" cap="all" dirty="0"/>
              <a:t>ETIOLOGY OF CANCER: CARCINOGENIC AGENTS</a:t>
            </a:r>
            <a:endParaRPr lang="ar-S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anose="05000000000000000000" pitchFamily="2" charset="2"/>
              <a:buChar char="Ø"/>
            </a:pPr>
            <a:r>
              <a:rPr lang="en-US" sz="3200" dirty="0"/>
              <a:t>Chemicals.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sz="3200" dirty="0"/>
              <a:t>Radiant Energy.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sz="3200" dirty="0"/>
              <a:t>Microbial Agents.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2392067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5400" b="1" dirty="0"/>
              <a:t>Chemicals</a:t>
            </a:r>
            <a:endParaRPr lang="ar-SA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 fontAlgn="base"/>
            <a:r>
              <a:rPr lang="en-US" sz="3000" b="1" dirty="0">
                <a:solidFill>
                  <a:srgbClr val="FF0000"/>
                </a:solidFill>
              </a:rPr>
              <a:t>Direct-Acting Agents:</a:t>
            </a:r>
          </a:p>
          <a:p>
            <a:pPr lvl="1" algn="l" rtl="0" fontAlgn="base"/>
            <a:r>
              <a:rPr lang="en-US" dirty="0"/>
              <a:t>Require </a:t>
            </a:r>
            <a:r>
              <a:rPr lang="en-US" dirty="0">
                <a:solidFill>
                  <a:srgbClr val="FF0000"/>
                </a:solidFill>
              </a:rPr>
              <a:t>no metabolic conversion </a:t>
            </a:r>
            <a:r>
              <a:rPr lang="en-US" dirty="0"/>
              <a:t>to become carcinogenic. </a:t>
            </a:r>
          </a:p>
          <a:p>
            <a:pPr lvl="1" algn="l" rtl="0" fontAlgn="base"/>
            <a:r>
              <a:rPr lang="en-US" dirty="0"/>
              <a:t>They are in general </a:t>
            </a:r>
            <a:r>
              <a:rPr lang="en-US" dirty="0">
                <a:solidFill>
                  <a:srgbClr val="FF0000"/>
                </a:solidFill>
              </a:rPr>
              <a:t>weak carcinogens </a:t>
            </a:r>
            <a:r>
              <a:rPr lang="en-US" dirty="0"/>
              <a:t>but are important because some of them are </a:t>
            </a:r>
            <a:r>
              <a:rPr lang="en-US" dirty="0">
                <a:solidFill>
                  <a:srgbClr val="FF0000"/>
                </a:solidFill>
              </a:rPr>
              <a:t>cancer chemotherapy drugs (e.g., alkylating agents) </a:t>
            </a:r>
            <a:r>
              <a:rPr lang="en-US" dirty="0"/>
              <a:t>used in regimens that may cure certain types of cancer (e.g., </a:t>
            </a:r>
            <a:r>
              <a:rPr lang="en-US" dirty="0">
                <a:solidFill>
                  <a:srgbClr val="FF0000"/>
                </a:solidFill>
              </a:rPr>
              <a:t>Hodgkin lymphoma</a:t>
            </a:r>
            <a:r>
              <a:rPr lang="en-US" dirty="0"/>
              <a:t>), only to evoke a subsequent, </a:t>
            </a:r>
            <a:r>
              <a:rPr lang="en-US" dirty="0">
                <a:solidFill>
                  <a:srgbClr val="FF0000"/>
                </a:solidFill>
              </a:rPr>
              <a:t>second form of cancer</a:t>
            </a:r>
            <a:r>
              <a:rPr lang="en-US" dirty="0"/>
              <a:t>.</a:t>
            </a:r>
          </a:p>
          <a:p>
            <a:pPr algn="l" rtl="0" fontAlgn="base"/>
            <a:r>
              <a:rPr lang="en-US" sz="3000" b="1" dirty="0">
                <a:solidFill>
                  <a:srgbClr val="FF0000"/>
                </a:solidFill>
              </a:rPr>
              <a:t>Indirect-Acting Agents:</a:t>
            </a:r>
          </a:p>
          <a:p>
            <a:pPr lvl="1" algn="l" rtl="0" fontAlgn="base"/>
            <a:r>
              <a:rPr lang="en-US" dirty="0"/>
              <a:t>chemicals that </a:t>
            </a:r>
            <a:r>
              <a:rPr lang="en-US" dirty="0">
                <a:solidFill>
                  <a:srgbClr val="FF0000"/>
                </a:solidFill>
              </a:rPr>
              <a:t>require metabolic conversion </a:t>
            </a:r>
            <a:r>
              <a:rPr lang="en-US" dirty="0"/>
              <a:t>to an </a:t>
            </a:r>
            <a:r>
              <a:rPr lang="en-US" i="1" dirty="0"/>
              <a:t>ultimate carcinogen</a:t>
            </a:r>
            <a:r>
              <a:rPr lang="en-US" dirty="0"/>
              <a:t>. </a:t>
            </a:r>
          </a:p>
          <a:p>
            <a:pPr lvl="1" algn="l" rtl="0" fontAlgn="base"/>
            <a:r>
              <a:rPr lang="en-US" dirty="0"/>
              <a:t>For example, </a:t>
            </a:r>
            <a:r>
              <a:rPr lang="en-US" dirty="0">
                <a:solidFill>
                  <a:srgbClr val="FF0000"/>
                </a:solidFill>
              </a:rPr>
              <a:t>benzo[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]pyrene </a:t>
            </a:r>
            <a:r>
              <a:rPr lang="en-US" dirty="0"/>
              <a:t>and other carcinogens are formed in the high-temperature combustion of tobacco in cigarette smoking. </a:t>
            </a:r>
          </a:p>
          <a:p>
            <a:pPr lvl="1" algn="l" rtl="0" fontAlgn="base"/>
            <a:r>
              <a:rPr lang="en-US" dirty="0"/>
              <a:t>These products are implicated in the causation of </a:t>
            </a:r>
            <a:r>
              <a:rPr lang="en-US" dirty="0">
                <a:solidFill>
                  <a:srgbClr val="FF0000"/>
                </a:solidFill>
              </a:rPr>
              <a:t>lung cancer in cigarette smokers</a:t>
            </a:r>
            <a:r>
              <a:rPr lang="en-US" dirty="0"/>
              <a:t>. </a:t>
            </a:r>
          </a:p>
          <a:p>
            <a:pPr lvl="1" algn="l" rtl="0" fontAlgn="base"/>
            <a:r>
              <a:rPr lang="en-US" dirty="0">
                <a:solidFill>
                  <a:srgbClr val="FF0000"/>
                </a:solidFill>
              </a:rPr>
              <a:t>Polymorphisms of endogenous enzymes </a:t>
            </a:r>
            <a:r>
              <a:rPr lang="en-US" dirty="0"/>
              <a:t>such as </a:t>
            </a:r>
            <a:r>
              <a:rPr lang="en-US" dirty="0">
                <a:solidFill>
                  <a:srgbClr val="FF0000"/>
                </a:solidFill>
              </a:rPr>
              <a:t>cytochrome P-450 </a:t>
            </a:r>
            <a:r>
              <a:rPr lang="en-US" dirty="0"/>
              <a:t>may influence carcinogenesis.</a:t>
            </a:r>
          </a:p>
          <a:p>
            <a:pPr algn="l" rtl="0" fontAlgn="base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24838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0"/>
            <a:ext cx="6307574" cy="6858000"/>
          </a:xfr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474" y="2654301"/>
            <a:ext cx="5773262" cy="420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852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0"/>
            <a:r>
              <a:rPr lang="en-US" sz="4000" b="1" dirty="0"/>
              <a:t>Mechanisms of Action of Chemical Carcinogens</a:t>
            </a:r>
            <a:endParaRPr lang="ar-S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/>
              <a:t>All direct and ultimate carcinogens contain highly reactive </a:t>
            </a:r>
            <a:r>
              <a:rPr lang="en-US" dirty="0">
                <a:solidFill>
                  <a:srgbClr val="FF0000"/>
                </a:solidFill>
              </a:rPr>
              <a:t>electrophile groups </a:t>
            </a:r>
            <a:r>
              <a:rPr lang="en-US" dirty="0"/>
              <a:t>that form chemical </a:t>
            </a:r>
            <a:r>
              <a:rPr lang="en-US" dirty="0">
                <a:solidFill>
                  <a:srgbClr val="FF0000"/>
                </a:solidFill>
              </a:rPr>
              <a:t>adducts with DNA</a:t>
            </a:r>
            <a:r>
              <a:rPr lang="en-US" dirty="0"/>
              <a:t>, as well as with </a:t>
            </a:r>
            <a:r>
              <a:rPr lang="en-US" dirty="0">
                <a:solidFill>
                  <a:srgbClr val="FF0000"/>
                </a:solidFill>
              </a:rPr>
              <a:t>proteins and RNA</a:t>
            </a:r>
            <a:r>
              <a:rPr lang="en-US" dirty="0"/>
              <a:t>. </a:t>
            </a:r>
          </a:p>
          <a:p>
            <a:pPr algn="l" rtl="0"/>
            <a:r>
              <a:rPr lang="en-US" dirty="0"/>
              <a:t>Although any gene may be the target of chemical carcinogens, the commonly </a:t>
            </a:r>
            <a:r>
              <a:rPr lang="en-US" dirty="0">
                <a:solidFill>
                  <a:srgbClr val="FF0000"/>
                </a:solidFill>
              </a:rPr>
              <a:t>mutated </a:t>
            </a:r>
            <a:r>
              <a:rPr lang="en-US" b="1" dirty="0">
                <a:solidFill>
                  <a:srgbClr val="FF0000"/>
                </a:solidFill>
              </a:rPr>
              <a:t>oncogenes and tumor suppressors</a:t>
            </a:r>
            <a:r>
              <a:rPr lang="en-US" dirty="0"/>
              <a:t>, such as </a:t>
            </a:r>
            <a:r>
              <a:rPr lang="en-US" b="1" i="1" dirty="0">
                <a:solidFill>
                  <a:srgbClr val="FF0000"/>
                </a:solidFill>
              </a:rPr>
              <a:t>RAS</a:t>
            </a:r>
            <a:r>
              <a:rPr lang="en-US" b="1" dirty="0">
                <a:solidFill>
                  <a:srgbClr val="FF0000"/>
                </a:solidFill>
              </a:rPr>
              <a:t> and </a:t>
            </a:r>
            <a:r>
              <a:rPr lang="en-US" b="1" i="1" dirty="0">
                <a:solidFill>
                  <a:srgbClr val="FF0000"/>
                </a:solidFill>
              </a:rPr>
              <a:t>TP53</a:t>
            </a:r>
            <a:r>
              <a:rPr lang="en-US" i="1" dirty="0"/>
              <a:t>,</a:t>
            </a:r>
            <a:r>
              <a:rPr lang="en-US" dirty="0"/>
              <a:t> are important targets of chemical carcinogens.</a:t>
            </a:r>
          </a:p>
          <a:p>
            <a:pPr algn="l" rtl="0"/>
            <a:r>
              <a:rPr lang="en-US" dirty="0"/>
              <a:t>Carcinogenicity of some chemicals is augmented by subsequent administration of </a:t>
            </a:r>
            <a:r>
              <a:rPr lang="en-US" sz="3000" b="1" i="1" dirty="0">
                <a:solidFill>
                  <a:srgbClr val="FF0000"/>
                </a:solidFill>
              </a:rPr>
              <a:t>promoters</a:t>
            </a:r>
            <a:r>
              <a:rPr lang="en-US" dirty="0"/>
              <a:t> (e.g., </a:t>
            </a:r>
            <a:r>
              <a:rPr lang="en-US" b="1" dirty="0" err="1"/>
              <a:t>phorbol</a:t>
            </a:r>
            <a:r>
              <a:rPr lang="en-US" b="1" dirty="0"/>
              <a:t> esters, hormones, phenols, certain drugs</a:t>
            </a:r>
            <a:r>
              <a:rPr lang="en-US" dirty="0"/>
              <a:t>) that by themselves are non-tumorigenic. </a:t>
            </a:r>
          </a:p>
          <a:p>
            <a:pPr algn="l" rtl="0"/>
            <a:r>
              <a:rPr lang="en-US" dirty="0"/>
              <a:t>To be effective, </a:t>
            </a:r>
            <a:r>
              <a:rPr lang="en-US" dirty="0">
                <a:solidFill>
                  <a:srgbClr val="FF0000"/>
                </a:solidFill>
              </a:rPr>
              <a:t>repeated or sustained exposure </a:t>
            </a:r>
            <a:r>
              <a:rPr lang="en-US" dirty="0"/>
              <a:t>to the promoter must </a:t>
            </a:r>
            <a:r>
              <a:rPr lang="en-US" i="1" dirty="0"/>
              <a:t>follow</a:t>
            </a:r>
            <a:r>
              <a:rPr lang="en-US" dirty="0"/>
              <a:t> the application of the mutagenic chemical, or </a:t>
            </a:r>
            <a:r>
              <a:rPr lang="en-US" sz="3200" b="1" i="1" dirty="0">
                <a:solidFill>
                  <a:srgbClr val="FF0000"/>
                </a:solidFill>
              </a:rPr>
              <a:t>initiator</a:t>
            </a:r>
            <a:r>
              <a:rPr lang="en-US" dirty="0"/>
              <a:t>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40784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5400" b="1" dirty="0"/>
              <a:t>Radiation Carcinogenesis</a:t>
            </a:r>
            <a:endParaRPr lang="ar-SA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Radiation, whatever its source (</a:t>
            </a:r>
            <a:r>
              <a:rPr lang="en-US" b="1" dirty="0"/>
              <a:t>UV rays of sunlight, x-rays, nuclear fission, radionuclides</a:t>
            </a:r>
            <a:r>
              <a:rPr lang="en-US" dirty="0"/>
              <a:t>) is an established carcinogen.</a:t>
            </a:r>
          </a:p>
          <a:p>
            <a:pPr algn="l" rtl="0"/>
            <a:r>
              <a:rPr lang="en-US" dirty="0"/>
              <a:t>The oncogenic properties of </a:t>
            </a:r>
            <a:r>
              <a:rPr lang="en-US" dirty="0">
                <a:solidFill>
                  <a:srgbClr val="FF0000"/>
                </a:solidFill>
              </a:rPr>
              <a:t>ionizing radiation </a:t>
            </a:r>
            <a:r>
              <a:rPr lang="en-US" dirty="0"/>
              <a:t>are related to its mutagenic effects; it </a:t>
            </a:r>
            <a:r>
              <a:rPr lang="en-US" dirty="0">
                <a:solidFill>
                  <a:srgbClr val="FF0000"/>
                </a:solidFill>
              </a:rPr>
              <a:t>causes chromosome breakage, translocations, and, less frequently, point mutations</a:t>
            </a:r>
            <a:r>
              <a:rPr lang="en-US" dirty="0"/>
              <a:t>. </a:t>
            </a:r>
          </a:p>
          <a:p>
            <a:pPr algn="l" rtl="0"/>
            <a:r>
              <a:rPr lang="en-US" dirty="0"/>
              <a:t>Biologically, </a:t>
            </a:r>
            <a:r>
              <a:rPr lang="en-US" b="1" dirty="0">
                <a:solidFill>
                  <a:srgbClr val="FF0000"/>
                </a:solidFill>
              </a:rPr>
              <a:t>double-stranded DNA breaks </a:t>
            </a:r>
            <a:r>
              <a:rPr lang="en-US" dirty="0"/>
              <a:t>seem to be the most important form of DNA damage caused by radiation.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74401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Objectives</a:t>
            </a:r>
            <a:endParaRPr lang="ar-S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b="1" dirty="0"/>
              <a:t>Understand that </a:t>
            </a:r>
            <a:r>
              <a:rPr lang="en-US" b="1" dirty="0">
                <a:solidFill>
                  <a:srgbClr val="FF0000"/>
                </a:solidFill>
              </a:rPr>
              <a:t>incidence</a:t>
            </a:r>
            <a:r>
              <a:rPr lang="en-US" b="1" dirty="0"/>
              <a:t> of cancer varies with age, race, geographic and genetic factor.</a:t>
            </a:r>
            <a:endParaRPr lang="en-US" b="1" u="words" dirty="0"/>
          </a:p>
          <a:p>
            <a:pPr lvl="0" algn="l" rtl="0"/>
            <a:r>
              <a:rPr lang="en-US" b="1" dirty="0"/>
              <a:t>Explain the categories of </a:t>
            </a:r>
            <a:r>
              <a:rPr lang="en-US" b="1" dirty="0">
                <a:solidFill>
                  <a:srgbClr val="FF0000"/>
                </a:solidFill>
              </a:rPr>
              <a:t>genetic predisposition </a:t>
            </a:r>
            <a:r>
              <a:rPr lang="en-US" b="1" dirty="0"/>
              <a:t>to cancer.</a:t>
            </a:r>
            <a:endParaRPr lang="en-US" b="1" u="words" dirty="0"/>
          </a:p>
          <a:p>
            <a:pPr lvl="0" algn="l" rtl="0"/>
            <a:r>
              <a:rPr lang="en-US" b="1" dirty="0"/>
              <a:t>Identify the </a:t>
            </a:r>
            <a:r>
              <a:rPr lang="en-US" b="1" dirty="0">
                <a:solidFill>
                  <a:srgbClr val="FF0000"/>
                </a:solidFill>
              </a:rPr>
              <a:t>precancerous conditions</a:t>
            </a:r>
            <a:r>
              <a:rPr lang="en-US" b="1" dirty="0"/>
              <a:t>.</a:t>
            </a:r>
            <a:endParaRPr lang="en-US" b="1" u="words" dirty="0"/>
          </a:p>
          <a:p>
            <a:pPr lvl="0" algn="l" rtl="0"/>
            <a:r>
              <a:rPr lang="en-US" b="1" dirty="0"/>
              <a:t>Know the concept of chemical, radiation and microbiological </a:t>
            </a:r>
            <a:r>
              <a:rPr lang="en-US" b="1" dirty="0">
                <a:solidFill>
                  <a:srgbClr val="FF0000"/>
                </a:solidFill>
              </a:rPr>
              <a:t>carcinogenesis</a:t>
            </a:r>
            <a:r>
              <a:rPr lang="en-US" b="1" dirty="0"/>
              <a:t>.</a:t>
            </a:r>
            <a:endParaRPr lang="en-US" b="1" u="words" dirty="0"/>
          </a:p>
          <a:p>
            <a:pPr marL="0" indent="0" algn="l" rtl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52201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/>
              <a:t>Radiation Carcinogenesis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Natural UV radiation </a:t>
            </a:r>
            <a:r>
              <a:rPr lang="en-US" dirty="0"/>
              <a:t>derived from the sun can cause </a:t>
            </a:r>
            <a:r>
              <a:rPr lang="en-US" dirty="0">
                <a:solidFill>
                  <a:srgbClr val="FF0000"/>
                </a:solidFill>
              </a:rPr>
              <a:t>skin cancers </a:t>
            </a:r>
            <a:r>
              <a:rPr lang="en-US" dirty="0"/>
              <a:t>(</a:t>
            </a:r>
            <a:r>
              <a:rPr lang="en-US" b="1" dirty="0"/>
              <a:t>melanomas, squamous cell carcinomas, and basal cell carcinomas</a:t>
            </a:r>
            <a:r>
              <a:rPr lang="en-US" dirty="0"/>
              <a:t>).</a:t>
            </a:r>
          </a:p>
          <a:p>
            <a:pPr algn="l" rtl="0"/>
            <a:r>
              <a:rPr lang="en-US" dirty="0"/>
              <a:t>Of particular relevance to carcinogenesis is the ability to damage DNA by </a:t>
            </a:r>
            <a:r>
              <a:rPr lang="en-US" b="1" dirty="0">
                <a:solidFill>
                  <a:srgbClr val="FF0000"/>
                </a:solidFill>
              </a:rPr>
              <a:t>forming pyrimidine dimers</a:t>
            </a:r>
            <a:r>
              <a:rPr lang="en-US" dirty="0"/>
              <a:t>. This type of DNA damage is repaired by the </a:t>
            </a:r>
            <a:r>
              <a:rPr lang="en-US" dirty="0">
                <a:solidFill>
                  <a:srgbClr val="FF0000"/>
                </a:solidFill>
              </a:rPr>
              <a:t>nucleotide excision repair pathway</a:t>
            </a:r>
            <a:r>
              <a:rPr lang="en-US" dirty="0"/>
              <a:t>. With extensive exposure to UV light, the </a:t>
            </a:r>
            <a:r>
              <a:rPr lang="en-US" dirty="0">
                <a:solidFill>
                  <a:srgbClr val="FF0000"/>
                </a:solidFill>
              </a:rPr>
              <a:t>repair systems may be overwhelmed</a:t>
            </a:r>
            <a:r>
              <a:rPr lang="en-US" dirty="0"/>
              <a:t>, and </a:t>
            </a:r>
            <a:r>
              <a:rPr lang="en-US" b="1" dirty="0">
                <a:solidFill>
                  <a:srgbClr val="FF0000"/>
                </a:solidFill>
              </a:rPr>
              <a:t>skin cancer </a:t>
            </a:r>
            <a:r>
              <a:rPr lang="en-US" dirty="0"/>
              <a:t>results. </a:t>
            </a:r>
          </a:p>
          <a:p>
            <a:pPr algn="l" rtl="0"/>
            <a:r>
              <a:rPr lang="en-US" dirty="0"/>
              <a:t>Inherited disease</a:t>
            </a:r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en-US" b="1" i="1" dirty="0" err="1">
                <a:solidFill>
                  <a:srgbClr val="FF0000"/>
                </a:solidFill>
              </a:rPr>
              <a:t>xeroderma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pigmentosum</a:t>
            </a:r>
            <a:r>
              <a:rPr lang="en-US" dirty="0"/>
              <a:t> have a defect in the </a:t>
            </a:r>
            <a:r>
              <a:rPr lang="en-US" dirty="0">
                <a:solidFill>
                  <a:srgbClr val="FF0000"/>
                </a:solidFill>
              </a:rPr>
              <a:t>nucleotide excision repair pathway</a:t>
            </a:r>
            <a:r>
              <a:rPr lang="en-US" dirty="0"/>
              <a:t>. As expected, there is a greatly increased predisposition </a:t>
            </a:r>
            <a:r>
              <a:rPr lang="en-US" dirty="0">
                <a:solidFill>
                  <a:srgbClr val="FF0000"/>
                </a:solidFill>
              </a:rPr>
              <a:t>to skin cancers </a:t>
            </a:r>
            <a:r>
              <a:rPr lang="en-US" dirty="0"/>
              <a:t>in this disorder.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00071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Viral and Microbial Oncogenesis</a:t>
            </a:r>
            <a:endParaRPr lang="ar-SA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z="3600" dirty="0">
                <a:solidFill>
                  <a:srgbClr val="FF0000"/>
                </a:solidFill>
              </a:rPr>
              <a:t>Oncogenic RNA viruses:</a:t>
            </a:r>
          </a:p>
          <a:p>
            <a:pPr algn="l" rtl="0"/>
            <a:r>
              <a:rPr lang="en-US" b="1" dirty="0"/>
              <a:t>Human T-cell lymphotropic virus (HTLV-1) </a:t>
            </a:r>
            <a:r>
              <a:rPr lang="en-US" dirty="0"/>
              <a:t>is associated with a form of </a:t>
            </a:r>
            <a:r>
              <a:rPr lang="en-US" b="1" dirty="0">
                <a:solidFill>
                  <a:srgbClr val="FF0000"/>
                </a:solidFill>
              </a:rPr>
              <a:t>T cell leukemia/lymphoma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that is </a:t>
            </a:r>
            <a:r>
              <a:rPr lang="en-US" dirty="0">
                <a:solidFill>
                  <a:srgbClr val="FF0000"/>
                </a:solidFill>
              </a:rPr>
              <a:t>endemic in certain parts of Japan and the Caribbean</a:t>
            </a:r>
            <a:r>
              <a:rPr lang="en-US" dirty="0"/>
              <a:t> basin but is found sporadically elsewhere.</a:t>
            </a:r>
          </a:p>
          <a:p>
            <a:pPr algn="l" rtl="0"/>
            <a:r>
              <a:rPr lang="en-US" dirty="0"/>
              <a:t>HTLV-1 has </a:t>
            </a:r>
            <a:r>
              <a:rPr lang="en-US" b="1" dirty="0">
                <a:solidFill>
                  <a:srgbClr val="FF0000"/>
                </a:solidFill>
              </a:rPr>
              <a:t>tropism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for CD4+ T cells, and this subset of T cells is the major target for neoplastic transformation. </a:t>
            </a:r>
          </a:p>
          <a:p>
            <a:pPr algn="l" rtl="0"/>
            <a:r>
              <a:rPr lang="en-US" dirty="0"/>
              <a:t>Human infection requires transmission of infected T cells through </a:t>
            </a:r>
            <a:r>
              <a:rPr lang="en-US" dirty="0">
                <a:solidFill>
                  <a:srgbClr val="FF0000"/>
                </a:solidFill>
              </a:rPr>
              <a:t>sexual intercourse, blood products, or breastfeeding</a:t>
            </a:r>
            <a:r>
              <a:rPr lang="en-US" dirty="0"/>
              <a:t>. Leukemia develops only in </a:t>
            </a:r>
            <a:r>
              <a:rPr lang="en-US" dirty="0">
                <a:solidFill>
                  <a:srgbClr val="FF0000"/>
                </a:solidFill>
              </a:rPr>
              <a:t>about 3% to 5% </a:t>
            </a:r>
            <a:r>
              <a:rPr lang="en-US" dirty="0"/>
              <a:t>of infected persons after a long latent period of </a:t>
            </a:r>
            <a:r>
              <a:rPr lang="en-US" dirty="0">
                <a:solidFill>
                  <a:srgbClr val="FF0000"/>
                </a:solidFill>
              </a:rPr>
              <a:t>20 to 50 years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53910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800" b="1" dirty="0"/>
              <a:t>Human T-cell Lymphotropic Virus</a:t>
            </a:r>
            <a:endParaRPr lang="ar-SA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 HTLV-1 genome encodes a </a:t>
            </a:r>
            <a:r>
              <a:rPr lang="en-US" b="1" dirty="0">
                <a:solidFill>
                  <a:srgbClr val="FF0000"/>
                </a:solidFill>
              </a:rPr>
              <a:t>viral TAX protein</a:t>
            </a:r>
            <a:r>
              <a:rPr lang="en-US" dirty="0"/>
              <a:t>, which turns on genes for cytokines and their receptors in infected T cells. </a:t>
            </a:r>
          </a:p>
          <a:p>
            <a:pPr algn="l" rtl="0"/>
            <a:r>
              <a:rPr lang="en-US" dirty="0"/>
              <a:t>This sets up </a:t>
            </a:r>
            <a:r>
              <a:rPr lang="en-US" dirty="0">
                <a:solidFill>
                  <a:srgbClr val="FF0000"/>
                </a:solidFill>
              </a:rPr>
              <a:t>autocrine and paracrine signaling loops </a:t>
            </a:r>
            <a:r>
              <a:rPr lang="en-US" dirty="0"/>
              <a:t>that stimulate T cell proliferation. </a:t>
            </a:r>
          </a:p>
          <a:p>
            <a:pPr algn="l" rtl="0"/>
            <a:r>
              <a:rPr lang="en-US" dirty="0"/>
              <a:t>Although this proliferation </a:t>
            </a:r>
            <a:r>
              <a:rPr lang="en-US" dirty="0">
                <a:solidFill>
                  <a:srgbClr val="FF0000"/>
                </a:solidFill>
              </a:rPr>
              <a:t>initially is polyclonal</a:t>
            </a:r>
            <a:r>
              <a:rPr lang="en-US" dirty="0"/>
              <a:t>, the proliferating T cells are at </a:t>
            </a:r>
            <a:r>
              <a:rPr lang="en-US" dirty="0">
                <a:solidFill>
                  <a:srgbClr val="FF0000"/>
                </a:solidFill>
              </a:rPr>
              <a:t>increased risk for secondary mutations </a:t>
            </a:r>
            <a:r>
              <a:rPr lang="en-US" dirty="0"/>
              <a:t>that lead to the outgrowth of a </a:t>
            </a:r>
            <a:r>
              <a:rPr lang="en-US" b="1" dirty="0">
                <a:solidFill>
                  <a:srgbClr val="FF0000"/>
                </a:solidFill>
              </a:rPr>
              <a:t>monoclonal leukemia</a:t>
            </a:r>
            <a:r>
              <a:rPr lang="en-US" dirty="0"/>
              <a:t>.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914508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00" y="12700"/>
            <a:ext cx="6121400" cy="6806080"/>
          </a:xfrm>
        </p:spPr>
      </p:pic>
    </p:spTree>
    <p:extLst>
      <p:ext uri="{BB962C8B-B14F-4D97-AF65-F5344CB8AC3E}">
        <p14:creationId xmlns:p14="http://schemas.microsoft.com/office/powerpoint/2010/main" val="26150276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/>
              <a:t>Viral and Microbial Oncogenesis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200" dirty="0">
                <a:solidFill>
                  <a:srgbClr val="FF0000"/>
                </a:solidFill>
              </a:rPr>
              <a:t>Oncogenic DNA Viruses:</a:t>
            </a:r>
          </a:p>
          <a:p>
            <a:pPr algn="l" rtl="0"/>
            <a:r>
              <a:rPr lang="en-US" dirty="0"/>
              <a:t>Four DNA viruses: </a:t>
            </a:r>
            <a:r>
              <a:rPr lang="en-US" b="1" dirty="0"/>
              <a:t>HPV, Epstein-Barr virus (EBV or HHV-4), Kaposi sarcoma herpesvirus (KSHV, also called human herpesvirus-8 [HHV-8]), and hepatitis B virus (HBV) </a:t>
            </a:r>
            <a:r>
              <a:rPr lang="en-US" dirty="0"/>
              <a:t>are strongly associated with human cancer. 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943152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Human Papillomavirus</a:t>
            </a:r>
            <a:endParaRPr lang="ar-SA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/>
            <a:r>
              <a:rPr lang="en-US" dirty="0"/>
              <a:t>HPV is associated with </a:t>
            </a:r>
            <a:r>
              <a:rPr lang="en-US" dirty="0">
                <a:solidFill>
                  <a:srgbClr val="FF0000"/>
                </a:solidFill>
              </a:rPr>
              <a:t>benign warts </a:t>
            </a:r>
            <a:r>
              <a:rPr lang="en-US" dirty="0"/>
              <a:t>(Low risk HPV e.g. types </a:t>
            </a:r>
            <a:r>
              <a:rPr lang="en-US" dirty="0">
                <a:solidFill>
                  <a:srgbClr val="FF0000"/>
                </a:solidFill>
              </a:rPr>
              <a:t>6 &amp; 11</a:t>
            </a:r>
            <a:r>
              <a:rPr lang="en-US" dirty="0"/>
              <a:t>), as well as </a:t>
            </a:r>
            <a:r>
              <a:rPr lang="en-US" dirty="0">
                <a:solidFill>
                  <a:srgbClr val="FF0000"/>
                </a:solidFill>
              </a:rPr>
              <a:t>cervical cancer </a:t>
            </a:r>
            <a:r>
              <a:rPr lang="en-US" dirty="0"/>
              <a:t>( High risk HPV e.g. types </a:t>
            </a:r>
            <a:r>
              <a:rPr lang="en-US" dirty="0">
                <a:solidFill>
                  <a:srgbClr val="FF0000"/>
                </a:solidFill>
              </a:rPr>
              <a:t>16 &amp; 18</a:t>
            </a:r>
            <a:r>
              <a:rPr lang="en-US" dirty="0"/>
              <a:t>).</a:t>
            </a:r>
          </a:p>
          <a:p>
            <a:pPr algn="l" rtl="0" fontAlgn="base"/>
            <a:r>
              <a:rPr lang="en-US" dirty="0"/>
              <a:t>The oncogenicity of HPV is related to the expression of two viral oncoproteins, </a:t>
            </a:r>
            <a:r>
              <a:rPr lang="en-US" b="1" dirty="0">
                <a:solidFill>
                  <a:srgbClr val="FF0000"/>
                </a:solidFill>
              </a:rPr>
              <a:t>E6 and E7</a:t>
            </a:r>
            <a:r>
              <a:rPr lang="en-US" dirty="0"/>
              <a:t>; they bind </a:t>
            </a:r>
            <a:r>
              <a:rPr lang="en-US" b="1" dirty="0">
                <a:solidFill>
                  <a:srgbClr val="FF0000"/>
                </a:solidFill>
              </a:rPr>
              <a:t>to </a:t>
            </a:r>
            <a:r>
              <a:rPr lang="en-US" b="1" dirty="0" err="1">
                <a:solidFill>
                  <a:srgbClr val="FF0000"/>
                </a:solidFill>
              </a:rPr>
              <a:t>Rb</a:t>
            </a:r>
            <a:r>
              <a:rPr lang="en-US" b="1" dirty="0">
                <a:solidFill>
                  <a:srgbClr val="FF0000"/>
                </a:solidFill>
              </a:rPr>
              <a:t> and p53</a:t>
            </a:r>
            <a:r>
              <a:rPr lang="en-US" dirty="0"/>
              <a:t>, respectively, neutralizing their function.</a:t>
            </a:r>
          </a:p>
          <a:p>
            <a:pPr algn="l" rtl="0" fontAlgn="base"/>
            <a:r>
              <a:rPr lang="en-US" dirty="0"/>
              <a:t>E6 and E7 from high-risk strains of HPV (which give rise to cancers) </a:t>
            </a:r>
            <a:r>
              <a:rPr lang="en-US" dirty="0">
                <a:solidFill>
                  <a:srgbClr val="FF0000"/>
                </a:solidFill>
              </a:rPr>
              <a:t>have higher affinity </a:t>
            </a:r>
            <a:r>
              <a:rPr lang="en-US" dirty="0"/>
              <a:t>for their targets than do E6 and E7 from low-risk strains of HPV (which give rise to benign warts).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167154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Epstein-Barr Virus</a:t>
            </a:r>
            <a:endParaRPr lang="ar-SA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51375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EBV is implicated in the </a:t>
            </a:r>
            <a:r>
              <a:rPr lang="en-US" dirty="0">
                <a:solidFill>
                  <a:srgbClr val="FF0000"/>
                </a:solidFill>
              </a:rPr>
              <a:t>pathogenesis of a </a:t>
            </a:r>
            <a:r>
              <a:rPr lang="en-US" b="1" dirty="0">
                <a:solidFill>
                  <a:srgbClr val="FF0000"/>
                </a:solidFill>
              </a:rPr>
              <a:t>diverse list of tumors</a:t>
            </a:r>
            <a:r>
              <a:rPr lang="en-US" dirty="0"/>
              <a:t>, including </a:t>
            </a:r>
            <a:r>
              <a:rPr lang="en-US" dirty="0" err="1">
                <a:solidFill>
                  <a:srgbClr val="FF0000"/>
                </a:solidFill>
              </a:rPr>
              <a:t>Burkitt’s</a:t>
            </a:r>
            <a:r>
              <a:rPr lang="en-US" dirty="0">
                <a:solidFill>
                  <a:srgbClr val="FF0000"/>
                </a:solidFill>
              </a:rPr>
              <a:t> lymphoma, B cell lymphomas </a:t>
            </a:r>
            <a:r>
              <a:rPr lang="en-US" dirty="0"/>
              <a:t>in patients with defective T cell immunity (e.g., those infected with HIV), a </a:t>
            </a:r>
            <a:r>
              <a:rPr lang="en-US" dirty="0">
                <a:solidFill>
                  <a:srgbClr val="FF0000"/>
                </a:solidFill>
              </a:rPr>
              <a:t>subset of Hodgkin lymphoma, nasopharyngeal carcinoma, a subset of T cell lymphomas, gastric carcinomas, NK cell lymphomas</a:t>
            </a:r>
            <a:r>
              <a:rPr lang="en-US" dirty="0"/>
              <a:t>, and </a:t>
            </a:r>
            <a:r>
              <a:rPr lang="en-US" sz="3000" b="1" dirty="0">
                <a:latin typeface="+mj-lt"/>
                <a:ea typeface="+mj-ea"/>
                <a:cs typeface="+mj-cs"/>
              </a:rPr>
              <a:t>even</a:t>
            </a:r>
            <a:r>
              <a:rPr lang="en-US" dirty="0"/>
              <a:t>, in rare instances, </a:t>
            </a:r>
            <a:r>
              <a:rPr lang="en-US" dirty="0">
                <a:solidFill>
                  <a:srgbClr val="FF0000"/>
                </a:solidFill>
              </a:rPr>
              <a:t>sarcomas, mainly in the immunosuppressed.</a:t>
            </a:r>
          </a:p>
          <a:p>
            <a:pPr algn="l" rtl="0"/>
            <a:r>
              <a:rPr lang="en-US" dirty="0"/>
              <a:t>Burkitt lymphoma is </a:t>
            </a:r>
            <a:r>
              <a:rPr lang="en-US" b="1" dirty="0">
                <a:solidFill>
                  <a:srgbClr val="FF0000"/>
                </a:solidFill>
              </a:rPr>
              <a:t>endemic</a:t>
            </a:r>
            <a:r>
              <a:rPr lang="en-US" dirty="0"/>
              <a:t> in certain parts of Africa and is </a:t>
            </a:r>
            <a:r>
              <a:rPr lang="en-US" b="1" dirty="0">
                <a:solidFill>
                  <a:srgbClr val="FF0000"/>
                </a:solidFill>
              </a:rPr>
              <a:t>sporadic</a:t>
            </a:r>
            <a:r>
              <a:rPr lang="en-US" dirty="0"/>
              <a:t> elsewhere.</a:t>
            </a:r>
          </a:p>
          <a:p>
            <a:pPr algn="l" rtl="0"/>
            <a:r>
              <a:rPr lang="en-US" dirty="0"/>
              <a:t>Certain EBV gene products contribute to oncogenesis by stimulating a </a:t>
            </a:r>
            <a:r>
              <a:rPr lang="en-US" dirty="0">
                <a:solidFill>
                  <a:srgbClr val="FF0000"/>
                </a:solidFill>
              </a:rPr>
              <a:t>normal B cell proliferation pathway</a:t>
            </a:r>
            <a:r>
              <a:rPr lang="en-US" dirty="0"/>
              <a:t>.</a:t>
            </a:r>
          </a:p>
          <a:p>
            <a:pPr algn="l" rtl="0"/>
            <a:r>
              <a:rPr lang="en-US" dirty="0"/>
              <a:t>Concomitant compromise of immune competence allows sustained B cell proliferation, leading eventually to development of lymphoma, with occurrence of </a:t>
            </a:r>
            <a:r>
              <a:rPr lang="en-US" dirty="0">
                <a:solidFill>
                  <a:srgbClr val="FF0000"/>
                </a:solidFill>
              </a:rPr>
              <a:t>additional mutations such as t(8;14) </a:t>
            </a:r>
            <a:r>
              <a:rPr lang="en-US" dirty="0"/>
              <a:t>leading to activation of the </a:t>
            </a:r>
            <a:r>
              <a:rPr lang="en-US" b="1" i="1" dirty="0">
                <a:solidFill>
                  <a:srgbClr val="FF0000"/>
                </a:solidFill>
              </a:rPr>
              <a:t>MYC</a:t>
            </a:r>
            <a:r>
              <a:rPr lang="en-US" b="1" dirty="0">
                <a:solidFill>
                  <a:srgbClr val="FF0000"/>
                </a:solidFill>
              </a:rPr>
              <a:t> gene</a:t>
            </a:r>
            <a:r>
              <a:rPr lang="en-US" dirty="0"/>
              <a:t>.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591092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Hepatitis B and Hepatitis C Viruses</a:t>
            </a:r>
            <a:endParaRPr lang="ar-SA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/>
            <a:r>
              <a:rPr lang="en-US" dirty="0"/>
              <a:t>Between </a:t>
            </a:r>
            <a:r>
              <a:rPr lang="en-US" dirty="0">
                <a:solidFill>
                  <a:srgbClr val="FF0000"/>
                </a:solidFill>
              </a:rPr>
              <a:t>70% and 85% of hepatocellular carcinomas </a:t>
            </a:r>
            <a:r>
              <a:rPr lang="en-US" dirty="0"/>
              <a:t>worldwide are due to infection with HBV or HCV.</a:t>
            </a:r>
          </a:p>
          <a:p>
            <a:pPr algn="l" rtl="0" fontAlgn="base"/>
            <a:r>
              <a:rPr lang="en-US" dirty="0"/>
              <a:t>The oncogenic effects of HBV and HCV are </a:t>
            </a:r>
            <a:r>
              <a:rPr lang="en-US" dirty="0">
                <a:solidFill>
                  <a:srgbClr val="FF0000"/>
                </a:solidFill>
              </a:rPr>
              <a:t>multifactorial</a:t>
            </a:r>
            <a:r>
              <a:rPr lang="en-US" dirty="0"/>
              <a:t>, but the dominant effect seems to be </a:t>
            </a:r>
            <a:r>
              <a:rPr lang="en-US" b="1" dirty="0"/>
              <a:t>immunologically mediated chronic inflammation, with hepatocellular injury</a:t>
            </a:r>
            <a:r>
              <a:rPr lang="en-US" dirty="0"/>
              <a:t>, stimulation of hepatocyte proliferation, and production of </a:t>
            </a:r>
            <a:r>
              <a:rPr lang="en-US" dirty="0">
                <a:solidFill>
                  <a:srgbClr val="FF0000"/>
                </a:solidFill>
              </a:rPr>
              <a:t>reactive oxygen species that can damage DNA.</a:t>
            </a:r>
          </a:p>
          <a:p>
            <a:pPr algn="l" rtl="0" fontAlgn="base"/>
            <a:r>
              <a:rPr lang="en-US" dirty="0"/>
              <a:t>The </a:t>
            </a:r>
            <a:r>
              <a:rPr lang="en-US" b="1" dirty="0" err="1">
                <a:solidFill>
                  <a:srgbClr val="FF0000"/>
                </a:solidFill>
              </a:rPr>
              <a:t>HBx</a:t>
            </a:r>
            <a:r>
              <a:rPr lang="en-US" b="1" dirty="0">
                <a:solidFill>
                  <a:srgbClr val="FF0000"/>
                </a:solidFill>
              </a:rPr>
              <a:t> protein </a:t>
            </a:r>
            <a:r>
              <a:rPr lang="en-US" dirty="0"/>
              <a:t>of HBV and the HCV </a:t>
            </a:r>
            <a:r>
              <a:rPr lang="en-US" b="1" dirty="0">
                <a:solidFill>
                  <a:srgbClr val="FF0000"/>
                </a:solidFill>
              </a:rPr>
              <a:t>core protein </a:t>
            </a:r>
            <a:r>
              <a:rPr lang="en-US" dirty="0"/>
              <a:t>can activate a variety of </a:t>
            </a:r>
            <a:r>
              <a:rPr lang="en-US" dirty="0">
                <a:solidFill>
                  <a:srgbClr val="FF0000"/>
                </a:solidFill>
              </a:rPr>
              <a:t>signal transduction pathways </a:t>
            </a:r>
            <a:r>
              <a:rPr lang="en-US" dirty="0"/>
              <a:t>that also may contribute to carcinogenesis.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842416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Helicobacter pylori</a:t>
            </a:r>
            <a:endParaRPr lang="ar-SA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fontAlgn="base"/>
            <a:r>
              <a:rPr lang="en-US" i="1" dirty="0"/>
              <a:t>H. pylori</a:t>
            </a:r>
            <a:r>
              <a:rPr lang="en-US" dirty="0"/>
              <a:t> infection has been implicated in </a:t>
            </a:r>
            <a:r>
              <a:rPr lang="en-US" b="1" dirty="0">
                <a:solidFill>
                  <a:srgbClr val="FF0000"/>
                </a:solidFill>
              </a:rPr>
              <a:t>both gastric adenocarcinoma and MALT lymphoma.</a:t>
            </a:r>
          </a:p>
          <a:p>
            <a:pPr algn="l" rtl="0" fontAlgn="base"/>
            <a:r>
              <a:rPr lang="en-US" dirty="0"/>
              <a:t>The mechanism of </a:t>
            </a:r>
            <a:r>
              <a:rPr lang="en-US" i="1" dirty="0"/>
              <a:t>H. pylori</a:t>
            </a:r>
            <a:r>
              <a:rPr lang="en-US" dirty="0"/>
              <a:t> induced gastric cancers is </a:t>
            </a:r>
            <a:r>
              <a:rPr lang="en-US" dirty="0">
                <a:solidFill>
                  <a:srgbClr val="FF0000"/>
                </a:solidFill>
              </a:rPr>
              <a:t>multifactorial</a:t>
            </a:r>
            <a:r>
              <a:rPr lang="en-US" dirty="0"/>
              <a:t>, including </a:t>
            </a:r>
            <a:r>
              <a:rPr lang="en-US" dirty="0">
                <a:solidFill>
                  <a:srgbClr val="FF0000"/>
                </a:solidFill>
              </a:rPr>
              <a:t>immunologically mediated </a:t>
            </a:r>
            <a:r>
              <a:rPr lang="en-US" dirty="0"/>
              <a:t>chronic inflammation, stimulation of gastric cell proliferation, and production of reactive oxygen species that damage DNA (like HBV &amp; HCV). </a:t>
            </a:r>
          </a:p>
          <a:p>
            <a:pPr algn="l" rtl="0" fontAlgn="base"/>
            <a:r>
              <a:rPr lang="en-US" i="1" dirty="0"/>
              <a:t>H. pylori</a:t>
            </a:r>
            <a:r>
              <a:rPr lang="en-US" dirty="0"/>
              <a:t> pathogenicity genes, such as </a:t>
            </a:r>
            <a:r>
              <a:rPr lang="en-US" b="1" i="1" dirty="0" err="1">
                <a:solidFill>
                  <a:srgbClr val="FF0000"/>
                </a:solidFill>
              </a:rPr>
              <a:t>CagA</a:t>
            </a:r>
            <a:r>
              <a:rPr lang="en-US" i="1" dirty="0"/>
              <a:t>,</a:t>
            </a:r>
            <a:r>
              <a:rPr lang="en-US" dirty="0"/>
              <a:t> also may contribute by stimulating </a:t>
            </a:r>
            <a:r>
              <a:rPr lang="en-US" dirty="0">
                <a:solidFill>
                  <a:srgbClr val="FF0000"/>
                </a:solidFill>
              </a:rPr>
              <a:t>growth factor pathways</a:t>
            </a:r>
            <a:r>
              <a:rPr lang="en-US" dirty="0"/>
              <a:t>.</a:t>
            </a:r>
          </a:p>
          <a:p>
            <a:pPr algn="l" rtl="0" fontAlgn="base"/>
            <a:r>
              <a:rPr lang="en-US" dirty="0"/>
              <a:t>It is thought that </a:t>
            </a:r>
            <a:r>
              <a:rPr lang="en-US" i="1" dirty="0"/>
              <a:t>H. pylori</a:t>
            </a:r>
            <a:r>
              <a:rPr lang="en-US" dirty="0"/>
              <a:t> infection leads to </a:t>
            </a:r>
            <a:r>
              <a:rPr lang="en-US" dirty="0">
                <a:solidFill>
                  <a:srgbClr val="FF0000"/>
                </a:solidFill>
              </a:rPr>
              <a:t>polyclonal B cell </a:t>
            </a:r>
            <a:r>
              <a:rPr lang="en-US" dirty="0"/>
              <a:t>proliferations and that </a:t>
            </a:r>
            <a:r>
              <a:rPr lang="en-US" dirty="0">
                <a:solidFill>
                  <a:srgbClr val="FF0000"/>
                </a:solidFill>
              </a:rPr>
              <a:t>eventually a monoclonal B cell tumor </a:t>
            </a:r>
            <a:r>
              <a:rPr lang="en-US" dirty="0"/>
              <a:t>(MALT lymphoma) emerges as </a:t>
            </a:r>
            <a:r>
              <a:rPr lang="en-US" b="1" dirty="0"/>
              <a:t>a result of accumulation of mutations</a:t>
            </a:r>
            <a:r>
              <a:rPr lang="en-US" dirty="0"/>
              <a:t>.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623167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sz="6000" b="1" dirty="0"/>
              <a:t>Summary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The incidence of cancer varies with </a:t>
            </a:r>
            <a:r>
              <a:rPr lang="en-US" dirty="0">
                <a:solidFill>
                  <a:srgbClr val="FF0000"/>
                </a:solidFill>
              </a:rPr>
              <a:t>age, race, geographic factors and genetic background</a:t>
            </a:r>
            <a:r>
              <a:rPr lang="en-US" dirty="0"/>
              <a:t>. </a:t>
            </a:r>
          </a:p>
          <a:p>
            <a:pPr algn="l" rtl="0"/>
            <a:r>
              <a:rPr lang="en-US" dirty="0"/>
              <a:t>Most cancers are </a:t>
            </a:r>
            <a:r>
              <a:rPr lang="en-US" dirty="0">
                <a:solidFill>
                  <a:srgbClr val="FF0000"/>
                </a:solidFill>
              </a:rPr>
              <a:t>sporadic but some are familial</a:t>
            </a:r>
            <a:r>
              <a:rPr lang="en-US" dirty="0"/>
              <a:t>. </a:t>
            </a:r>
          </a:p>
          <a:p>
            <a:pPr algn="l" rtl="0"/>
            <a:r>
              <a:rPr lang="en-US" dirty="0"/>
              <a:t>Predisposition to hereditary cancers may be </a:t>
            </a:r>
            <a:r>
              <a:rPr lang="en-US" dirty="0">
                <a:solidFill>
                  <a:srgbClr val="FF0000"/>
                </a:solidFill>
              </a:rPr>
              <a:t>autosomal dominant or autosomal recessive</a:t>
            </a:r>
            <a:r>
              <a:rPr lang="en-US" dirty="0"/>
              <a:t>.  </a:t>
            </a:r>
          </a:p>
          <a:p>
            <a:pPr algn="l" rtl="0"/>
            <a:r>
              <a:rPr lang="en-US" dirty="0">
                <a:solidFill>
                  <a:srgbClr val="FF0000"/>
                </a:solidFill>
              </a:rPr>
              <a:t>Some acquired disease </a:t>
            </a:r>
            <a:r>
              <a:rPr lang="en-US" dirty="0"/>
              <a:t>(pre-neoplastic disorders) are known to be associated with </a:t>
            </a:r>
            <a:r>
              <a:rPr lang="en-US" dirty="0">
                <a:solidFill>
                  <a:srgbClr val="FF0000"/>
                </a:solidFill>
              </a:rPr>
              <a:t>an increased risk of cancer</a:t>
            </a:r>
            <a:r>
              <a:rPr lang="en-US" dirty="0"/>
              <a:t>. </a:t>
            </a:r>
            <a:endParaRPr lang="en-US" b="1" u="words" dirty="0"/>
          </a:p>
          <a:p>
            <a:pPr algn="l" rtl="0"/>
            <a:r>
              <a:rPr lang="en-US" dirty="0">
                <a:solidFill>
                  <a:srgbClr val="FF0000"/>
                </a:solidFill>
              </a:rPr>
              <a:t>Three classes </a:t>
            </a:r>
            <a:r>
              <a:rPr lang="en-US" dirty="0"/>
              <a:t>of carcinogenic agents have been identified: </a:t>
            </a:r>
            <a:r>
              <a:rPr lang="en-US" dirty="0">
                <a:solidFill>
                  <a:srgbClr val="FF0000"/>
                </a:solidFill>
              </a:rPr>
              <a:t>chemicals, radiation and viral and microbial agents</a:t>
            </a:r>
            <a:r>
              <a:rPr lang="en-US" dirty="0"/>
              <a:t>.</a:t>
            </a:r>
            <a:endParaRPr lang="en-US" b="1" u="words" dirty="0"/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18589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Cancer Incidence</a:t>
            </a:r>
            <a:br>
              <a:rPr lang="en-US" dirty="0"/>
            </a:br>
            <a:endParaRPr lang="ar-SA" dirty="0"/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" y="1300500"/>
            <a:ext cx="11176000" cy="5385091"/>
          </a:xfrm>
        </p:spPr>
      </p:pic>
    </p:spTree>
    <p:extLst>
      <p:ext uri="{BB962C8B-B14F-4D97-AF65-F5344CB8AC3E}">
        <p14:creationId xmlns:p14="http://schemas.microsoft.com/office/powerpoint/2010/main" val="13041015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38" y="139700"/>
            <a:ext cx="11949191" cy="642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4778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43" y="228600"/>
            <a:ext cx="11515966" cy="631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354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800" b="1" dirty="0"/>
              <a:t>Cervical Cancer</a:t>
            </a:r>
            <a:endParaRPr lang="ar-SA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200" dirty="0"/>
              <a:t>The declining </a:t>
            </a:r>
            <a:r>
              <a:rPr lang="en-US" sz="3200" dirty="0">
                <a:solidFill>
                  <a:srgbClr val="FF0000"/>
                </a:solidFill>
              </a:rPr>
              <a:t>death rate </a:t>
            </a:r>
            <a:r>
              <a:rPr lang="en-US" sz="3200" dirty="0"/>
              <a:t>from cervical cancer:</a:t>
            </a:r>
          </a:p>
          <a:p>
            <a:pPr lvl="1" algn="l" rtl="0"/>
            <a:r>
              <a:rPr lang="en-US" sz="2800" dirty="0"/>
              <a:t> is directly related to widespread use </a:t>
            </a:r>
            <a:r>
              <a:rPr lang="en-US" sz="2800" dirty="0">
                <a:solidFill>
                  <a:srgbClr val="FF0000"/>
                </a:solidFill>
              </a:rPr>
              <a:t>of cytological smear studies </a:t>
            </a:r>
            <a:r>
              <a:rPr lang="en-US" sz="2800" dirty="0"/>
              <a:t>for early detection of this tumor and its precursor lesions. </a:t>
            </a:r>
          </a:p>
          <a:p>
            <a:pPr lvl="1" algn="l" rtl="0"/>
            <a:r>
              <a:rPr lang="en-US" sz="2800" dirty="0"/>
              <a:t>The development of the </a:t>
            </a:r>
            <a:r>
              <a:rPr lang="en-US" sz="2800" dirty="0">
                <a:solidFill>
                  <a:srgbClr val="FF0000"/>
                </a:solidFill>
              </a:rPr>
              <a:t>human papillomavirus (HPV) vaccine </a:t>
            </a:r>
            <a:r>
              <a:rPr lang="en-US" sz="2800" dirty="0"/>
              <a:t>may eliminate this cancer altogether in the coming years.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93171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800" b="1" dirty="0"/>
              <a:t>Geographic and Environmental Variables</a:t>
            </a:r>
            <a:endParaRPr lang="ar-S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environmental factors </a:t>
            </a:r>
            <a:r>
              <a:rPr lang="en-US" dirty="0"/>
              <a:t>are the predominant cause of the most common </a:t>
            </a:r>
            <a:r>
              <a:rPr lang="en-US" dirty="0">
                <a:solidFill>
                  <a:srgbClr val="FF0000"/>
                </a:solidFill>
              </a:rPr>
              <a:t>sporadic cancers</a:t>
            </a:r>
            <a:r>
              <a:rPr lang="en-US" dirty="0"/>
              <a:t>.</a:t>
            </a:r>
          </a:p>
          <a:p>
            <a:pPr algn="l" rtl="0"/>
            <a:r>
              <a:rPr lang="en-US" dirty="0"/>
              <a:t>For example, death rates from </a:t>
            </a:r>
            <a:r>
              <a:rPr lang="en-US" dirty="0">
                <a:solidFill>
                  <a:srgbClr val="FF0000"/>
                </a:solidFill>
              </a:rPr>
              <a:t>breast cancer </a:t>
            </a:r>
            <a:r>
              <a:rPr lang="en-US" dirty="0"/>
              <a:t>are about four to five times higher in the United States and Europe than in Japan. Conversely, the death rate for </a:t>
            </a:r>
            <a:r>
              <a:rPr lang="en-US" dirty="0">
                <a:solidFill>
                  <a:srgbClr val="FF0000"/>
                </a:solidFill>
              </a:rPr>
              <a:t>stomach carcinoma </a:t>
            </a:r>
            <a:r>
              <a:rPr lang="en-US" dirty="0"/>
              <a:t>in men and women is about seven times higher in Japan than in the United States. 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Nearly all the evidence indicates that these </a:t>
            </a:r>
            <a:r>
              <a:rPr lang="en-US" dirty="0">
                <a:solidFill>
                  <a:srgbClr val="FF0000"/>
                </a:solidFill>
              </a:rPr>
              <a:t>geographic differences </a:t>
            </a:r>
            <a:r>
              <a:rPr lang="en-US" dirty="0"/>
              <a:t>are </a:t>
            </a:r>
            <a:r>
              <a:rPr lang="en-US" dirty="0">
                <a:solidFill>
                  <a:srgbClr val="FF0000"/>
                </a:solidFill>
              </a:rPr>
              <a:t>environmental</a:t>
            </a:r>
            <a:r>
              <a:rPr lang="en-US" dirty="0"/>
              <a:t> rather than genetic in origin.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90909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/>
              <a:t>Environmental Factors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Among the possible environmental influences, the most distressing in terms of prevention are those incurred in </a:t>
            </a:r>
            <a:r>
              <a:rPr lang="en-US" dirty="0">
                <a:solidFill>
                  <a:srgbClr val="FF0000"/>
                </a:solidFill>
              </a:rPr>
              <a:t>personal practices</a:t>
            </a:r>
            <a:r>
              <a:rPr lang="en-US" dirty="0"/>
              <a:t>, notably </a:t>
            </a:r>
            <a:r>
              <a:rPr lang="en-US" dirty="0">
                <a:solidFill>
                  <a:srgbClr val="FF0000"/>
                </a:solidFill>
              </a:rPr>
              <a:t>cigarette smoking </a:t>
            </a:r>
            <a:r>
              <a:rPr lang="en-US" dirty="0"/>
              <a:t>and chronic </a:t>
            </a:r>
            <a:r>
              <a:rPr lang="en-US" dirty="0">
                <a:solidFill>
                  <a:srgbClr val="FF0000"/>
                </a:solidFill>
              </a:rPr>
              <a:t>alcohol consumption</a:t>
            </a:r>
            <a:r>
              <a:rPr lang="en-US" dirty="0"/>
              <a:t>. 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46185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0"/>
            <a:ext cx="10922000" cy="6816230"/>
          </a:xfrm>
        </p:spPr>
      </p:pic>
    </p:spTree>
    <p:extLst>
      <p:ext uri="{BB962C8B-B14F-4D97-AF65-F5344CB8AC3E}">
        <p14:creationId xmlns:p14="http://schemas.microsoft.com/office/powerpoint/2010/main" val="1489307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Age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/>
            <a:r>
              <a:rPr lang="en-US" dirty="0"/>
              <a:t>In general, the frequency of </a:t>
            </a:r>
            <a:r>
              <a:rPr lang="en-US" dirty="0">
                <a:solidFill>
                  <a:srgbClr val="FF0000"/>
                </a:solidFill>
              </a:rPr>
              <a:t>cancer increases with age</a:t>
            </a:r>
            <a:r>
              <a:rPr lang="en-US" dirty="0"/>
              <a:t>. </a:t>
            </a:r>
          </a:p>
          <a:p>
            <a:pPr marL="914400" lvl="1" indent="-457200" algn="l" rtl="0" fontAlgn="base">
              <a:buFont typeface="+mj-lt"/>
              <a:buAutoNum type="arabicPeriod"/>
            </a:pPr>
            <a:r>
              <a:rPr lang="en-US" dirty="0"/>
              <a:t>The rising incidence with age may be explained by the </a:t>
            </a:r>
            <a:r>
              <a:rPr lang="en-US" dirty="0">
                <a:solidFill>
                  <a:srgbClr val="FF0000"/>
                </a:solidFill>
              </a:rPr>
              <a:t>accumulation of somatic mutations</a:t>
            </a:r>
            <a:r>
              <a:rPr lang="en-US" dirty="0"/>
              <a:t> associated with the emergence of malignant neoplasms.</a:t>
            </a:r>
          </a:p>
          <a:p>
            <a:pPr marL="914400" lvl="1" indent="-457200" algn="l" rtl="0" fontAlgn="base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decline in immune competence</a:t>
            </a:r>
            <a:r>
              <a:rPr lang="en-US" dirty="0"/>
              <a:t> that accompanies aging also may be a factor.</a:t>
            </a:r>
          </a:p>
          <a:p>
            <a:pPr algn="l" rtl="0" fontAlgn="base"/>
            <a:r>
              <a:rPr lang="en-US" dirty="0"/>
              <a:t>Cancer causes slightly more than </a:t>
            </a:r>
            <a:r>
              <a:rPr lang="en-US" dirty="0">
                <a:solidFill>
                  <a:srgbClr val="FF0000"/>
                </a:solidFill>
              </a:rPr>
              <a:t>10% of all deaths </a:t>
            </a:r>
            <a:r>
              <a:rPr lang="en-US" dirty="0"/>
              <a:t>among children younger than 15 years . The major lethal cancers in children are </a:t>
            </a:r>
            <a:r>
              <a:rPr lang="en-US" dirty="0" err="1">
                <a:solidFill>
                  <a:srgbClr val="FF0000"/>
                </a:solidFill>
              </a:rPr>
              <a:t>leukemias</a:t>
            </a:r>
            <a:r>
              <a:rPr lang="en-US" dirty="0">
                <a:solidFill>
                  <a:srgbClr val="FF0000"/>
                </a:solidFill>
              </a:rPr>
              <a:t>, tumors of the central nervous system, lymphomas, and soft tissue and bone sarcomas</a:t>
            </a:r>
            <a:r>
              <a:rPr lang="en-US" dirty="0"/>
              <a:t>. 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60359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0"/>
            <a:r>
              <a:rPr lang="en-US" sz="5400" b="1" dirty="0"/>
              <a:t>Heredity</a:t>
            </a:r>
            <a:endParaRPr lang="ar-SA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Hereditary forms of cancer can be divided </a:t>
            </a:r>
            <a:r>
              <a:rPr lang="en-US" dirty="0">
                <a:solidFill>
                  <a:srgbClr val="FF0000"/>
                </a:solidFill>
              </a:rPr>
              <a:t>into three categories </a:t>
            </a:r>
            <a:r>
              <a:rPr lang="en-US" dirty="0"/>
              <a:t>based on their </a:t>
            </a:r>
            <a:r>
              <a:rPr lang="en-US" dirty="0">
                <a:solidFill>
                  <a:srgbClr val="FF0000"/>
                </a:solidFill>
              </a:rPr>
              <a:t>pattern of inheritance</a:t>
            </a:r>
            <a:r>
              <a:rPr lang="en-US" dirty="0"/>
              <a:t>:</a:t>
            </a:r>
          </a:p>
          <a:p>
            <a:pPr algn="l" rtl="0"/>
            <a:endParaRPr lang="en-US" dirty="0"/>
          </a:p>
          <a:p>
            <a:pPr algn="l" rtl="0">
              <a:buNone/>
            </a:pPr>
            <a:r>
              <a:rPr lang="en-US" dirty="0"/>
              <a:t>	 1-</a:t>
            </a:r>
            <a:r>
              <a:rPr lang="en-US" i="1" dirty="0"/>
              <a:t>Autosomal </a:t>
            </a:r>
            <a:r>
              <a:rPr lang="en-US" i="1" dirty="0">
                <a:solidFill>
                  <a:srgbClr val="FF0000"/>
                </a:solidFill>
              </a:rPr>
              <a:t>Dominant</a:t>
            </a:r>
            <a:r>
              <a:rPr lang="en-US" i="1" dirty="0"/>
              <a:t> Cancer Syndromes.</a:t>
            </a:r>
          </a:p>
          <a:p>
            <a:pPr algn="l" rtl="0">
              <a:buNone/>
            </a:pPr>
            <a:r>
              <a:rPr lang="en-US" dirty="0"/>
              <a:t>	 2-</a:t>
            </a:r>
            <a:r>
              <a:rPr lang="en-US" i="1" dirty="0"/>
              <a:t>Autosomal </a:t>
            </a:r>
            <a:r>
              <a:rPr lang="en-US" i="1" dirty="0">
                <a:solidFill>
                  <a:srgbClr val="FF0000"/>
                </a:solidFill>
              </a:rPr>
              <a:t>Recessive</a:t>
            </a:r>
            <a:r>
              <a:rPr lang="en-US" i="1" dirty="0"/>
              <a:t> Syndromes of </a:t>
            </a:r>
            <a:r>
              <a:rPr lang="en-US" i="1" dirty="0">
                <a:solidFill>
                  <a:srgbClr val="FF0000"/>
                </a:solidFill>
              </a:rPr>
              <a:t>Defective DNA Repair</a:t>
            </a:r>
            <a:r>
              <a:rPr lang="en-US" i="1" dirty="0"/>
              <a:t>.</a:t>
            </a:r>
          </a:p>
          <a:p>
            <a:pPr algn="l" rtl="0">
              <a:buNone/>
            </a:pPr>
            <a:r>
              <a:rPr lang="en-US" dirty="0"/>
              <a:t>	 3-</a:t>
            </a:r>
            <a:r>
              <a:rPr lang="en-US" i="1" dirty="0">
                <a:solidFill>
                  <a:srgbClr val="FF0000"/>
                </a:solidFill>
              </a:rPr>
              <a:t>Familial</a:t>
            </a:r>
            <a:r>
              <a:rPr lang="en-US" i="1" dirty="0"/>
              <a:t> Cancers of </a:t>
            </a:r>
            <a:r>
              <a:rPr lang="en-US" i="1" dirty="0">
                <a:solidFill>
                  <a:srgbClr val="FF0000"/>
                </a:solidFill>
              </a:rPr>
              <a:t>Uncertain</a:t>
            </a:r>
            <a:r>
              <a:rPr lang="en-US" i="1" dirty="0"/>
              <a:t> Inheritance.</a:t>
            </a:r>
          </a:p>
          <a:p>
            <a:pPr algn="l" rtl="0">
              <a:buNone/>
            </a:pPr>
            <a:endParaRPr lang="en-US" sz="3586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30924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1981</Words>
  <Application>Microsoft Office PowerPoint</Application>
  <PresentationFormat>شاشة عريضة</PresentationFormat>
  <Paragraphs>122</Paragraphs>
  <Slides>31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Wingdings</vt:lpstr>
      <vt:lpstr>Office Theme</vt:lpstr>
      <vt:lpstr>Etiology of Tumors</vt:lpstr>
      <vt:lpstr>Objectives</vt:lpstr>
      <vt:lpstr>Cancer Incidence </vt:lpstr>
      <vt:lpstr>Cervical Cancer</vt:lpstr>
      <vt:lpstr>Geographic and Environmental Variables</vt:lpstr>
      <vt:lpstr>Environmental Factors</vt:lpstr>
      <vt:lpstr>عرض تقديمي في PowerPoint</vt:lpstr>
      <vt:lpstr>Age</vt:lpstr>
      <vt:lpstr>Heredity</vt:lpstr>
      <vt:lpstr>Autosomal Dominant Cancer Syndromes</vt:lpstr>
      <vt:lpstr>Autosomal Recessive Syndromes of Defective DNA Repair </vt:lpstr>
      <vt:lpstr>Familial Cancers of Uncertain Inheritance</vt:lpstr>
      <vt:lpstr>عرض تقديمي في PowerPoint</vt:lpstr>
      <vt:lpstr>Acquired Pre-neoplastic Lesions</vt:lpstr>
      <vt:lpstr>ETIOLOGY OF CANCER: CARCINOGENIC AGENTS</vt:lpstr>
      <vt:lpstr>Chemicals</vt:lpstr>
      <vt:lpstr>عرض تقديمي في PowerPoint</vt:lpstr>
      <vt:lpstr>Mechanisms of Action of Chemical Carcinogens</vt:lpstr>
      <vt:lpstr>Radiation Carcinogenesis</vt:lpstr>
      <vt:lpstr>Radiation Carcinogenesis</vt:lpstr>
      <vt:lpstr>Viral and Microbial Oncogenesis</vt:lpstr>
      <vt:lpstr>Human T-cell Lymphotropic Virus</vt:lpstr>
      <vt:lpstr>عرض تقديمي في PowerPoint</vt:lpstr>
      <vt:lpstr>Viral and Microbial Oncogenesis</vt:lpstr>
      <vt:lpstr>Human Papillomavirus</vt:lpstr>
      <vt:lpstr>Epstein-Barr Virus</vt:lpstr>
      <vt:lpstr>Hepatitis B and Hepatitis C Viruses</vt:lpstr>
      <vt:lpstr>Helicobacter pylori</vt:lpstr>
      <vt:lpstr>Summary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Amany Abdulgader Fathaddin</dc:creator>
  <cp:lastModifiedBy>OSAMAH T. KHOJAH</cp:lastModifiedBy>
  <cp:revision>37</cp:revision>
  <dcterms:created xsi:type="dcterms:W3CDTF">2015-10-05T08:33:41Z</dcterms:created>
  <dcterms:modified xsi:type="dcterms:W3CDTF">2020-10-24T18:08:23Z</dcterms:modified>
</cp:coreProperties>
</file>