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312" r:id="rId4"/>
    <p:sldId id="258" r:id="rId5"/>
    <p:sldId id="259" r:id="rId6"/>
    <p:sldId id="260" r:id="rId7"/>
    <p:sldId id="261" r:id="rId8"/>
    <p:sldId id="272" r:id="rId9"/>
    <p:sldId id="271" r:id="rId10"/>
    <p:sldId id="270" r:id="rId11"/>
    <p:sldId id="269" r:id="rId12"/>
    <p:sldId id="273" r:id="rId13"/>
    <p:sldId id="313" r:id="rId14"/>
    <p:sldId id="274" r:id="rId15"/>
    <p:sldId id="275" r:id="rId16"/>
    <p:sldId id="276" r:id="rId17"/>
    <p:sldId id="288" r:id="rId18"/>
    <p:sldId id="277" r:id="rId19"/>
    <p:sldId id="26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67" r:id="rId31"/>
    <p:sldId id="291" r:id="rId32"/>
    <p:sldId id="268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8B86514-2E9D-46A7-9C2C-1E301D87897F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F70823B-87BF-45B3-B5C1-5D824A500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999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1495544-5CEB-4FA7-AB4C-B6CC16EE3E1F}" type="slidenum">
              <a:rPr lang="en-US" altLang="en-US" smtClean="0">
                <a:latin typeface="Arial" charset="0"/>
              </a:rPr>
              <a:pPr eaLnBrk="1" hangingPunct="1"/>
              <a:t>31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AAB9-4673-4D7F-801B-07353D233105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16CD6-74C4-4A5B-8A5B-2727287FD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019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B89AC-5EA9-4A23-B82A-0B7B7A8F00D6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A38A2-4271-42B6-A99D-6FF8812F8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660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D1B72-A43A-4FDF-BF2D-17CBDB71E0B0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764C5-0475-4A5C-B889-7AD96B004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939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6D229-0C35-4B5A-9A44-4D852840A414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DD379-1F66-4DD5-AB0D-AA9DC1BD4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449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960D1-8871-450B-87D0-A105D8DAA80F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AC513-C417-4C39-B6EE-92B78DD1E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160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C1080-5D86-4E0F-8E4F-3DD8FAD7347C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B64F0-13AC-43BA-91C0-1BAE3260A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962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C00D2-9935-4E65-A268-4E752A206DDA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3E2F-1F78-4F5A-880E-5702B832C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231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72185-2929-424B-A497-09396132E8F7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35CCB-1215-4D71-BED7-1D99830EC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935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5EAB-E8D1-4733-B37E-C1B036A89F9B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D4691-571A-4D9B-9878-6561931C5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608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DF306-2A11-4DD1-984B-BDA4FFDA5CBA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0037-8D89-41E1-891F-3A2348120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737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49DB8-5132-4CFF-AC30-1E3359FED8C2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B56F8-5033-4330-A2C6-412D8DAE0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844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BBE78C-0807-4051-9B79-7C1BBFBAC491}" type="datetimeFigureOut">
              <a:rPr lang="en-US"/>
              <a:pPr>
                <a:defRPr/>
              </a:pPr>
              <a:t>6/24/2014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225378-E5F4-42DE-A661-563AEDC7C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NA Gray Medical backgrounds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219200"/>
            <a:ext cx="5715000" cy="3352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UPDATED CELL INJURY LECTURES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olonna MT" panose="04020805060202030203" pitchFamily="82" charset="0"/>
              </a:rPr>
              <a:t>Professor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Colonna MT" panose="04020805060202030203" pitchFamily="82" charset="0"/>
              </a:rPr>
              <a:t>Ammar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olonna MT" panose="04020805060202030203" pitchFamily="82" charset="0"/>
              </a:rPr>
              <a:t> C. Al-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Colonna MT" panose="04020805060202030203" pitchFamily="82" charset="0"/>
              </a:rPr>
              <a:t>Rikabi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Colonna MT" panose="04020805060202030203" pitchFamily="82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olonna MT" panose="04020805060202030203" pitchFamily="82" charset="0"/>
              </a:rPr>
              <a:t>Academic Year 2014-2015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fig 3_12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Apoptosis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Morphogenesis by Apoptosis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4724400" cy="304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11268" name="Picture 4" descr="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" b="6535"/>
          <a:stretch>
            <a:fillRect/>
          </a:stretch>
        </p:blipFill>
        <p:spPr bwMode="auto">
          <a:xfrm>
            <a:off x="0" y="0"/>
            <a:ext cx="4495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76200" y="3019425"/>
            <a:ext cx="2286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Vani" pitchFamily="34" charset="0"/>
                <a:cs typeface="Vani" pitchFamily="34" charset="0"/>
              </a:rPr>
              <a:t>Sites of Apoptosis</a:t>
            </a:r>
          </a:p>
        </p:txBody>
      </p:sp>
      <p:pic>
        <p:nvPicPr>
          <p:cNvPr id="11270" name="Picture 5" descr="fig 5_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oxie\Documents\My Scans\1-12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9" t="2881" r="938" b="2933"/>
          <a:stretch>
            <a:fillRect/>
          </a:stretch>
        </p:blipFill>
        <p:spPr bwMode="auto">
          <a:xfrm>
            <a:off x="0" y="9525"/>
            <a:ext cx="91440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63912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Apoptosis in viral hepatitis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ms of necrosis.jpg"/>
          <p:cNvPicPr>
            <a:picLocks noChangeAspect="1"/>
          </p:cNvPicPr>
          <p:nvPr/>
        </p:nvPicPr>
        <p:blipFill>
          <a:blip r:embed="rId2" cstate="print">
            <a:grayscl/>
            <a:lum contrast="10000"/>
          </a:blip>
          <a:stretch>
            <a:fillRect/>
          </a:stretch>
        </p:blipFill>
        <p:spPr>
          <a:xfrm>
            <a:off x="1295400" y="0"/>
            <a:ext cx="64008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6334780"/>
            <a:ext cx="2740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Forms of necrosis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553200"/>
            <a:ext cx="9144000" cy="304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Cell Injury-Myocardial Infarction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6" descr="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Coagulative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3" name="Picture 6" descr="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319837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Kidney Infarction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NA Gray Medical backgrounds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C:\Users\Roxie\Documents\My Scans\10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0" t="2541" r="2905" b="3043"/>
          <a:stretch>
            <a:fillRect/>
          </a:stretch>
        </p:blipFill>
        <p:spPr bwMode="auto">
          <a:xfrm>
            <a:off x="385763" y="152400"/>
            <a:ext cx="8377237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625" y="5581650"/>
            <a:ext cx="151765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 3_10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23" r="34314"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Liquefactive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Necrosis in brain tissue.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NA Gray Medical backgrounds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C:\Users\Roxie\Documents\My Scans\16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63" t="987" r="1328" b="65097"/>
          <a:stretch>
            <a:fillRect/>
          </a:stretch>
        </p:blipFill>
        <p:spPr bwMode="auto">
          <a:xfrm>
            <a:off x="3810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5562600"/>
            <a:ext cx="1752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NA Gray Medical backgrounds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Roxie\Documents\My Scans\cell1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8"/>
          <a:stretch>
            <a:fillRect/>
          </a:stretch>
        </p:blipFill>
        <p:spPr bwMode="auto">
          <a:xfrm>
            <a:off x="228600" y="228600"/>
            <a:ext cx="87630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9" name="Picture 6" descr="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5" t="1662" r="3664"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Caseous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6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Caseous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ig 3_10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92" r="31"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Fibrinoid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Necrosis in a renal blood vessel.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553200"/>
            <a:ext cx="9144000" cy="304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1" name="Picture 6" descr="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9144000" cy="6334125"/>
          </a:xfr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Fat 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553200"/>
            <a:ext cx="9144000" cy="304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6" descr="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9144000" cy="6334125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Fat 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Roxie\Documents\My Scans\1-9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3" r="2301"/>
          <a:stretch>
            <a:fillRect/>
          </a:stretch>
        </p:blipFill>
        <p:spPr bwMode="auto">
          <a:xfrm>
            <a:off x="0" y="11113"/>
            <a:ext cx="91440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2484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Dystrophic calcification in the pancreas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00800"/>
            <a:ext cx="91440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25603" name="Picture 4" descr="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4793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Dystrophic calcification in fat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Roxie\Documents\My Scans\1-11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14" t="1637" r="1573" b="61798"/>
          <a:stretch>
            <a:fillRect/>
          </a:stretch>
        </p:blipFill>
        <p:spPr bwMode="auto">
          <a:xfrm>
            <a:off x="4763" y="0"/>
            <a:ext cx="913923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763" y="5715000"/>
            <a:ext cx="452437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Dry gangrene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Roxie\Documents\My Scans\1-11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70" t="40082" r="8681" b="2042"/>
          <a:stretch>
            <a:fillRect/>
          </a:stretch>
        </p:blipFill>
        <p:spPr bwMode="auto">
          <a:xfrm>
            <a:off x="0" y="0"/>
            <a:ext cx="5224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938" y="6248400"/>
            <a:ext cx="452437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24463" y="0"/>
            <a:ext cx="3919537" cy="68580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Wet gangrene of the leg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5" descr="fig 3_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09"/>
          <a:stretch>
            <a:fillRect/>
          </a:stretch>
        </p:blipFill>
        <p:spPr bwMode="auto">
          <a:xfrm>
            <a:off x="0" y="2236788"/>
            <a:ext cx="9144000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430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Proteins used in diagnosis of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tissue damage by blood testing.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itchFamily="34" charset="0"/>
              <a:cs typeface="Van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ltrastructural signs of cell injury.jpg"/>
          <p:cNvPicPr>
            <a:picLocks noChangeAspect="1"/>
          </p:cNvPicPr>
          <p:nvPr/>
        </p:nvPicPr>
        <p:blipFill>
          <a:blip r:embed="rId2" cstate="print">
            <a:grayscl/>
            <a:lum contrast="10000"/>
          </a:blip>
          <a:stretch>
            <a:fillRect/>
          </a:stretch>
        </p:blipFill>
        <p:spPr>
          <a:xfrm>
            <a:off x="228600" y="83446"/>
            <a:ext cx="8498354" cy="6545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6248400"/>
            <a:ext cx="441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Ultrastructural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signs of cell injury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NA Gray Medical backgrounds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Roxie\Documents\My Scans\1-1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8" t="4857" r="1065" b="3116"/>
          <a:stretch>
            <a:fillRect/>
          </a:stretch>
        </p:blipFill>
        <p:spPr bwMode="auto">
          <a:xfrm>
            <a:off x="152400" y="228600"/>
            <a:ext cx="8763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228600"/>
            <a:ext cx="762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72200"/>
            <a:ext cx="9144000" cy="457200"/>
          </a:xfrm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ani" pitchFamily="34" charset="0"/>
              </a:rPr>
              <a:t>Adaptation of the cell caused by chronic stress or injury include atrophy, hypertrophy, hyperplasia,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ani" pitchFamily="34" charset="0"/>
              </a:rPr>
              <a:t>metaplasia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ani" pitchFamily="34" charset="0"/>
              </a:rPr>
              <a:t> and dysplasia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Vani" pitchFamily="34" charset="0"/>
            </a:endParaRPr>
          </a:p>
        </p:txBody>
      </p:sp>
      <p:pic>
        <p:nvPicPr>
          <p:cNvPr id="4" name="Picture 3" descr="Atrophy...dysplasia.jpg"/>
          <p:cNvPicPr>
            <a:picLocks noChangeAspect="1"/>
          </p:cNvPicPr>
          <p:nvPr/>
        </p:nvPicPr>
        <p:blipFill>
          <a:blip r:embed="rId3" cstate="print">
            <a:grayscl/>
            <a:lum contrast="10000"/>
          </a:blip>
          <a:stretch>
            <a:fillRect/>
          </a:stretch>
        </p:blipFill>
        <p:spPr>
          <a:xfrm>
            <a:off x="1143000" y="0"/>
            <a:ext cx="67818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NA Gray Medical backgrounds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 descr="C:\Users\Roxie\Documents\My Scans\6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6" t="1196"/>
          <a:stretch>
            <a:fillRect/>
          </a:stretch>
        </p:blipFill>
        <p:spPr bwMode="auto">
          <a:xfrm>
            <a:off x="647700" y="382588"/>
            <a:ext cx="7848600" cy="62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image 4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4191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191000" y="2209800"/>
            <a:ext cx="4953000" cy="2438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Muscular hypertrophy due to anabolic steroid misuse.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fig 2_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2484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Hypertrophy of skeletal muscle (B).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Please notice the difference with the normal fibers in (A).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9" name="Picture 6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Myocardial Hypertrophy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ig 2_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200" y="58674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   Nodular hyperplasia</a:t>
            </a:r>
          </a:p>
          <a:p>
            <a:pPr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   of the prostate gland.</a:t>
            </a:r>
          </a:p>
          <a:p>
            <a:pPr marL="457200" indent="-457200">
              <a:buFontTx/>
              <a:buAutoNum type="alphaUcParenBoth"/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Normal prostate gland.</a:t>
            </a:r>
          </a:p>
          <a:p>
            <a:pPr marL="457200" indent="-457200">
              <a:buFontTx/>
              <a:buAutoNum type="alphaUcParenBoth"/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Nodular hyperplasia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of prostate gland.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553200"/>
            <a:ext cx="9144000" cy="304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7" name="Picture 6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Squamous Metaplasia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Severe 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Cholestatic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Jaundice</a:t>
            </a:r>
          </a:p>
        </p:txBody>
      </p:sp>
      <p:pic>
        <p:nvPicPr>
          <p:cNvPr id="37893" name="Picture 3" descr="D:\image 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Jaundiced skin in a patient with chronic hepatitis.</a:t>
            </a:r>
          </a:p>
        </p:txBody>
      </p:sp>
      <p:pic>
        <p:nvPicPr>
          <p:cNvPr id="38917" name="Picture 4" descr="D:\image 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NA Gray Medical backgrounds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Roxie\Documents\My Scans\cell2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9" t="2586" r="1389" b="2176"/>
          <a:stretch>
            <a:fillRect/>
          </a:stretch>
        </p:blipFill>
        <p:spPr bwMode="auto">
          <a:xfrm>
            <a:off x="152400" y="152400"/>
            <a:ext cx="88106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4953000"/>
            <a:ext cx="838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9" name="Picture 6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Lipofuscin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Pigment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24600"/>
            <a:ext cx="9144000" cy="482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40963" name="Picture 5" descr="fig 2_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2484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Lipofuscin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in cellular atrophy,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seen in the cardiac muscle of an elderly patient.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itchFamily="34" charset="0"/>
              <a:cs typeface="Van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image 5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76800" y="2438400"/>
            <a:ext cx="4267200" cy="1981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Haemochromatosis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. </a:t>
            </a:r>
            <a:b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</a:b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Note: The gray color of his hands.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1" name="Picture 6" descr="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2413" cy="6324600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Iron storage in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h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aemochromatosis</a:t>
            </a:r>
            <a:endParaRPr 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itchFamily="34" charset="0"/>
              <a:cs typeface="Van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fig 13_2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Melanosis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Coli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itchFamily="34" charset="0"/>
              <a:cs typeface="Van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image 3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163"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3246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Skin tattooing due to voluntary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injection of India Ink into the skin.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2362200"/>
            <a:ext cx="9144000" cy="4343400"/>
          </a:xfrm>
          <a:prstGeom prst="rect">
            <a:avLst/>
          </a:prstGeom>
        </p:spPr>
        <p:txBody>
          <a:bodyPr/>
          <a:lstStyle/>
          <a:p>
            <a:pPr marL="742950" indent="-74295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Hyperparathyroidism.</a:t>
            </a:r>
          </a:p>
          <a:p>
            <a:pPr marL="742950" indent="-74295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M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etastatic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malignant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tumours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.</a:t>
            </a:r>
          </a:p>
          <a:p>
            <a:pPr marL="742950" indent="-74295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V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itamin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D intoxication.</a:t>
            </a:r>
          </a:p>
          <a:p>
            <a:pPr marL="742950" indent="-74295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Milk alkali syndrome.</a:t>
            </a:r>
          </a:p>
          <a:p>
            <a:pPr marL="742950" indent="-74295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M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ild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hypercalcemia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can be seen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      in old age.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430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7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Causes of </a:t>
            </a:r>
            <a:r>
              <a:rPr lang="en-US" sz="37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Hypercalcemia</a:t>
            </a:r>
            <a:endParaRPr lang="en-US" sz="37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itchFamily="34" charset="0"/>
              <a:cs typeface="Vani" pitchFamily="34" charset="0"/>
            </a:endParaRPr>
          </a:p>
          <a:p>
            <a:pPr algn="ctr">
              <a:defRPr/>
            </a:pPr>
            <a:r>
              <a:rPr lang="en-US" sz="37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-can lead to metastatic calcifications.</a:t>
            </a:r>
            <a:endParaRPr lang="en-US" sz="37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itchFamily="34" charset="0"/>
              <a:cs typeface="Vani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itchFamily="34" charset="0"/>
              <a:cs typeface="Vani" pitchFamily="34" charset="0"/>
            </a:endParaRPr>
          </a:p>
        </p:txBody>
      </p:sp>
      <p:sp>
        <p:nvSpPr>
          <p:cNvPr id="4710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" name="Picture 8" descr="fig 10_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700"/>
            <a:ext cx="9144000" cy="633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Calcific aortic valve disease.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itchFamily="34" charset="0"/>
              <a:cs typeface="Van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04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48131" name="Picture 4" descr="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4793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Microcalcification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 in breast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00800"/>
            <a:ext cx="9144000" cy="381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49155" name="Picture 4" descr="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4793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Metastatic calcification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NA Gray Medical backgrounds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76200"/>
            <a:ext cx="8991600" cy="838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schemeClr val="bg1">
                  <a:lumMod val="85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5124" name="Picture 4" descr="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ani" pitchFamily="34" charset="0"/>
                <a:cs typeface="Vani" pitchFamily="34" charset="0"/>
              </a:rPr>
              <a:t>Mechanisms of Cellular Injury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00800"/>
            <a:ext cx="9144000" cy="4064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50179" name="Picture 6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4793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Renal Amyloidosis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00800"/>
            <a:ext cx="9144000" cy="4064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51203" name="Picture 4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4793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Amyloid Ultrastructure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53200"/>
            <a:ext cx="9144000" cy="228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52227" name="Picture 4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Common causes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and consequences of Amyloidosis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itchFamily="34" charset="0"/>
              <a:cs typeface="Van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NA Gray Medical backgrounds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C:\Users\Roxie\Documents\My Scans\1000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7"/>
          <a:stretch>
            <a:fillRect/>
          </a:stretch>
        </p:blipFill>
        <p:spPr bwMode="auto">
          <a:xfrm>
            <a:off x="381000" y="234950"/>
            <a:ext cx="838200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NA Gray Medical backgrounds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Roxie\Documents\My Scans\18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8275"/>
            <a:ext cx="7696200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1" r="1842" b="-73"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3" y="4953000"/>
            <a:ext cx="9144000" cy="457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Role of O2 in Cell Injury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3" b="714"/>
          <a:stretch>
            <a:fillRect/>
          </a:stretch>
        </p:blipFill>
        <p:spPr>
          <a:xfrm>
            <a:off x="0" y="-9525"/>
            <a:ext cx="9144000" cy="6334125"/>
          </a:xfrm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0" rIns="0" bIns="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itchFamily="34" charset="0"/>
                <a:cs typeface="Vani" pitchFamily="34" charset="0"/>
              </a:rPr>
              <a:t>Apoptosis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309</Words>
  <Application>Microsoft Office PowerPoint</Application>
  <PresentationFormat>On-screen Show (4:3)</PresentationFormat>
  <Paragraphs>98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 </vt:lpstr>
      <vt:lpstr> </vt:lpstr>
      <vt:lpstr>Slide 10</vt:lpstr>
      <vt:lpstr> </vt:lpstr>
      <vt:lpstr>Slide 12</vt:lpstr>
      <vt:lpstr>Slide 13</vt:lpstr>
      <vt:lpstr> </vt:lpstr>
      <vt:lpstr> </vt:lpstr>
      <vt:lpstr> </vt:lpstr>
      <vt:lpstr>Slide 17</vt:lpstr>
      <vt:lpstr>Slide 18</vt:lpstr>
      <vt:lpstr>Slide 19</vt:lpstr>
      <vt:lpstr>   </vt:lpstr>
      <vt:lpstr> </vt:lpstr>
      <vt:lpstr>Slide 22</vt:lpstr>
      <vt:lpstr> </vt:lpstr>
      <vt:lpstr> </vt:lpstr>
      <vt:lpstr>Slide 25</vt:lpstr>
      <vt:lpstr> </vt:lpstr>
      <vt:lpstr>Slide 27</vt:lpstr>
      <vt:lpstr>Slide 28</vt:lpstr>
      <vt:lpstr>Slide 29</vt:lpstr>
      <vt:lpstr>Slide 30</vt:lpstr>
      <vt:lpstr>Adaptation of the cell caused by chronic stress or injury include atrophy, hypertrophy, hyperplasia, metaplasia and dysplasia</vt:lpstr>
      <vt:lpstr>Slide 32</vt:lpstr>
      <vt:lpstr>Slide 33</vt:lpstr>
      <vt:lpstr>Slide 34</vt:lpstr>
      <vt:lpstr> </vt:lpstr>
      <vt:lpstr>Slide 36</vt:lpstr>
      <vt:lpstr> </vt:lpstr>
      <vt:lpstr>Slide 38</vt:lpstr>
      <vt:lpstr>Slide 39</vt:lpstr>
      <vt:lpstr> </vt:lpstr>
      <vt:lpstr> </vt:lpstr>
      <vt:lpstr>Slide 42</vt:lpstr>
      <vt:lpstr> </vt:lpstr>
      <vt:lpstr>Slide 44</vt:lpstr>
      <vt:lpstr>Slide 45</vt:lpstr>
      <vt:lpstr>Slide 46</vt:lpstr>
      <vt:lpstr> </vt:lpstr>
      <vt:lpstr> </vt:lpstr>
      <vt:lpstr> </vt:lpstr>
      <vt:lpstr> </vt:lpstr>
      <vt:lpstr> </vt:lpstr>
      <vt:lpstr> 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Roxie</dc:creator>
  <cp:lastModifiedBy>HONAINAH</cp:lastModifiedBy>
  <cp:revision>31</cp:revision>
  <dcterms:created xsi:type="dcterms:W3CDTF">2013-11-12T08:55:26Z</dcterms:created>
  <dcterms:modified xsi:type="dcterms:W3CDTF">2014-06-24T06:46:16Z</dcterms:modified>
</cp:coreProperties>
</file>