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handoutMasterIdLst>
    <p:handoutMasterId r:id="rId51"/>
  </p:handoutMasterIdLst>
  <p:sldIdLst>
    <p:sldId id="256" r:id="rId2"/>
    <p:sldId id="298" r:id="rId3"/>
    <p:sldId id="307" r:id="rId4"/>
    <p:sldId id="259" r:id="rId5"/>
    <p:sldId id="301" r:id="rId6"/>
    <p:sldId id="261" r:id="rId7"/>
    <p:sldId id="262" r:id="rId8"/>
    <p:sldId id="302" r:id="rId9"/>
    <p:sldId id="264" r:id="rId10"/>
    <p:sldId id="265" r:id="rId11"/>
    <p:sldId id="266" r:id="rId12"/>
    <p:sldId id="267" r:id="rId13"/>
    <p:sldId id="308" r:id="rId14"/>
    <p:sldId id="268" r:id="rId15"/>
    <p:sldId id="269" r:id="rId16"/>
    <p:sldId id="270" r:id="rId17"/>
    <p:sldId id="271" r:id="rId18"/>
    <p:sldId id="272" r:id="rId19"/>
    <p:sldId id="273" r:id="rId20"/>
    <p:sldId id="309" r:id="rId21"/>
    <p:sldId id="274" r:id="rId22"/>
    <p:sldId id="303" r:id="rId23"/>
    <p:sldId id="304" r:id="rId24"/>
    <p:sldId id="305" r:id="rId25"/>
    <p:sldId id="306" r:id="rId26"/>
    <p:sldId id="279" r:id="rId27"/>
    <p:sldId id="312" r:id="rId28"/>
    <p:sldId id="280" r:id="rId29"/>
    <p:sldId id="281" r:id="rId30"/>
    <p:sldId id="282" r:id="rId31"/>
    <p:sldId id="283" r:id="rId32"/>
    <p:sldId id="284" r:id="rId33"/>
    <p:sldId id="311" r:id="rId34"/>
    <p:sldId id="285" r:id="rId35"/>
    <p:sldId id="286" r:id="rId36"/>
    <p:sldId id="287" r:id="rId37"/>
    <p:sldId id="288" r:id="rId38"/>
    <p:sldId id="310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300" r:id="rId48"/>
    <p:sldId id="297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DF7"/>
    <a:srgbClr val="191919"/>
    <a:srgbClr val="800040"/>
    <a:srgbClr val="FF0080"/>
    <a:srgbClr val="5D7E9D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8" autoAdjust="0"/>
    <p:restoredTop sz="92980" autoAdjust="0"/>
  </p:normalViewPr>
  <p:slideViewPr>
    <p:cSldViewPr snapToObjects="1">
      <p:cViewPr varScale="1">
        <p:scale>
          <a:sx n="68" d="100"/>
          <a:sy n="68" d="100"/>
        </p:scale>
        <p:origin x="1644" y="72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7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009575-A0BB-41D0-AEAF-1BDDE0E04F6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097059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61AC4E-DDE1-4184-AFA1-0A02EA1F1F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41409367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5C0F7D-7F0A-4709-AA8B-727C6E90B281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20172972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16E1C64-D489-43AC-AE1E-B0D6EAB356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606055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34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36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37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38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39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40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41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42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45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47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48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6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is5eHMroTQAhWCDBoKHTLzAv0QjRwIBw&amp;url=http://www.eyecenter.com.ph/cornea-external-diseases.html&amp;bvm=bv.137132246,d.ZGg&amp;psig=AFQjCNHIC_84bdRRs7xhP_e0UVmEPsiIUQ&amp;ust=1477979959437791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OwK6_7ffPAhUF1BoKHT6WAMcQjRwIBw&amp;url=https://www.pinterest.com/pin/428545720762969618/&amp;bvm=bv.136593572,d.ZGg&amp;psig=AFQjCNF9G6lScF1eVUQOhriUrESJL-ZzdQ&amp;ust=147755015529150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0.png"/><Relationship Id="rId4" Type="http://schemas.openxmlformats.org/officeDocument/2006/relationships/image" Target="../media/image2.png"/><Relationship Id="rId9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9o_fTo4LQAhVTahoKHU21CUMQjRwIBw&amp;url=http://www.ftwortheyedoctor.com/glaucoma.html&amp;psig=AFQjCNGgd-npwXu5g87X2qmTGNZA6xgrRg&amp;ust=147790829975856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38.png"/><Relationship Id="rId5" Type="http://schemas.openxmlformats.org/officeDocument/2006/relationships/image" Target="../media/image3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iropbGoObPAhVE7hoKHbLuBCAQjRwIBw&amp;url=https://pgblazer.com/primary-action-nitric-oxide-git-physiology-mcq/&amp;psig=AFQjCNHMphn5I2p0gsBdA_uHzP4sszJLzA&amp;ust=1476945385831790" TargetMode="External"/><Relationship Id="rId13" Type="http://schemas.openxmlformats.org/officeDocument/2006/relationships/image" Target="../media/image4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iZnO2R7InQAhXEuhoKHSa8CP0QjRwIBw&amp;url=http://www.lukesurl.com/archives/comic/387-its-a-gas&amp;psig=AFQjCNHQeoY1iZcQ0zwGxSqbZUAz_9JNYQ&amp;ust=1478167957482466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43.jpeg"/><Relationship Id="rId5" Type="http://schemas.openxmlformats.org/officeDocument/2006/relationships/image" Target="../media/image3.png"/><Relationship Id="rId10" Type="http://schemas.openxmlformats.org/officeDocument/2006/relationships/hyperlink" Target="http://www.google.com.eg/url?sa=i&amp;rct=j&amp;q=&amp;esrc=s&amp;source=images&amp;cd=&amp;cad=rja&amp;uact=8&amp;ved=0ahUKEwjujL2m7obQAhVFVRQKHZCCCdoQjRwIBw&amp;url=http://www.reading.ac.uk/nitricoxide/intro/no/synthesis.htm&amp;bvm=bv.137132246,d.ZGg&amp;psig=AFQjCNFgsEtVV9_YaUaptbGA13G0UbozGw&amp;ust=147806578654328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42.jpeg"/><Relationship Id="rId1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nmLqB0ubPAhUIrxoKHULXCXoQjRwIBw&amp;url=http://cvpharmacology.com/vasodilator/nitro&amp;psig=AFQjCNG8SU-Os77y_UDkVe5foDweXMBLmw&amp;ust=147695865352669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0.png"/><Relationship Id="rId4" Type="http://schemas.openxmlformats.org/officeDocument/2006/relationships/image" Target="../media/image2.png"/><Relationship Id="rId9" Type="http://schemas.openxmlformats.org/officeDocument/2006/relationships/image" Target="../media/image49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2ahUKEwjGqOTq4OTdAhUCxhoKHdmPCpQQjRx6BAgBEAU&amp;url=https://www.pinterest.com/pin/150800287506261557/&amp;psig=AOvVaw0kZRQ8LOFA9IF0UAYmunHi&amp;ust=1538466518239080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1.jpe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53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1466o-4bQAhXKCBoKHTRsBBgQjRwIBw&amp;url=http://www.chennaimedipoint.com/heart-failure.html&amp;psig=AFQjCNHbWvbswWeMyNRqaG62nqv08BQx3w&amp;ust=1478069001093828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eg/url?sa=i&amp;rct=j&amp;q=&amp;esrc=s&amp;source=images&amp;cd=&amp;cad=rja&amp;uact=8&amp;ved=0ahUKEwjS8pfEwInQAhXKmBoKHRL1ARIQjRwIBw&amp;url=https://www.cartoonstock.com/directory/a/angiotensin-converting-enzyme_inhibitor.asp&amp;psig=AFQjCNGT5CJAFca-PEiCl82RgI4-oYPubg&amp;ust=1478156326557984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4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iVn63a0vXPAhWEUBQKHea4C80QjRwIBw&amp;url=http://bigtone.zone/neurotransmitters/neurotransmitter-serotonin/&amp;psig=AFQjCNFzwb6zxmKXKP6mzTj2V3fQgUF5Mg&amp;ust=1477474269222746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2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gif"/><Relationship Id="rId4" Type="http://schemas.openxmlformats.org/officeDocument/2006/relationships/image" Target="../media/image2.png"/><Relationship Id="rId9" Type="http://schemas.openxmlformats.org/officeDocument/2006/relationships/hyperlink" Target="http://www.cityallergy.com/13-the-process-of-an-allergic-reaction/" TargetMode="Externa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3.wmf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65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7.jpeg"/><Relationship Id="rId4" Type="http://schemas.openxmlformats.org/officeDocument/2006/relationships/image" Target="../media/image2.png"/><Relationship Id="rId9" Type="http://schemas.openxmlformats.org/officeDocument/2006/relationships/image" Target="../media/image66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69.png"/><Relationship Id="rId4" Type="http://schemas.openxmlformats.org/officeDocument/2006/relationships/image" Target="../media/image2.png"/><Relationship Id="rId9" Type="http://schemas.openxmlformats.org/officeDocument/2006/relationships/image" Target="../media/image6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73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s://en.wikipedia.org/wiki/File:Migraine_aura.jpg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72.png"/><Relationship Id="rId5" Type="http://schemas.openxmlformats.org/officeDocument/2006/relationships/image" Target="../media/image3.png"/><Relationship Id="rId10" Type="http://schemas.openxmlformats.org/officeDocument/2006/relationships/image" Target="../media/image71.png"/><Relationship Id="rId4" Type="http://schemas.openxmlformats.org/officeDocument/2006/relationships/image" Target="../media/image2.png"/><Relationship Id="rId9" Type="http://schemas.openxmlformats.org/officeDocument/2006/relationships/image" Target="../media/image70.png"/><Relationship Id="rId14" Type="http://schemas.openxmlformats.org/officeDocument/2006/relationships/image" Target="../media/image74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6.jpeg"/><Relationship Id="rId4" Type="http://schemas.openxmlformats.org/officeDocument/2006/relationships/image" Target="../media/image2.png"/><Relationship Id="rId9" Type="http://schemas.openxmlformats.org/officeDocument/2006/relationships/hyperlink" Target="http://www.google.com.eg/url?sa=i&amp;rct=j&amp;q=&amp;esrc=s&amp;source=images&amp;cd=&amp;cad=rja&amp;uact=8&amp;ved=0ahUKEwjJ9e-y5IHQAhULuxQKHXo8DKgQjRwIBw&amp;url=http://www.apnetregistry.com/aboutus.aspx?BtnName=NeuroTumor&amp;bvm=bv.136811127,bs.1,d.bGs&amp;psig=AFQjCNHSOu8NeIES3WaSbLZ8TggK74miRg&amp;ust=1477891289365407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6.wmf"/><Relationship Id="rId5" Type="http://schemas.openxmlformats.org/officeDocument/2006/relationships/image" Target="../media/image3.png"/><Relationship Id="rId10" Type="http://schemas.openxmlformats.org/officeDocument/2006/relationships/image" Target="../media/image15.wmf"/><Relationship Id="rId4" Type="http://schemas.openxmlformats.org/officeDocument/2006/relationships/image" Target="../media/image2.png"/><Relationship Id="rId9" Type="http://schemas.openxmlformats.org/officeDocument/2006/relationships/image" Target="../media/image1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4.jpe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hyperlink" Target="http://www.google.com.eg/url?sa=i&amp;rct=j&amp;q=&amp;esrc=s&amp;source=images&amp;cd=&amp;cad=rja&amp;uact=8&amp;ved=0ahUKEwjoz9Dv84bQAhVLPBQKHRgvDO8QjRwIBw&amp;url=http://www.insomnia.net/insomnia-faqs/acute-insomnia/&amp;psig=AFQjCNHLSuTxu4cjZ2DjkqjAovgx3GGvpQ&amp;ust=1478067093898627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23.png"/><Relationship Id="rId5" Type="http://schemas.openxmlformats.org/officeDocument/2006/relationships/image" Target="../media/image3.png"/><Relationship Id="rId10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04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40997" y="1377013"/>
            <a:ext cx="669851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have </a:t>
            </a:r>
            <a:r>
              <a:rPr lang="en-US" sz="2800" dirty="0" err="1" smtClean="0"/>
              <a:t>autocrine</a:t>
            </a:r>
            <a:r>
              <a:rPr lang="en-US" sz="2800" dirty="0" smtClean="0"/>
              <a:t> or </a:t>
            </a:r>
            <a:r>
              <a:rPr lang="en-US" sz="2800" dirty="0" err="1" smtClean="0"/>
              <a:t>paracrine</a:t>
            </a:r>
            <a:r>
              <a:rPr lang="en-US" sz="2800" dirty="0" smtClean="0"/>
              <a:t> effects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7013"/>
            <a:ext cx="33266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Self remedy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Autacoids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63588" y="3151126"/>
            <a:ext cx="7092787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different biological actions including modulation of the activity of smooth muscles, glands, nerves, platelets and other tissues.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3588" y="1998663"/>
            <a:ext cx="7092787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Produced locally, act locally &amp; metabolized locally</a:t>
            </a:r>
          </a:p>
        </p:txBody>
      </p:sp>
      <p:grpSp>
        <p:nvGrpSpPr>
          <p:cNvPr id="41" name="Group 40"/>
          <p:cNvGrpSpPr/>
          <p:nvPr/>
        </p:nvGrpSpPr>
        <p:grpSpPr>
          <a:xfrm>
            <a:off x="863587" y="2132855"/>
            <a:ext cx="6675927" cy="4094161"/>
            <a:chOff x="1671210" y="1638623"/>
            <a:chExt cx="5904656" cy="4588394"/>
          </a:xfrm>
        </p:grpSpPr>
        <p:grpSp>
          <p:nvGrpSpPr>
            <p:cNvPr id="20" name="Group 7"/>
            <p:cNvGrpSpPr/>
            <p:nvPr/>
          </p:nvGrpSpPr>
          <p:grpSpPr>
            <a:xfrm>
              <a:off x="3183378" y="1998663"/>
              <a:ext cx="1584176" cy="1440160"/>
              <a:chOff x="1475656" y="2348880"/>
              <a:chExt cx="1584176" cy="1440160"/>
            </a:xfrm>
          </p:grpSpPr>
          <p:sp>
            <p:nvSpPr>
              <p:cNvPr id="21" name="Oval 20"/>
              <p:cNvSpPr/>
              <p:nvPr/>
            </p:nvSpPr>
            <p:spPr bwMode="auto">
              <a:xfrm>
                <a:off x="1475656" y="2348880"/>
                <a:ext cx="1584176" cy="1440160"/>
              </a:xfrm>
              <a:prstGeom prst="ellips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 bwMode="auto">
              <a:xfrm>
                <a:off x="2195736" y="2708920"/>
                <a:ext cx="432048" cy="432048"/>
              </a:xfrm>
              <a:prstGeom prst="ellips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-112" charset="0"/>
                  <a:ea typeface="ＭＳ Ｐゴシック" pitchFamily="48" charset="-128"/>
                  <a:cs typeface="ＭＳ Ｐゴシック" pitchFamily="48" charset="-128"/>
                </a:endParaRPr>
              </a:p>
            </p:txBody>
          </p:sp>
        </p:grpSp>
        <p:grpSp>
          <p:nvGrpSpPr>
            <p:cNvPr id="23" name="Group 16"/>
            <p:cNvGrpSpPr/>
            <p:nvPr/>
          </p:nvGrpSpPr>
          <p:grpSpPr>
            <a:xfrm>
              <a:off x="5991690" y="1638623"/>
              <a:ext cx="1584176" cy="1596120"/>
              <a:chOff x="4355976" y="2420888"/>
              <a:chExt cx="1584176" cy="1596120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28" name="Oval 9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9" name="Oval 28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25" name="Group 15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26" name="Plaque 25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27" name="Plaque 26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grpSp>
          <p:nvGrpSpPr>
            <p:cNvPr id="30" name="Group 17"/>
            <p:cNvGrpSpPr/>
            <p:nvPr/>
          </p:nvGrpSpPr>
          <p:grpSpPr>
            <a:xfrm>
              <a:off x="4551530" y="4230911"/>
              <a:ext cx="1584176" cy="1596120"/>
              <a:chOff x="4355976" y="2420888"/>
              <a:chExt cx="1584176" cy="1596120"/>
            </a:xfrm>
          </p:grpSpPr>
          <p:grpSp>
            <p:nvGrpSpPr>
              <p:cNvPr id="31" name="Group 18"/>
              <p:cNvGrpSpPr/>
              <p:nvPr/>
            </p:nvGrpSpPr>
            <p:grpSpPr>
              <a:xfrm>
                <a:off x="4355976" y="2420888"/>
                <a:ext cx="1584176" cy="1440160"/>
                <a:chOff x="1475656" y="2348880"/>
                <a:chExt cx="1584176" cy="1440160"/>
              </a:xfrm>
            </p:grpSpPr>
            <p:sp>
              <p:nvSpPr>
                <p:cNvPr id="35" name="Oval 34"/>
                <p:cNvSpPr/>
                <p:nvPr/>
              </p:nvSpPr>
              <p:spPr bwMode="auto">
                <a:xfrm>
                  <a:off x="1475656" y="2348880"/>
                  <a:ext cx="1584176" cy="1440160"/>
                </a:xfrm>
                <a:prstGeom prst="ellipse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6" name="Oval 35"/>
                <p:cNvSpPr/>
                <p:nvPr/>
              </p:nvSpPr>
              <p:spPr bwMode="auto">
                <a:xfrm>
                  <a:off x="2195736" y="2708920"/>
                  <a:ext cx="432048" cy="432048"/>
                </a:xfrm>
                <a:prstGeom prst="ellipse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  <p:grpSp>
            <p:nvGrpSpPr>
              <p:cNvPr id="32" name="Group 19"/>
              <p:cNvGrpSpPr/>
              <p:nvPr/>
            </p:nvGrpSpPr>
            <p:grpSpPr>
              <a:xfrm rot="20552435">
                <a:off x="5147545" y="3440944"/>
                <a:ext cx="648072" cy="576064"/>
                <a:chOff x="3347864" y="4581128"/>
                <a:chExt cx="648072" cy="576064"/>
              </a:xfrm>
            </p:grpSpPr>
            <p:sp>
              <p:nvSpPr>
                <p:cNvPr id="33" name="Plaque 32"/>
                <p:cNvSpPr/>
                <p:nvPr/>
              </p:nvSpPr>
              <p:spPr bwMode="auto">
                <a:xfrm>
                  <a:off x="334786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  <p:sp>
              <p:nvSpPr>
                <p:cNvPr id="34" name="Plaque 33"/>
                <p:cNvSpPr/>
                <p:nvPr/>
              </p:nvSpPr>
              <p:spPr bwMode="auto">
                <a:xfrm>
                  <a:off x="3707904" y="4581128"/>
                  <a:ext cx="288032" cy="576064"/>
                </a:xfrm>
                <a:prstGeom prst="plaque">
                  <a:avLst>
                    <a:gd name="adj" fmla="val 40918"/>
                  </a:avLst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US" sz="24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-112" charset="0"/>
                    <a:ea typeface="ＭＳ Ｐゴシック" pitchFamily="48" charset="-128"/>
                    <a:cs typeface="ＭＳ Ｐゴシック" pitchFamily="48" charset="-128"/>
                  </a:endParaRPr>
                </a:p>
              </p:txBody>
            </p:sp>
          </p:grpSp>
        </p:grpSp>
        <p:sp>
          <p:nvSpPr>
            <p:cNvPr id="37" name="Freeform 36"/>
            <p:cNvSpPr/>
            <p:nvPr/>
          </p:nvSpPr>
          <p:spPr>
            <a:xfrm>
              <a:off x="4086347" y="3184825"/>
              <a:ext cx="3137120" cy="831414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113527"/>
                <a:gd name="connsiteY0" fmla="*/ 164884 h 439876"/>
                <a:gd name="connsiteX1" fmla="*/ 1511300 w 3113527"/>
                <a:gd name="connsiteY1" fmla="*/ 438148 h 439876"/>
                <a:gd name="connsiteX2" fmla="*/ 3098800 w 3113527"/>
                <a:gd name="connsiteY2" fmla="*/ 0 h 439876"/>
                <a:gd name="connsiteX0" fmla="*/ 0 w 3105468"/>
                <a:gd name="connsiteY0" fmla="*/ 164884 h 439876"/>
                <a:gd name="connsiteX1" fmla="*/ 1511300 w 3105468"/>
                <a:gd name="connsiteY1" fmla="*/ 438148 h 439876"/>
                <a:gd name="connsiteX2" fmla="*/ 3098800 w 3105468"/>
                <a:gd name="connsiteY2" fmla="*/ 0 h 439876"/>
                <a:gd name="connsiteX0" fmla="*/ 0 w 3098800"/>
                <a:gd name="connsiteY0" fmla="*/ 164884 h 439837"/>
                <a:gd name="connsiteX1" fmla="*/ 1511300 w 3098800"/>
                <a:gd name="connsiteY1" fmla="*/ 438148 h 439837"/>
                <a:gd name="connsiteX2" fmla="*/ 3098800 w 3098800"/>
                <a:gd name="connsiteY2" fmla="*/ 0 h 439837"/>
                <a:gd name="connsiteX0" fmla="*/ 0 w 3098800"/>
                <a:gd name="connsiteY0" fmla="*/ 164884 h 439945"/>
                <a:gd name="connsiteX1" fmla="*/ 1511300 w 3098800"/>
                <a:gd name="connsiteY1" fmla="*/ 438148 h 439945"/>
                <a:gd name="connsiteX2" fmla="*/ 3098800 w 3098800"/>
                <a:gd name="connsiteY2" fmla="*/ 0 h 439945"/>
                <a:gd name="connsiteX0" fmla="*/ 0 w 3137120"/>
                <a:gd name="connsiteY0" fmla="*/ 142476 h 439945"/>
                <a:gd name="connsiteX1" fmla="*/ 1549620 w 3137120"/>
                <a:gd name="connsiteY1" fmla="*/ 438148 h 439945"/>
                <a:gd name="connsiteX2" fmla="*/ 3137120 w 3137120"/>
                <a:gd name="connsiteY2" fmla="*/ 0 h 439945"/>
                <a:gd name="connsiteX0" fmla="*/ 0 w 3137120"/>
                <a:gd name="connsiteY0" fmla="*/ 142476 h 440416"/>
                <a:gd name="connsiteX1" fmla="*/ 1549620 w 3137120"/>
                <a:gd name="connsiteY1" fmla="*/ 438148 h 440416"/>
                <a:gd name="connsiteX2" fmla="*/ 3137120 w 3137120"/>
                <a:gd name="connsiteY2" fmla="*/ 0 h 440416"/>
                <a:gd name="connsiteX0" fmla="*/ 0 w 3137120"/>
                <a:gd name="connsiteY0" fmla="*/ 142476 h 487766"/>
                <a:gd name="connsiteX1" fmla="*/ 1538671 w 3137120"/>
                <a:gd name="connsiteY1" fmla="*/ 486164 h 487766"/>
                <a:gd name="connsiteX2" fmla="*/ 3137120 w 3137120"/>
                <a:gd name="connsiteY2" fmla="*/ 0 h 487766"/>
                <a:gd name="connsiteX0" fmla="*/ 0 w 3137120"/>
                <a:gd name="connsiteY0" fmla="*/ 142476 h 487418"/>
                <a:gd name="connsiteX1" fmla="*/ 1538671 w 3137120"/>
                <a:gd name="connsiteY1" fmla="*/ 486164 h 487418"/>
                <a:gd name="connsiteX2" fmla="*/ 3137120 w 3137120"/>
                <a:gd name="connsiteY2" fmla="*/ 0 h 487418"/>
                <a:gd name="connsiteX0" fmla="*/ 0 w 3137120"/>
                <a:gd name="connsiteY0" fmla="*/ 142476 h 486164"/>
                <a:gd name="connsiteX1" fmla="*/ 1538671 w 3137120"/>
                <a:gd name="connsiteY1" fmla="*/ 486164 h 486164"/>
                <a:gd name="connsiteX2" fmla="*/ 3137120 w 3137120"/>
                <a:gd name="connsiteY2" fmla="*/ 0 h 486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37120" h="486164">
                  <a:moveTo>
                    <a:pt x="0" y="142476"/>
                  </a:moveTo>
                  <a:cubicBezTo>
                    <a:pt x="99444" y="418332"/>
                    <a:pt x="438443" y="476384"/>
                    <a:pt x="1538671" y="486164"/>
                  </a:cubicBezTo>
                  <a:cubicBezTo>
                    <a:pt x="3008009" y="465636"/>
                    <a:pt x="3059532" y="97694"/>
                    <a:pt x="3137120" y="0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4727069" y="5406135"/>
              <a:ext cx="1029300" cy="820882"/>
            </a:xfrm>
            <a:custGeom>
              <a:avLst/>
              <a:gdLst>
                <a:gd name="connsiteX0" fmla="*/ 0 w 2794000"/>
                <a:gd name="connsiteY0" fmla="*/ 254000 h 517531"/>
                <a:gd name="connsiteX1" fmla="*/ 2794000 w 2794000"/>
                <a:gd name="connsiteY1" fmla="*/ 0 h 517531"/>
                <a:gd name="connsiteX0" fmla="*/ 0 w 2794000"/>
                <a:gd name="connsiteY0" fmla="*/ 254000 h 668987"/>
                <a:gd name="connsiteX1" fmla="*/ 393700 w 2794000"/>
                <a:gd name="connsiteY1" fmla="*/ 660936 h 668987"/>
                <a:gd name="connsiteX2" fmla="*/ 2794000 w 2794000"/>
                <a:gd name="connsiteY2" fmla="*/ 0 h 668987"/>
                <a:gd name="connsiteX0" fmla="*/ 0 w 2794000"/>
                <a:gd name="connsiteY0" fmla="*/ 254000 h 811288"/>
                <a:gd name="connsiteX1" fmla="*/ 393700 w 2794000"/>
                <a:gd name="connsiteY1" fmla="*/ 660936 h 811288"/>
                <a:gd name="connsiteX2" fmla="*/ 2794000 w 2794000"/>
                <a:gd name="connsiteY2" fmla="*/ 0 h 811288"/>
                <a:gd name="connsiteX0" fmla="*/ 0 w 3009900"/>
                <a:gd name="connsiteY0" fmla="*/ 239147 h 811288"/>
                <a:gd name="connsiteX1" fmla="*/ 609600 w 3009900"/>
                <a:gd name="connsiteY1" fmla="*/ 660936 h 811288"/>
                <a:gd name="connsiteX2" fmla="*/ 3009900 w 3009900"/>
                <a:gd name="connsiteY2" fmla="*/ 0 h 811288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919616"/>
                <a:gd name="connsiteX1" fmla="*/ 1447800 w 3009900"/>
                <a:gd name="connsiteY1" fmla="*/ 794608 h 919616"/>
                <a:gd name="connsiteX2" fmla="*/ 3009900 w 3009900"/>
                <a:gd name="connsiteY2" fmla="*/ 0 h 919616"/>
                <a:gd name="connsiteX0" fmla="*/ 0 w 3009900"/>
                <a:gd name="connsiteY0" fmla="*/ 239147 h 696033"/>
                <a:gd name="connsiteX1" fmla="*/ 1308100 w 3009900"/>
                <a:gd name="connsiteY1" fmla="*/ 504985 h 696033"/>
                <a:gd name="connsiteX2" fmla="*/ 3009900 w 3009900"/>
                <a:gd name="connsiteY2" fmla="*/ 0 h 696033"/>
                <a:gd name="connsiteX0" fmla="*/ 0 w 3009900"/>
                <a:gd name="connsiteY0" fmla="*/ 239147 h 504985"/>
                <a:gd name="connsiteX1" fmla="*/ 1308100 w 3009900"/>
                <a:gd name="connsiteY1" fmla="*/ 504985 h 504985"/>
                <a:gd name="connsiteX2" fmla="*/ 3009900 w 3009900"/>
                <a:gd name="connsiteY2" fmla="*/ 0 h 504985"/>
                <a:gd name="connsiteX0" fmla="*/ 0 w 3016961"/>
                <a:gd name="connsiteY0" fmla="*/ 239147 h 505087"/>
                <a:gd name="connsiteX1" fmla="*/ 1308100 w 3016961"/>
                <a:gd name="connsiteY1" fmla="*/ 504985 h 505087"/>
                <a:gd name="connsiteX2" fmla="*/ 2832100 w 3016961"/>
                <a:gd name="connsiteY2" fmla="*/ 267345 h 505087"/>
                <a:gd name="connsiteX3" fmla="*/ 3009900 w 3016961"/>
                <a:gd name="connsiteY3" fmla="*/ 0 h 505087"/>
                <a:gd name="connsiteX0" fmla="*/ 0 w 3200609"/>
                <a:gd name="connsiteY0" fmla="*/ 239147 h 523853"/>
                <a:gd name="connsiteX1" fmla="*/ 1308100 w 3200609"/>
                <a:gd name="connsiteY1" fmla="*/ 504985 h 523853"/>
                <a:gd name="connsiteX2" fmla="*/ 3098800 w 3200609"/>
                <a:gd name="connsiteY2" fmla="*/ 475280 h 523853"/>
                <a:gd name="connsiteX3" fmla="*/ 3009900 w 3200609"/>
                <a:gd name="connsiteY3" fmla="*/ 0 h 52385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200609"/>
                <a:gd name="connsiteY0" fmla="*/ 239147 h 551773"/>
                <a:gd name="connsiteX1" fmla="*/ 889000 w 3200609"/>
                <a:gd name="connsiteY1" fmla="*/ 549543 h 551773"/>
                <a:gd name="connsiteX2" fmla="*/ 3098800 w 3200609"/>
                <a:gd name="connsiteY2" fmla="*/ 475280 h 551773"/>
                <a:gd name="connsiteX3" fmla="*/ 3009900 w 3200609"/>
                <a:gd name="connsiteY3" fmla="*/ 0 h 551773"/>
                <a:gd name="connsiteX0" fmla="*/ 0 w 3009900"/>
                <a:gd name="connsiteY0" fmla="*/ 239147 h 549794"/>
                <a:gd name="connsiteX1" fmla="*/ 889000 w 3009900"/>
                <a:gd name="connsiteY1" fmla="*/ 549543 h 549794"/>
                <a:gd name="connsiteX2" fmla="*/ 2578100 w 3009900"/>
                <a:gd name="connsiteY2" fmla="*/ 408444 h 549794"/>
                <a:gd name="connsiteX3" fmla="*/ 3009900 w 3009900"/>
                <a:gd name="connsiteY3" fmla="*/ 0 h 549794"/>
                <a:gd name="connsiteX0" fmla="*/ 0 w 3009900"/>
                <a:gd name="connsiteY0" fmla="*/ 239147 h 464148"/>
                <a:gd name="connsiteX1" fmla="*/ 876300 w 3009900"/>
                <a:gd name="connsiteY1" fmla="*/ 453002 h 464148"/>
                <a:gd name="connsiteX2" fmla="*/ 2578100 w 3009900"/>
                <a:gd name="connsiteY2" fmla="*/ 408444 h 464148"/>
                <a:gd name="connsiteX3" fmla="*/ 3009900 w 3009900"/>
                <a:gd name="connsiteY3" fmla="*/ 0 h 464148"/>
                <a:gd name="connsiteX0" fmla="*/ 0 w 3094039"/>
                <a:gd name="connsiteY0" fmla="*/ 239147 h 464148"/>
                <a:gd name="connsiteX1" fmla="*/ 876300 w 3094039"/>
                <a:gd name="connsiteY1" fmla="*/ 453002 h 464148"/>
                <a:gd name="connsiteX2" fmla="*/ 2578100 w 3094039"/>
                <a:gd name="connsiteY2" fmla="*/ 408444 h 464148"/>
                <a:gd name="connsiteX3" fmla="*/ 3009900 w 3094039"/>
                <a:gd name="connsiteY3" fmla="*/ 0 h 464148"/>
                <a:gd name="connsiteX0" fmla="*/ 0 w 3123150"/>
                <a:gd name="connsiteY0" fmla="*/ 239147 h 464148"/>
                <a:gd name="connsiteX1" fmla="*/ 876300 w 3123150"/>
                <a:gd name="connsiteY1" fmla="*/ 453002 h 464148"/>
                <a:gd name="connsiteX2" fmla="*/ 2578100 w 3123150"/>
                <a:gd name="connsiteY2" fmla="*/ 408444 h 464148"/>
                <a:gd name="connsiteX3" fmla="*/ 3009900 w 3123150"/>
                <a:gd name="connsiteY3" fmla="*/ 0 h 464148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23150"/>
                <a:gd name="connsiteY0" fmla="*/ 239147 h 491474"/>
                <a:gd name="connsiteX1" fmla="*/ 876300 w 3123150"/>
                <a:gd name="connsiteY1" fmla="*/ 453002 h 491474"/>
                <a:gd name="connsiteX2" fmla="*/ 2578100 w 3123150"/>
                <a:gd name="connsiteY2" fmla="*/ 453002 h 491474"/>
                <a:gd name="connsiteX3" fmla="*/ 3009900 w 3123150"/>
                <a:gd name="connsiteY3" fmla="*/ 0 h 491474"/>
                <a:gd name="connsiteX0" fmla="*/ 0 w 3189939"/>
                <a:gd name="connsiteY0" fmla="*/ 98048 h 350375"/>
                <a:gd name="connsiteX1" fmla="*/ 876300 w 3189939"/>
                <a:gd name="connsiteY1" fmla="*/ 311903 h 350375"/>
                <a:gd name="connsiteX2" fmla="*/ 2578100 w 3189939"/>
                <a:gd name="connsiteY2" fmla="*/ 311903 h 350375"/>
                <a:gd name="connsiteX3" fmla="*/ 3136900 w 3189939"/>
                <a:gd name="connsiteY3" fmla="*/ 0 h 350375"/>
                <a:gd name="connsiteX0" fmla="*/ 0 w 3168314"/>
                <a:gd name="connsiteY0" fmla="*/ 164884 h 417211"/>
                <a:gd name="connsiteX1" fmla="*/ 876300 w 3168314"/>
                <a:gd name="connsiteY1" fmla="*/ 378739 h 417211"/>
                <a:gd name="connsiteX2" fmla="*/ 2578100 w 3168314"/>
                <a:gd name="connsiteY2" fmla="*/ 378739 h 417211"/>
                <a:gd name="connsiteX3" fmla="*/ 3098800 w 3168314"/>
                <a:gd name="connsiteY3" fmla="*/ 0 h 417211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6207"/>
                <a:gd name="connsiteY0" fmla="*/ 164884 h 452503"/>
                <a:gd name="connsiteX1" fmla="*/ 876300 w 3186207"/>
                <a:gd name="connsiteY1" fmla="*/ 378739 h 452503"/>
                <a:gd name="connsiteX2" fmla="*/ 2616200 w 3186207"/>
                <a:gd name="connsiteY2" fmla="*/ 423296 h 452503"/>
                <a:gd name="connsiteX3" fmla="*/ 3098800 w 3186207"/>
                <a:gd name="connsiteY3" fmla="*/ 0 h 452503"/>
                <a:gd name="connsiteX0" fmla="*/ 0 w 3181548"/>
                <a:gd name="connsiteY0" fmla="*/ 164884 h 452503"/>
                <a:gd name="connsiteX1" fmla="*/ 876300 w 3181548"/>
                <a:gd name="connsiteY1" fmla="*/ 378739 h 452503"/>
                <a:gd name="connsiteX2" fmla="*/ 2616200 w 3181548"/>
                <a:gd name="connsiteY2" fmla="*/ 423296 h 452503"/>
                <a:gd name="connsiteX3" fmla="*/ 3098800 w 3181548"/>
                <a:gd name="connsiteY3" fmla="*/ 0 h 452503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31544"/>
                <a:gd name="connsiteX1" fmla="*/ 876300 w 3181548"/>
                <a:gd name="connsiteY1" fmla="*/ 378739 h 431544"/>
                <a:gd name="connsiteX2" fmla="*/ 2616200 w 3181548"/>
                <a:gd name="connsiteY2" fmla="*/ 423296 h 431544"/>
                <a:gd name="connsiteX3" fmla="*/ 3098800 w 3181548"/>
                <a:gd name="connsiteY3" fmla="*/ 0 h 431544"/>
                <a:gd name="connsiteX0" fmla="*/ 0 w 3181548"/>
                <a:gd name="connsiteY0" fmla="*/ 164884 h 425548"/>
                <a:gd name="connsiteX1" fmla="*/ 2616200 w 3181548"/>
                <a:gd name="connsiteY1" fmla="*/ 423296 h 425548"/>
                <a:gd name="connsiteX2" fmla="*/ 3098800 w 3181548"/>
                <a:gd name="connsiteY2" fmla="*/ 0 h 425548"/>
                <a:gd name="connsiteX0" fmla="*/ 0 w 3098800"/>
                <a:gd name="connsiteY0" fmla="*/ 164884 h 432909"/>
                <a:gd name="connsiteX1" fmla="*/ 1765300 w 3098800"/>
                <a:gd name="connsiteY1" fmla="*/ 430722 h 432909"/>
                <a:gd name="connsiteX2" fmla="*/ 3098800 w 3098800"/>
                <a:gd name="connsiteY2" fmla="*/ 0 h 432909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40275"/>
                <a:gd name="connsiteX1" fmla="*/ 1511300 w 3098800"/>
                <a:gd name="connsiteY1" fmla="*/ 438148 h 440275"/>
                <a:gd name="connsiteX2" fmla="*/ 3098800 w 3098800"/>
                <a:gd name="connsiteY2" fmla="*/ 0 h 440275"/>
                <a:gd name="connsiteX0" fmla="*/ 0 w 3098800"/>
                <a:gd name="connsiteY0" fmla="*/ 164884 h 438644"/>
                <a:gd name="connsiteX1" fmla="*/ 1511300 w 3098800"/>
                <a:gd name="connsiteY1" fmla="*/ 438148 h 438644"/>
                <a:gd name="connsiteX2" fmla="*/ 3098800 w 3098800"/>
                <a:gd name="connsiteY2" fmla="*/ 0 h 438644"/>
                <a:gd name="connsiteX0" fmla="*/ 0 w 3098800"/>
                <a:gd name="connsiteY0" fmla="*/ 164884 h 439714"/>
                <a:gd name="connsiteX1" fmla="*/ 1511300 w 3098800"/>
                <a:gd name="connsiteY1" fmla="*/ 438148 h 439714"/>
                <a:gd name="connsiteX2" fmla="*/ 3098800 w 3098800"/>
                <a:gd name="connsiteY2" fmla="*/ 0 h 439714"/>
                <a:gd name="connsiteX0" fmla="*/ 0 w 3102467"/>
                <a:gd name="connsiteY0" fmla="*/ 164884 h 439714"/>
                <a:gd name="connsiteX1" fmla="*/ 1511300 w 3102467"/>
                <a:gd name="connsiteY1" fmla="*/ 438148 h 439714"/>
                <a:gd name="connsiteX2" fmla="*/ 3098800 w 3102467"/>
                <a:gd name="connsiteY2" fmla="*/ 0 h 439714"/>
                <a:gd name="connsiteX0" fmla="*/ 0 w 3051667"/>
                <a:gd name="connsiteY0" fmla="*/ 0 h 496457"/>
                <a:gd name="connsiteX1" fmla="*/ 1460500 w 3051667"/>
                <a:gd name="connsiteY1" fmla="*/ 496051 h 496457"/>
                <a:gd name="connsiteX2" fmla="*/ 3048000 w 3051667"/>
                <a:gd name="connsiteY2" fmla="*/ 57903 h 496457"/>
                <a:gd name="connsiteX0" fmla="*/ 15832 w 3067499"/>
                <a:gd name="connsiteY0" fmla="*/ 0 h 496723"/>
                <a:gd name="connsiteX1" fmla="*/ 1476332 w 3067499"/>
                <a:gd name="connsiteY1" fmla="*/ 496051 h 496723"/>
                <a:gd name="connsiteX2" fmla="*/ 3063832 w 3067499"/>
                <a:gd name="connsiteY2" fmla="*/ 57903 h 496723"/>
                <a:gd name="connsiteX0" fmla="*/ 15832 w 1825947"/>
                <a:gd name="connsiteY0" fmla="*/ 0 h 496723"/>
                <a:gd name="connsiteX1" fmla="*/ 1476332 w 1825947"/>
                <a:gd name="connsiteY1" fmla="*/ 496051 h 496723"/>
                <a:gd name="connsiteX2" fmla="*/ 1006432 w 1825947"/>
                <a:gd name="connsiteY2" fmla="*/ 206428 h 496723"/>
                <a:gd name="connsiteX0" fmla="*/ 194423 w 1366627"/>
                <a:gd name="connsiteY0" fmla="*/ 0 h 467148"/>
                <a:gd name="connsiteX1" fmla="*/ 765923 w 1366627"/>
                <a:gd name="connsiteY1" fmla="*/ 466346 h 467148"/>
                <a:gd name="connsiteX2" fmla="*/ 1185023 w 1366627"/>
                <a:gd name="connsiteY2" fmla="*/ 206428 h 467148"/>
                <a:gd name="connsiteX0" fmla="*/ 194423 w 1204886"/>
                <a:gd name="connsiteY0" fmla="*/ 0 h 467148"/>
                <a:gd name="connsiteX1" fmla="*/ 765923 w 1204886"/>
                <a:gd name="connsiteY1" fmla="*/ 466346 h 467148"/>
                <a:gd name="connsiteX2" fmla="*/ 1185023 w 1204886"/>
                <a:gd name="connsiteY2" fmla="*/ 206428 h 467148"/>
                <a:gd name="connsiteX0" fmla="*/ 39242 w 1049705"/>
                <a:gd name="connsiteY0" fmla="*/ 0 h 468187"/>
                <a:gd name="connsiteX1" fmla="*/ 610742 w 1049705"/>
                <a:gd name="connsiteY1" fmla="*/ 466346 h 468187"/>
                <a:gd name="connsiteX2" fmla="*/ 1029842 w 1049705"/>
                <a:gd name="connsiteY2" fmla="*/ 206428 h 468187"/>
                <a:gd name="connsiteX0" fmla="*/ 39242 w 1035495"/>
                <a:gd name="connsiteY0" fmla="*/ 0 h 468187"/>
                <a:gd name="connsiteX1" fmla="*/ 610742 w 1035495"/>
                <a:gd name="connsiteY1" fmla="*/ 466346 h 468187"/>
                <a:gd name="connsiteX2" fmla="*/ 1029842 w 1035495"/>
                <a:gd name="connsiteY2" fmla="*/ 206428 h 468187"/>
                <a:gd name="connsiteX0" fmla="*/ 39242 w 1049265"/>
                <a:gd name="connsiteY0" fmla="*/ 0 h 468187"/>
                <a:gd name="connsiteX1" fmla="*/ 610742 w 1049265"/>
                <a:gd name="connsiteY1" fmla="*/ 466346 h 468187"/>
                <a:gd name="connsiteX2" fmla="*/ 1029842 w 1049265"/>
                <a:gd name="connsiteY2" fmla="*/ 206428 h 468187"/>
                <a:gd name="connsiteX0" fmla="*/ 24372 w 1034395"/>
                <a:gd name="connsiteY0" fmla="*/ 0 h 467271"/>
                <a:gd name="connsiteX1" fmla="*/ 595872 w 1034395"/>
                <a:gd name="connsiteY1" fmla="*/ 466346 h 467271"/>
                <a:gd name="connsiteX2" fmla="*/ 1014972 w 1034395"/>
                <a:gd name="connsiteY2" fmla="*/ 206428 h 467271"/>
                <a:gd name="connsiteX0" fmla="*/ 24752 w 1029300"/>
                <a:gd name="connsiteY0" fmla="*/ 0 h 480005"/>
                <a:gd name="connsiteX1" fmla="*/ 590777 w 1029300"/>
                <a:gd name="connsiteY1" fmla="*/ 479150 h 480005"/>
                <a:gd name="connsiteX2" fmla="*/ 1009877 w 1029300"/>
                <a:gd name="connsiteY2" fmla="*/ 219232 h 480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29300" h="480005">
                  <a:moveTo>
                    <a:pt x="24752" y="0"/>
                  </a:moveTo>
                  <a:cubicBezTo>
                    <a:pt x="-77906" y="343459"/>
                    <a:pt x="144163" y="492802"/>
                    <a:pt x="590777" y="479150"/>
                  </a:cubicBezTo>
                  <a:cubicBezTo>
                    <a:pt x="1123594" y="479877"/>
                    <a:pt x="1030825" y="300920"/>
                    <a:pt x="1009877" y="219232"/>
                  </a:cubicBezTo>
                </a:path>
              </a:pathLst>
            </a:custGeom>
            <a:ln w="73025" cmpd="sng">
              <a:solidFill>
                <a:srgbClr val="FF0000"/>
              </a:solidFill>
              <a:tailEnd type="triangle"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2" charset="0"/>
                <a:ea typeface="ＭＳ Ｐゴシック" pitchFamily="48" charset="-128"/>
                <a:cs typeface="ＭＳ Ｐゴシック" pitchFamily="48" charset="-128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1671210" y="1926655"/>
              <a:ext cx="1501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Paracrine</a:t>
              </a:r>
              <a:endParaRPr lang="en-US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87234" y="4950991"/>
              <a:ext cx="14977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Autocrine</a:t>
              </a:r>
              <a:endParaRPr lang="en-US" dirty="0"/>
            </a:p>
          </p:txBody>
        </p:sp>
      </p:grpSp>
      <p:pic>
        <p:nvPicPr>
          <p:cNvPr id="9523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2003" y="1173163"/>
            <a:ext cx="7524750" cy="5142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6" name="Picture 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6387" y="3151127"/>
            <a:ext cx="734036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2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380312" y="166688"/>
            <a:ext cx="104411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576" y="1340768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55576" y="3537012"/>
            <a:ext cx="30583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Allergic conditions such as:-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755576" y="4643554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Narrow" pitchFamily="34" charset="0"/>
              </a:rPr>
              <a:t>Allergic rhinitis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5576" y="2067505"/>
            <a:ext cx="36004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  <a:defRPr/>
            </a:pPr>
            <a:r>
              <a:rPr lang="en-US" sz="2800" b="1" dirty="0" smtClean="0">
                <a:solidFill>
                  <a:srgbClr val="7030A0"/>
                </a:solidFill>
                <a:latin typeface="Arial Narrow" pitchFamily="34" charset="0"/>
              </a:rPr>
              <a:t>Non-sedating effect</a:t>
            </a:r>
            <a:endParaRPr lang="en-US" sz="2800" b="1" dirty="0">
              <a:solidFill>
                <a:srgbClr val="7030A0"/>
              </a:solidFill>
              <a:latin typeface="Arial Narrow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5576" y="585145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Urticaria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755576" y="532823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Conjunctivitis</a:t>
            </a:r>
            <a:endParaRPr lang="en-US" sz="2800" dirty="0"/>
          </a:p>
        </p:txBody>
      </p:sp>
      <p:pic>
        <p:nvPicPr>
          <p:cNvPr id="17" name="Picture 2" descr="Autacoids (i)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1214755"/>
            <a:ext cx="4248472" cy="3276364"/>
          </a:xfrm>
          <a:prstGeom prst="rect">
            <a:avLst/>
          </a:prstGeom>
          <a:noFill/>
        </p:spPr>
      </p:pic>
      <p:pic>
        <p:nvPicPr>
          <p:cNvPr id="78850" name="Picture 2" descr="نتيجة بحث الصور عن ‪viral conjunctivit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4491119"/>
            <a:ext cx="3333750" cy="18835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610" y="-17140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000" dirty="0" smtClean="0">
                <a:solidFill>
                  <a:srgbClr val="F2FDF7"/>
                </a:solidFill>
                <a:latin typeface="Algerian" pitchFamily="82" charset="0"/>
              </a:rPr>
              <a:t>2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3000" y="5507650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Peptic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4067490"/>
            <a:ext cx="400506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for the treatment of:-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43000" y="2888940"/>
            <a:ext cx="432374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Blockers of H</a:t>
            </a:r>
            <a:r>
              <a:rPr lang="en-US" sz="1600" dirty="0" smtClean="0">
                <a:latin typeface="Times" pitchFamily="18" charset="0"/>
              </a:rPr>
              <a:t>2</a:t>
            </a:r>
            <a:r>
              <a:rPr lang="en-US" sz="2800" dirty="0" smtClean="0">
                <a:latin typeface="Times" pitchFamily="18" charset="0"/>
              </a:rPr>
              <a:t> receptors inhibit  gastric acid secretion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3000" y="1919443"/>
            <a:ext cx="668440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" pitchFamily="18" charset="0"/>
              </a:rPr>
              <a:t>Histamine plays an important role in the formation and secretion of </a:t>
            </a:r>
            <a:r>
              <a:rPr lang="en-US" sz="2400" dirty="0" err="1" smtClean="0">
                <a:latin typeface="Times" pitchFamily="18" charset="0"/>
              </a:rPr>
              <a:t>HCl</a:t>
            </a:r>
            <a:r>
              <a:rPr lang="en-US" sz="2400" dirty="0" smtClean="0">
                <a:latin typeface="Times" pitchFamily="18" charset="0"/>
              </a:rPr>
              <a:t> by activation of H</a:t>
            </a:r>
            <a:r>
              <a:rPr lang="en-US" dirty="0" smtClean="0">
                <a:latin typeface="Times" pitchFamily="18" charset="0"/>
              </a:rPr>
              <a:t>2</a:t>
            </a:r>
            <a:r>
              <a:rPr lang="en-US" sz="2400" dirty="0" smtClean="0">
                <a:latin typeface="Times" pitchFamily="18" charset="0"/>
              </a:rPr>
              <a:t> receptors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4833156"/>
            <a:ext cx="23234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Gastritis</a:t>
            </a:r>
            <a:endParaRPr lang="en-US" sz="2800" dirty="0"/>
          </a:p>
        </p:txBody>
      </p:sp>
      <p:pic>
        <p:nvPicPr>
          <p:cNvPr id="7680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15865" y="4689140"/>
            <a:ext cx="2000250" cy="163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143000" y="1173163"/>
            <a:ext cx="2472865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" pitchFamily="18" charset="0"/>
              </a:rPr>
              <a:t>Cimetidine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60132" y="2888940"/>
            <a:ext cx="3161158" cy="3141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</a:t>
            </a:r>
            <a:r>
              <a:rPr lang="en-US" sz="2400" dirty="0" smtClean="0">
                <a:solidFill>
                  <a:srgbClr val="F2FDF7"/>
                </a:solidFill>
                <a:latin typeface="Algerian" pitchFamily="82" charset="0"/>
              </a:rPr>
              <a:t>3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- receptor blockers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90600" y="43291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Vertigo and balance disturbances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990600" y="3429000"/>
            <a:ext cx="495178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Used in treatment of:-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990600" y="2258869"/>
            <a:ext cx="495178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 Narrow" pitchFamily="34" charset="0"/>
              </a:rPr>
              <a:t>It produces dilatation of blood vessels in inner ear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1412776"/>
            <a:ext cx="316858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betahistine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4" name="Picture 2" descr="نتيجة بحث الصور عن ‪inner ear anatom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16650" y="2258869"/>
            <a:ext cx="2495810" cy="2390775"/>
          </a:xfrm>
          <a:prstGeom prst="rect">
            <a:avLst/>
          </a:prstGeom>
          <a:noFill/>
        </p:spPr>
      </p:pic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12260" y="4649644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76926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eicosanoids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59732" y="1808821"/>
            <a:ext cx="435864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67744" y="440668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eicosanoids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2705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2168860"/>
            <a:ext cx="7308812" cy="4104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Down Arrow Callout 14"/>
          <p:cNvSpPr/>
          <p:nvPr/>
        </p:nvSpPr>
        <p:spPr>
          <a:xfrm>
            <a:off x="473968" y="1385600"/>
            <a:ext cx="1793776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Glucocorticoids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Down Arrow Callout 13"/>
          <p:cNvSpPr/>
          <p:nvPr/>
        </p:nvSpPr>
        <p:spPr>
          <a:xfrm>
            <a:off x="755576" y="1442176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Zileuton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Down Arrow Callout 15"/>
          <p:cNvSpPr/>
          <p:nvPr/>
        </p:nvSpPr>
        <p:spPr>
          <a:xfrm>
            <a:off x="755576" y="1413888"/>
            <a:ext cx="1089248" cy="584775"/>
          </a:xfrm>
          <a:prstGeom prst="downArrowCallout">
            <a:avLst/>
          </a:prstGeom>
          <a:solidFill>
            <a:srgbClr val="FFFF00"/>
          </a:solidFill>
          <a:ln w="38100"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NSAIDS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3968" y="1385600"/>
            <a:ext cx="344725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synthesis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0.0257 C 0.01823 -0.02084 0.03507 -0.00509 0.05208 0.00486 C 0.05503 0.00671 0.05833 0.00787 0.06145 0.00903 C 0.06423 0.01018 0.06718 0.01041 0.06979 0.0118 C 0.07482 0.01458 0.07916 0.01921 0.08437 0.02153 C 0.08645 0.02245 0.08854 0.02315 0.09062 0.0243 C 0.09895 0.0287 0.10625 0.0375 0.11354 0.04375 C 0.12239 0.05139 0.13385 0.05532 0.14375 0.05903 C 0.14861 0.06342 0.15347 0.06921 0.15833 0.07291 C 0.15954 0.07384 0.16111 0.07361 0.1625 0.0743 C 0.16875 0.07754 0.17395 0.08356 0.1802 0.0868 C 0.1967 0.0956 0.21788 0.10185 0.23541 0.10486 C 0.2434 0.10787 0.25104 0.10926 0.25937 0.11041 C 0.26389 0.1125 0.2684 0.1125 0.27291 0.11458 C 0.27812 0.11967 0.29427 0.13426 0.3 0.13541 C 0.30416 0.13634 0.30954 0.13703 0.31354 0.13958 C 0.32066 0.14421 0.32725 0.15023 0.33437 0.15486 C 0.33576 0.15578 0.33628 0.15787 0.3375 0.15903 C 0.34184 0.16319 0.3467 0.16736 0.35104 0.17153 C 0.36111 0.18102 0.3677 0.18055 0.37708 0.1868 C 0.37986 0.18866 0.3802 0.19051 0.38333 0.19097 C 0.38611 0.1912 0.38889 0.19097 0.39166 0.19097 " pathEditMode="relative" rAng="0" ptsTypes="fffffffffffffffffffff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10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07 -0.02569 C 0.04548 -0.02338 0.05712 -0.01458 0.07066 -0.00903 C 0.07239 -0.00833 0.08663 -0.00625 0.08732 -0.00625 C 0.09184 -0.00416 0.09531 -0.00139 0.09982 0.0007 C 0.10208 0.01297 0.10469 0.02176 0.11232 0.02986 C 0.11857 0.0463 0.13611 0.05347 0.14774 0.06181 C 0.15937 0.07014 0.16996 0.08033 0.18107 0.08959 C 0.1835 0.09167 0.1868 0.0919 0.18941 0.09375 C 0.20364 0.10324 0.21875 0.11158 0.2342 0.11736 C 0.23802 0.1206 0.24184 0.12037 0.24566 0.12292 C 0.25139 0.12685 0.25712 0.12847 0.26337 0.13125 C 0.27048 0.13449 0.27725 0.14028 0.2842 0.14375 C 0.29514 0.14908 0.30642 0.15417 0.31753 0.15903 C 0.32222 0.16366 0.33194 0.16852 0.33524 0.17431 C 0.33923 0.18148 0.33663 0.1794 0.34253 0.18125 C 0.34531 0.18496 0.34878 0.1882 0.35191 0.19097 C 0.35885 0.19722 0.35121 0.18681 0.35816 0.19514 C 0.36076 0.19815 0.36232 0.20278 0.36545 0.20486 C 0.36753 0.20625 0.36979 0.20741 0.3717 0.20903 C 0.37639 0.2132 0.37656 0.22014 0.38212 0.22292 C 0.38437 0.22755 0.38923 0.23588 0.39253 0.23959 C 0.39444 0.24167 0.39878 0.24514 0.39878 0.24537 C 0.39948 0.24653 0.4 0.24815 0.40087 0.24931 C 0.40278 0.25139 0.40712 0.25486 0.40712 0.2551 C 0.4085 0.26065 0.41146 0.26111 0.41441 0.26597 C 0.42135 0.27732 0.42743 0.29051 0.43628 0.29931 C 0.43802 0.3088 0.44253 0.31297 0.44566 0.32153 C 0.44913 0.33056 0.45191 0.34514 0.45816 0.3507 C 0.46007 0.3581 0.4585 0.35371 0.46337 0.3632 C 0.46458 0.36574 0.46475 0.36875 0.46545 0.37153 C 0.46666 0.37616 0.47326 0.38889 0.47587 0.39236 C 0.47656 0.39838 0.47691 0.40625 0.47899 0.41181 C 0.48107 0.41713 0.4835 0.42246 0.4842 0.42847 C 0.48594 0.44283 0.48524 0.43403 0.48524 0.45486 " pathEditMode="relative" rAng="0" ptsTypes="fffffffffffffffffffffffffffffffff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700" y="24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75 -0.02963 C 0.03732 -0.02384 0.03993 -0.02801 0.04166 -0.01019 C 0.04288 0.00231 0.04826 0.02338 0.05312 0.03426 C 0.05625 0.05463 0.05868 0.075 0.06145 0.09537 C 0.06198 0.09953 0.06284 0.1037 0.06354 0.10787 C 0.06423 0.11157 0.06562 0.11898 0.06562 0.11921 C 0.06597 0.15509 0.06597 0.1912 0.06666 0.22731 C 0.06718 0.25393 0.07673 0.28194 0.08541 0.30509 C 0.08923 0.31528 0.08993 0.32754 0.09479 0.33703 C 0.09774 0.35301 0.09357 0.33333 0.09791 0.34676 C 0.10017 0.3537 0.10139 0.3618 0.10312 0.36898 C 0.10711 0.38518 0.11145 0.40092 0.11458 0.41759 C 0.11614 0.42569 0.1184 0.43241 0.12083 0.43981 C 0.12326 0.44722 0.12257 0.44305 0.12395 0.44953 C 0.1243 0.45139 0.125 0.45509 0.125 0.45532 " pathEditMode="relative" rAng="0" ptsTypes="ffffffffffffffA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00" y="24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304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93718" y="0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2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663788" y="296652"/>
            <a:ext cx="31683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Cox </a:t>
            </a:r>
            <a:r>
              <a:rPr lang="en-US" sz="3200" dirty="0" err="1" smtClean="0">
                <a:latin typeface="Algerian" pitchFamily="82" charset="0"/>
              </a:rPr>
              <a:t>Isozymes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412776"/>
            <a:ext cx="71647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7124" y="440668"/>
            <a:ext cx="6037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Actions of prostaglandins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97124" y="1376772"/>
            <a:ext cx="70927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97124" y="2132856"/>
            <a:ext cx="428694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 vasodilatation of vascular smooth muscle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897124" y="3284984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Inhibition of platelets aggregation/ increase platelet aggregation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897124" y="4509120"/>
            <a:ext cx="52590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Sensitize neurons to cause pain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897124" y="5248364"/>
            <a:ext cx="26642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labor</a:t>
            </a:r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38850" y="5032340"/>
            <a:ext cx="17907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400092" y="2132856"/>
            <a:ext cx="212407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prostaglandins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9524" y="1674386"/>
            <a:ext cx="55387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intraocular pressure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1049524" y="2420888"/>
            <a:ext cx="594066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thermoregulatory center of </a:t>
            </a:r>
          </a:p>
          <a:p>
            <a:r>
              <a:rPr lang="en-US" sz="2800" dirty="0" smtClean="0"/>
              <a:t>Hypothalamus to </a:t>
            </a:r>
            <a:r>
              <a:rPr lang="en-US" sz="2800" dirty="0" smtClean="0">
                <a:latin typeface="Times New Roman"/>
                <a:cs typeface="Times New Roman"/>
              </a:rPr>
              <a:t>↑ body temperature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49524" y="3681028"/>
            <a:ext cx="625878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kidney to increase </a:t>
            </a:r>
            <a:r>
              <a:rPr lang="en-US" sz="2800" dirty="0" err="1" smtClean="0"/>
              <a:t>glomerular</a:t>
            </a:r>
            <a:r>
              <a:rPr lang="en-US" sz="2800" dirty="0" smtClean="0"/>
              <a:t> filtration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49524" y="5022177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Acts on  parietal cells of stomach to protect gastric mucosa</a:t>
            </a:r>
            <a:endParaRPr lang="en-US" sz="2800" dirty="0"/>
          </a:p>
        </p:txBody>
      </p:sp>
      <p:pic>
        <p:nvPicPr>
          <p:cNvPr id="66562" name="Picture 2" descr="نتيجة بحث الصور عن ‪intraocular pressure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224" y="185789"/>
            <a:ext cx="2154206" cy="2011817"/>
          </a:xfrm>
          <a:prstGeom prst="rect">
            <a:avLst/>
          </a:prstGeom>
          <a:noFill/>
        </p:spPr>
      </p:pic>
      <p:pic>
        <p:nvPicPr>
          <p:cNvPr id="66563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049524" y="1088353"/>
            <a:ext cx="5940660" cy="2592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624138" y="1088353"/>
            <a:ext cx="3895725" cy="3933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04248" y="2420888"/>
            <a:ext cx="18192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5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628998" y="440668"/>
            <a:ext cx="6768752" cy="523220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Prostacyclin</a:t>
            </a:r>
            <a:r>
              <a:rPr lang="en-US" sz="2800" dirty="0" smtClean="0">
                <a:solidFill>
                  <a:srgbClr val="F2FDF7"/>
                </a:solidFill>
                <a:latin typeface="Algerian" pitchFamily="82" charset="0"/>
              </a:rPr>
              <a:t> versus </a:t>
            </a:r>
            <a:r>
              <a:rPr lang="en-US" sz="2800" dirty="0" err="1" smtClean="0">
                <a:solidFill>
                  <a:srgbClr val="F2FDF7"/>
                </a:solidFill>
                <a:latin typeface="Algerian" pitchFamily="82" charset="0"/>
              </a:rPr>
              <a:t>thromboxane</a:t>
            </a:r>
            <a:endParaRPr lang="en-US" sz="28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64513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67644" y="1268413"/>
            <a:ext cx="6933394" cy="51489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371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9532" y="440668"/>
            <a:ext cx="637270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 of PGs analogs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94838" y="5834806"/>
            <a:ext cx="29464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Bronchial asthma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94048" y="3027439"/>
            <a:ext cx="2150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Misoprostol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032394" y="2448663"/>
            <a:ext cx="2033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Glaucoma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60215" y="2368273"/>
            <a:ext cx="211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Latanoprost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032394" y="1375898"/>
            <a:ext cx="2842041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Induce </a:t>
            </a:r>
            <a:r>
              <a:rPr lang="en-US" sz="2800" dirty="0" smtClean="0"/>
              <a:t>abortion</a:t>
            </a:r>
          </a:p>
          <a:p>
            <a:r>
              <a:rPr lang="en-US" sz="2800" dirty="0" smtClean="0"/>
              <a:t> </a:t>
            </a:r>
            <a:r>
              <a:rPr lang="en-US" sz="2800" dirty="0" smtClean="0"/>
              <a:t>in first trimester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13284" y="1416378"/>
            <a:ext cx="21124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Carboprost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13774" y="3697496"/>
            <a:ext cx="19222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Alprostadil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5060439" y="3143564"/>
            <a:ext cx="213755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Peptic ulcer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24024" y="4392397"/>
            <a:ext cx="54274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Zileuton</a:t>
            </a:r>
            <a:r>
              <a:rPr lang="en-US" sz="2800" dirty="0" smtClean="0"/>
              <a:t> (</a:t>
            </a:r>
            <a:r>
              <a:rPr lang="en-US" sz="2800" dirty="0" err="1" smtClean="0"/>
              <a:t>lipoxygenase</a:t>
            </a:r>
            <a:r>
              <a:rPr lang="en-US" sz="2800" dirty="0" smtClean="0"/>
              <a:t> inhibitor)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4807868" y="3750519"/>
            <a:ext cx="342173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Erectile dysfunction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4024" y="5087298"/>
            <a:ext cx="657813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Zafirlukast</a:t>
            </a:r>
            <a:r>
              <a:rPr lang="en-US" sz="2800" dirty="0" smtClean="0"/>
              <a:t> (</a:t>
            </a:r>
            <a:r>
              <a:rPr lang="en-US" sz="2800" dirty="0" err="1" smtClean="0"/>
              <a:t>leukotreine</a:t>
            </a:r>
            <a:r>
              <a:rPr lang="en-US" sz="2800" dirty="0" smtClean="0"/>
              <a:t> receptor blocker)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2885046" y="1409269"/>
            <a:ext cx="162930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PGF2</a:t>
            </a:r>
            <a:r>
              <a:rPr lang="el-GR" sz="2800" dirty="0" smtClean="0"/>
              <a:t>α</a:t>
            </a:r>
            <a:endParaRPr lang="en-US" sz="2800" dirty="0"/>
          </a:p>
        </p:txBody>
      </p:sp>
      <p:sp>
        <p:nvSpPr>
          <p:cNvPr id="24" name="TextBox 23"/>
          <p:cNvSpPr txBox="1"/>
          <p:nvPr/>
        </p:nvSpPr>
        <p:spPr>
          <a:xfrm>
            <a:off x="2928317" y="2391132"/>
            <a:ext cx="162930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PGF2</a:t>
            </a:r>
            <a:r>
              <a:rPr lang="el-GR" sz="2800" dirty="0" smtClean="0"/>
              <a:t>α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2960941" y="3045800"/>
            <a:ext cx="162930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PGE1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2928317" y="3732240"/>
            <a:ext cx="162930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PGE1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01</a:t>
            </a:r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159732" y="442913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Autocoids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51130" y="4689140"/>
            <a:ext cx="587827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study the agents which enhance or block their effects</a:t>
            </a:r>
            <a:endParaRPr lang="en-US" sz="2800" dirty="0">
              <a:latin typeface="Times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51130" y="2808509"/>
            <a:ext cx="643780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" pitchFamily="18" charset="0"/>
              </a:rPr>
              <a:t>To describe the synthesis, receptors and functions of histamine, </a:t>
            </a:r>
            <a:r>
              <a:rPr lang="en-US" sz="2800" dirty="0" err="1" smtClean="0">
                <a:latin typeface="Times" pitchFamily="18" charset="0"/>
              </a:rPr>
              <a:t>eicosanoids</a:t>
            </a:r>
            <a:r>
              <a:rPr lang="en-US" sz="2800" dirty="0" smtClean="0">
                <a:latin typeface="Times" pitchFamily="18" charset="0"/>
              </a:rPr>
              <a:t> ,nitric oxide , </a:t>
            </a:r>
            <a:r>
              <a:rPr lang="en-US" sz="2800" dirty="0" err="1" smtClean="0">
                <a:latin typeface="Times" pitchFamily="18" charset="0"/>
              </a:rPr>
              <a:t>angiotensin</a:t>
            </a:r>
            <a:r>
              <a:rPr lang="en-US" sz="2800" dirty="0" smtClean="0">
                <a:latin typeface="Times" pitchFamily="18" charset="0"/>
              </a:rPr>
              <a:t>,  </a:t>
            </a:r>
            <a:r>
              <a:rPr lang="en-US" sz="2800" dirty="0" err="1" smtClean="0">
                <a:latin typeface="Times" pitchFamily="18" charset="0"/>
              </a:rPr>
              <a:t>kinins</a:t>
            </a:r>
            <a:r>
              <a:rPr lang="en-US" sz="2800" dirty="0" smtClean="0">
                <a:latin typeface="Times" pitchFamily="18" charset="0"/>
              </a:rPr>
              <a:t> &amp; 5-HT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51130" y="167798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ILOS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488324" y="166688"/>
            <a:ext cx="741276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6165304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Nitric oxide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19772" y="2185988"/>
            <a:ext cx="3500028" cy="3511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17</a:t>
            </a:r>
            <a:endParaRPr lang="en-US" altLang="en-US" dirty="0"/>
          </a:p>
        </p:txBody>
      </p:sp>
      <p:pic>
        <p:nvPicPr>
          <p:cNvPr id="73730" name="Picture 2" descr="نتيجة بحث الصور عن ‪nitric oxide pharmacology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5460" y="1412776"/>
            <a:ext cx="2120280" cy="167977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43100" y="440668"/>
            <a:ext cx="324036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Nitric oxide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1125" y="5168823"/>
            <a:ext cx="345638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3 </a:t>
            </a:r>
            <a:r>
              <a:rPr lang="en-US" sz="2400" dirty="0" err="1" smtClean="0"/>
              <a:t>isoforms</a:t>
            </a:r>
            <a:r>
              <a:rPr lang="en-US" sz="2400" dirty="0" smtClean="0"/>
              <a:t> of the enzyme nitric oxide </a:t>
            </a:r>
            <a:r>
              <a:rPr lang="en-US" sz="2400" dirty="0" err="1" smtClean="0"/>
              <a:t>synthase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935596" y="2188021"/>
            <a:ext cx="3546394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Synthesized from L- </a:t>
            </a:r>
            <a:r>
              <a:rPr lang="en-US" sz="2400" dirty="0" err="1" smtClean="0"/>
              <a:t>arganine</a:t>
            </a:r>
            <a:r>
              <a:rPr lang="en-US" sz="2400" dirty="0" smtClean="0"/>
              <a:t> by nitric oxide </a:t>
            </a:r>
            <a:r>
              <a:rPr lang="en-US" sz="2400" dirty="0" err="1" smtClean="0"/>
              <a:t>synthase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935596" y="1412776"/>
            <a:ext cx="270030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0419" name="Picture 3" descr="نتيجة بحث الصور عن ‪nitric oxide synthesis‬‏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81990" y="3679999"/>
            <a:ext cx="3772390" cy="2340260"/>
          </a:xfrm>
          <a:prstGeom prst="rect">
            <a:avLst/>
          </a:prstGeom>
          <a:noFill/>
        </p:spPr>
      </p:pic>
      <p:pic>
        <p:nvPicPr>
          <p:cNvPr id="60421" name="Picture 5" descr="نتيجة بحث الصور عن ‪nitric oxide comics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0214" y="1279719"/>
            <a:ext cx="4709864" cy="4523928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935596" y="3497318"/>
            <a:ext cx="3456384" cy="156966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release is stimulated by 5-HT, acetylcholine, bradykinin &amp; histamine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77518" y="3641608"/>
            <a:ext cx="3776861" cy="241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18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43100" y="440668"/>
            <a:ext cx="42130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Isoforms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42974" y="1340768"/>
            <a:ext cx="740944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841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19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0" y="440668"/>
            <a:ext cx="551723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 Mechanism of Action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568" y="2204864"/>
            <a:ext cx="3546394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Activates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guanylate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cyclase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, increasing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cGMP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thereby lowering [Ca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2+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]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16016" y="1592796"/>
            <a:ext cx="41529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3931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23728" y="440668"/>
            <a:ext cx="335699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NO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2FDF7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53239" y="2754506"/>
            <a:ext cx="662473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smooth muscle proliferation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53239" y="1520788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Inhibition of platelet and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monocyte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adhesion and aggregation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3239" y="4257092"/>
            <a:ext cx="709278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Host defense and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cytotoxic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effects on pathogens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53239" y="3472262"/>
            <a:ext cx="5994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Protection against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atherogenesis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59632" y="5661248"/>
            <a:ext cx="276392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Cytoprotection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7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9600" b="1" i="0" u="none" strike="noStrike" kern="1200" cap="none" spc="0" normalizeH="0" baseline="0" noProof="0">
                <a:ln>
                  <a:noFill/>
                </a:ln>
                <a:solidFill>
                  <a:srgbClr val="FF008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WINTER</a:t>
            </a:r>
            <a:endParaRPr kumimoji="0" lang="en-US" altLang="en-US" sz="9600" b="0" i="0" u="none" strike="noStrike" kern="1200" cap="none" spc="0" normalizeH="0" baseline="0" noProof="0">
              <a:ln>
                <a:noFill/>
              </a:ln>
              <a:solidFill>
                <a:srgbClr val="FF008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0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Template</a:t>
            </a: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sz="1800" b="0" i="0" u="none" strike="noStrike" kern="1200" cap="none" spc="0" normalizeH="0" baseline="0" noProof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altLang="en-US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2FDF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440668"/>
            <a:ext cx="39244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Actions of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4C4C4C"/>
                </a:solidFill>
                <a:effectLst/>
                <a:uLnTx/>
                <a:uFillTx/>
                <a:latin typeface="Algerian" pitchFamily="82" charset="0"/>
                <a:ea typeface="+mn-ea"/>
                <a:cs typeface="+mn-cs"/>
              </a:rPr>
              <a:t>nos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4C4C4C"/>
              </a:solidFill>
              <a:effectLst/>
              <a:uLnTx/>
              <a:uFillTx/>
              <a:latin typeface="Algerian" pitchFamily="82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1376772"/>
            <a:ext cx="728662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662383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-15928" y="13893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22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440668"/>
            <a:ext cx="540060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No in therapeutics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92953" y="4337527"/>
            <a:ext cx="4487189" cy="193899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Sildenafil</a:t>
            </a:r>
            <a:r>
              <a:rPr lang="en-US" sz="2400" dirty="0" smtClean="0"/>
              <a:t> potentiates the action of NO on corpora </a:t>
            </a:r>
            <a:r>
              <a:rPr lang="en-US" sz="2400" dirty="0" err="1" smtClean="0"/>
              <a:t>cavernosa</a:t>
            </a:r>
            <a:r>
              <a:rPr lang="en-US" sz="2400" dirty="0" smtClean="0"/>
              <a:t> smooth muscle. It is used to treat erectile dysfunction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00878" y="2230293"/>
            <a:ext cx="7271522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Overproduction of NO occurs in neurodegenerative diseases (e.g. Parkinsonism) and in septic shock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92953" y="1322219"/>
            <a:ext cx="6719437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Endothelial NO production is reduced in patients with diabetes, hypertension &amp; atherosclerosis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892953" y="1322218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critical care to treat pulmonary hypertension in neonates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900878" y="2221254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is used in patients with right ventricular failure secondary to pulmonary embolism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892953" y="1325942"/>
            <a:ext cx="623807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 donors have well established therapeutic uses e.g. in hypertension &amp; angina pectoris</a:t>
            </a:r>
            <a:endParaRPr lang="en-US" sz="2400" dirty="0"/>
          </a:p>
        </p:txBody>
      </p:sp>
      <p:pic>
        <p:nvPicPr>
          <p:cNvPr id="63491" name="Picture 3" descr="نتيجة بحث الصور عن ‪nitrates mechanism of acti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914900" y="2184877"/>
            <a:ext cx="2857500" cy="215265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16583" y="2302271"/>
            <a:ext cx="2844316" cy="401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19" grpId="0" animBg="1"/>
      <p:bldP spid="19" grpId="1" animBg="1"/>
      <p:bldP spid="1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26</a:t>
            </a:r>
            <a:endParaRPr lang="en-US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angiotensin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7170" name="Picture 2" descr="نتيجة بحث الصور عن ‪angiotensin cartoo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87624" y="1340767"/>
            <a:ext cx="6300700" cy="50659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306034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angiotensin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9612" y="3104964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converts Ag I to Ag II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79612" y="2007364"/>
            <a:ext cx="623807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Renin</a:t>
            </a:r>
            <a:r>
              <a:rPr lang="en-US" sz="2800" dirty="0" smtClean="0"/>
              <a:t> released from the kidney converts </a:t>
            </a:r>
            <a:r>
              <a:rPr lang="en-US" sz="2800" dirty="0" err="1" smtClean="0"/>
              <a:t>angiotensinogen</a:t>
            </a:r>
            <a:r>
              <a:rPr lang="en-US" sz="2800" dirty="0" smtClean="0"/>
              <a:t> to Ag I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079612" y="1340768"/>
            <a:ext cx="2509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Biosynthesis</a:t>
            </a:r>
            <a:endParaRPr lang="en-US" sz="2800" b="1" dirty="0"/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9612" y="3628184"/>
            <a:ext cx="7452828" cy="267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24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32012" y="3825044"/>
            <a:ext cx="488816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Increases </a:t>
            </a:r>
            <a:r>
              <a:rPr lang="en-US" sz="2400" dirty="0" err="1" smtClean="0"/>
              <a:t>aldosterone</a:t>
            </a:r>
            <a:r>
              <a:rPr lang="en-US" sz="2400" dirty="0" smtClean="0"/>
              <a:t> release → sodium &amp; water retention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1232012" y="2636912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Increases force of contraction of the heart by promoting calcium influx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2012" y="1448780"/>
            <a:ext cx="5104184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Promotes vasoconstriction directly or indirectly by releasing NA &amp; AD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1232012" y="440668"/>
            <a:ext cx="560600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II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32012" y="4941168"/>
            <a:ext cx="7076020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400" dirty="0" smtClean="0"/>
              <a:t>Causes hypertrophy of vascular and cardiac cells and increases synthesis and deposition of collagen by cardiac fibroblasts (remodeling)</a:t>
            </a:r>
            <a:endParaRPr lang="en-US" sz="2400" dirty="0"/>
          </a:p>
        </p:txBody>
      </p:sp>
      <p:pic>
        <p:nvPicPr>
          <p:cNvPr id="46082" name="Picture 2" descr="نتيجة بحث الصور عن ‪heart remodeling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80212" y="1844824"/>
            <a:ext cx="2412268" cy="28112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3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histamine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4713" y="2152650"/>
            <a:ext cx="2993491" cy="365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05321" y="2928143"/>
            <a:ext cx="2162175" cy="2009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2</a:t>
            </a:r>
            <a:r>
              <a:rPr lang="en-US" altLang="en-US" sz="6000" dirty="0" smtClean="0">
                <a:solidFill>
                  <a:srgbClr val="F2FDF7"/>
                </a:solidFill>
              </a:rPr>
              <a:t>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295636" y="4185084"/>
            <a:ext cx="3304312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 blockers (ARBs): </a:t>
            </a:r>
            <a:r>
              <a:rPr lang="en-US" sz="2800" dirty="0" err="1" smtClean="0"/>
              <a:t>losartan</a:t>
            </a:r>
            <a:r>
              <a:rPr lang="en-US" sz="2800" dirty="0" smtClean="0"/>
              <a:t>, </a:t>
            </a:r>
            <a:r>
              <a:rPr lang="en-US" sz="2800" dirty="0" err="1" smtClean="0"/>
              <a:t>valsartan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2276871"/>
            <a:ext cx="344027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ACE inhibitors: </a:t>
            </a:r>
            <a:r>
              <a:rPr lang="en-US" sz="2800" dirty="0" err="1" smtClean="0"/>
              <a:t>captopril</a:t>
            </a:r>
            <a:r>
              <a:rPr lang="en-US" sz="2800" dirty="0" smtClean="0"/>
              <a:t>, </a:t>
            </a:r>
            <a:r>
              <a:rPr lang="en-US" sz="2800" dirty="0" err="1" smtClean="0"/>
              <a:t>enalapril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3688" y="440668"/>
            <a:ext cx="518457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Angiotensin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inhibitors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44034" name="Picture 2" descr="نتيجة بحث الصور عن ‪angiotensin converting enzyme inhibitors comic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96036" y="2276871"/>
            <a:ext cx="3744417" cy="35643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26</a:t>
            </a:r>
            <a:endParaRPr lang="en-US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92832" y="5454806"/>
            <a:ext cx="623807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Following myocardial infarction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592832" y="4456276"/>
            <a:ext cx="25313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Cardiac failure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527112" y="3671446"/>
            <a:ext cx="24509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Hypertension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575556" y="1306165"/>
            <a:ext cx="6238074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Cause a fall in blood pressure in hypertensive patients especially those with high rennin levels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87624" y="440668"/>
            <a:ext cx="51125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ACE inhibitors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7112" y="2888940"/>
            <a:ext cx="31540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Clinical uses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3948" y="2888940"/>
            <a:ext cx="388843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9552" y="459075"/>
            <a:ext cx="61660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Algerian" pitchFamily="82" charset="0"/>
              </a:rPr>
              <a:t>Angiotensin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3588" y="4905164"/>
            <a:ext cx="40324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Similar uses to ACEI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863588" y="2780928"/>
            <a:ext cx="4032448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AT I receptors predominate in vascular smooth muscle, coupled to G proteins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863588" y="1376772"/>
            <a:ext cx="403244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Angiotensin</a:t>
            </a:r>
            <a:r>
              <a:rPr lang="en-US" sz="2800" dirty="0" smtClean="0"/>
              <a:t> receptors AT I &amp; AT II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1520788"/>
            <a:ext cx="3236987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kinins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051720" y="1804988"/>
            <a:ext cx="3477543" cy="425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28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87624" y="459075"/>
            <a:ext cx="22682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kinins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1961837"/>
            <a:ext cx="7200800" cy="83099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Bradykinin</a:t>
            </a:r>
            <a:r>
              <a:rPr lang="en-US" sz="2400" dirty="0" smtClean="0"/>
              <a:t> is formed by </a:t>
            </a:r>
            <a:r>
              <a:rPr lang="en-US" sz="2400" dirty="0" err="1" smtClean="0"/>
              <a:t>proteolytic</a:t>
            </a:r>
            <a:r>
              <a:rPr lang="en-US" sz="2400" dirty="0" smtClean="0"/>
              <a:t> cleavage of circulating proteins (</a:t>
            </a:r>
            <a:r>
              <a:rPr lang="en-US" sz="2400" dirty="0" err="1" smtClean="0"/>
              <a:t>kininogens</a:t>
            </a:r>
            <a:r>
              <a:rPr lang="en-US" sz="2400" dirty="0" smtClean="0"/>
              <a:t>)</a:t>
            </a:r>
            <a:endParaRPr lang="en-US" sz="2400" dirty="0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2792834"/>
            <a:ext cx="7380820" cy="3480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043608" y="1375574"/>
            <a:ext cx="4240088" cy="46166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Are </a:t>
            </a:r>
            <a:r>
              <a:rPr lang="en-US" sz="2400" dirty="0" err="1" smtClean="0"/>
              <a:t>Bradykinin</a:t>
            </a:r>
            <a:r>
              <a:rPr lang="en-US" sz="2400" dirty="0" smtClean="0"/>
              <a:t> &amp; </a:t>
            </a:r>
            <a:r>
              <a:rPr lang="en-US" sz="2400" dirty="0" err="1" smtClean="0"/>
              <a:t>kallidin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29</a:t>
            </a:r>
            <a:endParaRPr lang="en-US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bradykinin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448780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Potent vasodilator , reduces blood pressure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3528" y="4005064"/>
            <a:ext cx="842493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Constricts most smooth muscles , intestine , uterus, bronchiole, contraction is slow and last long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5283205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Stimulation of epithelial ion transport &amp; fluid secretion in airways &amp; GIT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3528" y="1448780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Causes pain, this effect is potentiated by prostaglandins. Has a role in inflammation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3528" y="2402887"/>
            <a:ext cx="820891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If injected locally it dilates arterioles [</a:t>
            </a:r>
            <a:r>
              <a:rPr lang="en-US" sz="2800" dirty="0" smtClean="0">
                <a:sym typeface="Symbol" pitchFamily="18" charset="2"/>
              </a:rPr>
              <a:t>generation of PGI &amp;  release of NO]</a:t>
            </a:r>
            <a:r>
              <a:rPr lang="en-US" sz="2800" dirty="0" smtClean="0"/>
              <a:t> and increases permeability of post capillary </a:t>
            </a:r>
            <a:r>
              <a:rPr lang="en-US" sz="2800" dirty="0" err="1" smtClean="0"/>
              <a:t>venules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3528" y="2564904"/>
            <a:ext cx="734481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3" grpId="0" animBg="1"/>
      <p:bldP spid="13" grpId="1" animBg="1"/>
      <p:bldP spid="14" grpId="0" animBg="1"/>
      <p:bldP spid="15" grpId="0" animBg="1"/>
      <p:bldP spid="15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487" y="-13539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40668"/>
            <a:ext cx="5868652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Receptors &amp; clinical uses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9654" y="1852082"/>
            <a:ext cx="806489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inducible under condition of inflammation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5536" y="1182351"/>
            <a:ext cx="64228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Receptors B</a:t>
            </a:r>
            <a:r>
              <a:rPr lang="en-US" sz="2000" dirty="0" smtClean="0"/>
              <a:t>1</a:t>
            </a:r>
            <a:r>
              <a:rPr lang="en-US" sz="2800" dirty="0" smtClean="0"/>
              <a:t> &amp; B</a:t>
            </a:r>
            <a:r>
              <a:rPr lang="en-US" sz="2000" dirty="0" smtClean="0"/>
              <a:t>2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399654" y="5031177"/>
            <a:ext cx="691276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High affinity to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&amp; mediates the majority of its effects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654" y="430267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2</a:t>
            </a:r>
            <a:r>
              <a:rPr lang="en-US" sz="2800" dirty="0" smtClean="0"/>
              <a:t> constitutive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5536" y="2453298"/>
            <a:ext cx="547037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Low affinity to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95536" y="3179293"/>
            <a:ext cx="68262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B</a:t>
            </a:r>
            <a:r>
              <a:rPr lang="en-US" sz="2000" dirty="0" smtClean="0"/>
              <a:t>1</a:t>
            </a:r>
            <a:r>
              <a:rPr lang="en-US" sz="2800" dirty="0" smtClean="0"/>
              <a:t> receptor plays a significant role in inflammation &amp; </a:t>
            </a:r>
            <a:r>
              <a:rPr lang="en-US" sz="2800" dirty="0" err="1" smtClean="0"/>
              <a:t>hyperalgesia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31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331640" y="440668"/>
            <a:ext cx="399644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Therapeutic uses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016" y="2665075"/>
            <a:ext cx="3344924" cy="3108543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Increased </a:t>
            </a:r>
            <a:r>
              <a:rPr lang="en-US" sz="2800" dirty="0" err="1" smtClean="0"/>
              <a:t>bradykinin</a:t>
            </a:r>
            <a:r>
              <a:rPr lang="en-US" sz="2800" dirty="0" smtClean="0"/>
              <a:t> is implicated in the therapeutic efficacy and cough produced by ACEIs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4507" y="1677988"/>
            <a:ext cx="73568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lvl="1">
              <a:buBlip>
                <a:blip r:embed="rId8"/>
              </a:buBlip>
            </a:pPr>
            <a:r>
              <a:rPr lang="en-US" sz="2800" dirty="0" smtClean="0"/>
              <a:t>No current therapeutic use of </a:t>
            </a:r>
            <a:r>
              <a:rPr lang="en-US" sz="2800" dirty="0" err="1" smtClean="0"/>
              <a:t>bradykinin</a:t>
            </a:r>
            <a:endParaRPr lang="en-US" sz="2800" dirty="0" smtClean="0"/>
          </a:p>
        </p:txBody>
      </p:sp>
      <p:pic>
        <p:nvPicPr>
          <p:cNvPr id="31745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75956" y="2456892"/>
            <a:ext cx="3905411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actions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1228401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87624" y="1998663"/>
            <a:ext cx="60483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32</a:t>
            </a:r>
            <a:endParaRPr lang="en-US" altLang="en-US" dirty="0"/>
          </a:p>
        </p:txBody>
      </p:sp>
      <p:pic>
        <p:nvPicPr>
          <p:cNvPr id="21506" name="Picture 2" descr="نتيجة بحث الصور عن ‪serotonin synthesis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07604" y="2996952"/>
            <a:ext cx="6764796" cy="318591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1007604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07604" y="1844824"/>
            <a:ext cx="66607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Serotonin is synthesized from the amino acid L-tryptophan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016968" y="5265204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Release:- during allergic reaction, inflammatory reaction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016968" y="4149080"/>
            <a:ext cx="5103204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Stored in mast cells, </a:t>
            </a:r>
            <a:r>
              <a:rPr lang="en-US" sz="2800" dirty="0" err="1" smtClean="0"/>
              <a:t>basophils</a:t>
            </a:r>
            <a:r>
              <a:rPr lang="en-US" sz="2800" dirty="0" smtClean="0"/>
              <a:t>, lung, intestinal mucosa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16968" y="1440069"/>
            <a:ext cx="56886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Synthesis:- from L- </a:t>
            </a:r>
            <a:r>
              <a:rPr lang="en-US" sz="3200" dirty="0" err="1" smtClean="0"/>
              <a:t>histidine</a:t>
            </a:r>
            <a:endParaRPr lang="en-US" sz="3200" dirty="0"/>
          </a:p>
        </p:txBody>
      </p:sp>
      <p:sp>
        <p:nvSpPr>
          <p:cNvPr id="13" name="TextBox 12"/>
          <p:cNvSpPr txBox="1"/>
          <p:nvPr/>
        </p:nvSpPr>
        <p:spPr>
          <a:xfrm>
            <a:off x="2339752" y="440668"/>
            <a:ext cx="332666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صورة 1"/>
          <p:cNvPicPr>
            <a:picLocks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16968" y="2024844"/>
            <a:ext cx="5868516" cy="1980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1138" name="Picture 2" descr="نتيجة بحث الصور عن ‪histamine allergic reaction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4005064"/>
            <a:ext cx="2088232" cy="2214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33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55676" y="459075"/>
            <a:ext cx="3816424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Serotonin [5-ht]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60004" y="5517232"/>
            <a:ext cx="6660740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rgbClr val="000099"/>
                </a:solidFill>
              </a:rPr>
              <a:t>3]CNS</a:t>
            </a:r>
            <a:r>
              <a:rPr lang="en-US" sz="2800" b="1" dirty="0" smtClean="0"/>
              <a:t>:-</a:t>
            </a:r>
            <a:r>
              <a:rPr lang="en-US" sz="2800" dirty="0" smtClean="0"/>
              <a:t>a neurotransmitter, in midbrain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160004" y="3859131"/>
            <a:ext cx="4816152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b="1" dirty="0" smtClean="0">
                <a:solidFill>
                  <a:schemeClr val="accent1"/>
                </a:solidFill>
              </a:rPr>
              <a:t>2]Blood</a:t>
            </a:r>
            <a:r>
              <a:rPr lang="en-US" sz="2800" dirty="0" smtClean="0"/>
              <a:t> ,in platelets , released when aggregated, in sites of tissue damage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160004" y="2204864"/>
            <a:ext cx="481615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1] Intestinal wall</a:t>
            </a:r>
            <a:r>
              <a:rPr lang="en-US" sz="2800" dirty="0" smtClean="0"/>
              <a:t> ,in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 cells, in neuronal cells in the </a:t>
            </a:r>
            <a:r>
              <a:rPr lang="en-US" sz="2800" dirty="0" err="1" smtClean="0"/>
              <a:t>myenteric</a:t>
            </a:r>
            <a:r>
              <a:rPr lang="en-US" sz="2800" dirty="0" smtClean="0"/>
              <a:t> plexus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6000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distribution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4" name="Picture 2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916832"/>
            <a:ext cx="223224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34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Serotonin [5-ht]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67644" y="1484784"/>
            <a:ext cx="287193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38250" y="2276872"/>
            <a:ext cx="6991350" cy="401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 of 5-ht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67644" y="5301208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capillary pressure &amp; permeability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67644" y="3304145"/>
            <a:ext cx="518457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rgbClr val="FF00FF"/>
                </a:solidFill>
              </a:rPr>
              <a:t>Blood vessels</a:t>
            </a:r>
            <a:r>
              <a:rPr lang="en-US" sz="2800" dirty="0" smtClean="0"/>
              <a:t>:-</a:t>
            </a:r>
          </a:p>
          <a:p>
            <a:pPr>
              <a:buBlip>
                <a:blip r:embed="rId8"/>
              </a:buBlip>
            </a:pPr>
            <a:r>
              <a:rPr lang="en-US" sz="2800" dirty="0" smtClean="0"/>
              <a:t>Contracts large vessels by a direct action &amp; relaxes other vessels by releasing </a:t>
            </a:r>
            <a:r>
              <a:rPr lang="en-US" sz="2800" dirty="0" smtClean="0">
                <a:solidFill>
                  <a:srgbClr val="FF00FF"/>
                </a:solidFill>
              </a:rPr>
              <a:t>NO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367644" y="2132856"/>
            <a:ext cx="5184576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dirty="0" smtClean="0"/>
              <a:t>Contracts uterus, bronchiole, other smooth muscles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367644" y="1484784"/>
            <a:ext cx="48161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GIT:-5-HT increases motility</a:t>
            </a:r>
            <a:endParaRPr lang="en-US" sz="2800" dirty="0"/>
          </a:p>
        </p:txBody>
      </p:sp>
      <p:pic>
        <p:nvPicPr>
          <p:cNvPr id="14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9" cstate="print"/>
          <a:srcRect/>
          <a:stretch>
            <a:fillRect/>
          </a:stretch>
        </p:blipFill>
        <p:spPr>
          <a:xfrm>
            <a:off x="6732240" y="1905000"/>
            <a:ext cx="2106960" cy="3720244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87624" y="440668"/>
            <a:ext cx="33843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actions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532" y="4113076"/>
            <a:ext cx="720080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hlink"/>
                </a:solidFill>
              </a:rPr>
              <a:t>CNS;-</a:t>
            </a:r>
            <a:r>
              <a:rPr lang="en-US" sz="2800" dirty="0" smtClean="0"/>
              <a:t>stimulates some neurons &amp; inhibits others, inhibits release of other neurotransmitters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59532" y="2816932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Neuronal terminals</a:t>
            </a:r>
            <a:r>
              <a:rPr lang="en-US" sz="2800" dirty="0" smtClean="0"/>
              <a:t>:- 5-HT stimulates </a:t>
            </a:r>
            <a:r>
              <a:rPr lang="en-US" sz="2800" dirty="0" err="1" smtClean="0"/>
              <a:t>nociceptive</a:t>
            </a:r>
            <a:r>
              <a:rPr lang="en-US" sz="2800" dirty="0" smtClean="0"/>
              <a:t> neuron endings </a:t>
            </a:r>
            <a:r>
              <a:rPr lang="en-US" sz="2800" dirty="0" smtClean="0">
                <a:latin typeface="Calibri"/>
              </a:rPr>
              <a:t>→ pain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9532" y="1521609"/>
            <a:ext cx="720080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Platelets:-</a:t>
            </a:r>
            <a:r>
              <a:rPr lang="en-US" sz="2800" dirty="0" smtClean="0"/>
              <a:t> causes aggregation, aggregated platelets release 5-HT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87624" y="440668"/>
            <a:ext cx="522058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4352" y="2996952"/>
            <a:ext cx="3295600" cy="2677656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Cisapride</a:t>
            </a:r>
            <a:r>
              <a:rPr lang="en-US" sz="2800" b="1" dirty="0" smtClean="0">
                <a:solidFill>
                  <a:schemeClr val="hlink"/>
                </a:solidFill>
              </a:rPr>
              <a:t>:-</a:t>
            </a:r>
            <a:r>
              <a:rPr lang="en-US" sz="2800" dirty="0" smtClean="0"/>
              <a:t>5-HT</a:t>
            </a:r>
            <a:r>
              <a:rPr lang="en-US" sz="2000" dirty="0" smtClean="0"/>
              <a:t>4</a:t>
            </a:r>
            <a:r>
              <a:rPr lang="en-US" sz="2800" dirty="0" smtClean="0"/>
              <a:t> -receptor agonist, used in </a:t>
            </a:r>
            <a:r>
              <a:rPr lang="en-US" sz="2800" dirty="0" err="1" smtClean="0"/>
              <a:t>gastroesophageal</a:t>
            </a:r>
            <a:r>
              <a:rPr lang="en-US" sz="2800" dirty="0" smtClean="0"/>
              <a:t> reflux  &amp; motility disorders.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844352" y="1340768"/>
            <a:ext cx="383566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err="1" smtClean="0">
                <a:solidFill>
                  <a:schemeClr val="hlink"/>
                </a:solidFill>
              </a:rPr>
              <a:t>Buspirone</a:t>
            </a:r>
            <a:r>
              <a:rPr lang="en-US" sz="2800" b="1" dirty="0" smtClean="0">
                <a:solidFill>
                  <a:schemeClr val="hlink"/>
                </a:solidFill>
              </a:rPr>
              <a:t> :-</a:t>
            </a:r>
            <a:r>
              <a:rPr lang="en-US" sz="2800" dirty="0" smtClean="0"/>
              <a:t>5-HT</a:t>
            </a:r>
            <a:r>
              <a:rPr lang="en-US" sz="2000" dirty="0" smtClean="0"/>
              <a:t>1A</a:t>
            </a:r>
            <a:r>
              <a:rPr lang="en-US" sz="2800" dirty="0" smtClean="0"/>
              <a:t> agonist , effective </a:t>
            </a:r>
            <a:r>
              <a:rPr lang="en-US" sz="2800" dirty="0" err="1" smtClean="0"/>
              <a:t>anxiolytic</a:t>
            </a:r>
            <a:endParaRPr lang="en-US" sz="2800" dirty="0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55976" y="2996952"/>
            <a:ext cx="3780420" cy="320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Anxiety &amp; Panic Attack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48064" y="1357338"/>
            <a:ext cx="2988332" cy="1495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7236296" y="166688"/>
            <a:ext cx="111612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38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44352" y="440668"/>
            <a:ext cx="62479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5-ht receptor antagonists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4351" y="1736813"/>
            <a:ext cx="4411725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buBlip>
                <a:blip r:embed="rId8"/>
              </a:buBlip>
            </a:pPr>
            <a:r>
              <a:rPr lang="en-US" sz="2800" b="1" dirty="0" smtClean="0">
                <a:solidFill>
                  <a:schemeClr val="folHlink"/>
                </a:solidFill>
              </a:rPr>
              <a:t>Selective 5-HT</a:t>
            </a:r>
            <a:r>
              <a:rPr lang="en-US" sz="2000" b="1" dirty="0" smtClean="0">
                <a:solidFill>
                  <a:schemeClr val="folHlink"/>
                </a:solidFill>
              </a:rPr>
              <a:t>3 </a:t>
            </a:r>
            <a:r>
              <a:rPr lang="en-US" sz="2800" b="1" dirty="0" smtClean="0">
                <a:solidFill>
                  <a:schemeClr val="folHlink"/>
                </a:solidFill>
              </a:rPr>
              <a:t>antagonist</a:t>
            </a:r>
            <a:r>
              <a:rPr lang="en-US" sz="2800" dirty="0" smtClean="0"/>
              <a:t>, </a:t>
            </a:r>
            <a:r>
              <a:rPr lang="en-US" sz="2800" b="1" dirty="0" err="1" smtClean="0">
                <a:solidFill>
                  <a:srgbClr val="FF0000"/>
                </a:solidFill>
              </a:rPr>
              <a:t>Ondansetron</a:t>
            </a:r>
            <a:r>
              <a:rPr lang="en-US" sz="2800" dirty="0" smtClean="0"/>
              <a:t>, antiemetic action for cancer chemotherapy</a:t>
            </a:r>
            <a:endParaRPr lang="en-US" sz="280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4350" y="4113076"/>
            <a:ext cx="3691645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72100" y="1592796"/>
            <a:ext cx="2880319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308304" y="166688"/>
            <a:ext cx="11501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39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166688"/>
            <a:ext cx="5877272" cy="1077218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Clinical conditions in which 5-ht is implicated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556" y="2441357"/>
            <a:ext cx="417646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Activation of trigeminal system leads to peptides release promoting an inflammatory reaction.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1149152" y="1448780"/>
            <a:ext cx="2736540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1-migraine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1243907"/>
            <a:ext cx="1603623" cy="99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2040" y="2441357"/>
            <a:ext cx="3526408" cy="354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75556" y="4344971"/>
            <a:ext cx="3960440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This increases flow of sensory traffic through the brain stem, the thalamus &amp; the cortex </a:t>
            </a:r>
            <a:endParaRPr lang="en-US" sz="2800" dirty="0"/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5557" y="2033555"/>
            <a:ext cx="8048338" cy="4383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Migraine aura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159732" y="2441357"/>
            <a:ext cx="4500500" cy="3255895"/>
          </a:xfrm>
          <a:prstGeom prst="rect">
            <a:avLst/>
          </a:prstGeom>
          <a:noFill/>
        </p:spPr>
      </p:pic>
      <p:pic>
        <p:nvPicPr>
          <p:cNvPr id="8198" name="Picture 6" descr="https://upload.wikimedia.org/wikipedia/commons/thumb/f/f9/Scintillating_zigzag_scotoma.gif/202px-Scintillating_zigzag_scotoma.gif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2365604" y="2708920"/>
            <a:ext cx="4294627" cy="2988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40</a:t>
            </a:r>
            <a:endParaRPr lang="en-US" altLang="en-US" dirty="0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0053" y="1556792"/>
            <a:ext cx="3348372" cy="4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7523" y="3501008"/>
            <a:ext cx="4752530" cy="280692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It binds to 5HT1B , in cranial blood vessels causing vasoconstriction &amp; 1D &amp; 1F in </a:t>
            </a:r>
            <a:r>
              <a:rPr lang="en-US" sz="2800" dirty="0" err="1" smtClean="0"/>
              <a:t>presynaptic</a:t>
            </a:r>
            <a:r>
              <a:rPr lang="en-US" sz="2800" dirty="0" smtClean="0"/>
              <a:t> trigeminal nerve causing inhibition of pro inflammatory </a:t>
            </a:r>
            <a:r>
              <a:rPr lang="en-US" sz="2800" dirty="0" err="1" smtClean="0"/>
              <a:t>neuropeptide</a:t>
            </a:r>
            <a:r>
              <a:rPr lang="en-US" sz="2800" dirty="0" smtClean="0"/>
              <a:t> release  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87524" y="1556792"/>
            <a:ext cx="3564396" cy="1815882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5-HT1B,1D &amp;1F-receptor agonist , effective in acute migraine attack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1295636" y="588388"/>
            <a:ext cx="34396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Algerian" pitchFamily="82" charset="0"/>
              </a:rPr>
              <a:t>sumatriptan</a:t>
            </a:r>
            <a:endParaRPr lang="en-US" sz="3200" dirty="0"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17145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41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67644" y="440668"/>
            <a:ext cx="4941168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2- </a:t>
            </a:r>
            <a:r>
              <a:rPr lang="en-US" sz="3200" dirty="0" err="1" smtClean="0">
                <a:solidFill>
                  <a:srgbClr val="F2FDF7"/>
                </a:solidFill>
                <a:latin typeface="Algerian" pitchFamily="82" charset="0"/>
              </a:rPr>
              <a:t>Carcinoid</a:t>
            </a:r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 syndrome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3772" y="2264910"/>
            <a:ext cx="4858308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The tumor releases 5-HT, SP, PGs, </a:t>
            </a:r>
            <a:r>
              <a:rPr lang="en-US" sz="2800" dirty="0" err="1" smtClean="0"/>
              <a:t>kinins</a:t>
            </a:r>
            <a:r>
              <a:rPr lang="en-US" sz="2800" dirty="0" smtClean="0"/>
              <a:t> &amp; histamine causing flushing ,diarrhea, </a:t>
            </a:r>
            <a:r>
              <a:rPr lang="en-US" sz="2800" dirty="0" err="1" smtClean="0"/>
              <a:t>bronchoconstriction</a:t>
            </a:r>
            <a:r>
              <a:rPr lang="en-US" sz="2800" dirty="0" smtClean="0"/>
              <a:t> &amp; hypotension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33772" y="1268413"/>
            <a:ext cx="449826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A malignant tumor of intestinal </a:t>
            </a:r>
            <a:r>
              <a:rPr lang="en-US" sz="2800" dirty="0" err="1" smtClean="0"/>
              <a:t>chromaffin</a:t>
            </a:r>
            <a:r>
              <a:rPr lang="en-US" sz="2800" dirty="0" smtClean="0"/>
              <a:t> cells</a:t>
            </a:r>
            <a:endParaRPr lang="en-US" sz="2800" dirty="0"/>
          </a:p>
        </p:txBody>
      </p:sp>
      <p:pic>
        <p:nvPicPr>
          <p:cNvPr id="2" name="Picture 2" descr="نتيجة بحث الصور عن ‪carcinoid syndrome‬‏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580112" y="2024844"/>
            <a:ext cx="3232733" cy="378042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33772" y="4437112"/>
            <a:ext cx="5326360" cy="203132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Blip>
                <a:blip r:embed="rId8"/>
              </a:buBlip>
            </a:pPr>
            <a:r>
              <a:rPr lang="en-US" sz="2800" dirty="0" smtClean="0"/>
              <a:t>Serotonin antagonists (</a:t>
            </a:r>
            <a:r>
              <a:rPr lang="en-US" sz="2800" b="1" dirty="0" err="1" smtClean="0">
                <a:solidFill>
                  <a:srgbClr val="FF0000"/>
                </a:solidFill>
              </a:rPr>
              <a:t>cyproheptadine</a:t>
            </a:r>
            <a:r>
              <a:rPr lang="en-US" sz="2800" dirty="0" smtClean="0"/>
              <a:t>, 5HT</a:t>
            </a:r>
            <a:r>
              <a:rPr lang="en-US" sz="2000" dirty="0" smtClean="0"/>
              <a:t>2</a:t>
            </a:r>
            <a:r>
              <a:rPr lang="en-US" sz="2800" dirty="0" smtClean="0"/>
              <a:t> antagonist) could be administered to control diarrhea ,flushing &amp; </a:t>
            </a:r>
            <a:r>
              <a:rPr lang="en-US" sz="2800" dirty="0" err="1" smtClean="0"/>
              <a:t>malabsorption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66900" y="440668"/>
            <a:ext cx="459444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receptors</a:t>
            </a:r>
            <a:endParaRPr lang="en-US" sz="3200" dirty="0"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1173163"/>
            <a:ext cx="7363966" cy="5150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5265204"/>
            <a:ext cx="449913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Increases bowel peristalsis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1143000" y="3247063"/>
            <a:ext cx="4365104" cy="164352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  <a:buBlip>
                <a:blip r:embed="rId8"/>
              </a:buBlip>
            </a:pPr>
            <a:r>
              <a:rPr lang="en-US" sz="2800" dirty="0" smtClean="0"/>
              <a:t>Stimulation of H</a:t>
            </a:r>
            <a:r>
              <a:rPr lang="en-US" dirty="0" smtClean="0"/>
              <a:t>1</a:t>
            </a:r>
            <a:r>
              <a:rPr lang="en-US" sz="2800" dirty="0" smtClean="0"/>
              <a:t>-receptors contract smooth muscles, bronchioles  ,uterus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1136812" y="1448780"/>
            <a:ext cx="4371292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Histamine stimulates gastric acid secretion , through H</a:t>
            </a:r>
            <a:r>
              <a:rPr lang="en-US" dirty="0" smtClean="0"/>
              <a:t>2</a:t>
            </a:r>
            <a:r>
              <a:rPr lang="en-US" sz="2800" dirty="0" smtClean="0"/>
              <a:t>- receptors</a:t>
            </a:r>
            <a:endParaRPr lang="en-US" sz="2800" dirty="0"/>
          </a:p>
        </p:txBody>
      </p:sp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42130" y="3235974"/>
            <a:ext cx="2699674" cy="165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>
          <a:xfrm>
            <a:off x="5642130" y="4890590"/>
            <a:ext cx="2587470" cy="1435857"/>
          </a:xfrm>
          <a:prstGeom prst="rect">
            <a:avLst/>
          </a:prstGeom>
          <a:noFill/>
          <a:ln/>
        </p:spPr>
      </p:pic>
      <p:pic>
        <p:nvPicPr>
          <p:cNvPr id="1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11" cstate="print"/>
          <a:srcRect/>
          <a:stretch>
            <a:fillRect/>
          </a:stretch>
        </p:blipFill>
        <p:spPr>
          <a:xfrm>
            <a:off x="5642130" y="1304764"/>
            <a:ext cx="2587470" cy="1823789"/>
          </a:xfrm>
          <a:noFill/>
          <a:ln/>
        </p:spPr>
      </p:pic>
      <p:pic>
        <p:nvPicPr>
          <p:cNvPr id="89090" name="Picture 2" descr="https://upload.wikimedia.org/wikipedia/commons/0/0f/Peristalsis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-252536" y="3068897"/>
            <a:ext cx="1501477" cy="3257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5" name="TextBox 14"/>
          <p:cNvSpPr txBox="1"/>
          <p:nvPr/>
        </p:nvSpPr>
        <p:spPr>
          <a:xfrm>
            <a:off x="2267744" y="440668"/>
            <a:ext cx="2844316" cy="584775"/>
          </a:xfrm>
          <a:prstGeom prst="rect">
            <a:avLst/>
          </a:prstGeom>
          <a:solidFill>
            <a:srgbClr val="191919"/>
          </a:solidFill>
          <a:ln w="38100">
            <a:solidFill>
              <a:schemeClr val="tx2"/>
            </a:solidFill>
          </a:ln>
          <a:scene3d>
            <a:camera prst="orthographicFront"/>
            <a:lightRig rig="threePt" dir="t"/>
          </a:scene3d>
          <a:sp3d>
            <a:bevelT w="1460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2FDF7"/>
                </a:solidFill>
                <a:latin typeface="Algerian" pitchFamily="82" charset="0"/>
              </a:rPr>
              <a:t>Actions</a:t>
            </a:r>
            <a:endParaRPr lang="en-US" sz="3200" dirty="0">
              <a:solidFill>
                <a:srgbClr val="F2FDF7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1448780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Slow IV or SC injection causes flushing of skin, raises temperature, increases blood flow to the periphery, increases heart rate &amp; CO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990600" y="3104964"/>
            <a:ext cx="7473950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 IV bolus injection induces a fall in blood pressure , an increase in CSF pressure , headache, due to dilation of blood vessels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990600" y="4653136"/>
            <a:ext cx="59216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accent2"/>
                </a:solidFill>
              </a:rPr>
              <a:t>Intradermal</a:t>
            </a:r>
            <a:r>
              <a:rPr lang="en-US" sz="2800" dirty="0" smtClean="0">
                <a:solidFill>
                  <a:schemeClr val="accent2"/>
                </a:solidFill>
              </a:rPr>
              <a:t> injection</a:t>
            </a:r>
            <a:r>
              <a:rPr lang="en-US" sz="2800" dirty="0" smtClean="0"/>
              <a:t> causes itching</a:t>
            </a:r>
            <a:endParaRPr lang="en-US" sz="2800" dirty="0"/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5378450"/>
            <a:ext cx="2590800" cy="1038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4993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6277" y="4588532"/>
            <a:ext cx="1908336" cy="226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13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884640" y="166688"/>
            <a:ext cx="1143744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9924" y="442913"/>
            <a:ext cx="644471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9924" y="1677988"/>
            <a:ext cx="6444716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lgerian" pitchFamily="82" charset="0"/>
              </a:rPr>
              <a:t>Histamine h</a:t>
            </a:r>
            <a:r>
              <a:rPr lang="en-US" dirty="0" smtClean="0">
                <a:latin typeface="Algerian" pitchFamily="82" charset="0"/>
              </a:rPr>
              <a:t>1</a:t>
            </a:r>
            <a:r>
              <a:rPr lang="en-US" sz="2800" dirty="0" smtClean="0">
                <a:latin typeface="Algerian" pitchFamily="82" charset="0"/>
              </a:rPr>
              <a:t> receptor blockers</a:t>
            </a:r>
            <a:endParaRPr lang="en-US" sz="2800" dirty="0">
              <a:latin typeface="Algerian" pitchFamily="8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24" y="3537012"/>
            <a:ext cx="380804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Diphenhydramine</a:t>
            </a:r>
            <a:r>
              <a:rPr lang="en-US" sz="2800" dirty="0" smtClean="0"/>
              <a:t>, </a:t>
            </a:r>
            <a:r>
              <a:rPr lang="en-US" sz="2800" dirty="0" err="1" smtClean="0"/>
              <a:t>promethazine</a:t>
            </a:r>
            <a:endParaRPr lang="en-US" sz="2800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439924" y="281693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24" y="5454806"/>
            <a:ext cx="3808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Citrizine</a:t>
            </a:r>
            <a:r>
              <a:rPr lang="en-US" sz="2800" dirty="0" smtClean="0"/>
              <a:t>, </a:t>
            </a:r>
            <a:r>
              <a:rPr lang="en-US" sz="2800" dirty="0" err="1" smtClean="0"/>
              <a:t>fexofenadine</a:t>
            </a:r>
            <a:endParaRPr lang="en-US" sz="2800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439924" y="4725144"/>
            <a:ext cx="380804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Second generation</a:t>
            </a:r>
            <a:endParaRPr lang="en-US" sz="2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56509" y="2319338"/>
            <a:ext cx="35718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21716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7200292" y="166688"/>
            <a:ext cx="1224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 smtClean="0">
                <a:solidFill>
                  <a:srgbClr val="F2FDF7"/>
                </a:solidFill>
              </a:rPr>
              <a:t>077</a:t>
            </a:r>
            <a:endParaRPr lang="en-US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440668"/>
            <a:ext cx="709278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lgerian" pitchFamily="82" charset="0"/>
              </a:rPr>
              <a:t>Histamine H</a:t>
            </a:r>
            <a:r>
              <a:rPr lang="en-US" sz="2000" dirty="0" smtClean="0">
                <a:latin typeface="Algerian" pitchFamily="82" charset="0"/>
              </a:rPr>
              <a:t>1</a:t>
            </a:r>
            <a:r>
              <a:rPr lang="en-US" sz="3200" dirty="0" smtClean="0">
                <a:latin typeface="Algerian" pitchFamily="82" charset="0"/>
              </a:rPr>
              <a:t> receptor blockers</a:t>
            </a:r>
            <a:endParaRPr lang="en-US" sz="3200" dirty="0">
              <a:latin typeface="Algerian" pitchFamily="8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5596" y="1376772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First generation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958788" y="4149080"/>
            <a:ext cx="21074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err="1" smtClean="0">
                <a:solidFill>
                  <a:srgbClr val="0070C0"/>
                </a:solidFill>
                <a:latin typeface="Arial Narrow" pitchFamily="34" charset="0"/>
              </a:rPr>
              <a:t>Urticaria</a:t>
            </a:r>
            <a:endParaRPr lang="en-US" sz="24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788" y="3465004"/>
            <a:ext cx="303518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Allergic rhinitis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5596" y="2060848"/>
            <a:ext cx="37108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Has a  sedating effect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935596" y="2708920"/>
            <a:ext cx="305838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Clinical uses</a:t>
            </a:r>
            <a:endParaRPr lang="en-US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935596" y="5481228"/>
            <a:ext cx="286355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Motion sickness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5566" y="4797152"/>
            <a:ext cx="195506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0070C0"/>
            </a:solidFill>
          </a:ln>
          <a:scene3d>
            <a:camera prst="orthographicFront"/>
            <a:lightRig rig="threePt" dir="t"/>
          </a:scene3d>
          <a:sp3d>
            <a:bevelT w="120650" prst="convex"/>
          </a:sp3d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Blip>
                <a:blip r:embed="rId8"/>
              </a:buBlip>
            </a:pPr>
            <a:r>
              <a:rPr lang="en-US" sz="2800" b="1" dirty="0" smtClean="0">
                <a:solidFill>
                  <a:srgbClr val="0070C0"/>
                </a:solidFill>
                <a:latin typeface="Arial Narrow" pitchFamily="34" charset="0"/>
              </a:rPr>
              <a:t>Insomnia  </a:t>
            </a:r>
            <a:endParaRPr lang="en-US" sz="2800" b="1" dirty="0">
              <a:solidFill>
                <a:srgbClr val="0070C0"/>
              </a:solidFill>
              <a:latin typeface="Arial Narrow" pitchFamily="34" charset="0"/>
            </a:endParaRPr>
          </a:p>
        </p:txBody>
      </p:sp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0172" y="1268760"/>
            <a:ext cx="140017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120172" y="2895515"/>
            <a:ext cx="1603530" cy="1776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120172" y="4797152"/>
            <a:ext cx="186690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5" descr="نتيجة بحث الصور عن ‪insomnia‬‏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161420" y="4006226"/>
            <a:ext cx="2958752" cy="1332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48565</TotalTime>
  <Words>1296</Words>
  <Application>Microsoft Office PowerPoint</Application>
  <PresentationFormat>On-screen Show (4:3)</PresentationFormat>
  <Paragraphs>319</Paragraphs>
  <Slides>48</Slides>
  <Notes>48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7" baseType="lpstr">
      <vt:lpstr>ＭＳ Ｐゴシック</vt:lpstr>
      <vt:lpstr>Algerian</vt:lpstr>
      <vt:lpstr>Arial</vt:lpstr>
      <vt:lpstr>Arial Narrow</vt:lpstr>
      <vt:lpstr>Calibri</vt:lpstr>
      <vt:lpstr>Symbol</vt:lpstr>
      <vt:lpstr>Times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Osamah Y. Mohamed</cp:lastModifiedBy>
  <cp:revision>1655</cp:revision>
  <dcterms:modified xsi:type="dcterms:W3CDTF">2020-10-22T06:13:08Z</dcterms:modified>
</cp:coreProperties>
</file>