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83" r:id="rId2"/>
    <p:sldId id="358" r:id="rId3"/>
    <p:sldId id="384" r:id="rId4"/>
    <p:sldId id="359" r:id="rId5"/>
    <p:sldId id="385" r:id="rId6"/>
    <p:sldId id="360" r:id="rId7"/>
    <p:sldId id="361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86" r:id="rId16"/>
    <p:sldId id="372" r:id="rId17"/>
    <p:sldId id="373" r:id="rId18"/>
    <p:sldId id="387" r:id="rId19"/>
    <p:sldId id="388" r:id="rId20"/>
    <p:sldId id="374" r:id="rId21"/>
    <p:sldId id="376" r:id="rId22"/>
    <p:sldId id="377" r:id="rId23"/>
    <p:sldId id="378" r:id="rId24"/>
    <p:sldId id="379" r:id="rId25"/>
    <p:sldId id="380" r:id="rId26"/>
    <p:sldId id="3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6EA92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9" autoAdjust="0"/>
    <p:restoredTop sz="95455" autoAdjust="0"/>
  </p:normalViewPr>
  <p:slideViewPr>
    <p:cSldViewPr>
      <p:cViewPr varScale="1">
        <p:scale>
          <a:sx n="104" d="100"/>
          <a:sy n="104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B669C-C1F7-4DC8-91FD-8FBDDA34B1D7}" type="datetimeFigureOut">
              <a:rPr lang="en-US" smtClean="0"/>
              <a:pPr/>
              <a:t>11/29/20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03F73-41E3-4C50-B8AF-77647CFB4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3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70279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13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96994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14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46564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16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08836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17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61505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18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20430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20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71838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21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66418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22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70262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23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66317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24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8450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4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37364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25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40118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26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9012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6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5846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7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85391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8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64545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9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2551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10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90076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11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31651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12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8009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1874-B7F4-4C93-AF6B-1A9C8A4A7AF1}" type="datetimeFigureOut">
              <a:rPr lang="en-US" smtClean="0"/>
              <a:pPr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1804" y="381000"/>
            <a:ext cx="7772400" cy="14700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&amp; Ulnar Nerves </a:t>
            </a:r>
            <a:endParaRPr lang="ar-SA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1"/>
          </p:nvPr>
        </p:nvSpPr>
        <p:spPr>
          <a:xfrm>
            <a:off x="3103489" y="5186672"/>
            <a:ext cx="2937021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Dr. </a:t>
            </a:r>
            <a:r>
              <a:rPr lang="en-US" sz="1800" dirty="0" err="1">
                <a:solidFill>
                  <a:schemeClr val="tx1"/>
                </a:solidFill>
              </a:rPr>
              <a:t>Sameerah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Shaheen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Assistant Professor Anatomy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sshahee@ksu.edu.sa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508" y="2024822"/>
            <a:ext cx="88569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Department of Anatomy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3723" y="2945685"/>
            <a:ext cx="55607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King Saud University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59" y="3962400"/>
            <a:ext cx="2230282" cy="82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079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48" y="152400"/>
            <a:ext cx="470535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Terminal Branches </a:t>
            </a:r>
          </a:p>
          <a:p>
            <a:r>
              <a:rPr lang="en-US" sz="2400" b="1" dirty="0"/>
              <a:t>Deep Branch (Post. interosseous)</a:t>
            </a:r>
          </a:p>
          <a:p>
            <a:endParaRPr lang="en-US" sz="2400" b="1" dirty="0"/>
          </a:p>
          <a:p>
            <a:r>
              <a:rPr lang="en-US" sz="2000" b="1" i="1" dirty="0">
                <a:solidFill>
                  <a:srgbClr val="336600"/>
                </a:solidFill>
              </a:rPr>
              <a:t>Course</a:t>
            </a:r>
          </a:p>
          <a:p>
            <a:r>
              <a:rPr lang="en-US" sz="2000" b="1" i="1" dirty="0"/>
              <a:t>It winds around the neck of the radius, within the supinator muscle, and enters the posterior compartment of the forearm.</a:t>
            </a:r>
          </a:p>
          <a:p>
            <a:endParaRPr lang="en-US" sz="2000" b="1" i="1" dirty="0">
              <a:solidFill>
                <a:srgbClr val="336600"/>
              </a:solidFill>
            </a:endParaRPr>
          </a:p>
          <a:p>
            <a:r>
              <a:rPr lang="en-US" sz="2000" b="1" i="1" dirty="0">
                <a:solidFill>
                  <a:srgbClr val="336600"/>
                </a:solidFill>
              </a:rPr>
              <a:t>Muscular: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>
                <a:solidFill>
                  <a:srgbClr val="C00000"/>
                </a:solidFill>
              </a:rPr>
              <a:t>Extensor carpi </a:t>
            </a:r>
            <a:r>
              <a:rPr lang="en-US" sz="2000" b="1" i="1" dirty="0" err="1">
                <a:solidFill>
                  <a:srgbClr val="C00000"/>
                </a:solidFill>
              </a:rPr>
              <a:t>radialis</a:t>
            </a:r>
            <a:r>
              <a:rPr lang="en-US" sz="2000" b="1" i="1" dirty="0">
                <a:solidFill>
                  <a:srgbClr val="C00000"/>
                </a:solidFill>
              </a:rPr>
              <a:t> brevis.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>
                <a:solidFill>
                  <a:srgbClr val="C00000"/>
                </a:solidFill>
              </a:rPr>
              <a:t>Supinator</a:t>
            </a:r>
            <a:r>
              <a:rPr lang="en-US" sz="2000" b="1" i="1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/>
              <a:t>Extensor carpi </a:t>
            </a:r>
            <a:r>
              <a:rPr lang="en-US" sz="2000" b="1" i="1" dirty="0" err="1"/>
              <a:t>ulnaris</a:t>
            </a:r>
            <a:r>
              <a:rPr lang="en-US" sz="2000" b="1" i="1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/>
              <a:t>Extensor </a:t>
            </a:r>
            <a:r>
              <a:rPr lang="en-US" sz="2000" b="1" i="1" dirty="0" err="1"/>
              <a:t>digitorium</a:t>
            </a:r>
            <a:endParaRPr lang="en-US" sz="2000" b="1" i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/>
              <a:t>Extensor </a:t>
            </a:r>
            <a:r>
              <a:rPr lang="en-US" sz="2000" b="1" i="1" dirty="0" err="1"/>
              <a:t>digiti</a:t>
            </a:r>
            <a:r>
              <a:rPr lang="en-US" sz="2000" b="1" i="1" dirty="0"/>
              <a:t> mini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Abductor </a:t>
            </a:r>
            <a:r>
              <a:rPr lang="en-US" sz="2000" b="1" i="1" dirty="0" err="1">
                <a:solidFill>
                  <a:schemeClr val="tx2">
                    <a:lumMod val="75000"/>
                  </a:schemeClr>
                </a:solidFill>
              </a:rPr>
              <a:t>pollicis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 longus.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Extensor </a:t>
            </a:r>
            <a:r>
              <a:rPr lang="en-US" sz="2000" b="1" i="1" dirty="0" err="1">
                <a:solidFill>
                  <a:schemeClr val="tx2">
                    <a:lumMod val="75000"/>
                  </a:schemeClr>
                </a:solidFill>
              </a:rPr>
              <a:t>pollicis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 brevis.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Extensor </a:t>
            </a:r>
            <a:r>
              <a:rPr lang="en-US" sz="2000" b="1" i="1" dirty="0" err="1">
                <a:solidFill>
                  <a:schemeClr val="tx2">
                    <a:lumMod val="75000"/>
                  </a:schemeClr>
                </a:solidFill>
              </a:rPr>
              <a:t>pollicis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 longus.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/>
              <a:t>Extensor </a:t>
            </a:r>
            <a:r>
              <a:rPr lang="en-US" sz="2000" b="1" i="1" dirty="0" err="1"/>
              <a:t>indicis</a:t>
            </a:r>
            <a:r>
              <a:rPr lang="en-US" sz="2000" b="1" i="1" dirty="0"/>
              <a:t>.</a:t>
            </a:r>
          </a:p>
          <a:p>
            <a:endParaRPr lang="en-US" sz="2000" b="1" i="1" dirty="0">
              <a:solidFill>
                <a:srgbClr val="336600"/>
              </a:solidFill>
            </a:endParaRP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3"/>
          <a:stretch/>
        </p:blipFill>
        <p:spPr>
          <a:xfrm>
            <a:off x="5486400" y="693825"/>
            <a:ext cx="2819400" cy="615328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428309" y="1662749"/>
            <a:ext cx="15240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93475" y="1651863"/>
            <a:ext cx="3074125" cy="6341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8608" y="3657600"/>
            <a:ext cx="3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8</a:t>
            </a:r>
            <a:r>
              <a:rPr lang="en-US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9000" y="3842266"/>
            <a:ext cx="3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7</a:t>
            </a:r>
            <a:r>
              <a:rPr lang="en-US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8800" y="4278868"/>
            <a:ext cx="3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00"/>
                </a:solidFill>
              </a:rPr>
              <a:t>4</a:t>
            </a:r>
            <a:r>
              <a:rPr lang="en-US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0" y="3200400"/>
            <a:ext cx="3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6</a:t>
            </a:r>
            <a:r>
              <a:rPr lang="en-US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0" y="1981200"/>
            <a:ext cx="3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.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4559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90" y="542475"/>
            <a:ext cx="7284010" cy="617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236" y="0"/>
            <a:ext cx="47053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 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Summary of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main branches</a:t>
            </a:r>
          </a:p>
          <a:p>
            <a:endParaRPr lang="en-US" sz="2000" b="1" i="1" dirty="0">
              <a:solidFill>
                <a:srgbClr val="336600"/>
              </a:solidFill>
            </a:endParaRP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39630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8998" r="1462"/>
          <a:stretch/>
        </p:blipFill>
        <p:spPr>
          <a:xfrm>
            <a:off x="6019800" y="2589202"/>
            <a:ext cx="2062212" cy="4224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4076" r="10834" b="5677"/>
          <a:stretch/>
        </p:blipFill>
        <p:spPr>
          <a:xfrm>
            <a:off x="4690298" y="55582"/>
            <a:ext cx="2293518" cy="145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1448" y="76200"/>
            <a:ext cx="6303146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 </a:t>
            </a:r>
          </a:p>
          <a:p>
            <a:r>
              <a:rPr lang="en-US" altLang="en-US" sz="2400" u="sng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Anatomy</a:t>
            </a:r>
          </a:p>
          <a:p>
            <a:endParaRPr lang="en-US" altLang="en-US" sz="11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Transient paralysis</a:t>
            </a:r>
          </a:p>
          <a:p>
            <a:pPr marL="457200" indent="-457200">
              <a:buAutoNum type="arabicPeriod"/>
            </a:pPr>
            <a:r>
              <a:rPr lang="en-US" alt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Improper use of crutch </a:t>
            </a:r>
            <a:r>
              <a:rPr lang="en-US" alt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(pressing the nerve in the axilla)</a:t>
            </a:r>
          </a:p>
          <a:p>
            <a:pPr marL="457200" indent="-457200">
              <a:buAutoNum type="arabicPeriod"/>
            </a:pPr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Saturday night palsy </a:t>
            </a:r>
            <a:r>
              <a:rPr lang="en-US" alt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(draping the arm over the chair in a state of diminished consciousness)</a:t>
            </a:r>
            <a:endParaRPr lang="en-US" sz="2400" b="1" i="1" dirty="0">
              <a:solidFill>
                <a:srgbClr val="336600"/>
              </a:solidFill>
            </a:endParaRPr>
          </a:p>
          <a:p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Test. Extension of elbow. </a:t>
            </a:r>
            <a:r>
              <a:rPr lang="en-US" sz="2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Result ?</a:t>
            </a:r>
          </a:p>
          <a:p>
            <a:endParaRPr lang="en-US" sz="2400" b="1" i="1" dirty="0"/>
          </a:p>
          <a:p>
            <a:r>
              <a:rPr lang="en-US" alt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Injury of the radial nerve</a:t>
            </a:r>
          </a:p>
          <a:p>
            <a:pPr lvl="1"/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Most common-fracture of the shaft of the humerus</a:t>
            </a:r>
          </a:p>
          <a:p>
            <a:pPr lvl="1"/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characteristic lesion is </a:t>
            </a:r>
            <a:r>
              <a:rPr lang="en-US" altLang="en-US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“WRIST DROP”</a:t>
            </a:r>
          </a:p>
          <a:p>
            <a:pPr lvl="1"/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Inability to extend </a:t>
            </a:r>
            <a:r>
              <a:rPr lang="en-US" altLang="en-US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WRIST and metacarpophalangeal joint</a:t>
            </a:r>
          </a:p>
          <a:p>
            <a:pPr lvl="1"/>
            <a:endParaRPr lang="en-US" alt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Sensory loss –MINIMAL –</a:t>
            </a:r>
            <a:endParaRPr lang="en-US" altLang="en-US" sz="24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06" y="926489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6181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48" y="76200"/>
            <a:ext cx="470535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 </a:t>
            </a:r>
          </a:p>
          <a:p>
            <a:r>
              <a:rPr lang="en-US" altLang="en-US" sz="2400" u="sng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Anatomy</a:t>
            </a:r>
          </a:p>
          <a:p>
            <a:endParaRPr lang="en-US" altLang="en-US" sz="11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100" b="1" i="1" dirty="0">
              <a:solidFill>
                <a:srgbClr val="336600"/>
              </a:solidFill>
            </a:endParaRPr>
          </a:p>
          <a:p>
            <a:endParaRPr lang="en-US" sz="1200" b="1" i="1" dirty="0"/>
          </a:p>
          <a:p>
            <a:r>
              <a:rPr lang="en-US" alt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Injury of the radial nerve</a:t>
            </a:r>
          </a:p>
          <a:p>
            <a:pPr lvl="1"/>
            <a:endParaRPr lang="en-US" alt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Sensory loss –MINIMAL – </a:t>
            </a:r>
            <a:r>
              <a:rPr lang="en-US" altLang="en-US" sz="2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WHY??</a:t>
            </a:r>
          </a:p>
          <a:p>
            <a:pPr lvl="1"/>
            <a:endParaRPr lang="en-US" altLang="en-US" sz="24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sz="24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sz="24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sz="24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sz="24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sz="2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Overlapping by the median and ulnar nerves</a:t>
            </a:r>
          </a:p>
          <a:p>
            <a:endParaRPr lang="en-US" sz="2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8922" t="22222" r="-1160" b="28889"/>
          <a:stretch/>
        </p:blipFill>
        <p:spPr>
          <a:xfrm>
            <a:off x="6248400" y="727398"/>
            <a:ext cx="1524000" cy="2312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112" r="57766" b="57777"/>
          <a:stretch/>
        </p:blipFill>
        <p:spPr>
          <a:xfrm>
            <a:off x="6324600" y="3316672"/>
            <a:ext cx="2071881" cy="2819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33406" y="1219200"/>
            <a:ext cx="16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Sensory supply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3048" y="4357040"/>
            <a:ext cx="16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Sensory loss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77000" y="1514565"/>
            <a:ext cx="533400" cy="314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629400" y="4541706"/>
            <a:ext cx="914400" cy="20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11987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112" r="57766" b="57777"/>
          <a:stretch/>
        </p:blipFill>
        <p:spPr>
          <a:xfrm>
            <a:off x="7072119" y="2362200"/>
            <a:ext cx="2071881" cy="281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446" y="-76200"/>
            <a:ext cx="7277105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 </a:t>
            </a:r>
          </a:p>
          <a:p>
            <a:r>
              <a:rPr lang="en-US" altLang="en-US" sz="2400" u="sng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Anatomy</a:t>
            </a:r>
          </a:p>
          <a:p>
            <a:endParaRPr lang="en-US" altLang="en-US" sz="11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100" b="1" i="1" dirty="0">
              <a:solidFill>
                <a:srgbClr val="336600"/>
              </a:solidFill>
            </a:endParaRPr>
          </a:p>
          <a:p>
            <a:r>
              <a:rPr lang="en-US" alt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Injury of the </a:t>
            </a:r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Deep Branch (Post. interosseous)</a:t>
            </a:r>
          </a:p>
          <a:p>
            <a:r>
              <a:rPr lang="en-US" alt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Causes: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Fractures of the proximal end of the radius.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During dislocation of the radial head.</a:t>
            </a:r>
            <a:endParaRPr lang="en-US" alt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patient will experience </a:t>
            </a:r>
            <a:r>
              <a:rPr lang="en-US" alt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weaknes</a:t>
            </a:r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of finger extension.</a:t>
            </a:r>
          </a:p>
          <a:p>
            <a:pPr lvl="1"/>
            <a:endParaRPr lang="en-US" sz="2400" b="1" dirty="0">
              <a:solidFill>
                <a:srgbClr val="C00000"/>
              </a:solidFill>
            </a:endParaRP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“No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wrist Drop”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>
                <a:solidFill>
                  <a:srgbClr val="7030A0"/>
                </a:solidFill>
              </a:rPr>
              <a:t>{Ref. </a:t>
            </a:r>
            <a:r>
              <a:rPr lang="en-US" sz="2400" dirty="0" err="1">
                <a:solidFill>
                  <a:srgbClr val="7030A0"/>
                </a:solidFill>
              </a:rPr>
              <a:t>snell</a:t>
            </a:r>
            <a:r>
              <a:rPr lang="en-US" sz="2400" dirty="0">
                <a:solidFill>
                  <a:srgbClr val="7030A0"/>
                </a:solidFill>
              </a:rPr>
              <a:t> p-539}</a:t>
            </a:r>
          </a:p>
          <a:p>
            <a:pPr lvl="1"/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Why?</a:t>
            </a:r>
          </a:p>
          <a:p>
            <a:pPr lvl="1"/>
            <a:r>
              <a:rPr lang="en-US" sz="2400" b="1" dirty="0">
                <a:solidFill>
                  <a:srgbClr val="336600"/>
                </a:solidFill>
              </a:rPr>
              <a:t>The nerve supply to the supinator and the ext. carpi </a:t>
            </a:r>
            <a:r>
              <a:rPr lang="en-US" sz="2400" b="1" dirty="0" err="1">
                <a:solidFill>
                  <a:srgbClr val="336600"/>
                </a:solidFill>
              </a:rPr>
              <a:t>radialis</a:t>
            </a:r>
            <a:r>
              <a:rPr lang="en-US" sz="2400" b="1" dirty="0">
                <a:solidFill>
                  <a:srgbClr val="336600"/>
                </a:solidFill>
              </a:rPr>
              <a:t> longus will be undamaged, and because the latter muscle is powerful, it will keep the wrist joint extended -------</a:t>
            </a:r>
            <a:r>
              <a:rPr lang="en-US" sz="2400" b="1" dirty="0">
                <a:solidFill>
                  <a:srgbClr val="C00000"/>
                </a:solidFill>
              </a:rPr>
              <a:t>No wrist Drop. </a:t>
            </a:r>
            <a:endParaRPr lang="en-US" alt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Sensory loss – </a:t>
            </a:r>
            <a:r>
              <a:rPr lang="en-US" altLang="en-US" sz="2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Nothing</a:t>
            </a:r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sz="2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Overlapping by the median and ulnar nerves</a:t>
            </a: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8922" t="22222" r="-1160" b="28889"/>
          <a:stretch/>
        </p:blipFill>
        <p:spPr>
          <a:xfrm>
            <a:off x="7106194" y="-76200"/>
            <a:ext cx="1524000" cy="2312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1200" y="415602"/>
            <a:ext cx="16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Sensory supply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0567" y="3402568"/>
            <a:ext cx="16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Sensory loss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34794" y="710967"/>
            <a:ext cx="533400" cy="314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376919" y="3587234"/>
            <a:ext cx="914400" cy="20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2251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25578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1"/>
            <a:ext cx="6400800" cy="56630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4724400"/>
            <a:ext cx="3599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ulnar nerve originates from the C8-T1 nerve roots which form the medial cord of the brachial plexus.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737684" y="304801"/>
            <a:ext cx="2064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</a:p>
        </p:txBody>
      </p:sp>
    </p:spTree>
    <p:extLst>
      <p:ext uri="{BB962C8B-B14F-4D97-AF65-F5344CB8AC3E}">
        <p14:creationId xmlns:p14="http://schemas.microsoft.com/office/powerpoint/2010/main" val="316462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User\My Documents\Student Gray\7. Upper limb\F66122-007-f067.jpg"/>
          <p:cNvPicPr>
            <a:picLocks noChangeAspect="1" noChangeArrowheads="1"/>
          </p:cNvPicPr>
          <p:nvPr/>
        </p:nvPicPr>
        <p:blipFill>
          <a:blip r:embed="rId3" cstate="print">
            <a:lum bright="-18000" contrast="41000"/>
          </a:blip>
          <a:srcRect b="5499"/>
          <a:stretch>
            <a:fillRect/>
          </a:stretch>
        </p:blipFill>
        <p:spPr bwMode="auto">
          <a:xfrm>
            <a:off x="6019800" y="457200"/>
            <a:ext cx="3043992" cy="579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" y="0"/>
            <a:ext cx="61722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</a:p>
          <a:p>
            <a:endParaRPr lang="en-US" altLang="en-US" sz="1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Origin: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7030A0"/>
                </a:solidFill>
              </a:rPr>
              <a:t>Begins in the axilla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336600"/>
                </a:solidFill>
              </a:rPr>
              <a:t>Continuation of the medial cord</a:t>
            </a:r>
          </a:p>
          <a:p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Supplies: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Some flexors muscles on ulnar side of the forearm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Most of the intrinsic muscles of the hand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Skin of the ulnar one and a half digits </a:t>
            </a:r>
          </a:p>
          <a:p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Course: In Arm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Descends along the medial side of the following arteries: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</a:rPr>
              <a:t>Axillary.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</a:rPr>
              <a:t>Brachial.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Pierces the Medial Intermuscular Septum.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Passes behind the Medial Epicondyle of the </a:t>
            </a:r>
            <a:r>
              <a:rPr lang="en-US" sz="2400" b="1" i="1" dirty="0" err="1"/>
              <a:t>humerus</a:t>
            </a:r>
            <a:r>
              <a:rPr lang="en-US" sz="2400" b="1" i="1" dirty="0"/>
              <a:t> at the elbow.</a:t>
            </a: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83306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2" descr="C:\Documents and Settings\Jamila\My Documents\Student Gray\7. Upper limb\F66122-007-f085.jpg"/>
          <p:cNvPicPr>
            <a:picLocks noChangeAspect="1" noChangeArrowheads="1"/>
          </p:cNvPicPr>
          <p:nvPr/>
        </p:nvPicPr>
        <p:blipFill>
          <a:blip r:embed="rId3" cstate="print">
            <a:lum bright="-22000" contrast="39000"/>
          </a:blip>
          <a:srcRect l="12000" r="12000" b="2763"/>
          <a:stretch>
            <a:fillRect/>
          </a:stretch>
        </p:blipFill>
        <p:spPr bwMode="auto">
          <a:xfrm>
            <a:off x="6014292" y="1570058"/>
            <a:ext cx="3035723" cy="4767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Oval Callout 13"/>
          <p:cNvSpPr/>
          <p:nvPr/>
        </p:nvSpPr>
        <p:spPr>
          <a:xfrm rot="21234406">
            <a:off x="233721" y="743011"/>
            <a:ext cx="6189386" cy="3297433"/>
          </a:xfrm>
          <a:prstGeom prst="wedgeEllipseCallout">
            <a:avLst>
              <a:gd name="adj1" fmla="val 72879"/>
              <a:gd name="adj2" fmla="val 147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Course: In Forearm</a:t>
            </a:r>
          </a:p>
          <a:p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sz="2400" b="1" i="1" dirty="0">
                <a:solidFill>
                  <a:schemeClr val="tx1"/>
                </a:solidFill>
                <a:cs typeface="Aharoni" panose="02010803020104030203" pitchFamily="2" charset="-79"/>
              </a:rPr>
              <a:t>Enters between the two heads of the </a:t>
            </a:r>
            <a:r>
              <a:rPr lang="en-US" sz="2400" b="1" i="1" dirty="0">
                <a:solidFill>
                  <a:schemeClr val="tx1"/>
                </a:solidFill>
              </a:rPr>
              <a:t>Flexor Carpi </a:t>
            </a:r>
            <a:r>
              <a:rPr lang="en-US" sz="2400" b="1" i="1" dirty="0" err="1">
                <a:solidFill>
                  <a:schemeClr val="tx1"/>
                </a:solidFill>
              </a:rPr>
              <a:t>Ulnaris</a:t>
            </a:r>
            <a:r>
              <a:rPr lang="en-US" sz="2400" b="1" i="1" dirty="0">
                <a:solidFill>
                  <a:schemeClr val="tx1"/>
                </a:solidFill>
              </a:rPr>
              <a:t> muscle.</a:t>
            </a:r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/>
                </a:solidFill>
              </a:rPr>
              <a:t>Lies deep to the Flexor Carpi </a:t>
            </a:r>
            <a:r>
              <a:rPr lang="en-US" sz="2400" b="1" i="1" dirty="0" err="1">
                <a:solidFill>
                  <a:schemeClr val="tx1"/>
                </a:solidFill>
              </a:rPr>
              <a:t>Ulnaris</a:t>
            </a:r>
            <a:r>
              <a:rPr lang="en-US" sz="2400" b="1" i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/>
                </a:solidFill>
              </a:rPr>
              <a:t>It is medial to </a:t>
            </a:r>
            <a:r>
              <a:rPr lang="en-US" sz="2400" b="1" i="1" dirty="0">
                <a:solidFill>
                  <a:srgbClr val="FF0000"/>
                </a:solidFill>
              </a:rPr>
              <a:t>Ulnar Artery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69234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Jamila\My Documents\Student Gray\7. Upper limb\F66122-007-f086.jpg"/>
          <p:cNvPicPr>
            <a:picLocks noChangeAspect="1" noChangeArrowheads="1"/>
          </p:cNvPicPr>
          <p:nvPr/>
        </p:nvPicPr>
        <p:blipFill>
          <a:blip r:embed="rId3" cstate="print">
            <a:lum bright="-17000" contrast="36000"/>
          </a:blip>
          <a:srcRect l="13725" r="13726" b="2639"/>
          <a:stretch>
            <a:fillRect/>
          </a:stretch>
        </p:blipFill>
        <p:spPr bwMode="auto">
          <a:xfrm>
            <a:off x="6007768" y="381000"/>
            <a:ext cx="2917372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6200" y="0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724555"/>
            <a:ext cx="6477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latin typeface="Aharoni" panose="02010803020104030203" pitchFamily="2" charset="-79"/>
                <a:cs typeface="Aharoni" panose="02010803020104030203" pitchFamily="2" charset="-79"/>
              </a:rPr>
              <a:t>Branches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: in the Forearm</a:t>
            </a:r>
          </a:p>
          <a:p>
            <a:endParaRPr lang="en-US" sz="2400" b="1" i="1" dirty="0">
              <a:solidFill>
                <a:srgbClr val="C00000"/>
              </a:solidFill>
            </a:endParaRPr>
          </a:p>
          <a:p>
            <a:pPr marL="342900" indent="-342900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Muscular to </a:t>
            </a:r>
            <a:r>
              <a:rPr lang="en-US" sz="2400" b="1" i="1" dirty="0"/>
              <a:t>(1 &amp; 1/2 muscles)</a:t>
            </a:r>
          </a:p>
          <a:p>
            <a:pPr marL="342900" indent="-342900"/>
            <a:r>
              <a:rPr lang="en-US" sz="2400" b="1" i="1" dirty="0"/>
              <a:t>	1. Flexor Carpi </a:t>
            </a:r>
            <a:r>
              <a:rPr lang="en-US" sz="2400" b="1" i="1" dirty="0" err="1"/>
              <a:t>Ulnaris</a:t>
            </a:r>
            <a:endParaRPr lang="en-US" sz="2400" b="1" i="1" dirty="0"/>
          </a:p>
          <a:p>
            <a:pPr marL="342900" indent="-342900"/>
            <a:r>
              <a:rPr lang="en-US" sz="2400" b="1" i="1" dirty="0"/>
              <a:t>	2. Medial 1l2 of Flexor </a:t>
            </a:r>
            <a:r>
              <a:rPr lang="en-US" sz="2400" b="1" i="1" dirty="0" err="1"/>
              <a:t>Digitorum</a:t>
            </a:r>
            <a:r>
              <a:rPr lang="en-US" sz="2400" b="1" i="1" dirty="0"/>
              <a:t> </a:t>
            </a:r>
            <a:r>
              <a:rPr lang="en-US" sz="2400" b="1" i="1" dirty="0" err="1"/>
              <a:t>Profundus</a:t>
            </a:r>
            <a:endParaRPr lang="en-US" sz="2400" b="1" i="1" dirty="0"/>
          </a:p>
          <a:p>
            <a:pPr marL="342900" indent="-342900"/>
            <a:endParaRPr lang="en-US" b="1" i="1" dirty="0"/>
          </a:p>
          <a:p>
            <a:pPr marL="342900" indent="-342900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Articular to </a:t>
            </a:r>
            <a:r>
              <a:rPr lang="en-US" sz="2400" b="1" i="1" dirty="0"/>
              <a:t>Elbow joint</a:t>
            </a:r>
          </a:p>
          <a:p>
            <a:pPr marL="342900" indent="-342900"/>
            <a:endParaRPr lang="en-US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The ulnar nerve then travels alongside the ulna bone of the forearm into the wrist.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In the lower part of the forearm the ulnar nerve lies lateral to the FCU &amp; medial to ulnar artery.</a:t>
            </a:r>
          </a:p>
          <a:p>
            <a:pPr marL="342900" indent="-342900"/>
            <a:endParaRPr lang="en-US" sz="2400" b="1" i="1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95745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3" name="Rectangle 2"/>
          <p:cNvSpPr/>
          <p:nvPr/>
        </p:nvSpPr>
        <p:spPr>
          <a:xfrm>
            <a:off x="113297" y="838200"/>
            <a:ext cx="3102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latin typeface="Aharoni" panose="02010803020104030203" pitchFamily="2" charset="-79"/>
                <a:cs typeface="Aharoni" panose="02010803020104030203" pitchFamily="2" charset="-79"/>
              </a:rPr>
              <a:t>Branches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: in the Forearm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828800"/>
            <a:ext cx="62962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Cutaneous:</a:t>
            </a:r>
          </a:p>
          <a:p>
            <a:pPr marL="342900" indent="-342900"/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b="1" i="1" dirty="0">
                <a:solidFill>
                  <a:srgbClr val="0033CC"/>
                </a:solidFill>
              </a:rPr>
              <a:t>Dorsal (posterior) cutaneous:</a:t>
            </a:r>
          </a:p>
          <a:p>
            <a:pPr lvl="1"/>
            <a:r>
              <a:rPr lang="en-US" sz="2400" b="1" i="1" dirty="0"/>
              <a:t>	Supplies the skin over the back of 	Medial side of the hand &amp; Medial 	1+1/2 fingers</a:t>
            </a:r>
          </a:p>
          <a:p>
            <a:pPr lvl="1"/>
            <a:endParaRPr lang="en-US" sz="2400" b="1" i="1" dirty="0"/>
          </a:p>
          <a:p>
            <a:pPr marL="914400" lvl="1" indent="-457200">
              <a:buFont typeface="+mj-lt"/>
              <a:buAutoNum type="arabicPeriod" startAt="2"/>
            </a:pPr>
            <a:r>
              <a:rPr lang="en-US" sz="2400" b="1" i="1" dirty="0">
                <a:solidFill>
                  <a:srgbClr val="0033CC"/>
                </a:solidFill>
              </a:rPr>
              <a:t>Palmar cutaneous:</a:t>
            </a:r>
          </a:p>
          <a:p>
            <a:pPr lvl="1"/>
            <a:r>
              <a:rPr lang="en-US" sz="2400" b="1" i="1" dirty="0"/>
              <a:t>	Supplies the skin over the Medial part of    	the palm.</a:t>
            </a:r>
          </a:p>
        </p:txBody>
      </p:sp>
      <p:pic>
        <p:nvPicPr>
          <p:cNvPr id="5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2" cstate="print">
            <a:lum bright="-16000" contrast="30000"/>
          </a:blip>
          <a:srcRect l="11086" t="53287" r="3923"/>
          <a:stretch>
            <a:fillRect/>
          </a:stretch>
        </p:blipFill>
        <p:spPr bwMode="auto">
          <a:xfrm>
            <a:off x="4665663" y="195566"/>
            <a:ext cx="2403473" cy="2208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2" cstate="print">
            <a:lum bright="-14000" contrast="27000"/>
          </a:blip>
          <a:srcRect l="7391" b="53696"/>
          <a:stretch>
            <a:fillRect/>
          </a:stretch>
        </p:blipFill>
        <p:spPr bwMode="auto">
          <a:xfrm>
            <a:off x="5867400" y="2537383"/>
            <a:ext cx="2625538" cy="2221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67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34625"/>
            <a:ext cx="8610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charset="0"/>
                <a:cs typeface="Arial" charset="0"/>
              </a:rPr>
              <a:t>Objectives</a:t>
            </a:r>
          </a:p>
          <a:p>
            <a:endParaRPr lang="en-US" altLang="en-US" sz="2400" b="1" dirty="0">
              <a:ln w="9525">
                <a:solidFill>
                  <a:schemeClr val="bg1"/>
                </a:solidFill>
                <a:prstDash val="solid"/>
              </a:ln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By the end of this session we should be able to: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latin typeface="Arial" charset="0"/>
                <a:cs typeface="Arial" charset="0"/>
              </a:rPr>
              <a:t>Describe the anatomy of the radial &amp; ulnar nerves regarding: 	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charset="0"/>
                <a:cs typeface="Arial" charset="0"/>
              </a:rPr>
              <a:t>- Origin,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charset="0"/>
                <a:cs typeface="Arial" charset="0"/>
              </a:rPr>
              <a:t>	                      - Course &amp; 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charset="0"/>
                <a:cs typeface="Arial" charset="0"/>
              </a:rPr>
              <a:t>	                      - Distribution.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latin typeface="Arial" charset="0"/>
                <a:cs typeface="Arial" charset="0"/>
              </a:rPr>
              <a:t>List the branches of the nerves.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latin typeface="Arial" charset="0"/>
                <a:cs typeface="Arial" charset="0"/>
              </a:rPr>
              <a:t>Describe the causes and manifestations of nerve injury.</a:t>
            </a:r>
          </a:p>
          <a:p>
            <a:pPr>
              <a:lnSpc>
                <a:spcPct val="150000"/>
              </a:lnSpc>
            </a:pP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10227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444" r="2500"/>
          <a:stretch/>
        </p:blipFill>
        <p:spPr>
          <a:xfrm>
            <a:off x="4343400" y="1518607"/>
            <a:ext cx="4648200" cy="38915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52400"/>
            <a:ext cx="4648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</a:p>
          <a:p>
            <a:endParaRPr lang="en-US" altLang="en-US" sz="32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dirty="0">
                <a:cs typeface="Aharoni" panose="02010803020104030203" pitchFamily="2" charset="-79"/>
              </a:rPr>
              <a:t>The ulnar nerve enters the palm of the hand.</a:t>
            </a: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1182" y="2105323"/>
            <a:ext cx="474181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Course: At wrist</a:t>
            </a:r>
          </a:p>
          <a:p>
            <a:r>
              <a:rPr lang="en-US" sz="2400" b="1" i="1" u="sng" dirty="0">
                <a:solidFill>
                  <a:schemeClr val="accent5">
                    <a:lumMod val="50000"/>
                  </a:schemeClr>
                </a:solidFill>
              </a:rPr>
              <a:t>Passes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Anterior to Flexor Retinaculum.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Lateral to Pisiform bone.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Medial to Ulnar artery.</a:t>
            </a:r>
          </a:p>
          <a:p>
            <a:endParaRPr lang="en-US" sz="2400" b="1" i="1" dirty="0"/>
          </a:p>
          <a:p>
            <a:endParaRPr lang="en-US" sz="2400" b="1" i="1" dirty="0"/>
          </a:p>
          <a:p>
            <a:r>
              <a:rPr lang="en-US" sz="2400" b="1" i="1" u="sng" dirty="0">
                <a:solidFill>
                  <a:schemeClr val="accent5">
                    <a:lumMod val="50000"/>
                  </a:schemeClr>
                </a:solidFill>
              </a:rPr>
              <a:t>Divides into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en-US" sz="2400" b="1" i="1" dirty="0"/>
              <a:t>Superficial &amp; Deep branches</a:t>
            </a:r>
            <a:endParaRPr lang="en-US" sz="24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92939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" y="2768916"/>
            <a:ext cx="3276600" cy="347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14705" r="24000" b="8823"/>
          <a:stretch/>
        </p:blipFill>
        <p:spPr>
          <a:xfrm rot="10800000">
            <a:off x="3228703" y="2260600"/>
            <a:ext cx="1600200" cy="23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5" cstate="print">
            <a:lum bright="-14000" contrast="27000"/>
          </a:blip>
          <a:srcRect l="7391" b="53696"/>
          <a:stretch>
            <a:fillRect/>
          </a:stretch>
        </p:blipFill>
        <p:spPr bwMode="auto">
          <a:xfrm>
            <a:off x="5103222" y="764790"/>
            <a:ext cx="3797170" cy="321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6200" y="76200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3054" y="685800"/>
            <a:ext cx="4741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Terminal Branches: Superficial</a:t>
            </a:r>
          </a:p>
          <a:p>
            <a:pPr marL="342900" indent="-342900"/>
            <a:endParaRPr lang="en-US" sz="2400" b="1" i="1" dirty="0">
              <a:solidFill>
                <a:srgbClr val="C00000"/>
              </a:solidFill>
            </a:endParaRPr>
          </a:p>
          <a:p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Muscular to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Palmaris Brevis.</a:t>
            </a:r>
          </a:p>
          <a:p>
            <a:pPr marL="342900" indent="-342900"/>
            <a:r>
              <a:rPr lang="en-US" sz="2400" b="1" i="1" dirty="0"/>
              <a:t>	</a:t>
            </a:r>
          </a:p>
          <a:p>
            <a:pPr lvl="1"/>
            <a:endParaRPr lang="en-US" sz="2400" b="1" i="1" dirty="0"/>
          </a:p>
          <a:p>
            <a:pPr lvl="1"/>
            <a:endParaRPr lang="en-US" sz="2400" i="1" dirty="0"/>
          </a:p>
          <a:p>
            <a:pPr lvl="1"/>
            <a:endParaRPr lang="en-US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28903" y="4343400"/>
            <a:ext cx="3857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Cutaneous:</a:t>
            </a:r>
          </a:p>
          <a:p>
            <a:pPr lvl="1"/>
            <a:r>
              <a:rPr lang="en-US" sz="2400" b="1" i="1" dirty="0"/>
              <a:t>Supplies the skin over the Palmar aspect of the medial 1+ ½ fingers  </a:t>
            </a:r>
            <a:r>
              <a:rPr lang="en-US" sz="2400" b="1" i="1" dirty="0">
                <a:solidFill>
                  <a:schemeClr val="tx2"/>
                </a:solidFill>
              </a:rPr>
              <a:t>(including nail beds).</a:t>
            </a:r>
          </a:p>
          <a:p>
            <a:endParaRPr lang="en-US" sz="24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78760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44" y="89081"/>
            <a:ext cx="5257256" cy="4562475"/>
          </a:xfrm>
          <a:prstGeom prst="rect">
            <a:avLst/>
          </a:prstGeom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90849" y="6360300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32805" y="356028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1586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1524000"/>
            <a:ext cx="4892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Deep Branch</a:t>
            </a:r>
          </a:p>
          <a:p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Muscular to: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Hypothenar Eminence.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All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Interossei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(Palmar &amp; Dorsal).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400" b="1" i="1" baseline="30000" dirty="0">
                <a:solidFill>
                  <a:schemeClr val="accent6">
                    <a:lumMod val="50000"/>
                  </a:schemeClr>
                </a:solidFill>
              </a:rPr>
              <a:t>rd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&amp; 4</a:t>
            </a:r>
            <a:r>
              <a:rPr lang="en-US" sz="2400" b="1" i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( Radial)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Lumbricals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Adductor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pollicis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b="1" i="1" dirty="0"/>
              <a:t>          (ends by supplying it)</a:t>
            </a:r>
          </a:p>
          <a:p>
            <a:pPr marL="342900" indent="-342900"/>
            <a:r>
              <a:rPr lang="en-US" sz="2400" b="1" i="1" dirty="0"/>
              <a:t>	</a:t>
            </a:r>
          </a:p>
          <a:p>
            <a:pPr lvl="1"/>
            <a:endParaRPr lang="en-US" sz="2400" b="1" i="1" dirty="0"/>
          </a:p>
          <a:p>
            <a:pPr lvl="1"/>
            <a:endParaRPr lang="en-US" sz="2400" i="1" dirty="0"/>
          </a:p>
          <a:p>
            <a:pPr lvl="1"/>
            <a:endParaRPr lang="en-US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6966" y="5486400"/>
            <a:ext cx="358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Articular to </a:t>
            </a:r>
            <a:r>
              <a:rPr lang="en-US" sz="2400" b="1" i="1" dirty="0"/>
              <a:t>Carpal joints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026696" y="1762538"/>
            <a:ext cx="16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148412" y="2207361"/>
            <a:ext cx="7910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29600" y="2983468"/>
            <a:ext cx="16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00"/>
                </a:solidFill>
              </a:rPr>
              <a:t>2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720773" y="3309686"/>
            <a:ext cx="15544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93397" y="3257550"/>
            <a:ext cx="16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644640" y="3532652"/>
            <a:ext cx="173736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16312" y="1718818"/>
            <a:ext cx="42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822053" y="2038350"/>
            <a:ext cx="105474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2400" y="990600"/>
            <a:ext cx="2409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latin typeface="Aharoni" panose="02010803020104030203" pitchFamily="2" charset="-79"/>
                <a:cs typeface="Aharoni" panose="02010803020104030203" pitchFamily="2" charset="-79"/>
              </a:rPr>
              <a:t>Terminal Branches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434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805" y="356028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3829" y="815154"/>
            <a:ext cx="489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Summary of main branches</a:t>
            </a:r>
          </a:p>
        </p:txBody>
      </p:sp>
      <p:pic>
        <p:nvPicPr>
          <p:cNvPr id="18" name="Picture 2" descr="C9FF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836925"/>
            <a:ext cx="5152529" cy="519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5264"/>
            <a:ext cx="3068459" cy="511409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24925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006" y="228600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958229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u="sng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Anatomy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954" y="1524000"/>
            <a:ext cx="62108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Most commonly injured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Behind the elbow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At wrist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 classical sign of a low lesion “CLAW HAND”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Hyperextension of the MCP joints of ring and little fingers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Flexion of the IP joints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lvl="1"/>
            <a:r>
              <a:rPr lang="en-US" sz="2400" b="1" dirty="0">
                <a:solidFill>
                  <a:srgbClr val="336600"/>
                </a:solidFill>
              </a:rPr>
              <a:t>WHY?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Paralysis of </a:t>
            </a:r>
            <a:r>
              <a:rPr lang="en-US" sz="2400" b="1" dirty="0" err="1"/>
              <a:t>interossei</a:t>
            </a:r>
            <a:r>
              <a:rPr lang="en-US" sz="2400" b="1" dirty="0"/>
              <a:t> &amp; </a:t>
            </a:r>
            <a:r>
              <a:rPr lang="en-US" sz="2400" b="1" dirty="0" err="1"/>
              <a:t>lumbricals</a:t>
            </a:r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Unopposed actions of extensors &amp; FDP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1553" b="58889"/>
          <a:stretch/>
        </p:blipFill>
        <p:spPr>
          <a:xfrm>
            <a:off x="4786994" y="296180"/>
            <a:ext cx="2376680" cy="281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 t="9111" r="9644" b="7333"/>
          <a:stretch/>
        </p:blipFill>
        <p:spPr>
          <a:xfrm>
            <a:off x="6683285" y="2147517"/>
            <a:ext cx="1752600" cy="265716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49212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4600" y="467170"/>
            <a:ext cx="6268579" cy="3190430"/>
            <a:chOff x="1310136" y="387667"/>
            <a:chExt cx="6268579" cy="3190430"/>
          </a:xfrm>
        </p:grpSpPr>
        <p:pic>
          <p:nvPicPr>
            <p:cNvPr id="11" name="Content Placeholder 4" descr="6D123306"/>
            <p:cNvPicPr>
              <a:picLocks noChangeAspect="1" noChangeArrowheads="1"/>
            </p:cNvPicPr>
            <p:nvPr/>
          </p:nvPicPr>
          <p:blipFill>
            <a:blip r:embed="rId3" cstate="print"/>
            <a:srcRect t="41953" r="67870" b="3470"/>
            <a:stretch>
              <a:fillRect/>
            </a:stretch>
          </p:blipFill>
          <p:spPr>
            <a:xfrm>
              <a:off x="4967072" y="387667"/>
              <a:ext cx="2611643" cy="31904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3855468" y="1982882"/>
              <a:ext cx="2706855" cy="588931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965053" y="2747142"/>
              <a:ext cx="2597270" cy="349776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310136" y="3058087"/>
              <a:ext cx="5090664" cy="3098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66006" y="76200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7620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u="sng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Anatomy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664" y="1380517"/>
            <a:ext cx="5589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Behind the elbow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Atrophy of Ulnar side of forearm.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Flexion of the wrist with Abduction.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Wasting of </a:t>
            </a:r>
            <a:r>
              <a:rPr lang="en-US" sz="2400" b="1" i="1" dirty="0" err="1"/>
              <a:t>Hypothenar</a:t>
            </a:r>
            <a:r>
              <a:rPr lang="en-US" sz="2400" b="1" i="1" dirty="0"/>
              <a:t> Eminence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Claw hand.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0077" y="4172781"/>
            <a:ext cx="48696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 the elbow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i="1" dirty="0"/>
              <a:t>Claw Hand.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Wasting of Hypothenar Eminence.</a:t>
            </a:r>
          </a:p>
          <a:p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 t="9111" r="9644" b="7333"/>
          <a:stretch/>
        </p:blipFill>
        <p:spPr>
          <a:xfrm>
            <a:off x="5440682" y="3952503"/>
            <a:ext cx="2362200" cy="2657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54611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5867400"/>
            <a:ext cx="6994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Thanks for Listening</a:t>
            </a:r>
            <a:endParaRPr lang="ar-SA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5080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3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28955"/>
            <a:ext cx="6019800" cy="523892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  <p:sp>
        <p:nvSpPr>
          <p:cNvPr id="6" name="Rectangle 5"/>
          <p:cNvSpPr/>
          <p:nvPr/>
        </p:nvSpPr>
        <p:spPr>
          <a:xfrm>
            <a:off x="6125846" y="1295400"/>
            <a:ext cx="27616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radial nerve arises from the posterior cord of the brachial plexus.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125846" y="3716819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radial nerve receives branches from each nerve root from C5-T1.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72200" y="304800"/>
            <a:ext cx="2208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</a:p>
        </p:txBody>
      </p:sp>
    </p:spTree>
    <p:extLst>
      <p:ext uri="{BB962C8B-B14F-4D97-AF65-F5344CB8AC3E}">
        <p14:creationId xmlns:p14="http://schemas.microsoft.com/office/powerpoint/2010/main" val="336074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4953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</a:p>
          <a:p>
            <a:endParaRPr lang="en-US" alt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Origin: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One of the five branches of the Posterior cord of the brachial plexus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7030A0"/>
                </a:solidFill>
              </a:rPr>
              <a:t>Begins in the axilla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336600"/>
                </a:solidFill>
              </a:rPr>
              <a:t>the largest branch</a:t>
            </a:r>
          </a:p>
          <a:p>
            <a:endParaRPr lang="en-US" sz="2000" b="1" i="1" dirty="0">
              <a:solidFill>
                <a:srgbClr val="33660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Supplies: </a:t>
            </a:r>
            <a:endParaRPr lang="en-U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Nerve of the extensor compartment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Muscles of  the posterior compartment of the arm &amp; the forearm </a:t>
            </a: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2" descr="C:\Documents and Settings\Jamila\My Documents\Student Gray\7. Upper limb\F66122-007-f055.jpg"/>
          <p:cNvPicPr>
            <a:picLocks noChangeAspect="1" noChangeArrowheads="1"/>
          </p:cNvPicPr>
          <p:nvPr/>
        </p:nvPicPr>
        <p:blipFill>
          <a:blip r:embed="rId3" cstate="print"/>
          <a:srcRect b="2703"/>
          <a:stretch>
            <a:fillRect/>
          </a:stretch>
        </p:blipFill>
        <p:spPr bwMode="auto">
          <a:xfrm>
            <a:off x="5029200" y="737911"/>
            <a:ext cx="38862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65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7" y="76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In the Axilla</a:t>
            </a:r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3" descr="C9FF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04800"/>
            <a:ext cx="4572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200" y="762000"/>
            <a:ext cx="446314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radial nerve lies posterior to the axillary artery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radial nerve continuous into the posterior compartment of the arm 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Then gives three branches in the axilla: 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3693855"/>
            <a:ext cx="487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336600"/>
                </a:solidFill>
              </a:rPr>
              <a:t>Cutaneous:</a:t>
            </a:r>
          </a:p>
          <a:p>
            <a:r>
              <a:rPr lang="en-US" sz="2000" b="1" i="1" dirty="0"/>
              <a:t>Posterior cutaneous nerve of arm.</a:t>
            </a:r>
          </a:p>
          <a:p>
            <a:r>
              <a:rPr lang="en-US" sz="2000" b="1" i="1" dirty="0">
                <a:solidFill>
                  <a:srgbClr val="336600"/>
                </a:solidFill>
              </a:rPr>
              <a:t>Muscular:</a:t>
            </a:r>
          </a:p>
          <a:p>
            <a:r>
              <a:rPr lang="en-US" sz="2000" b="1" i="1" dirty="0"/>
              <a:t>Long  &amp; Medial Heads of Triceps.</a:t>
            </a:r>
          </a:p>
          <a:p>
            <a:endParaRPr lang="en-U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radial nerve next travels through </a:t>
            </a:r>
          </a:p>
          <a:p>
            <a:r>
              <a:rPr lang="en-US" sz="2000" b="1" dirty="0"/>
              <a:t>the triangular interval with the</a:t>
            </a:r>
          </a:p>
          <a:p>
            <a:r>
              <a:rPr lang="en-US" sz="2000" b="1" dirty="0"/>
              <a:t> </a:t>
            </a:r>
            <a:r>
              <a:rPr lang="en-US" sz="2000" b="1" dirty="0" err="1"/>
              <a:t>profunda</a:t>
            </a:r>
            <a:r>
              <a:rPr lang="en-US" sz="2000" b="1" dirty="0"/>
              <a:t> </a:t>
            </a:r>
            <a:r>
              <a:rPr lang="en-US" sz="2000" b="1" dirty="0" err="1"/>
              <a:t>brachi</a:t>
            </a:r>
            <a:r>
              <a:rPr lang="en-US" sz="2000" b="1" dirty="0"/>
              <a:t> artery posteriorly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Sameerah</a:t>
            </a:r>
          </a:p>
        </p:txBody>
      </p:sp>
    </p:spTree>
    <p:extLst>
      <p:ext uri="{BB962C8B-B14F-4D97-AF65-F5344CB8AC3E}">
        <p14:creationId xmlns:p14="http://schemas.microsoft.com/office/powerpoint/2010/main" val="191879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48" y="0"/>
            <a:ext cx="462725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In the Arm</a:t>
            </a:r>
          </a:p>
          <a:p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/>
              <a:t>It winds around the back of the arm in the Spiral Groove on the back of the humerus between the heads of the triceps</a:t>
            </a:r>
            <a:r>
              <a:rPr lang="en-US" sz="2000" i="1" dirty="0"/>
              <a:t>. </a:t>
            </a:r>
          </a:p>
          <a:p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/>
              <a:t>In the spiral groove, the nerve is accompanied </a:t>
            </a:r>
            <a:r>
              <a:rPr lang="en-US" sz="2000" b="1" i="1" dirty="0">
                <a:solidFill>
                  <a:srgbClr val="FF0000"/>
                </a:solidFill>
              </a:rPr>
              <a:t>by the </a:t>
            </a:r>
            <a:r>
              <a:rPr lang="en-US" sz="2000" b="1" i="1" dirty="0" err="1">
                <a:solidFill>
                  <a:srgbClr val="FF0000"/>
                </a:solidFill>
              </a:rPr>
              <a:t>Profunda</a:t>
            </a:r>
            <a:r>
              <a:rPr lang="en-US" sz="2000" b="1" i="1" dirty="0">
                <a:solidFill>
                  <a:srgbClr val="FF0000"/>
                </a:solidFill>
              </a:rPr>
              <a:t> Vessels</a:t>
            </a:r>
            <a:r>
              <a:rPr lang="en-US" sz="2000" b="1" i="1" dirty="0"/>
              <a:t>, and it lies directly </a:t>
            </a:r>
            <a:r>
              <a:rPr lang="en-US" sz="2000" b="1" i="1" dirty="0">
                <a:solidFill>
                  <a:srgbClr val="7030A0"/>
                </a:solidFill>
              </a:rPr>
              <a:t>in contact with the shaft of the humerus </a:t>
            </a:r>
            <a:r>
              <a:rPr lang="en-US" sz="2000" b="1" i="1" dirty="0"/>
              <a:t>(</a:t>
            </a:r>
            <a:r>
              <a:rPr lang="en-US" sz="2000" b="1" i="1" dirty="0">
                <a:solidFill>
                  <a:srgbClr val="C00000"/>
                </a:solidFill>
              </a:rPr>
              <a:t>a Dangerous Position). </a:t>
            </a:r>
          </a:p>
          <a:p>
            <a:endParaRPr lang="en-US" sz="2000" b="1" i="1" dirty="0">
              <a:solidFill>
                <a:srgbClr val="C00000"/>
              </a:solidFill>
            </a:endParaRPr>
          </a:p>
          <a:p>
            <a:r>
              <a:rPr lang="en-US" sz="2000" b="1" i="1" dirty="0">
                <a:solidFill>
                  <a:srgbClr val="336600"/>
                </a:solidFill>
              </a:rPr>
              <a:t>Cutaneous:</a:t>
            </a:r>
          </a:p>
          <a:p>
            <a:pPr marL="342900" indent="-342900">
              <a:buAutoNum type="arabicPeriod"/>
            </a:pPr>
            <a:r>
              <a:rPr lang="en-US" sz="2000" b="1" i="1" dirty="0"/>
              <a:t>Lower lateral cutaneous nerve of arm.</a:t>
            </a:r>
          </a:p>
          <a:p>
            <a:pPr marL="342900" indent="-342900">
              <a:buAutoNum type="arabicPeriod"/>
            </a:pPr>
            <a:r>
              <a:rPr lang="en-US" sz="2000" b="1" i="1" dirty="0"/>
              <a:t>Posterior cutaneous nerve of forearm.</a:t>
            </a:r>
          </a:p>
          <a:p>
            <a:endParaRPr lang="en-US" sz="2000" b="1" i="1" dirty="0">
              <a:solidFill>
                <a:srgbClr val="336600"/>
              </a:solidFill>
            </a:endParaRPr>
          </a:p>
          <a:p>
            <a:r>
              <a:rPr lang="en-US" sz="2000" b="1" i="1" dirty="0">
                <a:solidFill>
                  <a:srgbClr val="336600"/>
                </a:solidFill>
              </a:rPr>
              <a:t>Muscular:</a:t>
            </a:r>
          </a:p>
          <a:p>
            <a:pPr marL="342900" indent="-342900"/>
            <a:r>
              <a:rPr lang="en-US" sz="2000" b="1" i="1" dirty="0"/>
              <a:t>3. Lateral &amp; Medial heads of triceps.</a:t>
            </a:r>
          </a:p>
          <a:p>
            <a:pPr marL="342900" indent="-342900"/>
            <a:r>
              <a:rPr lang="en-US" sz="2000" b="1" i="1" dirty="0"/>
              <a:t>4. </a:t>
            </a:r>
            <a:r>
              <a:rPr lang="en-US" sz="2000" b="1" i="1" dirty="0" err="1"/>
              <a:t>Anconeus</a:t>
            </a:r>
            <a:r>
              <a:rPr lang="en-US" sz="2000" b="1" i="1" dirty="0"/>
              <a:t>.</a:t>
            </a:r>
          </a:p>
          <a:p>
            <a:endParaRPr lang="en-US" sz="2000" b="1" i="1" dirty="0"/>
          </a:p>
          <a:p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3" descr="C9FF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4801" y="435727"/>
            <a:ext cx="4116694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Sameerah</a:t>
            </a:r>
          </a:p>
        </p:txBody>
      </p:sp>
    </p:spTree>
    <p:extLst>
      <p:ext uri="{BB962C8B-B14F-4D97-AF65-F5344CB8AC3E}">
        <p14:creationId xmlns:p14="http://schemas.microsoft.com/office/powerpoint/2010/main" val="300916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48" y="76200"/>
            <a:ext cx="47815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In the Forearm</a:t>
            </a:r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It pierces the Lateral Intermuscular septum &amp; enters the ant. compartment of the arm (7.5 cm) above elbow joint.</a:t>
            </a:r>
          </a:p>
          <a:p>
            <a:endParaRPr lang="en-US" sz="2400" i="1" dirty="0"/>
          </a:p>
          <a:p>
            <a:endParaRPr lang="en-US" sz="2400" i="1" dirty="0"/>
          </a:p>
          <a:p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  <p:sp>
        <p:nvSpPr>
          <p:cNvPr id="7" name="Rectangle 6"/>
          <p:cNvSpPr/>
          <p:nvPr/>
        </p:nvSpPr>
        <p:spPr>
          <a:xfrm>
            <a:off x="228600" y="2743200"/>
            <a:ext cx="472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Descends in front of the Lateral Epicondyle.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Passes forward into the Cubital Fossa</a:t>
            </a:r>
          </a:p>
          <a:p>
            <a:endParaRPr lang="en-US" sz="2400" b="1" i="1" dirty="0"/>
          </a:p>
          <a:p>
            <a:r>
              <a:rPr lang="en-US" sz="2400" b="1" i="1" dirty="0"/>
              <a:t>Divides into </a:t>
            </a:r>
          </a:p>
          <a:p>
            <a:r>
              <a:rPr lang="en-US" sz="2400" b="1" i="1" dirty="0">
                <a:solidFill>
                  <a:srgbClr val="002060"/>
                </a:solidFill>
              </a:rPr>
              <a:t>1.Superficial branch</a:t>
            </a:r>
          </a:p>
          <a:p>
            <a:pPr lvl="1"/>
            <a:r>
              <a:rPr lang="en-US" sz="2400" b="1" dirty="0"/>
              <a:t>Conti. of the radial nerve</a:t>
            </a:r>
          </a:p>
          <a:p>
            <a:pPr lvl="1"/>
            <a:r>
              <a:rPr lang="en-US" sz="2400" b="1" dirty="0"/>
              <a:t>Purely cutaneous</a:t>
            </a:r>
            <a:endParaRPr lang="en-US" sz="2400" b="1" i="1" dirty="0"/>
          </a:p>
          <a:p>
            <a:r>
              <a:rPr lang="en-US" sz="2400" b="1" i="1" dirty="0"/>
              <a:t>2. </a:t>
            </a:r>
            <a:r>
              <a:rPr lang="en-US" sz="2400" b="1" i="1" dirty="0">
                <a:solidFill>
                  <a:srgbClr val="002060"/>
                </a:solidFill>
              </a:rPr>
              <a:t>Deep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rgbClr val="002060"/>
                </a:solidFill>
              </a:rPr>
              <a:t>branch (Post. interosseous)</a:t>
            </a:r>
          </a:p>
        </p:txBody>
      </p:sp>
      <p:pic>
        <p:nvPicPr>
          <p:cNvPr id="8" name="Picture 2" descr="C:\Users\galmadani\Desktop\Documents\Documents\Student Gray\7. Upper limb\F66122-007-f086.jpg"/>
          <p:cNvPicPr>
            <a:picLocks noChangeAspect="1" noChangeArrowheads="1"/>
          </p:cNvPicPr>
          <p:nvPr/>
        </p:nvPicPr>
        <p:blipFill>
          <a:blip r:embed="rId3" cstate="print">
            <a:lum bright="-21000" contrast="40000"/>
          </a:blip>
          <a:srcRect l="13405" r="8843" b="3135"/>
          <a:stretch>
            <a:fillRect/>
          </a:stretch>
        </p:blipFill>
        <p:spPr bwMode="auto">
          <a:xfrm>
            <a:off x="5105400" y="299678"/>
            <a:ext cx="3810000" cy="605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68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hand-wrist\scan0088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1000"/>
          </a:blip>
          <a:srcRect/>
          <a:stretch>
            <a:fillRect/>
          </a:stretch>
        </p:blipFill>
        <p:spPr bwMode="auto">
          <a:xfrm>
            <a:off x="4189984" y="463724"/>
            <a:ext cx="4726432" cy="5699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1448" y="493942"/>
            <a:ext cx="47053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Branches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</a:p>
          <a:p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Close to Lateral Epicondyle: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In the flexor compartment of Arm</a:t>
            </a:r>
          </a:p>
          <a:p>
            <a:endParaRPr lang="en-US" sz="2400" b="1" i="1" dirty="0">
              <a:solidFill>
                <a:srgbClr val="336600"/>
              </a:solidFill>
            </a:endParaRPr>
          </a:p>
          <a:p>
            <a:r>
              <a:rPr lang="en-US" sz="2400" b="1" i="1" dirty="0">
                <a:solidFill>
                  <a:srgbClr val="336600"/>
                </a:solidFill>
              </a:rPr>
              <a:t>Muscular: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i="1" dirty="0"/>
              <a:t>Brachialis.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i="1" dirty="0" err="1"/>
              <a:t>Brachioradialis</a:t>
            </a:r>
            <a:r>
              <a:rPr lang="en-US" sz="2400" b="1" i="1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i="1" dirty="0"/>
              <a:t>Extensor carpi </a:t>
            </a:r>
            <a:r>
              <a:rPr lang="en-US" sz="2400" b="1" i="1" dirty="0" err="1"/>
              <a:t>radialis</a:t>
            </a:r>
            <a:r>
              <a:rPr lang="en-US" sz="2400" b="1" i="1" dirty="0"/>
              <a:t> longus. </a:t>
            </a:r>
          </a:p>
          <a:p>
            <a:pPr lvl="0"/>
            <a:endParaRPr lang="en-US" sz="2400" b="1" i="1" dirty="0"/>
          </a:p>
          <a:p>
            <a:pPr lvl="0"/>
            <a:r>
              <a:rPr lang="en-US" sz="2400" b="1" i="1" dirty="0">
                <a:solidFill>
                  <a:srgbClr val="336600"/>
                </a:solidFill>
              </a:rPr>
              <a:t>Articular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to the elbow joint</a:t>
            </a: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2478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  <p:pic>
        <p:nvPicPr>
          <p:cNvPr id="11" name="Picture 2" descr="C:\Users\galmadani\Desktop\Documents\Documents\Student Gray\7. Upper limb\F66122-007-f110.jpg"/>
          <p:cNvPicPr>
            <a:picLocks noChangeAspect="1" noChangeArrowheads="1"/>
          </p:cNvPicPr>
          <p:nvPr/>
        </p:nvPicPr>
        <p:blipFill>
          <a:blip r:embed="rId3" cstate="print">
            <a:lum bright="-21000" contrast="40000"/>
          </a:blip>
          <a:srcRect b="6061"/>
          <a:stretch>
            <a:fillRect/>
          </a:stretch>
        </p:blipFill>
        <p:spPr bwMode="auto">
          <a:xfrm>
            <a:off x="3832860" y="4010359"/>
            <a:ext cx="521208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9048" y="24110"/>
            <a:ext cx="46291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Terminal Branches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r>
              <a:rPr lang="en-US" sz="2400" b="1" u="sng" dirty="0"/>
              <a:t>Superficial Branch </a:t>
            </a:r>
          </a:p>
          <a:p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Conti. of the radial nerve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Purely cutaneous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Runs down the flexor comp of the forearm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Winds around the lower end of the radius deep to BR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Crosses the </a:t>
            </a:r>
            <a:r>
              <a:rPr lang="en-US" sz="2400" b="1" dirty="0" err="1"/>
              <a:t>pollicis</a:t>
            </a:r>
            <a:r>
              <a:rPr lang="en-US" sz="2400" b="1" dirty="0"/>
              <a:t> muscles to reach the back of the hand</a:t>
            </a:r>
            <a:endParaRPr lang="en-US" sz="2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400" y="0"/>
            <a:ext cx="5181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Supplies</a:t>
            </a:r>
            <a:r>
              <a:rPr lang="en-US" sz="2400" b="1" dirty="0"/>
              <a:t>: </a:t>
            </a:r>
          </a:p>
          <a:p>
            <a:pPr lvl="1"/>
            <a:r>
              <a:rPr lang="en-US" sz="2400" b="1" dirty="0"/>
              <a:t>The superficial radial nerve is a sensory nerve supplying the majority of the dorsum of the hand</a:t>
            </a:r>
          </a:p>
          <a:p>
            <a:pPr lvl="1"/>
            <a:endParaRPr lang="en-US" sz="2000" dirty="0"/>
          </a:p>
          <a:p>
            <a:pPr lvl="2">
              <a:buClr>
                <a:srgbClr val="FF0000"/>
              </a:buClr>
            </a:pPr>
            <a:r>
              <a:rPr lang="en-US" sz="2400" b="1" i="1" dirty="0"/>
              <a:t>-The skin on the lateral (radial) two and half digits or three and a half of proximal phalanges </a:t>
            </a:r>
          </a:p>
          <a:p>
            <a:pPr lvl="2">
              <a:buClr>
                <a:srgbClr val="FF0000"/>
              </a:buClr>
            </a:pPr>
            <a:r>
              <a:rPr lang="en-US" sz="2400" b="1" i="1" dirty="0"/>
              <a:t> </a:t>
            </a:r>
          </a:p>
          <a:p>
            <a:pPr lvl="2">
              <a:buClr>
                <a:srgbClr val="FF0000"/>
              </a:buClr>
            </a:pPr>
            <a:r>
              <a:rPr lang="en-US" sz="2400" b="1" i="1" dirty="0"/>
              <a:t>-The skin of the corresponding half of the hand</a:t>
            </a:r>
          </a:p>
        </p:txBody>
      </p:sp>
    </p:spTree>
    <p:extLst>
      <p:ext uri="{BB962C8B-B14F-4D97-AF65-F5344CB8AC3E}">
        <p14:creationId xmlns:p14="http://schemas.microsoft.com/office/powerpoint/2010/main" val="3827517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1237</Words>
  <Application>Microsoft Office PowerPoint</Application>
  <PresentationFormat>عرض على الشاشة (4:3)</PresentationFormat>
  <Paragraphs>344</Paragraphs>
  <Slides>26</Slides>
  <Notes>21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Office Theme</vt:lpstr>
      <vt:lpstr>Radial &amp; Ulnar Nerves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King Khaled Univercity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Radial &amp; Ulnar Nerves</dc:title>
  <dc:creator>Vohra</dc:creator>
  <cp:lastModifiedBy>لمى العياضي ID 441200235</cp:lastModifiedBy>
  <cp:revision>291</cp:revision>
  <dcterms:created xsi:type="dcterms:W3CDTF">2011-01-02T11:15:48Z</dcterms:created>
  <dcterms:modified xsi:type="dcterms:W3CDTF">2020-11-29T09:21:42Z</dcterms:modified>
</cp:coreProperties>
</file>