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308" r:id="rId7"/>
    <p:sldId id="309" r:id="rId8"/>
    <p:sldId id="307" r:id="rId9"/>
    <p:sldId id="393" r:id="rId10"/>
    <p:sldId id="320" r:id="rId11"/>
    <p:sldId id="310" r:id="rId12"/>
    <p:sldId id="313" r:id="rId13"/>
    <p:sldId id="312" r:id="rId14"/>
    <p:sldId id="314" r:id="rId15"/>
    <p:sldId id="316" r:id="rId16"/>
    <p:sldId id="317" r:id="rId17"/>
    <p:sldId id="469" r:id="rId18"/>
    <p:sldId id="319" r:id="rId19"/>
    <p:sldId id="323" r:id="rId20"/>
    <p:sldId id="315" r:id="rId21"/>
    <p:sldId id="321" r:id="rId22"/>
    <p:sldId id="324" r:id="rId23"/>
    <p:sldId id="322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90" r:id="rId32"/>
    <p:sldId id="334" r:id="rId33"/>
    <p:sldId id="333" r:id="rId34"/>
    <p:sldId id="387" r:id="rId35"/>
    <p:sldId id="388" r:id="rId36"/>
    <p:sldId id="389" r:id="rId37"/>
    <p:sldId id="470" r:id="rId38"/>
    <p:sldId id="471" r:id="rId39"/>
    <p:sldId id="472" r:id="rId40"/>
    <p:sldId id="3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6" d="100"/>
          <a:sy n="66" d="100"/>
        </p:scale>
        <p:origin x="1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25A-9B6E-4E53-A912-9DD28A3DF5A5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008-26DA-41FD-B51D-FC727772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42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07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833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56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179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353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071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335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7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0748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34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247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4073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161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0910733-A82A-4A2E-802D-FA530C060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477B9292-6997-4B0E-98A9-EBAA2FD2FCB3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C114333-9A8C-4EDC-8008-EE0BEE6E0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A73C0AC-3209-491D-A897-E2B35B579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0910733-A82A-4A2E-802D-FA530C060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477B9292-6997-4B0E-98A9-EBAA2FD2FCB3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C114333-9A8C-4EDC-8008-EE0BEE6E0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A73C0AC-3209-491D-A897-E2B35B579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9895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0910733-A82A-4A2E-802D-FA530C060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477B9292-6997-4B0E-98A9-EBAA2FD2FCB3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C114333-9A8C-4EDC-8008-EE0BEE6E0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A73C0AC-3209-491D-A897-E2B35B579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494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0910733-A82A-4A2E-802D-FA530C060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477B9292-6997-4B0E-98A9-EBAA2FD2FCB3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C114333-9A8C-4EDC-8008-EE0BEE6E0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A73C0AC-3209-491D-A897-E2B35B579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5859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0910733-A82A-4A2E-802D-FA530C060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477B9292-6997-4B0E-98A9-EBAA2FD2FCB3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C114333-9A8C-4EDC-8008-EE0BEE6E0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A73C0AC-3209-491D-A897-E2B35B579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340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0910733-A82A-4A2E-802D-FA530C060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477B9292-6997-4B0E-98A9-EBAA2FD2FCB3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C114333-9A8C-4EDC-8008-EE0BEE6E0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A73C0AC-3209-491D-A897-E2B35B579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499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89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618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The cranial Nerves</a:t>
            </a:r>
          </a:p>
        </p:txBody>
      </p:sp>
    </p:spTree>
    <p:extLst>
      <p:ext uri="{BB962C8B-B14F-4D97-AF65-F5344CB8AC3E}">
        <p14:creationId xmlns:p14="http://schemas.microsoft.com/office/powerpoint/2010/main" val="329621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2994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087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478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BC45A60-B616-48FC-928E-61FBCD819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0EF37400-AED3-44C1-BC74-590EFD252491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7DC0A81-712E-4B1B-BF78-38E5C12F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F6578FA-4D31-4B79-8818-C687CE7B1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82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2ABB-9ECB-4DBB-A6E4-C3F24E6B1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E0C848-0C57-49AD-B517-D751CF756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BAC69-8B2E-4EAA-9138-1223946D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67C76-5D3A-4081-9A3B-0B704060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1D821-0C6B-481B-935C-51080010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6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0F53-90EE-48EA-841C-5DA84FF9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1C3F5-C4DF-48A9-AC1B-5B83CECB8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2C590-FDEA-4E8A-8CD5-F87C1DE3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2CB5E-C76D-436B-BFE2-D8C41E508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134FF-BAD1-4150-9189-1BD56F3A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6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2C48C5-1D25-45A4-ACF1-03C1A78F2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4A0CE-F039-4E0B-8878-241CD5F55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E867D-5F45-4587-8491-B94DAABC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BD25F-9540-467E-A876-E6165A1B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C50F8-9E51-4222-B8B2-D88829F3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53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9117" y="260351"/>
            <a:ext cx="2641600" cy="206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3917" y="260351"/>
            <a:ext cx="2641600" cy="206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EA56-D443-405B-81A2-8A9DBDE02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25267" y="6467475"/>
            <a:ext cx="38608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Abuel Makarem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55030-068D-465D-BB35-9804B31B8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54885" y="6467475"/>
            <a:ext cx="493183" cy="274638"/>
          </a:xfrm>
        </p:spPr>
        <p:txBody>
          <a:bodyPr/>
          <a:lstStyle>
            <a:lvl1pPr>
              <a:defRPr/>
            </a:lvl1pPr>
          </a:lstStyle>
          <a:p>
            <a:fld id="{3947207B-09A5-4857-B2F5-3A51196116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723680"/>
      </p:ext>
    </p:extLst>
  </p:cSld>
  <p:clrMapOvr>
    <a:masterClrMapping/>
  </p:clrMapOvr>
  <p:transition spd="slow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6524-5270-4991-A2EE-80DAC51F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159B7-5F85-4F64-80C2-F4E4A37F5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D7B90-6A56-4A27-B248-6109FAEAB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F8FC8-762D-4B35-B715-0EADD2A4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9A9B-2C44-4D4C-B18E-F3EA6372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3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5C89-23E4-4E64-8650-02FD7D43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8DC93-F908-41CE-B236-8FB1BEC4D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0624F-F062-42A6-9AF3-AD7939B1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EE964-C4F4-4F0E-922A-4E4D81BB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40F52-B9E4-4E2A-B04A-420322C3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7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F0A7E-3187-4302-A779-494E8FB1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E57EF-75AB-4484-A6A7-A47B4B7A8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A038B-6705-4E3C-992C-15E888166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A32FA-5027-47B9-AD69-C2A02F5A3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CBCC6-0DAC-47D6-85DD-E7235CA3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80B31-EFDB-4501-96DB-3AF32AFD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230E6-6AEE-44EE-8C41-C360F561B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758DB-D565-489B-A4EA-716B6D110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9832-E3F1-4548-8962-B9270AFD7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42AA6-1146-4279-90D1-C9A6399556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98A8A4-FA53-4E8D-8742-4555D4370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656BB-290D-499E-B227-0F6A84A3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965B4-CFB1-40E3-972E-43FB4BB1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1E18F-707F-481A-96D9-8DB424572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8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2B4E-479B-48FD-92D3-6DA53C16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71017-A0AF-46D3-845D-A67411FD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74F5B-8BE0-4605-AD38-1C4481DEF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88F48-A66B-45DF-AEA6-C7356876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96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1CB16-E8CE-43B5-B1CE-8AB9B1E8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B5F45-CBEF-4321-9E3D-0754F0B0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6B6DC-54AD-4EAD-B68A-10C3B59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2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C79A-C354-4B25-BBA3-E43D6538A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8C25B-548E-4A27-BB94-5E9E79C8B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7C0D2-1DFF-409F-BC51-BFF17E7E4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FD8D4-71F4-4753-84DA-B34F23C1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49215-FD16-4D2A-A4A2-37F0A681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A5CF5-A00A-48CB-8D66-0B2D463C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9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E1E17-D832-4DEB-9441-F832442F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B97DE-B03A-436A-85F0-52CECC2D1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24768-FD8E-46C4-84D0-7DA982CBB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06F-17F7-4933-9255-AB7C1B5B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28C04-578F-4CBC-9FA0-F8127780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D643A-093A-4D34-868D-FDC064B2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4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9E71C0-13BA-42E7-8718-9DF3FE75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12823-878E-4EB0-B46C-C90C14EF5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57D57-CD30-43F1-9B04-09B0F7D9C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5152E-0817-4755-9779-26EBB4688956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5E775-7494-4B5B-9EE8-4041A1E4A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7E7DE-A8F3-48FE-AFBB-8DDA19AC8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9C38D-4B54-499B-86B6-00066D6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0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ved=0ahUKEwidyZazuPPQAhUF1hQKHcA9BIYQjRwIBw&amp;url=http%3A%2F%2Fwww.spineuniverse.com%2Fanatomy%2Fligaments&amp;psig=AFQjCNFJJ8ReKLunFLHYCGLGAc7YO7yz_A&amp;ust=1481796519886049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ved=0ahUKEwidyZazuPPQAhUF1hQKHcA9BIYQjRwIBw&amp;url=http%3A%2F%2Fwww.spineuniverse.com%2Fanatomy%2Fligaments&amp;psig=AFQjCNFJJ8ReKLunFLHYCGLGAc7YO7yz_A&amp;ust=148179651988604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BB9E0-5C0D-4787-BD44-D7B3BFD9B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567" y="327991"/>
            <a:ext cx="3763616" cy="5342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8746435" y="5867400"/>
            <a:ext cx="303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Dr. Zahid Kaimkhani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0F283A-25F4-4B78-A87C-757C89653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8" y="990600"/>
            <a:ext cx="2762250" cy="48768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4161184" y="2321371"/>
            <a:ext cx="3644347" cy="19079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ANATOMY </a:t>
            </a:r>
          </a:p>
          <a:p>
            <a:pPr algn="ctr">
              <a:defRPr/>
            </a:pPr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OF </a:t>
            </a:r>
          </a:p>
          <a:p>
            <a:pPr algn="ctr">
              <a:defRPr/>
            </a:pPr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THE SPINE</a:t>
            </a:r>
          </a:p>
        </p:txBody>
      </p:sp>
    </p:spTree>
    <p:extLst>
      <p:ext uri="{BB962C8B-B14F-4D97-AF65-F5344CB8AC3E}">
        <p14:creationId xmlns:p14="http://schemas.microsoft.com/office/powerpoint/2010/main" val="26563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1CE008E-8946-430F-BB1B-0989A249DFE2}"/>
              </a:ext>
            </a:extLst>
          </p:cNvPr>
          <p:cNvSpPr txBox="1"/>
          <p:nvPr/>
        </p:nvSpPr>
        <p:spPr>
          <a:xfrm>
            <a:off x="8397256" y="5004595"/>
            <a:ext cx="980660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22BD4-AE2E-49BB-8D21-EDA2475AFF4D}"/>
              </a:ext>
            </a:extLst>
          </p:cNvPr>
          <p:cNvSpPr txBox="1"/>
          <p:nvPr/>
        </p:nvSpPr>
        <p:spPr>
          <a:xfrm>
            <a:off x="3556322" y="736345"/>
            <a:ext cx="533126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n-US" sz="4000" b="1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CERVICAL</a:t>
            </a: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</a:t>
            </a:r>
            <a:r>
              <a:rPr lang="en-US" altLang="en-US" sz="4000" b="1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ERTEBRAE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CBDFCB2-1883-4F2C-BBB9-C12487F6CF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04" y="1675064"/>
            <a:ext cx="4280452" cy="42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3054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3" name="AutoShape 2" descr="Back | Basicmedical Key">
            <a:extLst>
              <a:ext uri="{FF2B5EF4-FFF2-40B4-BE49-F238E27FC236}">
                <a16:creationId xmlns:a16="http://schemas.microsoft.com/office/drawing/2014/main" id="{A5F6371C-EB14-4FDD-8C5D-02B48F33F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0CAC3-F0C4-44D4-B24F-0708F6140268}"/>
              </a:ext>
            </a:extLst>
          </p:cNvPr>
          <p:cNvSpPr txBox="1"/>
          <p:nvPr/>
        </p:nvSpPr>
        <p:spPr>
          <a:xfrm>
            <a:off x="234649" y="466809"/>
            <a:ext cx="4085560" cy="57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n-US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CERVICAL</a:t>
            </a:r>
            <a:r>
              <a:rPr lang="en-US" altLang="en-US" sz="2400" dirty="0">
                <a:solidFill>
                  <a:srgbClr val="002060"/>
                </a:solidFill>
                <a:latin typeface="Bahnschrift" panose="020B0502040204020203" pitchFamily="34" charset="0"/>
              </a:rPr>
              <a:t> V</a:t>
            </a:r>
            <a:r>
              <a:rPr lang="en-US" altLang="en-US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ERTEBRAE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2F4E4E-9071-4FEB-8C50-3D323D99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96348"/>
            <a:ext cx="5839296" cy="32467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45A5F5-F335-44C0-8916-D85B80FBFD0E}"/>
              </a:ext>
            </a:extLst>
          </p:cNvPr>
          <p:cNvSpPr txBox="1"/>
          <p:nvPr/>
        </p:nvSpPr>
        <p:spPr>
          <a:xfrm>
            <a:off x="290015" y="1107059"/>
            <a:ext cx="3404278" cy="49552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Berlin Sans FB" panose="020E0602020502020306" pitchFamily="34" charset="0"/>
              </a:rPr>
              <a:t>Salient Features: 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Berlin Sans FB" panose="020E0602020502020306" pitchFamily="34" charset="0"/>
              </a:rPr>
              <a:t>7 in number 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Identified by 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the </a:t>
            </a:r>
            <a:r>
              <a:rPr lang="en-US" sz="2000" i="1" dirty="0">
                <a:latin typeface="Berlin Sans FB" panose="020E0602020502020306" pitchFamily="34" charset="0"/>
              </a:rPr>
              <a:t>foramen transversarium </a:t>
            </a:r>
            <a:r>
              <a:rPr lang="en-US" sz="2000" dirty="0">
                <a:latin typeface="Berlin Sans FB" panose="020E0602020502020306" pitchFamily="34" charset="0"/>
              </a:rPr>
              <a:t>. </a:t>
            </a:r>
          </a:p>
          <a:p>
            <a:r>
              <a:rPr lang="en-US" sz="2000" dirty="0">
                <a:latin typeface="Berlin Sans FB" panose="020E0602020502020306" pitchFamily="34" charset="0"/>
              </a:rPr>
              <a:t>small and bifid spine (exception C1 and C7).</a:t>
            </a:r>
          </a:p>
          <a:p>
            <a:endParaRPr lang="en-US" sz="2000" dirty="0">
              <a:latin typeface="Berlin Sans FB" panose="020E0602020502020306" pitchFamily="34" charset="0"/>
            </a:endParaRPr>
          </a:p>
          <a:p>
            <a:r>
              <a:rPr lang="en-US" altLang="en-US" sz="2400" b="1" dirty="0"/>
              <a:t>Atypical </a:t>
            </a:r>
          </a:p>
          <a:p>
            <a:r>
              <a:rPr lang="en-US" altLang="en-US" sz="2400" dirty="0"/>
              <a:t>1</a:t>
            </a:r>
            <a:r>
              <a:rPr lang="en-US" altLang="en-US" sz="2400" baseline="30000" dirty="0"/>
              <a:t>st</a:t>
            </a:r>
            <a:r>
              <a:rPr lang="en-US" altLang="en-US" sz="2400" dirty="0"/>
              <a:t>  </a:t>
            </a:r>
            <a:r>
              <a:rPr lang="en-US" altLang="en-US" sz="2400" b="1" dirty="0">
                <a:solidFill>
                  <a:schemeClr val="hlink"/>
                </a:solidFill>
              </a:rPr>
              <a:t>ATLAS </a:t>
            </a:r>
            <a:r>
              <a:rPr lang="en-US" altLang="en-US" sz="2400" dirty="0"/>
              <a:t>and 2</a:t>
            </a:r>
            <a:r>
              <a:rPr lang="en-US" altLang="en-US" sz="2400" baseline="30000" dirty="0"/>
              <a:t>nd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chemeClr val="hlink"/>
                </a:solidFill>
              </a:rPr>
              <a:t>AXIS</a:t>
            </a:r>
            <a:r>
              <a:rPr lang="en-US" altLang="en-US" sz="2400" i="1" dirty="0"/>
              <a:t> </a:t>
            </a:r>
            <a:r>
              <a:rPr lang="en-US" altLang="en-US" sz="2400" dirty="0"/>
              <a:t>are different 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Bahnschrift SemiBold" panose="020B0502040204020203" pitchFamily="34" charset="0"/>
              </a:rPr>
              <a:t>because they perform functions not shared by the other cervical vertebrae</a:t>
            </a: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7</a:t>
            </a:r>
            <a:r>
              <a:rPr lang="en-US" sz="2400" b="1" baseline="30000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</a:t>
            </a:r>
            <a:r>
              <a:rPr 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is also Atypical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7FE7BE-0EDC-4D40-B780-4311F7094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7"/>
          <a:stretch/>
        </p:blipFill>
        <p:spPr>
          <a:xfrm>
            <a:off x="3756285" y="1725428"/>
            <a:ext cx="2434532" cy="35340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AF6930-E76E-4784-9DAD-ECA3D6971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374" y="3564746"/>
            <a:ext cx="3800673" cy="31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1CE008E-8946-430F-BB1B-0989A249DFE2}"/>
              </a:ext>
            </a:extLst>
          </p:cNvPr>
          <p:cNvSpPr txBox="1"/>
          <p:nvPr/>
        </p:nvSpPr>
        <p:spPr>
          <a:xfrm>
            <a:off x="8397256" y="5004595"/>
            <a:ext cx="980660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C2E032-7821-41D0-BB3D-C7B1459F66CC}"/>
              </a:ext>
            </a:extLst>
          </p:cNvPr>
          <p:cNvSpPr txBox="1"/>
          <p:nvPr/>
        </p:nvSpPr>
        <p:spPr>
          <a:xfrm>
            <a:off x="112645" y="676726"/>
            <a:ext cx="37304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TYPICAL CERVICAL VERTEBRAE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5480A0-ECF9-43CD-B5EF-E9D6FB87366C}"/>
              </a:ext>
            </a:extLst>
          </p:cNvPr>
          <p:cNvSpPr txBox="1"/>
          <p:nvPr/>
        </p:nvSpPr>
        <p:spPr>
          <a:xfrm>
            <a:off x="112644" y="1358127"/>
            <a:ext cx="446598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eaLnBrk="1" hangingPunct="1"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3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 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r>
              <a:rPr lang="en-US" sz="4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61950" indent="-361950" eaLnBrk="1" hangingPunct="1"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the 3 smallest,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lightest vertebrae,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spinous processes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are </a:t>
            </a: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short and </a:t>
            </a:r>
            <a:r>
              <a:rPr lang="en-US" sz="2400" b="1" u="sng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bifid</a:t>
            </a: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transverse processes </a:t>
            </a:r>
          </a:p>
          <a:p>
            <a:pPr marL="361950" indent="-361950" eaLnBrk="1" hangingPunct="1"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foramina</a:t>
            </a:r>
            <a:r>
              <a:rPr lang="en-US" sz="2400" i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eaLnBrk="1" hangingPunct="1">
              <a:defRPr/>
            </a:pPr>
            <a:r>
              <a:rPr lang="en-US" sz="2400" i="1" dirty="0">
                <a:latin typeface="Aharoni" panose="02010803020104030203" pitchFamily="2" charset="-79"/>
                <a:cs typeface="Aharoni" panose="02010803020104030203" pitchFamily="2" charset="-79"/>
              </a:rPr>
              <a:t>    “</a:t>
            </a:r>
            <a:r>
              <a:rPr lang="en-US" sz="2400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foramen transversarium” </a:t>
            </a:r>
          </a:p>
          <a:p>
            <a:pPr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transmits </a:t>
            </a:r>
          </a:p>
          <a:p>
            <a:pPr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Vertebral vessels and sympathetic nerve fibers</a:t>
            </a:r>
            <a:r>
              <a:rPr lang="en-US" sz="2800" dirty="0">
                <a:latin typeface="Berlin Sans FB" panose="020E0602020502020306" pitchFamily="34" charset="0"/>
              </a:rPr>
              <a:t>. </a:t>
            </a:r>
          </a:p>
          <a:p>
            <a:pPr eaLnBrk="1" hangingPunct="1">
              <a:defRPr/>
            </a:pP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28" name="Group 14">
            <a:extLst>
              <a:ext uri="{FF2B5EF4-FFF2-40B4-BE49-F238E27FC236}">
                <a16:creationId xmlns:a16="http://schemas.microsoft.com/office/drawing/2014/main" id="{51637CE8-7F4D-47A7-A373-7394DBA06D69}"/>
              </a:ext>
            </a:extLst>
          </p:cNvPr>
          <p:cNvGrpSpPr>
            <a:grpSpLocks/>
          </p:cNvGrpSpPr>
          <p:nvPr/>
        </p:nvGrpSpPr>
        <p:grpSpPr bwMode="auto">
          <a:xfrm>
            <a:off x="5031064" y="620712"/>
            <a:ext cx="5616575" cy="5616575"/>
            <a:chOff x="2109" y="527"/>
            <a:chExt cx="3538" cy="3311"/>
          </a:xfrm>
        </p:grpSpPr>
        <p:pic>
          <p:nvPicPr>
            <p:cNvPr id="29" name="Picture 5" descr="File0344">
              <a:extLst>
                <a:ext uri="{FF2B5EF4-FFF2-40B4-BE49-F238E27FC236}">
                  <a16:creationId xmlns:a16="http://schemas.microsoft.com/office/drawing/2014/main" id="{41F24779-7EDC-43B1-9A11-364BBBBAE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28" r="1962" b="54930"/>
            <a:stretch>
              <a:fillRect/>
            </a:stretch>
          </p:blipFill>
          <p:spPr bwMode="auto">
            <a:xfrm>
              <a:off x="2109" y="527"/>
              <a:ext cx="3538" cy="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380BE715-F331-48E9-933D-166122504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2614"/>
              <a:ext cx="635" cy="9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4E36B19-1805-4B3D-A7C7-E4661F521804}"/>
              </a:ext>
            </a:extLst>
          </p:cNvPr>
          <p:cNvSpPr txBox="1"/>
          <p:nvPr/>
        </p:nvSpPr>
        <p:spPr>
          <a:xfrm>
            <a:off x="4863548" y="3856383"/>
            <a:ext cx="1248604" cy="2027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69C6F7-8B35-4818-97F3-DC38AEC9F378}"/>
              </a:ext>
            </a:extLst>
          </p:cNvPr>
          <p:cNvSpPr/>
          <p:nvPr/>
        </p:nvSpPr>
        <p:spPr>
          <a:xfrm>
            <a:off x="4746141" y="2451652"/>
            <a:ext cx="1760676" cy="10514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E57390-6C32-4147-AADF-3D373CC872F9}"/>
              </a:ext>
            </a:extLst>
          </p:cNvPr>
          <p:cNvSpPr/>
          <p:nvPr/>
        </p:nvSpPr>
        <p:spPr>
          <a:xfrm>
            <a:off x="7734507" y="377686"/>
            <a:ext cx="1462502" cy="10514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8493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3" name="AutoShape 2" descr="Back | Basicmedical Key">
            <a:extLst>
              <a:ext uri="{FF2B5EF4-FFF2-40B4-BE49-F238E27FC236}">
                <a16:creationId xmlns:a16="http://schemas.microsoft.com/office/drawing/2014/main" id="{A5F6371C-EB14-4FDD-8C5D-02B48F33F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C1AE1-ECB0-427C-BE29-7F63799C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009" y="3621188"/>
            <a:ext cx="4391497" cy="2865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0975A1-DF79-4F5B-A4DE-2F19B6CA4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009" y="371571"/>
            <a:ext cx="4391496" cy="3021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06A7C9-B7F6-4EB5-8BDB-DDB9103B21F2}"/>
              </a:ext>
            </a:extLst>
          </p:cNvPr>
          <p:cNvSpPr txBox="1"/>
          <p:nvPr/>
        </p:nvSpPr>
        <p:spPr>
          <a:xfrm>
            <a:off x="397569" y="527607"/>
            <a:ext cx="4996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A-TYPICAL CERVICAL VERTEBRAE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97A1A-5717-45CD-827E-B49E973AA711}"/>
              </a:ext>
            </a:extLst>
          </p:cNvPr>
          <p:cNvSpPr txBox="1"/>
          <p:nvPr/>
        </p:nvSpPr>
        <p:spPr>
          <a:xfrm>
            <a:off x="1130967" y="1018425"/>
            <a:ext cx="2122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</a:rPr>
              <a:t>C1  </a:t>
            </a:r>
            <a:r>
              <a:rPr lang="en-US" altLang="en-US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ATLAS</a:t>
            </a:r>
          </a:p>
          <a:p>
            <a:r>
              <a:rPr lang="en-US" altLang="en-US" sz="2400" b="1" dirty="0"/>
              <a:t>C2  </a:t>
            </a: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AXIS &amp;</a:t>
            </a:r>
          </a:p>
          <a:p>
            <a:r>
              <a:rPr lang="en-US" sz="2400" b="1" dirty="0"/>
              <a:t> C7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1D312-59A2-47C0-B649-EF92390A1DF3}"/>
              </a:ext>
            </a:extLst>
          </p:cNvPr>
          <p:cNvSpPr txBox="1"/>
          <p:nvPr/>
        </p:nvSpPr>
        <p:spPr>
          <a:xfrm>
            <a:off x="445263" y="2187228"/>
            <a:ext cx="463708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Atlas </a:t>
            </a:r>
            <a:r>
              <a:rPr lang="en-US" altLang="en-US" sz="2400" b="1" dirty="0">
                <a:solidFill>
                  <a:srgbClr val="C00000"/>
                </a:solidFill>
              </a:rPr>
              <a:t>(C1)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NO BODY,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 Black" panose="020B0A04020102020204" pitchFamily="34" charset="0"/>
                <a:cs typeface="Aharoni" panose="02010803020104030203" pitchFamily="2" charset="-79"/>
              </a:rPr>
              <a:t>2</a:t>
            </a: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lateral masses</a:t>
            </a: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altLang="en-US" sz="20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superior</a:t>
            </a: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receive the occipital condyles of the skull.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This joint </a:t>
            </a:r>
            <a:r>
              <a:rPr lang="en-US" altLang="en-US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ATLANTO-OCCIPITAL</a:t>
            </a: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allows </a:t>
            </a:r>
            <a:r>
              <a:rPr lang="en-US" altLang="en-US" sz="1800" dirty="0">
                <a:latin typeface="Bahnschrift SemiBold" panose="020B0502040204020203" pitchFamily="34" charset="0"/>
              </a:rPr>
              <a:t>us to </a:t>
            </a:r>
            <a:r>
              <a:rPr lang="en-US" altLang="en-US" sz="2400" b="1" dirty="0">
                <a:solidFill>
                  <a:srgbClr val="002060"/>
                </a:solidFill>
                <a:latin typeface="Bahnschrift SemiBold" panose="020B0502040204020203" pitchFamily="34" charset="0"/>
              </a:rPr>
              <a:t>nod </a:t>
            </a:r>
            <a:r>
              <a:rPr lang="en-US" altLang="en-US" sz="2400" b="1" dirty="0" err="1">
                <a:solidFill>
                  <a:srgbClr val="002060"/>
                </a:solidFill>
                <a:latin typeface="Bahnschrift SemiBold" panose="020B0502040204020203" pitchFamily="34" charset="0"/>
              </a:rPr>
              <a:t>i.e</a:t>
            </a:r>
            <a:r>
              <a:rPr lang="en-US" altLang="en-US" sz="2400" b="1" dirty="0">
                <a:solidFill>
                  <a:srgbClr val="002060"/>
                </a:solidFill>
                <a:latin typeface="Bahnschrift SemiBold" panose="020B0502040204020203" pitchFamily="34" charset="0"/>
              </a:rPr>
              <a:t> yes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CA38AF-7D35-407F-8B7B-65E98DCD0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6" y="4857623"/>
            <a:ext cx="3087246" cy="17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3" name="AutoShape 2" descr="Back | Basicmedical Key">
            <a:extLst>
              <a:ext uri="{FF2B5EF4-FFF2-40B4-BE49-F238E27FC236}">
                <a16:creationId xmlns:a16="http://schemas.microsoft.com/office/drawing/2014/main" id="{A5F6371C-EB14-4FDD-8C5D-02B48F33F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BA4D89-E788-454B-8796-40169DA1E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199" y="180615"/>
            <a:ext cx="4547931" cy="3417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76AB3-B178-443D-B6F3-9301ADB8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501" y="3598568"/>
            <a:ext cx="5007482" cy="25478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06A7C9-B7F6-4EB5-8BDB-DDB9103B21F2}"/>
              </a:ext>
            </a:extLst>
          </p:cNvPr>
          <p:cNvSpPr txBox="1"/>
          <p:nvPr/>
        </p:nvSpPr>
        <p:spPr>
          <a:xfrm>
            <a:off x="621414" y="370211"/>
            <a:ext cx="4406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A-TYPICAL CERVICAL VERTEBRAE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1D312-59A2-47C0-B649-EF92390A1DF3}"/>
              </a:ext>
            </a:extLst>
          </p:cNvPr>
          <p:cNvSpPr txBox="1"/>
          <p:nvPr/>
        </p:nvSpPr>
        <p:spPr>
          <a:xfrm>
            <a:off x="424507" y="1111077"/>
            <a:ext cx="55305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axis (C2)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acts as a pivot for the rotation of the atlas (and the skull) above.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has a large upright process, the </a:t>
            </a:r>
            <a:r>
              <a:rPr lang="en-US" altLang="en-US" sz="20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odontoid process</a:t>
            </a:r>
            <a:r>
              <a:rPr lang="en-US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or </a:t>
            </a:r>
            <a:r>
              <a:rPr lang="en-US" altLang="en-US" sz="20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dens</a:t>
            </a:r>
            <a:r>
              <a:rPr lang="en-US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which acts as a pivot 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The joint between C1 &amp; C2 </a:t>
            </a:r>
            <a:r>
              <a:rPr lang="en-US" altLang="en-US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ATLANTO-AXIAL</a:t>
            </a: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allows to rotate the head from side to side to say  </a:t>
            </a:r>
            <a:r>
              <a:rPr lang="en-US" altLang="en-US" sz="28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"</a:t>
            </a:r>
            <a:r>
              <a:rPr lang="en-US" altLang="en-US" sz="2800" dirty="0" err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nooooo</a:t>
            </a:r>
            <a:r>
              <a:rPr lang="en-US" altLang="en-US" sz="28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”</a:t>
            </a:r>
            <a:endParaRPr lang="en-US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5807CA-060F-4C09-A0A6-6D39AB92D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17" y="4834931"/>
            <a:ext cx="1915805" cy="1076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541CA7-8F8F-418D-87F2-BCB6BEE78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77" y="4697373"/>
            <a:ext cx="1615769" cy="161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5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3" name="AutoShape 2" descr="Back | Basicmedical Key">
            <a:extLst>
              <a:ext uri="{FF2B5EF4-FFF2-40B4-BE49-F238E27FC236}">
                <a16:creationId xmlns:a16="http://schemas.microsoft.com/office/drawing/2014/main" id="{A5F6371C-EB14-4FDD-8C5D-02B48F33F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6A7C9-B7F6-4EB5-8BDB-DDB9103B21F2}"/>
              </a:ext>
            </a:extLst>
          </p:cNvPr>
          <p:cNvSpPr txBox="1"/>
          <p:nvPr/>
        </p:nvSpPr>
        <p:spPr>
          <a:xfrm>
            <a:off x="621414" y="370211"/>
            <a:ext cx="4406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A-TYPICAL CERVICAL VERTEBRAE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1D312-59A2-47C0-B649-EF92390A1DF3}"/>
              </a:ext>
            </a:extLst>
          </p:cNvPr>
          <p:cNvSpPr txBox="1"/>
          <p:nvPr/>
        </p:nvSpPr>
        <p:spPr>
          <a:xfrm>
            <a:off x="59323" y="1384425"/>
            <a:ext cx="553053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7</a:t>
            </a:r>
            <a:r>
              <a:rPr lang="en-US" altLang="en-US" sz="2800" baseline="30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altLang="en-US" sz="2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cervical Vertebra  </a:t>
            </a:r>
            <a:r>
              <a:rPr lang="en-US" altLang="en-US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Also called  </a:t>
            </a:r>
            <a:r>
              <a:rPr lang="en-US" sz="28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Cervica</a:t>
            </a:r>
            <a:r>
              <a:rPr lang="en-US" sz="2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Prominens</a:t>
            </a:r>
            <a:r>
              <a:rPr lang="en-US" altLang="en-US" sz="2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has the </a:t>
            </a:r>
            <a:r>
              <a:rPr lang="en-US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LONGEST SPINOUS 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process which is </a:t>
            </a:r>
            <a:r>
              <a:rPr lang="en-US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 BIFID.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is the first spine to be felt subcutaneously  in the root of the back of the  neck.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8DD98-ED4F-4BE8-B7C1-912121E2C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7"/>
          <a:stretch/>
        </p:blipFill>
        <p:spPr>
          <a:xfrm>
            <a:off x="5970786" y="142256"/>
            <a:ext cx="2434532" cy="3534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278998-3C21-4AFA-A8DC-D42C9E1AA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-48"/>
          <a:stretch/>
        </p:blipFill>
        <p:spPr>
          <a:xfrm>
            <a:off x="6758609" y="4205262"/>
            <a:ext cx="4234447" cy="2430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E11A0-9A52-4CA3-AF9C-D3F71B01F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278" y="406745"/>
            <a:ext cx="3338308" cy="35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3" name="AutoShape 2" descr="Back | Basicmedical Key">
            <a:extLst>
              <a:ext uri="{FF2B5EF4-FFF2-40B4-BE49-F238E27FC236}">
                <a16:creationId xmlns:a16="http://schemas.microsoft.com/office/drawing/2014/main" id="{A5F6371C-EB14-4FDD-8C5D-02B48F33F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6A7C9-B7F6-4EB5-8BDB-DDB9103B21F2}"/>
              </a:ext>
            </a:extLst>
          </p:cNvPr>
          <p:cNvSpPr txBox="1"/>
          <p:nvPr/>
        </p:nvSpPr>
        <p:spPr>
          <a:xfrm>
            <a:off x="134887" y="485010"/>
            <a:ext cx="499606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ATLANTO-OCCIPITAL JOINT</a:t>
            </a:r>
          </a:p>
          <a:p>
            <a:pPr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MOVEMENTS</a:t>
            </a:r>
          </a:p>
          <a:p>
            <a:pPr eaLnBrk="1" hangingPunct="1">
              <a:defRPr/>
            </a:pP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1D312-59A2-47C0-B649-EF92390A1DF3}"/>
              </a:ext>
            </a:extLst>
          </p:cNvPr>
          <p:cNvSpPr txBox="1"/>
          <p:nvPr/>
        </p:nvSpPr>
        <p:spPr>
          <a:xfrm>
            <a:off x="136424" y="1344474"/>
            <a:ext cx="463708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Flexion,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Extension, and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Lateral flexion;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Allows 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us </a:t>
            </a: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NODDING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i.e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 </a:t>
            </a:r>
            <a:endParaRPr lang="en-US" sz="2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 NOT ROTATATION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CA38AF-7D35-407F-8B7B-65E98DCD0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85010"/>
            <a:ext cx="4683868" cy="2634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E3DB45-B087-4943-9982-9941DC514996}"/>
              </a:ext>
            </a:extLst>
          </p:cNvPr>
          <p:cNvSpPr txBox="1"/>
          <p:nvPr/>
        </p:nvSpPr>
        <p:spPr>
          <a:xfrm>
            <a:off x="356859" y="3429000"/>
            <a:ext cx="42217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ATLANTO-AXIAL JOINT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MOVEMENTS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4B2AF5-BAA3-48B5-8C22-B0B405BF036F}"/>
              </a:ext>
            </a:extLst>
          </p:cNvPr>
          <p:cNvSpPr txBox="1"/>
          <p:nvPr/>
        </p:nvSpPr>
        <p:spPr>
          <a:xfrm>
            <a:off x="470453" y="4370003"/>
            <a:ext cx="36699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Extensive ROTATION of the atlas and the skull (and thus of the head on the axis).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That is 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to say “NO”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F9A154-D3ED-4CC2-B670-87816C16F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26" y="3624150"/>
            <a:ext cx="4210395" cy="23653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ACA918-2429-4D28-A8A7-365C3EDE3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92" y="3566192"/>
            <a:ext cx="2481306" cy="24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Dr.Zahid Kaimkhani</a:t>
            </a:r>
            <a:endParaRPr lang="en-US" dirty="0"/>
          </a:p>
        </p:txBody>
      </p:sp>
      <p:sp>
        <p:nvSpPr>
          <p:cNvPr id="1742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2F49F3-1FA8-4719-8AF6-6A275D707BBF}" type="slidenum">
              <a:rPr lang="en-US" altLang="en-US" smtClean="0">
                <a:solidFill>
                  <a:srgbClr val="898989"/>
                </a:solidFill>
              </a:rPr>
              <a:pPr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99" y="670082"/>
            <a:ext cx="6986332" cy="53245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b="1" dirty="0">
                <a:solidFill>
                  <a:srgbClr val="C00000"/>
                </a:solidFill>
                <a:latin typeface="Berlin Sans FB" panose="020E0602020502020306" pitchFamily="34" charset="0"/>
              </a:rPr>
              <a:t>APPLIED ANATOMY: </a:t>
            </a:r>
          </a:p>
          <a:p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The cervical vertebrae (particularly C7), may be </a:t>
            </a:r>
            <a:r>
              <a:rPr lang="en-US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FRACTURED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or, more commonly, </a:t>
            </a:r>
            <a:r>
              <a:rPr lang="en-US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dislocated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by a </a:t>
            </a:r>
            <a:r>
              <a:rPr lang="en-US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fall on the head with acute flexion of the neck e.g. diving into shallow water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Dislocation may even result from the sudden forward jerk (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during car or </a:t>
            </a:r>
            <a:r>
              <a:rPr lang="en-US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aeroplane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crash). 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WHY NOT FRACTURE- 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the relatively horizontal intervertebral facets of the cervical vertebrae allow dislocation to take place without their being fractured.</a:t>
            </a:r>
          </a:p>
          <a:p>
            <a:endParaRPr lang="en-US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Cervical disc prolapse- 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This may sometimes occur at the lower cervical intervertebral discs C5/6 and C6/7.</a:t>
            </a:r>
            <a:endParaRPr lang="en-US" sz="20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31" y="3676649"/>
            <a:ext cx="4738591" cy="29142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56783" y="134816"/>
            <a:ext cx="2412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Berlin Sans FB" panose="020E0602020502020306" pitchFamily="34" charset="0"/>
                <a:ea typeface="Batang" panose="02030600000101010101" pitchFamily="18" charset="-127"/>
              </a:rPr>
              <a:t>The Cervical Spine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947" y="371060"/>
            <a:ext cx="3704105" cy="286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54" y="702787"/>
            <a:ext cx="1759046" cy="2198808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9A6DF295-CDF5-40A7-A166-6FEA9FF039D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</p:spTree>
    <p:extLst>
      <p:ext uri="{BB962C8B-B14F-4D97-AF65-F5344CB8AC3E}">
        <p14:creationId xmlns:p14="http://schemas.microsoft.com/office/powerpoint/2010/main" val="18710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2632920" y="635505"/>
            <a:ext cx="610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THORACIC VERTEBRAE</a:t>
            </a:r>
          </a:p>
        </p:txBody>
      </p:sp>
      <p:pic>
        <p:nvPicPr>
          <p:cNvPr id="12290" name="Picture 2" descr="Anatomy Th spine">
            <a:extLst>
              <a:ext uri="{FF2B5EF4-FFF2-40B4-BE49-F238E27FC236}">
                <a16:creationId xmlns:a16="http://schemas.microsoft.com/office/drawing/2014/main" id="{4AED0C27-2442-46B6-B24D-284B292511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79" y="1815156"/>
            <a:ext cx="3717073" cy="37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3CC65-154A-45AD-8F11-F626F6D60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478" y="1998949"/>
            <a:ext cx="3710608" cy="3710608"/>
          </a:xfrm>
          <a:prstGeom prst="rect">
            <a:avLst/>
          </a:prstGeom>
        </p:spPr>
      </p:pic>
      <p:pic>
        <p:nvPicPr>
          <p:cNvPr id="12292" name="Picture 4" descr="The Backbone of Good In-Game Animation">
            <a:extLst>
              <a:ext uri="{FF2B5EF4-FFF2-40B4-BE49-F238E27FC236}">
                <a16:creationId xmlns:a16="http://schemas.microsoft.com/office/drawing/2014/main" id="{8B5EDCB3-46EE-4096-93FB-7D87822D0C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70" y="2085089"/>
            <a:ext cx="3177208" cy="317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6252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le0344">
            <a:extLst>
              <a:ext uri="{FF2B5EF4-FFF2-40B4-BE49-F238E27FC236}">
                <a16:creationId xmlns:a16="http://schemas.microsoft.com/office/drawing/2014/main" id="{6DCCCDD5-CE22-4B9D-BEFA-81544CE2A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68752" r="61300" b="3749"/>
          <a:stretch/>
        </p:blipFill>
        <p:spPr bwMode="auto">
          <a:xfrm>
            <a:off x="3176832" y="3173507"/>
            <a:ext cx="4666585" cy="321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2632920" y="635505"/>
            <a:ext cx="610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THORACIC VERTEBRAE</a:t>
            </a:r>
          </a:p>
        </p:txBody>
      </p:sp>
      <p:pic>
        <p:nvPicPr>
          <p:cNvPr id="16" name="Picture 4" descr="File0344">
            <a:extLst>
              <a:ext uri="{FF2B5EF4-FFF2-40B4-BE49-F238E27FC236}">
                <a16:creationId xmlns:a16="http://schemas.microsoft.com/office/drawing/2014/main" id="{0B1EB3CF-A431-4860-A997-FAE187256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39537" r="64400" b="29749"/>
          <a:stretch/>
        </p:blipFill>
        <p:spPr bwMode="auto">
          <a:xfrm>
            <a:off x="7613374" y="1377198"/>
            <a:ext cx="4267442" cy="359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219838" y="989448"/>
            <a:ext cx="48261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Bahnschrift SemiBold" panose="020B0502040204020203" pitchFamily="34" charset="0"/>
                <a:cs typeface="Aharoni" panose="02010803020104030203" pitchFamily="2" charset="-79"/>
              </a:rPr>
              <a:t>12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(T</a:t>
            </a:r>
            <a:r>
              <a:rPr lang="en-US" altLang="en-US" sz="2400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-T</a:t>
            </a:r>
            <a:r>
              <a:rPr lang="en-US" altLang="en-US" sz="2400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12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).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body 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somewhat heart-shaped 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has two </a:t>
            </a:r>
            <a:r>
              <a:rPr lang="en-US" alt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costal </a:t>
            </a:r>
            <a:r>
              <a:rPr lang="en-US" altLang="en-US" sz="2400" b="1" dirty="0" err="1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demifacets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alt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spinous process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long and hooks sharply downward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752713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28607-A508-45C9-8B50-CC314FAACE69}"/>
              </a:ext>
            </a:extLst>
          </p:cNvPr>
          <p:cNvSpPr txBox="1"/>
          <p:nvPr/>
        </p:nvSpPr>
        <p:spPr>
          <a:xfrm>
            <a:off x="112643" y="554897"/>
            <a:ext cx="11966713" cy="5434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OBJECTIVES</a:t>
            </a:r>
          </a:p>
          <a:p>
            <a:pPr>
              <a:defRPr/>
            </a:pPr>
            <a:endParaRPr lang="en-US" b="1" u="sng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 the end of this session we  should be able to:</a:t>
            </a:r>
          </a:p>
          <a:p>
            <a:pPr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Differentiate between the </a:t>
            </a:r>
            <a:r>
              <a:rPr lang="en-US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cervical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thoracic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lumbar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sacral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n-US" sz="2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coccygeal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vertebrae.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b="1" dirty="0"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Identify the </a:t>
            </a:r>
            <a:r>
              <a:rPr lang="en-US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cervical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thoracic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lumbar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sacral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n-US" sz="2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coccygeal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vertebrae in a figure, plastic model and prosection.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Describe the vertebral curvatures.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Describe the movements occurring in each region of the vertebral column.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 the structures connecting  adjacent vertebrae.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 and identify the </a:t>
            </a:r>
            <a:r>
              <a:rPr lang="en-US" sz="2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ligaments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the intervertebral joints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7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202202" y="638580"/>
            <a:ext cx="5247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THORACIC VERTEBRAE</a:t>
            </a:r>
          </a:p>
        </p:txBody>
      </p:sp>
      <p:pic>
        <p:nvPicPr>
          <p:cNvPr id="16" name="Picture 4" descr="File0344">
            <a:extLst>
              <a:ext uri="{FF2B5EF4-FFF2-40B4-BE49-F238E27FC236}">
                <a16:creationId xmlns:a16="http://schemas.microsoft.com/office/drawing/2014/main" id="{0B1EB3CF-A431-4860-A997-FAE18725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39537" r="63202" b="3749"/>
          <a:stretch>
            <a:fillRect/>
          </a:stretch>
        </p:blipFill>
        <p:spPr bwMode="auto">
          <a:xfrm>
            <a:off x="6730964" y="448590"/>
            <a:ext cx="417671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1A81AF-A965-4A43-B87A-6CF65868475B}"/>
              </a:ext>
            </a:extLst>
          </p:cNvPr>
          <p:cNvSpPr txBox="1"/>
          <p:nvPr/>
        </p:nvSpPr>
        <p:spPr>
          <a:xfrm>
            <a:off x="374945" y="1552432"/>
            <a:ext cx="508609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12 </a:t>
            </a:r>
            <a:r>
              <a:rPr lang="en-US" alt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thoracic vertebrae</a:t>
            </a: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(T</a:t>
            </a:r>
            <a:r>
              <a:rPr lang="en-US" altLang="en-US" sz="2400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-T</a:t>
            </a:r>
            <a:r>
              <a:rPr lang="en-US" altLang="en-US" sz="2400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12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) are almost typical.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They are larger than the cervical vertebrae.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body is somewhat heart-shaped and has two </a:t>
            </a:r>
            <a:r>
              <a:rPr lang="en-US" alt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costal </a:t>
            </a:r>
            <a:r>
              <a:rPr lang="en-US" altLang="en-US" sz="2400" b="1" dirty="0" err="1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demifacets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(articulating surfaces) on each side, which receive the heads of the ribs.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alt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spinous process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is long and hooks sharply downward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469227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1991376" y="329145"/>
            <a:ext cx="610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LUMBER VERTEBRAE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9F345-06B8-44D4-8F0A-BE963FF3D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2" r="11545"/>
          <a:stretch/>
        </p:blipFill>
        <p:spPr>
          <a:xfrm>
            <a:off x="7474226" y="1115162"/>
            <a:ext cx="2358887" cy="5257962"/>
          </a:xfrm>
          <a:prstGeom prst="rect">
            <a:avLst/>
          </a:prstGeom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72F0290B-EDA1-40B7-8289-BE105352DA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69" y="1650724"/>
            <a:ext cx="4063448" cy="406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635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1991376" y="329145"/>
            <a:ext cx="610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LUMBER VERTEBRAE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219838" y="1440022"/>
            <a:ext cx="48261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Bahnschrift SemiBold" panose="020B0502040204020203" pitchFamily="34" charset="0"/>
                <a:cs typeface="Aharoni" panose="02010803020104030203" pitchFamily="2" charset="-79"/>
              </a:rPr>
              <a:t>5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lumbar vertebrae</a:t>
            </a: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(L</a:t>
            </a:r>
            <a:r>
              <a:rPr lang="en-US" altLang="en-US" sz="2400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-L</a:t>
            </a:r>
            <a:r>
              <a:rPr lang="en-US" altLang="en-US" sz="2400" baseline="-25000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most solid of all vertebrae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BODY</a:t>
            </a:r>
          </a:p>
          <a:p>
            <a:pPr marL="800100" lvl="1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Massive &amp; block like.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SPINOUS PROCESSES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Short &amp; hatchet-shaped.</a:t>
            </a:r>
          </a:p>
          <a:p>
            <a:pPr lvl="1">
              <a:spcBef>
                <a:spcPct val="0"/>
              </a:spcBef>
            </a:pP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EFDDE5-3E84-4CD5-8982-E50CDAEA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30" y="978912"/>
            <a:ext cx="4518991" cy="54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252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77759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1540802" y="341006"/>
            <a:ext cx="85441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MOVEMENTS OF THE THORACOLUMBAR SPINE</a:t>
            </a:r>
          </a:p>
          <a:p>
            <a:pPr algn="ctr" eaLnBrk="1" hangingPunct="1">
              <a:defRPr/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2530" name="Picture 2" descr="Anatomy of the Spine | Skeleton muscles, Thoracic vertebrae, Spines">
            <a:extLst>
              <a:ext uri="{FF2B5EF4-FFF2-40B4-BE49-F238E27FC236}">
                <a16:creationId xmlns:a16="http://schemas.microsoft.com/office/drawing/2014/main" id="{F491E6E8-E9BA-49B9-B1D4-99646230C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589" y="244845"/>
            <a:ext cx="1600199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A Lesson Plan in AR: Five Interactive Muscle Actions in Augmented Reality">
            <a:extLst>
              <a:ext uri="{FF2B5EF4-FFF2-40B4-BE49-F238E27FC236}">
                <a16:creationId xmlns:a16="http://schemas.microsoft.com/office/drawing/2014/main" id="{E44FF139-7B47-472C-A74B-4E63E9CE8C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78" y="2176462"/>
            <a:ext cx="33337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ow to Do the Hip Hinge | Men's Health">
            <a:extLst>
              <a:ext uri="{FF2B5EF4-FFF2-40B4-BE49-F238E27FC236}">
                <a16:creationId xmlns:a16="http://schemas.microsoft.com/office/drawing/2014/main" id="{0F7AAB45-8B44-4827-B99B-079F6BBBF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9" y="1408696"/>
            <a:ext cx="3471113" cy="34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Spine Rotation with Muscle Premium on Make a GIF">
            <a:extLst>
              <a:ext uri="{FF2B5EF4-FFF2-40B4-BE49-F238E27FC236}">
                <a16:creationId xmlns:a16="http://schemas.microsoft.com/office/drawing/2014/main" id="{EC7D54BE-AC9A-49B1-B903-4016124C34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113" y="2176462"/>
            <a:ext cx="4473346" cy="250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ow to Draw Shoulder Muscles - Anatomy and Motion | Proko">
            <a:extLst>
              <a:ext uri="{FF2B5EF4-FFF2-40B4-BE49-F238E27FC236}">
                <a16:creationId xmlns:a16="http://schemas.microsoft.com/office/drawing/2014/main" id="{B9458E42-8524-40EE-83D3-5410DFC6B2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97" y="5921932"/>
            <a:ext cx="1513846" cy="8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ow to Draw Shoulder Muscles - Anatomy and Motion | Proko">
            <a:extLst>
              <a:ext uri="{FF2B5EF4-FFF2-40B4-BE49-F238E27FC236}">
                <a16:creationId xmlns:a16="http://schemas.microsoft.com/office/drawing/2014/main" id="{AC657FDB-24C7-4601-A5D3-BAFD94E101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8" y="5957147"/>
            <a:ext cx="995284" cy="55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8BA82-FD1B-49CB-A063-011B67A974EE}"/>
              </a:ext>
            </a:extLst>
          </p:cNvPr>
          <p:cNvSpPr txBox="1"/>
          <p:nvPr/>
        </p:nvSpPr>
        <p:spPr>
          <a:xfrm>
            <a:off x="458212" y="5168348"/>
            <a:ext cx="3040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Flexion &amp; extension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298457-5E1C-42F9-A628-3D5C36E7876B}"/>
              </a:ext>
            </a:extLst>
          </p:cNvPr>
          <p:cNvSpPr txBox="1"/>
          <p:nvPr/>
        </p:nvSpPr>
        <p:spPr>
          <a:xfrm>
            <a:off x="4631635" y="5136781"/>
            <a:ext cx="245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Lateral Flexion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CE5D7-783C-4D40-9243-F5C084234310}"/>
              </a:ext>
            </a:extLst>
          </p:cNvPr>
          <p:cNvSpPr txBox="1"/>
          <p:nvPr/>
        </p:nvSpPr>
        <p:spPr>
          <a:xfrm>
            <a:off x="9066532" y="5012954"/>
            <a:ext cx="152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Rotation</a:t>
            </a:r>
          </a:p>
        </p:txBody>
      </p:sp>
    </p:spTree>
    <p:extLst>
      <p:ext uri="{BB962C8B-B14F-4D97-AF65-F5344CB8AC3E}">
        <p14:creationId xmlns:p14="http://schemas.microsoft.com/office/powerpoint/2010/main" val="360723386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1540802" y="341006"/>
            <a:ext cx="85441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MOVEMENTS OF THE THORACOLUMBAR SPINE</a:t>
            </a:r>
          </a:p>
          <a:p>
            <a:pPr algn="ctr" eaLnBrk="1" hangingPunct="1">
              <a:defRPr/>
            </a:pPr>
            <a:endParaRPr 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2530" name="Picture 2" descr="Anatomy of the Spine | Skeleton muscles, Thoracic vertebrae, Spines">
            <a:extLst>
              <a:ext uri="{FF2B5EF4-FFF2-40B4-BE49-F238E27FC236}">
                <a16:creationId xmlns:a16="http://schemas.microsoft.com/office/drawing/2014/main" id="{F491E6E8-E9BA-49B9-B1D4-99646230C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22" y="387183"/>
            <a:ext cx="784691" cy="7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A Lesson Plan in AR: Five Interactive Muscle Actions in Augmented Reality">
            <a:extLst>
              <a:ext uri="{FF2B5EF4-FFF2-40B4-BE49-F238E27FC236}">
                <a16:creationId xmlns:a16="http://schemas.microsoft.com/office/drawing/2014/main" id="{E44FF139-7B47-472C-A74B-4E63E9CE8C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03" y="3127850"/>
            <a:ext cx="2188947" cy="16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ow to Do the Hip Hinge | Men's Health">
            <a:extLst>
              <a:ext uri="{FF2B5EF4-FFF2-40B4-BE49-F238E27FC236}">
                <a16:creationId xmlns:a16="http://schemas.microsoft.com/office/drawing/2014/main" id="{0F7AAB45-8B44-4827-B99B-079F6BBBF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03" y="910392"/>
            <a:ext cx="2086595" cy="20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Spine Rotation with Muscle Premium on Make a GIF">
            <a:extLst>
              <a:ext uri="{FF2B5EF4-FFF2-40B4-BE49-F238E27FC236}">
                <a16:creationId xmlns:a16="http://schemas.microsoft.com/office/drawing/2014/main" id="{EC7D54BE-AC9A-49B1-B903-4016124C34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48" y="5068028"/>
            <a:ext cx="2937208" cy="16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1027F-FFE9-4035-9A4F-3EEE7369FD84}"/>
              </a:ext>
            </a:extLst>
          </p:cNvPr>
          <p:cNvSpPr txBox="1"/>
          <p:nvPr/>
        </p:nvSpPr>
        <p:spPr>
          <a:xfrm>
            <a:off x="306293" y="949749"/>
            <a:ext cx="578970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The following movements are possible on the spine: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Flexion</a:t>
            </a:r>
            <a:r>
              <a:rPr 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extension</a:t>
            </a:r>
            <a:r>
              <a:rPr 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lateral flexion and 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rotation. </a:t>
            </a:r>
          </a:p>
          <a:p>
            <a:pPr eaLnBrk="1" hangingPunct="1">
              <a:defRPr/>
            </a:pPr>
            <a:r>
              <a:rPr lang="en-US" sz="24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In the thoracic region</a:t>
            </a:r>
            <a:r>
              <a:rPr lang="en-US" sz="2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</a:p>
          <a:p>
            <a:pPr eaLnBrk="1" hangingPunct="1"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ribs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, the 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costal cartilages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, and the 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sternum 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severely </a:t>
            </a:r>
            <a:r>
              <a:rPr lang="en-US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RESTRICT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the range of movement.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Flexion, extension and lateral flexion: 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are </a:t>
            </a:r>
            <a:r>
              <a:rPr lang="en-US" sz="24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extensive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in the  lumbar regions </a:t>
            </a:r>
            <a:r>
              <a:rPr lang="en-US" sz="24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but </a:t>
            </a:r>
            <a:r>
              <a:rPr lang="en-US" sz="2400" b="1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restricted</a:t>
            </a:r>
            <a:r>
              <a:rPr lang="en-US" sz="24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in the thoracic region.</a:t>
            </a:r>
          </a:p>
          <a:p>
            <a:pPr eaLnBrk="1" hangingPunct="1">
              <a:defRPr/>
            </a:pP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Rotation</a:t>
            </a:r>
            <a:r>
              <a:rPr lang="en-US" sz="2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eaLnBrk="1" hangingPunct="1"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It is </a:t>
            </a:r>
            <a:r>
              <a:rPr lang="en-US" sz="24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extensive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in thoracic spine and </a:t>
            </a:r>
            <a:r>
              <a:rPr lang="en-US" sz="24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least  extensive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in the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lumbar region.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92866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1991376" y="329145"/>
            <a:ext cx="610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SACRUM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362300" y="1027140"/>
            <a:ext cx="5415648" cy="5558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formed by fusion of </a:t>
            </a:r>
            <a:r>
              <a:rPr lang="en-US" sz="2400" dirty="0">
                <a:effectLst/>
                <a:latin typeface="Bahnschrift SemiBold" panose="020B0502040204020203" pitchFamily="34" charset="0"/>
                <a:cs typeface="Aharoni" panose="02010803020104030203" pitchFamily="2" charset="-79"/>
              </a:rPr>
              <a:t>5 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vertebrae.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forms the posterior wall of the pelvic cavity.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endParaRPr lang="en-US" sz="2400" dirty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400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Articulation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sz="2400" dirty="0">
                <a:solidFill>
                  <a:srgbClr val="0070C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Superiorly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with L5, &amp;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sz="2400" dirty="0">
                <a:solidFill>
                  <a:srgbClr val="0070C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Inferiorly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with the coccyx.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Sacral Promontory: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anterior and upper margin of the first sacral vertebra.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 The wing like </a:t>
            </a:r>
            <a:r>
              <a:rPr lang="en-US" sz="2400" b="1" dirty="0">
                <a:solidFill>
                  <a:schemeClr val="hlink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ala 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articulate laterally with the hip bones, forming the </a:t>
            </a:r>
            <a:r>
              <a:rPr lang="en-US" sz="2400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sacroiliac joints. 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spcBef>
                <a:spcPct val="0"/>
              </a:spcBef>
            </a:pP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22" name="Picture 2" descr="Anatomy sacrum">
            <a:extLst>
              <a:ext uri="{FF2B5EF4-FFF2-40B4-BE49-F238E27FC236}">
                <a16:creationId xmlns:a16="http://schemas.microsoft.com/office/drawing/2014/main" id="{75701DDE-9803-40B6-B5C2-2A7BAE80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24" y="371060"/>
            <a:ext cx="2116330" cy="211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 descr="07-18_SacrumCoccyx_1">
            <a:extLst>
              <a:ext uri="{FF2B5EF4-FFF2-40B4-BE49-F238E27FC236}">
                <a16:creationId xmlns:a16="http://schemas.microsoft.com/office/drawing/2014/main" id="{B8C0ADFD-5C1D-42D9-B504-FA654AC06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25227" r="47974" b="11253"/>
          <a:stretch>
            <a:fillRect/>
          </a:stretch>
        </p:blipFill>
        <p:spPr>
          <a:xfrm>
            <a:off x="6739949" y="2371213"/>
            <a:ext cx="4175079" cy="3998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What is a Sacrum? - Definition, Location &amp; Function | Study.com">
            <a:extLst>
              <a:ext uri="{FF2B5EF4-FFF2-40B4-BE49-F238E27FC236}">
                <a16:creationId xmlns:a16="http://schemas.microsoft.com/office/drawing/2014/main" id="{283C239B-7D5E-4B18-A605-A265DF18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35" y="683088"/>
            <a:ext cx="1995670" cy="8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82749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1991376" y="329145"/>
            <a:ext cx="610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SACRUM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362300" y="1027140"/>
            <a:ext cx="541564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400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DORSAL SURFACE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endParaRPr lang="en-US" sz="2400" dirty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Median Sacral Crest,</a:t>
            </a:r>
            <a:r>
              <a:rPr lang="en-US" sz="24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fused spinous processes of the sacral vertebrae).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sz="2400" dirty="0"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Dorsal Sacral Foramina 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laterally</a:t>
            </a:r>
            <a:endParaRPr lang="en-US" sz="2400" dirty="0"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endParaRPr lang="en-US" sz="2400" dirty="0">
              <a:solidFill>
                <a:schemeClr val="hlink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vertebral canal continues inside the sacrum as the </a:t>
            </a:r>
            <a:r>
              <a:rPr lang="en-US" sz="2400" b="1" dirty="0">
                <a:solidFill>
                  <a:schemeClr val="hlink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Sacral Canal.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sz="2400" b="1" dirty="0">
              <a:solidFill>
                <a:schemeClr val="hlink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sacral canal opens inferiorly in what is called </a:t>
            </a:r>
            <a:r>
              <a:rPr lang="en-US" sz="2400" dirty="0">
                <a:solidFill>
                  <a:srgbClr val="0070C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Sacral Hiatus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spcBef>
                <a:spcPct val="0"/>
              </a:spcBef>
            </a:pP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3" descr="File0345">
            <a:extLst>
              <a:ext uri="{FF2B5EF4-FFF2-40B4-BE49-F238E27FC236}">
                <a16:creationId xmlns:a16="http://schemas.microsoft.com/office/drawing/2014/main" id="{37F3B778-4930-4827-8330-73C5B3A6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3716" r="4449" b="2437"/>
          <a:stretch>
            <a:fillRect/>
          </a:stretch>
        </p:blipFill>
        <p:spPr bwMode="auto">
          <a:xfrm>
            <a:off x="6351343" y="725410"/>
            <a:ext cx="4937194" cy="580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79521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1991376" y="329145"/>
            <a:ext cx="610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COCCYX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332245" y="1135142"/>
            <a:ext cx="5415648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4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is formed of fusion of tiny, irregularly shaped vertebrae. </a:t>
            </a:r>
            <a:endParaRPr 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endParaRPr lang="en-US" sz="2400" dirty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spcBef>
                <a:spcPct val="0"/>
              </a:spcBef>
            </a:pP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6866" name="Picture 2" descr="Role of the Tailbone (Coccyx) in Resurrection – Orland Park Prayer Center  Home Page">
            <a:extLst>
              <a:ext uri="{FF2B5EF4-FFF2-40B4-BE49-F238E27FC236}">
                <a16:creationId xmlns:a16="http://schemas.microsoft.com/office/drawing/2014/main" id="{206AE9C9-FDF5-45C0-9807-AB920A58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6" y="2169763"/>
            <a:ext cx="5162964" cy="361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Pin on Coccydynia">
            <a:extLst>
              <a:ext uri="{FF2B5EF4-FFF2-40B4-BE49-F238E27FC236}">
                <a16:creationId xmlns:a16="http://schemas.microsoft.com/office/drawing/2014/main" id="{7CA2A7C1-3DC4-4891-8558-34DF3E299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78" y="2280149"/>
            <a:ext cx="5237186" cy="294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28320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3714159" y="768503"/>
            <a:ext cx="6109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1153167" y="1689540"/>
            <a:ext cx="8838972" cy="4250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Adjacent vertebrae are held together by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Strong ligaments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Small joints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sz="2800" b="1" dirty="0">
              <a:solidFill>
                <a:schemeClr val="hlin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solidFill>
                  <a:schemeClr val="hlink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Joints b/w bodies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Joints b/w neural arches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sz="2800" b="1" dirty="0">
              <a:solidFill>
                <a:schemeClr val="hlink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Note: joints b/w neural arches allows greater range of movements than b/w bodies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sz="2800" b="1" dirty="0">
              <a:solidFill>
                <a:schemeClr val="hlink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sz="2800" b="1" dirty="0">
                <a:solidFill>
                  <a:schemeClr val="hlink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US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0200296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3041374" y="24484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294396" y="994832"/>
            <a:ext cx="6307807" cy="502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JOINTS b/w BODIES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endParaRPr lang="en-US" sz="2800" b="1" dirty="0">
              <a:solidFill>
                <a:schemeClr val="hlink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It is a </a:t>
            </a:r>
            <a:r>
              <a:rPr lang="en-US" sz="280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secondary </a:t>
            </a:r>
            <a:r>
              <a:rPr lang="en-US" sz="2800" b="1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cartilaginous</a:t>
            </a:r>
            <a:r>
              <a:rPr lang="en-US" sz="280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joint 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sz="2800" dirty="0" err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Symphasis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).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28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upper</a:t>
            </a:r>
            <a:r>
              <a:rPr lang="en-US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lang="en-US" sz="28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lower</a:t>
            </a:r>
            <a:r>
              <a:rPr lang="en-US" sz="2800" dirty="0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surfaces of the </a:t>
            </a:r>
            <a:r>
              <a:rPr lang="en-US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bodies 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sz="2800" dirty="0">
                <a:effectLst/>
                <a:latin typeface="Bahnschrift SemiBold" panose="020B0502040204020203" pitchFamily="34" charset="0"/>
                <a:cs typeface="Aharoni" panose="02010803020104030203" pitchFamily="2" charset="-79"/>
              </a:rPr>
              <a:t>2 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adjacent vertebrae are covered by </a:t>
            </a:r>
            <a:r>
              <a:rPr lang="en-US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thin plates 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sz="28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hyaline</a:t>
            </a:r>
            <a:r>
              <a:rPr lang="en-US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cartilage.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Sandwiched between the plates of hyaline cartilage is an </a:t>
            </a:r>
            <a:r>
              <a:rPr lang="en-US" sz="280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intervertebral disc </a:t>
            </a: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n-US" sz="280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fibrocartilage</a:t>
            </a:r>
            <a:r>
              <a:rPr lang="en-US" sz="2800" b="1" dirty="0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r>
              <a:rPr lang="en-US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AE74B26-B7BB-43F0-AAD5-7A3459D0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96" y="1554283"/>
            <a:ext cx="16002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150A4505-F9A4-44C5-9CF2-3FF9AFC7B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25"/>
          <a:stretch/>
        </p:blipFill>
        <p:spPr bwMode="auto">
          <a:xfrm>
            <a:off x="6513563" y="1630178"/>
            <a:ext cx="1600200" cy="65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File0127A">
            <a:extLst>
              <a:ext uri="{FF2B5EF4-FFF2-40B4-BE49-F238E27FC236}">
                <a16:creationId xmlns:a16="http://schemas.microsoft.com/office/drawing/2014/main" id="{508AC163-D4FD-44FA-984B-400B0F299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5" t="53945" r="15675" b="9425"/>
          <a:stretch/>
        </p:blipFill>
        <p:spPr>
          <a:xfrm>
            <a:off x="7227527" y="2558002"/>
            <a:ext cx="4670077" cy="3037425"/>
          </a:xfrm>
          <a:prstGeom prst="rect">
            <a:avLst/>
          </a:prstGeom>
          <a:noFill/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F0105357-8835-44CF-8665-53707F203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607" y="594722"/>
            <a:ext cx="4066212" cy="400110"/>
          </a:xfrm>
          <a:prstGeom prst="wedgeRectCallout">
            <a:avLst>
              <a:gd name="adj1" fmla="val -9250"/>
              <a:gd name="adj2" fmla="val 652986"/>
            </a:avLst>
          </a:prstGeom>
          <a:solidFill>
            <a:schemeClr val="bg2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80322" dir="4293903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Joint b/w bodies –Intervertebral disc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B8EBE78-310B-491F-B293-EC31B9A57C8E}"/>
              </a:ext>
            </a:extLst>
          </p:cNvPr>
          <p:cNvSpPr/>
          <p:nvPr/>
        </p:nvSpPr>
        <p:spPr>
          <a:xfrm>
            <a:off x="8476640" y="3207434"/>
            <a:ext cx="1747399" cy="801858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96C00844-41A5-4CEA-83A6-2C8AD69E2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3493" y="6245896"/>
            <a:ext cx="3448438" cy="400110"/>
          </a:xfrm>
          <a:prstGeom prst="wedgeRectCallout">
            <a:avLst>
              <a:gd name="adj1" fmla="val 25002"/>
              <a:gd name="adj2" fmla="val -428813"/>
            </a:avLst>
          </a:prstGeom>
          <a:solidFill>
            <a:schemeClr val="accent3">
              <a:lumMod val="75000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80322" dir="4293903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Joint b/w facets –facets Joint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EFEFBE-ADCE-4D18-BC41-C550B9877BC6}"/>
              </a:ext>
            </a:extLst>
          </p:cNvPr>
          <p:cNvSpPr/>
          <p:nvPr/>
        </p:nvSpPr>
        <p:spPr>
          <a:xfrm>
            <a:off x="10283481" y="4360433"/>
            <a:ext cx="731521" cy="4331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7039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28607-A508-45C9-8B50-CC314FAACE69}"/>
              </a:ext>
            </a:extLst>
          </p:cNvPr>
          <p:cNvSpPr txBox="1"/>
          <p:nvPr/>
        </p:nvSpPr>
        <p:spPr>
          <a:xfrm>
            <a:off x="258418" y="371060"/>
            <a:ext cx="6964018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vertebral column (SPINE):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extends from the skull to the pelvis.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surrounds and protects the spinal cord and supports the whole body.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formed from 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33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irregular 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vertebrae.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consists of 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24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single vertebrae and 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bones</a:t>
            </a: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Sacrum (5 fused vertebrae) 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Coccyx  (4 fused vertebrae)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the </a:t>
            </a:r>
            <a:r>
              <a:rPr lang="en-US" altLang="en-US" sz="2000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</a:t>
            </a: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single bones, 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000" dirty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</a:t>
            </a:r>
            <a:r>
              <a:rPr lang="en-US" altLang="en-US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Cervical vertebrae</a:t>
            </a: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0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</a:t>
            </a:r>
            <a:r>
              <a:rPr lang="en-US" altLang="en-US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Thoracic vertebrae</a:t>
            </a: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&amp;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00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r>
              <a:rPr lang="en-US" altLang="en-US" sz="240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Lumbar vertebrae.</a:t>
            </a:r>
          </a:p>
          <a:p>
            <a:pPr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3" descr="File0342">
            <a:extLst>
              <a:ext uri="{FF2B5EF4-FFF2-40B4-BE49-F238E27FC236}">
                <a16:creationId xmlns:a16="http://schemas.microsoft.com/office/drawing/2014/main" id="{5935171E-6070-41F5-A810-7D972115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r="4904" b="2252"/>
          <a:stretch>
            <a:fillRect/>
          </a:stretch>
        </p:blipFill>
        <p:spPr bwMode="auto">
          <a:xfrm>
            <a:off x="7979617" y="244845"/>
            <a:ext cx="32400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164083-A004-4364-A7B7-02376C935049}"/>
              </a:ext>
            </a:extLst>
          </p:cNvPr>
          <p:cNvSpPr/>
          <p:nvPr/>
        </p:nvSpPr>
        <p:spPr>
          <a:xfrm>
            <a:off x="10323443" y="2749436"/>
            <a:ext cx="1020418" cy="881660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8B6189-7E8B-4056-8782-6254589DEB3E}"/>
              </a:ext>
            </a:extLst>
          </p:cNvPr>
          <p:cNvSpPr/>
          <p:nvPr/>
        </p:nvSpPr>
        <p:spPr>
          <a:xfrm>
            <a:off x="10323443" y="1007165"/>
            <a:ext cx="1020418" cy="75537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A042F4-7613-4487-BF0A-6F74A0F20496}"/>
              </a:ext>
            </a:extLst>
          </p:cNvPr>
          <p:cNvSpPr/>
          <p:nvPr/>
        </p:nvSpPr>
        <p:spPr>
          <a:xfrm>
            <a:off x="10318556" y="4422683"/>
            <a:ext cx="901148" cy="98420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95505F-DBEC-4355-A18D-E9E0FC4856E6}"/>
              </a:ext>
            </a:extLst>
          </p:cNvPr>
          <p:cNvSpPr/>
          <p:nvPr/>
        </p:nvSpPr>
        <p:spPr>
          <a:xfrm>
            <a:off x="10318556" y="5473006"/>
            <a:ext cx="781879" cy="649357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CBE5FD-9830-4186-9096-8CB4FFA6C176}"/>
              </a:ext>
            </a:extLst>
          </p:cNvPr>
          <p:cNvSpPr/>
          <p:nvPr/>
        </p:nvSpPr>
        <p:spPr>
          <a:xfrm>
            <a:off x="10318556" y="6183451"/>
            <a:ext cx="781878" cy="4999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2632920" y="222041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454352" y="1118580"/>
            <a:ext cx="5641648" cy="541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INTERVERTEBRAL DISCS</a:t>
            </a:r>
            <a:endParaRPr lang="en-US" sz="2800" dirty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one </a:t>
            </a:r>
            <a:r>
              <a:rPr lang="en-US" sz="2000" b="1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fourth</a:t>
            </a:r>
            <a:r>
              <a:rPr lang="en-US" sz="2000" b="1" dirty="0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of the whole length of the </a:t>
            </a:r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VC</a:t>
            </a: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marL="3429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thickest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in the </a:t>
            </a:r>
            <a:r>
              <a:rPr lang="en-US" sz="2000" b="1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cervical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n-US" sz="2000" b="1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lumbar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regions.</a:t>
            </a:r>
          </a:p>
          <a:p>
            <a:pPr marL="3429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consists </a:t>
            </a:r>
            <a:r>
              <a:rPr lang="en-US" sz="2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ofa</a:t>
            </a:r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ANNULUS FIBROSUS</a:t>
            </a:r>
            <a:r>
              <a:rPr lang="en-US" sz="2000" dirty="0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NUCLEUS PULPOSUS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000" dirty="0"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n-US" sz="2000" u="sng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nucleus pulposus contains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water, collagen fibers &amp; few cartilage cells.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NOTE:</a:t>
            </a:r>
            <a:endParaRPr lang="en-US" sz="2000" b="1" dirty="0"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NO DISCS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WHERE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between the first &amp; second cervical vertebrae in the sacrum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&amp; coccyx.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2" descr="C:\Users\user\Pictures\C12FF5.png">
            <a:extLst>
              <a:ext uri="{FF2B5EF4-FFF2-40B4-BE49-F238E27FC236}">
                <a16:creationId xmlns:a16="http://schemas.microsoft.com/office/drawing/2014/main" id="{6A635154-AAD4-4D24-B439-8792658F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0" t="12280" b="50194"/>
          <a:stretch>
            <a:fillRect/>
          </a:stretch>
        </p:blipFill>
        <p:spPr>
          <a:xfrm>
            <a:off x="7790958" y="222041"/>
            <a:ext cx="3946690" cy="33678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2" descr="C:\Users\user\Pictures\C12FF5.png">
            <a:extLst>
              <a:ext uri="{FF2B5EF4-FFF2-40B4-BE49-F238E27FC236}">
                <a16:creationId xmlns:a16="http://schemas.microsoft.com/office/drawing/2014/main" id="{E831DAB7-721A-47FF-B3F9-91CE572F4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54887" b="3464"/>
          <a:stretch>
            <a:fillRect/>
          </a:stretch>
        </p:blipFill>
        <p:spPr bwMode="auto">
          <a:xfrm>
            <a:off x="7790958" y="3548766"/>
            <a:ext cx="3946690" cy="32225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urprised emoticon smiley | Funny emoticons, Emoticons emojis, Laughing  emoji">
            <a:extLst>
              <a:ext uri="{FF2B5EF4-FFF2-40B4-BE49-F238E27FC236}">
                <a16:creationId xmlns:a16="http://schemas.microsoft.com/office/drawing/2014/main" id="{87309EA7-742C-4C95-8EC5-814B9D8A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98" y="4726406"/>
            <a:ext cx="504614" cy="53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1925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3714159" y="24484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247336" y="611162"/>
            <a:ext cx="7457196" cy="634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defRPr/>
            </a:pPr>
            <a:r>
              <a:rPr lang="en-US" sz="28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INTERVERTEBRAL DISCS</a:t>
            </a:r>
            <a:endParaRPr lang="en-US" sz="2800" dirty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forms about </a:t>
            </a: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one </a:t>
            </a:r>
            <a:r>
              <a:rPr lang="en-US" sz="2000" b="1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fourth</a:t>
            </a:r>
            <a:r>
              <a:rPr lang="en-US" sz="2000" b="1" dirty="0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of the whole length of the vertebral column.</a:t>
            </a:r>
          </a:p>
          <a:p>
            <a:pPr marL="3429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thickest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in the </a:t>
            </a:r>
            <a:r>
              <a:rPr lang="en-US" sz="2000" b="1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cervical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n-US" sz="2000" b="1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lumbar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regions, where the movements of the vertebral column are greatest.</a:t>
            </a:r>
          </a:p>
          <a:p>
            <a:pPr marL="3429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Each disc consists of a: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Peripheral part, </a:t>
            </a: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called 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20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ANNULUS FIBROSUS</a:t>
            </a:r>
            <a:r>
              <a:rPr lang="en-US" sz="2000" dirty="0">
                <a:solidFill>
                  <a:srgbClr val="FFFF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composed of fibrocartilage. 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Central part, </a:t>
            </a: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called 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2000" b="1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NUCLEUS PULPOSUS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 a mass of gelatinous material.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u="sng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nucleus pulposus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15% of the whole disc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u="sng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formed of: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Water (90% at birth, and 70% in old age. </a:t>
            </a:r>
          </a:p>
          <a:p>
            <a:pPr lvl="2">
              <a:defRPr/>
            </a:pP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OVER NIGHT Increase in height, </a:t>
            </a:r>
            <a:r>
              <a:rPr lang="en-US" sz="2000" dirty="0">
                <a:solidFill>
                  <a:srgbClr val="FF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Astronaut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??  ), 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Small number of collagen fibers,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Few cartilage cells.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No discs </a:t>
            </a:r>
            <a:r>
              <a:rPr lang="en-US" sz="20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are found between the first &amp; second cervical vertebrae or in the sacrum or coccyx.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2" descr="C:\Users\user\Pictures\C12FF5.png">
            <a:extLst>
              <a:ext uri="{FF2B5EF4-FFF2-40B4-BE49-F238E27FC236}">
                <a16:creationId xmlns:a16="http://schemas.microsoft.com/office/drawing/2014/main" id="{6A635154-AAD4-4D24-B439-8792658F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0" t="12280" b="50194"/>
          <a:stretch>
            <a:fillRect/>
          </a:stretch>
        </p:blipFill>
        <p:spPr>
          <a:xfrm>
            <a:off x="8216067" y="1118580"/>
            <a:ext cx="3214688" cy="2743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2" descr="C:\Users\user\Pictures\C12FF5.png">
            <a:extLst>
              <a:ext uri="{FF2B5EF4-FFF2-40B4-BE49-F238E27FC236}">
                <a16:creationId xmlns:a16="http://schemas.microsoft.com/office/drawing/2014/main" id="{E831DAB7-721A-47FF-B3F9-91CE572F4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54887" b="3464"/>
          <a:stretch>
            <a:fillRect/>
          </a:stretch>
        </p:blipFill>
        <p:spPr bwMode="auto">
          <a:xfrm>
            <a:off x="8392993" y="3946155"/>
            <a:ext cx="3311525" cy="2667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4600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3449116" y="24484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265272" y="1065887"/>
            <a:ext cx="7951076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FUNCTION OF INTERVERTEBRAL DISCS 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Allow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one vertebra to rock forward or backward on another, as in flexion and extension of vertebral column.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Serve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as </a:t>
            </a:r>
            <a:r>
              <a:rPr lang="en-US" sz="2400" dirty="0">
                <a:solidFill>
                  <a:srgbClr val="C0000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shock absorbers </a:t>
            </a:r>
            <a:r>
              <a:rPr lang="en-US" sz="2400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when the load on the vertebral column is suddenly increased, as when one is jumping. 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6B270-120C-4518-B0BB-0EE302C8D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44" y="294081"/>
            <a:ext cx="2104076" cy="2857286"/>
          </a:xfrm>
          <a:prstGeom prst="rect">
            <a:avLst/>
          </a:prstGeom>
        </p:spPr>
      </p:pic>
      <p:pic>
        <p:nvPicPr>
          <p:cNvPr id="38914" name="Picture 2" descr="Movement GIF - Find on GIFER">
            <a:extLst>
              <a:ext uri="{FF2B5EF4-FFF2-40B4-BE49-F238E27FC236}">
                <a16:creationId xmlns:a16="http://schemas.microsoft.com/office/drawing/2014/main" id="{1BCABF9B-A18F-4B09-A387-707F43ABE5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019" y="3193479"/>
            <a:ext cx="3257775" cy="32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20185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D42E3-1DE1-4F23-89B1-1C88A25AF636}"/>
              </a:ext>
            </a:extLst>
          </p:cNvPr>
          <p:cNvSpPr txBox="1"/>
          <p:nvPr/>
        </p:nvSpPr>
        <p:spPr>
          <a:xfrm>
            <a:off x="3449116" y="24484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FE451-CCF0-4D28-A0EA-26C207923F25}"/>
              </a:ext>
            </a:extLst>
          </p:cNvPr>
          <p:cNvSpPr txBox="1"/>
          <p:nvPr/>
        </p:nvSpPr>
        <p:spPr>
          <a:xfrm>
            <a:off x="338159" y="758660"/>
            <a:ext cx="3183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Applied Anatomy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BF073-488D-48D8-82CE-EA98244DC1F8}"/>
              </a:ext>
            </a:extLst>
          </p:cNvPr>
          <p:cNvSpPr txBox="1"/>
          <p:nvPr/>
        </p:nvSpPr>
        <p:spPr>
          <a:xfrm>
            <a:off x="0" y="1586959"/>
            <a:ext cx="682283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Disc prolapse / Herniated/Slipped disc</a:t>
            </a:r>
          </a:p>
          <a:p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Sometimes,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annulus fibrosus 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ruptures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, allowing the nucleus pulposus to herniate and protrude into the vertebral canal, where it may press on the spinal nerve roots, or the spinal nerve, or even spinal cord itself</a:t>
            </a:r>
          </a:p>
        </p:txBody>
      </p:sp>
      <p:pic>
        <p:nvPicPr>
          <p:cNvPr id="10" name="Picture 2" descr="http://www.dartmouth.edu/sport-trial/graphics/IDH_ADAM.gif">
            <a:extLst>
              <a:ext uri="{FF2B5EF4-FFF2-40B4-BE49-F238E27FC236}">
                <a16:creationId xmlns:a16="http://schemas.microsoft.com/office/drawing/2014/main" id="{488C65A7-6864-4B05-914A-6BC0DB1BB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2556" r="3189" b="12440"/>
          <a:stretch>
            <a:fillRect/>
          </a:stretch>
        </p:blipFill>
        <p:spPr bwMode="auto">
          <a:xfrm>
            <a:off x="7578983" y="1295948"/>
            <a:ext cx="4274858" cy="42748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72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>
            <a:extLst>
              <a:ext uri="{FF2B5EF4-FFF2-40B4-BE49-F238E27FC236}">
                <a16:creationId xmlns:a16="http://schemas.microsoft.com/office/drawing/2014/main" id="{30E31454-89D0-4B86-87A8-19023D7FFB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48139" y="4797426"/>
            <a:ext cx="9640475" cy="1584325"/>
          </a:xfrm>
          <a:ln w="38100">
            <a:noFill/>
          </a:ln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anterior</a:t>
            </a: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posterior longitudinal ligaments 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run as continuous bands along the anterior &amp; posterior surfaces of the vertebral bodies.</a:t>
            </a:r>
          </a:p>
          <a:p>
            <a:pPr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These ligaments hold the vertebrae firmly together but at the same time permit a small amount of </a:t>
            </a: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movement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to take place.</a:t>
            </a:r>
          </a:p>
        </p:txBody>
      </p:sp>
      <p:pic>
        <p:nvPicPr>
          <p:cNvPr id="229381" name="Picture 5" descr="Untitled-8a">
            <a:extLst>
              <a:ext uri="{FF2B5EF4-FFF2-40B4-BE49-F238E27FC236}">
                <a16:creationId xmlns:a16="http://schemas.microsoft.com/office/drawing/2014/main" id="{7EC5664B-D69A-4CA7-846A-52D020D48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008" r="3575" b="5385"/>
          <a:stretch>
            <a:fillRect/>
          </a:stretch>
        </p:blipFill>
        <p:spPr bwMode="auto">
          <a:xfrm>
            <a:off x="4048211" y="1216783"/>
            <a:ext cx="2869141" cy="312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2" name="Picture 6" descr="Untitled-2a">
            <a:extLst>
              <a:ext uri="{FF2B5EF4-FFF2-40B4-BE49-F238E27FC236}">
                <a16:creationId xmlns:a16="http://schemas.microsoft.com/office/drawing/2014/main" id="{7A734D50-928F-4FA2-8DB5-E7E834C322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438" r="5891" b="3571"/>
          <a:stretch>
            <a:fillRect/>
          </a:stretch>
        </p:blipFill>
        <p:spPr>
          <a:xfrm>
            <a:off x="769404" y="1111217"/>
            <a:ext cx="2679712" cy="32815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Slide Number Placeholder 7">
            <a:extLst>
              <a:ext uri="{FF2B5EF4-FFF2-40B4-BE49-F238E27FC236}">
                <a16:creationId xmlns:a16="http://schemas.microsoft.com/office/drawing/2014/main" id="{37663142-3CB6-4B35-9509-A19BA4F5D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B0D9A4-13BC-462A-9016-CCA9328EFC4E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7896" name="TextBox 7">
            <a:extLst>
              <a:ext uri="{FF2B5EF4-FFF2-40B4-BE49-F238E27FC236}">
                <a16:creationId xmlns:a16="http://schemas.microsoft.com/office/drawing/2014/main" id="{9C31D68C-649C-453A-BD2F-D3264D20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4076701"/>
            <a:ext cx="159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Anterior</a:t>
            </a:r>
          </a:p>
        </p:txBody>
      </p:sp>
      <p:sp>
        <p:nvSpPr>
          <p:cNvPr id="37897" name="TextBox 8">
            <a:extLst>
              <a:ext uri="{FF2B5EF4-FFF2-40B4-BE49-F238E27FC236}">
                <a16:creationId xmlns:a16="http://schemas.microsoft.com/office/drawing/2014/main" id="{771A7C08-E513-423F-A513-0EE093AC6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667" y="2101649"/>
            <a:ext cx="5762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R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C55BC-02F7-4A0F-B03B-33ABEEBC2EFF}"/>
              </a:ext>
            </a:extLst>
          </p:cNvPr>
          <p:cNvSpPr txBox="1"/>
          <p:nvPr/>
        </p:nvSpPr>
        <p:spPr>
          <a:xfrm>
            <a:off x="3449116" y="24484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C2981-E7C5-4945-A73F-C3B72AF6CF35}"/>
              </a:ext>
            </a:extLst>
          </p:cNvPr>
          <p:cNvSpPr txBox="1"/>
          <p:nvPr/>
        </p:nvSpPr>
        <p:spPr>
          <a:xfrm>
            <a:off x="0" y="547115"/>
            <a:ext cx="5829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LIGAMENTS - JOINTS b/w BODIES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5A44B1A-95B5-450F-979B-1A34713D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044" y="1876247"/>
            <a:ext cx="57626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</a:rPr>
              <a:t>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R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3FF617-9285-4BBC-906E-AAB01B744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4" y="965272"/>
            <a:ext cx="4953584" cy="31641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8A703E-E02F-4230-AFAF-C742B1C5E7F4}"/>
              </a:ext>
            </a:extLst>
          </p:cNvPr>
          <p:cNvSpPr/>
          <p:nvPr/>
        </p:nvSpPr>
        <p:spPr>
          <a:xfrm>
            <a:off x="10919791" y="1630017"/>
            <a:ext cx="742122" cy="47163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5FD2D70-925B-46E2-A9D3-21EE6912274A}"/>
              </a:ext>
            </a:extLst>
          </p:cNvPr>
          <p:cNvSpPr/>
          <p:nvPr/>
        </p:nvSpPr>
        <p:spPr>
          <a:xfrm>
            <a:off x="10811752" y="2530578"/>
            <a:ext cx="1380248" cy="47163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DC6DFC6-3F8A-482B-B234-E54B3253552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</p:spTree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93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93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3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build="p" animBg="1"/>
      <p:bldP spid="1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>
            <a:extLst>
              <a:ext uri="{FF2B5EF4-FFF2-40B4-BE49-F238E27FC236}">
                <a16:creationId xmlns:a16="http://schemas.microsoft.com/office/drawing/2014/main" id="{30E31454-89D0-4B86-87A8-19023D7FFB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6026" y="1098778"/>
            <a:ext cx="6758608" cy="2552168"/>
          </a:xfrm>
          <a:ln w="38100">
            <a:noFill/>
          </a:ln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Between Pedicels – intervertebral foramen</a:t>
            </a:r>
          </a:p>
          <a:p>
            <a:pPr marL="285750" indent="-285750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Adjacent articular process –synovial joints  (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Facet joints or 	Zygapophyseal joints</a:t>
            </a:r>
          </a:p>
          <a:p>
            <a:pPr marL="285750" indent="-285750"/>
            <a:r>
              <a:rPr lang="en-US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Remanning</a:t>
            </a: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arch by ligaments ; </a:t>
            </a:r>
            <a:r>
              <a:rPr lang="en-US" sz="24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most important are </a:t>
            </a:r>
          </a:p>
          <a:p>
            <a:pPr marL="285750" indent="-285750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SUPRASPINOUS</a:t>
            </a:r>
            <a:r>
              <a:rPr lang="en-US" sz="24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285750" indent="-285750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LIGAMENT FLAVA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7895" name="Slide Number Placeholder 7">
            <a:extLst>
              <a:ext uri="{FF2B5EF4-FFF2-40B4-BE49-F238E27FC236}">
                <a16:creationId xmlns:a16="http://schemas.microsoft.com/office/drawing/2014/main" id="{37663142-3CB6-4B35-9509-A19BA4F5D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B0D9A4-13BC-462A-9016-CCA9328EFC4E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7896" name="TextBox 7">
            <a:extLst>
              <a:ext uri="{FF2B5EF4-FFF2-40B4-BE49-F238E27FC236}">
                <a16:creationId xmlns:a16="http://schemas.microsoft.com/office/drawing/2014/main" id="{9C31D68C-649C-453A-BD2F-D3264D20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4076701"/>
            <a:ext cx="159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Anterior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C55BC-02F7-4A0F-B03B-33ABEEBC2EFF}"/>
              </a:ext>
            </a:extLst>
          </p:cNvPr>
          <p:cNvSpPr txBox="1"/>
          <p:nvPr/>
        </p:nvSpPr>
        <p:spPr>
          <a:xfrm>
            <a:off x="2640734" y="12293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C2981-E7C5-4945-A73F-C3B72AF6CF35}"/>
              </a:ext>
            </a:extLst>
          </p:cNvPr>
          <p:cNvSpPr txBox="1"/>
          <p:nvPr/>
        </p:nvSpPr>
        <p:spPr>
          <a:xfrm>
            <a:off x="0" y="608341"/>
            <a:ext cx="6217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JOINTS BETWEEN THE  NEURAL ARCHES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9C753-0499-44CA-885A-F31979239890}"/>
              </a:ext>
            </a:extLst>
          </p:cNvPr>
          <p:cNvSpPr txBox="1"/>
          <p:nvPr/>
        </p:nvSpPr>
        <p:spPr>
          <a:xfrm>
            <a:off x="245932" y="3864223"/>
            <a:ext cx="6096000" cy="176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joints between two vertebral arches consist of synovial joints between the superior and inferior articular processes of 2 adjacent vertebrae.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2D9F0-92B8-48C8-A6AC-2EE56849D9A6}"/>
              </a:ext>
            </a:extLst>
          </p:cNvPr>
          <p:cNvSpPr txBox="1"/>
          <p:nvPr/>
        </p:nvSpPr>
        <p:spPr>
          <a:xfrm>
            <a:off x="236026" y="5622962"/>
            <a:ext cx="7799249" cy="109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articular facets are covered with hyaline cartilage, and the joints are surrounded by a fibrous capsule.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659425-2874-454E-A12B-1CBC559D2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4" y="3498762"/>
            <a:ext cx="4953584" cy="31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40F0A9-4A09-4A8F-BA75-9C4A68592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46" y="810574"/>
            <a:ext cx="3244777" cy="2462213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932C1879-AF2F-41EE-8436-B268B6602F0F}"/>
              </a:ext>
            </a:extLst>
          </p:cNvPr>
          <p:cNvCxnSpPr>
            <a:cxnSpLocks/>
          </p:cNvCxnSpPr>
          <p:nvPr/>
        </p:nvCxnSpPr>
        <p:spPr>
          <a:xfrm>
            <a:off x="2640736" y="3352596"/>
            <a:ext cx="4453749" cy="1988029"/>
          </a:xfrm>
          <a:prstGeom prst="bentConnector3">
            <a:avLst>
              <a:gd name="adj1" fmla="val 77164"/>
            </a:avLst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78B5BE5B-52EA-4BD7-A753-6456D362899E}"/>
              </a:ext>
            </a:extLst>
          </p:cNvPr>
          <p:cNvCxnSpPr>
            <a:cxnSpLocks/>
          </p:cNvCxnSpPr>
          <p:nvPr/>
        </p:nvCxnSpPr>
        <p:spPr>
          <a:xfrm>
            <a:off x="2460077" y="2968486"/>
            <a:ext cx="4604123" cy="1108215"/>
          </a:xfrm>
          <a:prstGeom prst="bentConnector3">
            <a:avLst>
              <a:gd name="adj1" fmla="val 85749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2F4E471E-4928-403D-8540-AA32248E3B36}"/>
              </a:ext>
            </a:extLst>
          </p:cNvPr>
          <p:cNvSpPr/>
          <p:nvPr/>
        </p:nvSpPr>
        <p:spPr>
          <a:xfrm>
            <a:off x="7064200" y="5080813"/>
            <a:ext cx="971075" cy="46290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75000"/>
                  </a:schemeClr>
                </a:solidFill>
              </a:ln>
              <a:noFill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D035603-BBBD-4CE9-80BA-414DFF950916}"/>
              </a:ext>
            </a:extLst>
          </p:cNvPr>
          <p:cNvSpPr/>
          <p:nvPr/>
        </p:nvSpPr>
        <p:spPr>
          <a:xfrm>
            <a:off x="7064201" y="3844782"/>
            <a:ext cx="1263874" cy="4629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75000"/>
                  </a:schemeClr>
                </a:solidFill>
              </a:ln>
              <a:noFill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5453A00-8FE3-42A3-A806-B1DA09415E5A}"/>
              </a:ext>
            </a:extLst>
          </p:cNvPr>
          <p:cNvSpPr/>
          <p:nvPr/>
        </p:nvSpPr>
        <p:spPr>
          <a:xfrm>
            <a:off x="9278345" y="4076701"/>
            <a:ext cx="453578" cy="34055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9376" name="Straight Arrow Connector 229375">
            <a:extLst>
              <a:ext uri="{FF2B5EF4-FFF2-40B4-BE49-F238E27FC236}">
                <a16:creationId xmlns:a16="http://schemas.microsoft.com/office/drawing/2014/main" id="{10579E47-8E91-4942-A8D8-621D5E3920B8}"/>
              </a:ext>
            </a:extLst>
          </p:cNvPr>
          <p:cNvCxnSpPr/>
          <p:nvPr/>
        </p:nvCxnSpPr>
        <p:spPr>
          <a:xfrm>
            <a:off x="9383151" y="3123028"/>
            <a:ext cx="112541" cy="9536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4">
            <a:extLst>
              <a:ext uri="{FF2B5EF4-FFF2-40B4-BE49-F238E27FC236}">
                <a16:creationId xmlns:a16="http://schemas.microsoft.com/office/drawing/2014/main" id="{680F2876-36BF-470D-A559-E04A1B0349A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</p:spTree>
    <p:extLst>
      <p:ext uri="{BB962C8B-B14F-4D97-AF65-F5344CB8AC3E}">
        <p14:creationId xmlns:p14="http://schemas.microsoft.com/office/powerpoint/2010/main" val="2167298142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build="p"/>
      <p:bldP spid="3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Slide Number Placeholder 7">
            <a:extLst>
              <a:ext uri="{FF2B5EF4-FFF2-40B4-BE49-F238E27FC236}">
                <a16:creationId xmlns:a16="http://schemas.microsoft.com/office/drawing/2014/main" id="{37663142-3CB6-4B35-9509-A19BA4F5D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B0D9A4-13BC-462A-9016-CCA9328EFC4E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7896" name="TextBox 7">
            <a:extLst>
              <a:ext uri="{FF2B5EF4-FFF2-40B4-BE49-F238E27FC236}">
                <a16:creationId xmlns:a16="http://schemas.microsoft.com/office/drawing/2014/main" id="{9C31D68C-649C-453A-BD2F-D3264D20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4076701"/>
            <a:ext cx="159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Anterior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C55BC-02F7-4A0F-B03B-33ABEEBC2EFF}"/>
              </a:ext>
            </a:extLst>
          </p:cNvPr>
          <p:cNvSpPr txBox="1"/>
          <p:nvPr/>
        </p:nvSpPr>
        <p:spPr>
          <a:xfrm>
            <a:off x="3449116" y="24484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C2981-E7C5-4945-A73F-C3B72AF6CF35}"/>
              </a:ext>
            </a:extLst>
          </p:cNvPr>
          <p:cNvSpPr txBox="1"/>
          <p:nvPr/>
        </p:nvSpPr>
        <p:spPr>
          <a:xfrm>
            <a:off x="0" y="547115"/>
            <a:ext cx="5829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LIGAMENTS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- JOINTS b/w ARCHES</a:t>
            </a:r>
          </a:p>
        </p:txBody>
      </p:sp>
      <p:pic>
        <p:nvPicPr>
          <p:cNvPr id="19" name="Picture 11" descr="نتيجة بحث الصور عن ‪intertransverse ligament between cervical vertebrae‬‏">
            <a:hlinkClick r:id="rId3"/>
            <a:extLst>
              <a:ext uri="{FF2B5EF4-FFF2-40B4-BE49-F238E27FC236}">
                <a16:creationId xmlns:a16="http://schemas.microsoft.com/office/drawing/2014/main" id="{70D3EE8D-073F-4BBF-B0A7-FE8FE942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35" y="1230339"/>
            <a:ext cx="6546787" cy="51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DA4195-4894-420A-B417-01B8BD045755}"/>
              </a:ext>
            </a:extLst>
          </p:cNvPr>
          <p:cNvSpPr txBox="1"/>
          <p:nvPr/>
        </p:nvSpPr>
        <p:spPr>
          <a:xfrm>
            <a:off x="5880592" y="1187204"/>
            <a:ext cx="4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6CE2DF-6F8D-423E-A144-661166C79E1F}"/>
              </a:ext>
            </a:extLst>
          </p:cNvPr>
          <p:cNvSpPr txBox="1"/>
          <p:nvPr/>
        </p:nvSpPr>
        <p:spPr>
          <a:xfrm>
            <a:off x="4804819" y="3673534"/>
            <a:ext cx="4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A1728B7-FFBC-44D3-B012-8EA1CF9A2911}"/>
              </a:ext>
            </a:extLst>
          </p:cNvPr>
          <p:cNvSpPr txBox="1"/>
          <p:nvPr/>
        </p:nvSpPr>
        <p:spPr>
          <a:xfrm>
            <a:off x="4900947" y="5429652"/>
            <a:ext cx="4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B98D35-3776-46D1-8CDE-93D776A965CF}"/>
              </a:ext>
            </a:extLst>
          </p:cNvPr>
          <p:cNvSpPr txBox="1"/>
          <p:nvPr/>
        </p:nvSpPr>
        <p:spPr>
          <a:xfrm>
            <a:off x="10668704" y="1406288"/>
            <a:ext cx="4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53528E-9744-4AF2-88B5-9929C1ACE974}"/>
              </a:ext>
            </a:extLst>
          </p:cNvPr>
          <p:cNvSpPr txBox="1"/>
          <p:nvPr/>
        </p:nvSpPr>
        <p:spPr>
          <a:xfrm>
            <a:off x="114156" y="1616058"/>
            <a:ext cx="4103889" cy="3896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anose="02020404030301010803" pitchFamily="18" charset="0"/>
                <a:cs typeface="Arial" charset="0"/>
              </a:rPr>
              <a:t>Ligamentum flavum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       </a:t>
            </a: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(Connects Lamina)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anose="02020404030301010803" pitchFamily="18" charset="0"/>
              <a:cs typeface="Arial" charset="0"/>
            </a:endParaRP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buFont typeface="+mj-lt"/>
              <a:buAutoNum type="arabicPeriod" startAt="2"/>
              <a:defRPr/>
            </a:pP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Interspinous ligament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buFont typeface="+mj-lt"/>
              <a:buAutoNum type="arabicPeriod" startAt="2"/>
              <a:defRPr/>
            </a:pP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Supraspinous ligament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buFont typeface="+mj-lt"/>
              <a:buAutoNum type="arabicPeriod" startAt="2"/>
              <a:defRPr/>
            </a:pP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Intertransverse ligament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buFont typeface="+mj-lt"/>
              <a:buAutoNum type="arabicPeriod" startAt="2"/>
              <a:defRPr/>
            </a:pPr>
            <a:endParaRPr lang="en-US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charset="0"/>
            </a:endParaRP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buFont typeface="+mj-lt"/>
              <a:buAutoNum type="arabicPeriod" startAt="2"/>
              <a:defRPr/>
            </a:pPr>
            <a:endParaRPr lang="en-US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buFont typeface="Wingdings" pitchFamily="2" charset="2"/>
              <a:buAutoNum type="arabicPeriod" startAt="2"/>
              <a:defRPr/>
            </a:pPr>
            <a:endParaRPr lang="en-US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buFont typeface="Wingdings" pitchFamily="2" charset="2"/>
              <a:buAutoNum type="arabicPeriod" startAt="2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75" name="Rectangle 4">
            <a:extLst>
              <a:ext uri="{FF2B5EF4-FFF2-40B4-BE49-F238E27FC236}">
                <a16:creationId xmlns:a16="http://schemas.microsoft.com/office/drawing/2014/main" id="{881969CD-2E43-44A9-8D05-01A458EA3BE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</p:spTree>
    <p:extLst>
      <p:ext uri="{BB962C8B-B14F-4D97-AF65-F5344CB8AC3E}">
        <p14:creationId xmlns:p14="http://schemas.microsoft.com/office/powerpoint/2010/main" val="1414395172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Slide Number Placeholder 7">
            <a:extLst>
              <a:ext uri="{FF2B5EF4-FFF2-40B4-BE49-F238E27FC236}">
                <a16:creationId xmlns:a16="http://schemas.microsoft.com/office/drawing/2014/main" id="{37663142-3CB6-4B35-9509-A19BA4F5D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B0D9A4-13BC-462A-9016-CCA9328EFC4E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7896" name="TextBox 7">
            <a:extLst>
              <a:ext uri="{FF2B5EF4-FFF2-40B4-BE49-F238E27FC236}">
                <a16:creationId xmlns:a16="http://schemas.microsoft.com/office/drawing/2014/main" id="{9C31D68C-649C-453A-BD2F-D3264D20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4076701"/>
            <a:ext cx="159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Anterior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C55BC-02F7-4A0F-B03B-33ABEEBC2EFF}"/>
              </a:ext>
            </a:extLst>
          </p:cNvPr>
          <p:cNvSpPr txBox="1"/>
          <p:nvPr/>
        </p:nvSpPr>
        <p:spPr>
          <a:xfrm>
            <a:off x="3449116" y="24484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C2981-E7C5-4945-A73F-C3B72AF6CF35}"/>
              </a:ext>
            </a:extLst>
          </p:cNvPr>
          <p:cNvSpPr txBox="1"/>
          <p:nvPr/>
        </p:nvSpPr>
        <p:spPr>
          <a:xfrm>
            <a:off x="0" y="547115"/>
            <a:ext cx="5829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LIGAMENTS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- JOINTS b/w ARCHES</a:t>
            </a:r>
          </a:p>
        </p:txBody>
      </p:sp>
      <p:pic>
        <p:nvPicPr>
          <p:cNvPr id="19" name="Picture 11" descr="نتيجة بحث الصور عن ‪intertransverse ligament between cervical vertebrae‬‏">
            <a:hlinkClick r:id="rId3"/>
            <a:extLst>
              <a:ext uri="{FF2B5EF4-FFF2-40B4-BE49-F238E27FC236}">
                <a16:creationId xmlns:a16="http://schemas.microsoft.com/office/drawing/2014/main" id="{70D3EE8D-073F-4BBF-B0A7-FE8FE942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42" y="2799471"/>
            <a:ext cx="4569680" cy="362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DA4195-4894-420A-B417-01B8BD045755}"/>
              </a:ext>
            </a:extLst>
          </p:cNvPr>
          <p:cNvSpPr txBox="1"/>
          <p:nvPr/>
        </p:nvSpPr>
        <p:spPr>
          <a:xfrm rot="10800000">
            <a:off x="7624985" y="2650244"/>
            <a:ext cx="4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6CE2DF-6F8D-423E-A144-661166C79E1F}"/>
              </a:ext>
            </a:extLst>
          </p:cNvPr>
          <p:cNvSpPr txBox="1"/>
          <p:nvPr/>
        </p:nvSpPr>
        <p:spPr>
          <a:xfrm rot="10648833">
            <a:off x="6896921" y="4447060"/>
            <a:ext cx="315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A1728B7-FFBC-44D3-B012-8EA1CF9A2911}"/>
              </a:ext>
            </a:extLst>
          </p:cNvPr>
          <p:cNvSpPr txBox="1"/>
          <p:nvPr/>
        </p:nvSpPr>
        <p:spPr>
          <a:xfrm rot="10557953">
            <a:off x="6839423" y="5637988"/>
            <a:ext cx="4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B98D35-3776-46D1-8CDE-93D776A965CF}"/>
              </a:ext>
            </a:extLst>
          </p:cNvPr>
          <p:cNvSpPr txBox="1"/>
          <p:nvPr/>
        </p:nvSpPr>
        <p:spPr>
          <a:xfrm rot="10800000">
            <a:off x="10851588" y="2798989"/>
            <a:ext cx="43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53528E-9744-4AF2-88B5-9929C1ACE974}"/>
              </a:ext>
            </a:extLst>
          </p:cNvPr>
          <p:cNvSpPr txBox="1"/>
          <p:nvPr/>
        </p:nvSpPr>
        <p:spPr>
          <a:xfrm>
            <a:off x="143932" y="3982149"/>
            <a:ext cx="5952068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Interspinous&amp; Intertransverse ligaments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    weak ligaments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75" name="Rectangle 4">
            <a:extLst>
              <a:ext uri="{FF2B5EF4-FFF2-40B4-BE49-F238E27FC236}">
                <a16:creationId xmlns:a16="http://schemas.microsoft.com/office/drawing/2014/main" id="{881969CD-2E43-44A9-8D05-01A458EA3BE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E024B-FEDE-4750-B51C-F0527407CD23}"/>
              </a:ext>
            </a:extLst>
          </p:cNvPr>
          <p:cNvSpPr txBox="1"/>
          <p:nvPr/>
        </p:nvSpPr>
        <p:spPr>
          <a:xfrm>
            <a:off x="398364" y="1639196"/>
            <a:ext cx="6105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anose="02020404030301010803" pitchFamily="18" charset="0"/>
                <a:cs typeface="Arial" charset="0"/>
              </a:rPr>
              <a:t>The Ligamentum Flava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anose="02020404030301010803" pitchFamily="18" charset="0"/>
                <a:cs typeface="Arial" charset="0"/>
              </a:rPr>
              <a:t>: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anose="02020404030301010803" pitchFamily="18" charset="0"/>
                <a:cs typeface="Arial" charset="0"/>
              </a:rPr>
              <a:t>yellow, high elastic fibers, join the adjacent LAMINA , stretch by the flexion of spine ( in leaning forward –ANTI-GRAVITY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0E36BE-C499-478F-B085-84232A6A5BF5}"/>
              </a:ext>
            </a:extLst>
          </p:cNvPr>
          <p:cNvSpPr txBox="1"/>
          <p:nvPr/>
        </p:nvSpPr>
        <p:spPr>
          <a:xfrm>
            <a:off x="295628" y="2805030"/>
            <a:ext cx="6105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5000"/>
              <a:defRPr/>
            </a:pP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The Supraspinous ligament</a:t>
            </a:r>
            <a:r>
              <a:rPr lang="en-US" sz="1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: </a:t>
            </a:r>
            <a:r>
              <a:rPr 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strong , white, join the tips of spinous process, lax in extended spine, taut by full flexion &amp; support spine ( touching the toes) </a:t>
            </a:r>
          </a:p>
        </p:txBody>
      </p:sp>
    </p:spTree>
    <p:extLst>
      <p:ext uri="{BB962C8B-B14F-4D97-AF65-F5344CB8AC3E}">
        <p14:creationId xmlns:p14="http://schemas.microsoft.com/office/powerpoint/2010/main" val="598756960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Slide Number Placeholder 7">
            <a:extLst>
              <a:ext uri="{FF2B5EF4-FFF2-40B4-BE49-F238E27FC236}">
                <a16:creationId xmlns:a16="http://schemas.microsoft.com/office/drawing/2014/main" id="{37663142-3CB6-4B35-9509-A19BA4F5D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B0D9A4-13BC-462A-9016-CCA9328EFC4E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7896" name="TextBox 7">
            <a:extLst>
              <a:ext uri="{FF2B5EF4-FFF2-40B4-BE49-F238E27FC236}">
                <a16:creationId xmlns:a16="http://schemas.microsoft.com/office/drawing/2014/main" id="{9C31D68C-649C-453A-BD2F-D3264D20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4076701"/>
            <a:ext cx="159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Anterior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C55BC-02F7-4A0F-B03B-33ABEEBC2EFF}"/>
              </a:ext>
            </a:extLst>
          </p:cNvPr>
          <p:cNvSpPr txBox="1"/>
          <p:nvPr/>
        </p:nvSpPr>
        <p:spPr>
          <a:xfrm>
            <a:off x="3449116" y="244845"/>
            <a:ext cx="610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VERTEBRAL JOINTS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C2981-E7C5-4945-A73F-C3B72AF6CF35}"/>
              </a:ext>
            </a:extLst>
          </p:cNvPr>
          <p:cNvSpPr txBox="1"/>
          <p:nvPr/>
        </p:nvSpPr>
        <p:spPr>
          <a:xfrm>
            <a:off x="118328" y="768653"/>
            <a:ext cx="5829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LIGAMENTUM NUCHAE</a:t>
            </a:r>
          </a:p>
        </p:txBody>
      </p:sp>
      <p:sp>
        <p:nvSpPr>
          <p:cNvPr id="75" name="Rectangle 4">
            <a:extLst>
              <a:ext uri="{FF2B5EF4-FFF2-40B4-BE49-F238E27FC236}">
                <a16:creationId xmlns:a16="http://schemas.microsoft.com/office/drawing/2014/main" id="{881969CD-2E43-44A9-8D05-01A458EA3BE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E024B-FEDE-4750-B51C-F0527407CD23}"/>
              </a:ext>
            </a:extLst>
          </p:cNvPr>
          <p:cNvSpPr txBox="1"/>
          <p:nvPr/>
        </p:nvSpPr>
        <p:spPr>
          <a:xfrm>
            <a:off x="295628" y="1627911"/>
            <a:ext cx="6611609" cy="4472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In the cervical region, the Supraspinous and Interspinous ligaments are thickened to form the strong </a:t>
            </a:r>
            <a:r>
              <a:rPr lang="en-US" sz="24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ligamentum nuchae.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It extends from the external occipital protuberance of the skull to the spine of the seventh cervical vertebra.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Its anterior border is strongly attached to the cervical spines in between.</a:t>
            </a:r>
          </a:p>
        </p:txBody>
      </p:sp>
      <p:pic>
        <p:nvPicPr>
          <p:cNvPr id="5124" name="Picture 4" descr="MSAK 05 Flashcards | Quizlet">
            <a:extLst>
              <a:ext uri="{FF2B5EF4-FFF2-40B4-BE49-F238E27FC236}">
                <a16:creationId xmlns:a16="http://schemas.microsoft.com/office/drawing/2014/main" id="{883EF886-8EFC-4F6A-9277-4FDFA6000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54" y="1371929"/>
            <a:ext cx="4361131" cy="498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77072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Slide Number Placeholder 7">
            <a:extLst>
              <a:ext uri="{FF2B5EF4-FFF2-40B4-BE49-F238E27FC236}">
                <a16:creationId xmlns:a16="http://schemas.microsoft.com/office/drawing/2014/main" id="{37663142-3CB6-4B35-9509-A19BA4F5D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B0D9A4-13BC-462A-9016-CCA9328EFC4E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7896" name="TextBox 7">
            <a:extLst>
              <a:ext uri="{FF2B5EF4-FFF2-40B4-BE49-F238E27FC236}">
                <a16:creationId xmlns:a16="http://schemas.microsoft.com/office/drawing/2014/main" id="{9C31D68C-649C-453A-BD2F-D3264D206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4076701"/>
            <a:ext cx="159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Anterior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C2981-E7C5-4945-A73F-C3B72AF6CF35}"/>
              </a:ext>
            </a:extLst>
          </p:cNvPr>
          <p:cNvSpPr txBox="1"/>
          <p:nvPr/>
        </p:nvSpPr>
        <p:spPr>
          <a:xfrm>
            <a:off x="1093784" y="920944"/>
            <a:ext cx="5829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BLOOD SUPPLY OF THE VERTEBRAE</a:t>
            </a:r>
          </a:p>
        </p:txBody>
      </p:sp>
      <p:sp>
        <p:nvSpPr>
          <p:cNvPr id="75" name="Rectangle 4">
            <a:extLst>
              <a:ext uri="{FF2B5EF4-FFF2-40B4-BE49-F238E27FC236}">
                <a16:creationId xmlns:a16="http://schemas.microsoft.com/office/drawing/2014/main" id="{881969CD-2E43-44A9-8D05-01A458EA3BE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E024B-FEDE-4750-B51C-F0527407CD23}"/>
              </a:ext>
            </a:extLst>
          </p:cNvPr>
          <p:cNvSpPr txBox="1"/>
          <p:nvPr/>
        </p:nvSpPr>
        <p:spPr>
          <a:xfrm>
            <a:off x="295629" y="1627911"/>
            <a:ext cx="5306660" cy="4472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Segmentally by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The vertebral artery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Ascending &amp; deep cervical arteries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Intercostal artery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Lumber &amp; lateral sacral arteries</a:t>
            </a:r>
          </a:p>
          <a:p>
            <a:pPr>
              <a:lnSpc>
                <a:spcPct val="150000"/>
              </a:lnSpc>
              <a:defRPr/>
            </a:pPr>
            <a:endParaRPr lang="en-US" sz="2400" b="1" kern="0" dirty="0"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  <a:defRPr/>
            </a:pPr>
            <a:endParaRPr lang="en-US" sz="2400" b="1" kern="0" dirty="0"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2038B-F9E6-4E75-BA33-6A0054E18F17}"/>
              </a:ext>
            </a:extLst>
          </p:cNvPr>
          <p:cNvSpPr txBox="1"/>
          <p:nvPr/>
        </p:nvSpPr>
        <p:spPr>
          <a:xfrm>
            <a:off x="5345723" y="1210227"/>
            <a:ext cx="6455753" cy="6134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Drain s by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Basivertebral</a:t>
            </a:r>
            <a:r>
              <a:rPr lang="en-US" sz="2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 veins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Internal vertebral venous plexus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External vertebral venous plexus Into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Regional segmental veins [vertebral, post intercostal, lumber &amp; lateral sacral veins]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charset="0"/>
              </a:rPr>
              <a:t>Venous communication – reflux blood along valveless vein --- malignant disease from prostate, kidney , breast ,bronchus ,thyroid  can spread to spine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  <a:defRPr/>
            </a:pPr>
            <a:endParaRPr lang="en-US" sz="2400" b="1" kern="0" dirty="0"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  <a:cs typeface="Arial" charset="0"/>
            </a:endParaRPr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CA3F51A6-ECCF-4DF5-9FC8-5D16913A7DBD}"/>
              </a:ext>
            </a:extLst>
          </p:cNvPr>
          <p:cNvCxnSpPr>
            <a:cxnSpLocks/>
          </p:cNvCxnSpPr>
          <p:nvPr/>
        </p:nvCxnSpPr>
        <p:spPr>
          <a:xfrm rot="5400000">
            <a:off x="8351805" y="2424048"/>
            <a:ext cx="365760" cy="272545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70B11E6-1D0E-4336-95C6-88AACEF35BB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60788" y="3038623"/>
            <a:ext cx="337624" cy="28135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590241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28607-A508-45C9-8B50-CC314FAACE69}"/>
              </a:ext>
            </a:extLst>
          </p:cNvPr>
          <p:cNvSpPr txBox="1"/>
          <p:nvPr/>
        </p:nvSpPr>
        <p:spPr>
          <a:xfrm>
            <a:off x="258417" y="371060"/>
            <a:ext cx="725556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en-US" alt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vertebral column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Vertebrae are separated by pads of flexible fibrocartilage called the </a:t>
            </a:r>
            <a:r>
              <a:rPr lang="en-US" altLang="en-US" sz="2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intervertebral disc (I/V disc).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n-US" sz="2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en-US" altLang="en-US" sz="24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intervertebral discs: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Cushion the vertebrae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Absorb shocks.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Along with </a:t>
            </a: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S-shaped curvatures 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of the VC prevent shock to the head during walk or run.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Also make the body trunk flexible. </a:t>
            </a:r>
          </a:p>
          <a:p>
            <a:pPr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E464A5-B022-4EE1-9FD5-3F01776BA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34" y="3371881"/>
            <a:ext cx="2104076" cy="2857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7F6D31-DC80-4B32-A735-ECE41CC35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570" y="628833"/>
            <a:ext cx="26670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770783" y="6271027"/>
            <a:ext cx="303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0F283A-25F4-4B78-A87C-757C89653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1" t="-2996" r="7461" b="2996"/>
          <a:stretch/>
        </p:blipFill>
        <p:spPr>
          <a:xfrm>
            <a:off x="5005970" y="1290301"/>
            <a:ext cx="972800" cy="48768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1561515" y="1969679"/>
            <a:ext cx="8834510" cy="19079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dirty="0">
                <a:latin typeface="Arial Black" panose="020B0A04020102020204" pitchFamily="34" charset="0"/>
                <a:cs typeface="Aharoni" panose="02010803020104030203" pitchFamily="2" charset="-79"/>
              </a:rPr>
              <a:t>Thank You for 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C354F3-6773-4336-8500-E6930154CEAF}"/>
              </a:ext>
            </a:extLst>
          </p:cNvPr>
          <p:cNvSpPr/>
          <p:nvPr/>
        </p:nvSpPr>
        <p:spPr>
          <a:xfrm>
            <a:off x="3691263" y="3489009"/>
            <a:ext cx="4114268" cy="92333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STAY BLESSED</a:t>
            </a:r>
          </a:p>
        </p:txBody>
      </p:sp>
    </p:spTree>
    <p:extLst>
      <p:ext uri="{BB962C8B-B14F-4D97-AF65-F5344CB8AC3E}">
        <p14:creationId xmlns:p14="http://schemas.microsoft.com/office/powerpoint/2010/main" val="286656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28607-A508-45C9-8B50-CC314FAACE69}"/>
              </a:ext>
            </a:extLst>
          </p:cNvPr>
          <p:cNvSpPr txBox="1"/>
          <p:nvPr/>
        </p:nvSpPr>
        <p:spPr>
          <a:xfrm>
            <a:off x="258418" y="1575582"/>
            <a:ext cx="835218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primary curvatures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Present in the </a:t>
            </a: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thoracic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sacral 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regions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32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</a:t>
            </a:r>
            <a:r>
              <a:rPr lang="en-US" alt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primary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because they are present when we are born.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secondary curvatures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cervical curvature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appears when a baby begins to hold his head (6</a:t>
            </a:r>
            <a:r>
              <a:rPr lang="en-US" altLang="en-US" sz="2400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month), &amp;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The lumbar curvature 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develops when the baby begins to walk (around the end of the 1</a:t>
            </a:r>
            <a:r>
              <a:rPr lang="en-US" altLang="en-US" sz="2400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year).</a:t>
            </a:r>
          </a:p>
          <a:p>
            <a:pPr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B7986F-6BB6-489B-8BC9-E0CD79D97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940" y="2354661"/>
            <a:ext cx="467139" cy="4671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859BCF-3FE5-4D09-AD2B-FA35D1B5B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044"/>
          <a:stretch/>
        </p:blipFill>
        <p:spPr>
          <a:xfrm>
            <a:off x="9312248" y="1270755"/>
            <a:ext cx="2552219" cy="518050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B3A97FD6-AA25-4C17-9DD3-5ECA0CF649D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pic>
        <p:nvPicPr>
          <p:cNvPr id="3076" name="Picture 4" descr="Handbook: Week 2 Flashcards | Memorang">
            <a:extLst>
              <a:ext uri="{FF2B5EF4-FFF2-40B4-BE49-F238E27FC236}">
                <a16:creationId xmlns:a16="http://schemas.microsoft.com/office/drawing/2014/main" id="{136509DD-2B15-403B-9F92-A276BF06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83" y="205436"/>
            <a:ext cx="3784320" cy="18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B508F7-4B74-4947-9B87-CEA689E47A05}"/>
              </a:ext>
            </a:extLst>
          </p:cNvPr>
          <p:cNvSpPr txBox="1"/>
          <p:nvPr/>
        </p:nvSpPr>
        <p:spPr>
          <a:xfrm>
            <a:off x="400634" y="655267"/>
            <a:ext cx="4072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spinal Curvatures</a:t>
            </a:r>
          </a:p>
        </p:txBody>
      </p:sp>
    </p:spTree>
    <p:extLst>
      <p:ext uri="{BB962C8B-B14F-4D97-AF65-F5344CB8AC3E}">
        <p14:creationId xmlns:p14="http://schemas.microsoft.com/office/powerpoint/2010/main" val="2969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726D66-1570-4E9D-8C4F-3E3B67E88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337" y="1410070"/>
            <a:ext cx="8031975" cy="3427932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3" name="AutoShape 2" descr="Back | Basicmedical Key">
            <a:extLst>
              <a:ext uri="{FF2B5EF4-FFF2-40B4-BE49-F238E27FC236}">
                <a16:creationId xmlns:a16="http://schemas.microsoft.com/office/drawing/2014/main" id="{A5F6371C-EB14-4FDD-8C5D-02B48F33F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DF0286-603E-4913-AD49-7458887B4D7A}"/>
              </a:ext>
            </a:extLst>
          </p:cNvPr>
          <p:cNvSpPr txBox="1"/>
          <p:nvPr/>
        </p:nvSpPr>
        <p:spPr>
          <a:xfrm>
            <a:off x="371948" y="920768"/>
            <a:ext cx="4206678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Body or Centrum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Vertebral arch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Each vertebral arch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4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formed  of  </a:t>
            </a:r>
          </a:p>
          <a:p>
            <a:pPr marL="800100" lvl="1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Pedicles</a:t>
            </a:r>
            <a:r>
              <a:rPr lang="en-US" altLang="en-US" sz="2400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</a:p>
          <a:p>
            <a:pPr marL="800100" lvl="1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Laminae </a:t>
            </a:r>
          </a:p>
          <a:p>
            <a:pPr marL="800100" lvl="1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Vertebral foramen 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endParaRPr lang="en-US" altLang="en-US" sz="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Carries </a:t>
            </a:r>
            <a:r>
              <a:rPr lang="en-US" altLang="en-US" sz="2400" b="1" dirty="0">
                <a:latin typeface="+mj-lt"/>
                <a:cs typeface="Aharoni" panose="02010803020104030203" pitchFamily="2" charset="-79"/>
              </a:rPr>
              <a:t>7</a:t>
            </a: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process: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Transverse processes: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 spinous process: 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articular processes:</a:t>
            </a:r>
          </a:p>
          <a:p>
            <a:pPr marL="1257300" lvl="2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Superior &amp;</a:t>
            </a:r>
          </a:p>
          <a:p>
            <a:pPr marL="1257300" lvl="2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 inferior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0CAC3-F0C4-44D4-B24F-0708F6140268}"/>
              </a:ext>
            </a:extLst>
          </p:cNvPr>
          <p:cNvSpPr txBox="1"/>
          <p:nvPr/>
        </p:nvSpPr>
        <p:spPr>
          <a:xfrm>
            <a:off x="399687" y="235965"/>
            <a:ext cx="3900029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TYPICAL</a:t>
            </a:r>
            <a:r>
              <a:rPr lang="en-US" altLang="en-US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</a:t>
            </a:r>
            <a:r>
              <a:rPr lang="en-US" alt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ERTEBRA </a:t>
            </a:r>
          </a:p>
        </p:txBody>
      </p:sp>
    </p:spTree>
    <p:extLst>
      <p:ext uri="{BB962C8B-B14F-4D97-AF65-F5344CB8AC3E}">
        <p14:creationId xmlns:p14="http://schemas.microsoft.com/office/powerpoint/2010/main" val="6146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726D66-1570-4E9D-8C4F-3E3B67E88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298" y="454279"/>
            <a:ext cx="6856053" cy="2926064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DBE9799-DB4D-41D5-97B4-8FF3AD290F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E89C-92C9-4F5C-93CE-C8831233686C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3" name="AutoShape 2" descr="Back | Basicmedical Key">
            <a:extLst>
              <a:ext uri="{FF2B5EF4-FFF2-40B4-BE49-F238E27FC236}">
                <a16:creationId xmlns:a16="http://schemas.microsoft.com/office/drawing/2014/main" id="{A5F6371C-EB14-4FDD-8C5D-02B48F33F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DF0286-603E-4913-AD49-7458887B4D7A}"/>
              </a:ext>
            </a:extLst>
          </p:cNvPr>
          <p:cNvSpPr txBox="1"/>
          <p:nvPr/>
        </p:nvSpPr>
        <p:spPr>
          <a:xfrm>
            <a:off x="210089" y="1249831"/>
            <a:ext cx="3900029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Body or Centrum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endParaRPr lang="en-US" alt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endParaRPr lang="en-US" alt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Vertebral arch 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    </a:t>
            </a:r>
            <a:r>
              <a:rPr lang="en-US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Each vertebral arch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 formed  of  </a:t>
            </a:r>
          </a:p>
          <a:p>
            <a:pPr marL="800100" lvl="1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Pedicles</a:t>
            </a:r>
            <a:r>
              <a:rPr lang="en-US" altLang="en-US" sz="2000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</a:p>
          <a:p>
            <a:pPr marL="800100" lvl="1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Laminae </a:t>
            </a:r>
          </a:p>
          <a:p>
            <a:pPr marL="800100" lvl="1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Vertebral foramen 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endParaRPr lang="en-US" altLang="en-US" sz="1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Bef>
                <a:spcPct val="0"/>
              </a:spcBef>
            </a:pPr>
            <a:r>
              <a:rPr lang="en-US" alt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carries 7 process: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Transverse processes: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 spinous process: 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articular processes:</a:t>
            </a:r>
          </a:p>
          <a:p>
            <a:pPr marL="1257300" lvl="2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Superior &amp;</a:t>
            </a:r>
          </a:p>
          <a:p>
            <a:pPr marL="1257300" lvl="2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 inferior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0CAC3-F0C4-44D4-B24F-0708F6140268}"/>
              </a:ext>
            </a:extLst>
          </p:cNvPr>
          <p:cNvSpPr txBox="1"/>
          <p:nvPr/>
        </p:nvSpPr>
        <p:spPr>
          <a:xfrm>
            <a:off x="234649" y="466809"/>
            <a:ext cx="5068871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en-US" alt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TYPICAL</a:t>
            </a:r>
            <a:r>
              <a:rPr lang="en-US" altLang="en-US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</a:t>
            </a:r>
            <a:r>
              <a:rPr lang="en-US" altLang="en-US" sz="28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ERTEBRA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CC64A7-11AA-47AD-9127-368BDC2D3111}"/>
              </a:ext>
            </a:extLst>
          </p:cNvPr>
          <p:cNvSpPr txBox="1"/>
          <p:nvPr/>
        </p:nvSpPr>
        <p:spPr>
          <a:xfrm>
            <a:off x="594006" y="1668296"/>
            <a:ext cx="4507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Disc like, weight-bearing part of the vertebra that lies anteriorly.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F0F78-7292-4D61-AA91-F25DE4643641}"/>
              </a:ext>
            </a:extLst>
          </p:cNvPr>
          <p:cNvSpPr txBox="1"/>
          <p:nvPr/>
        </p:nvSpPr>
        <p:spPr>
          <a:xfrm>
            <a:off x="2899886" y="3933403"/>
            <a:ext cx="8902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en-US" altLang="en-US" sz="1800" b="1" dirty="0">
                <a:solidFill>
                  <a:schemeClr val="hlin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Lies between the body and the arch, </a:t>
            </a:r>
            <a:r>
              <a:rPr lang="en-US" alt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 through which the spinal cord passes.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E9388F-3187-48E6-8240-BD7FDC61A1D2}"/>
              </a:ext>
            </a:extLst>
          </p:cNvPr>
          <p:cNvSpPr txBox="1"/>
          <p:nvPr/>
        </p:nvSpPr>
        <p:spPr>
          <a:xfrm>
            <a:off x="3935896" y="4743844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Lateral projections from the vertebral arch.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721BC-650A-48EB-BB0C-A77225C0D8B7}"/>
              </a:ext>
            </a:extLst>
          </p:cNvPr>
          <p:cNvSpPr txBox="1"/>
          <p:nvPr/>
        </p:nvSpPr>
        <p:spPr>
          <a:xfrm>
            <a:off x="3683189" y="5079325"/>
            <a:ext cx="7978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single projection arising from the posterior aspect of the vertebral arch.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5E5DFA-D270-47E3-8EBA-C1055284D107}"/>
              </a:ext>
            </a:extLst>
          </p:cNvPr>
          <p:cNvSpPr txBox="1"/>
          <p:nvPr/>
        </p:nvSpPr>
        <p:spPr>
          <a:xfrm>
            <a:off x="3339548" y="5539825"/>
            <a:ext cx="670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Paired projections lateral to the vertebral foramen, allowing a vertebra to form joints with adjacent vertebrae.</a:t>
            </a:r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6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5" name="Picture 3" descr="File0343">
            <a:extLst>
              <a:ext uri="{FF2B5EF4-FFF2-40B4-BE49-F238E27FC236}">
                <a16:creationId xmlns:a16="http://schemas.microsoft.com/office/drawing/2014/main" id="{017B5D02-6E0E-4921-A1D3-821F792B1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14" y="1529555"/>
            <a:ext cx="6314316" cy="44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E00B9B-0FBA-4AA3-A7B3-74402D2171AD}"/>
              </a:ext>
            </a:extLst>
          </p:cNvPr>
          <p:cNvSpPr txBox="1"/>
          <p:nvPr/>
        </p:nvSpPr>
        <p:spPr>
          <a:xfrm>
            <a:off x="7676117" y="1887966"/>
            <a:ext cx="980660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75F96D-E13B-4E0B-A7F0-06106BE1520C}"/>
              </a:ext>
            </a:extLst>
          </p:cNvPr>
          <p:cNvSpPr txBox="1"/>
          <p:nvPr/>
        </p:nvSpPr>
        <p:spPr>
          <a:xfrm>
            <a:off x="3601452" y="2074001"/>
            <a:ext cx="98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CE008E-8946-430F-BB1B-0989A249DFE2}"/>
              </a:ext>
            </a:extLst>
          </p:cNvPr>
          <p:cNvSpPr txBox="1"/>
          <p:nvPr/>
        </p:nvSpPr>
        <p:spPr>
          <a:xfrm>
            <a:off x="8397256" y="5004595"/>
            <a:ext cx="980660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97632D-6E34-477B-A2BD-B70D692D3401}"/>
              </a:ext>
            </a:extLst>
          </p:cNvPr>
          <p:cNvSpPr txBox="1"/>
          <p:nvPr/>
        </p:nvSpPr>
        <p:spPr>
          <a:xfrm>
            <a:off x="2405614" y="2626095"/>
            <a:ext cx="13557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A518F4-6A94-4FCE-931F-A68587A5B4C6}"/>
              </a:ext>
            </a:extLst>
          </p:cNvPr>
          <p:cNvSpPr txBox="1"/>
          <p:nvPr/>
        </p:nvSpPr>
        <p:spPr>
          <a:xfrm>
            <a:off x="2405614" y="4244581"/>
            <a:ext cx="98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1080CE-603E-49EE-BDE0-D7EE34FF5120}"/>
              </a:ext>
            </a:extLst>
          </p:cNvPr>
          <p:cNvSpPr txBox="1"/>
          <p:nvPr/>
        </p:nvSpPr>
        <p:spPr>
          <a:xfrm>
            <a:off x="6730590" y="5245852"/>
            <a:ext cx="98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773CDF-5B15-4F08-A2F1-980C84224061}"/>
              </a:ext>
            </a:extLst>
          </p:cNvPr>
          <p:cNvSpPr txBox="1"/>
          <p:nvPr/>
        </p:nvSpPr>
        <p:spPr>
          <a:xfrm>
            <a:off x="7073593" y="4617654"/>
            <a:ext cx="98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46684A-0F53-4D35-B42C-607288B1B921}"/>
              </a:ext>
            </a:extLst>
          </p:cNvPr>
          <p:cNvSpPr txBox="1"/>
          <p:nvPr/>
        </p:nvSpPr>
        <p:spPr>
          <a:xfrm>
            <a:off x="6377782" y="1941227"/>
            <a:ext cx="98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4756B-6C53-4570-A928-85E961D2600E}"/>
              </a:ext>
            </a:extLst>
          </p:cNvPr>
          <p:cNvSpPr txBox="1"/>
          <p:nvPr/>
        </p:nvSpPr>
        <p:spPr>
          <a:xfrm>
            <a:off x="7477334" y="1778681"/>
            <a:ext cx="98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Q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0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0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1CE008E-8946-430F-BB1B-0989A249DFE2}"/>
              </a:ext>
            </a:extLst>
          </p:cNvPr>
          <p:cNvSpPr txBox="1"/>
          <p:nvPr/>
        </p:nvSpPr>
        <p:spPr>
          <a:xfrm>
            <a:off x="8397256" y="5004595"/>
            <a:ext cx="980660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378413-F2C4-4A1C-9E3E-B3EEAF03C339}"/>
              </a:ext>
            </a:extLst>
          </p:cNvPr>
          <p:cNvSpPr txBox="1"/>
          <p:nvPr/>
        </p:nvSpPr>
        <p:spPr>
          <a:xfrm>
            <a:off x="4578626" y="6451255"/>
            <a:ext cx="3034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Black" panose="020B0A04020102020204" pitchFamily="34" charset="0"/>
              </a:rPr>
              <a:t>Dr. Zahid Kaimkhani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9BE008F2-CFB4-4F0E-ABDF-2F87D452A0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8630"/>
            <a:ext cx="2632920" cy="25243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ANATOMY OF THE SPINE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14528-CAC5-4F41-9B0C-FB95FABE80D9}"/>
              </a:ext>
            </a:extLst>
          </p:cNvPr>
          <p:cNvSpPr txBox="1"/>
          <p:nvPr/>
        </p:nvSpPr>
        <p:spPr>
          <a:xfrm>
            <a:off x="182880" y="561160"/>
            <a:ext cx="11605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REMEMBER </a:t>
            </a:r>
            <a:r>
              <a:rPr lang="en-US" sz="2000" dirty="0">
                <a:latin typeface="Arial Black" panose="020B0A04020102020204" pitchFamily="34" charset="0"/>
                <a:cs typeface="Aharoni" panose="02010803020104030203" pitchFamily="2" charset="-79"/>
              </a:rPr>
              <a:t>2</a:t>
            </a: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 POINTS TO DIFFERENTIATE BETWEEN CERVICAL, THORACIC AND LUMBER VERTEBRA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FORAMEN IN TRANSVERSE PROCESS                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CERVICAL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FACET ON THE BODY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  THORACIC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NO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FORAMEN IN TRANSVERSE PROCESS &amp;</a:t>
            </a:r>
            <a:r>
              <a:rPr lang="en-US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FACET ON THE BODY               </a:t>
            </a:r>
            <a:r>
              <a:rPr lang="en-US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LUMBER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95E560-4E48-41A6-A19F-201E20A0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70" y="2486924"/>
            <a:ext cx="3846786" cy="21389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CB3EA6-9C8F-4208-AB0D-42941BCB87AD}"/>
              </a:ext>
            </a:extLst>
          </p:cNvPr>
          <p:cNvCxnSpPr/>
          <p:nvPr/>
        </p:nvCxnSpPr>
        <p:spPr>
          <a:xfrm>
            <a:off x="4578626" y="1055077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0B9776-D0F9-4757-82FD-049384319451}"/>
              </a:ext>
            </a:extLst>
          </p:cNvPr>
          <p:cNvCxnSpPr>
            <a:cxnSpLocks/>
          </p:cNvCxnSpPr>
          <p:nvPr/>
        </p:nvCxnSpPr>
        <p:spPr>
          <a:xfrm>
            <a:off x="4678548" y="1035417"/>
            <a:ext cx="767097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1D09178-5840-4375-92AB-454E6B1F0BDB}"/>
              </a:ext>
            </a:extLst>
          </p:cNvPr>
          <p:cNvCxnSpPr>
            <a:cxnSpLocks/>
          </p:cNvCxnSpPr>
          <p:nvPr/>
        </p:nvCxnSpPr>
        <p:spPr>
          <a:xfrm>
            <a:off x="3151163" y="1314426"/>
            <a:ext cx="1717707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55E2A71-34FC-4F64-8D64-7D8852CF9A05}"/>
              </a:ext>
            </a:extLst>
          </p:cNvPr>
          <p:cNvCxnSpPr>
            <a:cxnSpLocks/>
          </p:cNvCxnSpPr>
          <p:nvPr/>
        </p:nvCxnSpPr>
        <p:spPr>
          <a:xfrm>
            <a:off x="8397256" y="1666119"/>
            <a:ext cx="767097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C33ABC8-9AC4-48F8-9183-B097EC41D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64" y="4511863"/>
            <a:ext cx="2735798" cy="17849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935804-D209-40B7-9AD0-7611A611E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77" y="2211655"/>
            <a:ext cx="3371850" cy="3619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3CDBF9-6FE6-4F05-B320-16B52EBB1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59" y="2985349"/>
            <a:ext cx="3722895" cy="20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738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5465</TotalTime>
  <Words>2321</Words>
  <Application>Microsoft Office PowerPoint</Application>
  <PresentationFormat>Widescreen</PresentationFormat>
  <Paragraphs>465</Paragraphs>
  <Slides>40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Batang</vt:lpstr>
      <vt:lpstr>Aharoni</vt:lpstr>
      <vt:lpstr>Arial</vt:lpstr>
      <vt:lpstr>Arial Black</vt:lpstr>
      <vt:lpstr>Bahnschrift</vt:lpstr>
      <vt:lpstr>Bahnschrift SemiBold</vt:lpstr>
      <vt:lpstr>Berlin Sans FB</vt:lpstr>
      <vt:lpstr>Bradley Hand ITC</vt:lpstr>
      <vt:lpstr>Calibri</vt:lpstr>
      <vt:lpstr>Calibri Light</vt:lpstr>
      <vt:lpstr>Garamond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Zahid Kaimkhani</dc:creator>
  <cp:lastModifiedBy>Zahid Kaimkhani</cp:lastModifiedBy>
  <cp:revision>101</cp:revision>
  <dcterms:created xsi:type="dcterms:W3CDTF">2020-11-18T18:52:38Z</dcterms:created>
  <dcterms:modified xsi:type="dcterms:W3CDTF">2020-11-28T20:16:56Z</dcterms:modified>
</cp:coreProperties>
</file>