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6"/>
  </p:notesMasterIdLst>
  <p:handoutMasterIdLst>
    <p:handoutMasterId r:id="rId27"/>
  </p:handoutMasterIdLst>
  <p:sldIdLst>
    <p:sldId id="432" r:id="rId2"/>
    <p:sldId id="431" r:id="rId3"/>
    <p:sldId id="437" r:id="rId4"/>
    <p:sldId id="441" r:id="rId5"/>
    <p:sldId id="412" r:id="rId6"/>
    <p:sldId id="372" r:id="rId7"/>
    <p:sldId id="440" r:id="rId8"/>
    <p:sldId id="428" r:id="rId9"/>
    <p:sldId id="419" r:id="rId10"/>
    <p:sldId id="375" r:id="rId11"/>
    <p:sldId id="376" r:id="rId12"/>
    <p:sldId id="420" r:id="rId13"/>
    <p:sldId id="450" r:id="rId14"/>
    <p:sldId id="410" r:id="rId15"/>
    <p:sldId id="449" r:id="rId16"/>
    <p:sldId id="422" r:id="rId17"/>
    <p:sldId id="447" r:id="rId18"/>
    <p:sldId id="451" r:id="rId19"/>
    <p:sldId id="379" r:id="rId20"/>
    <p:sldId id="380" r:id="rId21"/>
    <p:sldId id="453" r:id="rId22"/>
    <p:sldId id="452" r:id="rId23"/>
    <p:sldId id="430" r:id="rId24"/>
    <p:sldId id="44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15715"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115716"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6044C1FE-79C0-4FCD-A808-2254CFC49D30}" type="slidenum">
              <a:rPr lang="en-US"/>
              <a:pPr>
                <a:defRPr/>
              </a:pPr>
              <a:t>‹#›</a:t>
            </a:fld>
            <a:endParaRPr lang="en-US"/>
          </a:p>
        </p:txBody>
      </p:sp>
    </p:spTree>
    <p:extLst>
      <p:ext uri="{BB962C8B-B14F-4D97-AF65-F5344CB8AC3E}">
        <p14:creationId xmlns:p14="http://schemas.microsoft.com/office/powerpoint/2010/main" val="234075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82B24-56CC-4355-B734-71C5301C0753}" type="datetimeFigureOut">
              <a:rPr lang="en-US" smtClean="0"/>
              <a:t>11/22/2020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31A25-7C87-48E6-B7EA-4DAC120561FE}" type="slidenum">
              <a:rPr lang="en-US" smtClean="0"/>
              <a:t>‹#›</a:t>
            </a:fld>
            <a:endParaRPr lang="en-US"/>
          </a:p>
        </p:txBody>
      </p:sp>
    </p:spTree>
    <p:extLst>
      <p:ext uri="{BB962C8B-B14F-4D97-AF65-F5344CB8AC3E}">
        <p14:creationId xmlns:p14="http://schemas.microsoft.com/office/powerpoint/2010/main" val="390544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C7EA9-011F-458D-B6D8-6295E2634A1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C84147-9C99-45E9-9FC6-864C0333FB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4D37-1265-4463-A2E8-00C8DCA1933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E101460-A457-4CBF-8F01-59E21C36E3E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14A4A6A0-621F-4838-8EDD-013E1F3961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16C35-46D6-41F5-8890-A91AB18209A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24FC90-BE41-456F-BFEA-8E7B48A5FAC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A17610-15E7-4974-830F-41594623E4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EA76B5-6C33-481C-B009-9DAAE9B7A54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BD0D352-2908-43A7-977F-E7E2354AAC0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97EDAB5-A8CF-42DF-835D-20FFDE3EFDC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F5B1F8-26F5-4759-BEFD-43EA86F8CBC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DDBB0-A86D-45D8-9978-870623EF224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399A2B-C5F3-4DE0-8BAC-14BD96891C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4495800" cy="1752600"/>
          </a:xfrm>
          <a:solidFill>
            <a:schemeClr val="accent5">
              <a:lumMod val="20000"/>
              <a:lumOff val="80000"/>
            </a:schemeClr>
          </a:solidFill>
          <a:ln w="25400">
            <a:solidFill>
              <a:schemeClr val="tx1"/>
            </a:solidFill>
          </a:ln>
        </p:spPr>
        <p:txBody>
          <a:bodyPr/>
          <a:lstStyle/>
          <a:p>
            <a:pPr>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Motor Unit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3400" y="3048000"/>
            <a:ext cx="3733800" cy="1066800"/>
          </a:xfrm>
          <a:solidFill>
            <a:srgbClr val="FFFF00"/>
          </a:solidFill>
          <a:ln w="19050">
            <a:solidFill>
              <a:schemeClr val="tx1"/>
            </a:solidFill>
          </a:ln>
        </p:spPr>
        <p:txBody>
          <a:bodyPr>
            <a:normAutofit/>
          </a:bodyPr>
          <a:lstStyle/>
          <a:p>
            <a:pPr>
              <a:defRPr/>
            </a:pPr>
            <a:r>
              <a:rPr lang="en-US" sz="2800" b="1" dirty="0" smtClean="0">
                <a:solidFill>
                  <a:srgbClr val="002060"/>
                </a:solidFill>
                <a:effectLst>
                  <a:outerShdw blurRad="38100" dist="38100" dir="2700000" algn="tl">
                    <a:srgbClr val="000000">
                      <a:alpha val="43137"/>
                    </a:srgbClr>
                  </a:outerShdw>
                </a:effectLst>
              </a:rPr>
              <a:t>Dr. Salah Elmalik</a:t>
            </a:r>
          </a:p>
          <a:p>
            <a:pPr>
              <a:defRPr/>
            </a:pPr>
            <a:r>
              <a:rPr lang="en-US" sz="2800" b="1" dirty="0" smtClean="0">
                <a:solidFill>
                  <a:srgbClr val="002060"/>
                </a:solidFill>
                <a:effectLst>
                  <a:outerShdw blurRad="38100" dist="38100" dir="2700000" algn="tl">
                    <a:srgbClr val="000000">
                      <a:alpha val="43137"/>
                    </a:srgbClr>
                  </a:outerShdw>
                </a:effectLst>
              </a:rPr>
              <a:t>MBBS, PhD</a:t>
            </a:r>
            <a:endParaRPr lang="en-US" sz="2800" b="1" dirty="0">
              <a:solidFill>
                <a:srgbClr val="002060"/>
              </a:solidFill>
              <a:effectLst>
                <a:outerShdw blurRad="38100" dist="38100" dir="2700000" algn="tl">
                  <a:srgbClr val="000000">
                    <a:alpha val="43137"/>
                  </a:srgbClr>
                </a:outerShdw>
              </a:effectLst>
            </a:endParaRPr>
          </a:p>
        </p:txBody>
      </p:sp>
      <p:pic>
        <p:nvPicPr>
          <p:cNvPr id="5" name="Picture 4" descr="C:\Users\USER\Desktop\Pictures\New Picture (2).png"/>
          <p:cNvPicPr>
            <a:picLocks noChangeAspect="1" noChangeArrowheads="1"/>
          </p:cNvPicPr>
          <p:nvPr/>
        </p:nvPicPr>
        <p:blipFill>
          <a:blip r:embed="rId2"/>
          <a:srcRect/>
          <a:stretch>
            <a:fillRect/>
          </a:stretch>
        </p:blipFill>
        <p:spPr>
          <a:xfrm>
            <a:off x="4648200" y="304800"/>
            <a:ext cx="4343400" cy="5867400"/>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544513"/>
            <a:ext cx="4017778" cy="609600"/>
          </a:xfrm>
          <a:solidFill>
            <a:schemeClr val="accent5">
              <a:lumMod val="20000"/>
              <a:lumOff val="80000"/>
            </a:schemeClr>
          </a:solidFill>
        </p:spPr>
        <p:txBody>
          <a:bodyPr>
            <a:normAutofit fontScale="90000"/>
          </a:bodyPr>
          <a:lstStyle/>
          <a:p>
            <a:pPr eaLnBrk="1" hangingPunct="1">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Motor Unit</a:t>
            </a:r>
          </a:p>
        </p:txBody>
      </p:sp>
      <p:sp>
        <p:nvSpPr>
          <p:cNvPr id="137219" name="Rectangle 3"/>
          <p:cNvSpPr>
            <a:spLocks noGrp="1" noChangeArrowheads="1"/>
          </p:cNvSpPr>
          <p:nvPr>
            <p:ph type="body" sz="half" idx="1"/>
          </p:nvPr>
        </p:nvSpPr>
        <p:spPr>
          <a:xfrm>
            <a:off x="457200" y="1371600"/>
            <a:ext cx="4033838" cy="4759325"/>
          </a:xfrm>
          <a:ln w="25400">
            <a:solidFill>
              <a:schemeClr val="tx1"/>
            </a:solidFill>
          </a:ln>
        </p:spPr>
        <p:txBody>
          <a:bodyPr>
            <a:normAutofit fontScale="92500" lnSpcReduction="20000"/>
          </a:bodyPr>
          <a:lstStyle/>
          <a:p>
            <a:pPr eaLnBrk="1" hangingPunct="1">
              <a:lnSpc>
                <a:spcPct val="80000"/>
              </a:lnSpc>
              <a:buFont typeface="Wingdings" charset="0"/>
              <a:buBlip>
                <a:blip r:embed="rId2"/>
              </a:buBlip>
              <a:defRPr/>
            </a:pPr>
            <a:r>
              <a:rPr lang="en-US" sz="2400" dirty="0" smtClean="0">
                <a:latin typeface="Comic Sans MS" panose="030F0702030302020204" pitchFamily="66" charset="0"/>
              </a:rPr>
              <a:t>The number of muscle fibers in a motor unit (innervated by 1 motor neuron) varies</a:t>
            </a:r>
          </a:p>
          <a:p>
            <a:pPr lvl="1" eaLnBrk="1" hangingPunct="1">
              <a:lnSpc>
                <a:spcPct val="80000"/>
              </a:lnSpc>
              <a:buFont typeface="Wingdings" panose="05000000000000000000" pitchFamily="2" charset="2"/>
              <a:buChar char="ü"/>
              <a:defRPr/>
            </a:pPr>
            <a:r>
              <a:rPr lang="en-US" sz="2000" dirty="0" err="1" smtClean="0">
                <a:latin typeface="Comic Sans MS" panose="030F0702030302020204" pitchFamily="66" charset="0"/>
              </a:rPr>
              <a:t>Gastrocnemius</a:t>
            </a:r>
            <a:endParaRPr lang="en-US" sz="2000" dirty="0" smtClean="0">
              <a:latin typeface="Comic Sans MS" panose="030F0702030302020204" pitchFamily="66" charset="0"/>
            </a:endParaRPr>
          </a:p>
          <a:p>
            <a:pPr marL="914400" lvl="2" indent="0">
              <a:lnSpc>
                <a:spcPct val="80000"/>
              </a:lnSpc>
              <a:buNone/>
              <a:defRPr/>
            </a:pPr>
            <a:r>
              <a:rPr lang="en-US" sz="1800" dirty="0" smtClean="0">
                <a:latin typeface="Comic Sans MS" panose="030F0702030302020204" pitchFamily="66" charset="0"/>
              </a:rPr>
              <a:t>2,000 muscle fibers per motor neuron</a:t>
            </a:r>
          </a:p>
          <a:p>
            <a:pPr lvl="1" eaLnBrk="1" hangingPunct="1">
              <a:lnSpc>
                <a:spcPct val="80000"/>
              </a:lnSpc>
              <a:buFont typeface="Wingdings" panose="05000000000000000000" pitchFamily="2" charset="2"/>
              <a:buChar char="ü"/>
              <a:defRPr/>
            </a:pPr>
            <a:r>
              <a:rPr lang="en-US" sz="2000" dirty="0" err="1" smtClean="0">
                <a:latin typeface="Comic Sans MS" panose="030F0702030302020204" pitchFamily="66" charset="0"/>
              </a:rPr>
              <a:t>Extraocular</a:t>
            </a:r>
            <a:r>
              <a:rPr lang="en-US" sz="2000" dirty="0" smtClean="0">
                <a:latin typeface="Comic Sans MS" panose="030F0702030302020204" pitchFamily="66" charset="0"/>
              </a:rPr>
              <a:t> muscles</a:t>
            </a:r>
          </a:p>
          <a:p>
            <a:pPr marL="914400" lvl="2" indent="0">
              <a:lnSpc>
                <a:spcPct val="80000"/>
              </a:lnSpc>
              <a:buNone/>
              <a:defRPr/>
            </a:pPr>
            <a:r>
              <a:rPr lang="en-US" sz="1800" dirty="0" smtClean="0">
                <a:latin typeface="Comic Sans MS" panose="030F0702030302020204" pitchFamily="66" charset="0"/>
              </a:rPr>
              <a:t>&lt; 10 muscle fibers per motor neuron</a:t>
            </a:r>
          </a:p>
          <a:p>
            <a:pPr lvl="1">
              <a:lnSpc>
                <a:spcPct val="110000"/>
              </a:lnSpc>
              <a:buFont typeface="Wingdings" panose="05000000000000000000" pitchFamily="2" charset="2"/>
              <a:buChar char="ü"/>
              <a:defRPr/>
            </a:pPr>
            <a:r>
              <a:rPr lang="en-US" sz="1900" dirty="0" smtClean="0">
                <a:latin typeface="Comic Sans MS" panose="030F0702030302020204" pitchFamily="66" charset="0"/>
              </a:rPr>
              <a:t>Some </a:t>
            </a:r>
            <a:r>
              <a:rPr lang="en-US" sz="1900" dirty="0">
                <a:latin typeface="Comic Sans MS" panose="030F0702030302020204" pitchFamily="66" charset="0"/>
              </a:rPr>
              <a:t>laryngeal muscles (2-3 </a:t>
            </a:r>
            <a:r>
              <a:rPr lang="en-US" sz="1900" dirty="0" smtClean="0">
                <a:latin typeface="Comic Sans MS" panose="030F0702030302020204" pitchFamily="66" charset="0"/>
              </a:rPr>
              <a:t>     muscle </a:t>
            </a:r>
            <a:r>
              <a:rPr lang="en-US" sz="1900" dirty="0">
                <a:latin typeface="Comic Sans MS" panose="030F0702030302020204" pitchFamily="66" charset="0"/>
              </a:rPr>
              <a:t>fibers per MU.</a:t>
            </a:r>
          </a:p>
          <a:p>
            <a:pPr lvl="1">
              <a:lnSpc>
                <a:spcPct val="110000"/>
              </a:lnSpc>
              <a:buFont typeface="Wingdings" panose="05000000000000000000" pitchFamily="2" charset="2"/>
              <a:buChar char="ü"/>
              <a:defRPr/>
            </a:pPr>
            <a:r>
              <a:rPr lang="en-US" sz="1900" dirty="0" smtClean="0">
                <a:latin typeface="Comic Sans MS" panose="030F0702030302020204" pitchFamily="66" charset="0"/>
              </a:rPr>
              <a:t> The </a:t>
            </a:r>
            <a:r>
              <a:rPr lang="en-US" sz="1900" dirty="0">
                <a:latin typeface="Comic Sans MS" panose="030F0702030302020204" pitchFamily="66" charset="0"/>
              </a:rPr>
              <a:t>average all over the body is 80-100/MU</a:t>
            </a:r>
          </a:p>
          <a:p>
            <a:pPr>
              <a:lnSpc>
                <a:spcPct val="80000"/>
              </a:lnSpc>
              <a:buFont typeface="Wingdings" charset="0"/>
              <a:buBlip>
                <a:blip r:embed="rId3"/>
              </a:buBlip>
              <a:defRPr/>
            </a:pPr>
            <a:endParaRPr lang="en-US" sz="2600" dirty="0" smtClean="0">
              <a:latin typeface="Comic Sans MS" panose="030F0702030302020204" pitchFamily="66" charset="0"/>
            </a:endParaRPr>
          </a:p>
          <a:p>
            <a:pPr eaLnBrk="1" hangingPunct="1">
              <a:lnSpc>
                <a:spcPct val="80000"/>
              </a:lnSpc>
              <a:buFont typeface="Wingdings" charset="0"/>
              <a:buBlip>
                <a:blip r:embed="rId2"/>
              </a:buBlip>
              <a:defRPr/>
            </a:pPr>
            <a:r>
              <a:rPr lang="en-US" sz="2400" dirty="0" smtClean="0">
                <a:latin typeface="Comic Sans MS" panose="030F0702030302020204" pitchFamily="66" charset="0"/>
              </a:rPr>
              <a:t>Ratio of muscle fibers to motor neurons</a:t>
            </a:r>
          </a:p>
          <a:p>
            <a:pPr lvl="1" eaLnBrk="1" hangingPunct="1">
              <a:lnSpc>
                <a:spcPct val="80000"/>
              </a:lnSpc>
              <a:defRPr/>
            </a:pPr>
            <a:r>
              <a:rPr lang="en-US" sz="2400" dirty="0" smtClean="0">
                <a:latin typeface="Comic Sans MS" panose="030F0702030302020204" pitchFamily="66" charset="0"/>
              </a:rPr>
              <a:t>Affects the precision of movement</a:t>
            </a:r>
          </a:p>
          <a:p>
            <a:pPr eaLnBrk="1" hangingPunct="1">
              <a:lnSpc>
                <a:spcPct val="80000"/>
              </a:lnSpc>
              <a:buFont typeface="Wingdings" charset="0"/>
              <a:buBlip>
                <a:blip r:embed="rId2"/>
              </a:buBlip>
              <a:defRPr/>
            </a:pPr>
            <a:endParaRPr lang="en-US" sz="2400" dirty="0" smtClean="0">
              <a:cs typeface="+mn-cs"/>
            </a:endParaRPr>
          </a:p>
        </p:txBody>
      </p:sp>
      <p:grpSp>
        <p:nvGrpSpPr>
          <p:cNvPr id="22532" name="Group 4"/>
          <p:cNvGrpSpPr>
            <a:grpSpLocks/>
          </p:cNvGrpSpPr>
          <p:nvPr/>
        </p:nvGrpSpPr>
        <p:grpSpPr bwMode="auto">
          <a:xfrm>
            <a:off x="4724400" y="5638800"/>
            <a:ext cx="4419600" cy="762000"/>
            <a:chOff x="2304" y="3552"/>
            <a:chExt cx="3456" cy="480"/>
          </a:xfrm>
        </p:grpSpPr>
        <p:sp>
          <p:nvSpPr>
            <p:cNvPr id="22588" name="Rectangle 5"/>
            <p:cNvSpPr>
              <a:spLocks noChangeArrowheads="1"/>
            </p:cNvSpPr>
            <p:nvPr/>
          </p:nvSpPr>
          <p:spPr bwMode="auto">
            <a:xfrm>
              <a:off x="2400" y="3648"/>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2589" name="Rectangle 6"/>
            <p:cNvSpPr>
              <a:spLocks noChangeArrowheads="1"/>
            </p:cNvSpPr>
            <p:nvPr/>
          </p:nvSpPr>
          <p:spPr bwMode="auto">
            <a:xfrm>
              <a:off x="2304" y="3744"/>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2590" name="Rectangle 7"/>
            <p:cNvSpPr>
              <a:spLocks noChangeArrowheads="1"/>
            </p:cNvSpPr>
            <p:nvPr/>
          </p:nvSpPr>
          <p:spPr bwMode="auto">
            <a:xfrm>
              <a:off x="2400" y="3840"/>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2591" name="Rectangle 8"/>
            <p:cNvSpPr>
              <a:spLocks noChangeArrowheads="1"/>
            </p:cNvSpPr>
            <p:nvPr/>
          </p:nvSpPr>
          <p:spPr bwMode="auto">
            <a:xfrm>
              <a:off x="2304" y="3936"/>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2592" name="Rectangle 9"/>
            <p:cNvSpPr>
              <a:spLocks noChangeArrowheads="1"/>
            </p:cNvSpPr>
            <p:nvPr/>
          </p:nvSpPr>
          <p:spPr bwMode="auto">
            <a:xfrm>
              <a:off x="2304" y="3552"/>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grpSp>
      <p:grpSp>
        <p:nvGrpSpPr>
          <p:cNvPr id="22533" name="Group 10"/>
          <p:cNvGrpSpPr>
            <a:grpSpLocks/>
          </p:cNvGrpSpPr>
          <p:nvPr/>
        </p:nvGrpSpPr>
        <p:grpSpPr bwMode="auto">
          <a:xfrm>
            <a:off x="4556125" y="111125"/>
            <a:ext cx="4283075" cy="6253163"/>
            <a:chOff x="2870" y="119"/>
            <a:chExt cx="2698" cy="3939"/>
          </a:xfrm>
        </p:grpSpPr>
        <p:grpSp>
          <p:nvGrpSpPr>
            <p:cNvPr id="22534" name="Group 11"/>
            <p:cNvGrpSpPr>
              <a:grpSpLocks/>
            </p:cNvGrpSpPr>
            <p:nvPr/>
          </p:nvGrpSpPr>
          <p:grpSpPr bwMode="auto">
            <a:xfrm>
              <a:off x="2870" y="119"/>
              <a:ext cx="2698" cy="3939"/>
              <a:chOff x="2870" y="119"/>
              <a:chExt cx="2698" cy="3939"/>
            </a:xfrm>
          </p:grpSpPr>
          <p:grpSp>
            <p:nvGrpSpPr>
              <p:cNvPr id="22539" name="Group 12"/>
              <p:cNvGrpSpPr>
                <a:grpSpLocks/>
              </p:cNvGrpSpPr>
              <p:nvPr/>
            </p:nvGrpSpPr>
            <p:grpSpPr bwMode="auto">
              <a:xfrm>
                <a:off x="2870" y="119"/>
                <a:ext cx="2698" cy="2089"/>
                <a:chOff x="2822" y="96"/>
                <a:chExt cx="2698" cy="2089"/>
              </a:xfrm>
            </p:grpSpPr>
            <p:grpSp>
              <p:nvGrpSpPr>
                <p:cNvPr id="22557" name="Group 13"/>
                <p:cNvGrpSpPr>
                  <a:grpSpLocks/>
                </p:cNvGrpSpPr>
                <p:nvPr/>
              </p:nvGrpSpPr>
              <p:grpSpPr bwMode="auto">
                <a:xfrm>
                  <a:off x="4778" y="96"/>
                  <a:ext cx="694" cy="576"/>
                  <a:chOff x="4778" y="96"/>
                  <a:chExt cx="694" cy="576"/>
                </a:xfrm>
              </p:grpSpPr>
              <p:grpSp>
                <p:nvGrpSpPr>
                  <p:cNvPr id="22582" name="Group 14"/>
                  <p:cNvGrpSpPr>
                    <a:grpSpLocks/>
                  </p:cNvGrpSpPr>
                  <p:nvPr/>
                </p:nvGrpSpPr>
                <p:grpSpPr bwMode="auto">
                  <a:xfrm rot="4416826">
                    <a:off x="4730" y="144"/>
                    <a:ext cx="576" cy="480"/>
                    <a:chOff x="3360" y="288"/>
                    <a:chExt cx="576" cy="480"/>
                  </a:xfrm>
                </p:grpSpPr>
                <p:sp>
                  <p:nvSpPr>
                    <p:cNvPr id="22585" name="Line 15"/>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2586" name="Line 16"/>
                    <p:cNvSpPr>
                      <a:spLocks noChangeShapeType="1"/>
                    </p:cNvSpPr>
                    <p:nvPr/>
                  </p:nvSpPr>
                  <p:spPr bwMode="auto">
                    <a:xfrm flipH="1" flipV="1">
                      <a:off x="3647" y="290"/>
                      <a:ext cx="48" cy="288"/>
                    </a:xfrm>
                    <a:prstGeom prst="line">
                      <a:avLst/>
                    </a:prstGeom>
                    <a:noFill/>
                    <a:ln w="76200">
                      <a:solidFill>
                        <a:srgbClr val="66FF33"/>
                      </a:solidFill>
                      <a:round/>
                      <a:headEnd/>
                      <a:tailEnd/>
                    </a:ln>
                  </p:spPr>
                  <p:txBody>
                    <a:bodyPr wrap="none"/>
                    <a:lstStyle/>
                    <a:p>
                      <a:endParaRPr lang="en-US"/>
                    </a:p>
                  </p:txBody>
                </p:sp>
                <p:sp>
                  <p:nvSpPr>
                    <p:cNvPr id="22587" name="Line 17"/>
                    <p:cNvSpPr>
                      <a:spLocks noChangeShapeType="1"/>
                    </p:cNvSpPr>
                    <p:nvPr/>
                  </p:nvSpPr>
                  <p:spPr bwMode="auto">
                    <a:xfrm flipH="1" flipV="1">
                      <a:off x="3358" y="337"/>
                      <a:ext cx="336" cy="240"/>
                    </a:xfrm>
                    <a:prstGeom prst="line">
                      <a:avLst/>
                    </a:prstGeom>
                    <a:noFill/>
                    <a:ln w="76200">
                      <a:solidFill>
                        <a:srgbClr val="66FF33"/>
                      </a:solidFill>
                      <a:round/>
                      <a:headEnd/>
                      <a:tailEnd/>
                    </a:ln>
                  </p:spPr>
                  <p:txBody>
                    <a:bodyPr wrap="none"/>
                    <a:lstStyle/>
                    <a:p>
                      <a:endParaRPr lang="en-US"/>
                    </a:p>
                  </p:txBody>
                </p:sp>
              </p:grpSp>
              <p:sp>
                <p:nvSpPr>
                  <p:cNvPr id="22583" name="Line 18"/>
                  <p:cNvSpPr>
                    <a:spLocks noChangeShapeType="1"/>
                  </p:cNvSpPr>
                  <p:nvPr/>
                </p:nvSpPr>
                <p:spPr bwMode="auto">
                  <a:xfrm>
                    <a:off x="4944" y="576"/>
                    <a:ext cx="528" cy="0"/>
                  </a:xfrm>
                  <a:prstGeom prst="line">
                    <a:avLst/>
                  </a:prstGeom>
                  <a:noFill/>
                  <a:ln w="76200">
                    <a:solidFill>
                      <a:srgbClr val="66FF33"/>
                    </a:solidFill>
                    <a:round/>
                    <a:headEnd/>
                    <a:tailEnd/>
                  </a:ln>
                </p:spPr>
                <p:txBody>
                  <a:bodyPr wrap="none"/>
                  <a:lstStyle/>
                  <a:p>
                    <a:endParaRPr lang="en-US"/>
                  </a:p>
                </p:txBody>
              </p:sp>
              <p:sp>
                <p:nvSpPr>
                  <p:cNvPr id="22584" name="Line 19"/>
                  <p:cNvSpPr>
                    <a:spLocks noChangeShapeType="1"/>
                  </p:cNvSpPr>
                  <p:nvPr/>
                </p:nvSpPr>
                <p:spPr bwMode="auto">
                  <a:xfrm flipV="1">
                    <a:off x="5280" y="384"/>
                    <a:ext cx="192" cy="192"/>
                  </a:xfrm>
                  <a:prstGeom prst="line">
                    <a:avLst/>
                  </a:prstGeom>
                  <a:noFill/>
                  <a:ln w="76200">
                    <a:solidFill>
                      <a:srgbClr val="66FF33"/>
                    </a:solidFill>
                    <a:round/>
                    <a:headEnd/>
                    <a:tailEnd/>
                  </a:ln>
                </p:spPr>
                <p:txBody>
                  <a:bodyPr wrap="none"/>
                  <a:lstStyle/>
                  <a:p>
                    <a:endParaRPr lang="en-US"/>
                  </a:p>
                </p:txBody>
              </p:sp>
            </p:grpSp>
            <p:grpSp>
              <p:nvGrpSpPr>
                <p:cNvPr id="22558" name="Group 20"/>
                <p:cNvGrpSpPr>
                  <a:grpSpLocks/>
                </p:cNvGrpSpPr>
                <p:nvPr/>
              </p:nvGrpSpPr>
              <p:grpSpPr bwMode="auto">
                <a:xfrm>
                  <a:off x="2822" y="96"/>
                  <a:ext cx="2698" cy="2089"/>
                  <a:chOff x="2827" y="85"/>
                  <a:chExt cx="2698" cy="2089"/>
                </a:xfrm>
              </p:grpSpPr>
              <p:sp>
                <p:nvSpPr>
                  <p:cNvPr id="22559" name="AutoShape 21"/>
                  <p:cNvSpPr>
                    <a:spLocks noChangeArrowheads="1"/>
                  </p:cNvSpPr>
                  <p:nvPr/>
                </p:nvSpPr>
                <p:spPr bwMode="auto">
                  <a:xfrm>
                    <a:off x="3552" y="432"/>
                    <a:ext cx="1632" cy="1392"/>
                  </a:xfrm>
                  <a:prstGeom prst="sun">
                    <a:avLst>
                      <a:gd name="adj" fmla="val 25000"/>
                    </a:avLst>
                  </a:prstGeom>
                  <a:solidFill>
                    <a:srgbClr val="66FF33"/>
                  </a:solidFill>
                  <a:ln w="9525">
                    <a:noFill/>
                    <a:miter lim="800000"/>
                    <a:headEnd/>
                    <a:tailEnd/>
                  </a:ln>
                </p:spPr>
                <p:txBody>
                  <a:bodyPr wrap="none" anchor="ctr"/>
                  <a:lstStyle/>
                  <a:p>
                    <a:endParaRPr lang="en-US"/>
                  </a:p>
                </p:txBody>
              </p:sp>
              <p:sp>
                <p:nvSpPr>
                  <p:cNvPr id="22560" name="Oval 22"/>
                  <p:cNvSpPr>
                    <a:spLocks noChangeArrowheads="1"/>
                  </p:cNvSpPr>
                  <p:nvPr/>
                </p:nvSpPr>
                <p:spPr bwMode="auto">
                  <a:xfrm>
                    <a:off x="3859" y="702"/>
                    <a:ext cx="1015" cy="855"/>
                  </a:xfrm>
                  <a:prstGeom prst="ellipse">
                    <a:avLst/>
                  </a:prstGeom>
                  <a:solidFill>
                    <a:srgbClr val="66FF33"/>
                  </a:solidFill>
                  <a:ln w="9525">
                    <a:noFill/>
                    <a:round/>
                    <a:headEnd/>
                    <a:tailEnd/>
                  </a:ln>
                </p:spPr>
                <p:txBody>
                  <a:bodyPr wrap="none" anchor="ctr"/>
                  <a:lstStyle/>
                  <a:p>
                    <a:endParaRPr lang="en-US"/>
                  </a:p>
                </p:txBody>
              </p:sp>
              <p:grpSp>
                <p:nvGrpSpPr>
                  <p:cNvPr id="22561" name="Group 23"/>
                  <p:cNvGrpSpPr>
                    <a:grpSpLocks/>
                  </p:cNvGrpSpPr>
                  <p:nvPr/>
                </p:nvGrpSpPr>
                <p:grpSpPr bwMode="auto">
                  <a:xfrm>
                    <a:off x="3360" y="288"/>
                    <a:ext cx="576" cy="480"/>
                    <a:chOff x="3360" y="288"/>
                    <a:chExt cx="576" cy="480"/>
                  </a:xfrm>
                </p:grpSpPr>
                <p:sp>
                  <p:nvSpPr>
                    <p:cNvPr id="22579" name="Line 24"/>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2580" name="Line 25"/>
                    <p:cNvSpPr>
                      <a:spLocks noChangeShapeType="1"/>
                    </p:cNvSpPr>
                    <p:nvPr/>
                  </p:nvSpPr>
                  <p:spPr bwMode="auto">
                    <a:xfrm flipH="1" flipV="1">
                      <a:off x="3648" y="288"/>
                      <a:ext cx="48" cy="288"/>
                    </a:xfrm>
                    <a:prstGeom prst="line">
                      <a:avLst/>
                    </a:prstGeom>
                    <a:noFill/>
                    <a:ln w="76200">
                      <a:solidFill>
                        <a:srgbClr val="66FF33"/>
                      </a:solidFill>
                      <a:round/>
                      <a:headEnd/>
                      <a:tailEnd/>
                    </a:ln>
                  </p:spPr>
                  <p:txBody>
                    <a:bodyPr wrap="none"/>
                    <a:lstStyle/>
                    <a:p>
                      <a:endParaRPr lang="en-US"/>
                    </a:p>
                  </p:txBody>
                </p:sp>
                <p:sp>
                  <p:nvSpPr>
                    <p:cNvPr id="22581" name="Line 26"/>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grpSp>
                <p:nvGrpSpPr>
                  <p:cNvPr id="22562" name="Group 27"/>
                  <p:cNvGrpSpPr>
                    <a:grpSpLocks/>
                  </p:cNvGrpSpPr>
                  <p:nvPr/>
                </p:nvGrpSpPr>
                <p:grpSpPr bwMode="auto">
                  <a:xfrm rot="-1874426">
                    <a:off x="3072" y="816"/>
                    <a:ext cx="576" cy="480"/>
                    <a:chOff x="3360" y="288"/>
                    <a:chExt cx="576" cy="480"/>
                  </a:xfrm>
                </p:grpSpPr>
                <p:sp>
                  <p:nvSpPr>
                    <p:cNvPr id="22576" name="Line 28"/>
                    <p:cNvSpPr>
                      <a:spLocks noChangeShapeType="1"/>
                    </p:cNvSpPr>
                    <p:nvPr/>
                  </p:nvSpPr>
                  <p:spPr bwMode="auto">
                    <a:xfrm flipH="1" flipV="1">
                      <a:off x="3647" y="527"/>
                      <a:ext cx="288" cy="240"/>
                    </a:xfrm>
                    <a:prstGeom prst="line">
                      <a:avLst/>
                    </a:prstGeom>
                    <a:noFill/>
                    <a:ln w="127000">
                      <a:solidFill>
                        <a:srgbClr val="66FF33"/>
                      </a:solidFill>
                      <a:round/>
                      <a:headEnd/>
                      <a:tailEnd/>
                    </a:ln>
                  </p:spPr>
                  <p:txBody>
                    <a:bodyPr wrap="none"/>
                    <a:lstStyle/>
                    <a:p>
                      <a:endParaRPr lang="en-US"/>
                    </a:p>
                  </p:txBody>
                </p:sp>
                <p:sp>
                  <p:nvSpPr>
                    <p:cNvPr id="22577" name="Line 29"/>
                    <p:cNvSpPr>
                      <a:spLocks noChangeShapeType="1"/>
                    </p:cNvSpPr>
                    <p:nvPr/>
                  </p:nvSpPr>
                  <p:spPr bwMode="auto">
                    <a:xfrm flipH="1" flipV="1">
                      <a:off x="3648" y="286"/>
                      <a:ext cx="48" cy="288"/>
                    </a:xfrm>
                    <a:prstGeom prst="line">
                      <a:avLst/>
                    </a:prstGeom>
                    <a:noFill/>
                    <a:ln w="76200">
                      <a:solidFill>
                        <a:srgbClr val="66FF33"/>
                      </a:solidFill>
                      <a:round/>
                      <a:headEnd/>
                      <a:tailEnd/>
                    </a:ln>
                  </p:spPr>
                  <p:txBody>
                    <a:bodyPr wrap="none"/>
                    <a:lstStyle/>
                    <a:p>
                      <a:endParaRPr lang="en-US"/>
                    </a:p>
                  </p:txBody>
                </p:sp>
                <p:sp>
                  <p:nvSpPr>
                    <p:cNvPr id="22578" name="Line 30"/>
                    <p:cNvSpPr>
                      <a:spLocks noChangeShapeType="1"/>
                    </p:cNvSpPr>
                    <p:nvPr/>
                  </p:nvSpPr>
                  <p:spPr bwMode="auto">
                    <a:xfrm flipH="1" flipV="1">
                      <a:off x="3360" y="334"/>
                      <a:ext cx="336" cy="240"/>
                    </a:xfrm>
                    <a:prstGeom prst="line">
                      <a:avLst/>
                    </a:prstGeom>
                    <a:noFill/>
                    <a:ln w="76200">
                      <a:solidFill>
                        <a:srgbClr val="66FF33"/>
                      </a:solidFill>
                      <a:round/>
                      <a:headEnd/>
                      <a:tailEnd/>
                    </a:ln>
                  </p:spPr>
                  <p:txBody>
                    <a:bodyPr wrap="none"/>
                    <a:lstStyle/>
                    <a:p>
                      <a:endParaRPr lang="en-US"/>
                    </a:p>
                  </p:txBody>
                </p:sp>
              </p:grpSp>
              <p:grpSp>
                <p:nvGrpSpPr>
                  <p:cNvPr id="22563" name="Group 31"/>
                  <p:cNvGrpSpPr>
                    <a:grpSpLocks/>
                  </p:cNvGrpSpPr>
                  <p:nvPr/>
                </p:nvGrpSpPr>
                <p:grpSpPr bwMode="auto">
                  <a:xfrm rot="2965709">
                    <a:off x="4080" y="133"/>
                    <a:ext cx="576" cy="480"/>
                    <a:chOff x="3360" y="288"/>
                    <a:chExt cx="576" cy="480"/>
                  </a:xfrm>
                </p:grpSpPr>
                <p:sp>
                  <p:nvSpPr>
                    <p:cNvPr id="22573" name="Line 32"/>
                    <p:cNvSpPr>
                      <a:spLocks noChangeShapeType="1"/>
                    </p:cNvSpPr>
                    <p:nvPr/>
                  </p:nvSpPr>
                  <p:spPr bwMode="auto">
                    <a:xfrm flipH="1" flipV="1">
                      <a:off x="3646" y="528"/>
                      <a:ext cx="288" cy="240"/>
                    </a:xfrm>
                    <a:prstGeom prst="line">
                      <a:avLst/>
                    </a:prstGeom>
                    <a:noFill/>
                    <a:ln w="127000">
                      <a:solidFill>
                        <a:srgbClr val="66FF33"/>
                      </a:solidFill>
                      <a:round/>
                      <a:headEnd/>
                      <a:tailEnd/>
                    </a:ln>
                  </p:spPr>
                  <p:txBody>
                    <a:bodyPr wrap="none"/>
                    <a:lstStyle/>
                    <a:p>
                      <a:endParaRPr lang="en-US"/>
                    </a:p>
                  </p:txBody>
                </p:sp>
                <p:sp>
                  <p:nvSpPr>
                    <p:cNvPr id="22574" name="Line 33"/>
                    <p:cNvSpPr>
                      <a:spLocks noChangeShapeType="1"/>
                    </p:cNvSpPr>
                    <p:nvPr/>
                  </p:nvSpPr>
                  <p:spPr bwMode="auto">
                    <a:xfrm flipH="1" flipV="1">
                      <a:off x="3646" y="289"/>
                      <a:ext cx="48" cy="288"/>
                    </a:xfrm>
                    <a:prstGeom prst="line">
                      <a:avLst/>
                    </a:prstGeom>
                    <a:noFill/>
                    <a:ln w="76200">
                      <a:solidFill>
                        <a:srgbClr val="66FF33"/>
                      </a:solidFill>
                      <a:round/>
                      <a:headEnd/>
                      <a:tailEnd/>
                    </a:ln>
                  </p:spPr>
                  <p:txBody>
                    <a:bodyPr wrap="none"/>
                    <a:lstStyle/>
                    <a:p>
                      <a:endParaRPr lang="en-US"/>
                    </a:p>
                  </p:txBody>
                </p:sp>
                <p:sp>
                  <p:nvSpPr>
                    <p:cNvPr id="22575" name="Line 34"/>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sp>
                <p:nvSpPr>
                  <p:cNvPr id="22564" name="Freeform 35"/>
                  <p:cNvSpPr>
                    <a:spLocks/>
                  </p:cNvSpPr>
                  <p:nvPr/>
                </p:nvSpPr>
                <p:spPr bwMode="auto">
                  <a:xfrm>
                    <a:off x="5109" y="941"/>
                    <a:ext cx="416" cy="168"/>
                  </a:xfrm>
                  <a:custGeom>
                    <a:avLst/>
                    <a:gdLst>
                      <a:gd name="T0" fmla="*/ 0 w 416"/>
                      <a:gd name="T1" fmla="*/ 168 h 168"/>
                      <a:gd name="T2" fmla="*/ 224 w 416"/>
                      <a:gd name="T3" fmla="*/ 136 h 168"/>
                      <a:gd name="T4" fmla="*/ 256 w 416"/>
                      <a:gd name="T5" fmla="*/ 104 h 168"/>
                      <a:gd name="T6" fmla="*/ 320 w 416"/>
                      <a:gd name="T7" fmla="*/ 72 h 168"/>
                      <a:gd name="T8" fmla="*/ 416 w 416"/>
                      <a:gd name="T9" fmla="*/ 8 h 168"/>
                      <a:gd name="T10" fmla="*/ 0 60000 65536"/>
                      <a:gd name="T11" fmla="*/ 0 60000 65536"/>
                      <a:gd name="T12" fmla="*/ 0 60000 65536"/>
                      <a:gd name="T13" fmla="*/ 0 60000 65536"/>
                      <a:gd name="T14" fmla="*/ 0 60000 65536"/>
                      <a:gd name="T15" fmla="*/ 0 w 416"/>
                      <a:gd name="T16" fmla="*/ 0 h 168"/>
                      <a:gd name="T17" fmla="*/ 416 w 416"/>
                      <a:gd name="T18" fmla="*/ 168 h 168"/>
                    </a:gdLst>
                    <a:ahLst/>
                    <a:cxnLst>
                      <a:cxn ang="T10">
                        <a:pos x="T0" y="T1"/>
                      </a:cxn>
                      <a:cxn ang="T11">
                        <a:pos x="T2" y="T3"/>
                      </a:cxn>
                      <a:cxn ang="T12">
                        <a:pos x="T4" y="T5"/>
                      </a:cxn>
                      <a:cxn ang="T13">
                        <a:pos x="T6" y="T7"/>
                      </a:cxn>
                      <a:cxn ang="T14">
                        <a:pos x="T8" y="T9"/>
                      </a:cxn>
                    </a:cxnLst>
                    <a:rect l="T15" t="T16" r="T17" b="T18"/>
                    <a:pathLst>
                      <a:path w="416" h="168">
                        <a:moveTo>
                          <a:pt x="0" y="168"/>
                        </a:moveTo>
                        <a:cubicBezTo>
                          <a:pt x="75" y="157"/>
                          <a:pt x="151" y="154"/>
                          <a:pt x="224" y="136"/>
                        </a:cubicBezTo>
                        <a:cubicBezTo>
                          <a:pt x="239" y="132"/>
                          <a:pt x="243" y="112"/>
                          <a:pt x="256" y="104"/>
                        </a:cubicBezTo>
                        <a:cubicBezTo>
                          <a:pt x="276" y="91"/>
                          <a:pt x="301" y="86"/>
                          <a:pt x="320" y="72"/>
                        </a:cubicBezTo>
                        <a:cubicBezTo>
                          <a:pt x="415" y="0"/>
                          <a:pt x="345" y="8"/>
                          <a:pt x="416" y="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65" name="Freeform 36"/>
                  <p:cNvSpPr>
                    <a:spLocks/>
                  </p:cNvSpPr>
                  <p:nvPr/>
                </p:nvSpPr>
                <p:spPr bwMode="auto">
                  <a:xfrm>
                    <a:off x="3125" y="469"/>
                    <a:ext cx="640" cy="192"/>
                  </a:xfrm>
                  <a:custGeom>
                    <a:avLst/>
                    <a:gdLst>
                      <a:gd name="T0" fmla="*/ 640 w 640"/>
                      <a:gd name="T1" fmla="*/ 192 h 192"/>
                      <a:gd name="T2" fmla="*/ 256 w 640"/>
                      <a:gd name="T3" fmla="*/ 160 h 192"/>
                      <a:gd name="T4" fmla="*/ 192 w 640"/>
                      <a:gd name="T5" fmla="*/ 96 h 192"/>
                      <a:gd name="T6" fmla="*/ 0 w 640"/>
                      <a:gd name="T7" fmla="*/ 0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640" y="192"/>
                        </a:moveTo>
                        <a:cubicBezTo>
                          <a:pt x="512" y="181"/>
                          <a:pt x="382" y="187"/>
                          <a:pt x="256" y="160"/>
                        </a:cubicBezTo>
                        <a:cubicBezTo>
                          <a:pt x="226" y="154"/>
                          <a:pt x="213" y="117"/>
                          <a:pt x="192" y="96"/>
                        </a:cubicBezTo>
                        <a:cubicBezTo>
                          <a:pt x="132" y="36"/>
                          <a:pt x="96" y="0"/>
                          <a:pt x="0" y="0"/>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66" name="Freeform 37"/>
                  <p:cNvSpPr>
                    <a:spLocks/>
                  </p:cNvSpPr>
                  <p:nvPr/>
                </p:nvSpPr>
                <p:spPr bwMode="auto">
                  <a:xfrm>
                    <a:off x="4885" y="1557"/>
                    <a:ext cx="512" cy="128"/>
                  </a:xfrm>
                  <a:custGeom>
                    <a:avLst/>
                    <a:gdLst>
                      <a:gd name="T0" fmla="*/ 0 w 512"/>
                      <a:gd name="T1" fmla="*/ 0 h 128"/>
                      <a:gd name="T2" fmla="*/ 512 w 512"/>
                      <a:gd name="T3" fmla="*/ 96 h 128"/>
                      <a:gd name="T4" fmla="*/ 0 60000 65536"/>
                      <a:gd name="T5" fmla="*/ 0 60000 65536"/>
                      <a:gd name="T6" fmla="*/ 0 w 512"/>
                      <a:gd name="T7" fmla="*/ 0 h 128"/>
                      <a:gd name="T8" fmla="*/ 512 w 512"/>
                      <a:gd name="T9" fmla="*/ 128 h 128"/>
                    </a:gdLst>
                    <a:ahLst/>
                    <a:cxnLst>
                      <a:cxn ang="T4">
                        <a:pos x="T0" y="T1"/>
                      </a:cxn>
                      <a:cxn ang="T5">
                        <a:pos x="T2" y="T3"/>
                      </a:cxn>
                    </a:cxnLst>
                    <a:rect l="T6" t="T7" r="T8" b="T9"/>
                    <a:pathLst>
                      <a:path w="512" h="128">
                        <a:moveTo>
                          <a:pt x="0" y="0"/>
                        </a:moveTo>
                        <a:cubicBezTo>
                          <a:pt x="128" y="128"/>
                          <a:pt x="359" y="96"/>
                          <a:pt x="512" y="9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67" name="Freeform 38"/>
                  <p:cNvSpPr>
                    <a:spLocks/>
                  </p:cNvSpPr>
                  <p:nvPr/>
                </p:nvSpPr>
                <p:spPr bwMode="auto">
                  <a:xfrm>
                    <a:off x="4970" y="1631"/>
                    <a:ext cx="320" cy="288"/>
                  </a:xfrm>
                  <a:custGeom>
                    <a:avLst/>
                    <a:gdLst>
                      <a:gd name="T0" fmla="*/ 0 w 320"/>
                      <a:gd name="T1" fmla="*/ 0 h 288"/>
                      <a:gd name="T2" fmla="*/ 160 w 320"/>
                      <a:gd name="T3" fmla="*/ 160 h 288"/>
                      <a:gd name="T4" fmla="*/ 192 w 320"/>
                      <a:gd name="T5" fmla="*/ 192 h 288"/>
                      <a:gd name="T6" fmla="*/ 256 w 320"/>
                      <a:gd name="T7" fmla="*/ 224 h 288"/>
                      <a:gd name="T8" fmla="*/ 320 w 320"/>
                      <a:gd name="T9" fmla="*/ 288 h 288"/>
                      <a:gd name="T10" fmla="*/ 0 60000 65536"/>
                      <a:gd name="T11" fmla="*/ 0 60000 65536"/>
                      <a:gd name="T12" fmla="*/ 0 60000 65536"/>
                      <a:gd name="T13" fmla="*/ 0 60000 65536"/>
                      <a:gd name="T14" fmla="*/ 0 60000 65536"/>
                      <a:gd name="T15" fmla="*/ 0 w 320"/>
                      <a:gd name="T16" fmla="*/ 0 h 288"/>
                      <a:gd name="T17" fmla="*/ 320 w 320"/>
                      <a:gd name="T18" fmla="*/ 288 h 288"/>
                    </a:gdLst>
                    <a:ahLst/>
                    <a:cxnLst>
                      <a:cxn ang="T10">
                        <a:pos x="T0" y="T1"/>
                      </a:cxn>
                      <a:cxn ang="T11">
                        <a:pos x="T2" y="T3"/>
                      </a:cxn>
                      <a:cxn ang="T12">
                        <a:pos x="T4" y="T5"/>
                      </a:cxn>
                      <a:cxn ang="T13">
                        <a:pos x="T6" y="T7"/>
                      </a:cxn>
                      <a:cxn ang="T14">
                        <a:pos x="T8" y="T9"/>
                      </a:cxn>
                    </a:cxnLst>
                    <a:rect l="T15" t="T16" r="T17" b="T18"/>
                    <a:pathLst>
                      <a:path w="320" h="288">
                        <a:moveTo>
                          <a:pt x="0" y="0"/>
                        </a:moveTo>
                        <a:cubicBezTo>
                          <a:pt x="57" y="114"/>
                          <a:pt x="72" y="101"/>
                          <a:pt x="160" y="160"/>
                        </a:cubicBezTo>
                        <a:cubicBezTo>
                          <a:pt x="173" y="168"/>
                          <a:pt x="179" y="184"/>
                          <a:pt x="192" y="192"/>
                        </a:cubicBezTo>
                        <a:cubicBezTo>
                          <a:pt x="212" y="205"/>
                          <a:pt x="237" y="210"/>
                          <a:pt x="256" y="224"/>
                        </a:cubicBezTo>
                        <a:cubicBezTo>
                          <a:pt x="280" y="242"/>
                          <a:pt x="320" y="288"/>
                          <a:pt x="320" y="28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68" name="Freeform 39"/>
                  <p:cNvSpPr>
                    <a:spLocks/>
                  </p:cNvSpPr>
                  <p:nvPr/>
                </p:nvSpPr>
                <p:spPr bwMode="auto">
                  <a:xfrm>
                    <a:off x="5098" y="1790"/>
                    <a:ext cx="1" cy="384"/>
                  </a:xfrm>
                  <a:custGeom>
                    <a:avLst/>
                    <a:gdLst>
                      <a:gd name="T0" fmla="*/ 0 w 1"/>
                      <a:gd name="T1" fmla="*/ 0 h 384"/>
                      <a:gd name="T2" fmla="*/ 0 w 1"/>
                      <a:gd name="T3" fmla="*/ 384 h 384"/>
                      <a:gd name="T4" fmla="*/ 0 60000 65536"/>
                      <a:gd name="T5" fmla="*/ 0 60000 65536"/>
                      <a:gd name="T6" fmla="*/ 0 w 1"/>
                      <a:gd name="T7" fmla="*/ 0 h 384"/>
                      <a:gd name="T8" fmla="*/ 1 w 1"/>
                      <a:gd name="T9" fmla="*/ 384 h 384"/>
                    </a:gdLst>
                    <a:ahLst/>
                    <a:cxnLst>
                      <a:cxn ang="T4">
                        <a:pos x="T0" y="T1"/>
                      </a:cxn>
                      <a:cxn ang="T5">
                        <a:pos x="T2" y="T3"/>
                      </a:cxn>
                    </a:cxnLst>
                    <a:rect l="T6" t="T7" r="T8" b="T9"/>
                    <a:pathLst>
                      <a:path w="1" h="384">
                        <a:moveTo>
                          <a:pt x="0" y="0"/>
                        </a:moveTo>
                        <a:cubicBezTo>
                          <a:pt x="0" y="128"/>
                          <a:pt x="0" y="256"/>
                          <a:pt x="0" y="384"/>
                        </a:cubicBezTo>
                      </a:path>
                    </a:pathLst>
                  </a:custGeom>
                  <a:noFill/>
                  <a:ln w="50800" cap="flat" cmpd="sng">
                    <a:solidFill>
                      <a:srgbClr val="66FF33"/>
                    </a:solidFill>
                    <a:prstDash val="solid"/>
                    <a:round/>
                    <a:headEnd type="none" w="med" len="med"/>
                    <a:tailEnd type="none" w="med" len="med"/>
                  </a:ln>
                </p:spPr>
                <p:txBody>
                  <a:bodyPr wrap="none"/>
                  <a:lstStyle/>
                  <a:p>
                    <a:endParaRPr lang="en-US"/>
                  </a:p>
                </p:txBody>
              </p:sp>
              <p:sp>
                <p:nvSpPr>
                  <p:cNvPr id="22569" name="Freeform 40"/>
                  <p:cNvSpPr>
                    <a:spLocks/>
                  </p:cNvSpPr>
                  <p:nvPr/>
                </p:nvSpPr>
                <p:spPr bwMode="auto">
                  <a:xfrm>
                    <a:off x="2827" y="1130"/>
                    <a:ext cx="832" cy="103"/>
                  </a:xfrm>
                  <a:custGeom>
                    <a:avLst/>
                    <a:gdLst>
                      <a:gd name="T0" fmla="*/ 832 w 832"/>
                      <a:gd name="T1" fmla="*/ 0 h 103"/>
                      <a:gd name="T2" fmla="*/ 512 w 832"/>
                      <a:gd name="T3" fmla="*/ 32 h 103"/>
                      <a:gd name="T4" fmla="*/ 256 w 832"/>
                      <a:gd name="T5" fmla="*/ 96 h 103"/>
                      <a:gd name="T6" fmla="*/ 0 w 832"/>
                      <a:gd name="T7" fmla="*/ 96 h 103"/>
                      <a:gd name="T8" fmla="*/ 0 60000 65536"/>
                      <a:gd name="T9" fmla="*/ 0 60000 65536"/>
                      <a:gd name="T10" fmla="*/ 0 60000 65536"/>
                      <a:gd name="T11" fmla="*/ 0 60000 65536"/>
                      <a:gd name="T12" fmla="*/ 0 w 832"/>
                      <a:gd name="T13" fmla="*/ 0 h 103"/>
                      <a:gd name="T14" fmla="*/ 832 w 832"/>
                      <a:gd name="T15" fmla="*/ 103 h 103"/>
                    </a:gdLst>
                    <a:ahLst/>
                    <a:cxnLst>
                      <a:cxn ang="T8">
                        <a:pos x="T0" y="T1"/>
                      </a:cxn>
                      <a:cxn ang="T9">
                        <a:pos x="T2" y="T3"/>
                      </a:cxn>
                      <a:cxn ang="T10">
                        <a:pos x="T4" y="T5"/>
                      </a:cxn>
                      <a:cxn ang="T11">
                        <a:pos x="T6" y="T7"/>
                      </a:cxn>
                    </a:cxnLst>
                    <a:rect l="T12" t="T13" r="T14" b="T15"/>
                    <a:pathLst>
                      <a:path w="832" h="103">
                        <a:moveTo>
                          <a:pt x="832" y="0"/>
                        </a:moveTo>
                        <a:cubicBezTo>
                          <a:pt x="725" y="11"/>
                          <a:pt x="618" y="16"/>
                          <a:pt x="512" y="32"/>
                        </a:cubicBezTo>
                        <a:cubicBezTo>
                          <a:pt x="212" y="78"/>
                          <a:pt x="695" y="62"/>
                          <a:pt x="256" y="96"/>
                        </a:cubicBezTo>
                        <a:cubicBezTo>
                          <a:pt x="171" y="103"/>
                          <a:pt x="85" y="96"/>
                          <a:pt x="0" y="96"/>
                        </a:cubicBezTo>
                      </a:path>
                    </a:pathLst>
                  </a:custGeom>
                  <a:noFill/>
                  <a:ln w="63500" cap="flat" cmpd="sng">
                    <a:solidFill>
                      <a:srgbClr val="66FF33"/>
                    </a:solidFill>
                    <a:prstDash val="solid"/>
                    <a:round/>
                    <a:headEnd type="none" w="med" len="med"/>
                    <a:tailEnd type="none" w="med" len="med"/>
                  </a:ln>
                </p:spPr>
                <p:txBody>
                  <a:bodyPr wrap="none"/>
                  <a:lstStyle/>
                  <a:p>
                    <a:endParaRPr lang="en-US"/>
                  </a:p>
                </p:txBody>
              </p:sp>
              <p:sp>
                <p:nvSpPr>
                  <p:cNvPr id="22570" name="Freeform 41"/>
                  <p:cNvSpPr>
                    <a:spLocks/>
                  </p:cNvSpPr>
                  <p:nvPr/>
                </p:nvSpPr>
                <p:spPr bwMode="auto">
                  <a:xfrm>
                    <a:off x="3413" y="1557"/>
                    <a:ext cx="448" cy="352"/>
                  </a:xfrm>
                  <a:custGeom>
                    <a:avLst/>
                    <a:gdLst>
                      <a:gd name="T0" fmla="*/ 448 w 448"/>
                      <a:gd name="T1" fmla="*/ 0 h 352"/>
                      <a:gd name="T2" fmla="*/ 192 w 448"/>
                      <a:gd name="T3" fmla="*/ 64 h 352"/>
                      <a:gd name="T4" fmla="*/ 0 w 448"/>
                      <a:gd name="T5" fmla="*/ 352 h 352"/>
                      <a:gd name="T6" fmla="*/ 0 60000 65536"/>
                      <a:gd name="T7" fmla="*/ 0 60000 65536"/>
                      <a:gd name="T8" fmla="*/ 0 60000 65536"/>
                      <a:gd name="T9" fmla="*/ 0 w 448"/>
                      <a:gd name="T10" fmla="*/ 0 h 352"/>
                      <a:gd name="T11" fmla="*/ 448 w 448"/>
                      <a:gd name="T12" fmla="*/ 352 h 352"/>
                    </a:gdLst>
                    <a:ahLst/>
                    <a:cxnLst>
                      <a:cxn ang="T6">
                        <a:pos x="T0" y="T1"/>
                      </a:cxn>
                      <a:cxn ang="T7">
                        <a:pos x="T2" y="T3"/>
                      </a:cxn>
                      <a:cxn ang="T8">
                        <a:pos x="T4" y="T5"/>
                      </a:cxn>
                    </a:cxnLst>
                    <a:rect l="T9" t="T10" r="T11" b="T12"/>
                    <a:pathLst>
                      <a:path w="448" h="352">
                        <a:moveTo>
                          <a:pt x="448" y="0"/>
                        </a:moveTo>
                        <a:cubicBezTo>
                          <a:pt x="414" y="7"/>
                          <a:pt x="241" y="34"/>
                          <a:pt x="192" y="64"/>
                        </a:cubicBezTo>
                        <a:cubicBezTo>
                          <a:pt x="113" y="112"/>
                          <a:pt x="0" y="262"/>
                          <a:pt x="0"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71" name="Freeform 42"/>
                  <p:cNvSpPr>
                    <a:spLocks/>
                  </p:cNvSpPr>
                  <p:nvPr/>
                </p:nvSpPr>
                <p:spPr bwMode="auto">
                  <a:xfrm>
                    <a:off x="3669" y="1516"/>
                    <a:ext cx="176" cy="649"/>
                  </a:xfrm>
                  <a:custGeom>
                    <a:avLst/>
                    <a:gdLst>
                      <a:gd name="T0" fmla="*/ 160 w 176"/>
                      <a:gd name="T1" fmla="*/ 73 h 649"/>
                      <a:gd name="T2" fmla="*/ 96 w 176"/>
                      <a:gd name="T3" fmla="*/ 521 h 649"/>
                      <a:gd name="T4" fmla="*/ 64 w 176"/>
                      <a:gd name="T5" fmla="*/ 585 h 649"/>
                      <a:gd name="T6" fmla="*/ 0 w 176"/>
                      <a:gd name="T7" fmla="*/ 649 h 649"/>
                      <a:gd name="T8" fmla="*/ 0 60000 65536"/>
                      <a:gd name="T9" fmla="*/ 0 60000 65536"/>
                      <a:gd name="T10" fmla="*/ 0 60000 65536"/>
                      <a:gd name="T11" fmla="*/ 0 60000 65536"/>
                      <a:gd name="T12" fmla="*/ 0 w 176"/>
                      <a:gd name="T13" fmla="*/ 0 h 649"/>
                      <a:gd name="T14" fmla="*/ 176 w 176"/>
                      <a:gd name="T15" fmla="*/ 649 h 649"/>
                    </a:gdLst>
                    <a:ahLst/>
                    <a:cxnLst>
                      <a:cxn ang="T8">
                        <a:pos x="T0" y="T1"/>
                      </a:cxn>
                      <a:cxn ang="T9">
                        <a:pos x="T2" y="T3"/>
                      </a:cxn>
                      <a:cxn ang="T10">
                        <a:pos x="T4" y="T5"/>
                      </a:cxn>
                      <a:cxn ang="T11">
                        <a:pos x="T6" y="T7"/>
                      </a:cxn>
                    </a:cxnLst>
                    <a:rect l="T12" t="T13" r="T14" b="T15"/>
                    <a:pathLst>
                      <a:path w="176" h="649">
                        <a:moveTo>
                          <a:pt x="160" y="73"/>
                        </a:moveTo>
                        <a:cubicBezTo>
                          <a:pt x="78" y="319"/>
                          <a:pt x="176" y="0"/>
                          <a:pt x="96" y="521"/>
                        </a:cubicBezTo>
                        <a:cubicBezTo>
                          <a:pt x="92" y="545"/>
                          <a:pt x="78" y="566"/>
                          <a:pt x="64" y="585"/>
                        </a:cubicBezTo>
                        <a:cubicBezTo>
                          <a:pt x="46" y="609"/>
                          <a:pt x="0" y="649"/>
                          <a:pt x="0" y="649"/>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72" name="Freeform 43"/>
                  <p:cNvSpPr>
                    <a:spLocks/>
                  </p:cNvSpPr>
                  <p:nvPr/>
                </p:nvSpPr>
                <p:spPr bwMode="auto">
                  <a:xfrm>
                    <a:off x="3189" y="1909"/>
                    <a:ext cx="576" cy="224"/>
                  </a:xfrm>
                  <a:custGeom>
                    <a:avLst/>
                    <a:gdLst>
                      <a:gd name="T0" fmla="*/ 576 w 576"/>
                      <a:gd name="T1" fmla="*/ 0 h 224"/>
                      <a:gd name="T2" fmla="*/ 192 w 576"/>
                      <a:gd name="T3" fmla="*/ 64 h 224"/>
                      <a:gd name="T4" fmla="*/ 160 w 576"/>
                      <a:gd name="T5" fmla="*/ 96 h 224"/>
                      <a:gd name="T6" fmla="*/ 32 w 576"/>
                      <a:gd name="T7" fmla="*/ 192 h 224"/>
                      <a:gd name="T8" fmla="*/ 0 w 576"/>
                      <a:gd name="T9" fmla="*/ 224 h 224"/>
                      <a:gd name="T10" fmla="*/ 0 60000 65536"/>
                      <a:gd name="T11" fmla="*/ 0 60000 65536"/>
                      <a:gd name="T12" fmla="*/ 0 60000 65536"/>
                      <a:gd name="T13" fmla="*/ 0 60000 65536"/>
                      <a:gd name="T14" fmla="*/ 0 60000 65536"/>
                      <a:gd name="T15" fmla="*/ 0 w 576"/>
                      <a:gd name="T16" fmla="*/ 0 h 224"/>
                      <a:gd name="T17" fmla="*/ 576 w 576"/>
                      <a:gd name="T18" fmla="*/ 224 h 224"/>
                    </a:gdLst>
                    <a:ahLst/>
                    <a:cxnLst>
                      <a:cxn ang="T10">
                        <a:pos x="T0" y="T1"/>
                      </a:cxn>
                      <a:cxn ang="T11">
                        <a:pos x="T2" y="T3"/>
                      </a:cxn>
                      <a:cxn ang="T12">
                        <a:pos x="T4" y="T5"/>
                      </a:cxn>
                      <a:cxn ang="T13">
                        <a:pos x="T6" y="T7"/>
                      </a:cxn>
                      <a:cxn ang="T14">
                        <a:pos x="T8" y="T9"/>
                      </a:cxn>
                    </a:cxnLst>
                    <a:rect l="T15" t="T16" r="T17" b="T18"/>
                    <a:pathLst>
                      <a:path w="576" h="224">
                        <a:moveTo>
                          <a:pt x="576" y="0"/>
                        </a:moveTo>
                        <a:cubicBezTo>
                          <a:pt x="502" y="9"/>
                          <a:pt x="288" y="26"/>
                          <a:pt x="192" y="64"/>
                        </a:cubicBezTo>
                        <a:cubicBezTo>
                          <a:pt x="178" y="70"/>
                          <a:pt x="173" y="88"/>
                          <a:pt x="160" y="96"/>
                        </a:cubicBezTo>
                        <a:cubicBezTo>
                          <a:pt x="24" y="187"/>
                          <a:pt x="170" y="54"/>
                          <a:pt x="32" y="192"/>
                        </a:cubicBezTo>
                        <a:cubicBezTo>
                          <a:pt x="21" y="203"/>
                          <a:pt x="0" y="224"/>
                          <a:pt x="0" y="22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grpSp>
          <p:sp>
            <p:nvSpPr>
              <p:cNvPr id="22540" name="Oval 44"/>
              <p:cNvSpPr>
                <a:spLocks noChangeArrowheads="1"/>
              </p:cNvSpPr>
              <p:nvPr/>
            </p:nvSpPr>
            <p:spPr bwMode="auto">
              <a:xfrm>
                <a:off x="4320" y="912"/>
                <a:ext cx="384" cy="192"/>
              </a:xfrm>
              <a:prstGeom prst="ellipse">
                <a:avLst/>
              </a:prstGeom>
              <a:solidFill>
                <a:srgbClr val="339966"/>
              </a:solidFill>
              <a:ln w="9525">
                <a:solidFill>
                  <a:srgbClr val="339966"/>
                </a:solidFill>
                <a:round/>
                <a:headEnd/>
                <a:tailEnd/>
              </a:ln>
            </p:spPr>
            <p:txBody>
              <a:bodyPr wrap="none" anchor="ctr"/>
              <a:lstStyle/>
              <a:p>
                <a:endParaRPr lang="en-US"/>
              </a:p>
            </p:txBody>
          </p:sp>
          <p:grpSp>
            <p:nvGrpSpPr>
              <p:cNvPr id="22541" name="Group 45"/>
              <p:cNvGrpSpPr>
                <a:grpSpLocks/>
              </p:cNvGrpSpPr>
              <p:nvPr/>
            </p:nvGrpSpPr>
            <p:grpSpPr bwMode="auto">
              <a:xfrm>
                <a:off x="3659" y="1702"/>
                <a:ext cx="1466" cy="2356"/>
                <a:chOff x="3659" y="1702"/>
                <a:chExt cx="1466" cy="2356"/>
              </a:xfrm>
            </p:grpSpPr>
            <p:sp>
              <p:nvSpPr>
                <p:cNvPr id="22542" name="Line 46"/>
                <p:cNvSpPr>
                  <a:spLocks noChangeShapeType="1"/>
                </p:cNvSpPr>
                <p:nvPr/>
              </p:nvSpPr>
              <p:spPr bwMode="auto">
                <a:xfrm>
                  <a:off x="4416" y="1702"/>
                  <a:ext cx="0" cy="1776"/>
                </a:xfrm>
                <a:prstGeom prst="line">
                  <a:avLst/>
                </a:prstGeom>
                <a:noFill/>
                <a:ln w="190500">
                  <a:solidFill>
                    <a:srgbClr val="66FF33"/>
                  </a:solidFill>
                  <a:round/>
                  <a:headEnd/>
                  <a:tailEnd/>
                </a:ln>
              </p:spPr>
              <p:txBody>
                <a:bodyPr wrap="none"/>
                <a:lstStyle/>
                <a:p>
                  <a:endParaRPr lang="en-US"/>
                </a:p>
              </p:txBody>
            </p:sp>
            <p:grpSp>
              <p:nvGrpSpPr>
                <p:cNvPr id="22543" name="Group 47"/>
                <p:cNvGrpSpPr>
                  <a:grpSpLocks/>
                </p:cNvGrpSpPr>
                <p:nvPr/>
              </p:nvGrpSpPr>
              <p:grpSpPr bwMode="auto">
                <a:xfrm>
                  <a:off x="3659" y="3445"/>
                  <a:ext cx="1466" cy="613"/>
                  <a:chOff x="3659" y="3445"/>
                  <a:chExt cx="1466" cy="613"/>
                </a:xfrm>
              </p:grpSpPr>
              <p:grpSp>
                <p:nvGrpSpPr>
                  <p:cNvPr id="22544" name="Group 48"/>
                  <p:cNvGrpSpPr>
                    <a:grpSpLocks/>
                  </p:cNvGrpSpPr>
                  <p:nvPr/>
                </p:nvGrpSpPr>
                <p:grpSpPr bwMode="auto">
                  <a:xfrm>
                    <a:off x="3733" y="3445"/>
                    <a:ext cx="1344" cy="554"/>
                    <a:chOff x="3733" y="3445"/>
                    <a:chExt cx="1344" cy="554"/>
                  </a:xfrm>
                </p:grpSpPr>
                <p:sp>
                  <p:nvSpPr>
                    <p:cNvPr id="22551" name="Freeform 49"/>
                    <p:cNvSpPr>
                      <a:spLocks/>
                    </p:cNvSpPr>
                    <p:nvPr/>
                  </p:nvSpPr>
                  <p:spPr bwMode="auto">
                    <a:xfrm>
                      <a:off x="3733" y="3445"/>
                      <a:ext cx="672" cy="261"/>
                    </a:xfrm>
                    <a:custGeom>
                      <a:avLst/>
                      <a:gdLst>
                        <a:gd name="T0" fmla="*/ 672 w 672"/>
                        <a:gd name="T1" fmla="*/ 0 h 261"/>
                        <a:gd name="T2" fmla="*/ 544 w 672"/>
                        <a:gd name="T3" fmla="*/ 32 h 261"/>
                        <a:gd name="T4" fmla="*/ 480 w 672"/>
                        <a:gd name="T5" fmla="*/ 96 h 261"/>
                        <a:gd name="T6" fmla="*/ 320 w 672"/>
                        <a:gd name="T7" fmla="*/ 128 h 261"/>
                        <a:gd name="T8" fmla="*/ 256 w 672"/>
                        <a:gd name="T9" fmla="*/ 160 h 261"/>
                        <a:gd name="T10" fmla="*/ 160 w 672"/>
                        <a:gd name="T11" fmla="*/ 192 h 261"/>
                        <a:gd name="T12" fmla="*/ 0 w 672"/>
                        <a:gd name="T13" fmla="*/ 256 h 261"/>
                        <a:gd name="T14" fmla="*/ 0 60000 65536"/>
                        <a:gd name="T15" fmla="*/ 0 60000 65536"/>
                        <a:gd name="T16" fmla="*/ 0 60000 65536"/>
                        <a:gd name="T17" fmla="*/ 0 60000 65536"/>
                        <a:gd name="T18" fmla="*/ 0 60000 65536"/>
                        <a:gd name="T19" fmla="*/ 0 60000 65536"/>
                        <a:gd name="T20" fmla="*/ 0 60000 65536"/>
                        <a:gd name="T21" fmla="*/ 0 w 672"/>
                        <a:gd name="T22" fmla="*/ 0 h 261"/>
                        <a:gd name="T23" fmla="*/ 672 w 672"/>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261">
                          <a:moveTo>
                            <a:pt x="672" y="0"/>
                          </a:moveTo>
                          <a:cubicBezTo>
                            <a:pt x="629" y="11"/>
                            <a:pt x="583" y="12"/>
                            <a:pt x="544" y="32"/>
                          </a:cubicBezTo>
                          <a:cubicBezTo>
                            <a:pt x="517" y="45"/>
                            <a:pt x="510" y="90"/>
                            <a:pt x="480" y="96"/>
                          </a:cubicBezTo>
                          <a:cubicBezTo>
                            <a:pt x="427" y="107"/>
                            <a:pt x="373" y="117"/>
                            <a:pt x="320" y="128"/>
                          </a:cubicBezTo>
                          <a:cubicBezTo>
                            <a:pt x="299" y="139"/>
                            <a:pt x="278" y="151"/>
                            <a:pt x="256" y="160"/>
                          </a:cubicBezTo>
                          <a:cubicBezTo>
                            <a:pt x="225" y="173"/>
                            <a:pt x="191" y="179"/>
                            <a:pt x="160" y="192"/>
                          </a:cubicBezTo>
                          <a:cubicBezTo>
                            <a:pt x="0" y="261"/>
                            <a:pt x="85" y="256"/>
                            <a:pt x="0" y="25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52" name="Freeform 50"/>
                    <p:cNvSpPr>
                      <a:spLocks/>
                    </p:cNvSpPr>
                    <p:nvPr/>
                  </p:nvSpPr>
                  <p:spPr bwMode="auto">
                    <a:xfrm>
                      <a:off x="4437" y="3477"/>
                      <a:ext cx="416" cy="352"/>
                    </a:xfrm>
                    <a:custGeom>
                      <a:avLst/>
                      <a:gdLst>
                        <a:gd name="T0" fmla="*/ 0 w 416"/>
                        <a:gd name="T1" fmla="*/ 0 h 352"/>
                        <a:gd name="T2" fmla="*/ 160 w 416"/>
                        <a:gd name="T3" fmla="*/ 128 h 352"/>
                        <a:gd name="T4" fmla="*/ 288 w 416"/>
                        <a:gd name="T5" fmla="*/ 224 h 352"/>
                        <a:gd name="T6" fmla="*/ 416 w 416"/>
                        <a:gd name="T7" fmla="*/ 352 h 352"/>
                        <a:gd name="T8" fmla="*/ 0 60000 65536"/>
                        <a:gd name="T9" fmla="*/ 0 60000 65536"/>
                        <a:gd name="T10" fmla="*/ 0 60000 65536"/>
                        <a:gd name="T11" fmla="*/ 0 60000 65536"/>
                        <a:gd name="T12" fmla="*/ 0 w 416"/>
                        <a:gd name="T13" fmla="*/ 0 h 352"/>
                        <a:gd name="T14" fmla="*/ 416 w 416"/>
                        <a:gd name="T15" fmla="*/ 352 h 352"/>
                      </a:gdLst>
                      <a:ahLst/>
                      <a:cxnLst>
                        <a:cxn ang="T8">
                          <a:pos x="T0" y="T1"/>
                        </a:cxn>
                        <a:cxn ang="T9">
                          <a:pos x="T2" y="T3"/>
                        </a:cxn>
                        <a:cxn ang="T10">
                          <a:pos x="T4" y="T5"/>
                        </a:cxn>
                        <a:cxn ang="T11">
                          <a:pos x="T6" y="T7"/>
                        </a:cxn>
                      </a:cxnLst>
                      <a:rect l="T12" t="T13" r="T14" b="T15"/>
                      <a:pathLst>
                        <a:path w="416" h="352">
                          <a:moveTo>
                            <a:pt x="0" y="0"/>
                          </a:moveTo>
                          <a:cubicBezTo>
                            <a:pt x="104" y="52"/>
                            <a:pt x="47" y="15"/>
                            <a:pt x="160" y="128"/>
                          </a:cubicBezTo>
                          <a:cubicBezTo>
                            <a:pt x="198" y="166"/>
                            <a:pt x="248" y="189"/>
                            <a:pt x="288" y="224"/>
                          </a:cubicBezTo>
                          <a:cubicBezTo>
                            <a:pt x="333" y="264"/>
                            <a:pt x="416" y="352"/>
                            <a:pt x="416"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53" name="Freeform 51"/>
                    <p:cNvSpPr>
                      <a:spLocks/>
                    </p:cNvSpPr>
                    <p:nvPr/>
                  </p:nvSpPr>
                  <p:spPr bwMode="auto">
                    <a:xfrm>
                      <a:off x="4085" y="3455"/>
                      <a:ext cx="288" cy="544"/>
                    </a:xfrm>
                    <a:custGeom>
                      <a:avLst/>
                      <a:gdLst>
                        <a:gd name="T0" fmla="*/ 288 w 288"/>
                        <a:gd name="T1" fmla="*/ 0 h 544"/>
                        <a:gd name="T2" fmla="*/ 256 w 288"/>
                        <a:gd name="T3" fmla="*/ 96 h 544"/>
                        <a:gd name="T4" fmla="*/ 224 w 288"/>
                        <a:gd name="T5" fmla="*/ 128 h 544"/>
                        <a:gd name="T6" fmla="*/ 160 w 288"/>
                        <a:gd name="T7" fmla="*/ 256 h 544"/>
                        <a:gd name="T8" fmla="*/ 0 w 288"/>
                        <a:gd name="T9" fmla="*/ 54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54" name="Freeform 52"/>
                    <p:cNvSpPr>
                      <a:spLocks/>
                    </p:cNvSpPr>
                    <p:nvPr/>
                  </p:nvSpPr>
                  <p:spPr bwMode="auto">
                    <a:xfrm>
                      <a:off x="4437" y="3445"/>
                      <a:ext cx="64" cy="416"/>
                    </a:xfrm>
                    <a:custGeom>
                      <a:avLst/>
                      <a:gdLst>
                        <a:gd name="T0" fmla="*/ 0 w 64"/>
                        <a:gd name="T1" fmla="*/ 0 h 416"/>
                        <a:gd name="T2" fmla="*/ 32 w 64"/>
                        <a:gd name="T3" fmla="*/ 384 h 416"/>
                        <a:gd name="T4" fmla="*/ 64 w 64"/>
                        <a:gd name="T5" fmla="*/ 416 h 416"/>
                        <a:gd name="T6" fmla="*/ 0 60000 65536"/>
                        <a:gd name="T7" fmla="*/ 0 60000 65536"/>
                        <a:gd name="T8" fmla="*/ 0 60000 65536"/>
                        <a:gd name="T9" fmla="*/ 0 w 64"/>
                        <a:gd name="T10" fmla="*/ 0 h 416"/>
                        <a:gd name="T11" fmla="*/ 64 w 64"/>
                        <a:gd name="T12" fmla="*/ 416 h 416"/>
                      </a:gdLst>
                      <a:ahLst/>
                      <a:cxnLst>
                        <a:cxn ang="T6">
                          <a:pos x="T0" y="T1"/>
                        </a:cxn>
                        <a:cxn ang="T7">
                          <a:pos x="T2" y="T3"/>
                        </a:cxn>
                        <a:cxn ang="T8">
                          <a:pos x="T4" y="T5"/>
                        </a:cxn>
                      </a:cxnLst>
                      <a:rect l="T9" t="T10" r="T11" b="T12"/>
                      <a:pathLst>
                        <a:path w="64" h="416">
                          <a:moveTo>
                            <a:pt x="0" y="0"/>
                          </a:moveTo>
                          <a:cubicBezTo>
                            <a:pt x="11" y="128"/>
                            <a:pt x="12" y="257"/>
                            <a:pt x="32" y="384"/>
                          </a:cubicBezTo>
                          <a:cubicBezTo>
                            <a:pt x="34" y="399"/>
                            <a:pt x="64" y="416"/>
                            <a:pt x="64" y="41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55" name="Freeform 53"/>
                    <p:cNvSpPr>
                      <a:spLocks/>
                    </p:cNvSpPr>
                    <p:nvPr/>
                  </p:nvSpPr>
                  <p:spPr bwMode="auto">
                    <a:xfrm>
                      <a:off x="3861" y="3615"/>
                      <a:ext cx="96" cy="192"/>
                    </a:xfrm>
                    <a:custGeom>
                      <a:avLst/>
                      <a:gdLst>
                        <a:gd name="T0" fmla="*/ 96 w 96"/>
                        <a:gd name="T1" fmla="*/ 0 h 192"/>
                        <a:gd name="T2" fmla="*/ 64 w 96"/>
                        <a:gd name="T3" fmla="*/ 128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85" y="43"/>
                            <a:pt x="84" y="89"/>
                            <a:pt x="64" y="128"/>
                          </a:cubicBezTo>
                          <a:cubicBezTo>
                            <a:pt x="51" y="155"/>
                            <a:pt x="0" y="192"/>
                            <a:pt x="0" y="19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2556" name="Freeform 54"/>
                    <p:cNvSpPr>
                      <a:spLocks/>
                    </p:cNvSpPr>
                    <p:nvPr/>
                  </p:nvSpPr>
                  <p:spPr bwMode="auto">
                    <a:xfrm>
                      <a:off x="4725" y="3663"/>
                      <a:ext cx="352" cy="38"/>
                    </a:xfrm>
                    <a:custGeom>
                      <a:avLst/>
                      <a:gdLst>
                        <a:gd name="T0" fmla="*/ 0 w 352"/>
                        <a:gd name="T1" fmla="*/ 38 h 38"/>
                        <a:gd name="T2" fmla="*/ 352 w 352"/>
                        <a:gd name="T3" fmla="*/ 6 h 38"/>
                        <a:gd name="T4" fmla="*/ 0 60000 65536"/>
                        <a:gd name="T5" fmla="*/ 0 60000 65536"/>
                        <a:gd name="T6" fmla="*/ 0 w 352"/>
                        <a:gd name="T7" fmla="*/ 0 h 38"/>
                        <a:gd name="T8" fmla="*/ 352 w 352"/>
                        <a:gd name="T9" fmla="*/ 38 h 38"/>
                      </a:gdLst>
                      <a:ahLst/>
                      <a:cxnLst>
                        <a:cxn ang="T4">
                          <a:pos x="T0" y="T1"/>
                        </a:cxn>
                        <a:cxn ang="T5">
                          <a:pos x="T2" y="T3"/>
                        </a:cxn>
                      </a:cxnLst>
                      <a:rect l="T6" t="T7" r="T8" b="T9"/>
                      <a:pathLst>
                        <a:path w="352" h="38">
                          <a:moveTo>
                            <a:pt x="0" y="38"/>
                          </a:moveTo>
                          <a:cubicBezTo>
                            <a:pt x="266" y="0"/>
                            <a:pt x="149" y="6"/>
                            <a:pt x="352" y="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sp>
                <p:nvSpPr>
                  <p:cNvPr id="22545" name="Oval 55"/>
                  <p:cNvSpPr>
                    <a:spLocks noChangeArrowheads="1"/>
                  </p:cNvSpPr>
                  <p:nvPr/>
                </p:nvSpPr>
                <p:spPr bwMode="auto">
                  <a:xfrm>
                    <a:off x="3659" y="367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46" name="Oval 56"/>
                  <p:cNvSpPr>
                    <a:spLocks noChangeArrowheads="1"/>
                  </p:cNvSpPr>
                  <p:nvPr/>
                </p:nvSpPr>
                <p:spPr bwMode="auto">
                  <a:xfrm>
                    <a:off x="3788" y="3781"/>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47" name="Oval 57"/>
                  <p:cNvSpPr>
                    <a:spLocks noChangeArrowheads="1"/>
                  </p:cNvSpPr>
                  <p:nvPr/>
                </p:nvSpPr>
                <p:spPr bwMode="auto">
                  <a:xfrm>
                    <a:off x="4021" y="3962"/>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48" name="Oval 58"/>
                  <p:cNvSpPr>
                    <a:spLocks noChangeArrowheads="1"/>
                  </p:cNvSpPr>
                  <p:nvPr/>
                </p:nvSpPr>
                <p:spPr bwMode="auto">
                  <a:xfrm>
                    <a:off x="4442" y="3825"/>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49" name="Oval 59"/>
                  <p:cNvSpPr>
                    <a:spLocks noChangeArrowheads="1"/>
                  </p:cNvSpPr>
                  <p:nvPr/>
                </p:nvSpPr>
                <p:spPr bwMode="auto">
                  <a:xfrm>
                    <a:off x="4811" y="3799"/>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50" name="Oval 60"/>
                  <p:cNvSpPr>
                    <a:spLocks noChangeArrowheads="1"/>
                  </p:cNvSpPr>
                  <p:nvPr/>
                </p:nvSpPr>
                <p:spPr bwMode="auto">
                  <a:xfrm>
                    <a:off x="5029" y="3611"/>
                    <a:ext cx="96" cy="96"/>
                  </a:xfrm>
                  <a:prstGeom prst="ellipse">
                    <a:avLst/>
                  </a:prstGeom>
                  <a:solidFill>
                    <a:srgbClr val="66FF33"/>
                  </a:solidFill>
                  <a:ln w="9525">
                    <a:solidFill>
                      <a:schemeClr val="tx1"/>
                    </a:solidFill>
                    <a:round/>
                    <a:headEnd/>
                    <a:tailEnd/>
                  </a:ln>
                </p:spPr>
                <p:txBody>
                  <a:bodyPr wrap="none" anchor="ctr"/>
                  <a:lstStyle/>
                  <a:p>
                    <a:endParaRPr lang="en-US"/>
                  </a:p>
                </p:txBody>
              </p:sp>
            </p:grpSp>
          </p:grpSp>
        </p:grpSp>
        <p:sp>
          <p:nvSpPr>
            <p:cNvPr id="22535" name="Rectangle 61"/>
            <p:cNvSpPr>
              <a:spLocks noChangeArrowheads="1"/>
            </p:cNvSpPr>
            <p:nvPr/>
          </p:nvSpPr>
          <p:spPr bwMode="auto">
            <a:xfrm>
              <a:off x="4320" y="1839"/>
              <a:ext cx="192" cy="346"/>
            </a:xfrm>
            <a:prstGeom prst="rect">
              <a:avLst/>
            </a:prstGeom>
            <a:solidFill>
              <a:schemeClr val="tx1"/>
            </a:solidFill>
            <a:ln w="9525">
              <a:noFill/>
              <a:miter lim="800000"/>
              <a:headEnd/>
              <a:tailEnd/>
            </a:ln>
          </p:spPr>
          <p:txBody>
            <a:bodyPr wrap="none" anchor="ctr"/>
            <a:lstStyle/>
            <a:p>
              <a:endParaRPr lang="en-US"/>
            </a:p>
          </p:txBody>
        </p:sp>
        <p:sp>
          <p:nvSpPr>
            <p:cNvPr id="22536" name="Rectangle 62"/>
            <p:cNvSpPr>
              <a:spLocks noChangeArrowheads="1"/>
            </p:cNvSpPr>
            <p:nvPr/>
          </p:nvSpPr>
          <p:spPr bwMode="auto">
            <a:xfrm>
              <a:off x="4320" y="2228"/>
              <a:ext cx="192" cy="346"/>
            </a:xfrm>
            <a:prstGeom prst="rect">
              <a:avLst/>
            </a:prstGeom>
            <a:solidFill>
              <a:schemeClr val="tx1"/>
            </a:solidFill>
            <a:ln w="9525">
              <a:noFill/>
              <a:miter lim="800000"/>
              <a:headEnd/>
              <a:tailEnd/>
            </a:ln>
          </p:spPr>
          <p:txBody>
            <a:bodyPr wrap="none" anchor="ctr"/>
            <a:lstStyle/>
            <a:p>
              <a:endParaRPr lang="en-US"/>
            </a:p>
          </p:txBody>
        </p:sp>
        <p:sp>
          <p:nvSpPr>
            <p:cNvPr id="22537" name="Rectangle 63"/>
            <p:cNvSpPr>
              <a:spLocks noChangeArrowheads="1"/>
            </p:cNvSpPr>
            <p:nvPr/>
          </p:nvSpPr>
          <p:spPr bwMode="auto">
            <a:xfrm>
              <a:off x="4320" y="2617"/>
              <a:ext cx="192" cy="346"/>
            </a:xfrm>
            <a:prstGeom prst="rect">
              <a:avLst/>
            </a:prstGeom>
            <a:solidFill>
              <a:schemeClr val="tx1"/>
            </a:solidFill>
            <a:ln w="9525">
              <a:noFill/>
              <a:miter lim="800000"/>
              <a:headEnd/>
              <a:tailEnd/>
            </a:ln>
          </p:spPr>
          <p:txBody>
            <a:bodyPr wrap="none" anchor="ctr"/>
            <a:lstStyle/>
            <a:p>
              <a:endParaRPr lang="en-US"/>
            </a:p>
          </p:txBody>
        </p:sp>
        <p:sp>
          <p:nvSpPr>
            <p:cNvPr id="22538" name="Rectangle 64"/>
            <p:cNvSpPr>
              <a:spLocks noChangeArrowheads="1"/>
            </p:cNvSpPr>
            <p:nvPr/>
          </p:nvSpPr>
          <p:spPr bwMode="auto">
            <a:xfrm>
              <a:off x="4320" y="3013"/>
              <a:ext cx="192" cy="346"/>
            </a:xfrm>
            <a:prstGeom prst="rect">
              <a:avLst/>
            </a:prstGeom>
            <a:solidFill>
              <a:schemeClr val="tx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1000"/>
                                        <p:tgtEl>
                                          <p:spTgt spid="137219">
                                            <p:txEl>
                                              <p:pRg st="0" end="0"/>
                                            </p:txEl>
                                          </p:spTgt>
                                        </p:tgtEl>
                                      </p:cBhvr>
                                    </p:animEffect>
                                    <p:anim calcmode="lin" valueType="num">
                                      <p:cBhvr>
                                        <p:cTn id="8"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7219">
                                            <p:txEl>
                                              <p:pRg st="1" end="1"/>
                                            </p:txEl>
                                          </p:spTgt>
                                        </p:tgtEl>
                                        <p:attrNameLst>
                                          <p:attrName>style.visibility</p:attrName>
                                        </p:attrNameLst>
                                      </p:cBhvr>
                                      <p:to>
                                        <p:strVal val="visible"/>
                                      </p:to>
                                    </p:set>
                                    <p:anim calcmode="lin" valueType="num">
                                      <p:cBhvr additive="base">
                                        <p:cTn id="14"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7219">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7219">
                                            <p:txEl>
                                              <p:pRg st="2" end="2"/>
                                            </p:txEl>
                                          </p:spTgt>
                                        </p:tgtEl>
                                        <p:attrNameLst>
                                          <p:attrName>style.visibility</p:attrName>
                                        </p:attrNameLst>
                                      </p:cBhvr>
                                      <p:to>
                                        <p:strVal val="visible"/>
                                      </p:to>
                                    </p:set>
                                    <p:anim calcmode="lin" valueType="num">
                                      <p:cBhvr additive="base">
                                        <p:cTn id="18"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7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7219">
                                            <p:txEl>
                                              <p:pRg st="3" end="3"/>
                                            </p:txEl>
                                          </p:spTgt>
                                        </p:tgtEl>
                                        <p:attrNameLst>
                                          <p:attrName>style.visibility</p:attrName>
                                        </p:attrNameLst>
                                      </p:cBhvr>
                                      <p:to>
                                        <p:strVal val="visible"/>
                                      </p:to>
                                    </p:set>
                                    <p:anim calcmode="lin" valueType="num">
                                      <p:cBhvr additive="base">
                                        <p:cTn id="24"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7219">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7219">
                                            <p:txEl>
                                              <p:pRg st="4" end="4"/>
                                            </p:txEl>
                                          </p:spTgt>
                                        </p:tgtEl>
                                        <p:attrNameLst>
                                          <p:attrName>style.visibility</p:attrName>
                                        </p:attrNameLst>
                                      </p:cBhvr>
                                      <p:to>
                                        <p:strVal val="visible"/>
                                      </p:to>
                                    </p:set>
                                    <p:anim calcmode="lin" valueType="num">
                                      <p:cBhvr additive="base">
                                        <p:cTn id="28" dur="5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7219">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 calcmode="lin" valueType="num">
                                      <p:cBhvr additive="base">
                                        <p:cTn id="32" dur="5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19">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7219">
                                            <p:txEl>
                                              <p:pRg st="6" end="6"/>
                                            </p:txEl>
                                          </p:spTgt>
                                        </p:tgtEl>
                                        <p:attrNameLst>
                                          <p:attrName>style.visibility</p:attrName>
                                        </p:attrNameLst>
                                      </p:cBhvr>
                                      <p:to>
                                        <p:strVal val="visible"/>
                                      </p:to>
                                    </p:set>
                                    <p:anim calcmode="lin" valueType="num">
                                      <p:cBhvr additive="base">
                                        <p:cTn id="36" dur="5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7219">
                                            <p:txEl>
                                              <p:pRg st="8" end="8"/>
                                            </p:txEl>
                                          </p:spTgt>
                                        </p:tgtEl>
                                        <p:attrNameLst>
                                          <p:attrName>style.visibility</p:attrName>
                                        </p:attrNameLst>
                                      </p:cBhvr>
                                      <p:to>
                                        <p:strVal val="visible"/>
                                      </p:to>
                                    </p:set>
                                    <p:animEffect transition="in" filter="fade">
                                      <p:cBhvr>
                                        <p:cTn id="42" dur="1000"/>
                                        <p:tgtEl>
                                          <p:spTgt spid="137219">
                                            <p:txEl>
                                              <p:pRg st="8" end="8"/>
                                            </p:txEl>
                                          </p:spTgt>
                                        </p:tgtEl>
                                      </p:cBhvr>
                                    </p:animEffect>
                                    <p:anim calcmode="lin" valueType="num">
                                      <p:cBhvr>
                                        <p:cTn id="43" dur="1000" fill="hold"/>
                                        <p:tgtEl>
                                          <p:spTgt spid="13721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37219">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7219">
                                            <p:txEl>
                                              <p:pRg st="9" end="9"/>
                                            </p:txEl>
                                          </p:spTgt>
                                        </p:tgtEl>
                                        <p:attrNameLst>
                                          <p:attrName>style.visibility</p:attrName>
                                        </p:attrNameLst>
                                      </p:cBhvr>
                                      <p:to>
                                        <p:strVal val="visible"/>
                                      </p:to>
                                    </p:set>
                                    <p:animEffect transition="in" filter="fade">
                                      <p:cBhvr>
                                        <p:cTn id="47" dur="1000"/>
                                        <p:tgtEl>
                                          <p:spTgt spid="137219">
                                            <p:txEl>
                                              <p:pRg st="9" end="9"/>
                                            </p:txEl>
                                          </p:spTgt>
                                        </p:tgtEl>
                                      </p:cBhvr>
                                    </p:animEffect>
                                    <p:anim calcmode="lin" valueType="num">
                                      <p:cBhvr>
                                        <p:cTn id="48" dur="1000" fill="hold"/>
                                        <p:tgtEl>
                                          <p:spTgt spid="137219">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37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111125"/>
            <a:ext cx="4648200" cy="6594475"/>
            <a:chOff x="2832" y="70"/>
            <a:chExt cx="2928" cy="4154"/>
          </a:xfrm>
        </p:grpSpPr>
        <p:grpSp>
          <p:nvGrpSpPr>
            <p:cNvPr id="23619" name="Group 3"/>
            <p:cNvGrpSpPr>
              <a:grpSpLocks/>
            </p:cNvGrpSpPr>
            <p:nvPr/>
          </p:nvGrpSpPr>
          <p:grpSpPr bwMode="auto">
            <a:xfrm>
              <a:off x="2832" y="2784"/>
              <a:ext cx="2928" cy="1440"/>
              <a:chOff x="2304" y="2784"/>
              <a:chExt cx="3504" cy="1440"/>
            </a:xfrm>
          </p:grpSpPr>
          <p:grpSp>
            <p:nvGrpSpPr>
              <p:cNvPr id="23705" name="Group 4"/>
              <p:cNvGrpSpPr>
                <a:grpSpLocks/>
              </p:cNvGrpSpPr>
              <p:nvPr/>
            </p:nvGrpSpPr>
            <p:grpSpPr bwMode="auto">
              <a:xfrm>
                <a:off x="2304" y="3744"/>
                <a:ext cx="3456" cy="480"/>
                <a:chOff x="2304" y="3552"/>
                <a:chExt cx="3456" cy="480"/>
              </a:xfrm>
            </p:grpSpPr>
            <p:sp>
              <p:nvSpPr>
                <p:cNvPr id="23718" name="Rectangle 5"/>
                <p:cNvSpPr>
                  <a:spLocks noChangeArrowheads="1"/>
                </p:cNvSpPr>
                <p:nvPr/>
              </p:nvSpPr>
              <p:spPr bwMode="auto">
                <a:xfrm>
                  <a:off x="2400" y="3648"/>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9" name="Rectangle 6"/>
                <p:cNvSpPr>
                  <a:spLocks noChangeArrowheads="1"/>
                </p:cNvSpPr>
                <p:nvPr/>
              </p:nvSpPr>
              <p:spPr bwMode="auto">
                <a:xfrm>
                  <a:off x="2304" y="3744"/>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20" name="Rectangle 7"/>
                <p:cNvSpPr>
                  <a:spLocks noChangeArrowheads="1"/>
                </p:cNvSpPr>
                <p:nvPr/>
              </p:nvSpPr>
              <p:spPr bwMode="auto">
                <a:xfrm>
                  <a:off x="2400" y="3840"/>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21" name="Rectangle 8"/>
                <p:cNvSpPr>
                  <a:spLocks noChangeArrowheads="1"/>
                </p:cNvSpPr>
                <p:nvPr/>
              </p:nvSpPr>
              <p:spPr bwMode="auto">
                <a:xfrm>
                  <a:off x="2304" y="3936"/>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22" name="Rectangle 9"/>
                <p:cNvSpPr>
                  <a:spLocks noChangeArrowheads="1"/>
                </p:cNvSpPr>
                <p:nvPr/>
              </p:nvSpPr>
              <p:spPr bwMode="auto">
                <a:xfrm>
                  <a:off x="2304" y="3552"/>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grpSp>
          <p:grpSp>
            <p:nvGrpSpPr>
              <p:cNvPr id="23706" name="Group 10"/>
              <p:cNvGrpSpPr>
                <a:grpSpLocks/>
              </p:cNvGrpSpPr>
              <p:nvPr/>
            </p:nvGrpSpPr>
            <p:grpSpPr bwMode="auto">
              <a:xfrm>
                <a:off x="2352" y="3265"/>
                <a:ext cx="3456" cy="480"/>
                <a:chOff x="2304" y="3552"/>
                <a:chExt cx="3456" cy="480"/>
              </a:xfrm>
            </p:grpSpPr>
            <p:sp>
              <p:nvSpPr>
                <p:cNvPr id="23713" name="Rectangle 11"/>
                <p:cNvSpPr>
                  <a:spLocks noChangeArrowheads="1"/>
                </p:cNvSpPr>
                <p:nvPr/>
              </p:nvSpPr>
              <p:spPr bwMode="auto">
                <a:xfrm>
                  <a:off x="2400" y="3648"/>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4" name="Rectangle 12"/>
                <p:cNvSpPr>
                  <a:spLocks noChangeArrowheads="1"/>
                </p:cNvSpPr>
                <p:nvPr/>
              </p:nvSpPr>
              <p:spPr bwMode="auto">
                <a:xfrm>
                  <a:off x="2304" y="3744"/>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5" name="Rectangle 13"/>
                <p:cNvSpPr>
                  <a:spLocks noChangeArrowheads="1"/>
                </p:cNvSpPr>
                <p:nvPr/>
              </p:nvSpPr>
              <p:spPr bwMode="auto">
                <a:xfrm>
                  <a:off x="2400" y="3840"/>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6" name="Rectangle 14"/>
                <p:cNvSpPr>
                  <a:spLocks noChangeArrowheads="1"/>
                </p:cNvSpPr>
                <p:nvPr/>
              </p:nvSpPr>
              <p:spPr bwMode="auto">
                <a:xfrm>
                  <a:off x="2304" y="3936"/>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7" name="Rectangle 15"/>
                <p:cNvSpPr>
                  <a:spLocks noChangeArrowheads="1"/>
                </p:cNvSpPr>
                <p:nvPr/>
              </p:nvSpPr>
              <p:spPr bwMode="auto">
                <a:xfrm>
                  <a:off x="2304" y="3552"/>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grpSp>
          <p:grpSp>
            <p:nvGrpSpPr>
              <p:cNvPr id="23707" name="Group 16"/>
              <p:cNvGrpSpPr>
                <a:grpSpLocks/>
              </p:cNvGrpSpPr>
              <p:nvPr/>
            </p:nvGrpSpPr>
            <p:grpSpPr bwMode="auto">
              <a:xfrm>
                <a:off x="2352" y="2784"/>
                <a:ext cx="3456" cy="480"/>
                <a:chOff x="2304" y="3552"/>
                <a:chExt cx="3456" cy="480"/>
              </a:xfrm>
            </p:grpSpPr>
            <p:sp>
              <p:nvSpPr>
                <p:cNvPr id="23708" name="Rectangle 17"/>
                <p:cNvSpPr>
                  <a:spLocks noChangeArrowheads="1"/>
                </p:cNvSpPr>
                <p:nvPr/>
              </p:nvSpPr>
              <p:spPr bwMode="auto">
                <a:xfrm>
                  <a:off x="2400" y="3648"/>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09" name="Rectangle 18"/>
                <p:cNvSpPr>
                  <a:spLocks noChangeArrowheads="1"/>
                </p:cNvSpPr>
                <p:nvPr/>
              </p:nvSpPr>
              <p:spPr bwMode="auto">
                <a:xfrm>
                  <a:off x="2304" y="3744"/>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0" name="Rectangle 19"/>
                <p:cNvSpPr>
                  <a:spLocks noChangeArrowheads="1"/>
                </p:cNvSpPr>
                <p:nvPr/>
              </p:nvSpPr>
              <p:spPr bwMode="auto">
                <a:xfrm>
                  <a:off x="2400" y="3840"/>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1" name="Rectangle 20"/>
                <p:cNvSpPr>
                  <a:spLocks noChangeArrowheads="1"/>
                </p:cNvSpPr>
                <p:nvPr/>
              </p:nvSpPr>
              <p:spPr bwMode="auto">
                <a:xfrm>
                  <a:off x="2304" y="3936"/>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712" name="Rectangle 21"/>
                <p:cNvSpPr>
                  <a:spLocks noChangeArrowheads="1"/>
                </p:cNvSpPr>
                <p:nvPr/>
              </p:nvSpPr>
              <p:spPr bwMode="auto">
                <a:xfrm>
                  <a:off x="2304" y="3552"/>
                  <a:ext cx="3360"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grpSp>
        </p:grpSp>
        <p:grpSp>
          <p:nvGrpSpPr>
            <p:cNvPr id="23620" name="Group 22"/>
            <p:cNvGrpSpPr>
              <a:grpSpLocks/>
            </p:cNvGrpSpPr>
            <p:nvPr/>
          </p:nvGrpSpPr>
          <p:grpSpPr bwMode="auto">
            <a:xfrm>
              <a:off x="2870" y="70"/>
              <a:ext cx="2698" cy="4154"/>
              <a:chOff x="2880" y="70"/>
              <a:chExt cx="2698" cy="4154"/>
            </a:xfrm>
          </p:grpSpPr>
          <p:grpSp>
            <p:nvGrpSpPr>
              <p:cNvPr id="23621" name="Group 23"/>
              <p:cNvGrpSpPr>
                <a:grpSpLocks/>
              </p:cNvGrpSpPr>
              <p:nvPr/>
            </p:nvGrpSpPr>
            <p:grpSpPr bwMode="auto">
              <a:xfrm>
                <a:off x="2880" y="70"/>
                <a:ext cx="2698" cy="4154"/>
                <a:chOff x="2880" y="70"/>
                <a:chExt cx="2698" cy="4154"/>
              </a:xfrm>
            </p:grpSpPr>
            <p:grpSp>
              <p:nvGrpSpPr>
                <p:cNvPr id="23623" name="Group 24"/>
                <p:cNvGrpSpPr>
                  <a:grpSpLocks/>
                </p:cNvGrpSpPr>
                <p:nvPr/>
              </p:nvGrpSpPr>
              <p:grpSpPr bwMode="auto">
                <a:xfrm>
                  <a:off x="4826" y="70"/>
                  <a:ext cx="694" cy="576"/>
                  <a:chOff x="4778" y="96"/>
                  <a:chExt cx="694" cy="576"/>
                </a:xfrm>
              </p:grpSpPr>
              <p:grpSp>
                <p:nvGrpSpPr>
                  <p:cNvPr id="23699" name="Group 25"/>
                  <p:cNvGrpSpPr>
                    <a:grpSpLocks/>
                  </p:cNvGrpSpPr>
                  <p:nvPr/>
                </p:nvGrpSpPr>
                <p:grpSpPr bwMode="auto">
                  <a:xfrm rot="4416826">
                    <a:off x="4730" y="144"/>
                    <a:ext cx="576" cy="480"/>
                    <a:chOff x="3360" y="288"/>
                    <a:chExt cx="576" cy="480"/>
                  </a:xfrm>
                </p:grpSpPr>
                <p:sp>
                  <p:nvSpPr>
                    <p:cNvPr id="23702" name="Line 26"/>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3703" name="Line 27"/>
                    <p:cNvSpPr>
                      <a:spLocks noChangeShapeType="1"/>
                    </p:cNvSpPr>
                    <p:nvPr/>
                  </p:nvSpPr>
                  <p:spPr bwMode="auto">
                    <a:xfrm flipH="1" flipV="1">
                      <a:off x="3647" y="290"/>
                      <a:ext cx="48" cy="288"/>
                    </a:xfrm>
                    <a:prstGeom prst="line">
                      <a:avLst/>
                    </a:prstGeom>
                    <a:noFill/>
                    <a:ln w="76200">
                      <a:solidFill>
                        <a:srgbClr val="66FF33"/>
                      </a:solidFill>
                      <a:round/>
                      <a:headEnd/>
                      <a:tailEnd/>
                    </a:ln>
                  </p:spPr>
                  <p:txBody>
                    <a:bodyPr wrap="none"/>
                    <a:lstStyle/>
                    <a:p>
                      <a:endParaRPr lang="en-US"/>
                    </a:p>
                  </p:txBody>
                </p:sp>
                <p:sp>
                  <p:nvSpPr>
                    <p:cNvPr id="23704" name="Line 28"/>
                    <p:cNvSpPr>
                      <a:spLocks noChangeShapeType="1"/>
                    </p:cNvSpPr>
                    <p:nvPr/>
                  </p:nvSpPr>
                  <p:spPr bwMode="auto">
                    <a:xfrm flipH="1" flipV="1">
                      <a:off x="3358" y="337"/>
                      <a:ext cx="336" cy="240"/>
                    </a:xfrm>
                    <a:prstGeom prst="line">
                      <a:avLst/>
                    </a:prstGeom>
                    <a:noFill/>
                    <a:ln w="76200">
                      <a:solidFill>
                        <a:srgbClr val="66FF33"/>
                      </a:solidFill>
                      <a:round/>
                      <a:headEnd/>
                      <a:tailEnd/>
                    </a:ln>
                  </p:spPr>
                  <p:txBody>
                    <a:bodyPr wrap="none"/>
                    <a:lstStyle/>
                    <a:p>
                      <a:endParaRPr lang="en-US"/>
                    </a:p>
                  </p:txBody>
                </p:sp>
              </p:grpSp>
              <p:sp>
                <p:nvSpPr>
                  <p:cNvPr id="23700" name="Line 29"/>
                  <p:cNvSpPr>
                    <a:spLocks noChangeShapeType="1"/>
                  </p:cNvSpPr>
                  <p:nvPr/>
                </p:nvSpPr>
                <p:spPr bwMode="auto">
                  <a:xfrm>
                    <a:off x="4944" y="576"/>
                    <a:ext cx="528" cy="0"/>
                  </a:xfrm>
                  <a:prstGeom prst="line">
                    <a:avLst/>
                  </a:prstGeom>
                  <a:noFill/>
                  <a:ln w="76200">
                    <a:solidFill>
                      <a:srgbClr val="66FF33"/>
                    </a:solidFill>
                    <a:round/>
                    <a:headEnd/>
                    <a:tailEnd/>
                  </a:ln>
                </p:spPr>
                <p:txBody>
                  <a:bodyPr wrap="none"/>
                  <a:lstStyle/>
                  <a:p>
                    <a:endParaRPr lang="en-US"/>
                  </a:p>
                </p:txBody>
              </p:sp>
              <p:sp>
                <p:nvSpPr>
                  <p:cNvPr id="23701" name="Line 30"/>
                  <p:cNvSpPr>
                    <a:spLocks noChangeShapeType="1"/>
                  </p:cNvSpPr>
                  <p:nvPr/>
                </p:nvSpPr>
                <p:spPr bwMode="auto">
                  <a:xfrm flipV="1">
                    <a:off x="5280" y="384"/>
                    <a:ext cx="192" cy="192"/>
                  </a:xfrm>
                  <a:prstGeom prst="line">
                    <a:avLst/>
                  </a:prstGeom>
                  <a:noFill/>
                  <a:ln w="76200">
                    <a:solidFill>
                      <a:srgbClr val="66FF33"/>
                    </a:solidFill>
                    <a:round/>
                    <a:headEnd/>
                    <a:tailEnd/>
                  </a:ln>
                </p:spPr>
                <p:txBody>
                  <a:bodyPr wrap="none"/>
                  <a:lstStyle/>
                  <a:p>
                    <a:endParaRPr lang="en-US"/>
                  </a:p>
                </p:txBody>
              </p:sp>
            </p:grpSp>
            <p:grpSp>
              <p:nvGrpSpPr>
                <p:cNvPr id="23624" name="Group 31"/>
                <p:cNvGrpSpPr>
                  <a:grpSpLocks/>
                </p:cNvGrpSpPr>
                <p:nvPr/>
              </p:nvGrpSpPr>
              <p:grpSpPr bwMode="auto">
                <a:xfrm>
                  <a:off x="2880" y="70"/>
                  <a:ext cx="2698" cy="4154"/>
                  <a:chOff x="2870" y="70"/>
                  <a:chExt cx="2698" cy="4154"/>
                </a:xfrm>
              </p:grpSpPr>
              <p:sp>
                <p:nvSpPr>
                  <p:cNvPr id="23625" name="Line 32"/>
                  <p:cNvSpPr>
                    <a:spLocks noChangeShapeType="1"/>
                  </p:cNvSpPr>
                  <p:nvPr/>
                </p:nvSpPr>
                <p:spPr bwMode="auto">
                  <a:xfrm>
                    <a:off x="4416" y="1653"/>
                    <a:ext cx="0" cy="1776"/>
                  </a:xfrm>
                  <a:prstGeom prst="line">
                    <a:avLst/>
                  </a:prstGeom>
                  <a:noFill/>
                  <a:ln w="190500">
                    <a:solidFill>
                      <a:srgbClr val="66FF33"/>
                    </a:solidFill>
                    <a:round/>
                    <a:headEnd/>
                    <a:tailEnd/>
                  </a:ln>
                </p:spPr>
                <p:txBody>
                  <a:bodyPr wrap="none"/>
                  <a:lstStyle/>
                  <a:p>
                    <a:endParaRPr lang="en-US"/>
                  </a:p>
                </p:txBody>
              </p:sp>
              <p:grpSp>
                <p:nvGrpSpPr>
                  <p:cNvPr id="23626" name="Group 33"/>
                  <p:cNvGrpSpPr>
                    <a:grpSpLocks/>
                  </p:cNvGrpSpPr>
                  <p:nvPr/>
                </p:nvGrpSpPr>
                <p:grpSpPr bwMode="auto">
                  <a:xfrm>
                    <a:off x="2870" y="70"/>
                    <a:ext cx="2698" cy="4154"/>
                    <a:chOff x="2870" y="70"/>
                    <a:chExt cx="2698" cy="4154"/>
                  </a:xfrm>
                </p:grpSpPr>
                <p:grpSp>
                  <p:nvGrpSpPr>
                    <p:cNvPr id="23627" name="Group 34"/>
                    <p:cNvGrpSpPr>
                      <a:grpSpLocks/>
                    </p:cNvGrpSpPr>
                    <p:nvPr/>
                  </p:nvGrpSpPr>
                  <p:grpSpPr bwMode="auto">
                    <a:xfrm>
                      <a:off x="2870" y="70"/>
                      <a:ext cx="2698" cy="2089"/>
                      <a:chOff x="2827" y="85"/>
                      <a:chExt cx="2698" cy="2089"/>
                    </a:xfrm>
                  </p:grpSpPr>
                  <p:sp>
                    <p:nvSpPr>
                      <p:cNvPr id="23676" name="AutoShape 35"/>
                      <p:cNvSpPr>
                        <a:spLocks noChangeArrowheads="1"/>
                      </p:cNvSpPr>
                      <p:nvPr/>
                    </p:nvSpPr>
                    <p:spPr bwMode="auto">
                      <a:xfrm>
                        <a:off x="3552" y="432"/>
                        <a:ext cx="1632" cy="1392"/>
                      </a:xfrm>
                      <a:prstGeom prst="sun">
                        <a:avLst>
                          <a:gd name="adj" fmla="val 25000"/>
                        </a:avLst>
                      </a:prstGeom>
                      <a:solidFill>
                        <a:srgbClr val="66FF33"/>
                      </a:solidFill>
                      <a:ln w="9525">
                        <a:noFill/>
                        <a:miter lim="800000"/>
                        <a:headEnd/>
                        <a:tailEnd/>
                      </a:ln>
                    </p:spPr>
                    <p:txBody>
                      <a:bodyPr wrap="none" anchor="ctr"/>
                      <a:lstStyle/>
                      <a:p>
                        <a:endParaRPr lang="en-US"/>
                      </a:p>
                    </p:txBody>
                  </p:sp>
                  <p:sp>
                    <p:nvSpPr>
                      <p:cNvPr id="23677" name="Oval 36"/>
                      <p:cNvSpPr>
                        <a:spLocks noChangeArrowheads="1"/>
                      </p:cNvSpPr>
                      <p:nvPr/>
                    </p:nvSpPr>
                    <p:spPr bwMode="auto">
                      <a:xfrm>
                        <a:off x="3859" y="702"/>
                        <a:ext cx="1015" cy="855"/>
                      </a:xfrm>
                      <a:prstGeom prst="ellipse">
                        <a:avLst/>
                      </a:prstGeom>
                      <a:solidFill>
                        <a:srgbClr val="66FF33"/>
                      </a:solidFill>
                      <a:ln w="9525">
                        <a:noFill/>
                        <a:round/>
                        <a:headEnd/>
                        <a:tailEnd/>
                      </a:ln>
                    </p:spPr>
                    <p:txBody>
                      <a:bodyPr wrap="none" anchor="ctr"/>
                      <a:lstStyle/>
                      <a:p>
                        <a:endParaRPr lang="en-US"/>
                      </a:p>
                    </p:txBody>
                  </p:sp>
                  <p:grpSp>
                    <p:nvGrpSpPr>
                      <p:cNvPr id="23678" name="Group 37"/>
                      <p:cNvGrpSpPr>
                        <a:grpSpLocks/>
                      </p:cNvGrpSpPr>
                      <p:nvPr/>
                    </p:nvGrpSpPr>
                    <p:grpSpPr bwMode="auto">
                      <a:xfrm>
                        <a:off x="3360" y="288"/>
                        <a:ext cx="576" cy="480"/>
                        <a:chOff x="3360" y="288"/>
                        <a:chExt cx="576" cy="480"/>
                      </a:xfrm>
                    </p:grpSpPr>
                    <p:sp>
                      <p:nvSpPr>
                        <p:cNvPr id="23696" name="Line 38"/>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3697" name="Line 39"/>
                        <p:cNvSpPr>
                          <a:spLocks noChangeShapeType="1"/>
                        </p:cNvSpPr>
                        <p:nvPr/>
                      </p:nvSpPr>
                      <p:spPr bwMode="auto">
                        <a:xfrm flipH="1" flipV="1">
                          <a:off x="3648" y="288"/>
                          <a:ext cx="48" cy="288"/>
                        </a:xfrm>
                        <a:prstGeom prst="line">
                          <a:avLst/>
                        </a:prstGeom>
                        <a:noFill/>
                        <a:ln w="76200">
                          <a:solidFill>
                            <a:srgbClr val="66FF33"/>
                          </a:solidFill>
                          <a:round/>
                          <a:headEnd/>
                          <a:tailEnd/>
                        </a:ln>
                      </p:spPr>
                      <p:txBody>
                        <a:bodyPr wrap="none"/>
                        <a:lstStyle/>
                        <a:p>
                          <a:endParaRPr lang="en-US"/>
                        </a:p>
                      </p:txBody>
                    </p:sp>
                    <p:sp>
                      <p:nvSpPr>
                        <p:cNvPr id="23698" name="Line 40"/>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grpSp>
                    <p:nvGrpSpPr>
                      <p:cNvPr id="23679" name="Group 41"/>
                      <p:cNvGrpSpPr>
                        <a:grpSpLocks/>
                      </p:cNvGrpSpPr>
                      <p:nvPr/>
                    </p:nvGrpSpPr>
                    <p:grpSpPr bwMode="auto">
                      <a:xfrm rot="-1874426">
                        <a:off x="3072" y="816"/>
                        <a:ext cx="576" cy="480"/>
                        <a:chOff x="3360" y="288"/>
                        <a:chExt cx="576" cy="480"/>
                      </a:xfrm>
                    </p:grpSpPr>
                    <p:sp>
                      <p:nvSpPr>
                        <p:cNvPr id="23693" name="Line 42"/>
                        <p:cNvSpPr>
                          <a:spLocks noChangeShapeType="1"/>
                        </p:cNvSpPr>
                        <p:nvPr/>
                      </p:nvSpPr>
                      <p:spPr bwMode="auto">
                        <a:xfrm flipH="1" flipV="1">
                          <a:off x="3647" y="527"/>
                          <a:ext cx="288" cy="240"/>
                        </a:xfrm>
                        <a:prstGeom prst="line">
                          <a:avLst/>
                        </a:prstGeom>
                        <a:noFill/>
                        <a:ln w="127000">
                          <a:solidFill>
                            <a:srgbClr val="66FF33"/>
                          </a:solidFill>
                          <a:round/>
                          <a:headEnd/>
                          <a:tailEnd/>
                        </a:ln>
                      </p:spPr>
                      <p:txBody>
                        <a:bodyPr wrap="none"/>
                        <a:lstStyle/>
                        <a:p>
                          <a:endParaRPr lang="en-US"/>
                        </a:p>
                      </p:txBody>
                    </p:sp>
                    <p:sp>
                      <p:nvSpPr>
                        <p:cNvPr id="23694" name="Line 43"/>
                        <p:cNvSpPr>
                          <a:spLocks noChangeShapeType="1"/>
                        </p:cNvSpPr>
                        <p:nvPr/>
                      </p:nvSpPr>
                      <p:spPr bwMode="auto">
                        <a:xfrm flipH="1" flipV="1">
                          <a:off x="3648" y="286"/>
                          <a:ext cx="48" cy="288"/>
                        </a:xfrm>
                        <a:prstGeom prst="line">
                          <a:avLst/>
                        </a:prstGeom>
                        <a:noFill/>
                        <a:ln w="76200">
                          <a:solidFill>
                            <a:srgbClr val="66FF33"/>
                          </a:solidFill>
                          <a:round/>
                          <a:headEnd/>
                          <a:tailEnd/>
                        </a:ln>
                      </p:spPr>
                      <p:txBody>
                        <a:bodyPr wrap="none"/>
                        <a:lstStyle/>
                        <a:p>
                          <a:endParaRPr lang="en-US"/>
                        </a:p>
                      </p:txBody>
                    </p:sp>
                    <p:sp>
                      <p:nvSpPr>
                        <p:cNvPr id="23695" name="Line 44"/>
                        <p:cNvSpPr>
                          <a:spLocks noChangeShapeType="1"/>
                        </p:cNvSpPr>
                        <p:nvPr/>
                      </p:nvSpPr>
                      <p:spPr bwMode="auto">
                        <a:xfrm flipH="1" flipV="1">
                          <a:off x="3360" y="334"/>
                          <a:ext cx="336" cy="240"/>
                        </a:xfrm>
                        <a:prstGeom prst="line">
                          <a:avLst/>
                        </a:prstGeom>
                        <a:noFill/>
                        <a:ln w="76200">
                          <a:solidFill>
                            <a:srgbClr val="66FF33"/>
                          </a:solidFill>
                          <a:round/>
                          <a:headEnd/>
                          <a:tailEnd/>
                        </a:ln>
                      </p:spPr>
                      <p:txBody>
                        <a:bodyPr wrap="none"/>
                        <a:lstStyle/>
                        <a:p>
                          <a:endParaRPr lang="en-US"/>
                        </a:p>
                      </p:txBody>
                    </p:sp>
                  </p:grpSp>
                  <p:grpSp>
                    <p:nvGrpSpPr>
                      <p:cNvPr id="23680" name="Group 45"/>
                      <p:cNvGrpSpPr>
                        <a:grpSpLocks/>
                      </p:cNvGrpSpPr>
                      <p:nvPr/>
                    </p:nvGrpSpPr>
                    <p:grpSpPr bwMode="auto">
                      <a:xfrm rot="2965709">
                        <a:off x="4080" y="133"/>
                        <a:ext cx="576" cy="480"/>
                        <a:chOff x="3360" y="288"/>
                        <a:chExt cx="576" cy="480"/>
                      </a:xfrm>
                    </p:grpSpPr>
                    <p:sp>
                      <p:nvSpPr>
                        <p:cNvPr id="23690" name="Line 46"/>
                        <p:cNvSpPr>
                          <a:spLocks noChangeShapeType="1"/>
                        </p:cNvSpPr>
                        <p:nvPr/>
                      </p:nvSpPr>
                      <p:spPr bwMode="auto">
                        <a:xfrm flipH="1" flipV="1">
                          <a:off x="3646" y="528"/>
                          <a:ext cx="288" cy="240"/>
                        </a:xfrm>
                        <a:prstGeom prst="line">
                          <a:avLst/>
                        </a:prstGeom>
                        <a:noFill/>
                        <a:ln w="127000">
                          <a:solidFill>
                            <a:srgbClr val="66FF33"/>
                          </a:solidFill>
                          <a:round/>
                          <a:headEnd/>
                          <a:tailEnd/>
                        </a:ln>
                      </p:spPr>
                      <p:txBody>
                        <a:bodyPr wrap="none"/>
                        <a:lstStyle/>
                        <a:p>
                          <a:endParaRPr lang="en-US"/>
                        </a:p>
                      </p:txBody>
                    </p:sp>
                    <p:sp>
                      <p:nvSpPr>
                        <p:cNvPr id="23691" name="Line 47"/>
                        <p:cNvSpPr>
                          <a:spLocks noChangeShapeType="1"/>
                        </p:cNvSpPr>
                        <p:nvPr/>
                      </p:nvSpPr>
                      <p:spPr bwMode="auto">
                        <a:xfrm flipH="1" flipV="1">
                          <a:off x="3646" y="289"/>
                          <a:ext cx="48" cy="288"/>
                        </a:xfrm>
                        <a:prstGeom prst="line">
                          <a:avLst/>
                        </a:prstGeom>
                        <a:noFill/>
                        <a:ln w="76200">
                          <a:solidFill>
                            <a:srgbClr val="66FF33"/>
                          </a:solidFill>
                          <a:round/>
                          <a:headEnd/>
                          <a:tailEnd/>
                        </a:ln>
                      </p:spPr>
                      <p:txBody>
                        <a:bodyPr wrap="none"/>
                        <a:lstStyle/>
                        <a:p>
                          <a:endParaRPr lang="en-US"/>
                        </a:p>
                      </p:txBody>
                    </p:sp>
                    <p:sp>
                      <p:nvSpPr>
                        <p:cNvPr id="23692" name="Line 48"/>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sp>
                    <p:nvSpPr>
                      <p:cNvPr id="23681" name="Freeform 49"/>
                      <p:cNvSpPr>
                        <a:spLocks/>
                      </p:cNvSpPr>
                      <p:nvPr/>
                    </p:nvSpPr>
                    <p:spPr bwMode="auto">
                      <a:xfrm>
                        <a:off x="5109" y="941"/>
                        <a:ext cx="416" cy="168"/>
                      </a:xfrm>
                      <a:custGeom>
                        <a:avLst/>
                        <a:gdLst>
                          <a:gd name="T0" fmla="*/ 0 w 416"/>
                          <a:gd name="T1" fmla="*/ 168 h 168"/>
                          <a:gd name="T2" fmla="*/ 224 w 416"/>
                          <a:gd name="T3" fmla="*/ 136 h 168"/>
                          <a:gd name="T4" fmla="*/ 256 w 416"/>
                          <a:gd name="T5" fmla="*/ 104 h 168"/>
                          <a:gd name="T6" fmla="*/ 320 w 416"/>
                          <a:gd name="T7" fmla="*/ 72 h 168"/>
                          <a:gd name="T8" fmla="*/ 416 w 416"/>
                          <a:gd name="T9" fmla="*/ 8 h 168"/>
                          <a:gd name="T10" fmla="*/ 0 60000 65536"/>
                          <a:gd name="T11" fmla="*/ 0 60000 65536"/>
                          <a:gd name="T12" fmla="*/ 0 60000 65536"/>
                          <a:gd name="T13" fmla="*/ 0 60000 65536"/>
                          <a:gd name="T14" fmla="*/ 0 60000 65536"/>
                          <a:gd name="T15" fmla="*/ 0 w 416"/>
                          <a:gd name="T16" fmla="*/ 0 h 168"/>
                          <a:gd name="T17" fmla="*/ 416 w 416"/>
                          <a:gd name="T18" fmla="*/ 168 h 168"/>
                        </a:gdLst>
                        <a:ahLst/>
                        <a:cxnLst>
                          <a:cxn ang="T10">
                            <a:pos x="T0" y="T1"/>
                          </a:cxn>
                          <a:cxn ang="T11">
                            <a:pos x="T2" y="T3"/>
                          </a:cxn>
                          <a:cxn ang="T12">
                            <a:pos x="T4" y="T5"/>
                          </a:cxn>
                          <a:cxn ang="T13">
                            <a:pos x="T6" y="T7"/>
                          </a:cxn>
                          <a:cxn ang="T14">
                            <a:pos x="T8" y="T9"/>
                          </a:cxn>
                        </a:cxnLst>
                        <a:rect l="T15" t="T16" r="T17" b="T18"/>
                        <a:pathLst>
                          <a:path w="416" h="168">
                            <a:moveTo>
                              <a:pt x="0" y="168"/>
                            </a:moveTo>
                            <a:cubicBezTo>
                              <a:pt x="75" y="157"/>
                              <a:pt x="151" y="154"/>
                              <a:pt x="224" y="136"/>
                            </a:cubicBezTo>
                            <a:cubicBezTo>
                              <a:pt x="239" y="132"/>
                              <a:pt x="243" y="112"/>
                              <a:pt x="256" y="104"/>
                            </a:cubicBezTo>
                            <a:cubicBezTo>
                              <a:pt x="276" y="91"/>
                              <a:pt x="301" y="86"/>
                              <a:pt x="320" y="72"/>
                            </a:cubicBezTo>
                            <a:cubicBezTo>
                              <a:pt x="415" y="0"/>
                              <a:pt x="345" y="8"/>
                              <a:pt x="416" y="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2" name="Freeform 50"/>
                      <p:cNvSpPr>
                        <a:spLocks/>
                      </p:cNvSpPr>
                      <p:nvPr/>
                    </p:nvSpPr>
                    <p:spPr bwMode="auto">
                      <a:xfrm>
                        <a:off x="3125" y="469"/>
                        <a:ext cx="640" cy="192"/>
                      </a:xfrm>
                      <a:custGeom>
                        <a:avLst/>
                        <a:gdLst>
                          <a:gd name="T0" fmla="*/ 640 w 640"/>
                          <a:gd name="T1" fmla="*/ 192 h 192"/>
                          <a:gd name="T2" fmla="*/ 256 w 640"/>
                          <a:gd name="T3" fmla="*/ 160 h 192"/>
                          <a:gd name="T4" fmla="*/ 192 w 640"/>
                          <a:gd name="T5" fmla="*/ 96 h 192"/>
                          <a:gd name="T6" fmla="*/ 0 w 640"/>
                          <a:gd name="T7" fmla="*/ 0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640" y="192"/>
                            </a:moveTo>
                            <a:cubicBezTo>
                              <a:pt x="512" y="181"/>
                              <a:pt x="382" y="187"/>
                              <a:pt x="256" y="160"/>
                            </a:cubicBezTo>
                            <a:cubicBezTo>
                              <a:pt x="226" y="154"/>
                              <a:pt x="213" y="117"/>
                              <a:pt x="192" y="96"/>
                            </a:cubicBezTo>
                            <a:cubicBezTo>
                              <a:pt x="132" y="36"/>
                              <a:pt x="96" y="0"/>
                              <a:pt x="0" y="0"/>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3" name="Freeform 51"/>
                      <p:cNvSpPr>
                        <a:spLocks/>
                      </p:cNvSpPr>
                      <p:nvPr/>
                    </p:nvSpPr>
                    <p:spPr bwMode="auto">
                      <a:xfrm>
                        <a:off x="4885" y="1557"/>
                        <a:ext cx="512" cy="128"/>
                      </a:xfrm>
                      <a:custGeom>
                        <a:avLst/>
                        <a:gdLst>
                          <a:gd name="T0" fmla="*/ 0 w 512"/>
                          <a:gd name="T1" fmla="*/ 0 h 128"/>
                          <a:gd name="T2" fmla="*/ 512 w 512"/>
                          <a:gd name="T3" fmla="*/ 96 h 128"/>
                          <a:gd name="T4" fmla="*/ 0 60000 65536"/>
                          <a:gd name="T5" fmla="*/ 0 60000 65536"/>
                          <a:gd name="T6" fmla="*/ 0 w 512"/>
                          <a:gd name="T7" fmla="*/ 0 h 128"/>
                          <a:gd name="T8" fmla="*/ 512 w 512"/>
                          <a:gd name="T9" fmla="*/ 128 h 128"/>
                        </a:gdLst>
                        <a:ahLst/>
                        <a:cxnLst>
                          <a:cxn ang="T4">
                            <a:pos x="T0" y="T1"/>
                          </a:cxn>
                          <a:cxn ang="T5">
                            <a:pos x="T2" y="T3"/>
                          </a:cxn>
                        </a:cxnLst>
                        <a:rect l="T6" t="T7" r="T8" b="T9"/>
                        <a:pathLst>
                          <a:path w="512" h="128">
                            <a:moveTo>
                              <a:pt x="0" y="0"/>
                            </a:moveTo>
                            <a:cubicBezTo>
                              <a:pt x="128" y="128"/>
                              <a:pt x="359" y="96"/>
                              <a:pt x="512" y="9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4" name="Freeform 52"/>
                      <p:cNvSpPr>
                        <a:spLocks/>
                      </p:cNvSpPr>
                      <p:nvPr/>
                    </p:nvSpPr>
                    <p:spPr bwMode="auto">
                      <a:xfrm>
                        <a:off x="4970" y="1631"/>
                        <a:ext cx="320" cy="288"/>
                      </a:xfrm>
                      <a:custGeom>
                        <a:avLst/>
                        <a:gdLst>
                          <a:gd name="T0" fmla="*/ 0 w 320"/>
                          <a:gd name="T1" fmla="*/ 0 h 288"/>
                          <a:gd name="T2" fmla="*/ 160 w 320"/>
                          <a:gd name="T3" fmla="*/ 160 h 288"/>
                          <a:gd name="T4" fmla="*/ 192 w 320"/>
                          <a:gd name="T5" fmla="*/ 192 h 288"/>
                          <a:gd name="T6" fmla="*/ 256 w 320"/>
                          <a:gd name="T7" fmla="*/ 224 h 288"/>
                          <a:gd name="T8" fmla="*/ 320 w 320"/>
                          <a:gd name="T9" fmla="*/ 288 h 288"/>
                          <a:gd name="T10" fmla="*/ 0 60000 65536"/>
                          <a:gd name="T11" fmla="*/ 0 60000 65536"/>
                          <a:gd name="T12" fmla="*/ 0 60000 65536"/>
                          <a:gd name="T13" fmla="*/ 0 60000 65536"/>
                          <a:gd name="T14" fmla="*/ 0 60000 65536"/>
                          <a:gd name="T15" fmla="*/ 0 w 320"/>
                          <a:gd name="T16" fmla="*/ 0 h 288"/>
                          <a:gd name="T17" fmla="*/ 320 w 320"/>
                          <a:gd name="T18" fmla="*/ 288 h 288"/>
                        </a:gdLst>
                        <a:ahLst/>
                        <a:cxnLst>
                          <a:cxn ang="T10">
                            <a:pos x="T0" y="T1"/>
                          </a:cxn>
                          <a:cxn ang="T11">
                            <a:pos x="T2" y="T3"/>
                          </a:cxn>
                          <a:cxn ang="T12">
                            <a:pos x="T4" y="T5"/>
                          </a:cxn>
                          <a:cxn ang="T13">
                            <a:pos x="T6" y="T7"/>
                          </a:cxn>
                          <a:cxn ang="T14">
                            <a:pos x="T8" y="T9"/>
                          </a:cxn>
                        </a:cxnLst>
                        <a:rect l="T15" t="T16" r="T17" b="T18"/>
                        <a:pathLst>
                          <a:path w="320" h="288">
                            <a:moveTo>
                              <a:pt x="0" y="0"/>
                            </a:moveTo>
                            <a:cubicBezTo>
                              <a:pt x="57" y="114"/>
                              <a:pt x="72" y="101"/>
                              <a:pt x="160" y="160"/>
                            </a:cubicBezTo>
                            <a:cubicBezTo>
                              <a:pt x="173" y="168"/>
                              <a:pt x="179" y="184"/>
                              <a:pt x="192" y="192"/>
                            </a:cubicBezTo>
                            <a:cubicBezTo>
                              <a:pt x="212" y="205"/>
                              <a:pt x="237" y="210"/>
                              <a:pt x="256" y="224"/>
                            </a:cubicBezTo>
                            <a:cubicBezTo>
                              <a:pt x="280" y="242"/>
                              <a:pt x="320" y="288"/>
                              <a:pt x="320" y="28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5" name="Freeform 53"/>
                      <p:cNvSpPr>
                        <a:spLocks/>
                      </p:cNvSpPr>
                      <p:nvPr/>
                    </p:nvSpPr>
                    <p:spPr bwMode="auto">
                      <a:xfrm>
                        <a:off x="5098" y="1790"/>
                        <a:ext cx="1" cy="384"/>
                      </a:xfrm>
                      <a:custGeom>
                        <a:avLst/>
                        <a:gdLst>
                          <a:gd name="T0" fmla="*/ 0 w 1"/>
                          <a:gd name="T1" fmla="*/ 0 h 384"/>
                          <a:gd name="T2" fmla="*/ 0 w 1"/>
                          <a:gd name="T3" fmla="*/ 384 h 384"/>
                          <a:gd name="T4" fmla="*/ 0 60000 65536"/>
                          <a:gd name="T5" fmla="*/ 0 60000 65536"/>
                          <a:gd name="T6" fmla="*/ 0 w 1"/>
                          <a:gd name="T7" fmla="*/ 0 h 384"/>
                          <a:gd name="T8" fmla="*/ 1 w 1"/>
                          <a:gd name="T9" fmla="*/ 384 h 384"/>
                        </a:gdLst>
                        <a:ahLst/>
                        <a:cxnLst>
                          <a:cxn ang="T4">
                            <a:pos x="T0" y="T1"/>
                          </a:cxn>
                          <a:cxn ang="T5">
                            <a:pos x="T2" y="T3"/>
                          </a:cxn>
                        </a:cxnLst>
                        <a:rect l="T6" t="T7" r="T8" b="T9"/>
                        <a:pathLst>
                          <a:path w="1" h="384">
                            <a:moveTo>
                              <a:pt x="0" y="0"/>
                            </a:moveTo>
                            <a:cubicBezTo>
                              <a:pt x="0" y="128"/>
                              <a:pt x="0" y="256"/>
                              <a:pt x="0" y="384"/>
                            </a:cubicBezTo>
                          </a:path>
                        </a:pathLst>
                      </a:custGeom>
                      <a:noFill/>
                      <a:ln w="50800" cap="flat" cmpd="sng">
                        <a:solidFill>
                          <a:srgbClr val="66FF33"/>
                        </a:solidFill>
                        <a:prstDash val="solid"/>
                        <a:round/>
                        <a:headEnd type="none" w="med" len="med"/>
                        <a:tailEnd type="none" w="med" len="med"/>
                      </a:ln>
                    </p:spPr>
                    <p:txBody>
                      <a:bodyPr wrap="none"/>
                      <a:lstStyle/>
                      <a:p>
                        <a:endParaRPr lang="en-US"/>
                      </a:p>
                    </p:txBody>
                  </p:sp>
                  <p:sp>
                    <p:nvSpPr>
                      <p:cNvPr id="23686" name="Freeform 54"/>
                      <p:cNvSpPr>
                        <a:spLocks/>
                      </p:cNvSpPr>
                      <p:nvPr/>
                    </p:nvSpPr>
                    <p:spPr bwMode="auto">
                      <a:xfrm>
                        <a:off x="2827" y="1130"/>
                        <a:ext cx="832" cy="103"/>
                      </a:xfrm>
                      <a:custGeom>
                        <a:avLst/>
                        <a:gdLst>
                          <a:gd name="T0" fmla="*/ 832 w 832"/>
                          <a:gd name="T1" fmla="*/ 0 h 103"/>
                          <a:gd name="T2" fmla="*/ 512 w 832"/>
                          <a:gd name="T3" fmla="*/ 32 h 103"/>
                          <a:gd name="T4" fmla="*/ 256 w 832"/>
                          <a:gd name="T5" fmla="*/ 96 h 103"/>
                          <a:gd name="T6" fmla="*/ 0 w 832"/>
                          <a:gd name="T7" fmla="*/ 96 h 103"/>
                          <a:gd name="T8" fmla="*/ 0 60000 65536"/>
                          <a:gd name="T9" fmla="*/ 0 60000 65536"/>
                          <a:gd name="T10" fmla="*/ 0 60000 65536"/>
                          <a:gd name="T11" fmla="*/ 0 60000 65536"/>
                          <a:gd name="T12" fmla="*/ 0 w 832"/>
                          <a:gd name="T13" fmla="*/ 0 h 103"/>
                          <a:gd name="T14" fmla="*/ 832 w 832"/>
                          <a:gd name="T15" fmla="*/ 103 h 103"/>
                        </a:gdLst>
                        <a:ahLst/>
                        <a:cxnLst>
                          <a:cxn ang="T8">
                            <a:pos x="T0" y="T1"/>
                          </a:cxn>
                          <a:cxn ang="T9">
                            <a:pos x="T2" y="T3"/>
                          </a:cxn>
                          <a:cxn ang="T10">
                            <a:pos x="T4" y="T5"/>
                          </a:cxn>
                          <a:cxn ang="T11">
                            <a:pos x="T6" y="T7"/>
                          </a:cxn>
                        </a:cxnLst>
                        <a:rect l="T12" t="T13" r="T14" b="T15"/>
                        <a:pathLst>
                          <a:path w="832" h="103">
                            <a:moveTo>
                              <a:pt x="832" y="0"/>
                            </a:moveTo>
                            <a:cubicBezTo>
                              <a:pt x="725" y="11"/>
                              <a:pt x="618" y="16"/>
                              <a:pt x="512" y="32"/>
                            </a:cubicBezTo>
                            <a:cubicBezTo>
                              <a:pt x="212" y="78"/>
                              <a:pt x="695" y="62"/>
                              <a:pt x="256" y="96"/>
                            </a:cubicBezTo>
                            <a:cubicBezTo>
                              <a:pt x="171" y="103"/>
                              <a:pt x="85" y="96"/>
                              <a:pt x="0" y="96"/>
                            </a:cubicBezTo>
                          </a:path>
                        </a:pathLst>
                      </a:custGeom>
                      <a:noFill/>
                      <a:ln w="63500" cap="flat" cmpd="sng">
                        <a:solidFill>
                          <a:srgbClr val="66FF33"/>
                        </a:solidFill>
                        <a:prstDash val="solid"/>
                        <a:round/>
                        <a:headEnd type="none" w="med" len="med"/>
                        <a:tailEnd type="none" w="med" len="med"/>
                      </a:ln>
                    </p:spPr>
                    <p:txBody>
                      <a:bodyPr wrap="none"/>
                      <a:lstStyle/>
                      <a:p>
                        <a:endParaRPr lang="en-US"/>
                      </a:p>
                    </p:txBody>
                  </p:sp>
                  <p:sp>
                    <p:nvSpPr>
                      <p:cNvPr id="23687" name="Freeform 55"/>
                      <p:cNvSpPr>
                        <a:spLocks/>
                      </p:cNvSpPr>
                      <p:nvPr/>
                    </p:nvSpPr>
                    <p:spPr bwMode="auto">
                      <a:xfrm>
                        <a:off x="3413" y="1557"/>
                        <a:ext cx="448" cy="352"/>
                      </a:xfrm>
                      <a:custGeom>
                        <a:avLst/>
                        <a:gdLst>
                          <a:gd name="T0" fmla="*/ 448 w 448"/>
                          <a:gd name="T1" fmla="*/ 0 h 352"/>
                          <a:gd name="T2" fmla="*/ 192 w 448"/>
                          <a:gd name="T3" fmla="*/ 64 h 352"/>
                          <a:gd name="T4" fmla="*/ 0 w 448"/>
                          <a:gd name="T5" fmla="*/ 352 h 352"/>
                          <a:gd name="T6" fmla="*/ 0 60000 65536"/>
                          <a:gd name="T7" fmla="*/ 0 60000 65536"/>
                          <a:gd name="T8" fmla="*/ 0 60000 65536"/>
                          <a:gd name="T9" fmla="*/ 0 w 448"/>
                          <a:gd name="T10" fmla="*/ 0 h 352"/>
                          <a:gd name="T11" fmla="*/ 448 w 448"/>
                          <a:gd name="T12" fmla="*/ 352 h 352"/>
                        </a:gdLst>
                        <a:ahLst/>
                        <a:cxnLst>
                          <a:cxn ang="T6">
                            <a:pos x="T0" y="T1"/>
                          </a:cxn>
                          <a:cxn ang="T7">
                            <a:pos x="T2" y="T3"/>
                          </a:cxn>
                          <a:cxn ang="T8">
                            <a:pos x="T4" y="T5"/>
                          </a:cxn>
                        </a:cxnLst>
                        <a:rect l="T9" t="T10" r="T11" b="T12"/>
                        <a:pathLst>
                          <a:path w="448" h="352">
                            <a:moveTo>
                              <a:pt x="448" y="0"/>
                            </a:moveTo>
                            <a:cubicBezTo>
                              <a:pt x="414" y="7"/>
                              <a:pt x="241" y="34"/>
                              <a:pt x="192" y="64"/>
                            </a:cubicBezTo>
                            <a:cubicBezTo>
                              <a:pt x="113" y="112"/>
                              <a:pt x="0" y="262"/>
                              <a:pt x="0"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8" name="Freeform 56"/>
                      <p:cNvSpPr>
                        <a:spLocks/>
                      </p:cNvSpPr>
                      <p:nvPr/>
                    </p:nvSpPr>
                    <p:spPr bwMode="auto">
                      <a:xfrm>
                        <a:off x="3669" y="1516"/>
                        <a:ext cx="176" cy="649"/>
                      </a:xfrm>
                      <a:custGeom>
                        <a:avLst/>
                        <a:gdLst>
                          <a:gd name="T0" fmla="*/ 160 w 176"/>
                          <a:gd name="T1" fmla="*/ 73 h 649"/>
                          <a:gd name="T2" fmla="*/ 96 w 176"/>
                          <a:gd name="T3" fmla="*/ 521 h 649"/>
                          <a:gd name="T4" fmla="*/ 64 w 176"/>
                          <a:gd name="T5" fmla="*/ 585 h 649"/>
                          <a:gd name="T6" fmla="*/ 0 w 176"/>
                          <a:gd name="T7" fmla="*/ 649 h 649"/>
                          <a:gd name="T8" fmla="*/ 0 60000 65536"/>
                          <a:gd name="T9" fmla="*/ 0 60000 65536"/>
                          <a:gd name="T10" fmla="*/ 0 60000 65536"/>
                          <a:gd name="T11" fmla="*/ 0 60000 65536"/>
                          <a:gd name="T12" fmla="*/ 0 w 176"/>
                          <a:gd name="T13" fmla="*/ 0 h 649"/>
                          <a:gd name="T14" fmla="*/ 176 w 176"/>
                          <a:gd name="T15" fmla="*/ 649 h 649"/>
                        </a:gdLst>
                        <a:ahLst/>
                        <a:cxnLst>
                          <a:cxn ang="T8">
                            <a:pos x="T0" y="T1"/>
                          </a:cxn>
                          <a:cxn ang="T9">
                            <a:pos x="T2" y="T3"/>
                          </a:cxn>
                          <a:cxn ang="T10">
                            <a:pos x="T4" y="T5"/>
                          </a:cxn>
                          <a:cxn ang="T11">
                            <a:pos x="T6" y="T7"/>
                          </a:cxn>
                        </a:cxnLst>
                        <a:rect l="T12" t="T13" r="T14" b="T15"/>
                        <a:pathLst>
                          <a:path w="176" h="649">
                            <a:moveTo>
                              <a:pt x="160" y="73"/>
                            </a:moveTo>
                            <a:cubicBezTo>
                              <a:pt x="78" y="319"/>
                              <a:pt x="176" y="0"/>
                              <a:pt x="96" y="521"/>
                            </a:cubicBezTo>
                            <a:cubicBezTo>
                              <a:pt x="92" y="545"/>
                              <a:pt x="78" y="566"/>
                              <a:pt x="64" y="585"/>
                            </a:cubicBezTo>
                            <a:cubicBezTo>
                              <a:pt x="46" y="609"/>
                              <a:pt x="0" y="649"/>
                              <a:pt x="0" y="649"/>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89" name="Freeform 57"/>
                      <p:cNvSpPr>
                        <a:spLocks/>
                      </p:cNvSpPr>
                      <p:nvPr/>
                    </p:nvSpPr>
                    <p:spPr bwMode="auto">
                      <a:xfrm>
                        <a:off x="3189" y="1909"/>
                        <a:ext cx="576" cy="224"/>
                      </a:xfrm>
                      <a:custGeom>
                        <a:avLst/>
                        <a:gdLst>
                          <a:gd name="T0" fmla="*/ 576 w 576"/>
                          <a:gd name="T1" fmla="*/ 0 h 224"/>
                          <a:gd name="T2" fmla="*/ 192 w 576"/>
                          <a:gd name="T3" fmla="*/ 64 h 224"/>
                          <a:gd name="T4" fmla="*/ 160 w 576"/>
                          <a:gd name="T5" fmla="*/ 96 h 224"/>
                          <a:gd name="T6" fmla="*/ 32 w 576"/>
                          <a:gd name="T7" fmla="*/ 192 h 224"/>
                          <a:gd name="T8" fmla="*/ 0 w 576"/>
                          <a:gd name="T9" fmla="*/ 224 h 224"/>
                          <a:gd name="T10" fmla="*/ 0 60000 65536"/>
                          <a:gd name="T11" fmla="*/ 0 60000 65536"/>
                          <a:gd name="T12" fmla="*/ 0 60000 65536"/>
                          <a:gd name="T13" fmla="*/ 0 60000 65536"/>
                          <a:gd name="T14" fmla="*/ 0 60000 65536"/>
                          <a:gd name="T15" fmla="*/ 0 w 576"/>
                          <a:gd name="T16" fmla="*/ 0 h 224"/>
                          <a:gd name="T17" fmla="*/ 576 w 576"/>
                          <a:gd name="T18" fmla="*/ 224 h 224"/>
                        </a:gdLst>
                        <a:ahLst/>
                        <a:cxnLst>
                          <a:cxn ang="T10">
                            <a:pos x="T0" y="T1"/>
                          </a:cxn>
                          <a:cxn ang="T11">
                            <a:pos x="T2" y="T3"/>
                          </a:cxn>
                          <a:cxn ang="T12">
                            <a:pos x="T4" y="T5"/>
                          </a:cxn>
                          <a:cxn ang="T13">
                            <a:pos x="T6" y="T7"/>
                          </a:cxn>
                          <a:cxn ang="T14">
                            <a:pos x="T8" y="T9"/>
                          </a:cxn>
                        </a:cxnLst>
                        <a:rect l="T15" t="T16" r="T17" b="T18"/>
                        <a:pathLst>
                          <a:path w="576" h="224">
                            <a:moveTo>
                              <a:pt x="576" y="0"/>
                            </a:moveTo>
                            <a:cubicBezTo>
                              <a:pt x="502" y="9"/>
                              <a:pt x="288" y="26"/>
                              <a:pt x="192" y="64"/>
                            </a:cubicBezTo>
                            <a:cubicBezTo>
                              <a:pt x="178" y="70"/>
                              <a:pt x="173" y="88"/>
                              <a:pt x="160" y="96"/>
                            </a:cubicBezTo>
                            <a:cubicBezTo>
                              <a:pt x="24" y="187"/>
                              <a:pt x="170" y="54"/>
                              <a:pt x="32" y="192"/>
                            </a:cubicBezTo>
                            <a:cubicBezTo>
                              <a:pt x="21" y="203"/>
                              <a:pt x="0" y="224"/>
                              <a:pt x="0" y="22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sp>
                  <p:nvSpPr>
                    <p:cNvPr id="23628" name="Rectangle 58"/>
                    <p:cNvSpPr>
                      <a:spLocks noChangeArrowheads="1"/>
                    </p:cNvSpPr>
                    <p:nvPr/>
                  </p:nvSpPr>
                  <p:spPr bwMode="auto">
                    <a:xfrm>
                      <a:off x="4320" y="1790"/>
                      <a:ext cx="192" cy="346"/>
                    </a:xfrm>
                    <a:prstGeom prst="rect">
                      <a:avLst/>
                    </a:prstGeom>
                    <a:solidFill>
                      <a:schemeClr val="tx1"/>
                    </a:solidFill>
                    <a:ln w="9525">
                      <a:noFill/>
                      <a:miter lim="800000"/>
                      <a:headEnd/>
                      <a:tailEnd/>
                    </a:ln>
                  </p:spPr>
                  <p:txBody>
                    <a:bodyPr wrap="none" anchor="ctr"/>
                    <a:lstStyle/>
                    <a:p>
                      <a:endParaRPr lang="en-US"/>
                    </a:p>
                  </p:txBody>
                </p:sp>
                <p:sp>
                  <p:nvSpPr>
                    <p:cNvPr id="23629" name="Rectangle 59"/>
                    <p:cNvSpPr>
                      <a:spLocks noChangeArrowheads="1"/>
                    </p:cNvSpPr>
                    <p:nvPr/>
                  </p:nvSpPr>
                  <p:spPr bwMode="auto">
                    <a:xfrm>
                      <a:off x="4320" y="2179"/>
                      <a:ext cx="192" cy="346"/>
                    </a:xfrm>
                    <a:prstGeom prst="rect">
                      <a:avLst/>
                    </a:prstGeom>
                    <a:solidFill>
                      <a:schemeClr val="tx1"/>
                    </a:solidFill>
                    <a:ln w="9525">
                      <a:noFill/>
                      <a:miter lim="800000"/>
                      <a:headEnd/>
                      <a:tailEnd/>
                    </a:ln>
                  </p:spPr>
                  <p:txBody>
                    <a:bodyPr wrap="none" anchor="ctr"/>
                    <a:lstStyle/>
                    <a:p>
                      <a:endParaRPr lang="en-US"/>
                    </a:p>
                  </p:txBody>
                </p:sp>
                <p:grpSp>
                  <p:nvGrpSpPr>
                    <p:cNvPr id="23630" name="Group 60"/>
                    <p:cNvGrpSpPr>
                      <a:grpSpLocks/>
                    </p:cNvGrpSpPr>
                    <p:nvPr/>
                  </p:nvGrpSpPr>
                  <p:grpSpPr bwMode="auto">
                    <a:xfrm>
                      <a:off x="2984" y="2568"/>
                      <a:ext cx="2501" cy="1656"/>
                      <a:chOff x="2984" y="2568"/>
                      <a:chExt cx="2501" cy="1656"/>
                    </a:xfrm>
                  </p:grpSpPr>
                  <p:grpSp>
                    <p:nvGrpSpPr>
                      <p:cNvPr id="23631" name="Group 61"/>
                      <p:cNvGrpSpPr>
                        <a:grpSpLocks/>
                      </p:cNvGrpSpPr>
                      <p:nvPr/>
                    </p:nvGrpSpPr>
                    <p:grpSpPr bwMode="auto">
                      <a:xfrm>
                        <a:off x="3744" y="3611"/>
                        <a:ext cx="1466" cy="613"/>
                        <a:chOff x="3659" y="3445"/>
                        <a:chExt cx="1466" cy="613"/>
                      </a:xfrm>
                    </p:grpSpPr>
                    <p:grpSp>
                      <p:nvGrpSpPr>
                        <p:cNvPr id="23663" name="Group 62"/>
                        <p:cNvGrpSpPr>
                          <a:grpSpLocks/>
                        </p:cNvGrpSpPr>
                        <p:nvPr/>
                      </p:nvGrpSpPr>
                      <p:grpSpPr bwMode="auto">
                        <a:xfrm>
                          <a:off x="3733" y="3445"/>
                          <a:ext cx="1344" cy="554"/>
                          <a:chOff x="3733" y="3445"/>
                          <a:chExt cx="1344" cy="554"/>
                        </a:xfrm>
                      </p:grpSpPr>
                      <p:sp>
                        <p:nvSpPr>
                          <p:cNvPr id="23670" name="Freeform 63"/>
                          <p:cNvSpPr>
                            <a:spLocks/>
                          </p:cNvSpPr>
                          <p:nvPr/>
                        </p:nvSpPr>
                        <p:spPr bwMode="auto">
                          <a:xfrm>
                            <a:off x="3733" y="3445"/>
                            <a:ext cx="672" cy="261"/>
                          </a:xfrm>
                          <a:custGeom>
                            <a:avLst/>
                            <a:gdLst>
                              <a:gd name="T0" fmla="*/ 672 w 672"/>
                              <a:gd name="T1" fmla="*/ 0 h 261"/>
                              <a:gd name="T2" fmla="*/ 544 w 672"/>
                              <a:gd name="T3" fmla="*/ 32 h 261"/>
                              <a:gd name="T4" fmla="*/ 480 w 672"/>
                              <a:gd name="T5" fmla="*/ 96 h 261"/>
                              <a:gd name="T6" fmla="*/ 320 w 672"/>
                              <a:gd name="T7" fmla="*/ 128 h 261"/>
                              <a:gd name="T8" fmla="*/ 256 w 672"/>
                              <a:gd name="T9" fmla="*/ 160 h 261"/>
                              <a:gd name="T10" fmla="*/ 160 w 672"/>
                              <a:gd name="T11" fmla="*/ 192 h 261"/>
                              <a:gd name="T12" fmla="*/ 0 w 672"/>
                              <a:gd name="T13" fmla="*/ 256 h 261"/>
                              <a:gd name="T14" fmla="*/ 0 60000 65536"/>
                              <a:gd name="T15" fmla="*/ 0 60000 65536"/>
                              <a:gd name="T16" fmla="*/ 0 60000 65536"/>
                              <a:gd name="T17" fmla="*/ 0 60000 65536"/>
                              <a:gd name="T18" fmla="*/ 0 60000 65536"/>
                              <a:gd name="T19" fmla="*/ 0 60000 65536"/>
                              <a:gd name="T20" fmla="*/ 0 60000 65536"/>
                              <a:gd name="T21" fmla="*/ 0 w 672"/>
                              <a:gd name="T22" fmla="*/ 0 h 261"/>
                              <a:gd name="T23" fmla="*/ 672 w 672"/>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261">
                                <a:moveTo>
                                  <a:pt x="672" y="0"/>
                                </a:moveTo>
                                <a:cubicBezTo>
                                  <a:pt x="629" y="11"/>
                                  <a:pt x="583" y="12"/>
                                  <a:pt x="544" y="32"/>
                                </a:cubicBezTo>
                                <a:cubicBezTo>
                                  <a:pt x="517" y="45"/>
                                  <a:pt x="510" y="90"/>
                                  <a:pt x="480" y="96"/>
                                </a:cubicBezTo>
                                <a:cubicBezTo>
                                  <a:pt x="427" y="107"/>
                                  <a:pt x="373" y="117"/>
                                  <a:pt x="320" y="128"/>
                                </a:cubicBezTo>
                                <a:cubicBezTo>
                                  <a:pt x="299" y="139"/>
                                  <a:pt x="278" y="151"/>
                                  <a:pt x="256" y="160"/>
                                </a:cubicBezTo>
                                <a:cubicBezTo>
                                  <a:pt x="225" y="173"/>
                                  <a:pt x="191" y="179"/>
                                  <a:pt x="160" y="192"/>
                                </a:cubicBezTo>
                                <a:cubicBezTo>
                                  <a:pt x="0" y="261"/>
                                  <a:pt x="85" y="256"/>
                                  <a:pt x="0" y="25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71" name="Freeform 64"/>
                          <p:cNvSpPr>
                            <a:spLocks/>
                          </p:cNvSpPr>
                          <p:nvPr/>
                        </p:nvSpPr>
                        <p:spPr bwMode="auto">
                          <a:xfrm>
                            <a:off x="4437" y="3477"/>
                            <a:ext cx="416" cy="352"/>
                          </a:xfrm>
                          <a:custGeom>
                            <a:avLst/>
                            <a:gdLst>
                              <a:gd name="T0" fmla="*/ 0 w 416"/>
                              <a:gd name="T1" fmla="*/ 0 h 352"/>
                              <a:gd name="T2" fmla="*/ 160 w 416"/>
                              <a:gd name="T3" fmla="*/ 128 h 352"/>
                              <a:gd name="T4" fmla="*/ 288 w 416"/>
                              <a:gd name="T5" fmla="*/ 224 h 352"/>
                              <a:gd name="T6" fmla="*/ 416 w 416"/>
                              <a:gd name="T7" fmla="*/ 352 h 352"/>
                              <a:gd name="T8" fmla="*/ 0 60000 65536"/>
                              <a:gd name="T9" fmla="*/ 0 60000 65536"/>
                              <a:gd name="T10" fmla="*/ 0 60000 65536"/>
                              <a:gd name="T11" fmla="*/ 0 60000 65536"/>
                              <a:gd name="T12" fmla="*/ 0 w 416"/>
                              <a:gd name="T13" fmla="*/ 0 h 352"/>
                              <a:gd name="T14" fmla="*/ 416 w 416"/>
                              <a:gd name="T15" fmla="*/ 352 h 352"/>
                            </a:gdLst>
                            <a:ahLst/>
                            <a:cxnLst>
                              <a:cxn ang="T8">
                                <a:pos x="T0" y="T1"/>
                              </a:cxn>
                              <a:cxn ang="T9">
                                <a:pos x="T2" y="T3"/>
                              </a:cxn>
                              <a:cxn ang="T10">
                                <a:pos x="T4" y="T5"/>
                              </a:cxn>
                              <a:cxn ang="T11">
                                <a:pos x="T6" y="T7"/>
                              </a:cxn>
                            </a:cxnLst>
                            <a:rect l="T12" t="T13" r="T14" b="T15"/>
                            <a:pathLst>
                              <a:path w="416" h="352">
                                <a:moveTo>
                                  <a:pt x="0" y="0"/>
                                </a:moveTo>
                                <a:cubicBezTo>
                                  <a:pt x="104" y="52"/>
                                  <a:pt x="47" y="15"/>
                                  <a:pt x="160" y="128"/>
                                </a:cubicBezTo>
                                <a:cubicBezTo>
                                  <a:pt x="198" y="166"/>
                                  <a:pt x="248" y="189"/>
                                  <a:pt x="288" y="224"/>
                                </a:cubicBezTo>
                                <a:cubicBezTo>
                                  <a:pt x="333" y="264"/>
                                  <a:pt x="416" y="352"/>
                                  <a:pt x="416"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72" name="Freeform 65"/>
                          <p:cNvSpPr>
                            <a:spLocks/>
                          </p:cNvSpPr>
                          <p:nvPr/>
                        </p:nvSpPr>
                        <p:spPr bwMode="auto">
                          <a:xfrm>
                            <a:off x="4085" y="3455"/>
                            <a:ext cx="288" cy="544"/>
                          </a:xfrm>
                          <a:custGeom>
                            <a:avLst/>
                            <a:gdLst>
                              <a:gd name="T0" fmla="*/ 288 w 288"/>
                              <a:gd name="T1" fmla="*/ 0 h 544"/>
                              <a:gd name="T2" fmla="*/ 256 w 288"/>
                              <a:gd name="T3" fmla="*/ 96 h 544"/>
                              <a:gd name="T4" fmla="*/ 224 w 288"/>
                              <a:gd name="T5" fmla="*/ 128 h 544"/>
                              <a:gd name="T6" fmla="*/ 160 w 288"/>
                              <a:gd name="T7" fmla="*/ 256 h 544"/>
                              <a:gd name="T8" fmla="*/ 0 w 288"/>
                              <a:gd name="T9" fmla="*/ 54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73" name="Freeform 66"/>
                          <p:cNvSpPr>
                            <a:spLocks/>
                          </p:cNvSpPr>
                          <p:nvPr/>
                        </p:nvSpPr>
                        <p:spPr bwMode="auto">
                          <a:xfrm>
                            <a:off x="4437" y="3445"/>
                            <a:ext cx="64" cy="416"/>
                          </a:xfrm>
                          <a:custGeom>
                            <a:avLst/>
                            <a:gdLst>
                              <a:gd name="T0" fmla="*/ 0 w 64"/>
                              <a:gd name="T1" fmla="*/ 0 h 416"/>
                              <a:gd name="T2" fmla="*/ 32 w 64"/>
                              <a:gd name="T3" fmla="*/ 384 h 416"/>
                              <a:gd name="T4" fmla="*/ 64 w 64"/>
                              <a:gd name="T5" fmla="*/ 416 h 416"/>
                              <a:gd name="T6" fmla="*/ 0 60000 65536"/>
                              <a:gd name="T7" fmla="*/ 0 60000 65536"/>
                              <a:gd name="T8" fmla="*/ 0 60000 65536"/>
                              <a:gd name="T9" fmla="*/ 0 w 64"/>
                              <a:gd name="T10" fmla="*/ 0 h 416"/>
                              <a:gd name="T11" fmla="*/ 64 w 64"/>
                              <a:gd name="T12" fmla="*/ 416 h 416"/>
                            </a:gdLst>
                            <a:ahLst/>
                            <a:cxnLst>
                              <a:cxn ang="T6">
                                <a:pos x="T0" y="T1"/>
                              </a:cxn>
                              <a:cxn ang="T7">
                                <a:pos x="T2" y="T3"/>
                              </a:cxn>
                              <a:cxn ang="T8">
                                <a:pos x="T4" y="T5"/>
                              </a:cxn>
                            </a:cxnLst>
                            <a:rect l="T9" t="T10" r="T11" b="T12"/>
                            <a:pathLst>
                              <a:path w="64" h="416">
                                <a:moveTo>
                                  <a:pt x="0" y="0"/>
                                </a:moveTo>
                                <a:cubicBezTo>
                                  <a:pt x="11" y="128"/>
                                  <a:pt x="12" y="257"/>
                                  <a:pt x="32" y="384"/>
                                </a:cubicBezTo>
                                <a:cubicBezTo>
                                  <a:pt x="34" y="399"/>
                                  <a:pt x="64" y="416"/>
                                  <a:pt x="64" y="41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74" name="Freeform 67"/>
                          <p:cNvSpPr>
                            <a:spLocks/>
                          </p:cNvSpPr>
                          <p:nvPr/>
                        </p:nvSpPr>
                        <p:spPr bwMode="auto">
                          <a:xfrm>
                            <a:off x="3861" y="3615"/>
                            <a:ext cx="96" cy="192"/>
                          </a:xfrm>
                          <a:custGeom>
                            <a:avLst/>
                            <a:gdLst>
                              <a:gd name="T0" fmla="*/ 96 w 96"/>
                              <a:gd name="T1" fmla="*/ 0 h 192"/>
                              <a:gd name="T2" fmla="*/ 64 w 96"/>
                              <a:gd name="T3" fmla="*/ 128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85" y="43"/>
                                  <a:pt x="84" y="89"/>
                                  <a:pt x="64" y="128"/>
                                </a:cubicBezTo>
                                <a:cubicBezTo>
                                  <a:pt x="51" y="155"/>
                                  <a:pt x="0" y="192"/>
                                  <a:pt x="0" y="19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75" name="Freeform 68"/>
                          <p:cNvSpPr>
                            <a:spLocks/>
                          </p:cNvSpPr>
                          <p:nvPr/>
                        </p:nvSpPr>
                        <p:spPr bwMode="auto">
                          <a:xfrm>
                            <a:off x="4725" y="3663"/>
                            <a:ext cx="352" cy="38"/>
                          </a:xfrm>
                          <a:custGeom>
                            <a:avLst/>
                            <a:gdLst>
                              <a:gd name="T0" fmla="*/ 0 w 352"/>
                              <a:gd name="T1" fmla="*/ 38 h 38"/>
                              <a:gd name="T2" fmla="*/ 352 w 352"/>
                              <a:gd name="T3" fmla="*/ 6 h 38"/>
                              <a:gd name="T4" fmla="*/ 0 60000 65536"/>
                              <a:gd name="T5" fmla="*/ 0 60000 65536"/>
                              <a:gd name="T6" fmla="*/ 0 w 352"/>
                              <a:gd name="T7" fmla="*/ 0 h 38"/>
                              <a:gd name="T8" fmla="*/ 352 w 352"/>
                              <a:gd name="T9" fmla="*/ 38 h 38"/>
                            </a:gdLst>
                            <a:ahLst/>
                            <a:cxnLst>
                              <a:cxn ang="T4">
                                <a:pos x="T0" y="T1"/>
                              </a:cxn>
                              <a:cxn ang="T5">
                                <a:pos x="T2" y="T3"/>
                              </a:cxn>
                            </a:cxnLst>
                            <a:rect l="T6" t="T7" r="T8" b="T9"/>
                            <a:pathLst>
                              <a:path w="352" h="38">
                                <a:moveTo>
                                  <a:pt x="0" y="38"/>
                                </a:moveTo>
                                <a:cubicBezTo>
                                  <a:pt x="266" y="0"/>
                                  <a:pt x="149" y="6"/>
                                  <a:pt x="352" y="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sp>
                      <p:nvSpPr>
                        <p:cNvPr id="23664" name="Oval 69"/>
                        <p:cNvSpPr>
                          <a:spLocks noChangeArrowheads="1"/>
                        </p:cNvSpPr>
                        <p:nvPr/>
                      </p:nvSpPr>
                      <p:spPr bwMode="auto">
                        <a:xfrm>
                          <a:off x="3659" y="367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65" name="Oval 70"/>
                        <p:cNvSpPr>
                          <a:spLocks noChangeArrowheads="1"/>
                        </p:cNvSpPr>
                        <p:nvPr/>
                      </p:nvSpPr>
                      <p:spPr bwMode="auto">
                        <a:xfrm>
                          <a:off x="3788" y="3781"/>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66" name="Oval 71"/>
                        <p:cNvSpPr>
                          <a:spLocks noChangeArrowheads="1"/>
                        </p:cNvSpPr>
                        <p:nvPr/>
                      </p:nvSpPr>
                      <p:spPr bwMode="auto">
                        <a:xfrm>
                          <a:off x="4021" y="3962"/>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67" name="Oval 72"/>
                        <p:cNvSpPr>
                          <a:spLocks noChangeArrowheads="1"/>
                        </p:cNvSpPr>
                        <p:nvPr/>
                      </p:nvSpPr>
                      <p:spPr bwMode="auto">
                        <a:xfrm>
                          <a:off x="4442" y="3825"/>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68" name="Oval 73"/>
                        <p:cNvSpPr>
                          <a:spLocks noChangeArrowheads="1"/>
                        </p:cNvSpPr>
                        <p:nvPr/>
                      </p:nvSpPr>
                      <p:spPr bwMode="auto">
                        <a:xfrm>
                          <a:off x="4811" y="3799"/>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69" name="Oval 74"/>
                        <p:cNvSpPr>
                          <a:spLocks noChangeArrowheads="1"/>
                        </p:cNvSpPr>
                        <p:nvPr/>
                      </p:nvSpPr>
                      <p:spPr bwMode="auto">
                        <a:xfrm>
                          <a:off x="5029" y="3611"/>
                          <a:ext cx="96" cy="96"/>
                        </a:xfrm>
                        <a:prstGeom prst="ellipse">
                          <a:avLst/>
                        </a:prstGeom>
                        <a:solidFill>
                          <a:srgbClr val="66FF33"/>
                        </a:solidFill>
                        <a:ln w="9525">
                          <a:solidFill>
                            <a:schemeClr val="tx1"/>
                          </a:solidFill>
                          <a:round/>
                          <a:headEnd/>
                          <a:tailEnd/>
                        </a:ln>
                      </p:spPr>
                      <p:txBody>
                        <a:bodyPr wrap="none" anchor="ctr"/>
                        <a:lstStyle/>
                        <a:p>
                          <a:endParaRPr lang="en-US"/>
                        </a:p>
                      </p:txBody>
                    </p:sp>
                  </p:grpSp>
                  <p:sp>
                    <p:nvSpPr>
                      <p:cNvPr id="23632" name="Rectangle 75"/>
                      <p:cNvSpPr>
                        <a:spLocks noChangeArrowheads="1"/>
                      </p:cNvSpPr>
                      <p:nvPr/>
                    </p:nvSpPr>
                    <p:spPr bwMode="auto">
                      <a:xfrm>
                        <a:off x="4320" y="2568"/>
                        <a:ext cx="192" cy="346"/>
                      </a:xfrm>
                      <a:prstGeom prst="rect">
                        <a:avLst/>
                      </a:prstGeom>
                      <a:solidFill>
                        <a:schemeClr val="tx1"/>
                      </a:solidFill>
                      <a:ln w="9525">
                        <a:noFill/>
                        <a:miter lim="800000"/>
                        <a:headEnd/>
                        <a:tailEnd/>
                      </a:ln>
                    </p:spPr>
                    <p:txBody>
                      <a:bodyPr wrap="none" anchor="ctr"/>
                      <a:lstStyle/>
                      <a:p>
                        <a:endParaRPr lang="en-US"/>
                      </a:p>
                    </p:txBody>
                  </p:sp>
                  <p:sp>
                    <p:nvSpPr>
                      <p:cNvPr id="23633" name="Rectangle 76"/>
                      <p:cNvSpPr>
                        <a:spLocks noChangeArrowheads="1"/>
                      </p:cNvSpPr>
                      <p:nvPr/>
                    </p:nvSpPr>
                    <p:spPr bwMode="auto">
                      <a:xfrm>
                        <a:off x="4320" y="2964"/>
                        <a:ext cx="192" cy="346"/>
                      </a:xfrm>
                      <a:prstGeom prst="rect">
                        <a:avLst/>
                      </a:prstGeom>
                      <a:solidFill>
                        <a:schemeClr val="tx1"/>
                      </a:solidFill>
                      <a:ln w="9525">
                        <a:noFill/>
                        <a:miter lim="800000"/>
                        <a:headEnd/>
                        <a:tailEnd/>
                      </a:ln>
                    </p:spPr>
                    <p:txBody>
                      <a:bodyPr wrap="none" anchor="ctr"/>
                      <a:lstStyle/>
                      <a:p>
                        <a:endParaRPr lang="en-US"/>
                      </a:p>
                    </p:txBody>
                  </p:sp>
                  <p:sp>
                    <p:nvSpPr>
                      <p:cNvPr id="23634" name="Freeform 77"/>
                      <p:cNvSpPr>
                        <a:spLocks/>
                      </p:cNvSpPr>
                      <p:nvPr/>
                    </p:nvSpPr>
                    <p:spPr bwMode="auto">
                      <a:xfrm rot="3349097">
                        <a:off x="3055" y="3163"/>
                        <a:ext cx="672" cy="261"/>
                      </a:xfrm>
                      <a:custGeom>
                        <a:avLst/>
                        <a:gdLst>
                          <a:gd name="T0" fmla="*/ 672 w 672"/>
                          <a:gd name="T1" fmla="*/ 0 h 261"/>
                          <a:gd name="T2" fmla="*/ 544 w 672"/>
                          <a:gd name="T3" fmla="*/ 32 h 261"/>
                          <a:gd name="T4" fmla="*/ 480 w 672"/>
                          <a:gd name="T5" fmla="*/ 96 h 261"/>
                          <a:gd name="T6" fmla="*/ 320 w 672"/>
                          <a:gd name="T7" fmla="*/ 128 h 261"/>
                          <a:gd name="T8" fmla="*/ 256 w 672"/>
                          <a:gd name="T9" fmla="*/ 160 h 261"/>
                          <a:gd name="T10" fmla="*/ 160 w 672"/>
                          <a:gd name="T11" fmla="*/ 192 h 261"/>
                          <a:gd name="T12" fmla="*/ 0 w 672"/>
                          <a:gd name="T13" fmla="*/ 256 h 261"/>
                          <a:gd name="T14" fmla="*/ 0 60000 65536"/>
                          <a:gd name="T15" fmla="*/ 0 60000 65536"/>
                          <a:gd name="T16" fmla="*/ 0 60000 65536"/>
                          <a:gd name="T17" fmla="*/ 0 60000 65536"/>
                          <a:gd name="T18" fmla="*/ 0 60000 65536"/>
                          <a:gd name="T19" fmla="*/ 0 60000 65536"/>
                          <a:gd name="T20" fmla="*/ 0 60000 65536"/>
                          <a:gd name="T21" fmla="*/ 0 w 672"/>
                          <a:gd name="T22" fmla="*/ 0 h 261"/>
                          <a:gd name="T23" fmla="*/ 672 w 672"/>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261">
                            <a:moveTo>
                              <a:pt x="672" y="0"/>
                            </a:moveTo>
                            <a:cubicBezTo>
                              <a:pt x="629" y="11"/>
                              <a:pt x="583" y="12"/>
                              <a:pt x="544" y="32"/>
                            </a:cubicBezTo>
                            <a:cubicBezTo>
                              <a:pt x="517" y="45"/>
                              <a:pt x="510" y="90"/>
                              <a:pt x="480" y="96"/>
                            </a:cubicBezTo>
                            <a:cubicBezTo>
                              <a:pt x="427" y="107"/>
                              <a:pt x="373" y="117"/>
                              <a:pt x="320" y="128"/>
                            </a:cubicBezTo>
                            <a:cubicBezTo>
                              <a:pt x="299" y="139"/>
                              <a:pt x="278" y="151"/>
                              <a:pt x="256" y="160"/>
                            </a:cubicBezTo>
                            <a:cubicBezTo>
                              <a:pt x="225" y="173"/>
                              <a:pt x="191" y="179"/>
                              <a:pt x="160" y="192"/>
                            </a:cubicBezTo>
                            <a:cubicBezTo>
                              <a:pt x="0" y="261"/>
                              <a:pt x="85" y="256"/>
                              <a:pt x="0" y="25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35" name="Freeform 78"/>
                      <p:cNvSpPr>
                        <a:spLocks/>
                      </p:cNvSpPr>
                      <p:nvPr/>
                    </p:nvSpPr>
                    <p:spPr bwMode="auto">
                      <a:xfrm rot="3349097">
                        <a:off x="3442" y="3637"/>
                        <a:ext cx="416" cy="352"/>
                      </a:xfrm>
                      <a:custGeom>
                        <a:avLst/>
                        <a:gdLst>
                          <a:gd name="T0" fmla="*/ 0 w 416"/>
                          <a:gd name="T1" fmla="*/ 0 h 352"/>
                          <a:gd name="T2" fmla="*/ 160 w 416"/>
                          <a:gd name="T3" fmla="*/ 128 h 352"/>
                          <a:gd name="T4" fmla="*/ 288 w 416"/>
                          <a:gd name="T5" fmla="*/ 224 h 352"/>
                          <a:gd name="T6" fmla="*/ 416 w 416"/>
                          <a:gd name="T7" fmla="*/ 352 h 352"/>
                          <a:gd name="T8" fmla="*/ 0 60000 65536"/>
                          <a:gd name="T9" fmla="*/ 0 60000 65536"/>
                          <a:gd name="T10" fmla="*/ 0 60000 65536"/>
                          <a:gd name="T11" fmla="*/ 0 60000 65536"/>
                          <a:gd name="T12" fmla="*/ 0 w 416"/>
                          <a:gd name="T13" fmla="*/ 0 h 352"/>
                          <a:gd name="T14" fmla="*/ 416 w 416"/>
                          <a:gd name="T15" fmla="*/ 352 h 352"/>
                        </a:gdLst>
                        <a:ahLst/>
                        <a:cxnLst>
                          <a:cxn ang="T8">
                            <a:pos x="T0" y="T1"/>
                          </a:cxn>
                          <a:cxn ang="T9">
                            <a:pos x="T2" y="T3"/>
                          </a:cxn>
                          <a:cxn ang="T10">
                            <a:pos x="T4" y="T5"/>
                          </a:cxn>
                          <a:cxn ang="T11">
                            <a:pos x="T6" y="T7"/>
                          </a:cxn>
                        </a:cxnLst>
                        <a:rect l="T12" t="T13" r="T14" b="T15"/>
                        <a:pathLst>
                          <a:path w="416" h="352">
                            <a:moveTo>
                              <a:pt x="0" y="0"/>
                            </a:moveTo>
                            <a:cubicBezTo>
                              <a:pt x="104" y="52"/>
                              <a:pt x="47" y="15"/>
                              <a:pt x="160" y="128"/>
                            </a:cubicBezTo>
                            <a:cubicBezTo>
                              <a:pt x="198" y="166"/>
                              <a:pt x="248" y="189"/>
                              <a:pt x="288" y="224"/>
                            </a:cubicBezTo>
                            <a:cubicBezTo>
                              <a:pt x="333" y="264"/>
                              <a:pt x="416" y="352"/>
                              <a:pt x="416"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36" name="Freeform 79"/>
                      <p:cNvSpPr>
                        <a:spLocks/>
                      </p:cNvSpPr>
                      <p:nvPr/>
                    </p:nvSpPr>
                    <p:spPr bwMode="auto">
                      <a:xfrm rot="3349097">
                        <a:off x="3211" y="3239"/>
                        <a:ext cx="288" cy="544"/>
                      </a:xfrm>
                      <a:custGeom>
                        <a:avLst/>
                        <a:gdLst>
                          <a:gd name="T0" fmla="*/ 288 w 288"/>
                          <a:gd name="T1" fmla="*/ 0 h 544"/>
                          <a:gd name="T2" fmla="*/ 256 w 288"/>
                          <a:gd name="T3" fmla="*/ 96 h 544"/>
                          <a:gd name="T4" fmla="*/ 224 w 288"/>
                          <a:gd name="T5" fmla="*/ 128 h 544"/>
                          <a:gd name="T6" fmla="*/ 160 w 288"/>
                          <a:gd name="T7" fmla="*/ 256 h 544"/>
                          <a:gd name="T8" fmla="*/ 0 w 288"/>
                          <a:gd name="T9" fmla="*/ 54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37" name="Freeform 80"/>
                      <p:cNvSpPr>
                        <a:spLocks/>
                      </p:cNvSpPr>
                      <p:nvPr/>
                    </p:nvSpPr>
                    <p:spPr bwMode="auto">
                      <a:xfrm rot="3349097">
                        <a:off x="3520" y="3460"/>
                        <a:ext cx="64" cy="416"/>
                      </a:xfrm>
                      <a:custGeom>
                        <a:avLst/>
                        <a:gdLst>
                          <a:gd name="T0" fmla="*/ 0 w 64"/>
                          <a:gd name="T1" fmla="*/ 0 h 416"/>
                          <a:gd name="T2" fmla="*/ 32 w 64"/>
                          <a:gd name="T3" fmla="*/ 384 h 416"/>
                          <a:gd name="T4" fmla="*/ 64 w 64"/>
                          <a:gd name="T5" fmla="*/ 416 h 416"/>
                          <a:gd name="T6" fmla="*/ 0 60000 65536"/>
                          <a:gd name="T7" fmla="*/ 0 60000 65536"/>
                          <a:gd name="T8" fmla="*/ 0 60000 65536"/>
                          <a:gd name="T9" fmla="*/ 0 w 64"/>
                          <a:gd name="T10" fmla="*/ 0 h 416"/>
                          <a:gd name="T11" fmla="*/ 64 w 64"/>
                          <a:gd name="T12" fmla="*/ 416 h 416"/>
                        </a:gdLst>
                        <a:ahLst/>
                        <a:cxnLst>
                          <a:cxn ang="T6">
                            <a:pos x="T0" y="T1"/>
                          </a:cxn>
                          <a:cxn ang="T7">
                            <a:pos x="T2" y="T3"/>
                          </a:cxn>
                          <a:cxn ang="T8">
                            <a:pos x="T4" y="T5"/>
                          </a:cxn>
                        </a:cxnLst>
                        <a:rect l="T9" t="T10" r="T11" b="T12"/>
                        <a:pathLst>
                          <a:path w="64" h="416">
                            <a:moveTo>
                              <a:pt x="0" y="0"/>
                            </a:moveTo>
                            <a:cubicBezTo>
                              <a:pt x="11" y="128"/>
                              <a:pt x="12" y="257"/>
                              <a:pt x="32" y="384"/>
                            </a:cubicBezTo>
                            <a:cubicBezTo>
                              <a:pt x="34" y="399"/>
                              <a:pt x="64" y="416"/>
                              <a:pt x="64" y="41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38" name="Freeform 81"/>
                      <p:cNvSpPr>
                        <a:spLocks/>
                      </p:cNvSpPr>
                      <p:nvPr/>
                    </p:nvSpPr>
                    <p:spPr bwMode="auto">
                      <a:xfrm rot="3349097">
                        <a:off x="3141" y="3141"/>
                        <a:ext cx="96" cy="192"/>
                      </a:xfrm>
                      <a:custGeom>
                        <a:avLst/>
                        <a:gdLst>
                          <a:gd name="T0" fmla="*/ 96 w 96"/>
                          <a:gd name="T1" fmla="*/ 0 h 192"/>
                          <a:gd name="T2" fmla="*/ 64 w 96"/>
                          <a:gd name="T3" fmla="*/ 128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85" y="43"/>
                              <a:pt x="84" y="89"/>
                              <a:pt x="64" y="128"/>
                            </a:cubicBezTo>
                            <a:cubicBezTo>
                              <a:pt x="51" y="155"/>
                              <a:pt x="0" y="192"/>
                              <a:pt x="0" y="19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39" name="Freeform 82"/>
                      <p:cNvSpPr>
                        <a:spLocks/>
                      </p:cNvSpPr>
                      <p:nvPr/>
                    </p:nvSpPr>
                    <p:spPr bwMode="auto">
                      <a:xfrm rot="3349097">
                        <a:off x="3594" y="4022"/>
                        <a:ext cx="352" cy="38"/>
                      </a:xfrm>
                      <a:custGeom>
                        <a:avLst/>
                        <a:gdLst>
                          <a:gd name="T0" fmla="*/ 0 w 352"/>
                          <a:gd name="T1" fmla="*/ 38 h 38"/>
                          <a:gd name="T2" fmla="*/ 352 w 352"/>
                          <a:gd name="T3" fmla="*/ 6 h 38"/>
                          <a:gd name="T4" fmla="*/ 0 60000 65536"/>
                          <a:gd name="T5" fmla="*/ 0 60000 65536"/>
                          <a:gd name="T6" fmla="*/ 0 w 352"/>
                          <a:gd name="T7" fmla="*/ 0 h 38"/>
                          <a:gd name="T8" fmla="*/ 352 w 352"/>
                          <a:gd name="T9" fmla="*/ 38 h 38"/>
                        </a:gdLst>
                        <a:ahLst/>
                        <a:cxnLst>
                          <a:cxn ang="T4">
                            <a:pos x="T0" y="T1"/>
                          </a:cxn>
                          <a:cxn ang="T5">
                            <a:pos x="T2" y="T3"/>
                          </a:cxn>
                        </a:cxnLst>
                        <a:rect l="T6" t="T7" r="T8" b="T9"/>
                        <a:pathLst>
                          <a:path w="352" h="38">
                            <a:moveTo>
                              <a:pt x="0" y="38"/>
                            </a:moveTo>
                            <a:cubicBezTo>
                              <a:pt x="266" y="0"/>
                              <a:pt x="149" y="6"/>
                              <a:pt x="352" y="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40" name="Oval 83"/>
                      <p:cNvSpPr>
                        <a:spLocks noChangeArrowheads="1"/>
                      </p:cNvSpPr>
                      <p:nvPr/>
                    </p:nvSpPr>
                    <p:spPr bwMode="auto">
                      <a:xfrm rot="3349097">
                        <a:off x="3022" y="3027"/>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41" name="Oval 84"/>
                      <p:cNvSpPr>
                        <a:spLocks noChangeArrowheads="1"/>
                      </p:cNvSpPr>
                      <p:nvPr/>
                    </p:nvSpPr>
                    <p:spPr bwMode="auto">
                      <a:xfrm rot="3349097">
                        <a:off x="3002" y="3196"/>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42" name="Oval 85"/>
                      <p:cNvSpPr>
                        <a:spLocks noChangeArrowheads="1"/>
                      </p:cNvSpPr>
                      <p:nvPr/>
                    </p:nvSpPr>
                    <p:spPr bwMode="auto">
                      <a:xfrm rot="3349097">
                        <a:off x="2984" y="349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43" name="Oval 86"/>
                      <p:cNvSpPr>
                        <a:spLocks noChangeArrowheads="1"/>
                      </p:cNvSpPr>
                      <p:nvPr/>
                    </p:nvSpPr>
                    <p:spPr bwMode="auto">
                      <a:xfrm rot="3349097">
                        <a:off x="3333" y="3762"/>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44" name="Oval 87"/>
                      <p:cNvSpPr>
                        <a:spLocks noChangeArrowheads="1"/>
                      </p:cNvSpPr>
                      <p:nvPr/>
                    </p:nvSpPr>
                    <p:spPr bwMode="auto">
                      <a:xfrm rot="3349097">
                        <a:off x="3562" y="4052"/>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45" name="Oval 88"/>
                      <p:cNvSpPr>
                        <a:spLocks noChangeArrowheads="1"/>
                      </p:cNvSpPr>
                      <p:nvPr/>
                    </p:nvSpPr>
                    <p:spPr bwMode="auto">
                      <a:xfrm rot="3349097">
                        <a:off x="3840" y="4127"/>
                        <a:ext cx="96" cy="96"/>
                      </a:xfrm>
                      <a:prstGeom prst="ellipse">
                        <a:avLst/>
                      </a:prstGeom>
                      <a:solidFill>
                        <a:srgbClr val="66FF33"/>
                      </a:solidFill>
                      <a:ln w="9525">
                        <a:solidFill>
                          <a:schemeClr val="tx1"/>
                        </a:solidFill>
                        <a:round/>
                        <a:headEnd/>
                        <a:tailEnd/>
                      </a:ln>
                    </p:spPr>
                    <p:txBody>
                      <a:bodyPr wrap="none" anchor="ctr"/>
                      <a:lstStyle/>
                      <a:p>
                        <a:endParaRPr lang="en-US"/>
                      </a:p>
                    </p:txBody>
                  </p:sp>
                  <p:grpSp>
                    <p:nvGrpSpPr>
                      <p:cNvPr id="23646" name="Group 89"/>
                      <p:cNvGrpSpPr>
                        <a:grpSpLocks/>
                      </p:cNvGrpSpPr>
                      <p:nvPr/>
                    </p:nvGrpSpPr>
                    <p:grpSpPr bwMode="auto">
                      <a:xfrm rot="-2716311">
                        <a:off x="4446" y="3081"/>
                        <a:ext cx="1466" cy="613"/>
                        <a:chOff x="3659" y="3445"/>
                        <a:chExt cx="1466" cy="613"/>
                      </a:xfrm>
                    </p:grpSpPr>
                    <p:grpSp>
                      <p:nvGrpSpPr>
                        <p:cNvPr id="23650" name="Group 90"/>
                        <p:cNvGrpSpPr>
                          <a:grpSpLocks/>
                        </p:cNvGrpSpPr>
                        <p:nvPr/>
                      </p:nvGrpSpPr>
                      <p:grpSpPr bwMode="auto">
                        <a:xfrm>
                          <a:off x="3733" y="3445"/>
                          <a:ext cx="1344" cy="554"/>
                          <a:chOff x="3733" y="3445"/>
                          <a:chExt cx="1344" cy="554"/>
                        </a:xfrm>
                      </p:grpSpPr>
                      <p:sp>
                        <p:nvSpPr>
                          <p:cNvPr id="23657" name="Freeform 91"/>
                          <p:cNvSpPr>
                            <a:spLocks/>
                          </p:cNvSpPr>
                          <p:nvPr/>
                        </p:nvSpPr>
                        <p:spPr bwMode="auto">
                          <a:xfrm>
                            <a:off x="3732" y="3443"/>
                            <a:ext cx="672" cy="261"/>
                          </a:xfrm>
                          <a:custGeom>
                            <a:avLst/>
                            <a:gdLst>
                              <a:gd name="T0" fmla="*/ 672 w 672"/>
                              <a:gd name="T1" fmla="*/ 0 h 261"/>
                              <a:gd name="T2" fmla="*/ 544 w 672"/>
                              <a:gd name="T3" fmla="*/ 32 h 261"/>
                              <a:gd name="T4" fmla="*/ 480 w 672"/>
                              <a:gd name="T5" fmla="*/ 96 h 261"/>
                              <a:gd name="T6" fmla="*/ 320 w 672"/>
                              <a:gd name="T7" fmla="*/ 128 h 261"/>
                              <a:gd name="T8" fmla="*/ 256 w 672"/>
                              <a:gd name="T9" fmla="*/ 160 h 261"/>
                              <a:gd name="T10" fmla="*/ 160 w 672"/>
                              <a:gd name="T11" fmla="*/ 192 h 261"/>
                              <a:gd name="T12" fmla="*/ 0 w 672"/>
                              <a:gd name="T13" fmla="*/ 256 h 261"/>
                              <a:gd name="T14" fmla="*/ 0 60000 65536"/>
                              <a:gd name="T15" fmla="*/ 0 60000 65536"/>
                              <a:gd name="T16" fmla="*/ 0 60000 65536"/>
                              <a:gd name="T17" fmla="*/ 0 60000 65536"/>
                              <a:gd name="T18" fmla="*/ 0 60000 65536"/>
                              <a:gd name="T19" fmla="*/ 0 60000 65536"/>
                              <a:gd name="T20" fmla="*/ 0 60000 65536"/>
                              <a:gd name="T21" fmla="*/ 0 w 672"/>
                              <a:gd name="T22" fmla="*/ 0 h 261"/>
                              <a:gd name="T23" fmla="*/ 672 w 672"/>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261">
                                <a:moveTo>
                                  <a:pt x="672" y="0"/>
                                </a:moveTo>
                                <a:cubicBezTo>
                                  <a:pt x="629" y="11"/>
                                  <a:pt x="583" y="12"/>
                                  <a:pt x="544" y="32"/>
                                </a:cubicBezTo>
                                <a:cubicBezTo>
                                  <a:pt x="517" y="45"/>
                                  <a:pt x="510" y="90"/>
                                  <a:pt x="480" y="96"/>
                                </a:cubicBezTo>
                                <a:cubicBezTo>
                                  <a:pt x="427" y="107"/>
                                  <a:pt x="373" y="117"/>
                                  <a:pt x="320" y="128"/>
                                </a:cubicBezTo>
                                <a:cubicBezTo>
                                  <a:pt x="299" y="139"/>
                                  <a:pt x="278" y="151"/>
                                  <a:pt x="256" y="160"/>
                                </a:cubicBezTo>
                                <a:cubicBezTo>
                                  <a:pt x="225" y="173"/>
                                  <a:pt x="191" y="179"/>
                                  <a:pt x="160" y="192"/>
                                </a:cubicBezTo>
                                <a:cubicBezTo>
                                  <a:pt x="0" y="261"/>
                                  <a:pt x="85" y="256"/>
                                  <a:pt x="0" y="25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58" name="Freeform 92"/>
                          <p:cNvSpPr>
                            <a:spLocks/>
                          </p:cNvSpPr>
                          <p:nvPr/>
                        </p:nvSpPr>
                        <p:spPr bwMode="auto">
                          <a:xfrm>
                            <a:off x="4437" y="3475"/>
                            <a:ext cx="416" cy="352"/>
                          </a:xfrm>
                          <a:custGeom>
                            <a:avLst/>
                            <a:gdLst>
                              <a:gd name="T0" fmla="*/ 0 w 416"/>
                              <a:gd name="T1" fmla="*/ 0 h 352"/>
                              <a:gd name="T2" fmla="*/ 160 w 416"/>
                              <a:gd name="T3" fmla="*/ 128 h 352"/>
                              <a:gd name="T4" fmla="*/ 288 w 416"/>
                              <a:gd name="T5" fmla="*/ 224 h 352"/>
                              <a:gd name="T6" fmla="*/ 416 w 416"/>
                              <a:gd name="T7" fmla="*/ 352 h 352"/>
                              <a:gd name="T8" fmla="*/ 0 60000 65536"/>
                              <a:gd name="T9" fmla="*/ 0 60000 65536"/>
                              <a:gd name="T10" fmla="*/ 0 60000 65536"/>
                              <a:gd name="T11" fmla="*/ 0 60000 65536"/>
                              <a:gd name="T12" fmla="*/ 0 w 416"/>
                              <a:gd name="T13" fmla="*/ 0 h 352"/>
                              <a:gd name="T14" fmla="*/ 416 w 416"/>
                              <a:gd name="T15" fmla="*/ 352 h 352"/>
                            </a:gdLst>
                            <a:ahLst/>
                            <a:cxnLst>
                              <a:cxn ang="T8">
                                <a:pos x="T0" y="T1"/>
                              </a:cxn>
                              <a:cxn ang="T9">
                                <a:pos x="T2" y="T3"/>
                              </a:cxn>
                              <a:cxn ang="T10">
                                <a:pos x="T4" y="T5"/>
                              </a:cxn>
                              <a:cxn ang="T11">
                                <a:pos x="T6" y="T7"/>
                              </a:cxn>
                            </a:cxnLst>
                            <a:rect l="T12" t="T13" r="T14" b="T15"/>
                            <a:pathLst>
                              <a:path w="416" h="352">
                                <a:moveTo>
                                  <a:pt x="0" y="0"/>
                                </a:moveTo>
                                <a:cubicBezTo>
                                  <a:pt x="104" y="52"/>
                                  <a:pt x="47" y="15"/>
                                  <a:pt x="160" y="128"/>
                                </a:cubicBezTo>
                                <a:cubicBezTo>
                                  <a:pt x="198" y="166"/>
                                  <a:pt x="248" y="189"/>
                                  <a:pt x="288" y="224"/>
                                </a:cubicBezTo>
                                <a:cubicBezTo>
                                  <a:pt x="333" y="264"/>
                                  <a:pt x="416" y="352"/>
                                  <a:pt x="416"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59" name="Freeform 93"/>
                          <p:cNvSpPr>
                            <a:spLocks/>
                          </p:cNvSpPr>
                          <p:nvPr/>
                        </p:nvSpPr>
                        <p:spPr bwMode="auto">
                          <a:xfrm>
                            <a:off x="4084" y="3453"/>
                            <a:ext cx="288" cy="544"/>
                          </a:xfrm>
                          <a:custGeom>
                            <a:avLst/>
                            <a:gdLst>
                              <a:gd name="T0" fmla="*/ 288 w 288"/>
                              <a:gd name="T1" fmla="*/ 0 h 544"/>
                              <a:gd name="T2" fmla="*/ 256 w 288"/>
                              <a:gd name="T3" fmla="*/ 96 h 544"/>
                              <a:gd name="T4" fmla="*/ 224 w 288"/>
                              <a:gd name="T5" fmla="*/ 128 h 544"/>
                              <a:gd name="T6" fmla="*/ 160 w 288"/>
                              <a:gd name="T7" fmla="*/ 256 h 544"/>
                              <a:gd name="T8" fmla="*/ 0 w 288"/>
                              <a:gd name="T9" fmla="*/ 54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60" name="Freeform 94"/>
                          <p:cNvSpPr>
                            <a:spLocks/>
                          </p:cNvSpPr>
                          <p:nvPr/>
                        </p:nvSpPr>
                        <p:spPr bwMode="auto">
                          <a:xfrm>
                            <a:off x="4437" y="3443"/>
                            <a:ext cx="64" cy="416"/>
                          </a:xfrm>
                          <a:custGeom>
                            <a:avLst/>
                            <a:gdLst>
                              <a:gd name="T0" fmla="*/ 0 w 64"/>
                              <a:gd name="T1" fmla="*/ 0 h 416"/>
                              <a:gd name="T2" fmla="*/ 32 w 64"/>
                              <a:gd name="T3" fmla="*/ 384 h 416"/>
                              <a:gd name="T4" fmla="*/ 64 w 64"/>
                              <a:gd name="T5" fmla="*/ 416 h 416"/>
                              <a:gd name="T6" fmla="*/ 0 60000 65536"/>
                              <a:gd name="T7" fmla="*/ 0 60000 65536"/>
                              <a:gd name="T8" fmla="*/ 0 60000 65536"/>
                              <a:gd name="T9" fmla="*/ 0 w 64"/>
                              <a:gd name="T10" fmla="*/ 0 h 416"/>
                              <a:gd name="T11" fmla="*/ 64 w 64"/>
                              <a:gd name="T12" fmla="*/ 416 h 416"/>
                            </a:gdLst>
                            <a:ahLst/>
                            <a:cxnLst>
                              <a:cxn ang="T6">
                                <a:pos x="T0" y="T1"/>
                              </a:cxn>
                              <a:cxn ang="T7">
                                <a:pos x="T2" y="T3"/>
                              </a:cxn>
                              <a:cxn ang="T8">
                                <a:pos x="T4" y="T5"/>
                              </a:cxn>
                            </a:cxnLst>
                            <a:rect l="T9" t="T10" r="T11" b="T12"/>
                            <a:pathLst>
                              <a:path w="64" h="416">
                                <a:moveTo>
                                  <a:pt x="0" y="0"/>
                                </a:moveTo>
                                <a:cubicBezTo>
                                  <a:pt x="11" y="128"/>
                                  <a:pt x="12" y="257"/>
                                  <a:pt x="32" y="384"/>
                                </a:cubicBezTo>
                                <a:cubicBezTo>
                                  <a:pt x="34" y="399"/>
                                  <a:pt x="64" y="416"/>
                                  <a:pt x="64" y="41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61" name="Freeform 95"/>
                          <p:cNvSpPr>
                            <a:spLocks/>
                          </p:cNvSpPr>
                          <p:nvPr/>
                        </p:nvSpPr>
                        <p:spPr bwMode="auto">
                          <a:xfrm>
                            <a:off x="3861" y="3613"/>
                            <a:ext cx="96" cy="192"/>
                          </a:xfrm>
                          <a:custGeom>
                            <a:avLst/>
                            <a:gdLst>
                              <a:gd name="T0" fmla="*/ 96 w 96"/>
                              <a:gd name="T1" fmla="*/ 0 h 192"/>
                              <a:gd name="T2" fmla="*/ 64 w 96"/>
                              <a:gd name="T3" fmla="*/ 128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85" y="43"/>
                                  <a:pt x="84" y="89"/>
                                  <a:pt x="64" y="128"/>
                                </a:cubicBezTo>
                                <a:cubicBezTo>
                                  <a:pt x="51" y="155"/>
                                  <a:pt x="0" y="192"/>
                                  <a:pt x="0" y="19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62" name="Freeform 96"/>
                          <p:cNvSpPr>
                            <a:spLocks/>
                          </p:cNvSpPr>
                          <p:nvPr/>
                        </p:nvSpPr>
                        <p:spPr bwMode="auto">
                          <a:xfrm>
                            <a:off x="4724" y="3661"/>
                            <a:ext cx="352" cy="38"/>
                          </a:xfrm>
                          <a:custGeom>
                            <a:avLst/>
                            <a:gdLst>
                              <a:gd name="T0" fmla="*/ 0 w 352"/>
                              <a:gd name="T1" fmla="*/ 38 h 38"/>
                              <a:gd name="T2" fmla="*/ 352 w 352"/>
                              <a:gd name="T3" fmla="*/ 6 h 38"/>
                              <a:gd name="T4" fmla="*/ 0 60000 65536"/>
                              <a:gd name="T5" fmla="*/ 0 60000 65536"/>
                              <a:gd name="T6" fmla="*/ 0 w 352"/>
                              <a:gd name="T7" fmla="*/ 0 h 38"/>
                              <a:gd name="T8" fmla="*/ 352 w 352"/>
                              <a:gd name="T9" fmla="*/ 38 h 38"/>
                            </a:gdLst>
                            <a:ahLst/>
                            <a:cxnLst>
                              <a:cxn ang="T4">
                                <a:pos x="T0" y="T1"/>
                              </a:cxn>
                              <a:cxn ang="T5">
                                <a:pos x="T2" y="T3"/>
                              </a:cxn>
                            </a:cxnLst>
                            <a:rect l="T6" t="T7" r="T8" b="T9"/>
                            <a:pathLst>
                              <a:path w="352" h="38">
                                <a:moveTo>
                                  <a:pt x="0" y="38"/>
                                </a:moveTo>
                                <a:cubicBezTo>
                                  <a:pt x="266" y="0"/>
                                  <a:pt x="149" y="6"/>
                                  <a:pt x="352" y="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sp>
                      <p:nvSpPr>
                        <p:cNvPr id="23651" name="Oval 97"/>
                        <p:cNvSpPr>
                          <a:spLocks noChangeArrowheads="1"/>
                        </p:cNvSpPr>
                        <p:nvPr/>
                      </p:nvSpPr>
                      <p:spPr bwMode="auto">
                        <a:xfrm>
                          <a:off x="3659" y="3669"/>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52" name="Oval 98"/>
                        <p:cNvSpPr>
                          <a:spLocks noChangeArrowheads="1"/>
                        </p:cNvSpPr>
                        <p:nvPr/>
                      </p:nvSpPr>
                      <p:spPr bwMode="auto">
                        <a:xfrm>
                          <a:off x="3787" y="378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53" name="Oval 99"/>
                        <p:cNvSpPr>
                          <a:spLocks noChangeArrowheads="1"/>
                        </p:cNvSpPr>
                        <p:nvPr/>
                      </p:nvSpPr>
                      <p:spPr bwMode="auto">
                        <a:xfrm>
                          <a:off x="4019" y="396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54" name="Oval 100"/>
                        <p:cNvSpPr>
                          <a:spLocks noChangeArrowheads="1"/>
                        </p:cNvSpPr>
                        <p:nvPr/>
                      </p:nvSpPr>
                      <p:spPr bwMode="auto">
                        <a:xfrm>
                          <a:off x="4441" y="3823"/>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55" name="Oval 101"/>
                        <p:cNvSpPr>
                          <a:spLocks noChangeArrowheads="1"/>
                        </p:cNvSpPr>
                        <p:nvPr/>
                      </p:nvSpPr>
                      <p:spPr bwMode="auto">
                        <a:xfrm>
                          <a:off x="4811" y="3799"/>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656" name="Oval 102"/>
                        <p:cNvSpPr>
                          <a:spLocks noChangeArrowheads="1"/>
                        </p:cNvSpPr>
                        <p:nvPr/>
                      </p:nvSpPr>
                      <p:spPr bwMode="auto">
                        <a:xfrm>
                          <a:off x="5029" y="3610"/>
                          <a:ext cx="96" cy="96"/>
                        </a:xfrm>
                        <a:prstGeom prst="ellipse">
                          <a:avLst/>
                        </a:prstGeom>
                        <a:solidFill>
                          <a:srgbClr val="66FF33"/>
                        </a:solidFill>
                        <a:ln w="9525">
                          <a:solidFill>
                            <a:schemeClr val="tx1"/>
                          </a:solidFill>
                          <a:round/>
                          <a:headEnd/>
                          <a:tailEnd/>
                        </a:ln>
                      </p:spPr>
                      <p:txBody>
                        <a:bodyPr wrap="none" anchor="ctr"/>
                        <a:lstStyle/>
                        <a:p>
                          <a:endParaRPr lang="en-US"/>
                        </a:p>
                      </p:txBody>
                    </p:sp>
                  </p:grpSp>
                  <p:sp>
                    <p:nvSpPr>
                      <p:cNvPr id="23647" name="Freeform 103"/>
                      <p:cNvSpPr>
                        <a:spLocks/>
                      </p:cNvSpPr>
                      <p:nvPr/>
                    </p:nvSpPr>
                    <p:spPr bwMode="auto">
                      <a:xfrm rot="3349097">
                        <a:off x="3876" y="3132"/>
                        <a:ext cx="288" cy="672"/>
                      </a:xfrm>
                      <a:custGeom>
                        <a:avLst/>
                        <a:gdLst>
                          <a:gd name="T0" fmla="*/ 288 w 288"/>
                          <a:gd name="T1" fmla="*/ 0 h 544"/>
                          <a:gd name="T2" fmla="*/ 256 w 288"/>
                          <a:gd name="T3" fmla="*/ 225 h 544"/>
                          <a:gd name="T4" fmla="*/ 224 w 288"/>
                          <a:gd name="T5" fmla="*/ 298 h 544"/>
                          <a:gd name="T6" fmla="*/ 160 w 288"/>
                          <a:gd name="T7" fmla="*/ 595 h 544"/>
                          <a:gd name="T8" fmla="*/ 0 w 288"/>
                          <a:gd name="T9" fmla="*/ 1266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48" name="Freeform 104"/>
                      <p:cNvSpPr>
                        <a:spLocks/>
                      </p:cNvSpPr>
                      <p:nvPr/>
                    </p:nvSpPr>
                    <p:spPr bwMode="auto">
                      <a:xfrm rot="4306611" flipV="1">
                        <a:off x="4670" y="2965"/>
                        <a:ext cx="94" cy="659"/>
                      </a:xfrm>
                      <a:custGeom>
                        <a:avLst/>
                        <a:gdLst>
                          <a:gd name="T0" fmla="*/ 3 w 288"/>
                          <a:gd name="T1" fmla="*/ 0 h 544"/>
                          <a:gd name="T2" fmla="*/ 3 w 288"/>
                          <a:gd name="T3" fmla="*/ 207 h 544"/>
                          <a:gd name="T4" fmla="*/ 3 w 288"/>
                          <a:gd name="T5" fmla="*/ 276 h 544"/>
                          <a:gd name="T6" fmla="*/ 2 w 288"/>
                          <a:gd name="T7" fmla="*/ 551 h 544"/>
                          <a:gd name="T8" fmla="*/ 0 w 288"/>
                          <a:gd name="T9" fmla="*/ 1171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649" name="Freeform 105"/>
                      <p:cNvSpPr>
                        <a:spLocks/>
                      </p:cNvSpPr>
                      <p:nvPr/>
                    </p:nvSpPr>
                    <p:spPr bwMode="auto">
                      <a:xfrm rot="4696512" flipH="1" flipV="1">
                        <a:off x="4304" y="3415"/>
                        <a:ext cx="288" cy="160"/>
                      </a:xfrm>
                      <a:custGeom>
                        <a:avLst/>
                        <a:gdLst>
                          <a:gd name="T0" fmla="*/ 288 w 288"/>
                          <a:gd name="T1" fmla="*/ 0 h 544"/>
                          <a:gd name="T2" fmla="*/ 256 w 288"/>
                          <a:gd name="T3" fmla="*/ 1 h 544"/>
                          <a:gd name="T4" fmla="*/ 224 w 288"/>
                          <a:gd name="T5" fmla="*/ 1 h 544"/>
                          <a:gd name="T6" fmla="*/ 160 w 288"/>
                          <a:gd name="T7" fmla="*/ 2 h 544"/>
                          <a:gd name="T8" fmla="*/ 0 w 288"/>
                          <a:gd name="T9" fmla="*/ 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grpSp>
            </p:grpSp>
          </p:grpSp>
          <p:sp>
            <p:nvSpPr>
              <p:cNvPr id="23622" name="Oval 106"/>
              <p:cNvSpPr>
                <a:spLocks noChangeArrowheads="1"/>
              </p:cNvSpPr>
              <p:nvPr/>
            </p:nvSpPr>
            <p:spPr bwMode="auto">
              <a:xfrm>
                <a:off x="4320" y="863"/>
                <a:ext cx="384" cy="192"/>
              </a:xfrm>
              <a:prstGeom prst="ellipse">
                <a:avLst/>
              </a:prstGeom>
              <a:solidFill>
                <a:srgbClr val="339966"/>
              </a:solidFill>
              <a:ln w="9525">
                <a:solidFill>
                  <a:srgbClr val="339966"/>
                </a:solidFill>
                <a:round/>
                <a:headEnd/>
                <a:tailEnd/>
              </a:ln>
            </p:spPr>
            <p:txBody>
              <a:bodyPr wrap="none" anchor="ctr"/>
              <a:lstStyle/>
              <a:p>
                <a:endParaRPr lang="en-US"/>
              </a:p>
            </p:txBody>
          </p:sp>
        </p:grpSp>
      </p:grpSp>
      <p:grpSp>
        <p:nvGrpSpPr>
          <p:cNvPr id="23555" name="Group 107"/>
          <p:cNvGrpSpPr>
            <a:grpSpLocks/>
          </p:cNvGrpSpPr>
          <p:nvPr/>
        </p:nvGrpSpPr>
        <p:grpSpPr bwMode="auto">
          <a:xfrm>
            <a:off x="304800" y="304800"/>
            <a:ext cx="3797300" cy="6289675"/>
            <a:chOff x="30" y="189"/>
            <a:chExt cx="2698" cy="3962"/>
          </a:xfrm>
        </p:grpSpPr>
        <p:grpSp>
          <p:nvGrpSpPr>
            <p:cNvPr id="23558" name="Group 108"/>
            <p:cNvGrpSpPr>
              <a:grpSpLocks/>
            </p:cNvGrpSpPr>
            <p:nvPr/>
          </p:nvGrpSpPr>
          <p:grpSpPr bwMode="auto">
            <a:xfrm>
              <a:off x="654" y="3671"/>
              <a:ext cx="1824" cy="480"/>
              <a:chOff x="2304" y="3552"/>
              <a:chExt cx="3456" cy="480"/>
            </a:xfrm>
          </p:grpSpPr>
          <p:sp>
            <p:nvSpPr>
              <p:cNvPr id="23614" name="Rectangle 109"/>
              <p:cNvSpPr>
                <a:spLocks noChangeArrowheads="1"/>
              </p:cNvSpPr>
              <p:nvPr/>
            </p:nvSpPr>
            <p:spPr bwMode="auto">
              <a:xfrm>
                <a:off x="2401" y="3648"/>
                <a:ext cx="3359"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615" name="Rectangle 110"/>
              <p:cNvSpPr>
                <a:spLocks noChangeArrowheads="1"/>
              </p:cNvSpPr>
              <p:nvPr/>
            </p:nvSpPr>
            <p:spPr bwMode="auto">
              <a:xfrm>
                <a:off x="2304" y="3744"/>
                <a:ext cx="3359"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616" name="Rectangle 111"/>
              <p:cNvSpPr>
                <a:spLocks noChangeArrowheads="1"/>
              </p:cNvSpPr>
              <p:nvPr/>
            </p:nvSpPr>
            <p:spPr bwMode="auto">
              <a:xfrm>
                <a:off x="2401" y="3840"/>
                <a:ext cx="3359"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617" name="Rectangle 112"/>
              <p:cNvSpPr>
                <a:spLocks noChangeArrowheads="1"/>
              </p:cNvSpPr>
              <p:nvPr/>
            </p:nvSpPr>
            <p:spPr bwMode="auto">
              <a:xfrm>
                <a:off x="2304" y="3936"/>
                <a:ext cx="3359"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sp>
            <p:nvSpPr>
              <p:cNvPr id="23618" name="Rectangle 113"/>
              <p:cNvSpPr>
                <a:spLocks noChangeArrowheads="1"/>
              </p:cNvSpPr>
              <p:nvPr/>
            </p:nvSpPr>
            <p:spPr bwMode="auto">
              <a:xfrm>
                <a:off x="2304" y="3552"/>
                <a:ext cx="3359" cy="96"/>
              </a:xfrm>
              <a:prstGeom prst="rect">
                <a:avLst/>
              </a:prstGeom>
              <a:gradFill rotWithShape="1">
                <a:gsLst>
                  <a:gs pos="0">
                    <a:srgbClr val="800000"/>
                  </a:gs>
                  <a:gs pos="50000">
                    <a:srgbClr val="FF0000"/>
                  </a:gs>
                  <a:gs pos="100000">
                    <a:srgbClr val="800000"/>
                  </a:gs>
                </a:gsLst>
                <a:lin ang="5400000" scaled="1"/>
              </a:gradFill>
              <a:ln w="12700">
                <a:solidFill>
                  <a:schemeClr val="tx1"/>
                </a:solidFill>
                <a:miter lim="800000"/>
                <a:headEnd/>
                <a:tailEnd/>
              </a:ln>
            </p:spPr>
            <p:txBody>
              <a:bodyPr wrap="none" anchor="ctr"/>
              <a:lstStyle/>
              <a:p>
                <a:endParaRPr lang="en-US"/>
              </a:p>
            </p:txBody>
          </p:sp>
        </p:grpSp>
        <p:grpSp>
          <p:nvGrpSpPr>
            <p:cNvPr id="23559" name="Group 114"/>
            <p:cNvGrpSpPr>
              <a:grpSpLocks/>
            </p:cNvGrpSpPr>
            <p:nvPr/>
          </p:nvGrpSpPr>
          <p:grpSpPr bwMode="auto">
            <a:xfrm>
              <a:off x="30" y="189"/>
              <a:ext cx="2698" cy="3939"/>
              <a:chOff x="2870" y="119"/>
              <a:chExt cx="2698" cy="3939"/>
            </a:xfrm>
          </p:grpSpPr>
          <p:grpSp>
            <p:nvGrpSpPr>
              <p:cNvPr id="23560" name="Group 115"/>
              <p:cNvGrpSpPr>
                <a:grpSpLocks/>
              </p:cNvGrpSpPr>
              <p:nvPr/>
            </p:nvGrpSpPr>
            <p:grpSpPr bwMode="auto">
              <a:xfrm>
                <a:off x="2870" y="119"/>
                <a:ext cx="2698" cy="3939"/>
                <a:chOff x="2870" y="119"/>
                <a:chExt cx="2698" cy="3939"/>
              </a:xfrm>
            </p:grpSpPr>
            <p:grpSp>
              <p:nvGrpSpPr>
                <p:cNvPr id="23565" name="Group 116"/>
                <p:cNvGrpSpPr>
                  <a:grpSpLocks/>
                </p:cNvGrpSpPr>
                <p:nvPr/>
              </p:nvGrpSpPr>
              <p:grpSpPr bwMode="auto">
                <a:xfrm>
                  <a:off x="2870" y="119"/>
                  <a:ext cx="2698" cy="2089"/>
                  <a:chOff x="2822" y="96"/>
                  <a:chExt cx="2698" cy="2089"/>
                </a:xfrm>
              </p:grpSpPr>
              <p:grpSp>
                <p:nvGrpSpPr>
                  <p:cNvPr id="23583" name="Group 117"/>
                  <p:cNvGrpSpPr>
                    <a:grpSpLocks/>
                  </p:cNvGrpSpPr>
                  <p:nvPr/>
                </p:nvGrpSpPr>
                <p:grpSpPr bwMode="auto">
                  <a:xfrm>
                    <a:off x="4778" y="96"/>
                    <a:ext cx="694" cy="576"/>
                    <a:chOff x="4778" y="96"/>
                    <a:chExt cx="694" cy="576"/>
                  </a:xfrm>
                </p:grpSpPr>
                <p:grpSp>
                  <p:nvGrpSpPr>
                    <p:cNvPr id="23608" name="Group 118"/>
                    <p:cNvGrpSpPr>
                      <a:grpSpLocks/>
                    </p:cNvGrpSpPr>
                    <p:nvPr/>
                  </p:nvGrpSpPr>
                  <p:grpSpPr bwMode="auto">
                    <a:xfrm rot="4416826">
                      <a:off x="4730" y="144"/>
                      <a:ext cx="576" cy="480"/>
                      <a:chOff x="3360" y="288"/>
                      <a:chExt cx="576" cy="480"/>
                    </a:xfrm>
                  </p:grpSpPr>
                  <p:sp>
                    <p:nvSpPr>
                      <p:cNvPr id="23611" name="Line 119"/>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3612" name="Line 120"/>
                      <p:cNvSpPr>
                        <a:spLocks noChangeShapeType="1"/>
                      </p:cNvSpPr>
                      <p:nvPr/>
                    </p:nvSpPr>
                    <p:spPr bwMode="auto">
                      <a:xfrm flipH="1" flipV="1">
                        <a:off x="3647" y="290"/>
                        <a:ext cx="48" cy="288"/>
                      </a:xfrm>
                      <a:prstGeom prst="line">
                        <a:avLst/>
                      </a:prstGeom>
                      <a:noFill/>
                      <a:ln w="76200">
                        <a:solidFill>
                          <a:srgbClr val="66FF33"/>
                        </a:solidFill>
                        <a:round/>
                        <a:headEnd/>
                        <a:tailEnd/>
                      </a:ln>
                    </p:spPr>
                    <p:txBody>
                      <a:bodyPr wrap="none"/>
                      <a:lstStyle/>
                      <a:p>
                        <a:endParaRPr lang="en-US"/>
                      </a:p>
                    </p:txBody>
                  </p:sp>
                  <p:sp>
                    <p:nvSpPr>
                      <p:cNvPr id="23613" name="Line 121"/>
                      <p:cNvSpPr>
                        <a:spLocks noChangeShapeType="1"/>
                      </p:cNvSpPr>
                      <p:nvPr/>
                    </p:nvSpPr>
                    <p:spPr bwMode="auto">
                      <a:xfrm flipH="1" flipV="1">
                        <a:off x="3358" y="337"/>
                        <a:ext cx="336" cy="240"/>
                      </a:xfrm>
                      <a:prstGeom prst="line">
                        <a:avLst/>
                      </a:prstGeom>
                      <a:noFill/>
                      <a:ln w="76200">
                        <a:solidFill>
                          <a:srgbClr val="66FF33"/>
                        </a:solidFill>
                        <a:round/>
                        <a:headEnd/>
                        <a:tailEnd/>
                      </a:ln>
                    </p:spPr>
                    <p:txBody>
                      <a:bodyPr wrap="none"/>
                      <a:lstStyle/>
                      <a:p>
                        <a:endParaRPr lang="en-US"/>
                      </a:p>
                    </p:txBody>
                  </p:sp>
                </p:grpSp>
                <p:sp>
                  <p:nvSpPr>
                    <p:cNvPr id="23609" name="Line 122"/>
                    <p:cNvSpPr>
                      <a:spLocks noChangeShapeType="1"/>
                    </p:cNvSpPr>
                    <p:nvPr/>
                  </p:nvSpPr>
                  <p:spPr bwMode="auto">
                    <a:xfrm>
                      <a:off x="4944" y="576"/>
                      <a:ext cx="528" cy="0"/>
                    </a:xfrm>
                    <a:prstGeom prst="line">
                      <a:avLst/>
                    </a:prstGeom>
                    <a:noFill/>
                    <a:ln w="76200">
                      <a:solidFill>
                        <a:srgbClr val="66FF33"/>
                      </a:solidFill>
                      <a:round/>
                      <a:headEnd/>
                      <a:tailEnd/>
                    </a:ln>
                  </p:spPr>
                  <p:txBody>
                    <a:bodyPr wrap="none"/>
                    <a:lstStyle/>
                    <a:p>
                      <a:endParaRPr lang="en-US"/>
                    </a:p>
                  </p:txBody>
                </p:sp>
                <p:sp>
                  <p:nvSpPr>
                    <p:cNvPr id="23610" name="Line 123"/>
                    <p:cNvSpPr>
                      <a:spLocks noChangeShapeType="1"/>
                    </p:cNvSpPr>
                    <p:nvPr/>
                  </p:nvSpPr>
                  <p:spPr bwMode="auto">
                    <a:xfrm flipV="1">
                      <a:off x="5280" y="384"/>
                      <a:ext cx="192" cy="192"/>
                    </a:xfrm>
                    <a:prstGeom prst="line">
                      <a:avLst/>
                    </a:prstGeom>
                    <a:noFill/>
                    <a:ln w="76200">
                      <a:solidFill>
                        <a:srgbClr val="66FF33"/>
                      </a:solidFill>
                      <a:round/>
                      <a:headEnd/>
                      <a:tailEnd/>
                    </a:ln>
                  </p:spPr>
                  <p:txBody>
                    <a:bodyPr wrap="none"/>
                    <a:lstStyle/>
                    <a:p>
                      <a:endParaRPr lang="en-US"/>
                    </a:p>
                  </p:txBody>
                </p:sp>
              </p:grpSp>
              <p:grpSp>
                <p:nvGrpSpPr>
                  <p:cNvPr id="23584" name="Group 124"/>
                  <p:cNvGrpSpPr>
                    <a:grpSpLocks/>
                  </p:cNvGrpSpPr>
                  <p:nvPr/>
                </p:nvGrpSpPr>
                <p:grpSpPr bwMode="auto">
                  <a:xfrm>
                    <a:off x="2822" y="96"/>
                    <a:ext cx="2698" cy="2089"/>
                    <a:chOff x="2827" y="85"/>
                    <a:chExt cx="2698" cy="2089"/>
                  </a:xfrm>
                </p:grpSpPr>
                <p:sp>
                  <p:nvSpPr>
                    <p:cNvPr id="23585" name="AutoShape 125"/>
                    <p:cNvSpPr>
                      <a:spLocks noChangeArrowheads="1"/>
                    </p:cNvSpPr>
                    <p:nvPr/>
                  </p:nvSpPr>
                  <p:spPr bwMode="auto">
                    <a:xfrm>
                      <a:off x="3552" y="432"/>
                      <a:ext cx="1632" cy="1392"/>
                    </a:xfrm>
                    <a:prstGeom prst="sun">
                      <a:avLst>
                        <a:gd name="adj" fmla="val 25000"/>
                      </a:avLst>
                    </a:prstGeom>
                    <a:solidFill>
                      <a:srgbClr val="66FF33"/>
                    </a:solidFill>
                    <a:ln w="9525">
                      <a:noFill/>
                      <a:miter lim="800000"/>
                      <a:headEnd/>
                      <a:tailEnd/>
                    </a:ln>
                  </p:spPr>
                  <p:txBody>
                    <a:bodyPr wrap="none" anchor="ctr"/>
                    <a:lstStyle/>
                    <a:p>
                      <a:endParaRPr lang="en-US"/>
                    </a:p>
                  </p:txBody>
                </p:sp>
                <p:sp>
                  <p:nvSpPr>
                    <p:cNvPr id="23586" name="Oval 126"/>
                    <p:cNvSpPr>
                      <a:spLocks noChangeArrowheads="1"/>
                    </p:cNvSpPr>
                    <p:nvPr/>
                  </p:nvSpPr>
                  <p:spPr bwMode="auto">
                    <a:xfrm>
                      <a:off x="3859" y="702"/>
                      <a:ext cx="1015" cy="855"/>
                    </a:xfrm>
                    <a:prstGeom prst="ellipse">
                      <a:avLst/>
                    </a:prstGeom>
                    <a:solidFill>
                      <a:srgbClr val="66FF33"/>
                    </a:solidFill>
                    <a:ln w="9525">
                      <a:noFill/>
                      <a:round/>
                      <a:headEnd/>
                      <a:tailEnd/>
                    </a:ln>
                  </p:spPr>
                  <p:txBody>
                    <a:bodyPr wrap="none" anchor="ctr"/>
                    <a:lstStyle/>
                    <a:p>
                      <a:endParaRPr lang="en-US"/>
                    </a:p>
                  </p:txBody>
                </p:sp>
                <p:grpSp>
                  <p:nvGrpSpPr>
                    <p:cNvPr id="23587" name="Group 127"/>
                    <p:cNvGrpSpPr>
                      <a:grpSpLocks/>
                    </p:cNvGrpSpPr>
                    <p:nvPr/>
                  </p:nvGrpSpPr>
                  <p:grpSpPr bwMode="auto">
                    <a:xfrm>
                      <a:off x="3360" y="288"/>
                      <a:ext cx="576" cy="480"/>
                      <a:chOff x="3360" y="288"/>
                      <a:chExt cx="576" cy="480"/>
                    </a:xfrm>
                  </p:grpSpPr>
                  <p:sp>
                    <p:nvSpPr>
                      <p:cNvPr id="23605" name="Line 128"/>
                      <p:cNvSpPr>
                        <a:spLocks noChangeShapeType="1"/>
                      </p:cNvSpPr>
                      <p:nvPr/>
                    </p:nvSpPr>
                    <p:spPr bwMode="auto">
                      <a:xfrm flipH="1" flipV="1">
                        <a:off x="3648" y="528"/>
                        <a:ext cx="288" cy="240"/>
                      </a:xfrm>
                      <a:prstGeom prst="line">
                        <a:avLst/>
                      </a:prstGeom>
                      <a:noFill/>
                      <a:ln w="127000">
                        <a:solidFill>
                          <a:srgbClr val="66FF33"/>
                        </a:solidFill>
                        <a:round/>
                        <a:headEnd/>
                        <a:tailEnd/>
                      </a:ln>
                    </p:spPr>
                    <p:txBody>
                      <a:bodyPr wrap="none"/>
                      <a:lstStyle/>
                      <a:p>
                        <a:endParaRPr lang="en-US"/>
                      </a:p>
                    </p:txBody>
                  </p:sp>
                  <p:sp>
                    <p:nvSpPr>
                      <p:cNvPr id="23606" name="Line 129"/>
                      <p:cNvSpPr>
                        <a:spLocks noChangeShapeType="1"/>
                      </p:cNvSpPr>
                      <p:nvPr/>
                    </p:nvSpPr>
                    <p:spPr bwMode="auto">
                      <a:xfrm flipH="1" flipV="1">
                        <a:off x="3648" y="288"/>
                        <a:ext cx="48" cy="288"/>
                      </a:xfrm>
                      <a:prstGeom prst="line">
                        <a:avLst/>
                      </a:prstGeom>
                      <a:noFill/>
                      <a:ln w="76200">
                        <a:solidFill>
                          <a:srgbClr val="66FF33"/>
                        </a:solidFill>
                        <a:round/>
                        <a:headEnd/>
                        <a:tailEnd/>
                      </a:ln>
                    </p:spPr>
                    <p:txBody>
                      <a:bodyPr wrap="none"/>
                      <a:lstStyle/>
                      <a:p>
                        <a:endParaRPr lang="en-US"/>
                      </a:p>
                    </p:txBody>
                  </p:sp>
                  <p:sp>
                    <p:nvSpPr>
                      <p:cNvPr id="23607" name="Line 130"/>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grpSp>
                  <p:nvGrpSpPr>
                    <p:cNvPr id="23588" name="Group 131"/>
                    <p:cNvGrpSpPr>
                      <a:grpSpLocks/>
                    </p:cNvGrpSpPr>
                    <p:nvPr/>
                  </p:nvGrpSpPr>
                  <p:grpSpPr bwMode="auto">
                    <a:xfrm rot="-1874426">
                      <a:off x="3072" y="816"/>
                      <a:ext cx="576" cy="480"/>
                      <a:chOff x="3360" y="288"/>
                      <a:chExt cx="576" cy="480"/>
                    </a:xfrm>
                  </p:grpSpPr>
                  <p:sp>
                    <p:nvSpPr>
                      <p:cNvPr id="23602" name="Line 132"/>
                      <p:cNvSpPr>
                        <a:spLocks noChangeShapeType="1"/>
                      </p:cNvSpPr>
                      <p:nvPr/>
                    </p:nvSpPr>
                    <p:spPr bwMode="auto">
                      <a:xfrm flipH="1" flipV="1">
                        <a:off x="3647" y="527"/>
                        <a:ext cx="288" cy="240"/>
                      </a:xfrm>
                      <a:prstGeom prst="line">
                        <a:avLst/>
                      </a:prstGeom>
                      <a:noFill/>
                      <a:ln w="127000">
                        <a:solidFill>
                          <a:srgbClr val="66FF33"/>
                        </a:solidFill>
                        <a:round/>
                        <a:headEnd/>
                        <a:tailEnd/>
                      </a:ln>
                    </p:spPr>
                    <p:txBody>
                      <a:bodyPr wrap="none"/>
                      <a:lstStyle/>
                      <a:p>
                        <a:endParaRPr lang="en-US"/>
                      </a:p>
                    </p:txBody>
                  </p:sp>
                  <p:sp>
                    <p:nvSpPr>
                      <p:cNvPr id="23603" name="Line 133"/>
                      <p:cNvSpPr>
                        <a:spLocks noChangeShapeType="1"/>
                      </p:cNvSpPr>
                      <p:nvPr/>
                    </p:nvSpPr>
                    <p:spPr bwMode="auto">
                      <a:xfrm flipH="1" flipV="1">
                        <a:off x="3648" y="286"/>
                        <a:ext cx="48" cy="288"/>
                      </a:xfrm>
                      <a:prstGeom prst="line">
                        <a:avLst/>
                      </a:prstGeom>
                      <a:noFill/>
                      <a:ln w="76200">
                        <a:solidFill>
                          <a:srgbClr val="66FF33"/>
                        </a:solidFill>
                        <a:round/>
                        <a:headEnd/>
                        <a:tailEnd/>
                      </a:ln>
                    </p:spPr>
                    <p:txBody>
                      <a:bodyPr wrap="none"/>
                      <a:lstStyle/>
                      <a:p>
                        <a:endParaRPr lang="en-US"/>
                      </a:p>
                    </p:txBody>
                  </p:sp>
                  <p:sp>
                    <p:nvSpPr>
                      <p:cNvPr id="23604" name="Line 134"/>
                      <p:cNvSpPr>
                        <a:spLocks noChangeShapeType="1"/>
                      </p:cNvSpPr>
                      <p:nvPr/>
                    </p:nvSpPr>
                    <p:spPr bwMode="auto">
                      <a:xfrm flipH="1" flipV="1">
                        <a:off x="3360" y="334"/>
                        <a:ext cx="336" cy="240"/>
                      </a:xfrm>
                      <a:prstGeom prst="line">
                        <a:avLst/>
                      </a:prstGeom>
                      <a:noFill/>
                      <a:ln w="76200">
                        <a:solidFill>
                          <a:srgbClr val="66FF33"/>
                        </a:solidFill>
                        <a:round/>
                        <a:headEnd/>
                        <a:tailEnd/>
                      </a:ln>
                    </p:spPr>
                    <p:txBody>
                      <a:bodyPr wrap="none"/>
                      <a:lstStyle/>
                      <a:p>
                        <a:endParaRPr lang="en-US"/>
                      </a:p>
                    </p:txBody>
                  </p:sp>
                </p:grpSp>
                <p:grpSp>
                  <p:nvGrpSpPr>
                    <p:cNvPr id="23589" name="Group 135"/>
                    <p:cNvGrpSpPr>
                      <a:grpSpLocks/>
                    </p:cNvGrpSpPr>
                    <p:nvPr/>
                  </p:nvGrpSpPr>
                  <p:grpSpPr bwMode="auto">
                    <a:xfrm rot="2965709">
                      <a:off x="4080" y="133"/>
                      <a:ext cx="576" cy="480"/>
                      <a:chOff x="3360" y="288"/>
                      <a:chExt cx="576" cy="480"/>
                    </a:xfrm>
                  </p:grpSpPr>
                  <p:sp>
                    <p:nvSpPr>
                      <p:cNvPr id="23599" name="Line 136"/>
                      <p:cNvSpPr>
                        <a:spLocks noChangeShapeType="1"/>
                      </p:cNvSpPr>
                      <p:nvPr/>
                    </p:nvSpPr>
                    <p:spPr bwMode="auto">
                      <a:xfrm flipH="1" flipV="1">
                        <a:off x="3646" y="528"/>
                        <a:ext cx="288" cy="240"/>
                      </a:xfrm>
                      <a:prstGeom prst="line">
                        <a:avLst/>
                      </a:prstGeom>
                      <a:noFill/>
                      <a:ln w="127000">
                        <a:solidFill>
                          <a:srgbClr val="66FF33"/>
                        </a:solidFill>
                        <a:round/>
                        <a:headEnd/>
                        <a:tailEnd/>
                      </a:ln>
                    </p:spPr>
                    <p:txBody>
                      <a:bodyPr wrap="none"/>
                      <a:lstStyle/>
                      <a:p>
                        <a:endParaRPr lang="en-US"/>
                      </a:p>
                    </p:txBody>
                  </p:sp>
                  <p:sp>
                    <p:nvSpPr>
                      <p:cNvPr id="23600" name="Line 137"/>
                      <p:cNvSpPr>
                        <a:spLocks noChangeShapeType="1"/>
                      </p:cNvSpPr>
                      <p:nvPr/>
                    </p:nvSpPr>
                    <p:spPr bwMode="auto">
                      <a:xfrm flipH="1" flipV="1">
                        <a:off x="3646" y="289"/>
                        <a:ext cx="48" cy="288"/>
                      </a:xfrm>
                      <a:prstGeom prst="line">
                        <a:avLst/>
                      </a:prstGeom>
                      <a:noFill/>
                      <a:ln w="76200">
                        <a:solidFill>
                          <a:srgbClr val="66FF33"/>
                        </a:solidFill>
                        <a:round/>
                        <a:headEnd/>
                        <a:tailEnd/>
                      </a:ln>
                    </p:spPr>
                    <p:txBody>
                      <a:bodyPr wrap="none"/>
                      <a:lstStyle/>
                      <a:p>
                        <a:endParaRPr lang="en-US"/>
                      </a:p>
                    </p:txBody>
                  </p:sp>
                  <p:sp>
                    <p:nvSpPr>
                      <p:cNvPr id="23601" name="Line 138"/>
                      <p:cNvSpPr>
                        <a:spLocks noChangeShapeType="1"/>
                      </p:cNvSpPr>
                      <p:nvPr/>
                    </p:nvSpPr>
                    <p:spPr bwMode="auto">
                      <a:xfrm flipH="1" flipV="1">
                        <a:off x="3360" y="336"/>
                        <a:ext cx="336" cy="240"/>
                      </a:xfrm>
                      <a:prstGeom prst="line">
                        <a:avLst/>
                      </a:prstGeom>
                      <a:noFill/>
                      <a:ln w="76200">
                        <a:solidFill>
                          <a:srgbClr val="66FF33"/>
                        </a:solidFill>
                        <a:round/>
                        <a:headEnd/>
                        <a:tailEnd/>
                      </a:ln>
                    </p:spPr>
                    <p:txBody>
                      <a:bodyPr wrap="none"/>
                      <a:lstStyle/>
                      <a:p>
                        <a:endParaRPr lang="en-US"/>
                      </a:p>
                    </p:txBody>
                  </p:sp>
                </p:grpSp>
                <p:sp>
                  <p:nvSpPr>
                    <p:cNvPr id="23590" name="Freeform 139"/>
                    <p:cNvSpPr>
                      <a:spLocks/>
                    </p:cNvSpPr>
                    <p:nvPr/>
                  </p:nvSpPr>
                  <p:spPr bwMode="auto">
                    <a:xfrm>
                      <a:off x="5109" y="941"/>
                      <a:ext cx="416" cy="168"/>
                    </a:xfrm>
                    <a:custGeom>
                      <a:avLst/>
                      <a:gdLst>
                        <a:gd name="T0" fmla="*/ 0 w 416"/>
                        <a:gd name="T1" fmla="*/ 168 h 168"/>
                        <a:gd name="T2" fmla="*/ 224 w 416"/>
                        <a:gd name="T3" fmla="*/ 136 h 168"/>
                        <a:gd name="T4" fmla="*/ 256 w 416"/>
                        <a:gd name="T5" fmla="*/ 104 h 168"/>
                        <a:gd name="T6" fmla="*/ 320 w 416"/>
                        <a:gd name="T7" fmla="*/ 72 h 168"/>
                        <a:gd name="T8" fmla="*/ 416 w 416"/>
                        <a:gd name="T9" fmla="*/ 8 h 168"/>
                        <a:gd name="T10" fmla="*/ 0 60000 65536"/>
                        <a:gd name="T11" fmla="*/ 0 60000 65536"/>
                        <a:gd name="T12" fmla="*/ 0 60000 65536"/>
                        <a:gd name="T13" fmla="*/ 0 60000 65536"/>
                        <a:gd name="T14" fmla="*/ 0 60000 65536"/>
                        <a:gd name="T15" fmla="*/ 0 w 416"/>
                        <a:gd name="T16" fmla="*/ 0 h 168"/>
                        <a:gd name="T17" fmla="*/ 416 w 416"/>
                        <a:gd name="T18" fmla="*/ 168 h 168"/>
                      </a:gdLst>
                      <a:ahLst/>
                      <a:cxnLst>
                        <a:cxn ang="T10">
                          <a:pos x="T0" y="T1"/>
                        </a:cxn>
                        <a:cxn ang="T11">
                          <a:pos x="T2" y="T3"/>
                        </a:cxn>
                        <a:cxn ang="T12">
                          <a:pos x="T4" y="T5"/>
                        </a:cxn>
                        <a:cxn ang="T13">
                          <a:pos x="T6" y="T7"/>
                        </a:cxn>
                        <a:cxn ang="T14">
                          <a:pos x="T8" y="T9"/>
                        </a:cxn>
                      </a:cxnLst>
                      <a:rect l="T15" t="T16" r="T17" b="T18"/>
                      <a:pathLst>
                        <a:path w="416" h="168">
                          <a:moveTo>
                            <a:pt x="0" y="168"/>
                          </a:moveTo>
                          <a:cubicBezTo>
                            <a:pt x="75" y="157"/>
                            <a:pt x="151" y="154"/>
                            <a:pt x="224" y="136"/>
                          </a:cubicBezTo>
                          <a:cubicBezTo>
                            <a:pt x="239" y="132"/>
                            <a:pt x="243" y="112"/>
                            <a:pt x="256" y="104"/>
                          </a:cubicBezTo>
                          <a:cubicBezTo>
                            <a:pt x="276" y="91"/>
                            <a:pt x="301" y="86"/>
                            <a:pt x="320" y="72"/>
                          </a:cubicBezTo>
                          <a:cubicBezTo>
                            <a:pt x="415" y="0"/>
                            <a:pt x="345" y="8"/>
                            <a:pt x="416" y="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1" name="Freeform 140"/>
                    <p:cNvSpPr>
                      <a:spLocks/>
                    </p:cNvSpPr>
                    <p:nvPr/>
                  </p:nvSpPr>
                  <p:spPr bwMode="auto">
                    <a:xfrm>
                      <a:off x="3125" y="469"/>
                      <a:ext cx="640" cy="192"/>
                    </a:xfrm>
                    <a:custGeom>
                      <a:avLst/>
                      <a:gdLst>
                        <a:gd name="T0" fmla="*/ 640 w 640"/>
                        <a:gd name="T1" fmla="*/ 192 h 192"/>
                        <a:gd name="T2" fmla="*/ 256 w 640"/>
                        <a:gd name="T3" fmla="*/ 160 h 192"/>
                        <a:gd name="T4" fmla="*/ 192 w 640"/>
                        <a:gd name="T5" fmla="*/ 96 h 192"/>
                        <a:gd name="T6" fmla="*/ 0 w 640"/>
                        <a:gd name="T7" fmla="*/ 0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640" y="192"/>
                          </a:moveTo>
                          <a:cubicBezTo>
                            <a:pt x="512" y="181"/>
                            <a:pt x="382" y="187"/>
                            <a:pt x="256" y="160"/>
                          </a:cubicBezTo>
                          <a:cubicBezTo>
                            <a:pt x="226" y="154"/>
                            <a:pt x="213" y="117"/>
                            <a:pt x="192" y="96"/>
                          </a:cubicBezTo>
                          <a:cubicBezTo>
                            <a:pt x="132" y="36"/>
                            <a:pt x="96" y="0"/>
                            <a:pt x="0" y="0"/>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2" name="Freeform 141"/>
                    <p:cNvSpPr>
                      <a:spLocks/>
                    </p:cNvSpPr>
                    <p:nvPr/>
                  </p:nvSpPr>
                  <p:spPr bwMode="auto">
                    <a:xfrm>
                      <a:off x="4885" y="1557"/>
                      <a:ext cx="512" cy="128"/>
                    </a:xfrm>
                    <a:custGeom>
                      <a:avLst/>
                      <a:gdLst>
                        <a:gd name="T0" fmla="*/ 0 w 512"/>
                        <a:gd name="T1" fmla="*/ 0 h 128"/>
                        <a:gd name="T2" fmla="*/ 512 w 512"/>
                        <a:gd name="T3" fmla="*/ 96 h 128"/>
                        <a:gd name="T4" fmla="*/ 0 60000 65536"/>
                        <a:gd name="T5" fmla="*/ 0 60000 65536"/>
                        <a:gd name="T6" fmla="*/ 0 w 512"/>
                        <a:gd name="T7" fmla="*/ 0 h 128"/>
                        <a:gd name="T8" fmla="*/ 512 w 512"/>
                        <a:gd name="T9" fmla="*/ 128 h 128"/>
                      </a:gdLst>
                      <a:ahLst/>
                      <a:cxnLst>
                        <a:cxn ang="T4">
                          <a:pos x="T0" y="T1"/>
                        </a:cxn>
                        <a:cxn ang="T5">
                          <a:pos x="T2" y="T3"/>
                        </a:cxn>
                      </a:cxnLst>
                      <a:rect l="T6" t="T7" r="T8" b="T9"/>
                      <a:pathLst>
                        <a:path w="512" h="128">
                          <a:moveTo>
                            <a:pt x="0" y="0"/>
                          </a:moveTo>
                          <a:cubicBezTo>
                            <a:pt x="128" y="128"/>
                            <a:pt x="359" y="96"/>
                            <a:pt x="512" y="9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3" name="Freeform 142"/>
                    <p:cNvSpPr>
                      <a:spLocks/>
                    </p:cNvSpPr>
                    <p:nvPr/>
                  </p:nvSpPr>
                  <p:spPr bwMode="auto">
                    <a:xfrm>
                      <a:off x="4970" y="1631"/>
                      <a:ext cx="320" cy="288"/>
                    </a:xfrm>
                    <a:custGeom>
                      <a:avLst/>
                      <a:gdLst>
                        <a:gd name="T0" fmla="*/ 0 w 320"/>
                        <a:gd name="T1" fmla="*/ 0 h 288"/>
                        <a:gd name="T2" fmla="*/ 160 w 320"/>
                        <a:gd name="T3" fmla="*/ 160 h 288"/>
                        <a:gd name="T4" fmla="*/ 192 w 320"/>
                        <a:gd name="T5" fmla="*/ 192 h 288"/>
                        <a:gd name="T6" fmla="*/ 256 w 320"/>
                        <a:gd name="T7" fmla="*/ 224 h 288"/>
                        <a:gd name="T8" fmla="*/ 320 w 320"/>
                        <a:gd name="T9" fmla="*/ 288 h 288"/>
                        <a:gd name="T10" fmla="*/ 0 60000 65536"/>
                        <a:gd name="T11" fmla="*/ 0 60000 65536"/>
                        <a:gd name="T12" fmla="*/ 0 60000 65536"/>
                        <a:gd name="T13" fmla="*/ 0 60000 65536"/>
                        <a:gd name="T14" fmla="*/ 0 60000 65536"/>
                        <a:gd name="T15" fmla="*/ 0 w 320"/>
                        <a:gd name="T16" fmla="*/ 0 h 288"/>
                        <a:gd name="T17" fmla="*/ 320 w 320"/>
                        <a:gd name="T18" fmla="*/ 288 h 288"/>
                      </a:gdLst>
                      <a:ahLst/>
                      <a:cxnLst>
                        <a:cxn ang="T10">
                          <a:pos x="T0" y="T1"/>
                        </a:cxn>
                        <a:cxn ang="T11">
                          <a:pos x="T2" y="T3"/>
                        </a:cxn>
                        <a:cxn ang="T12">
                          <a:pos x="T4" y="T5"/>
                        </a:cxn>
                        <a:cxn ang="T13">
                          <a:pos x="T6" y="T7"/>
                        </a:cxn>
                        <a:cxn ang="T14">
                          <a:pos x="T8" y="T9"/>
                        </a:cxn>
                      </a:cxnLst>
                      <a:rect l="T15" t="T16" r="T17" b="T18"/>
                      <a:pathLst>
                        <a:path w="320" h="288">
                          <a:moveTo>
                            <a:pt x="0" y="0"/>
                          </a:moveTo>
                          <a:cubicBezTo>
                            <a:pt x="57" y="114"/>
                            <a:pt x="72" y="101"/>
                            <a:pt x="160" y="160"/>
                          </a:cubicBezTo>
                          <a:cubicBezTo>
                            <a:pt x="173" y="168"/>
                            <a:pt x="179" y="184"/>
                            <a:pt x="192" y="192"/>
                          </a:cubicBezTo>
                          <a:cubicBezTo>
                            <a:pt x="212" y="205"/>
                            <a:pt x="237" y="210"/>
                            <a:pt x="256" y="224"/>
                          </a:cubicBezTo>
                          <a:cubicBezTo>
                            <a:pt x="280" y="242"/>
                            <a:pt x="320" y="288"/>
                            <a:pt x="320" y="288"/>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4" name="Freeform 143"/>
                    <p:cNvSpPr>
                      <a:spLocks/>
                    </p:cNvSpPr>
                    <p:nvPr/>
                  </p:nvSpPr>
                  <p:spPr bwMode="auto">
                    <a:xfrm>
                      <a:off x="5098" y="1790"/>
                      <a:ext cx="1" cy="384"/>
                    </a:xfrm>
                    <a:custGeom>
                      <a:avLst/>
                      <a:gdLst>
                        <a:gd name="T0" fmla="*/ 0 w 1"/>
                        <a:gd name="T1" fmla="*/ 0 h 384"/>
                        <a:gd name="T2" fmla="*/ 0 w 1"/>
                        <a:gd name="T3" fmla="*/ 384 h 384"/>
                        <a:gd name="T4" fmla="*/ 0 60000 65536"/>
                        <a:gd name="T5" fmla="*/ 0 60000 65536"/>
                        <a:gd name="T6" fmla="*/ 0 w 1"/>
                        <a:gd name="T7" fmla="*/ 0 h 384"/>
                        <a:gd name="T8" fmla="*/ 1 w 1"/>
                        <a:gd name="T9" fmla="*/ 384 h 384"/>
                      </a:gdLst>
                      <a:ahLst/>
                      <a:cxnLst>
                        <a:cxn ang="T4">
                          <a:pos x="T0" y="T1"/>
                        </a:cxn>
                        <a:cxn ang="T5">
                          <a:pos x="T2" y="T3"/>
                        </a:cxn>
                      </a:cxnLst>
                      <a:rect l="T6" t="T7" r="T8" b="T9"/>
                      <a:pathLst>
                        <a:path w="1" h="384">
                          <a:moveTo>
                            <a:pt x="0" y="0"/>
                          </a:moveTo>
                          <a:cubicBezTo>
                            <a:pt x="0" y="128"/>
                            <a:pt x="0" y="256"/>
                            <a:pt x="0" y="384"/>
                          </a:cubicBezTo>
                        </a:path>
                      </a:pathLst>
                    </a:custGeom>
                    <a:noFill/>
                    <a:ln w="50800" cap="flat" cmpd="sng">
                      <a:solidFill>
                        <a:srgbClr val="66FF33"/>
                      </a:solidFill>
                      <a:prstDash val="solid"/>
                      <a:round/>
                      <a:headEnd type="none" w="med" len="med"/>
                      <a:tailEnd type="none" w="med" len="med"/>
                    </a:ln>
                  </p:spPr>
                  <p:txBody>
                    <a:bodyPr wrap="none"/>
                    <a:lstStyle/>
                    <a:p>
                      <a:endParaRPr lang="en-US"/>
                    </a:p>
                  </p:txBody>
                </p:sp>
                <p:sp>
                  <p:nvSpPr>
                    <p:cNvPr id="23595" name="Freeform 144"/>
                    <p:cNvSpPr>
                      <a:spLocks/>
                    </p:cNvSpPr>
                    <p:nvPr/>
                  </p:nvSpPr>
                  <p:spPr bwMode="auto">
                    <a:xfrm>
                      <a:off x="2827" y="1130"/>
                      <a:ext cx="832" cy="103"/>
                    </a:xfrm>
                    <a:custGeom>
                      <a:avLst/>
                      <a:gdLst>
                        <a:gd name="T0" fmla="*/ 832 w 832"/>
                        <a:gd name="T1" fmla="*/ 0 h 103"/>
                        <a:gd name="T2" fmla="*/ 512 w 832"/>
                        <a:gd name="T3" fmla="*/ 32 h 103"/>
                        <a:gd name="T4" fmla="*/ 256 w 832"/>
                        <a:gd name="T5" fmla="*/ 96 h 103"/>
                        <a:gd name="T6" fmla="*/ 0 w 832"/>
                        <a:gd name="T7" fmla="*/ 96 h 103"/>
                        <a:gd name="T8" fmla="*/ 0 60000 65536"/>
                        <a:gd name="T9" fmla="*/ 0 60000 65536"/>
                        <a:gd name="T10" fmla="*/ 0 60000 65536"/>
                        <a:gd name="T11" fmla="*/ 0 60000 65536"/>
                        <a:gd name="T12" fmla="*/ 0 w 832"/>
                        <a:gd name="T13" fmla="*/ 0 h 103"/>
                        <a:gd name="T14" fmla="*/ 832 w 832"/>
                        <a:gd name="T15" fmla="*/ 103 h 103"/>
                      </a:gdLst>
                      <a:ahLst/>
                      <a:cxnLst>
                        <a:cxn ang="T8">
                          <a:pos x="T0" y="T1"/>
                        </a:cxn>
                        <a:cxn ang="T9">
                          <a:pos x="T2" y="T3"/>
                        </a:cxn>
                        <a:cxn ang="T10">
                          <a:pos x="T4" y="T5"/>
                        </a:cxn>
                        <a:cxn ang="T11">
                          <a:pos x="T6" y="T7"/>
                        </a:cxn>
                      </a:cxnLst>
                      <a:rect l="T12" t="T13" r="T14" b="T15"/>
                      <a:pathLst>
                        <a:path w="832" h="103">
                          <a:moveTo>
                            <a:pt x="832" y="0"/>
                          </a:moveTo>
                          <a:cubicBezTo>
                            <a:pt x="725" y="11"/>
                            <a:pt x="618" y="16"/>
                            <a:pt x="512" y="32"/>
                          </a:cubicBezTo>
                          <a:cubicBezTo>
                            <a:pt x="212" y="78"/>
                            <a:pt x="695" y="62"/>
                            <a:pt x="256" y="96"/>
                          </a:cubicBezTo>
                          <a:cubicBezTo>
                            <a:pt x="171" y="103"/>
                            <a:pt x="85" y="96"/>
                            <a:pt x="0" y="96"/>
                          </a:cubicBezTo>
                        </a:path>
                      </a:pathLst>
                    </a:custGeom>
                    <a:noFill/>
                    <a:ln w="63500" cap="flat" cmpd="sng">
                      <a:solidFill>
                        <a:srgbClr val="66FF33"/>
                      </a:solidFill>
                      <a:prstDash val="solid"/>
                      <a:round/>
                      <a:headEnd type="none" w="med" len="med"/>
                      <a:tailEnd type="none" w="med" len="med"/>
                    </a:ln>
                  </p:spPr>
                  <p:txBody>
                    <a:bodyPr wrap="none"/>
                    <a:lstStyle/>
                    <a:p>
                      <a:endParaRPr lang="en-US"/>
                    </a:p>
                  </p:txBody>
                </p:sp>
                <p:sp>
                  <p:nvSpPr>
                    <p:cNvPr id="23596" name="Freeform 145"/>
                    <p:cNvSpPr>
                      <a:spLocks/>
                    </p:cNvSpPr>
                    <p:nvPr/>
                  </p:nvSpPr>
                  <p:spPr bwMode="auto">
                    <a:xfrm>
                      <a:off x="3413" y="1557"/>
                      <a:ext cx="448" cy="352"/>
                    </a:xfrm>
                    <a:custGeom>
                      <a:avLst/>
                      <a:gdLst>
                        <a:gd name="T0" fmla="*/ 448 w 448"/>
                        <a:gd name="T1" fmla="*/ 0 h 352"/>
                        <a:gd name="T2" fmla="*/ 192 w 448"/>
                        <a:gd name="T3" fmla="*/ 64 h 352"/>
                        <a:gd name="T4" fmla="*/ 0 w 448"/>
                        <a:gd name="T5" fmla="*/ 352 h 352"/>
                        <a:gd name="T6" fmla="*/ 0 60000 65536"/>
                        <a:gd name="T7" fmla="*/ 0 60000 65536"/>
                        <a:gd name="T8" fmla="*/ 0 60000 65536"/>
                        <a:gd name="T9" fmla="*/ 0 w 448"/>
                        <a:gd name="T10" fmla="*/ 0 h 352"/>
                        <a:gd name="T11" fmla="*/ 448 w 448"/>
                        <a:gd name="T12" fmla="*/ 352 h 352"/>
                      </a:gdLst>
                      <a:ahLst/>
                      <a:cxnLst>
                        <a:cxn ang="T6">
                          <a:pos x="T0" y="T1"/>
                        </a:cxn>
                        <a:cxn ang="T7">
                          <a:pos x="T2" y="T3"/>
                        </a:cxn>
                        <a:cxn ang="T8">
                          <a:pos x="T4" y="T5"/>
                        </a:cxn>
                      </a:cxnLst>
                      <a:rect l="T9" t="T10" r="T11" b="T12"/>
                      <a:pathLst>
                        <a:path w="448" h="352">
                          <a:moveTo>
                            <a:pt x="448" y="0"/>
                          </a:moveTo>
                          <a:cubicBezTo>
                            <a:pt x="414" y="7"/>
                            <a:pt x="241" y="34"/>
                            <a:pt x="192" y="64"/>
                          </a:cubicBezTo>
                          <a:cubicBezTo>
                            <a:pt x="113" y="112"/>
                            <a:pt x="0" y="262"/>
                            <a:pt x="0"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7" name="Freeform 146"/>
                    <p:cNvSpPr>
                      <a:spLocks/>
                    </p:cNvSpPr>
                    <p:nvPr/>
                  </p:nvSpPr>
                  <p:spPr bwMode="auto">
                    <a:xfrm>
                      <a:off x="3669" y="1516"/>
                      <a:ext cx="176" cy="649"/>
                    </a:xfrm>
                    <a:custGeom>
                      <a:avLst/>
                      <a:gdLst>
                        <a:gd name="T0" fmla="*/ 160 w 176"/>
                        <a:gd name="T1" fmla="*/ 73 h 649"/>
                        <a:gd name="T2" fmla="*/ 96 w 176"/>
                        <a:gd name="T3" fmla="*/ 521 h 649"/>
                        <a:gd name="T4" fmla="*/ 64 w 176"/>
                        <a:gd name="T5" fmla="*/ 585 h 649"/>
                        <a:gd name="T6" fmla="*/ 0 w 176"/>
                        <a:gd name="T7" fmla="*/ 649 h 649"/>
                        <a:gd name="T8" fmla="*/ 0 60000 65536"/>
                        <a:gd name="T9" fmla="*/ 0 60000 65536"/>
                        <a:gd name="T10" fmla="*/ 0 60000 65536"/>
                        <a:gd name="T11" fmla="*/ 0 60000 65536"/>
                        <a:gd name="T12" fmla="*/ 0 w 176"/>
                        <a:gd name="T13" fmla="*/ 0 h 649"/>
                        <a:gd name="T14" fmla="*/ 176 w 176"/>
                        <a:gd name="T15" fmla="*/ 649 h 649"/>
                      </a:gdLst>
                      <a:ahLst/>
                      <a:cxnLst>
                        <a:cxn ang="T8">
                          <a:pos x="T0" y="T1"/>
                        </a:cxn>
                        <a:cxn ang="T9">
                          <a:pos x="T2" y="T3"/>
                        </a:cxn>
                        <a:cxn ang="T10">
                          <a:pos x="T4" y="T5"/>
                        </a:cxn>
                        <a:cxn ang="T11">
                          <a:pos x="T6" y="T7"/>
                        </a:cxn>
                      </a:cxnLst>
                      <a:rect l="T12" t="T13" r="T14" b="T15"/>
                      <a:pathLst>
                        <a:path w="176" h="649">
                          <a:moveTo>
                            <a:pt x="160" y="73"/>
                          </a:moveTo>
                          <a:cubicBezTo>
                            <a:pt x="78" y="319"/>
                            <a:pt x="176" y="0"/>
                            <a:pt x="96" y="521"/>
                          </a:cubicBezTo>
                          <a:cubicBezTo>
                            <a:pt x="92" y="545"/>
                            <a:pt x="78" y="566"/>
                            <a:pt x="64" y="585"/>
                          </a:cubicBezTo>
                          <a:cubicBezTo>
                            <a:pt x="46" y="609"/>
                            <a:pt x="0" y="649"/>
                            <a:pt x="0" y="649"/>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98" name="Freeform 147"/>
                    <p:cNvSpPr>
                      <a:spLocks/>
                    </p:cNvSpPr>
                    <p:nvPr/>
                  </p:nvSpPr>
                  <p:spPr bwMode="auto">
                    <a:xfrm>
                      <a:off x="3189" y="1909"/>
                      <a:ext cx="576" cy="224"/>
                    </a:xfrm>
                    <a:custGeom>
                      <a:avLst/>
                      <a:gdLst>
                        <a:gd name="T0" fmla="*/ 576 w 576"/>
                        <a:gd name="T1" fmla="*/ 0 h 224"/>
                        <a:gd name="T2" fmla="*/ 192 w 576"/>
                        <a:gd name="T3" fmla="*/ 64 h 224"/>
                        <a:gd name="T4" fmla="*/ 160 w 576"/>
                        <a:gd name="T5" fmla="*/ 96 h 224"/>
                        <a:gd name="T6" fmla="*/ 32 w 576"/>
                        <a:gd name="T7" fmla="*/ 192 h 224"/>
                        <a:gd name="T8" fmla="*/ 0 w 576"/>
                        <a:gd name="T9" fmla="*/ 224 h 224"/>
                        <a:gd name="T10" fmla="*/ 0 60000 65536"/>
                        <a:gd name="T11" fmla="*/ 0 60000 65536"/>
                        <a:gd name="T12" fmla="*/ 0 60000 65536"/>
                        <a:gd name="T13" fmla="*/ 0 60000 65536"/>
                        <a:gd name="T14" fmla="*/ 0 60000 65536"/>
                        <a:gd name="T15" fmla="*/ 0 w 576"/>
                        <a:gd name="T16" fmla="*/ 0 h 224"/>
                        <a:gd name="T17" fmla="*/ 576 w 576"/>
                        <a:gd name="T18" fmla="*/ 224 h 224"/>
                      </a:gdLst>
                      <a:ahLst/>
                      <a:cxnLst>
                        <a:cxn ang="T10">
                          <a:pos x="T0" y="T1"/>
                        </a:cxn>
                        <a:cxn ang="T11">
                          <a:pos x="T2" y="T3"/>
                        </a:cxn>
                        <a:cxn ang="T12">
                          <a:pos x="T4" y="T5"/>
                        </a:cxn>
                        <a:cxn ang="T13">
                          <a:pos x="T6" y="T7"/>
                        </a:cxn>
                        <a:cxn ang="T14">
                          <a:pos x="T8" y="T9"/>
                        </a:cxn>
                      </a:cxnLst>
                      <a:rect l="T15" t="T16" r="T17" b="T18"/>
                      <a:pathLst>
                        <a:path w="576" h="224">
                          <a:moveTo>
                            <a:pt x="576" y="0"/>
                          </a:moveTo>
                          <a:cubicBezTo>
                            <a:pt x="502" y="9"/>
                            <a:pt x="288" y="26"/>
                            <a:pt x="192" y="64"/>
                          </a:cubicBezTo>
                          <a:cubicBezTo>
                            <a:pt x="178" y="70"/>
                            <a:pt x="173" y="88"/>
                            <a:pt x="160" y="96"/>
                          </a:cubicBezTo>
                          <a:cubicBezTo>
                            <a:pt x="24" y="187"/>
                            <a:pt x="170" y="54"/>
                            <a:pt x="32" y="192"/>
                          </a:cubicBezTo>
                          <a:cubicBezTo>
                            <a:pt x="21" y="203"/>
                            <a:pt x="0" y="224"/>
                            <a:pt x="0" y="22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grpSp>
            <p:sp>
              <p:nvSpPr>
                <p:cNvPr id="23566" name="Oval 148"/>
                <p:cNvSpPr>
                  <a:spLocks noChangeArrowheads="1"/>
                </p:cNvSpPr>
                <p:nvPr/>
              </p:nvSpPr>
              <p:spPr bwMode="auto">
                <a:xfrm>
                  <a:off x="4320" y="912"/>
                  <a:ext cx="384" cy="192"/>
                </a:xfrm>
                <a:prstGeom prst="ellipse">
                  <a:avLst/>
                </a:prstGeom>
                <a:solidFill>
                  <a:srgbClr val="339966"/>
                </a:solidFill>
                <a:ln w="9525">
                  <a:solidFill>
                    <a:srgbClr val="339966"/>
                  </a:solidFill>
                  <a:round/>
                  <a:headEnd/>
                  <a:tailEnd/>
                </a:ln>
              </p:spPr>
              <p:txBody>
                <a:bodyPr wrap="none" anchor="ctr"/>
                <a:lstStyle/>
                <a:p>
                  <a:endParaRPr lang="en-US"/>
                </a:p>
              </p:txBody>
            </p:sp>
            <p:grpSp>
              <p:nvGrpSpPr>
                <p:cNvPr id="23567" name="Group 149"/>
                <p:cNvGrpSpPr>
                  <a:grpSpLocks/>
                </p:cNvGrpSpPr>
                <p:nvPr/>
              </p:nvGrpSpPr>
              <p:grpSpPr bwMode="auto">
                <a:xfrm>
                  <a:off x="3659" y="1702"/>
                  <a:ext cx="1466" cy="2356"/>
                  <a:chOff x="3659" y="1702"/>
                  <a:chExt cx="1466" cy="2356"/>
                </a:xfrm>
              </p:grpSpPr>
              <p:sp>
                <p:nvSpPr>
                  <p:cNvPr id="23568" name="Line 150"/>
                  <p:cNvSpPr>
                    <a:spLocks noChangeShapeType="1"/>
                  </p:cNvSpPr>
                  <p:nvPr/>
                </p:nvSpPr>
                <p:spPr bwMode="auto">
                  <a:xfrm>
                    <a:off x="4416" y="1702"/>
                    <a:ext cx="0" cy="1776"/>
                  </a:xfrm>
                  <a:prstGeom prst="line">
                    <a:avLst/>
                  </a:prstGeom>
                  <a:noFill/>
                  <a:ln w="190500">
                    <a:solidFill>
                      <a:srgbClr val="66FF33"/>
                    </a:solidFill>
                    <a:round/>
                    <a:headEnd/>
                    <a:tailEnd/>
                  </a:ln>
                </p:spPr>
                <p:txBody>
                  <a:bodyPr wrap="none"/>
                  <a:lstStyle/>
                  <a:p>
                    <a:endParaRPr lang="en-US"/>
                  </a:p>
                </p:txBody>
              </p:sp>
              <p:grpSp>
                <p:nvGrpSpPr>
                  <p:cNvPr id="23569" name="Group 151"/>
                  <p:cNvGrpSpPr>
                    <a:grpSpLocks/>
                  </p:cNvGrpSpPr>
                  <p:nvPr/>
                </p:nvGrpSpPr>
                <p:grpSpPr bwMode="auto">
                  <a:xfrm>
                    <a:off x="3659" y="3445"/>
                    <a:ext cx="1466" cy="613"/>
                    <a:chOff x="3659" y="3445"/>
                    <a:chExt cx="1466" cy="613"/>
                  </a:xfrm>
                </p:grpSpPr>
                <p:grpSp>
                  <p:nvGrpSpPr>
                    <p:cNvPr id="23570" name="Group 152"/>
                    <p:cNvGrpSpPr>
                      <a:grpSpLocks/>
                    </p:cNvGrpSpPr>
                    <p:nvPr/>
                  </p:nvGrpSpPr>
                  <p:grpSpPr bwMode="auto">
                    <a:xfrm>
                      <a:off x="3733" y="3445"/>
                      <a:ext cx="1344" cy="554"/>
                      <a:chOff x="3733" y="3445"/>
                      <a:chExt cx="1344" cy="554"/>
                    </a:xfrm>
                  </p:grpSpPr>
                  <p:sp>
                    <p:nvSpPr>
                      <p:cNvPr id="23577" name="Freeform 153"/>
                      <p:cNvSpPr>
                        <a:spLocks/>
                      </p:cNvSpPr>
                      <p:nvPr/>
                    </p:nvSpPr>
                    <p:spPr bwMode="auto">
                      <a:xfrm>
                        <a:off x="3733" y="3445"/>
                        <a:ext cx="672" cy="261"/>
                      </a:xfrm>
                      <a:custGeom>
                        <a:avLst/>
                        <a:gdLst>
                          <a:gd name="T0" fmla="*/ 672 w 672"/>
                          <a:gd name="T1" fmla="*/ 0 h 261"/>
                          <a:gd name="T2" fmla="*/ 544 w 672"/>
                          <a:gd name="T3" fmla="*/ 32 h 261"/>
                          <a:gd name="T4" fmla="*/ 480 w 672"/>
                          <a:gd name="T5" fmla="*/ 96 h 261"/>
                          <a:gd name="T6" fmla="*/ 320 w 672"/>
                          <a:gd name="T7" fmla="*/ 128 h 261"/>
                          <a:gd name="T8" fmla="*/ 256 w 672"/>
                          <a:gd name="T9" fmla="*/ 160 h 261"/>
                          <a:gd name="T10" fmla="*/ 160 w 672"/>
                          <a:gd name="T11" fmla="*/ 192 h 261"/>
                          <a:gd name="T12" fmla="*/ 0 w 672"/>
                          <a:gd name="T13" fmla="*/ 256 h 261"/>
                          <a:gd name="T14" fmla="*/ 0 60000 65536"/>
                          <a:gd name="T15" fmla="*/ 0 60000 65536"/>
                          <a:gd name="T16" fmla="*/ 0 60000 65536"/>
                          <a:gd name="T17" fmla="*/ 0 60000 65536"/>
                          <a:gd name="T18" fmla="*/ 0 60000 65536"/>
                          <a:gd name="T19" fmla="*/ 0 60000 65536"/>
                          <a:gd name="T20" fmla="*/ 0 60000 65536"/>
                          <a:gd name="T21" fmla="*/ 0 w 672"/>
                          <a:gd name="T22" fmla="*/ 0 h 261"/>
                          <a:gd name="T23" fmla="*/ 672 w 672"/>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261">
                            <a:moveTo>
                              <a:pt x="672" y="0"/>
                            </a:moveTo>
                            <a:cubicBezTo>
                              <a:pt x="629" y="11"/>
                              <a:pt x="583" y="12"/>
                              <a:pt x="544" y="32"/>
                            </a:cubicBezTo>
                            <a:cubicBezTo>
                              <a:pt x="517" y="45"/>
                              <a:pt x="510" y="90"/>
                              <a:pt x="480" y="96"/>
                            </a:cubicBezTo>
                            <a:cubicBezTo>
                              <a:pt x="427" y="107"/>
                              <a:pt x="373" y="117"/>
                              <a:pt x="320" y="128"/>
                            </a:cubicBezTo>
                            <a:cubicBezTo>
                              <a:pt x="299" y="139"/>
                              <a:pt x="278" y="151"/>
                              <a:pt x="256" y="160"/>
                            </a:cubicBezTo>
                            <a:cubicBezTo>
                              <a:pt x="225" y="173"/>
                              <a:pt x="191" y="179"/>
                              <a:pt x="160" y="192"/>
                            </a:cubicBezTo>
                            <a:cubicBezTo>
                              <a:pt x="0" y="261"/>
                              <a:pt x="85" y="256"/>
                              <a:pt x="0" y="25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78" name="Freeform 154"/>
                      <p:cNvSpPr>
                        <a:spLocks/>
                      </p:cNvSpPr>
                      <p:nvPr/>
                    </p:nvSpPr>
                    <p:spPr bwMode="auto">
                      <a:xfrm>
                        <a:off x="4437" y="3477"/>
                        <a:ext cx="416" cy="352"/>
                      </a:xfrm>
                      <a:custGeom>
                        <a:avLst/>
                        <a:gdLst>
                          <a:gd name="T0" fmla="*/ 0 w 416"/>
                          <a:gd name="T1" fmla="*/ 0 h 352"/>
                          <a:gd name="T2" fmla="*/ 160 w 416"/>
                          <a:gd name="T3" fmla="*/ 128 h 352"/>
                          <a:gd name="T4" fmla="*/ 288 w 416"/>
                          <a:gd name="T5" fmla="*/ 224 h 352"/>
                          <a:gd name="T6" fmla="*/ 416 w 416"/>
                          <a:gd name="T7" fmla="*/ 352 h 352"/>
                          <a:gd name="T8" fmla="*/ 0 60000 65536"/>
                          <a:gd name="T9" fmla="*/ 0 60000 65536"/>
                          <a:gd name="T10" fmla="*/ 0 60000 65536"/>
                          <a:gd name="T11" fmla="*/ 0 60000 65536"/>
                          <a:gd name="T12" fmla="*/ 0 w 416"/>
                          <a:gd name="T13" fmla="*/ 0 h 352"/>
                          <a:gd name="T14" fmla="*/ 416 w 416"/>
                          <a:gd name="T15" fmla="*/ 352 h 352"/>
                        </a:gdLst>
                        <a:ahLst/>
                        <a:cxnLst>
                          <a:cxn ang="T8">
                            <a:pos x="T0" y="T1"/>
                          </a:cxn>
                          <a:cxn ang="T9">
                            <a:pos x="T2" y="T3"/>
                          </a:cxn>
                          <a:cxn ang="T10">
                            <a:pos x="T4" y="T5"/>
                          </a:cxn>
                          <a:cxn ang="T11">
                            <a:pos x="T6" y="T7"/>
                          </a:cxn>
                        </a:cxnLst>
                        <a:rect l="T12" t="T13" r="T14" b="T15"/>
                        <a:pathLst>
                          <a:path w="416" h="352">
                            <a:moveTo>
                              <a:pt x="0" y="0"/>
                            </a:moveTo>
                            <a:cubicBezTo>
                              <a:pt x="104" y="52"/>
                              <a:pt x="47" y="15"/>
                              <a:pt x="160" y="128"/>
                            </a:cubicBezTo>
                            <a:cubicBezTo>
                              <a:pt x="198" y="166"/>
                              <a:pt x="248" y="189"/>
                              <a:pt x="288" y="224"/>
                            </a:cubicBezTo>
                            <a:cubicBezTo>
                              <a:pt x="333" y="264"/>
                              <a:pt x="416" y="352"/>
                              <a:pt x="416" y="35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79" name="Freeform 155"/>
                      <p:cNvSpPr>
                        <a:spLocks/>
                      </p:cNvSpPr>
                      <p:nvPr/>
                    </p:nvSpPr>
                    <p:spPr bwMode="auto">
                      <a:xfrm>
                        <a:off x="4085" y="3455"/>
                        <a:ext cx="288" cy="544"/>
                      </a:xfrm>
                      <a:custGeom>
                        <a:avLst/>
                        <a:gdLst>
                          <a:gd name="T0" fmla="*/ 288 w 288"/>
                          <a:gd name="T1" fmla="*/ 0 h 544"/>
                          <a:gd name="T2" fmla="*/ 256 w 288"/>
                          <a:gd name="T3" fmla="*/ 96 h 544"/>
                          <a:gd name="T4" fmla="*/ 224 w 288"/>
                          <a:gd name="T5" fmla="*/ 128 h 544"/>
                          <a:gd name="T6" fmla="*/ 160 w 288"/>
                          <a:gd name="T7" fmla="*/ 256 h 544"/>
                          <a:gd name="T8" fmla="*/ 0 w 288"/>
                          <a:gd name="T9" fmla="*/ 544 h 544"/>
                          <a:gd name="T10" fmla="*/ 0 60000 65536"/>
                          <a:gd name="T11" fmla="*/ 0 60000 65536"/>
                          <a:gd name="T12" fmla="*/ 0 60000 65536"/>
                          <a:gd name="T13" fmla="*/ 0 60000 65536"/>
                          <a:gd name="T14" fmla="*/ 0 60000 65536"/>
                          <a:gd name="T15" fmla="*/ 0 w 288"/>
                          <a:gd name="T16" fmla="*/ 0 h 544"/>
                          <a:gd name="T17" fmla="*/ 288 w 288"/>
                          <a:gd name="T18" fmla="*/ 544 h 544"/>
                        </a:gdLst>
                        <a:ahLst/>
                        <a:cxnLst>
                          <a:cxn ang="T10">
                            <a:pos x="T0" y="T1"/>
                          </a:cxn>
                          <a:cxn ang="T11">
                            <a:pos x="T2" y="T3"/>
                          </a:cxn>
                          <a:cxn ang="T12">
                            <a:pos x="T4" y="T5"/>
                          </a:cxn>
                          <a:cxn ang="T13">
                            <a:pos x="T6" y="T7"/>
                          </a:cxn>
                          <a:cxn ang="T14">
                            <a:pos x="T8" y="T9"/>
                          </a:cxn>
                        </a:cxnLst>
                        <a:rect l="T15" t="T16" r="T17" b="T18"/>
                        <a:pathLst>
                          <a:path w="288" h="544">
                            <a:moveTo>
                              <a:pt x="288" y="0"/>
                            </a:moveTo>
                            <a:cubicBezTo>
                              <a:pt x="277" y="32"/>
                              <a:pt x="271" y="66"/>
                              <a:pt x="256" y="96"/>
                            </a:cubicBezTo>
                            <a:cubicBezTo>
                              <a:pt x="249" y="109"/>
                              <a:pt x="232" y="115"/>
                              <a:pt x="224" y="128"/>
                            </a:cubicBezTo>
                            <a:cubicBezTo>
                              <a:pt x="199" y="169"/>
                              <a:pt x="203" y="235"/>
                              <a:pt x="160" y="256"/>
                            </a:cubicBezTo>
                            <a:cubicBezTo>
                              <a:pt x="26" y="323"/>
                              <a:pt x="0" y="402"/>
                              <a:pt x="0" y="544"/>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80" name="Freeform 156"/>
                      <p:cNvSpPr>
                        <a:spLocks/>
                      </p:cNvSpPr>
                      <p:nvPr/>
                    </p:nvSpPr>
                    <p:spPr bwMode="auto">
                      <a:xfrm>
                        <a:off x="4437" y="3445"/>
                        <a:ext cx="64" cy="416"/>
                      </a:xfrm>
                      <a:custGeom>
                        <a:avLst/>
                        <a:gdLst>
                          <a:gd name="T0" fmla="*/ 0 w 64"/>
                          <a:gd name="T1" fmla="*/ 0 h 416"/>
                          <a:gd name="T2" fmla="*/ 32 w 64"/>
                          <a:gd name="T3" fmla="*/ 384 h 416"/>
                          <a:gd name="T4" fmla="*/ 64 w 64"/>
                          <a:gd name="T5" fmla="*/ 416 h 416"/>
                          <a:gd name="T6" fmla="*/ 0 60000 65536"/>
                          <a:gd name="T7" fmla="*/ 0 60000 65536"/>
                          <a:gd name="T8" fmla="*/ 0 60000 65536"/>
                          <a:gd name="T9" fmla="*/ 0 w 64"/>
                          <a:gd name="T10" fmla="*/ 0 h 416"/>
                          <a:gd name="T11" fmla="*/ 64 w 64"/>
                          <a:gd name="T12" fmla="*/ 416 h 416"/>
                        </a:gdLst>
                        <a:ahLst/>
                        <a:cxnLst>
                          <a:cxn ang="T6">
                            <a:pos x="T0" y="T1"/>
                          </a:cxn>
                          <a:cxn ang="T7">
                            <a:pos x="T2" y="T3"/>
                          </a:cxn>
                          <a:cxn ang="T8">
                            <a:pos x="T4" y="T5"/>
                          </a:cxn>
                        </a:cxnLst>
                        <a:rect l="T9" t="T10" r="T11" b="T12"/>
                        <a:pathLst>
                          <a:path w="64" h="416">
                            <a:moveTo>
                              <a:pt x="0" y="0"/>
                            </a:moveTo>
                            <a:cubicBezTo>
                              <a:pt x="11" y="128"/>
                              <a:pt x="12" y="257"/>
                              <a:pt x="32" y="384"/>
                            </a:cubicBezTo>
                            <a:cubicBezTo>
                              <a:pt x="34" y="399"/>
                              <a:pt x="64" y="416"/>
                              <a:pt x="64" y="41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81" name="Freeform 157"/>
                      <p:cNvSpPr>
                        <a:spLocks/>
                      </p:cNvSpPr>
                      <p:nvPr/>
                    </p:nvSpPr>
                    <p:spPr bwMode="auto">
                      <a:xfrm>
                        <a:off x="3861" y="3615"/>
                        <a:ext cx="96" cy="192"/>
                      </a:xfrm>
                      <a:custGeom>
                        <a:avLst/>
                        <a:gdLst>
                          <a:gd name="T0" fmla="*/ 96 w 96"/>
                          <a:gd name="T1" fmla="*/ 0 h 192"/>
                          <a:gd name="T2" fmla="*/ 64 w 96"/>
                          <a:gd name="T3" fmla="*/ 128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85" y="43"/>
                              <a:pt x="84" y="89"/>
                              <a:pt x="64" y="128"/>
                            </a:cubicBezTo>
                            <a:cubicBezTo>
                              <a:pt x="51" y="155"/>
                              <a:pt x="0" y="192"/>
                              <a:pt x="0" y="192"/>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sp>
                    <p:nvSpPr>
                      <p:cNvPr id="23582" name="Freeform 158"/>
                      <p:cNvSpPr>
                        <a:spLocks/>
                      </p:cNvSpPr>
                      <p:nvPr/>
                    </p:nvSpPr>
                    <p:spPr bwMode="auto">
                      <a:xfrm>
                        <a:off x="4725" y="3663"/>
                        <a:ext cx="352" cy="38"/>
                      </a:xfrm>
                      <a:custGeom>
                        <a:avLst/>
                        <a:gdLst>
                          <a:gd name="T0" fmla="*/ 0 w 352"/>
                          <a:gd name="T1" fmla="*/ 38 h 38"/>
                          <a:gd name="T2" fmla="*/ 352 w 352"/>
                          <a:gd name="T3" fmla="*/ 6 h 38"/>
                          <a:gd name="T4" fmla="*/ 0 60000 65536"/>
                          <a:gd name="T5" fmla="*/ 0 60000 65536"/>
                          <a:gd name="T6" fmla="*/ 0 w 352"/>
                          <a:gd name="T7" fmla="*/ 0 h 38"/>
                          <a:gd name="T8" fmla="*/ 352 w 352"/>
                          <a:gd name="T9" fmla="*/ 38 h 38"/>
                        </a:gdLst>
                        <a:ahLst/>
                        <a:cxnLst>
                          <a:cxn ang="T4">
                            <a:pos x="T0" y="T1"/>
                          </a:cxn>
                          <a:cxn ang="T5">
                            <a:pos x="T2" y="T3"/>
                          </a:cxn>
                        </a:cxnLst>
                        <a:rect l="T6" t="T7" r="T8" b="T9"/>
                        <a:pathLst>
                          <a:path w="352" h="38">
                            <a:moveTo>
                              <a:pt x="0" y="38"/>
                            </a:moveTo>
                            <a:cubicBezTo>
                              <a:pt x="266" y="0"/>
                              <a:pt x="149" y="6"/>
                              <a:pt x="352" y="6"/>
                            </a:cubicBezTo>
                          </a:path>
                        </a:pathLst>
                      </a:custGeom>
                      <a:noFill/>
                      <a:ln w="76200" cap="flat" cmpd="sng">
                        <a:solidFill>
                          <a:srgbClr val="66FF33"/>
                        </a:solidFill>
                        <a:prstDash val="solid"/>
                        <a:round/>
                        <a:headEnd type="none" w="med" len="med"/>
                        <a:tailEnd type="none" w="med" len="med"/>
                      </a:ln>
                    </p:spPr>
                    <p:txBody>
                      <a:bodyPr wrap="none"/>
                      <a:lstStyle/>
                      <a:p>
                        <a:endParaRPr lang="en-US"/>
                      </a:p>
                    </p:txBody>
                  </p:sp>
                </p:grpSp>
                <p:sp>
                  <p:nvSpPr>
                    <p:cNvPr id="23571" name="Oval 159"/>
                    <p:cNvSpPr>
                      <a:spLocks noChangeArrowheads="1"/>
                    </p:cNvSpPr>
                    <p:nvPr/>
                  </p:nvSpPr>
                  <p:spPr bwMode="auto">
                    <a:xfrm>
                      <a:off x="3659" y="3670"/>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2" name="Oval 160"/>
                    <p:cNvSpPr>
                      <a:spLocks noChangeArrowheads="1"/>
                    </p:cNvSpPr>
                    <p:nvPr/>
                  </p:nvSpPr>
                  <p:spPr bwMode="auto">
                    <a:xfrm>
                      <a:off x="3788" y="3781"/>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3" name="Oval 161"/>
                    <p:cNvSpPr>
                      <a:spLocks noChangeArrowheads="1"/>
                    </p:cNvSpPr>
                    <p:nvPr/>
                  </p:nvSpPr>
                  <p:spPr bwMode="auto">
                    <a:xfrm>
                      <a:off x="4021" y="3962"/>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4" name="Oval 162"/>
                    <p:cNvSpPr>
                      <a:spLocks noChangeArrowheads="1"/>
                    </p:cNvSpPr>
                    <p:nvPr/>
                  </p:nvSpPr>
                  <p:spPr bwMode="auto">
                    <a:xfrm>
                      <a:off x="4442" y="3825"/>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5" name="Oval 163"/>
                    <p:cNvSpPr>
                      <a:spLocks noChangeArrowheads="1"/>
                    </p:cNvSpPr>
                    <p:nvPr/>
                  </p:nvSpPr>
                  <p:spPr bwMode="auto">
                    <a:xfrm>
                      <a:off x="4811" y="3799"/>
                      <a:ext cx="96" cy="96"/>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6" name="Oval 164"/>
                    <p:cNvSpPr>
                      <a:spLocks noChangeArrowheads="1"/>
                    </p:cNvSpPr>
                    <p:nvPr/>
                  </p:nvSpPr>
                  <p:spPr bwMode="auto">
                    <a:xfrm>
                      <a:off x="5029" y="3611"/>
                      <a:ext cx="96" cy="96"/>
                    </a:xfrm>
                    <a:prstGeom prst="ellipse">
                      <a:avLst/>
                    </a:prstGeom>
                    <a:solidFill>
                      <a:srgbClr val="66FF33"/>
                    </a:solidFill>
                    <a:ln w="9525">
                      <a:solidFill>
                        <a:schemeClr val="tx1"/>
                      </a:solidFill>
                      <a:round/>
                      <a:headEnd/>
                      <a:tailEnd/>
                    </a:ln>
                  </p:spPr>
                  <p:txBody>
                    <a:bodyPr wrap="none" anchor="ctr"/>
                    <a:lstStyle/>
                    <a:p>
                      <a:endParaRPr lang="en-US"/>
                    </a:p>
                  </p:txBody>
                </p:sp>
              </p:grpSp>
            </p:grpSp>
          </p:grpSp>
          <p:sp>
            <p:nvSpPr>
              <p:cNvPr id="23561" name="Rectangle 165"/>
              <p:cNvSpPr>
                <a:spLocks noChangeArrowheads="1"/>
              </p:cNvSpPr>
              <p:nvPr/>
            </p:nvSpPr>
            <p:spPr bwMode="auto">
              <a:xfrm>
                <a:off x="4320" y="1839"/>
                <a:ext cx="192" cy="346"/>
              </a:xfrm>
              <a:prstGeom prst="rect">
                <a:avLst/>
              </a:prstGeom>
              <a:solidFill>
                <a:schemeClr val="tx1"/>
              </a:solidFill>
              <a:ln w="9525">
                <a:noFill/>
                <a:miter lim="800000"/>
                <a:headEnd/>
                <a:tailEnd/>
              </a:ln>
            </p:spPr>
            <p:txBody>
              <a:bodyPr wrap="none" anchor="ctr"/>
              <a:lstStyle/>
              <a:p>
                <a:endParaRPr lang="en-US"/>
              </a:p>
            </p:txBody>
          </p:sp>
          <p:sp>
            <p:nvSpPr>
              <p:cNvPr id="23562" name="Rectangle 166"/>
              <p:cNvSpPr>
                <a:spLocks noChangeArrowheads="1"/>
              </p:cNvSpPr>
              <p:nvPr/>
            </p:nvSpPr>
            <p:spPr bwMode="auto">
              <a:xfrm>
                <a:off x="4320" y="2228"/>
                <a:ext cx="192" cy="346"/>
              </a:xfrm>
              <a:prstGeom prst="rect">
                <a:avLst/>
              </a:prstGeom>
              <a:solidFill>
                <a:schemeClr val="tx1"/>
              </a:solidFill>
              <a:ln w="9525">
                <a:noFill/>
                <a:miter lim="800000"/>
                <a:headEnd/>
                <a:tailEnd/>
              </a:ln>
            </p:spPr>
            <p:txBody>
              <a:bodyPr wrap="none" anchor="ctr"/>
              <a:lstStyle/>
              <a:p>
                <a:endParaRPr lang="en-US"/>
              </a:p>
            </p:txBody>
          </p:sp>
          <p:sp>
            <p:nvSpPr>
              <p:cNvPr id="23563" name="Rectangle 167"/>
              <p:cNvSpPr>
                <a:spLocks noChangeArrowheads="1"/>
              </p:cNvSpPr>
              <p:nvPr/>
            </p:nvSpPr>
            <p:spPr bwMode="auto">
              <a:xfrm>
                <a:off x="4320" y="2617"/>
                <a:ext cx="192" cy="346"/>
              </a:xfrm>
              <a:prstGeom prst="rect">
                <a:avLst/>
              </a:prstGeom>
              <a:solidFill>
                <a:schemeClr val="tx1"/>
              </a:solidFill>
              <a:ln w="9525">
                <a:noFill/>
                <a:miter lim="800000"/>
                <a:headEnd/>
                <a:tailEnd/>
              </a:ln>
            </p:spPr>
            <p:txBody>
              <a:bodyPr wrap="none" anchor="ctr"/>
              <a:lstStyle/>
              <a:p>
                <a:endParaRPr lang="en-US"/>
              </a:p>
            </p:txBody>
          </p:sp>
          <p:sp>
            <p:nvSpPr>
              <p:cNvPr id="23564" name="Rectangle 168"/>
              <p:cNvSpPr>
                <a:spLocks noChangeArrowheads="1"/>
              </p:cNvSpPr>
              <p:nvPr/>
            </p:nvSpPr>
            <p:spPr bwMode="auto">
              <a:xfrm>
                <a:off x="4320" y="3013"/>
                <a:ext cx="192" cy="346"/>
              </a:xfrm>
              <a:prstGeom prst="rect">
                <a:avLst/>
              </a:prstGeom>
              <a:solidFill>
                <a:schemeClr val="tx1"/>
              </a:solidFill>
              <a:ln w="9525">
                <a:noFill/>
                <a:miter lim="800000"/>
                <a:headEnd/>
                <a:tailEnd/>
              </a:ln>
            </p:spPr>
            <p:txBody>
              <a:bodyPr wrap="none" anchor="ctr"/>
              <a:lstStyle/>
              <a:p>
                <a:endParaRPr lang="en-US"/>
              </a:p>
            </p:txBody>
          </p:sp>
        </p:grpSp>
      </p:grpSp>
      <p:sp>
        <p:nvSpPr>
          <p:cNvPr id="138409" name="Text Box 169"/>
          <p:cNvSpPr txBox="1">
            <a:spLocks noChangeArrowheads="1"/>
          </p:cNvSpPr>
          <p:nvPr/>
        </p:nvSpPr>
        <p:spPr bwMode="auto">
          <a:xfrm>
            <a:off x="727075" y="3810000"/>
            <a:ext cx="3387725" cy="369332"/>
          </a:xfrm>
          <a:prstGeom prst="rect">
            <a:avLst/>
          </a:prstGeom>
          <a:solidFill>
            <a:srgbClr val="000000"/>
          </a:solidFill>
          <a:ln w="9525">
            <a:noFill/>
            <a:miter lim="800000"/>
            <a:headEnd/>
            <a:tailEnd/>
          </a:ln>
        </p:spPr>
        <p:txBody>
          <a:bodyPr wrap="square">
            <a:spAutoFit/>
          </a:bodyPr>
          <a:lstStyle/>
          <a:p>
            <a:pPr eaLnBrk="1" hangingPunct="1">
              <a:lnSpc>
                <a:spcPct val="90000"/>
              </a:lnSpc>
              <a:spcBef>
                <a:spcPct val="50000"/>
              </a:spcBef>
            </a:pPr>
            <a:r>
              <a:rPr lang="en-US" sz="2000" dirty="0">
                <a:solidFill>
                  <a:schemeClr val="bg1"/>
                </a:solidFill>
              </a:rPr>
              <a:t>More precise movements</a:t>
            </a:r>
          </a:p>
        </p:txBody>
      </p:sp>
      <p:sp>
        <p:nvSpPr>
          <p:cNvPr id="138410" name="Text Box 170"/>
          <p:cNvSpPr txBox="1">
            <a:spLocks noChangeArrowheads="1"/>
          </p:cNvSpPr>
          <p:nvPr/>
        </p:nvSpPr>
        <p:spPr bwMode="auto">
          <a:xfrm>
            <a:off x="5181600" y="3810000"/>
            <a:ext cx="3657600" cy="420688"/>
          </a:xfrm>
          <a:prstGeom prst="rect">
            <a:avLst/>
          </a:prstGeom>
          <a:solidFill>
            <a:srgbClr val="000000"/>
          </a:solidFill>
          <a:ln w="9525">
            <a:noFill/>
            <a:miter lim="800000"/>
            <a:headEnd/>
            <a:tailEnd/>
          </a:ln>
        </p:spPr>
        <p:txBody>
          <a:bodyPr>
            <a:spAutoFit/>
          </a:bodyPr>
          <a:lstStyle/>
          <a:p>
            <a:pPr eaLnBrk="1" hangingPunct="1">
              <a:lnSpc>
                <a:spcPct val="90000"/>
              </a:lnSpc>
              <a:spcBef>
                <a:spcPct val="50000"/>
              </a:spcBef>
            </a:pPr>
            <a:r>
              <a:rPr lang="en-US" sz="2400" dirty="0">
                <a:solidFill>
                  <a:schemeClr val="bg1"/>
                </a:solidFill>
              </a:rPr>
              <a:t>Less precise movements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4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9" grpId="0" animBg="1"/>
      <p:bldP spid="1384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sz="half" idx="1"/>
          </p:nvPr>
        </p:nvSpPr>
        <p:spPr>
          <a:xfrm>
            <a:off x="228600" y="533400"/>
            <a:ext cx="4572000" cy="6019800"/>
          </a:xfrm>
          <a:ln w="22225">
            <a:solidFill>
              <a:schemeClr val="tx1"/>
            </a:solidFill>
          </a:ln>
        </p:spPr>
        <p:txBody>
          <a:bodyPr>
            <a:normAutofit fontScale="92500" lnSpcReduction="10000"/>
          </a:bodyPr>
          <a:lstStyle/>
          <a:p>
            <a:pPr eaLnBrk="1" hangingPunct="1">
              <a:buClr>
                <a:srgbClr val="FF0000"/>
              </a:buClr>
              <a:buFont typeface="Wingdings" panose="05000000000000000000" pitchFamily="2" charset="2"/>
              <a:buChar char="§"/>
            </a:pPr>
            <a:r>
              <a:rPr lang="en-US" sz="2400" dirty="0" smtClean="0">
                <a:effectLst/>
                <a:latin typeface="Comic Sans MS" panose="030F0702030302020204" pitchFamily="66" charset="0"/>
                <a:cs typeface="+mj-cs"/>
              </a:rPr>
              <a:t>Groups of motor units often work together to help the contractions of a single muscle</a:t>
            </a:r>
          </a:p>
          <a:p>
            <a:pPr marL="0" indent="0">
              <a:buClr>
                <a:srgbClr val="FF0000"/>
              </a:buClr>
              <a:buNone/>
            </a:pPr>
            <a:r>
              <a:rPr lang="en-US" sz="2400" dirty="0" smtClean="0">
                <a:latin typeface="Comic Sans MS" panose="030F0702030302020204" pitchFamily="66" charset="0"/>
                <a:cs typeface="+mj-cs"/>
              </a:rPr>
              <a:t> </a:t>
            </a:r>
            <a:r>
              <a:rPr lang="en-US" sz="2400" dirty="0">
                <a:latin typeface="Comic Sans MS" panose="030F0702030302020204" pitchFamily="66" charset="0"/>
                <a:cs typeface="+mj-cs"/>
              </a:rPr>
              <a:t>and are called </a:t>
            </a:r>
            <a:r>
              <a:rPr lang="en-US" sz="2400" b="1" i="1" dirty="0">
                <a:solidFill>
                  <a:srgbClr val="0070C0"/>
                </a:solidFill>
                <a:latin typeface="Comic Sans MS" panose="030F0702030302020204" pitchFamily="66" charset="0"/>
                <a:cs typeface="+mj-cs"/>
              </a:rPr>
              <a:t>Motor Unit Pool</a:t>
            </a:r>
            <a:r>
              <a:rPr lang="en-US" sz="2400" dirty="0">
                <a:latin typeface="Comic Sans MS" panose="030F0702030302020204" pitchFamily="66" charset="0"/>
                <a:cs typeface="+mj-cs"/>
              </a:rPr>
              <a:t>.</a:t>
            </a:r>
            <a:endParaRPr lang="en-US" sz="2400" dirty="0" smtClean="0">
              <a:latin typeface="Comic Sans MS" panose="030F0702030302020204" pitchFamily="66" charset="0"/>
              <a:cs typeface="+mj-cs"/>
            </a:endParaRPr>
          </a:p>
          <a:p>
            <a:pPr eaLnBrk="1" hangingPunct="1">
              <a:buClr>
                <a:srgbClr val="FF0000"/>
              </a:buClr>
              <a:buFont typeface="Wingdings" panose="05000000000000000000" pitchFamily="2" charset="2"/>
              <a:buChar char="§"/>
            </a:pPr>
            <a:r>
              <a:rPr lang="en-US" sz="2400" dirty="0" smtClean="0">
                <a:latin typeface="Comic Sans MS" panose="030F0702030302020204" pitchFamily="66" charset="0"/>
                <a:cs typeface="+mj-cs"/>
              </a:rPr>
              <a:t>The number of muscle fibers within each motor  unit can vary</a:t>
            </a:r>
            <a:r>
              <a:rPr lang="en-US" sz="2400" dirty="0" smtClean="0">
                <a:latin typeface="Comic Sans MS" panose="030F0702030302020204" pitchFamily="66" charset="0"/>
              </a:rPr>
              <a:t>. </a:t>
            </a:r>
          </a:p>
          <a:p>
            <a:pPr eaLnBrk="1" hangingPunct="1">
              <a:buClr>
                <a:srgbClr val="FF0000"/>
              </a:buClr>
              <a:buFont typeface="Wingdings" panose="05000000000000000000" pitchFamily="2" charset="2"/>
              <a:buChar char="§"/>
            </a:pPr>
            <a:r>
              <a:rPr lang="en-US" sz="2400" dirty="0" smtClean="0">
                <a:latin typeface="Comic Sans MS" panose="030F0702030302020204" pitchFamily="66" charset="0"/>
              </a:rPr>
              <a:t>Muscles needed to perform </a:t>
            </a:r>
            <a:r>
              <a:rPr lang="en-US" sz="2400" b="1" dirty="0" smtClean="0">
                <a:solidFill>
                  <a:srgbClr val="C00000"/>
                </a:solidFill>
                <a:latin typeface="Comic Sans MS" panose="030F0702030302020204" pitchFamily="66" charset="0"/>
              </a:rPr>
              <a:t>precise movements </a:t>
            </a:r>
            <a:r>
              <a:rPr lang="en-US" sz="2400" dirty="0" smtClean="0">
                <a:latin typeface="Comic Sans MS" panose="030F0702030302020204" pitchFamily="66" charset="0"/>
              </a:rPr>
              <a:t>generally consist of a large number of motor units and few muscle fibers in each motor unit  </a:t>
            </a:r>
            <a:r>
              <a:rPr lang="en-US" sz="2400" dirty="0" err="1" smtClean="0">
                <a:latin typeface="Comic Sans MS" panose="030F0702030302020204" pitchFamily="66" charset="0"/>
              </a:rPr>
              <a:t>e.g</a:t>
            </a:r>
            <a:r>
              <a:rPr lang="en-US" sz="2400" dirty="0" smtClean="0">
                <a:latin typeface="Comic Sans MS" panose="030F0702030302020204" pitchFamily="66" charset="0"/>
              </a:rPr>
              <a:t> Hand and eye muscles</a:t>
            </a:r>
          </a:p>
          <a:p>
            <a:pPr eaLnBrk="1" hangingPunct="1">
              <a:buClr>
                <a:srgbClr val="FF0000"/>
              </a:buClr>
              <a:buFont typeface="Wingdings" panose="05000000000000000000" pitchFamily="2" charset="2"/>
              <a:buChar char="§"/>
            </a:pPr>
            <a:r>
              <a:rPr lang="en-US" sz="2400" b="1" dirty="0" smtClean="0">
                <a:solidFill>
                  <a:srgbClr val="C00000"/>
                </a:solidFill>
                <a:latin typeface="Comic Sans MS" panose="030F0702030302020204" pitchFamily="66" charset="0"/>
              </a:rPr>
              <a:t>Less precise movements </a:t>
            </a:r>
            <a:r>
              <a:rPr lang="en-US" sz="2400" dirty="0" smtClean="0">
                <a:latin typeface="Comic Sans MS" panose="030F0702030302020204" pitchFamily="66" charset="0"/>
              </a:rPr>
              <a:t>are carried out by muscles composed of fewer motor units with many fibers per unit </a:t>
            </a:r>
            <a:r>
              <a:rPr lang="en-US" sz="2400" dirty="0" err="1" smtClean="0">
                <a:latin typeface="Comic Sans MS" panose="030F0702030302020204" pitchFamily="66" charset="0"/>
              </a:rPr>
              <a:t>e.g</a:t>
            </a:r>
            <a:r>
              <a:rPr lang="en-US" sz="2400" dirty="0" smtClean="0">
                <a:latin typeface="Comic Sans MS" pitchFamily="66" charset="0"/>
              </a:rPr>
              <a:t> Trunk muscles</a:t>
            </a:r>
          </a:p>
          <a:p>
            <a:pPr eaLnBrk="1" hangingPunct="1"/>
            <a:endParaRPr lang="en-US" sz="2400" dirty="0" smtClean="0">
              <a:latin typeface="Comic Sans MS" pitchFamily="66" charset="0"/>
            </a:endParaRPr>
          </a:p>
          <a:p>
            <a:pPr eaLnBrk="1" hangingPunct="1"/>
            <a:endParaRPr lang="x-none" sz="1200" dirty="0" smtClean="0"/>
          </a:p>
        </p:txBody>
      </p:sp>
      <p:sp>
        <p:nvSpPr>
          <p:cNvPr id="2" name="Slide Number Placeholder 1"/>
          <p:cNvSpPr>
            <a:spLocks noGrp="1"/>
          </p:cNvSpPr>
          <p:nvPr>
            <p:ph type="sldNum" sz="quarter" idx="12"/>
          </p:nvPr>
        </p:nvSpPr>
        <p:spPr/>
        <p:txBody>
          <a:bodyPr/>
          <a:lstStyle/>
          <a:p>
            <a:pPr>
              <a:defRPr/>
            </a:pPr>
            <a:fld id="{74C4578F-66AF-44FD-AABC-4F8BFB5397FB}" type="slidenum">
              <a:rPr lang="x-none"/>
              <a:pPr>
                <a:defRPr/>
              </a:pPr>
              <a:t>12</a:t>
            </a:fld>
            <a:endParaRPr lang="en-US"/>
          </a:p>
        </p:txBody>
      </p:sp>
      <p:pic>
        <p:nvPicPr>
          <p:cNvPr id="5" name="Picture 4" descr="motorunit"/>
          <p:cNvPicPr>
            <a:picLocks noChangeAspect="1" noChangeArrowheads="1"/>
          </p:cNvPicPr>
          <p:nvPr/>
        </p:nvPicPr>
        <p:blipFill>
          <a:blip r:embed="rId2"/>
          <a:srcRect/>
          <a:stretch>
            <a:fillRect/>
          </a:stretch>
        </p:blipFill>
        <p:spPr bwMode="auto">
          <a:xfrm>
            <a:off x="4876800" y="533400"/>
            <a:ext cx="3962400" cy="6019800"/>
          </a:xfrm>
          <a:prstGeom prst="rect">
            <a:avLst/>
          </a:prstGeom>
          <a:noFill/>
          <a:ln w="222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anim calcmode="lin" valueType="num">
                                      <p:cBhvr>
                                        <p:cTn id="8" dur="1000" fill="hold"/>
                                        <p:tgtEl>
                                          <p:spTgt spid="71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xEl>
                                              <p:pRg st="1" end="1"/>
                                            </p:txEl>
                                          </p:spTgt>
                                        </p:tgtEl>
                                        <p:attrNameLst>
                                          <p:attrName>style.visibility</p:attrName>
                                        </p:attrNameLst>
                                      </p:cBhvr>
                                      <p:to>
                                        <p:strVal val="visible"/>
                                      </p:to>
                                    </p:set>
                                    <p:animEffect transition="in" filter="fade">
                                      <p:cBhvr>
                                        <p:cTn id="14" dur="1000"/>
                                        <p:tgtEl>
                                          <p:spTgt spid="7170">
                                            <p:txEl>
                                              <p:pRg st="1" end="1"/>
                                            </p:txEl>
                                          </p:spTgt>
                                        </p:tgtEl>
                                      </p:cBhvr>
                                    </p:animEffect>
                                    <p:anim calcmode="lin" valueType="num">
                                      <p:cBhvr>
                                        <p:cTn id="15"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0">
                                            <p:txEl>
                                              <p:pRg st="2" end="2"/>
                                            </p:txEl>
                                          </p:spTgt>
                                        </p:tgtEl>
                                        <p:attrNameLst>
                                          <p:attrName>style.visibility</p:attrName>
                                        </p:attrNameLst>
                                      </p:cBhvr>
                                      <p:to>
                                        <p:strVal val="visible"/>
                                      </p:to>
                                    </p:set>
                                    <p:animEffect transition="in" filter="fade">
                                      <p:cBhvr>
                                        <p:cTn id="21" dur="1000"/>
                                        <p:tgtEl>
                                          <p:spTgt spid="7170">
                                            <p:txEl>
                                              <p:pRg st="2" end="2"/>
                                            </p:txEl>
                                          </p:spTgt>
                                        </p:tgtEl>
                                      </p:cBhvr>
                                    </p:animEffect>
                                    <p:anim calcmode="lin" valueType="num">
                                      <p:cBhvr>
                                        <p:cTn id="22"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0">
                                            <p:txEl>
                                              <p:pRg st="3" end="3"/>
                                            </p:txEl>
                                          </p:spTgt>
                                        </p:tgtEl>
                                        <p:attrNameLst>
                                          <p:attrName>style.visibility</p:attrName>
                                        </p:attrNameLst>
                                      </p:cBhvr>
                                      <p:to>
                                        <p:strVal val="visible"/>
                                      </p:to>
                                    </p:set>
                                    <p:animEffect transition="in" filter="fade">
                                      <p:cBhvr>
                                        <p:cTn id="28" dur="1000"/>
                                        <p:tgtEl>
                                          <p:spTgt spid="7170">
                                            <p:txEl>
                                              <p:pRg st="3" end="3"/>
                                            </p:txEl>
                                          </p:spTgt>
                                        </p:tgtEl>
                                      </p:cBhvr>
                                    </p:animEffect>
                                    <p:anim calcmode="lin" valueType="num">
                                      <p:cBhvr>
                                        <p:cTn id="29"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0">
                                            <p:txEl>
                                              <p:pRg st="4" end="4"/>
                                            </p:txEl>
                                          </p:spTgt>
                                        </p:tgtEl>
                                        <p:attrNameLst>
                                          <p:attrName>style.visibility</p:attrName>
                                        </p:attrNameLst>
                                      </p:cBhvr>
                                      <p:to>
                                        <p:strVal val="visible"/>
                                      </p:to>
                                    </p:set>
                                    <p:animEffect transition="in" filter="fade">
                                      <p:cBhvr>
                                        <p:cTn id="35" dur="1000"/>
                                        <p:tgtEl>
                                          <p:spTgt spid="7170">
                                            <p:txEl>
                                              <p:pRg st="4" end="4"/>
                                            </p:txEl>
                                          </p:spTgt>
                                        </p:tgtEl>
                                      </p:cBhvr>
                                    </p:animEffect>
                                    <p:anim calcmode="lin" valueType="num">
                                      <p:cBhvr>
                                        <p:cTn id="36"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a:xfrm>
            <a:off x="228600" y="609600"/>
            <a:ext cx="4724400" cy="5715000"/>
          </a:xfrm>
          <a:ln w="22225">
            <a:solidFill>
              <a:schemeClr val="tx1"/>
            </a:solidFill>
          </a:ln>
        </p:spPr>
        <p:txBody>
          <a:bodyPr/>
          <a:lstStyle/>
          <a:p>
            <a:pPr eaLnBrk="1" hangingPunct="1">
              <a:buClr>
                <a:srgbClr val="FF0000"/>
              </a:buClr>
              <a:buFont typeface="Wingdings" panose="05000000000000000000" pitchFamily="2" charset="2"/>
              <a:buChar char="§"/>
            </a:pPr>
            <a:r>
              <a:rPr lang="en-US" sz="2400" dirty="0" smtClean="0">
                <a:latin typeface="Comic Sans MS" panose="030F0702030302020204" pitchFamily="66" charset="0"/>
              </a:rPr>
              <a:t>The force produced by a single motor unit is determined  by </a:t>
            </a:r>
            <a:r>
              <a:rPr lang="en-US" sz="2400" dirty="0" smtClean="0">
                <a:latin typeface="Comic Sans MS" panose="030F0702030302020204" pitchFamily="66" charset="0"/>
                <a:sym typeface="Wingdings" pitchFamily="2" charset="2"/>
              </a:rPr>
              <a:t></a:t>
            </a:r>
          </a:p>
          <a:p>
            <a:pPr eaLnBrk="1" hangingPunct="1">
              <a:buClr>
                <a:srgbClr val="FF0000"/>
              </a:buClr>
              <a:buFont typeface="Wingdings" panose="05000000000000000000" pitchFamily="2" charset="2"/>
              <a:buChar char="§"/>
            </a:pPr>
            <a:r>
              <a:rPr lang="en-US" sz="2400" dirty="0" smtClean="0">
                <a:latin typeface="Comic Sans MS" panose="030F0702030302020204" pitchFamily="66" charset="0"/>
                <a:sym typeface="Wingdings" pitchFamily="2" charset="2"/>
              </a:rPr>
              <a:t>(1) </a:t>
            </a:r>
            <a:r>
              <a:rPr lang="en-US" sz="2400" dirty="0" smtClean="0">
                <a:latin typeface="Comic Sans MS" panose="030F0702030302020204" pitchFamily="66" charset="0"/>
              </a:rPr>
              <a:t> the number of muscle fibers in the unit , &amp; </a:t>
            </a:r>
          </a:p>
          <a:p>
            <a:pPr eaLnBrk="1" hangingPunct="1">
              <a:buClr>
                <a:srgbClr val="FF0000"/>
              </a:buClr>
              <a:buFont typeface="Wingdings" panose="05000000000000000000" pitchFamily="2" charset="2"/>
              <a:buChar char="§"/>
            </a:pPr>
            <a:r>
              <a:rPr lang="en-US" sz="2400" dirty="0" smtClean="0">
                <a:latin typeface="Comic Sans MS" panose="030F0702030302020204" pitchFamily="66" charset="0"/>
              </a:rPr>
              <a:t>(2) the frequency with which the muscle fibers are stimulated by their innervating axon.</a:t>
            </a:r>
          </a:p>
          <a:p>
            <a:pPr eaLnBrk="1" hangingPunct="1">
              <a:buClr>
                <a:srgbClr val="FF0000"/>
              </a:buClr>
              <a:buFont typeface="Wingdings" panose="05000000000000000000" pitchFamily="2" charset="2"/>
              <a:buChar char="§"/>
            </a:pPr>
            <a:r>
              <a:rPr lang="en-US" sz="2400" dirty="0" smtClean="0">
                <a:latin typeface="Comic Sans MS" panose="030F0702030302020204" pitchFamily="66" charset="0"/>
              </a:rPr>
              <a:t> Generally, this allows a 2 to 4-fold change in force.</a:t>
            </a:r>
          </a:p>
          <a:p>
            <a:pPr eaLnBrk="1" hangingPunct="1">
              <a:buNone/>
            </a:pPr>
            <a:endParaRPr lang="en-US" sz="2000" dirty="0" smtClean="0">
              <a:latin typeface="Comic Sans MS" pitchFamily="66" charset="0"/>
            </a:endParaRPr>
          </a:p>
          <a:p>
            <a:pPr eaLnBrk="1" hangingPunct="1"/>
            <a:endParaRPr lang="en-US" sz="2000" dirty="0" smtClean="0">
              <a:latin typeface="Comic Sans MS" pitchFamily="66" charset="0"/>
            </a:endParaRPr>
          </a:p>
          <a:p>
            <a:pPr eaLnBrk="1" hangingPunct="1"/>
            <a:endParaRPr lang="x-none" sz="2000" dirty="0" smtClean="0"/>
          </a:p>
        </p:txBody>
      </p:sp>
      <p:sp>
        <p:nvSpPr>
          <p:cNvPr id="22531" name="Slide Number Placeholder 3"/>
          <p:cNvSpPr>
            <a:spLocks noGrp="1"/>
          </p:cNvSpPr>
          <p:nvPr>
            <p:ph type="sldNum" sz="quarter" idx="12"/>
          </p:nvPr>
        </p:nvSpPr>
        <p:spPr/>
        <p:txBody>
          <a:bodyPr/>
          <a:lstStyle/>
          <a:p>
            <a:pPr>
              <a:defRPr/>
            </a:pPr>
            <a:fld id="{4981B626-D23E-45C8-A77C-52B58DCF519D}" type="slidenum">
              <a:rPr lang="x-none">
                <a:solidFill>
                  <a:prstClr val="black">
                    <a:tint val="75000"/>
                  </a:prstClr>
                </a:solidFill>
              </a:rPr>
              <a:pPr>
                <a:defRPr/>
              </a:pPr>
              <a:t>13</a:t>
            </a:fld>
            <a:endParaRPr lang="en-US">
              <a:solidFill>
                <a:prstClr val="black">
                  <a:tint val="75000"/>
                </a:prstClr>
              </a:solidFill>
            </a:endParaRPr>
          </a:p>
        </p:txBody>
      </p:sp>
      <p:pic>
        <p:nvPicPr>
          <p:cNvPr id="6" name="Picture 4" descr="muscl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054" y="609600"/>
            <a:ext cx="2649946" cy="250507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C:\Users\USER\Desktop\New Pi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054" y="3276600"/>
            <a:ext cx="264994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5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 calcmode="lin" valueType="num">
                                      <p:cBhvr additive="base">
                                        <p:cTn id="14"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42">
                                            <p:txEl>
                                              <p:pRg st="2" end="2"/>
                                            </p:txEl>
                                          </p:spTgt>
                                        </p:tgtEl>
                                        <p:attrNameLst>
                                          <p:attrName>style.visibility</p:attrName>
                                        </p:attrNameLst>
                                      </p:cBhvr>
                                      <p:to>
                                        <p:strVal val="visible"/>
                                      </p:to>
                                    </p:set>
                                    <p:anim calcmode="lin" valueType="num">
                                      <p:cBhvr additive="base">
                                        <p:cTn id="20"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42">
                                            <p:txEl>
                                              <p:pRg st="3" end="3"/>
                                            </p:txEl>
                                          </p:spTgt>
                                        </p:tgtEl>
                                        <p:attrNameLst>
                                          <p:attrName>style.visibility</p:attrName>
                                        </p:attrNameLst>
                                      </p:cBhvr>
                                      <p:to>
                                        <p:strVal val="visible"/>
                                      </p:to>
                                    </p:set>
                                    <p:animEffect transition="in" filter="circle(in)">
                                      <p:cBhvr>
                                        <p:cTn id="26" dur="20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81000"/>
            <a:ext cx="5029200" cy="5570756"/>
          </a:xfrm>
          <a:prstGeom prst="rect">
            <a:avLst/>
          </a:prstGeom>
          <a:noFill/>
          <a:ln w="19050">
            <a:solidFill>
              <a:schemeClr val="tx1"/>
            </a:solidFill>
            <a:miter lim="800000"/>
            <a:headEnd/>
            <a:tailEnd/>
          </a:ln>
        </p:spPr>
        <p:txBody>
          <a:bodyPr wrap="square">
            <a:spAutoFit/>
          </a:bodyPr>
          <a:lstStyle/>
          <a:p>
            <a:pPr marL="342900" indent="-342900" eaLnBrk="1" hangingPunct="1">
              <a:buClr>
                <a:srgbClr val="FF0000"/>
              </a:buClr>
              <a:buFont typeface="Wingdings" panose="05000000000000000000" pitchFamily="2" charset="2"/>
              <a:buChar char="§"/>
            </a:pPr>
            <a:r>
              <a:rPr lang="en-US" sz="2400" dirty="0" smtClean="0">
                <a:latin typeface="Comic Sans MS" panose="030F0702030302020204" pitchFamily="66" charset="0"/>
                <a:cs typeface="Times New Roman" pitchFamily="18" charset="0"/>
              </a:rPr>
              <a:t>The activation of one motor neuron will result in a weak muscle contraction.</a:t>
            </a:r>
          </a:p>
          <a:p>
            <a:pPr eaLnBrk="1" hangingPunct="1">
              <a:buClr>
                <a:srgbClr val="FF0000"/>
              </a:buClr>
            </a:pPr>
            <a:endParaRPr lang="en-US" sz="2400" dirty="0" smtClean="0">
              <a:latin typeface="Comic Sans MS" panose="030F0702030302020204" pitchFamily="66" charset="0"/>
              <a:cs typeface="Times New Roman" pitchFamily="18" charset="0"/>
            </a:endParaRPr>
          </a:p>
          <a:p>
            <a:pPr marL="342900" indent="-342900" eaLnBrk="1" hangingPunct="1">
              <a:buClr>
                <a:srgbClr val="FF0000"/>
              </a:buClr>
              <a:buFont typeface="Wingdings" panose="05000000000000000000" pitchFamily="2" charset="2"/>
              <a:buChar char="§"/>
            </a:pPr>
            <a:r>
              <a:rPr lang="en-US" sz="2400" dirty="0" smtClean="0">
                <a:latin typeface="Comic Sans MS" panose="030F0702030302020204" pitchFamily="66" charset="0"/>
                <a:cs typeface="Times New Roman" pitchFamily="18" charset="0"/>
              </a:rPr>
              <a:t> The activation of more motor neurons will result in more muscle fibers being activated, and therefore a stronger muscle contraction. </a:t>
            </a:r>
          </a:p>
          <a:p>
            <a:pPr marL="342900" indent="-342900" eaLnBrk="1" hangingPunct="1">
              <a:buClr>
                <a:srgbClr val="FF0000"/>
              </a:buClr>
              <a:buFont typeface="Wingdings" panose="05000000000000000000" pitchFamily="2" charset="2"/>
              <a:buChar char="§"/>
            </a:pPr>
            <a:endParaRPr lang="en-US" sz="2400" dirty="0" smtClean="0">
              <a:latin typeface="Comic Sans MS" panose="030F0702030302020204" pitchFamily="66" charset="0"/>
              <a:cs typeface="Times New Roman" pitchFamily="18" charset="0"/>
            </a:endParaRPr>
          </a:p>
          <a:p>
            <a:pPr marL="457200" indent="-457200" eaLnBrk="1" hangingPunct="1">
              <a:buClr>
                <a:srgbClr val="FF0000"/>
              </a:buClr>
              <a:buFont typeface="Wingdings" panose="05000000000000000000" pitchFamily="2" charset="2"/>
              <a:buChar char="§"/>
            </a:pPr>
            <a:r>
              <a:rPr lang="en-US" sz="2400" dirty="0">
                <a:latin typeface="Comic Sans MS" panose="030F0702030302020204" pitchFamily="66" charset="0"/>
              </a:rPr>
              <a:t>The higher the motor unit recruitment, the stronger the muscle contraction .</a:t>
            </a:r>
          </a:p>
          <a:p>
            <a:pPr eaLnBrk="1" hangingPunct="1"/>
            <a:r>
              <a:rPr lang="en-US" sz="4400" dirty="0">
                <a:latin typeface="Times New Roman" pitchFamily="18" charset="0"/>
              </a:rPr>
              <a:t>	</a:t>
            </a:r>
            <a:r>
              <a:rPr lang="en-US" sz="3600" dirty="0">
                <a:latin typeface="Times New Roman" pitchFamily="18" charset="0"/>
              </a:rPr>
              <a:t>	</a:t>
            </a:r>
          </a:p>
        </p:txBody>
      </p:sp>
      <p:pic>
        <p:nvPicPr>
          <p:cNvPr id="4" name="Content Placeholder 2"/>
          <p:cNvPicPr>
            <a:picLocks noChangeAspect="1"/>
          </p:cNvPicPr>
          <p:nvPr/>
        </p:nvPicPr>
        <p:blipFill>
          <a:blip r:embed="rId2"/>
          <a:stretch>
            <a:fillRect/>
          </a:stretch>
        </p:blipFill>
        <p:spPr>
          <a:xfrm>
            <a:off x="5257800" y="381000"/>
            <a:ext cx="35052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1000"/>
                                        <p:tgtEl>
                                          <p:spTgt spid="26626">
                                            <p:txEl>
                                              <p:pRg st="0" end="0"/>
                                            </p:txEl>
                                          </p:spTgt>
                                        </p:tgtEl>
                                      </p:cBhvr>
                                    </p:animEffect>
                                    <p:anim calcmode="lin" valueType="num">
                                      <p:cBhvr>
                                        <p:cTn id="8" dur="10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Effect transition="in" filter="fade">
                                      <p:cBhvr>
                                        <p:cTn id="14" dur="1000"/>
                                        <p:tgtEl>
                                          <p:spTgt spid="26626">
                                            <p:txEl>
                                              <p:pRg st="2" end="2"/>
                                            </p:txEl>
                                          </p:spTgt>
                                        </p:tgtEl>
                                      </p:cBhvr>
                                    </p:animEffect>
                                    <p:anim calcmode="lin" valueType="num">
                                      <p:cBhvr>
                                        <p:cTn id="15"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fade">
                                      <p:cBhvr>
                                        <p:cTn id="21" dur="1000"/>
                                        <p:tgtEl>
                                          <p:spTgt spid="26626">
                                            <p:txEl>
                                              <p:pRg st="4" end="4"/>
                                            </p:txEl>
                                          </p:spTgt>
                                        </p:tgtEl>
                                      </p:cBhvr>
                                    </p:animEffect>
                                    <p:anim calcmode="lin" valueType="num">
                                      <p:cBhvr>
                                        <p:cTn id="22"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sz="3600" b="1" dirty="0">
                <a:solidFill>
                  <a:srgbClr val="FF0000"/>
                </a:solidFill>
                <a:latin typeface="Arial" panose="020B0604020202020204" pitchFamily="34" charset="0"/>
                <a:cs typeface="Arial" panose="020B0604020202020204" pitchFamily="34" charset="0"/>
              </a:rPr>
              <a:t>Muscle Contractions of Different </a:t>
            </a:r>
            <a:r>
              <a:rPr lang="en-US" sz="3600" b="1" dirty="0" smtClean="0">
                <a:solidFill>
                  <a:srgbClr val="FF0000"/>
                </a:solidFill>
                <a:latin typeface="Arial" panose="020B0604020202020204" pitchFamily="34" charset="0"/>
                <a:cs typeface="Arial" panose="020B0604020202020204" pitchFamily="34" charset="0"/>
              </a:rPr>
              <a:t>Force-</a:t>
            </a: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Force Summation</a:t>
            </a:r>
            <a:r>
              <a:rPr lang="en-US" b="1" dirty="0">
                <a:solidFill>
                  <a:srgbClr val="0070C0"/>
                </a:solidFill>
              </a:rPr>
              <a:t>.</a:t>
            </a:r>
          </a:p>
        </p:txBody>
      </p:sp>
      <p:sp>
        <p:nvSpPr>
          <p:cNvPr id="3" name="Content Placeholder 2"/>
          <p:cNvSpPr>
            <a:spLocks noGrp="1"/>
          </p:cNvSpPr>
          <p:nvPr>
            <p:ph idx="1"/>
          </p:nvPr>
        </p:nvSpPr>
        <p:spPr>
          <a:xfrm>
            <a:off x="457200" y="1600200"/>
            <a:ext cx="5638800" cy="4525963"/>
          </a:xfrm>
        </p:spPr>
        <p:txBody>
          <a:bodyPr>
            <a:normAutofit fontScale="62500" lnSpcReduction="20000"/>
          </a:bodyPr>
          <a:lstStyle/>
          <a:p>
            <a:r>
              <a:rPr lang="en-US" b="1" dirty="0">
                <a:solidFill>
                  <a:srgbClr val="FF0000"/>
                </a:solidFill>
                <a:latin typeface="Comic Sans MS" panose="030F0702030302020204" pitchFamily="66" charset="0"/>
              </a:rPr>
              <a:t>Summation </a:t>
            </a:r>
            <a:r>
              <a:rPr lang="en-US" dirty="0">
                <a:latin typeface="Comic Sans MS" panose="030F0702030302020204" pitchFamily="66" charset="0"/>
              </a:rPr>
              <a:t>:means the adding together of individual twitch contractions to increase the intensity of overall muscle contraction. </a:t>
            </a:r>
          </a:p>
          <a:p>
            <a:r>
              <a:rPr lang="en-US" dirty="0">
                <a:latin typeface="Comic Sans MS" panose="030F0702030302020204" pitchFamily="66" charset="0"/>
              </a:rPr>
              <a:t>Summation occurs in two ways: </a:t>
            </a:r>
          </a:p>
          <a:p>
            <a:r>
              <a:rPr lang="en-US" dirty="0">
                <a:latin typeface="Comic Sans MS" panose="030F0702030302020204" pitchFamily="66" charset="0"/>
              </a:rPr>
              <a:t>1-by increasing the number of motor units contracting simultaneously, which is called </a:t>
            </a:r>
            <a:r>
              <a:rPr lang="en-US" dirty="0">
                <a:solidFill>
                  <a:srgbClr val="FF0000"/>
                </a:solidFill>
                <a:effectLst>
                  <a:outerShdw blurRad="38100" dist="38100" dir="2700000" algn="tl">
                    <a:srgbClr val="000000">
                      <a:alpha val="43137"/>
                    </a:srgbClr>
                  </a:outerShdw>
                </a:effectLst>
                <a:latin typeface="Comic Sans MS" panose="030F0702030302020204" pitchFamily="66" charset="0"/>
              </a:rPr>
              <a:t>multiple fiber summation</a:t>
            </a:r>
            <a:r>
              <a:rPr lang="en-US" dirty="0">
                <a:latin typeface="Comic Sans MS" panose="030F0702030302020204" pitchFamily="66" charset="0"/>
              </a:rPr>
              <a:t> (</a:t>
            </a:r>
            <a:r>
              <a:rPr lang="en-US" dirty="0">
                <a:solidFill>
                  <a:srgbClr val="FF0000"/>
                </a:solidFill>
                <a:effectLst>
                  <a:outerShdw blurRad="38100" dist="38100" dir="2700000" algn="tl">
                    <a:srgbClr val="000000">
                      <a:alpha val="43137"/>
                    </a:srgbClr>
                  </a:outerShdw>
                </a:effectLst>
                <a:latin typeface="Comic Sans MS" panose="030F0702030302020204" pitchFamily="66" charset="0"/>
              </a:rPr>
              <a:t>Recruitment </a:t>
            </a:r>
            <a:r>
              <a:rPr lang="en-US" dirty="0">
                <a:latin typeface="Comic Sans MS" panose="030F0702030302020204" pitchFamily="66" charset="0"/>
              </a:rPr>
              <a:t>of motor units). </a:t>
            </a:r>
          </a:p>
          <a:p>
            <a:pPr>
              <a:lnSpc>
                <a:spcPct val="120000"/>
              </a:lnSpc>
            </a:pPr>
            <a:r>
              <a:rPr lang="en-US" dirty="0">
                <a:latin typeface="Comic Sans MS" panose="030F0702030302020204" pitchFamily="66" charset="0"/>
              </a:rPr>
              <a:t>2-by increasing the frequency of contraction, which is called </a:t>
            </a:r>
            <a:r>
              <a:rPr lang="en-US" u="sng" dirty="0">
                <a:solidFill>
                  <a:srgbClr val="FF0000"/>
                </a:solidFill>
                <a:effectLst>
                  <a:outerShdw blurRad="38100" dist="38100" dir="2700000" algn="tl">
                    <a:srgbClr val="000000">
                      <a:alpha val="43137"/>
                    </a:srgbClr>
                  </a:outerShdw>
                </a:effectLst>
                <a:latin typeface="Comic Sans MS" panose="030F0702030302020204" pitchFamily="66" charset="0"/>
              </a:rPr>
              <a:t>frequency summation</a:t>
            </a:r>
            <a:r>
              <a:rPr lang="en-US" dirty="0">
                <a:effectLst>
                  <a:outerShdw blurRad="38100" dist="38100" dir="2700000" algn="tl">
                    <a:srgbClr val="000000">
                      <a:alpha val="43137"/>
                    </a:srgbClr>
                  </a:outerShdw>
                </a:effectLst>
                <a:latin typeface="Comic Sans MS" panose="030F0702030302020204" pitchFamily="66" charset="0"/>
              </a:rPr>
              <a:t> </a:t>
            </a:r>
            <a:r>
              <a:rPr lang="en-US" dirty="0">
                <a:latin typeface="Comic Sans MS" panose="030F0702030302020204" pitchFamily="66" charset="0"/>
              </a:rPr>
              <a:t>(</a:t>
            </a:r>
            <a:r>
              <a:rPr lang="en-US" dirty="0">
                <a:solidFill>
                  <a:srgbClr val="FF0000"/>
                </a:solidFill>
                <a:effectLst>
                  <a:outerShdw blurRad="38100" dist="38100" dir="2700000" algn="tl">
                    <a:srgbClr val="000000">
                      <a:alpha val="43137"/>
                    </a:srgbClr>
                  </a:outerShdw>
                </a:effectLst>
                <a:latin typeface="Comic Sans MS" panose="030F0702030302020204" pitchFamily="66" charset="0"/>
              </a:rPr>
              <a:t>rate coding</a:t>
            </a:r>
            <a:r>
              <a:rPr lang="en-US" dirty="0">
                <a:latin typeface="Comic Sans MS" panose="030F0702030302020204" pitchFamily="66" charset="0"/>
              </a:rPr>
              <a:t>) and can lead to tetanization. </a:t>
            </a:r>
          </a:p>
          <a:p>
            <a:r>
              <a:rPr lang="en-US" b="1" dirty="0">
                <a:solidFill>
                  <a:srgbClr val="FF0000"/>
                </a:solidFill>
                <a:latin typeface="Comic Sans MS" panose="030F0702030302020204" pitchFamily="66" charset="0"/>
              </a:rPr>
              <a:t>Rate coding </a:t>
            </a:r>
            <a:r>
              <a:rPr lang="en-US" dirty="0">
                <a:latin typeface="Comic Sans MS" panose="030F0702030302020204" pitchFamily="66" charset="0"/>
              </a:rPr>
              <a:t>:refers to the motor unit firing rate. Active motor units can discharge at higher frequencies to generate greater tensions.</a:t>
            </a:r>
          </a:p>
          <a:p>
            <a:endParaRPr lang="en-US" dirty="0"/>
          </a:p>
        </p:txBody>
      </p:sp>
      <p:pic>
        <p:nvPicPr>
          <p:cNvPr id="4" name="Picture 4" descr="muscl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436" y="1600200"/>
            <a:ext cx="2362200" cy="250507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C:\Users\USER\Desktop\New Pi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3622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885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a:xfrm>
            <a:off x="152400" y="1143000"/>
            <a:ext cx="5029200" cy="4953000"/>
          </a:xfrm>
          <a:ln w="25400">
            <a:solidFill>
              <a:schemeClr val="tx2"/>
            </a:solidFill>
          </a:ln>
        </p:spPr>
        <p:txBody>
          <a:bodyPr>
            <a:normAutofit/>
          </a:bodyPr>
          <a:lstStyle/>
          <a:p>
            <a:pPr eaLnBrk="1" hangingPunct="1">
              <a:buClr>
                <a:srgbClr val="FF0000"/>
              </a:buClr>
              <a:buFont typeface="Wingdings" panose="05000000000000000000" pitchFamily="2" charset="2"/>
              <a:buChar char="§"/>
            </a:pPr>
            <a:r>
              <a:rPr lang="en-US" sz="2800" dirty="0" smtClean="0">
                <a:latin typeface="Comic Sans MS" panose="030F0702030302020204" pitchFamily="66" charset="0"/>
                <a:cs typeface="+mj-cs"/>
              </a:rPr>
              <a:t>Recruitment of motor units is the progressive activation of a muscle by successive recruitment of contractile units (motor units) to accomplish increasing  degrees of contractile strength ( force ).</a:t>
            </a:r>
            <a:endParaRPr lang="x-none" sz="2800" dirty="0" smtClean="0">
              <a:latin typeface="Comic Sans MS" panose="030F0702030302020204" pitchFamily="66" charset="0"/>
              <a:cs typeface="+mj-cs"/>
            </a:endParaRPr>
          </a:p>
          <a:p>
            <a:pPr eaLnBrk="1" hangingPunct="1">
              <a:buClr>
                <a:srgbClr val="FF0000"/>
              </a:buClr>
              <a:buFont typeface="Wingdings" panose="05000000000000000000" pitchFamily="2" charset="2"/>
              <a:buChar char="§"/>
            </a:pPr>
            <a:endParaRPr lang="x-none" sz="2400" dirty="0" smtClean="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8B1A3141-D51F-4919-92B1-4CB337B90177}" type="slidenum">
              <a:rPr lang="x-none"/>
              <a:pPr>
                <a:defRPr/>
              </a:pPr>
              <a:t>16</a:t>
            </a:fld>
            <a:endParaRPr lang="en-US"/>
          </a:p>
        </p:txBody>
      </p:sp>
      <p:sp>
        <p:nvSpPr>
          <p:cNvPr id="19464" name="TextBox 10"/>
          <p:cNvSpPr txBox="1">
            <a:spLocks noChangeArrowheads="1"/>
          </p:cNvSpPr>
          <p:nvPr/>
        </p:nvSpPr>
        <p:spPr bwMode="auto">
          <a:xfrm>
            <a:off x="609600" y="152400"/>
            <a:ext cx="7696200" cy="707886"/>
          </a:xfrm>
          <a:prstGeom prst="rect">
            <a:avLst/>
          </a:prstGeom>
          <a:solidFill>
            <a:schemeClr val="accent5">
              <a:lumMod val="20000"/>
              <a:lumOff val="80000"/>
            </a:schemeClr>
          </a:solidFill>
          <a:ln w="9525">
            <a:noFill/>
            <a:miter lim="800000"/>
            <a:headEnd/>
            <a:tailEnd/>
          </a:ln>
        </p:spPr>
        <p:txBody>
          <a:bodyPr wrap="square">
            <a:spAutoFit/>
          </a:bodyPr>
          <a:lstStyle/>
          <a:p>
            <a:pPr algn="ctr" eaLnBrk="1" hangingPunct="1"/>
            <a:r>
              <a:rPr lang="en-US" sz="4000" b="1" dirty="0">
                <a:solidFill>
                  <a:srgbClr val="FF0000"/>
                </a:solidFill>
                <a:effectLst>
                  <a:outerShdw blurRad="38100" dist="38100" dir="2700000" algn="tl">
                    <a:srgbClr val="000000">
                      <a:alpha val="43137"/>
                    </a:srgbClr>
                  </a:outerShdw>
                </a:effectLst>
              </a:rPr>
              <a:t>Motor </a:t>
            </a:r>
            <a:r>
              <a:rPr lang="en-US" sz="4000" b="1" dirty="0" smtClean="0">
                <a:solidFill>
                  <a:srgbClr val="FF0000"/>
                </a:solidFill>
                <a:effectLst>
                  <a:outerShdw blurRad="38100" dist="38100" dir="2700000" algn="tl">
                    <a:srgbClr val="000000">
                      <a:alpha val="43137"/>
                    </a:srgbClr>
                  </a:outerShdw>
                </a:effectLst>
              </a:rPr>
              <a:t>Unit Recruitment</a:t>
            </a:r>
            <a:endParaRPr lang="en-US" sz="4000" b="1" dirty="0">
              <a:solidFill>
                <a:srgbClr val="FF0000"/>
              </a:solidFill>
              <a:effectLst>
                <a:outerShdw blurRad="38100" dist="38100" dir="2700000" algn="tl">
                  <a:srgbClr val="000000">
                    <a:alpha val="43137"/>
                  </a:srgbClr>
                </a:outerShdw>
              </a:effectLst>
              <a:latin typeface="Times" pitchFamily="18" charset="0"/>
            </a:endParaRPr>
          </a:p>
        </p:txBody>
      </p:sp>
      <p:pic>
        <p:nvPicPr>
          <p:cNvPr id="19465" name="Picture 4" descr="muscle32"/>
          <p:cNvPicPr>
            <a:picLocks noChangeAspect="1" noChangeArrowheads="1"/>
          </p:cNvPicPr>
          <p:nvPr/>
        </p:nvPicPr>
        <p:blipFill>
          <a:blip r:embed="rId2"/>
          <a:srcRect/>
          <a:stretch>
            <a:fillRect/>
          </a:stretch>
        </p:blipFill>
        <p:spPr bwMode="auto">
          <a:xfrm>
            <a:off x="5334000" y="2438400"/>
            <a:ext cx="3505200" cy="2590800"/>
          </a:xfrm>
          <a:prstGeom prst="rect">
            <a:avLst/>
          </a:prstGeom>
          <a:noFill/>
          <a:ln w="254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anim calcmode="lin" valueType="num">
                                      <p:cBhvr>
                                        <p:cTn id="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Size Principle </a:t>
            </a:r>
            <a:r>
              <a:rPr lang="en-US"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buClr>
                <a:srgbClr val="FF0000"/>
              </a:buClr>
              <a:buFont typeface="Wingdings" panose="05000000000000000000" pitchFamily="2" charset="2"/>
              <a:buChar char="§"/>
            </a:pPr>
            <a:r>
              <a:rPr lang="en-US" dirty="0" smtClean="0">
                <a:latin typeface="Comic Sans MS" panose="030F0702030302020204" pitchFamily="66" charset="0"/>
              </a:rPr>
              <a:t>When CNS send a weak signal to contract muscle , the smaller motor units of the muscle stimulated first. </a:t>
            </a:r>
          </a:p>
          <a:p>
            <a:pPr>
              <a:buClr>
                <a:srgbClr val="FF0000"/>
              </a:buClr>
              <a:buFont typeface="Wingdings" panose="05000000000000000000" pitchFamily="2" charset="2"/>
              <a:buChar char="§"/>
            </a:pPr>
            <a:r>
              <a:rPr lang="en-US" dirty="0" smtClean="0">
                <a:latin typeface="Comic Sans MS" panose="030F0702030302020204" pitchFamily="66" charset="0"/>
              </a:rPr>
              <a:t>Then with increase the strength of signals larger and larger motor units begins to be excited </a:t>
            </a:r>
            <a:r>
              <a:rPr lang="en-US" dirty="0">
                <a:latin typeface="Comic Sans MS" panose="030F0702030302020204" pitchFamily="66" charset="0"/>
              </a:rPr>
              <a:t>, with the largest motor units often having as much as 50 times the contractile force of the smallest units. This phenomenon, called the </a:t>
            </a:r>
            <a:r>
              <a:rPr lang="en-US" dirty="0">
                <a:solidFill>
                  <a:srgbClr val="FF0000"/>
                </a:solidFill>
                <a:effectLst>
                  <a:outerShdw blurRad="38100" dist="38100" dir="2700000" algn="tl">
                    <a:srgbClr val="000000">
                      <a:alpha val="43137"/>
                    </a:srgbClr>
                  </a:outerShdw>
                </a:effectLst>
                <a:latin typeface="Comic Sans MS" panose="030F0702030302020204" pitchFamily="66" charset="0"/>
              </a:rPr>
              <a:t>size principle</a:t>
            </a:r>
            <a:r>
              <a:rPr lang="en-US"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dirty="0" smtClean="0">
                <a:latin typeface="Comic Sans MS" panose="030F0702030302020204" pitchFamily="66"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806036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Size </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Principle</a:t>
            </a:r>
            <a:r>
              <a:rPr lang="en-US"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pPr>
              <a:buClr>
                <a:srgbClr val="FF0000"/>
              </a:buClr>
              <a:buSzPct val="150000"/>
            </a:pPr>
            <a:r>
              <a:rPr lang="en-US" sz="2400" dirty="0">
                <a:latin typeface="Comic Sans MS" panose="030F0702030302020204" pitchFamily="66" charset="0"/>
              </a:rPr>
              <a:t>The size principle is important because it allows the gradations of muscle force during weak contraction to occur in small steps, whereas the steps become progressively greater when large amounts of force are required. </a:t>
            </a:r>
          </a:p>
          <a:p>
            <a:pPr>
              <a:buClr>
                <a:srgbClr val="FF0000"/>
              </a:buClr>
              <a:buSzPct val="150000"/>
            </a:pPr>
            <a:r>
              <a:rPr lang="en-US" sz="2400" dirty="0">
                <a:latin typeface="Comic Sans MS" panose="030F0702030302020204" pitchFamily="66" charset="0"/>
              </a:rPr>
              <a:t>This size principle occurs because the smaller motor units are driven by small motor nerve fibers, and the small </a:t>
            </a:r>
            <a:r>
              <a:rPr lang="en-US" sz="2400" dirty="0" err="1">
                <a:latin typeface="Comic Sans MS" panose="030F0702030302020204" pitchFamily="66" charset="0"/>
              </a:rPr>
              <a:t>motoneurons</a:t>
            </a:r>
            <a:r>
              <a:rPr lang="en-US" sz="2400" dirty="0">
                <a:latin typeface="Comic Sans MS" panose="030F0702030302020204" pitchFamily="66" charset="0"/>
              </a:rPr>
              <a:t> in the spinal cord are more excitable than the larger ones, so naturally they are excited first. </a:t>
            </a:r>
          </a:p>
          <a:p>
            <a:pPr>
              <a:buClr>
                <a:srgbClr val="FF0000"/>
              </a:buClr>
              <a:buFont typeface="Wingdings" panose="05000000000000000000" pitchFamily="2" charset="2"/>
              <a:buChar char="§"/>
            </a:pPr>
            <a:endParaRPr lang="en-US" sz="2400" dirty="0">
              <a:latin typeface="Comic Sans MS" panose="030F0702030302020204" pitchFamily="66" charset="0"/>
            </a:endParaRP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3470275" cy="5029200"/>
          </a:xfrm>
          <a:prstGeom prst="rect">
            <a:avLst/>
          </a:prstGeom>
          <a:noFill/>
          <a:ln w="349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45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76200"/>
            <a:ext cx="8229600" cy="895350"/>
          </a:xfrm>
          <a:solidFill>
            <a:schemeClr val="accent5">
              <a:lumMod val="20000"/>
              <a:lumOff val="80000"/>
            </a:schemeClr>
          </a:solidFill>
          <a:ln w="22225">
            <a:solidFill>
              <a:schemeClr val="tx1"/>
            </a:solidFill>
          </a:ln>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Recruitment</a:t>
            </a:r>
          </a:p>
        </p:txBody>
      </p:sp>
      <p:sp>
        <p:nvSpPr>
          <p:cNvPr id="141315" name="Rectangle 3"/>
          <p:cNvSpPr>
            <a:spLocks noGrp="1" noChangeArrowheads="1"/>
          </p:cNvSpPr>
          <p:nvPr>
            <p:ph type="body" sz="half" idx="1"/>
          </p:nvPr>
        </p:nvSpPr>
        <p:spPr>
          <a:xfrm>
            <a:off x="457200" y="1066800"/>
            <a:ext cx="8305800" cy="609600"/>
          </a:xfrm>
        </p:spPr>
        <p:txBody>
          <a:bodyPr/>
          <a:lstStyle/>
          <a:p>
            <a:pPr marL="609600" indent="-609600" eaLnBrk="1" hangingPunct="1">
              <a:lnSpc>
                <a:spcPct val="80000"/>
              </a:lnSpc>
              <a:defRPr/>
            </a:pPr>
            <a:r>
              <a:rPr lang="en-US" sz="2400" smtClean="0"/>
              <a:t>Varying the number of motor units activated.</a:t>
            </a:r>
          </a:p>
        </p:txBody>
      </p:sp>
      <p:grpSp>
        <p:nvGrpSpPr>
          <p:cNvPr id="2" name="Group 4"/>
          <p:cNvGrpSpPr>
            <a:grpSpLocks/>
          </p:cNvGrpSpPr>
          <p:nvPr/>
        </p:nvGrpSpPr>
        <p:grpSpPr bwMode="auto">
          <a:xfrm>
            <a:off x="5030788" y="1382713"/>
            <a:ext cx="4189413" cy="5367337"/>
            <a:chOff x="3169" y="871"/>
            <a:chExt cx="2639" cy="3381"/>
          </a:xfrm>
        </p:grpSpPr>
        <p:sp>
          <p:nvSpPr>
            <p:cNvPr id="27704" name="AutoShape 5"/>
            <p:cNvSpPr>
              <a:spLocks noChangeArrowheads="1"/>
            </p:cNvSpPr>
            <p:nvPr/>
          </p:nvSpPr>
          <p:spPr bwMode="auto">
            <a:xfrm rot="5400000">
              <a:off x="2705" y="1389"/>
              <a:ext cx="3327" cy="2400"/>
            </a:xfrm>
            <a:custGeom>
              <a:avLst/>
              <a:gdLst>
                <a:gd name="T0" fmla="*/ 11 w 21600"/>
                <a:gd name="T1" fmla="*/ 2 h 21600"/>
                <a:gd name="T2" fmla="*/ 6 w 21600"/>
                <a:gd name="T3" fmla="*/ 3 h 21600"/>
                <a:gd name="T4" fmla="*/ 1 w 21600"/>
                <a:gd name="T5" fmla="*/ 2 h 21600"/>
                <a:gd name="T6" fmla="*/ 6 w 21600"/>
                <a:gd name="T7" fmla="*/ 0 h 21600"/>
                <a:gd name="T8" fmla="*/ 0 60000 65536"/>
                <a:gd name="T9" fmla="*/ 0 60000 65536"/>
                <a:gd name="T10" fmla="*/ 0 60000 65536"/>
                <a:gd name="T11" fmla="*/ 0 60000 65536"/>
                <a:gd name="T12" fmla="*/ 3882 w 21600"/>
                <a:gd name="T13" fmla="*/ 3888 h 21600"/>
                <a:gd name="T14" fmla="*/ 17718 w 21600"/>
                <a:gd name="T15" fmla="*/ 17712 h 21600"/>
              </a:gdLst>
              <a:ahLst/>
              <a:cxnLst>
                <a:cxn ang="T8">
                  <a:pos x="T0" y="T1"/>
                </a:cxn>
                <a:cxn ang="T9">
                  <a:pos x="T2" y="T3"/>
                </a:cxn>
                <a:cxn ang="T10">
                  <a:pos x="T4" y="T5"/>
                </a:cxn>
                <a:cxn ang="T11">
                  <a:pos x="T6" y="T7"/>
                </a:cxn>
              </a:cxnLst>
              <a:rect l="T12" t="T13" r="T14" b="T15"/>
              <a:pathLst>
                <a:path w="21600" h="21600">
                  <a:moveTo>
                    <a:pt x="0" y="0"/>
                  </a:moveTo>
                  <a:lnTo>
                    <a:pt x="4168" y="21600"/>
                  </a:lnTo>
                  <a:lnTo>
                    <a:pt x="17432" y="21600"/>
                  </a:lnTo>
                  <a:lnTo>
                    <a:pt x="21600" y="0"/>
                  </a:lnTo>
                  <a:lnTo>
                    <a:pt x="0" y="0"/>
                  </a:lnTo>
                  <a:close/>
                </a:path>
              </a:pathLst>
            </a:custGeom>
            <a:solidFill>
              <a:srgbClr val="CCFFFF">
                <a:alpha val="43137"/>
              </a:srgbClr>
            </a:solidFill>
            <a:ln w="9525">
              <a:noFill/>
              <a:miter lim="800000"/>
              <a:headEnd/>
              <a:tailEnd/>
            </a:ln>
          </p:spPr>
          <p:txBody>
            <a:bodyPr wrap="none" anchor="ctr"/>
            <a:lstStyle/>
            <a:p>
              <a:endParaRPr lang="en-US"/>
            </a:p>
          </p:txBody>
        </p:sp>
        <p:grpSp>
          <p:nvGrpSpPr>
            <p:cNvPr id="27705" name="Group 6"/>
            <p:cNvGrpSpPr>
              <a:grpSpLocks/>
            </p:cNvGrpSpPr>
            <p:nvPr/>
          </p:nvGrpSpPr>
          <p:grpSpPr bwMode="auto">
            <a:xfrm>
              <a:off x="3560" y="3230"/>
              <a:ext cx="1434" cy="479"/>
              <a:chOff x="3277" y="3148"/>
              <a:chExt cx="1434" cy="479"/>
            </a:xfrm>
          </p:grpSpPr>
          <p:grpSp>
            <p:nvGrpSpPr>
              <p:cNvPr id="27710" name="Group 7"/>
              <p:cNvGrpSpPr>
                <a:grpSpLocks/>
              </p:cNvGrpSpPr>
              <p:nvPr/>
            </p:nvGrpSpPr>
            <p:grpSpPr bwMode="auto">
              <a:xfrm>
                <a:off x="3277" y="3271"/>
                <a:ext cx="1296" cy="123"/>
                <a:chOff x="816" y="3504"/>
                <a:chExt cx="733" cy="48"/>
              </a:xfrm>
            </p:grpSpPr>
            <p:sp>
              <p:nvSpPr>
                <p:cNvPr id="27723" name="Rectangle 8"/>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24" name="Rectangle 9"/>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25" name="Rectangle 10"/>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711" name="Group 11"/>
              <p:cNvGrpSpPr>
                <a:grpSpLocks/>
              </p:cNvGrpSpPr>
              <p:nvPr/>
            </p:nvGrpSpPr>
            <p:grpSpPr bwMode="auto">
              <a:xfrm>
                <a:off x="3415" y="3395"/>
                <a:ext cx="1296" cy="123"/>
                <a:chOff x="816" y="3504"/>
                <a:chExt cx="733" cy="48"/>
              </a:xfrm>
            </p:grpSpPr>
            <p:sp>
              <p:nvSpPr>
                <p:cNvPr id="27720" name="Rectangle 12"/>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21" name="Rectangle 13"/>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22" name="Rectangle 14"/>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712" name="Group 15"/>
              <p:cNvGrpSpPr>
                <a:grpSpLocks/>
              </p:cNvGrpSpPr>
              <p:nvPr/>
            </p:nvGrpSpPr>
            <p:grpSpPr bwMode="auto">
              <a:xfrm>
                <a:off x="3360" y="3148"/>
                <a:ext cx="1296" cy="123"/>
                <a:chOff x="816" y="3504"/>
                <a:chExt cx="733" cy="48"/>
              </a:xfrm>
            </p:grpSpPr>
            <p:sp>
              <p:nvSpPr>
                <p:cNvPr id="27717" name="Rectangle 16"/>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18" name="Rectangle 17"/>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19" name="Rectangle 18"/>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713" name="Group 19"/>
              <p:cNvGrpSpPr>
                <a:grpSpLocks/>
              </p:cNvGrpSpPr>
              <p:nvPr/>
            </p:nvGrpSpPr>
            <p:grpSpPr bwMode="auto">
              <a:xfrm>
                <a:off x="3311" y="3504"/>
                <a:ext cx="1296" cy="123"/>
                <a:chOff x="816" y="3504"/>
                <a:chExt cx="733" cy="48"/>
              </a:xfrm>
            </p:grpSpPr>
            <p:sp>
              <p:nvSpPr>
                <p:cNvPr id="27714" name="Rectangle 20"/>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15" name="Rectangle 21"/>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16" name="Rectangle 22"/>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sp>
          <p:nvSpPr>
            <p:cNvPr id="141335" name="Text Box 23"/>
            <p:cNvSpPr txBox="1">
              <a:spLocks noChangeArrowheads="1"/>
            </p:cNvSpPr>
            <p:nvPr/>
          </p:nvSpPr>
          <p:spPr bwMode="auto">
            <a:xfrm>
              <a:off x="5519" y="871"/>
              <a:ext cx="289" cy="3312"/>
            </a:xfrm>
            <a:prstGeom prst="rect">
              <a:avLst/>
            </a:prstGeom>
            <a:noFill/>
            <a:ln>
              <a:noFill/>
            </a:ln>
            <a:effectLst/>
            <a:extLst/>
          </p:spPr>
          <p:txBody>
            <a:bodyPr vert="eaVert">
              <a:spAutoFit/>
            </a:bodyPr>
            <a:lstStyle/>
            <a:p>
              <a:pPr algn="ctr" eaLnBrk="1" hangingPunct="1">
                <a:spcBef>
                  <a:spcPct val="50000"/>
                </a:spcBef>
                <a:defRPr/>
              </a:pPr>
              <a:r>
                <a:rPr lang="en-US" dirty="0">
                  <a:effectLst>
                    <a:outerShdw blurRad="38100" dist="38100" dir="2700000" algn="tl">
                      <a:srgbClr val="000000"/>
                    </a:outerShdw>
                  </a:effectLst>
                  <a:latin typeface="Verdana" pitchFamily="34" charset="0"/>
                </a:rPr>
                <a:t>Number &amp; Size of Motor Units Recruited</a:t>
              </a:r>
            </a:p>
          </p:txBody>
        </p:sp>
        <p:grpSp>
          <p:nvGrpSpPr>
            <p:cNvPr id="27707" name="Group 24"/>
            <p:cNvGrpSpPr>
              <a:grpSpLocks/>
            </p:cNvGrpSpPr>
            <p:nvPr/>
          </p:nvGrpSpPr>
          <p:grpSpPr bwMode="auto">
            <a:xfrm>
              <a:off x="3408" y="1056"/>
              <a:ext cx="2304" cy="2544"/>
              <a:chOff x="3408" y="1056"/>
              <a:chExt cx="2304" cy="2544"/>
            </a:xfrm>
          </p:grpSpPr>
          <p:pic>
            <p:nvPicPr>
              <p:cNvPr id="27708" name="Picture 25"/>
              <p:cNvPicPr>
                <a:picLocks noChangeArrowheads="1"/>
              </p:cNvPicPr>
              <p:nvPr/>
            </p:nvPicPr>
            <p:blipFill>
              <a:blip r:embed="rId2"/>
              <a:srcRect/>
              <a:stretch>
                <a:fillRect/>
              </a:stretch>
            </p:blipFill>
            <p:spPr bwMode="auto">
              <a:xfrm>
                <a:off x="3408" y="1056"/>
                <a:ext cx="1584" cy="2544"/>
              </a:xfrm>
              <a:prstGeom prst="rect">
                <a:avLst/>
              </a:prstGeom>
              <a:noFill/>
              <a:ln w="9525">
                <a:noFill/>
                <a:miter lim="800000"/>
                <a:headEnd/>
                <a:tailEnd/>
              </a:ln>
            </p:spPr>
          </p:pic>
          <p:sp>
            <p:nvSpPr>
              <p:cNvPr id="141338" name="Text Box 26"/>
              <p:cNvSpPr txBox="1">
                <a:spLocks noChangeArrowheads="1"/>
              </p:cNvSpPr>
              <p:nvPr/>
            </p:nvSpPr>
            <p:spPr bwMode="auto">
              <a:xfrm>
                <a:off x="4422" y="2496"/>
                <a:ext cx="1290" cy="461"/>
              </a:xfrm>
              <a:prstGeom prst="rect">
                <a:avLst/>
              </a:prstGeom>
              <a:noFill/>
              <a:ln>
                <a:noFill/>
              </a:ln>
              <a:effectLst/>
              <a:extLst/>
            </p:spPr>
            <p:txBody>
              <a:bodyPr>
                <a:spAutoFit/>
              </a:bodyPr>
              <a:lstStyle/>
              <a:p>
                <a:pPr eaLnBrk="1" hangingPunct="1">
                  <a:spcBef>
                    <a:spcPct val="50000"/>
                  </a:spcBef>
                  <a:defRPr/>
                </a:pPr>
                <a:r>
                  <a:rPr lang="en-US" sz="1200" b="1" dirty="0">
                    <a:latin typeface="Verdana" pitchFamily="34" charset="0"/>
                  </a:rPr>
                  <a:t>Largest motor units</a:t>
                </a:r>
              </a:p>
              <a:p>
                <a:pPr eaLnBrk="1" hangingPunct="1">
                  <a:spcBef>
                    <a:spcPct val="50000"/>
                  </a:spcBef>
                  <a:defRPr/>
                </a:pPr>
                <a:r>
                  <a:rPr lang="en-US" sz="1200" b="1" dirty="0">
                    <a:latin typeface="Verdana" pitchFamily="34" charset="0"/>
                  </a:rPr>
                  <a:t>Highest stimulus threshold</a:t>
                </a:r>
              </a:p>
            </p:txBody>
          </p:sp>
        </p:grpSp>
      </p:grpSp>
      <p:grpSp>
        <p:nvGrpSpPr>
          <p:cNvPr id="9" name="Group 27"/>
          <p:cNvGrpSpPr>
            <a:grpSpLocks/>
          </p:cNvGrpSpPr>
          <p:nvPr/>
        </p:nvGrpSpPr>
        <p:grpSpPr bwMode="auto">
          <a:xfrm>
            <a:off x="228600" y="1676400"/>
            <a:ext cx="2438400" cy="3895725"/>
            <a:chOff x="0" y="816"/>
            <a:chExt cx="2002" cy="2303"/>
          </a:xfrm>
        </p:grpSpPr>
        <p:grpSp>
          <p:nvGrpSpPr>
            <p:cNvPr id="27682" name="Group 28"/>
            <p:cNvGrpSpPr>
              <a:grpSpLocks/>
            </p:cNvGrpSpPr>
            <p:nvPr/>
          </p:nvGrpSpPr>
          <p:grpSpPr bwMode="auto">
            <a:xfrm>
              <a:off x="89" y="2879"/>
              <a:ext cx="871" cy="213"/>
              <a:chOff x="89" y="3257"/>
              <a:chExt cx="871" cy="213"/>
            </a:xfrm>
          </p:grpSpPr>
          <p:grpSp>
            <p:nvGrpSpPr>
              <p:cNvPr id="27688" name="Group 29"/>
              <p:cNvGrpSpPr>
                <a:grpSpLocks/>
              </p:cNvGrpSpPr>
              <p:nvPr/>
            </p:nvGrpSpPr>
            <p:grpSpPr bwMode="auto">
              <a:xfrm>
                <a:off x="89" y="3312"/>
                <a:ext cx="733" cy="48"/>
                <a:chOff x="816" y="3504"/>
                <a:chExt cx="733" cy="48"/>
              </a:xfrm>
            </p:grpSpPr>
            <p:sp>
              <p:nvSpPr>
                <p:cNvPr id="27701" name="Rectangle 30"/>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02" name="Rectangle 31"/>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03" name="Rectangle 32"/>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89" name="Group 33"/>
              <p:cNvGrpSpPr>
                <a:grpSpLocks/>
              </p:cNvGrpSpPr>
              <p:nvPr/>
            </p:nvGrpSpPr>
            <p:grpSpPr bwMode="auto">
              <a:xfrm>
                <a:off x="227" y="3367"/>
                <a:ext cx="733" cy="48"/>
                <a:chOff x="816" y="3504"/>
                <a:chExt cx="733" cy="48"/>
              </a:xfrm>
            </p:grpSpPr>
            <p:sp>
              <p:nvSpPr>
                <p:cNvPr id="27698" name="Rectangle 34"/>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99" name="Rectangle 35"/>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700" name="Rectangle 36"/>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90" name="Group 37"/>
              <p:cNvGrpSpPr>
                <a:grpSpLocks/>
              </p:cNvGrpSpPr>
              <p:nvPr/>
            </p:nvGrpSpPr>
            <p:grpSpPr bwMode="auto">
              <a:xfrm>
                <a:off x="172" y="3257"/>
                <a:ext cx="733" cy="48"/>
                <a:chOff x="816" y="3504"/>
                <a:chExt cx="733" cy="48"/>
              </a:xfrm>
            </p:grpSpPr>
            <p:sp>
              <p:nvSpPr>
                <p:cNvPr id="27695" name="Rectangle 38"/>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96" name="Rectangle 39"/>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97" name="Rectangle 40"/>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91" name="Group 41"/>
              <p:cNvGrpSpPr>
                <a:grpSpLocks/>
              </p:cNvGrpSpPr>
              <p:nvPr/>
            </p:nvGrpSpPr>
            <p:grpSpPr bwMode="auto">
              <a:xfrm>
                <a:off x="137" y="3422"/>
                <a:ext cx="733" cy="48"/>
                <a:chOff x="816" y="3504"/>
                <a:chExt cx="733" cy="48"/>
              </a:xfrm>
            </p:grpSpPr>
            <p:sp>
              <p:nvSpPr>
                <p:cNvPr id="27692" name="Rectangle 42"/>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93" name="Rectangle 43"/>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94" name="Rectangle 44"/>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grpSp>
          <p:nvGrpSpPr>
            <p:cNvPr id="27683" name="Group 45"/>
            <p:cNvGrpSpPr>
              <a:grpSpLocks/>
            </p:cNvGrpSpPr>
            <p:nvPr/>
          </p:nvGrpSpPr>
          <p:grpSpPr bwMode="auto">
            <a:xfrm>
              <a:off x="0" y="816"/>
              <a:ext cx="2002" cy="2303"/>
              <a:chOff x="0" y="1201"/>
              <a:chExt cx="2002" cy="2303"/>
            </a:xfrm>
          </p:grpSpPr>
          <p:sp>
            <p:nvSpPr>
              <p:cNvPr id="27684" name="AutoShape 46"/>
              <p:cNvSpPr>
                <a:spLocks noChangeArrowheads="1"/>
              </p:cNvSpPr>
              <p:nvPr/>
            </p:nvSpPr>
            <p:spPr bwMode="auto">
              <a:xfrm rot="5400000">
                <a:off x="264" y="1929"/>
                <a:ext cx="1056"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80 w 21600"/>
                  <a:gd name="T13" fmla="*/ 5367 h 21600"/>
                  <a:gd name="T14" fmla="*/ 16220 w 21600"/>
                  <a:gd name="T15" fmla="*/ 16233 h 21600"/>
                </a:gdLst>
                <a:ahLst/>
                <a:cxnLst>
                  <a:cxn ang="T8">
                    <a:pos x="T0" y="T1"/>
                  </a:cxn>
                  <a:cxn ang="T9">
                    <a:pos x="T2" y="T3"/>
                  </a:cxn>
                  <a:cxn ang="T10">
                    <a:pos x="T4" y="T5"/>
                  </a:cxn>
                  <a:cxn ang="T11">
                    <a:pos x="T6" y="T7"/>
                  </a:cxn>
                </a:cxnLst>
                <a:rect l="T12" t="T13" r="T14" b="T15"/>
                <a:pathLst>
                  <a:path w="21600" h="21600">
                    <a:moveTo>
                      <a:pt x="0" y="0"/>
                    </a:moveTo>
                    <a:lnTo>
                      <a:pt x="7146" y="21600"/>
                    </a:lnTo>
                    <a:lnTo>
                      <a:pt x="14454" y="21600"/>
                    </a:lnTo>
                    <a:lnTo>
                      <a:pt x="21600" y="0"/>
                    </a:lnTo>
                    <a:lnTo>
                      <a:pt x="0" y="0"/>
                    </a:lnTo>
                    <a:close/>
                  </a:path>
                </a:pathLst>
              </a:custGeom>
              <a:solidFill>
                <a:srgbClr val="CCFFFF">
                  <a:alpha val="43137"/>
                </a:srgbClr>
              </a:solidFill>
              <a:ln w="9525">
                <a:noFill/>
                <a:miter lim="800000"/>
                <a:headEnd/>
                <a:tailEnd/>
              </a:ln>
            </p:spPr>
            <p:txBody>
              <a:bodyPr wrap="none" anchor="ctr"/>
              <a:lstStyle/>
              <a:p>
                <a:endParaRPr lang="en-US"/>
              </a:p>
            </p:txBody>
          </p:sp>
          <p:grpSp>
            <p:nvGrpSpPr>
              <p:cNvPr id="27685" name="Group 47"/>
              <p:cNvGrpSpPr>
                <a:grpSpLocks/>
              </p:cNvGrpSpPr>
              <p:nvPr/>
            </p:nvGrpSpPr>
            <p:grpSpPr bwMode="auto">
              <a:xfrm>
                <a:off x="0" y="1201"/>
                <a:ext cx="2002" cy="2303"/>
                <a:chOff x="0" y="1201"/>
                <a:chExt cx="2002" cy="2303"/>
              </a:xfrm>
            </p:grpSpPr>
            <p:pic>
              <p:nvPicPr>
                <p:cNvPr id="27686" name="Picture 48"/>
                <p:cNvPicPr>
                  <a:picLocks noChangeArrowheads="1"/>
                </p:cNvPicPr>
                <p:nvPr/>
              </p:nvPicPr>
              <p:blipFill>
                <a:blip r:embed="rId2"/>
                <a:srcRect/>
                <a:stretch>
                  <a:fillRect/>
                </a:stretch>
              </p:blipFill>
              <p:spPr bwMode="auto">
                <a:xfrm>
                  <a:off x="0" y="1201"/>
                  <a:ext cx="864" cy="2303"/>
                </a:xfrm>
                <a:prstGeom prst="rect">
                  <a:avLst/>
                </a:prstGeom>
                <a:noFill/>
                <a:ln w="9525">
                  <a:noFill/>
                  <a:miter lim="800000"/>
                  <a:headEnd/>
                  <a:tailEnd/>
                </a:ln>
              </p:spPr>
            </p:pic>
            <p:sp>
              <p:nvSpPr>
                <p:cNvPr id="141361" name="Text Box 49"/>
                <p:cNvSpPr txBox="1">
                  <a:spLocks noChangeArrowheads="1"/>
                </p:cNvSpPr>
                <p:nvPr/>
              </p:nvSpPr>
              <p:spPr bwMode="auto">
                <a:xfrm>
                  <a:off x="562" y="2486"/>
                  <a:ext cx="1440" cy="346"/>
                </a:xfrm>
                <a:prstGeom prst="rect">
                  <a:avLst/>
                </a:prstGeom>
                <a:noFill/>
                <a:ln>
                  <a:noFill/>
                </a:ln>
                <a:effectLst/>
                <a:extLst/>
              </p:spPr>
              <p:txBody>
                <a:bodyPr>
                  <a:spAutoFit/>
                </a:bodyPr>
                <a:lstStyle/>
                <a:p>
                  <a:pPr eaLnBrk="1" hangingPunct="1">
                    <a:spcBef>
                      <a:spcPct val="50000"/>
                    </a:spcBef>
                    <a:defRPr/>
                  </a:pPr>
                  <a:r>
                    <a:rPr lang="en-US" sz="1200" b="1" dirty="0">
                      <a:latin typeface="Verdana" pitchFamily="34" charset="0"/>
                    </a:rPr>
                    <a:t>Small motor units</a:t>
                  </a:r>
                </a:p>
                <a:p>
                  <a:pPr eaLnBrk="1" hangingPunct="1">
                    <a:spcBef>
                      <a:spcPct val="50000"/>
                    </a:spcBef>
                    <a:defRPr/>
                  </a:pPr>
                  <a:r>
                    <a:rPr lang="en-US" sz="1200" b="1" dirty="0">
                      <a:latin typeface="Verdana" pitchFamily="34" charset="0"/>
                    </a:rPr>
                    <a:t>Low stimulus threshold</a:t>
                  </a:r>
                </a:p>
              </p:txBody>
            </p:sp>
          </p:grpSp>
        </p:grpSp>
      </p:grpSp>
      <p:grpSp>
        <p:nvGrpSpPr>
          <p:cNvPr id="17" name="Group 50"/>
          <p:cNvGrpSpPr>
            <a:grpSpLocks/>
          </p:cNvGrpSpPr>
          <p:nvPr/>
        </p:nvGrpSpPr>
        <p:grpSpPr bwMode="auto">
          <a:xfrm>
            <a:off x="2667000" y="1916113"/>
            <a:ext cx="2895600" cy="3808412"/>
            <a:chOff x="1440" y="1200"/>
            <a:chExt cx="2208" cy="2399"/>
          </a:xfrm>
        </p:grpSpPr>
        <p:sp>
          <p:nvSpPr>
            <p:cNvPr id="27661" name="AutoShape 51"/>
            <p:cNvSpPr>
              <a:spLocks noChangeArrowheads="1"/>
            </p:cNvSpPr>
            <p:nvPr/>
          </p:nvSpPr>
          <p:spPr bwMode="auto">
            <a:xfrm rot="5400000">
              <a:off x="1281" y="1760"/>
              <a:ext cx="2038" cy="1640"/>
            </a:xfrm>
            <a:custGeom>
              <a:avLst/>
              <a:gdLst>
                <a:gd name="T0" fmla="*/ 2 w 21600"/>
                <a:gd name="T1" fmla="*/ 0 h 21600"/>
                <a:gd name="T2" fmla="*/ 1 w 21600"/>
                <a:gd name="T3" fmla="*/ 1 h 21600"/>
                <a:gd name="T4" fmla="*/ 0 w 21600"/>
                <a:gd name="T5" fmla="*/ 0 h 21600"/>
                <a:gd name="T6" fmla="*/ 1 w 21600"/>
                <a:gd name="T7" fmla="*/ 0 h 21600"/>
                <a:gd name="T8" fmla="*/ 0 60000 65536"/>
                <a:gd name="T9" fmla="*/ 0 60000 65536"/>
                <a:gd name="T10" fmla="*/ 0 60000 65536"/>
                <a:gd name="T11" fmla="*/ 0 60000 65536"/>
                <a:gd name="T12" fmla="*/ 4398 w 21600"/>
                <a:gd name="T13" fmla="*/ 4399 h 21600"/>
                <a:gd name="T14" fmla="*/ 17202 w 21600"/>
                <a:gd name="T15" fmla="*/ 17201 h 21600"/>
              </a:gdLst>
              <a:ahLst/>
              <a:cxnLst>
                <a:cxn ang="T8">
                  <a:pos x="T0" y="T1"/>
                </a:cxn>
                <a:cxn ang="T9">
                  <a:pos x="T2" y="T3"/>
                </a:cxn>
                <a:cxn ang="T10">
                  <a:pos x="T4" y="T5"/>
                </a:cxn>
                <a:cxn ang="T11">
                  <a:pos x="T6" y="T7"/>
                </a:cxn>
              </a:cxnLst>
              <a:rect l="T12" t="T13" r="T14" b="T15"/>
              <a:pathLst>
                <a:path w="21600" h="21600">
                  <a:moveTo>
                    <a:pt x="0" y="0"/>
                  </a:moveTo>
                  <a:lnTo>
                    <a:pt x="5195" y="21600"/>
                  </a:lnTo>
                  <a:lnTo>
                    <a:pt x="16405" y="21600"/>
                  </a:lnTo>
                  <a:lnTo>
                    <a:pt x="21600" y="0"/>
                  </a:lnTo>
                  <a:lnTo>
                    <a:pt x="0" y="0"/>
                  </a:lnTo>
                  <a:close/>
                </a:path>
              </a:pathLst>
            </a:custGeom>
            <a:solidFill>
              <a:srgbClr val="CCFFFF">
                <a:alpha val="43137"/>
              </a:srgbClr>
            </a:solidFill>
            <a:ln w="9525">
              <a:noFill/>
              <a:miter lim="800000"/>
              <a:headEnd/>
              <a:tailEnd/>
            </a:ln>
          </p:spPr>
          <p:txBody>
            <a:bodyPr wrap="none" anchor="ctr"/>
            <a:lstStyle/>
            <a:p>
              <a:endParaRPr lang="en-US"/>
            </a:p>
          </p:txBody>
        </p:sp>
        <p:grpSp>
          <p:nvGrpSpPr>
            <p:cNvPr id="27662" name="Group 52"/>
            <p:cNvGrpSpPr>
              <a:grpSpLocks/>
            </p:cNvGrpSpPr>
            <p:nvPr/>
          </p:nvGrpSpPr>
          <p:grpSpPr bwMode="auto">
            <a:xfrm>
              <a:off x="1721" y="3213"/>
              <a:ext cx="1111" cy="295"/>
              <a:chOff x="1721" y="3353"/>
              <a:chExt cx="871" cy="213"/>
            </a:xfrm>
          </p:grpSpPr>
          <p:grpSp>
            <p:nvGrpSpPr>
              <p:cNvPr id="27666" name="Group 53"/>
              <p:cNvGrpSpPr>
                <a:grpSpLocks/>
              </p:cNvGrpSpPr>
              <p:nvPr/>
            </p:nvGrpSpPr>
            <p:grpSpPr bwMode="auto">
              <a:xfrm>
                <a:off x="1721" y="3408"/>
                <a:ext cx="733" cy="48"/>
                <a:chOff x="816" y="3504"/>
                <a:chExt cx="733" cy="48"/>
              </a:xfrm>
            </p:grpSpPr>
            <p:sp>
              <p:nvSpPr>
                <p:cNvPr id="27679" name="Rectangle 54"/>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80" name="Rectangle 55"/>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81" name="Rectangle 56"/>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67" name="Group 57"/>
              <p:cNvGrpSpPr>
                <a:grpSpLocks/>
              </p:cNvGrpSpPr>
              <p:nvPr/>
            </p:nvGrpSpPr>
            <p:grpSpPr bwMode="auto">
              <a:xfrm>
                <a:off x="1859" y="3463"/>
                <a:ext cx="733" cy="48"/>
                <a:chOff x="816" y="3504"/>
                <a:chExt cx="733" cy="48"/>
              </a:xfrm>
            </p:grpSpPr>
            <p:sp>
              <p:nvSpPr>
                <p:cNvPr id="27676" name="Rectangle 58"/>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7" name="Rectangle 59"/>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8" name="Rectangle 60"/>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68" name="Group 61"/>
              <p:cNvGrpSpPr>
                <a:grpSpLocks/>
              </p:cNvGrpSpPr>
              <p:nvPr/>
            </p:nvGrpSpPr>
            <p:grpSpPr bwMode="auto">
              <a:xfrm>
                <a:off x="1804" y="3353"/>
                <a:ext cx="733" cy="48"/>
                <a:chOff x="816" y="3504"/>
                <a:chExt cx="733" cy="48"/>
              </a:xfrm>
            </p:grpSpPr>
            <p:sp>
              <p:nvSpPr>
                <p:cNvPr id="27673" name="Rectangle 62"/>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4" name="Rectangle 63"/>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5" name="Rectangle 64"/>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nvGrpSpPr>
              <p:cNvPr id="27669" name="Group 65"/>
              <p:cNvGrpSpPr>
                <a:grpSpLocks/>
              </p:cNvGrpSpPr>
              <p:nvPr/>
            </p:nvGrpSpPr>
            <p:grpSpPr bwMode="auto">
              <a:xfrm>
                <a:off x="1769" y="3518"/>
                <a:ext cx="733" cy="48"/>
                <a:chOff x="816" y="3504"/>
                <a:chExt cx="733" cy="48"/>
              </a:xfrm>
            </p:grpSpPr>
            <p:sp>
              <p:nvSpPr>
                <p:cNvPr id="27670" name="Rectangle 66"/>
                <p:cNvSpPr>
                  <a:spLocks noChangeArrowheads="1"/>
                </p:cNvSpPr>
                <p:nvPr/>
              </p:nvSpPr>
              <p:spPr bwMode="auto">
                <a:xfrm>
                  <a:off x="816" y="3504"/>
                  <a:ext cx="192" cy="48"/>
                </a:xfrm>
                <a:prstGeom prst="rect">
                  <a:avLst/>
                </a:prstGeom>
                <a:gradFill rotWithShape="1">
                  <a:gsLst>
                    <a:gs pos="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1" name="Rectangle 67"/>
                <p:cNvSpPr>
                  <a:spLocks noChangeArrowheads="1"/>
                </p:cNvSpPr>
                <p:nvPr/>
              </p:nvSpPr>
              <p:spPr bwMode="auto">
                <a:xfrm>
                  <a:off x="996" y="3504"/>
                  <a:ext cx="368" cy="48"/>
                </a:xfrm>
                <a:prstGeom prst="rect">
                  <a:avLst/>
                </a:prstGeom>
                <a:gradFill rotWithShape="1">
                  <a:gsLst>
                    <a:gs pos="0">
                      <a:srgbClr val="CC0000"/>
                    </a:gs>
                    <a:gs pos="50000">
                      <a:srgbClr val="000000"/>
                    </a:gs>
                    <a:gs pos="100000">
                      <a:srgbClr val="CC0000"/>
                    </a:gs>
                  </a:gsLst>
                  <a:lin ang="0" scaled="1"/>
                </a:gradFill>
                <a:ln w="9525">
                  <a:solidFill>
                    <a:srgbClr val="000000"/>
                  </a:solidFill>
                  <a:miter lim="800000"/>
                  <a:headEnd/>
                  <a:tailEnd/>
                </a:ln>
              </p:spPr>
              <p:txBody>
                <a:bodyPr wrap="none" anchor="ctr"/>
                <a:lstStyle/>
                <a:p>
                  <a:endParaRPr lang="en-US"/>
                </a:p>
              </p:txBody>
            </p:sp>
            <p:sp>
              <p:nvSpPr>
                <p:cNvPr id="27672" name="Rectangle 68"/>
                <p:cNvSpPr>
                  <a:spLocks noChangeArrowheads="1"/>
                </p:cNvSpPr>
                <p:nvPr/>
              </p:nvSpPr>
              <p:spPr bwMode="auto">
                <a:xfrm>
                  <a:off x="1357" y="3504"/>
                  <a:ext cx="192" cy="48"/>
                </a:xfrm>
                <a:prstGeom prst="rect">
                  <a:avLst/>
                </a:prstGeom>
                <a:gradFill rotWithShape="1">
                  <a:gsLst>
                    <a:gs pos="0">
                      <a:srgbClr val="CC0000"/>
                    </a:gs>
                    <a:gs pos="100000">
                      <a:srgbClr val="000000"/>
                    </a:gs>
                  </a:gsLst>
                  <a:lin ang="0" scaled="1"/>
                </a:gradFill>
                <a:ln w="9525">
                  <a:solidFill>
                    <a:srgbClr val="000000"/>
                  </a:solidFill>
                  <a:miter lim="800000"/>
                  <a:headEnd/>
                  <a:tailEnd/>
                </a:ln>
              </p:spPr>
              <p:txBody>
                <a:bodyPr wrap="none" anchor="ctr"/>
                <a:lstStyle/>
                <a:p>
                  <a:endParaRPr lang="en-US"/>
                </a:p>
              </p:txBody>
            </p:sp>
          </p:grpSp>
        </p:grpSp>
        <p:grpSp>
          <p:nvGrpSpPr>
            <p:cNvPr id="27663" name="Group 69"/>
            <p:cNvGrpSpPr>
              <a:grpSpLocks/>
            </p:cNvGrpSpPr>
            <p:nvPr/>
          </p:nvGrpSpPr>
          <p:grpSpPr bwMode="auto">
            <a:xfrm>
              <a:off x="1440" y="1200"/>
              <a:ext cx="2208" cy="2303"/>
              <a:chOff x="1440" y="1200"/>
              <a:chExt cx="2208" cy="2303"/>
            </a:xfrm>
          </p:grpSpPr>
          <p:pic>
            <p:nvPicPr>
              <p:cNvPr id="27664" name="Picture 70"/>
              <p:cNvPicPr>
                <a:picLocks noChangeArrowheads="1"/>
              </p:cNvPicPr>
              <p:nvPr/>
            </p:nvPicPr>
            <p:blipFill>
              <a:blip r:embed="rId2"/>
              <a:srcRect/>
              <a:stretch>
                <a:fillRect/>
              </a:stretch>
            </p:blipFill>
            <p:spPr bwMode="auto">
              <a:xfrm>
                <a:off x="1440" y="1200"/>
                <a:ext cx="1440" cy="2303"/>
              </a:xfrm>
              <a:prstGeom prst="rect">
                <a:avLst/>
              </a:prstGeom>
              <a:noFill/>
              <a:ln w="9525">
                <a:noFill/>
                <a:miter lim="800000"/>
                <a:headEnd/>
                <a:tailEnd/>
              </a:ln>
            </p:spPr>
          </p:pic>
          <p:sp>
            <p:nvSpPr>
              <p:cNvPr id="141383" name="Text Box 71"/>
              <p:cNvSpPr txBox="1">
                <a:spLocks noChangeArrowheads="1"/>
              </p:cNvSpPr>
              <p:nvPr/>
            </p:nvSpPr>
            <p:spPr bwMode="auto">
              <a:xfrm>
                <a:off x="2358" y="2486"/>
                <a:ext cx="1290" cy="461"/>
              </a:xfrm>
              <a:prstGeom prst="rect">
                <a:avLst/>
              </a:prstGeom>
              <a:noFill/>
              <a:ln>
                <a:noFill/>
              </a:ln>
              <a:effectLst/>
              <a:extLst/>
            </p:spPr>
            <p:txBody>
              <a:bodyPr>
                <a:spAutoFit/>
              </a:bodyPr>
              <a:lstStyle/>
              <a:p>
                <a:pPr eaLnBrk="1" hangingPunct="1">
                  <a:spcBef>
                    <a:spcPct val="50000"/>
                  </a:spcBef>
                  <a:defRPr/>
                </a:pPr>
                <a:r>
                  <a:rPr lang="en-US" sz="1200" b="1" dirty="0">
                    <a:latin typeface="Verdana" pitchFamily="34" charset="0"/>
                  </a:rPr>
                  <a:t>Larger motor units</a:t>
                </a:r>
              </a:p>
              <a:p>
                <a:pPr eaLnBrk="1" hangingPunct="1">
                  <a:spcBef>
                    <a:spcPct val="50000"/>
                  </a:spcBef>
                  <a:defRPr/>
                </a:pPr>
                <a:r>
                  <a:rPr lang="en-US" sz="1200" b="1" dirty="0">
                    <a:latin typeface="Verdana" pitchFamily="34" charset="0"/>
                  </a:rPr>
                  <a:t>Higher stimulus threshold</a:t>
                </a:r>
              </a:p>
            </p:txBody>
          </p:sp>
        </p:grpSp>
      </p:grpSp>
      <p:grpSp>
        <p:nvGrpSpPr>
          <p:cNvPr id="24" name="Group 72"/>
          <p:cNvGrpSpPr>
            <a:grpSpLocks/>
          </p:cNvGrpSpPr>
          <p:nvPr/>
        </p:nvGrpSpPr>
        <p:grpSpPr bwMode="auto">
          <a:xfrm>
            <a:off x="130175" y="6224588"/>
            <a:ext cx="9002713" cy="598487"/>
            <a:chOff x="82" y="3921"/>
            <a:chExt cx="5671" cy="377"/>
          </a:xfrm>
        </p:grpSpPr>
        <p:sp>
          <p:nvSpPr>
            <p:cNvPr id="27657" name="Rectangle 73"/>
            <p:cNvSpPr>
              <a:spLocks noChangeArrowheads="1"/>
            </p:cNvSpPr>
            <p:nvPr/>
          </p:nvSpPr>
          <p:spPr bwMode="auto">
            <a:xfrm>
              <a:off x="144" y="4026"/>
              <a:ext cx="5424" cy="240"/>
            </a:xfrm>
            <a:prstGeom prst="rect">
              <a:avLst/>
            </a:prstGeom>
            <a:gradFill rotWithShape="1">
              <a:gsLst>
                <a:gs pos="0">
                  <a:srgbClr val="0000FF"/>
                </a:gs>
                <a:gs pos="100000">
                  <a:srgbClr val="FF0000"/>
                </a:gs>
              </a:gsLst>
              <a:lin ang="0" scaled="1"/>
            </a:gradFill>
            <a:ln w="9525">
              <a:noFill/>
              <a:miter lim="800000"/>
              <a:headEnd/>
              <a:tailEnd/>
            </a:ln>
          </p:spPr>
          <p:txBody>
            <a:bodyPr wrap="none" anchor="ctr"/>
            <a:lstStyle/>
            <a:p>
              <a:endParaRPr lang="en-US"/>
            </a:p>
          </p:txBody>
        </p:sp>
        <p:sp>
          <p:nvSpPr>
            <p:cNvPr id="141386" name="Text Box 74"/>
            <p:cNvSpPr txBox="1">
              <a:spLocks noChangeArrowheads="1"/>
            </p:cNvSpPr>
            <p:nvPr/>
          </p:nvSpPr>
          <p:spPr bwMode="auto">
            <a:xfrm>
              <a:off x="144" y="4032"/>
              <a:ext cx="5424" cy="231"/>
            </a:xfrm>
            <a:prstGeom prst="rect">
              <a:avLst/>
            </a:prstGeom>
            <a:noFill/>
            <a:ln>
              <a:noFill/>
            </a:ln>
            <a:effectLst/>
            <a:extLst/>
          </p:spPr>
          <p:txBody>
            <a:bodyPr>
              <a:spAutoFit/>
            </a:bodyPr>
            <a:lstStyle/>
            <a:p>
              <a:pPr algn="ctr" eaLnBrk="1" hangingPunct="1">
                <a:spcBef>
                  <a:spcPct val="50000"/>
                </a:spcBef>
                <a:defRPr/>
              </a:pPr>
              <a:r>
                <a:rPr lang="en-US">
                  <a:effectLst>
                    <a:outerShdw blurRad="38100" dist="38100" dir="2700000" algn="tl">
                      <a:srgbClr val="000000"/>
                    </a:outerShdw>
                  </a:effectLst>
                  <a:latin typeface="Verdana" pitchFamily="34" charset="0"/>
                </a:rPr>
                <a:t>Amount of Force Required During Movement</a:t>
              </a:r>
            </a:p>
          </p:txBody>
        </p:sp>
        <p:sp>
          <p:nvSpPr>
            <p:cNvPr id="141387" name="Text Box 75"/>
            <p:cNvSpPr txBox="1">
              <a:spLocks noChangeArrowheads="1"/>
            </p:cNvSpPr>
            <p:nvPr/>
          </p:nvSpPr>
          <p:spPr bwMode="auto">
            <a:xfrm>
              <a:off x="82" y="3921"/>
              <a:ext cx="248" cy="365"/>
            </a:xfrm>
            <a:prstGeom prst="rect">
              <a:avLst/>
            </a:prstGeom>
            <a:noFill/>
            <a:ln>
              <a:noFill/>
            </a:ln>
            <a:effectLst/>
            <a:extLst/>
          </p:spPr>
          <p:txBody>
            <a:bodyPr>
              <a:spAutoFit/>
            </a:bodyPr>
            <a:lstStyle/>
            <a:p>
              <a:pPr algn="ctr" eaLnBrk="1" hangingPunct="1">
                <a:spcBef>
                  <a:spcPct val="50000"/>
                </a:spcBef>
                <a:defRPr/>
              </a:pPr>
              <a:r>
                <a:rPr lang="en-US" sz="3200" b="1">
                  <a:effectLst>
                    <a:outerShdw blurRad="38100" dist="38100" dir="2700000" algn="tl">
                      <a:srgbClr val="000000"/>
                    </a:outerShdw>
                  </a:effectLst>
                  <a:latin typeface="Times New Roman" pitchFamily="18" charset="0"/>
                  <a:cs typeface="Times New Roman" pitchFamily="18" charset="0"/>
                </a:rPr>
                <a:t>↓</a:t>
              </a:r>
            </a:p>
          </p:txBody>
        </p:sp>
        <p:sp>
          <p:nvSpPr>
            <p:cNvPr id="141388" name="Text Box 76"/>
            <p:cNvSpPr txBox="1">
              <a:spLocks noChangeArrowheads="1"/>
            </p:cNvSpPr>
            <p:nvPr/>
          </p:nvSpPr>
          <p:spPr bwMode="auto">
            <a:xfrm>
              <a:off x="5225" y="3933"/>
              <a:ext cx="528" cy="365"/>
            </a:xfrm>
            <a:prstGeom prst="rect">
              <a:avLst/>
            </a:prstGeom>
            <a:noFill/>
            <a:ln>
              <a:noFill/>
            </a:ln>
            <a:effectLst/>
            <a:extLst/>
          </p:spPr>
          <p:txBody>
            <a:bodyPr>
              <a:spAutoFit/>
            </a:bodyPr>
            <a:lstStyle/>
            <a:p>
              <a:pPr algn="ctr" eaLnBrk="1" hangingPunct="1">
                <a:spcBef>
                  <a:spcPct val="50000"/>
                </a:spcBef>
                <a:defRPr/>
              </a:pPr>
              <a:r>
                <a:rPr lang="en-US" sz="3200" b="1">
                  <a:effectLst>
                    <a:outerShdw blurRad="38100" dist="38100" dir="2700000" algn="tl">
                      <a:srgbClr val="000000"/>
                    </a:outerShdw>
                  </a:effectLst>
                  <a:latin typeface="Times New Roman" pitchFamily="18" charset="0"/>
                  <a:cs typeface="Times New Roman" pitchFamily="18" charset="0"/>
                </a:rPr>
                <a:t>↑</a:t>
              </a:r>
            </a:p>
          </p:txBody>
        </p:sp>
      </p:grpSp>
      <p:sp>
        <p:nvSpPr>
          <p:cNvPr id="141389" name="Rectangle 77"/>
          <p:cNvSpPr>
            <a:spLocks noChangeArrowheads="1"/>
          </p:cNvSpPr>
          <p:nvPr/>
        </p:nvSpPr>
        <p:spPr bwMode="auto">
          <a:xfrm>
            <a:off x="239713" y="5857875"/>
            <a:ext cx="8610600" cy="438150"/>
          </a:xfrm>
          <a:prstGeom prst="rect">
            <a:avLst/>
          </a:prstGeom>
          <a:solidFill>
            <a:srgbClr val="FFFF00"/>
          </a:solidFill>
          <a:ln>
            <a:noFill/>
          </a:ln>
          <a:effectLst/>
          <a:extLst/>
        </p:spPr>
        <p:txBody>
          <a:bodyPr anchor="ctr" anchorCtr="1"/>
          <a:lstStyle/>
          <a:p>
            <a:pPr algn="ctr" eaLnBrk="1" hangingPunct="1">
              <a:defRPr/>
            </a:pPr>
            <a:r>
              <a:rPr lang="en-US" sz="3200" b="1">
                <a:solidFill>
                  <a:srgbClr val="000000"/>
                </a:solidFill>
                <a:effectLst>
                  <a:outerShdw blurRad="38100" dist="38100" dir="2700000" algn="tl">
                    <a:srgbClr val="FFFFFF"/>
                  </a:outerShdw>
                </a:effectLst>
              </a:rPr>
              <a:t>The Size Principle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1389"/>
                                        </p:tgtEl>
                                        <p:attrNameLst>
                                          <p:attrName>style.visibility</p:attrName>
                                        </p:attrNameLst>
                                      </p:cBhvr>
                                      <p:to>
                                        <p:strVal val="visible"/>
                                      </p:to>
                                    </p:set>
                                    <p:anim calcmode="lin" valueType="num">
                                      <p:cBhvr additive="base">
                                        <p:cTn id="31" dur="500" fill="hold"/>
                                        <p:tgtEl>
                                          <p:spTgt spid="141389"/>
                                        </p:tgtEl>
                                        <p:attrNameLst>
                                          <p:attrName>ppt_x</p:attrName>
                                        </p:attrNameLst>
                                      </p:cBhvr>
                                      <p:tavLst>
                                        <p:tav tm="0">
                                          <p:val>
                                            <p:strVal val="#ppt_x"/>
                                          </p:val>
                                        </p:tav>
                                        <p:tav tm="100000">
                                          <p:val>
                                            <p:strVal val="#ppt_x"/>
                                          </p:val>
                                        </p:tav>
                                      </p:tavLst>
                                    </p:anim>
                                    <p:anim calcmode="lin" valueType="num">
                                      <p:cBhvr additive="base">
                                        <p:cTn id="32" dur="500" fill="hold"/>
                                        <p:tgtEl>
                                          <p:spTgt spid="141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23850" y="838200"/>
            <a:ext cx="8569325" cy="6217087"/>
          </a:xfrm>
          <a:prstGeom prst="rect">
            <a:avLst/>
          </a:prstGeom>
          <a:noFill/>
          <a:ln w="22225">
            <a:solidFill>
              <a:schemeClr val="tx1"/>
            </a:solidFill>
            <a:miter lim="800000"/>
            <a:headEnd/>
            <a:tailEnd/>
          </a:ln>
        </p:spPr>
        <p:txBody>
          <a:bodyPr wrap="square">
            <a:spAutoFit/>
          </a:bodyPr>
          <a:lstStyle/>
          <a:p>
            <a:pPr algn="ctr"/>
            <a:r>
              <a:rPr lang="en-GB" sz="3400" b="1" dirty="0" smtClean="0">
                <a:solidFill>
                  <a:srgbClr val="FF0000"/>
                </a:solidFill>
              </a:rPr>
              <a:t>Objectives</a:t>
            </a:r>
            <a:endParaRPr lang="en-GB" sz="3400" b="1" dirty="0">
              <a:solidFill>
                <a:srgbClr val="FF0000"/>
              </a:solidFill>
            </a:endParaRPr>
          </a:p>
          <a:p>
            <a:pPr algn="just"/>
            <a:endParaRPr lang="en-GB" sz="2800" b="1" dirty="0"/>
          </a:p>
          <a:p>
            <a:pPr algn="just"/>
            <a:r>
              <a:rPr lang="en-GB" sz="2800" b="1" dirty="0">
                <a:latin typeface="Comic Sans MS" panose="030F0702030302020204" pitchFamily="66" charset="0"/>
              </a:rPr>
              <a:t>At the end of this lecture </a:t>
            </a:r>
            <a:r>
              <a:rPr lang="en-GB" sz="2800" b="1" dirty="0" smtClean="0">
                <a:latin typeface="Comic Sans MS" panose="030F0702030302020204" pitchFamily="66" charset="0"/>
              </a:rPr>
              <a:t>you should </a:t>
            </a:r>
            <a:r>
              <a:rPr lang="en-GB" sz="2800" b="1" dirty="0">
                <a:latin typeface="Comic Sans MS" panose="030F0702030302020204" pitchFamily="66" charset="0"/>
              </a:rPr>
              <a:t>be able to:</a:t>
            </a:r>
          </a:p>
          <a:p>
            <a:pPr marL="457200" indent="-457200" algn="just">
              <a:buClr>
                <a:srgbClr val="FF0000"/>
              </a:buClr>
              <a:buFont typeface="Wingdings" panose="05000000000000000000" pitchFamily="2" charset="2"/>
              <a:buChar char="q"/>
            </a:pPr>
            <a:r>
              <a:rPr lang="en-GB" sz="2800" b="1" dirty="0" smtClean="0">
                <a:solidFill>
                  <a:srgbClr val="0070C0"/>
                </a:solidFill>
                <a:latin typeface="Comic Sans MS" panose="030F0702030302020204" pitchFamily="66" charset="0"/>
              </a:rPr>
              <a:t> </a:t>
            </a:r>
            <a:r>
              <a:rPr lang="en-GB" sz="2800" b="1" dirty="0">
                <a:solidFill>
                  <a:schemeClr val="tx2"/>
                </a:solidFill>
                <a:latin typeface="Comic Sans MS" panose="030F0702030302020204" pitchFamily="66" charset="0"/>
              </a:rPr>
              <a:t>Recognise the organization of the Nervous System </a:t>
            </a:r>
          </a:p>
          <a:p>
            <a:pPr marL="457200" indent="-457200" algn="just">
              <a:buClr>
                <a:srgbClr val="FF0000"/>
              </a:buClr>
              <a:buFont typeface="Wingdings" panose="05000000000000000000" pitchFamily="2" charset="2"/>
              <a:buChar char="q"/>
            </a:pPr>
            <a:r>
              <a:rPr lang="en-GB" sz="2800" b="1" dirty="0" smtClean="0">
                <a:solidFill>
                  <a:schemeClr val="tx2"/>
                </a:solidFill>
                <a:latin typeface="Comic Sans MS" panose="030F0702030302020204" pitchFamily="66" charset="0"/>
              </a:rPr>
              <a:t>Identify the </a:t>
            </a:r>
            <a:r>
              <a:rPr lang="en-GB" sz="2800" b="1" dirty="0">
                <a:solidFill>
                  <a:schemeClr val="tx2"/>
                </a:solidFill>
                <a:latin typeface="Comic Sans MS" panose="030F0702030302020204" pitchFamily="66" charset="0"/>
              </a:rPr>
              <a:t>differences between </a:t>
            </a:r>
            <a:r>
              <a:rPr lang="en-GB" sz="2800" b="1" dirty="0" smtClean="0">
                <a:solidFill>
                  <a:schemeClr val="tx2"/>
                </a:solidFill>
                <a:latin typeface="Comic Sans MS" panose="030F0702030302020204" pitchFamily="66" charset="0"/>
              </a:rPr>
              <a:t>central </a:t>
            </a:r>
            <a:r>
              <a:rPr lang="en-GB" sz="2800" b="1" dirty="0">
                <a:solidFill>
                  <a:schemeClr val="tx2"/>
                </a:solidFill>
                <a:latin typeface="Comic Sans MS" panose="030F0702030302020204" pitchFamily="66" charset="0"/>
              </a:rPr>
              <a:t>nervous system (CNS) &amp; peripheral nervous system (PNS)</a:t>
            </a:r>
          </a:p>
          <a:p>
            <a:pPr marL="457200" indent="-457200" algn="just">
              <a:buClr>
                <a:srgbClr val="FF0000"/>
              </a:buClr>
              <a:buFont typeface="Wingdings" panose="05000000000000000000" pitchFamily="2" charset="2"/>
              <a:buChar char="q"/>
            </a:pPr>
            <a:r>
              <a:rPr lang="en-GB" sz="2800" b="1" dirty="0">
                <a:solidFill>
                  <a:schemeClr val="tx2"/>
                </a:solidFill>
                <a:latin typeface="Comic Sans MS" panose="030F0702030302020204" pitchFamily="66" charset="0"/>
              </a:rPr>
              <a:t> Understand the function &amp; the recruitment of the motor </a:t>
            </a:r>
            <a:r>
              <a:rPr lang="en-GB" sz="2800" b="1" dirty="0" smtClean="0">
                <a:solidFill>
                  <a:schemeClr val="tx2"/>
                </a:solidFill>
                <a:latin typeface="Comic Sans MS" panose="030F0702030302020204" pitchFamily="66" charset="0"/>
              </a:rPr>
              <a:t>unit.</a:t>
            </a:r>
            <a:r>
              <a:rPr lang="en-US" sz="2800" b="1" dirty="0">
                <a:solidFill>
                  <a:schemeClr val="tx2"/>
                </a:solidFill>
                <a:latin typeface="Comic Sans MS" panose="030F0702030302020204" pitchFamily="66" charset="0"/>
              </a:rPr>
              <a:t> </a:t>
            </a:r>
            <a:endParaRPr lang="en-US" sz="2800" b="1" dirty="0" smtClean="0">
              <a:solidFill>
                <a:schemeClr val="tx2"/>
              </a:solidFill>
              <a:latin typeface="Comic Sans MS" panose="030F0702030302020204" pitchFamily="66" charset="0"/>
            </a:endParaRPr>
          </a:p>
          <a:p>
            <a:pPr marL="457200" indent="-457200" algn="just">
              <a:buClr>
                <a:srgbClr val="FF0000"/>
              </a:buClr>
              <a:buFont typeface="Wingdings" panose="05000000000000000000" pitchFamily="2" charset="2"/>
              <a:buChar char="q"/>
            </a:pPr>
            <a:r>
              <a:rPr lang="en-US" sz="2800" b="1" dirty="0" smtClean="0">
                <a:solidFill>
                  <a:schemeClr val="tx2"/>
                </a:solidFill>
                <a:latin typeface="Comic Sans MS" panose="030F0702030302020204" pitchFamily="66" charset="0"/>
              </a:rPr>
              <a:t>Appreciate </a:t>
            </a:r>
            <a:r>
              <a:rPr lang="en-US" sz="2800" b="1" dirty="0">
                <a:solidFill>
                  <a:schemeClr val="tx2"/>
                </a:solidFill>
                <a:latin typeface="Comic Sans MS" panose="030F0702030302020204" pitchFamily="66" charset="0"/>
              </a:rPr>
              <a:t>effect of motor units number on motor action performance</a:t>
            </a:r>
            <a:endParaRPr lang="en-GB" sz="2800" b="1" dirty="0" smtClean="0">
              <a:solidFill>
                <a:schemeClr val="tx2"/>
              </a:solidFill>
              <a:latin typeface="Comic Sans MS" panose="030F0702030302020204" pitchFamily="66" charset="0"/>
            </a:endParaRPr>
          </a:p>
          <a:p>
            <a:pPr algn="just">
              <a:buFontTx/>
              <a:buChar char="-"/>
            </a:pPr>
            <a:endParaRPr lang="en-GB" sz="2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fade">
                                      <p:cBhvr>
                                        <p:cTn id="7" dur="1000"/>
                                        <p:tgtEl>
                                          <p:spTgt spid="6146">
                                            <p:txEl>
                                              <p:pRg st="2" end="2"/>
                                            </p:txEl>
                                          </p:spTgt>
                                        </p:tgtEl>
                                      </p:cBhvr>
                                    </p:animEffect>
                                    <p:anim calcmode="lin" valueType="num">
                                      <p:cBhvr>
                                        <p:cTn id="8"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xEl>
                                              <p:pRg st="3" end="3"/>
                                            </p:txEl>
                                          </p:spTgt>
                                        </p:tgtEl>
                                        <p:attrNameLst>
                                          <p:attrName>style.visibility</p:attrName>
                                        </p:attrNameLst>
                                      </p:cBhvr>
                                      <p:to>
                                        <p:strVal val="visible"/>
                                      </p:to>
                                    </p:set>
                                    <p:animEffect transition="in" filter="fade">
                                      <p:cBhvr>
                                        <p:cTn id="14" dur="1000"/>
                                        <p:tgtEl>
                                          <p:spTgt spid="6146">
                                            <p:txEl>
                                              <p:pRg st="3" end="3"/>
                                            </p:txEl>
                                          </p:spTgt>
                                        </p:tgtEl>
                                      </p:cBhvr>
                                    </p:animEffect>
                                    <p:anim calcmode="lin" valueType="num">
                                      <p:cBhvr>
                                        <p:cTn id="15"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xEl>
                                              <p:pRg st="4" end="4"/>
                                            </p:txEl>
                                          </p:spTgt>
                                        </p:tgtEl>
                                        <p:attrNameLst>
                                          <p:attrName>style.visibility</p:attrName>
                                        </p:attrNameLst>
                                      </p:cBhvr>
                                      <p:to>
                                        <p:strVal val="visible"/>
                                      </p:to>
                                    </p:set>
                                    <p:animEffect transition="in" filter="fade">
                                      <p:cBhvr>
                                        <p:cTn id="21" dur="1000"/>
                                        <p:tgtEl>
                                          <p:spTgt spid="6146">
                                            <p:txEl>
                                              <p:pRg st="4" end="4"/>
                                            </p:txEl>
                                          </p:spTgt>
                                        </p:tgtEl>
                                      </p:cBhvr>
                                    </p:animEffect>
                                    <p:anim calcmode="lin" valueType="num">
                                      <p:cBhvr>
                                        <p:cTn id="22"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1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xEl>
                                              <p:pRg st="5" end="5"/>
                                            </p:txEl>
                                          </p:spTgt>
                                        </p:tgtEl>
                                        <p:attrNameLst>
                                          <p:attrName>style.visibility</p:attrName>
                                        </p:attrNameLst>
                                      </p:cBhvr>
                                      <p:to>
                                        <p:strVal val="visible"/>
                                      </p:to>
                                    </p:set>
                                    <p:animEffect transition="in" filter="fade">
                                      <p:cBhvr>
                                        <p:cTn id="28" dur="1000"/>
                                        <p:tgtEl>
                                          <p:spTgt spid="6146">
                                            <p:txEl>
                                              <p:pRg st="5" end="5"/>
                                            </p:txEl>
                                          </p:spTgt>
                                        </p:tgtEl>
                                      </p:cBhvr>
                                    </p:animEffect>
                                    <p:anim calcmode="lin" valueType="num">
                                      <p:cBhvr>
                                        <p:cTn id="29"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1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Effect transition="in" filter="fade">
                                      <p:cBhvr>
                                        <p:cTn id="35" dur="1000"/>
                                        <p:tgtEl>
                                          <p:spTgt spid="6146">
                                            <p:txEl>
                                              <p:pRg st="6" end="6"/>
                                            </p:txEl>
                                          </p:spTgt>
                                        </p:tgtEl>
                                      </p:cBhvr>
                                    </p:animEffect>
                                    <p:anim calcmode="lin" valueType="num">
                                      <p:cBhvr>
                                        <p:cTn id="36"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838200"/>
          </a:xfrm>
          <a:solidFill>
            <a:schemeClr val="accent5">
              <a:lumMod val="20000"/>
              <a:lumOff val="80000"/>
            </a:schemeClr>
          </a:solidFill>
        </p:spPr>
        <p:txBody>
          <a:bodyPr>
            <a:noAutofit/>
          </a:bodyPr>
          <a:lstStyle/>
          <a:p>
            <a:pPr eaLnBrk="1" hangingPunct="1">
              <a:defRPr/>
            </a:pP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Frequency summation</a:t>
            </a:r>
            <a:b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(Rate Coding)</a:t>
            </a:r>
          </a:p>
        </p:txBody>
      </p:sp>
      <p:sp>
        <p:nvSpPr>
          <p:cNvPr id="142339" name="Rectangle 3"/>
          <p:cNvSpPr>
            <a:spLocks noGrp="1" noChangeArrowheads="1"/>
          </p:cNvSpPr>
          <p:nvPr>
            <p:ph type="body" sz="half" idx="1"/>
          </p:nvPr>
        </p:nvSpPr>
        <p:spPr>
          <a:xfrm>
            <a:off x="304800" y="1371600"/>
            <a:ext cx="5257800" cy="4953000"/>
          </a:xfrm>
          <a:solidFill>
            <a:schemeClr val="bg1"/>
          </a:solidFill>
          <a:ln w="25400">
            <a:solidFill>
              <a:schemeClr val="tx1"/>
            </a:solidFill>
          </a:ln>
        </p:spPr>
        <p:txBody>
          <a:bodyPr>
            <a:normAutofit/>
          </a:bodyPr>
          <a:lstStyle/>
          <a:p>
            <a:pPr>
              <a:lnSpc>
                <a:spcPct val="80000"/>
              </a:lnSpc>
              <a:buClr>
                <a:srgbClr val="FF0000"/>
              </a:buClr>
              <a:buSzPct val="150000"/>
              <a:buFont typeface="Wingdings" panose="05000000000000000000" pitchFamily="2" charset="2"/>
              <a:buChar char="§"/>
              <a:defRPr/>
            </a:pPr>
            <a:r>
              <a:rPr lang="en-US" sz="2000" dirty="0">
                <a:latin typeface="Comic Sans MS" panose="030F0702030302020204" pitchFamily="66" charset="0"/>
              </a:rPr>
              <a:t>Individual twitch contractions occurring one after another at low frequency of stimulation. </a:t>
            </a:r>
          </a:p>
          <a:p>
            <a:pPr>
              <a:lnSpc>
                <a:spcPct val="80000"/>
              </a:lnSpc>
              <a:buClr>
                <a:srgbClr val="FF0000"/>
              </a:buClr>
              <a:buSzPct val="150000"/>
              <a:buFont typeface="Wingdings" panose="05000000000000000000" pitchFamily="2" charset="2"/>
              <a:buChar char="§"/>
              <a:defRPr/>
            </a:pPr>
            <a:r>
              <a:rPr lang="en-US" sz="2000" dirty="0">
                <a:latin typeface="Comic Sans MS" panose="030F0702030302020204" pitchFamily="66" charset="0"/>
              </a:rPr>
              <a:t>As the frequency increases, there comes a point when each new contraction occurs before the preceding one is over. </a:t>
            </a:r>
          </a:p>
          <a:p>
            <a:pPr>
              <a:lnSpc>
                <a:spcPct val="80000"/>
              </a:lnSpc>
              <a:buClr>
                <a:srgbClr val="FF0000"/>
              </a:buClr>
              <a:buSzPct val="150000"/>
              <a:buFont typeface="Wingdings" panose="05000000000000000000" pitchFamily="2" charset="2"/>
              <a:buChar char="§"/>
              <a:defRPr/>
            </a:pPr>
            <a:r>
              <a:rPr lang="en-US" sz="2000" dirty="0">
                <a:latin typeface="Comic Sans MS" panose="030F0702030302020204" pitchFamily="66" charset="0"/>
              </a:rPr>
              <a:t>When the AHC fires at slow rates, motor unit potentials (MUPs) will be at slow rate &amp; the force of muscle contraction is weak. </a:t>
            </a:r>
          </a:p>
          <a:p>
            <a:pPr>
              <a:lnSpc>
                <a:spcPct val="80000"/>
              </a:lnSpc>
              <a:buClr>
                <a:srgbClr val="FF0000"/>
              </a:buClr>
              <a:buSzPct val="150000"/>
              <a:buFont typeface="Wingdings" panose="05000000000000000000" pitchFamily="2" charset="2"/>
              <a:buChar char="§"/>
              <a:defRPr/>
            </a:pPr>
            <a:r>
              <a:rPr lang="en-US" sz="2000" dirty="0">
                <a:latin typeface="Comic Sans MS" panose="030F0702030302020204" pitchFamily="66" charset="0"/>
              </a:rPr>
              <a:t>If AHCs fire at very fast rates </a:t>
            </a:r>
            <a:r>
              <a:rPr lang="en-US" sz="2000" dirty="0" smtClean="0">
                <a:latin typeface="Comic Sans MS" panose="030F0702030302020204" pitchFamily="66" charset="0"/>
              </a:rPr>
              <a:t>   fast </a:t>
            </a:r>
            <a:r>
              <a:rPr lang="en-US" sz="2000" dirty="0">
                <a:latin typeface="Comic Sans MS" panose="030F0702030302020204" pitchFamily="66" charset="0"/>
              </a:rPr>
              <a:t>MUPs </a:t>
            </a:r>
            <a:r>
              <a:rPr lang="en-US" sz="2000" dirty="0" smtClean="0">
                <a:latin typeface="Comic Sans MS" panose="030F0702030302020204" pitchFamily="66" charset="0"/>
              </a:rPr>
              <a:t>     stronger </a:t>
            </a:r>
            <a:r>
              <a:rPr lang="en-US" sz="2000" dirty="0">
                <a:latin typeface="Comic Sans MS" panose="030F0702030302020204" pitchFamily="66" charset="0"/>
              </a:rPr>
              <a:t>contraction. </a:t>
            </a:r>
          </a:p>
          <a:p>
            <a:pPr>
              <a:lnSpc>
                <a:spcPct val="80000"/>
              </a:lnSpc>
              <a:buClr>
                <a:srgbClr val="FF0000"/>
              </a:buClr>
              <a:buSzPct val="150000"/>
              <a:buFont typeface="Wingdings" panose="05000000000000000000" pitchFamily="2" charset="2"/>
              <a:buChar char="§"/>
              <a:defRPr/>
            </a:pPr>
            <a:r>
              <a:rPr lang="en-US" sz="2000" dirty="0">
                <a:latin typeface="Comic Sans MS" panose="030F0702030302020204" pitchFamily="66" charset="0"/>
              </a:rPr>
              <a:t>Thus the total strength of contraction rises progressively with increasing frequency</a:t>
            </a:r>
            <a:r>
              <a:rPr lang="en-US" sz="2400" dirty="0">
                <a:latin typeface="Comic Sans MS" panose="030F0702030302020204" pitchFamily="66" charset="0"/>
              </a:rPr>
              <a:t>. </a:t>
            </a:r>
          </a:p>
          <a:p>
            <a:pPr marL="609600" indent="-609600">
              <a:lnSpc>
                <a:spcPct val="80000"/>
              </a:lnSpc>
              <a:defRPr/>
            </a:pPr>
            <a:endParaRPr lang="en-US" b="1" dirty="0">
              <a:solidFill>
                <a:srgbClr val="C00000"/>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0090" y="1395484"/>
            <a:ext cx="2895600" cy="49291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4572000" y="4343400"/>
            <a:ext cx="1981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447800" y="4572000"/>
            <a:ext cx="400494"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1000"/>
                                        <p:tgtEl>
                                          <p:spTgt spid="142339">
                                            <p:txEl>
                                              <p:pRg st="0" end="0"/>
                                            </p:txEl>
                                          </p:spTgt>
                                        </p:tgtEl>
                                      </p:cBhvr>
                                    </p:animEffect>
                                    <p:anim calcmode="lin" valueType="num">
                                      <p:cBhvr>
                                        <p:cTn id="8" dur="10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2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339">
                                            <p:txEl>
                                              <p:pRg st="1" end="1"/>
                                            </p:txEl>
                                          </p:spTgt>
                                        </p:tgtEl>
                                        <p:attrNameLst>
                                          <p:attrName>style.visibility</p:attrName>
                                        </p:attrNameLst>
                                      </p:cBhvr>
                                      <p:to>
                                        <p:strVal val="visible"/>
                                      </p:to>
                                    </p:set>
                                    <p:animEffect transition="in" filter="fade">
                                      <p:cBhvr>
                                        <p:cTn id="14" dur="1000"/>
                                        <p:tgtEl>
                                          <p:spTgt spid="142339">
                                            <p:txEl>
                                              <p:pRg st="1" end="1"/>
                                            </p:txEl>
                                          </p:spTgt>
                                        </p:tgtEl>
                                      </p:cBhvr>
                                    </p:animEffect>
                                    <p:anim calcmode="lin" valueType="num">
                                      <p:cBhvr>
                                        <p:cTn id="15"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2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2339">
                                            <p:txEl>
                                              <p:pRg st="2" end="2"/>
                                            </p:txEl>
                                          </p:spTgt>
                                        </p:tgtEl>
                                        <p:attrNameLst>
                                          <p:attrName>style.visibility</p:attrName>
                                        </p:attrNameLst>
                                      </p:cBhvr>
                                      <p:to>
                                        <p:strVal val="visible"/>
                                      </p:to>
                                    </p:set>
                                    <p:animEffect transition="in" filter="fade">
                                      <p:cBhvr>
                                        <p:cTn id="21" dur="1000"/>
                                        <p:tgtEl>
                                          <p:spTgt spid="142339">
                                            <p:txEl>
                                              <p:pRg st="2" end="2"/>
                                            </p:txEl>
                                          </p:spTgt>
                                        </p:tgtEl>
                                      </p:cBhvr>
                                    </p:animEffect>
                                    <p:anim calcmode="lin" valueType="num">
                                      <p:cBhvr>
                                        <p:cTn id="22" dur="10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2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2339">
                                            <p:txEl>
                                              <p:pRg st="3" end="3"/>
                                            </p:txEl>
                                          </p:spTgt>
                                        </p:tgtEl>
                                        <p:attrNameLst>
                                          <p:attrName>style.visibility</p:attrName>
                                        </p:attrNameLst>
                                      </p:cBhvr>
                                      <p:to>
                                        <p:strVal val="visible"/>
                                      </p:to>
                                    </p:set>
                                    <p:animEffect transition="in" filter="fade">
                                      <p:cBhvr>
                                        <p:cTn id="28" dur="1000"/>
                                        <p:tgtEl>
                                          <p:spTgt spid="142339">
                                            <p:txEl>
                                              <p:pRg st="3" end="3"/>
                                            </p:txEl>
                                          </p:spTgt>
                                        </p:tgtEl>
                                      </p:cBhvr>
                                    </p:animEffect>
                                    <p:anim calcmode="lin" valueType="num">
                                      <p:cBhvr>
                                        <p:cTn id="29" dur="10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2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2339">
                                            <p:txEl>
                                              <p:pRg st="4" end="4"/>
                                            </p:txEl>
                                          </p:spTgt>
                                        </p:tgtEl>
                                        <p:attrNameLst>
                                          <p:attrName>style.visibility</p:attrName>
                                        </p:attrNameLst>
                                      </p:cBhvr>
                                      <p:to>
                                        <p:strVal val="visible"/>
                                      </p:to>
                                    </p:set>
                                    <p:animEffect transition="in" filter="fade">
                                      <p:cBhvr>
                                        <p:cTn id="35" dur="1000"/>
                                        <p:tgtEl>
                                          <p:spTgt spid="142339">
                                            <p:txEl>
                                              <p:pRg st="4" end="4"/>
                                            </p:txEl>
                                          </p:spTgt>
                                        </p:tgtEl>
                                      </p:cBhvr>
                                    </p:animEffect>
                                    <p:anim calcmode="lin" valueType="num">
                                      <p:cBhvr>
                                        <p:cTn id="36" dur="10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23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Tetanization</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257800" cy="4525963"/>
          </a:xfrm>
        </p:spPr>
        <p:txBody>
          <a:bodyPr>
            <a:normAutofit fontScale="70000" lnSpcReduction="20000"/>
          </a:bodyPr>
          <a:lstStyle/>
          <a:p>
            <a:pPr>
              <a:buClr>
                <a:srgbClr val="FF0000"/>
              </a:buClr>
              <a:buSzPct val="150000"/>
              <a:buFont typeface="Wingdings" panose="05000000000000000000" pitchFamily="2" charset="2"/>
              <a:buChar char="§"/>
            </a:pPr>
            <a:r>
              <a:rPr lang="en-US" dirty="0">
                <a:latin typeface="Comic Sans MS" panose="030F0702030302020204" pitchFamily="66" charset="0"/>
              </a:rPr>
              <a:t>When the frequency reaches a critical level, the successive contractions become so rapid and fuse together and the muscle contraction appears to be completely smooth and continuous,  </a:t>
            </a:r>
            <a:r>
              <a:rPr lang="en-US" dirty="0" smtClean="0">
                <a:latin typeface="Comic Sans MS" panose="030F0702030302020204" pitchFamily="66" charset="0"/>
              </a:rPr>
              <a:t>this  </a:t>
            </a:r>
            <a:r>
              <a:rPr lang="en-US" dirty="0">
                <a:latin typeface="Comic Sans MS" panose="030F0702030302020204" pitchFamily="66" charset="0"/>
              </a:rPr>
              <a:t>process is called </a:t>
            </a:r>
            <a:r>
              <a:rPr lang="en-US" dirty="0">
                <a:solidFill>
                  <a:srgbClr val="FF0000"/>
                </a:solidFill>
                <a:effectLst>
                  <a:outerShdw blurRad="38100" dist="38100" dir="2700000" algn="tl">
                    <a:srgbClr val="000000">
                      <a:alpha val="43137"/>
                    </a:srgbClr>
                  </a:outerShdw>
                </a:effectLst>
                <a:latin typeface="Comic Sans MS" panose="030F0702030302020204" pitchFamily="66" charset="0"/>
              </a:rPr>
              <a:t>tetanization.</a:t>
            </a:r>
            <a:r>
              <a:rPr lang="en-US" dirty="0">
                <a:latin typeface="Comic Sans MS" panose="030F0702030302020204" pitchFamily="66" charset="0"/>
              </a:rPr>
              <a:t> </a:t>
            </a:r>
          </a:p>
          <a:p>
            <a:pPr>
              <a:buClr>
                <a:srgbClr val="FF0000"/>
              </a:buClr>
              <a:buSzPct val="150000"/>
              <a:buFont typeface="Wingdings" panose="05000000000000000000" pitchFamily="2" charset="2"/>
              <a:buChar char="§"/>
            </a:pPr>
            <a:r>
              <a:rPr lang="en-US" dirty="0" err="1">
                <a:latin typeface="Comic Sans MS" panose="030F0702030302020204" pitchFamily="66" charset="0"/>
              </a:rPr>
              <a:t>Tetany</a:t>
            </a:r>
            <a:r>
              <a:rPr lang="en-US" dirty="0">
                <a:latin typeface="Comic Sans MS" panose="030F0702030302020204" pitchFamily="66" charset="0"/>
              </a:rPr>
              <a:t> occurs because enough calcium ions are maintained in the muscle sarcoplasm, even between action potentials, so that full contractile state is sustained without allowing any relaxation between the action potentials. </a:t>
            </a:r>
          </a:p>
          <a:p>
            <a:pPr>
              <a:buClr>
                <a:srgbClr val="FF0000"/>
              </a:buClr>
              <a:buSzPct val="150000"/>
              <a:buFont typeface="Wingdings" panose="05000000000000000000" pitchFamily="2" charset="2"/>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0090" y="1395484"/>
            <a:ext cx="2895600" cy="49291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1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Recruitment versus rate coding</a:t>
            </a:r>
          </a:p>
        </p:txBody>
      </p:sp>
      <p:sp>
        <p:nvSpPr>
          <p:cNvPr id="3" name="Content Placeholder 2"/>
          <p:cNvSpPr>
            <a:spLocks noGrp="1"/>
          </p:cNvSpPr>
          <p:nvPr>
            <p:ph idx="1"/>
          </p:nvPr>
        </p:nvSpPr>
        <p:spPr>
          <a:xfrm>
            <a:off x="457200" y="1600200"/>
            <a:ext cx="4724400" cy="4525963"/>
          </a:xfrm>
        </p:spPr>
        <p:txBody>
          <a:bodyPr/>
          <a:lstStyle/>
          <a:p>
            <a:pPr>
              <a:buClr>
                <a:srgbClr val="FF0000"/>
              </a:buClr>
              <a:buSzPct val="150000"/>
              <a:buFont typeface="Wingdings" panose="05000000000000000000" pitchFamily="2" charset="2"/>
              <a:buChar char="§"/>
            </a:pPr>
            <a:r>
              <a:rPr lang="en-US" dirty="0">
                <a:latin typeface="Comic Sans MS" panose="030F0702030302020204" pitchFamily="66" charset="0"/>
              </a:rPr>
              <a:t>Smaller muscles (</a:t>
            </a:r>
            <a:r>
              <a:rPr lang="en-US" dirty="0" err="1">
                <a:latin typeface="Comic Sans MS" panose="030F0702030302020204" pitchFamily="66" charset="0"/>
              </a:rPr>
              <a:t>e.g</a:t>
            </a:r>
            <a:r>
              <a:rPr lang="en-US" dirty="0">
                <a:latin typeface="Comic Sans MS" panose="030F0702030302020204" pitchFamily="66" charset="0"/>
              </a:rPr>
              <a:t>: first dorsal </a:t>
            </a:r>
            <a:r>
              <a:rPr lang="en-US" dirty="0" err="1">
                <a:latin typeface="Comic Sans MS" panose="030F0702030302020204" pitchFamily="66" charset="0"/>
              </a:rPr>
              <a:t>interosseous</a:t>
            </a:r>
            <a:r>
              <a:rPr lang="en-US" dirty="0">
                <a:latin typeface="Comic Sans MS" panose="030F0702030302020204" pitchFamily="66" charset="0"/>
              </a:rPr>
              <a:t>) rely more on rate coding.</a:t>
            </a:r>
          </a:p>
          <a:p>
            <a:pPr>
              <a:buClr>
                <a:srgbClr val="FF0000"/>
              </a:buClr>
              <a:buSzPct val="150000"/>
              <a:buFont typeface="Wingdings" panose="05000000000000000000" pitchFamily="2" charset="2"/>
              <a:buChar char="§"/>
            </a:pPr>
            <a:r>
              <a:rPr lang="en-US" dirty="0">
                <a:latin typeface="Comic Sans MS" panose="030F0702030302020204" pitchFamily="66" charset="0"/>
              </a:rPr>
              <a:t>Larger muscles of mixed fiber types (</a:t>
            </a:r>
            <a:r>
              <a:rPr lang="en-US" dirty="0" err="1">
                <a:latin typeface="Comic Sans MS" panose="030F0702030302020204" pitchFamily="66" charset="0"/>
              </a:rPr>
              <a:t>e.g</a:t>
            </a:r>
            <a:r>
              <a:rPr lang="en-US" dirty="0">
                <a:latin typeface="Comic Sans MS" panose="030F0702030302020204" pitchFamily="66" charset="0"/>
              </a:rPr>
              <a:t>: deltoid) rely more on recruitment.</a:t>
            </a:r>
          </a:p>
          <a:p>
            <a:pPr>
              <a:buClr>
                <a:srgbClr val="FF0000"/>
              </a:buClr>
              <a:buSzPct val="150000"/>
              <a:buFont typeface="Wingdings" panose="05000000000000000000" pitchFamily="2" charset="2"/>
              <a:buChar char="§"/>
            </a:pPr>
            <a:endParaRPr lang="en-US" dirty="0">
              <a:latin typeface="Comic Sans MS" panose="030F0702030302020204" pitchFamily="66" charset="0"/>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495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46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229600" cy="788987"/>
          </a:xfrm>
          <a:solidFill>
            <a:schemeClr val="accent5">
              <a:lumMod val="20000"/>
              <a:lumOff val="80000"/>
            </a:schemeClr>
          </a:solidFill>
          <a:ln w="22225">
            <a:solidFill>
              <a:schemeClr val="tx1"/>
            </a:solidFill>
          </a:ln>
        </p:spPr>
        <p:txBody>
          <a:bodyPr/>
          <a:lstStyle/>
          <a:p>
            <a:pPr>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or non role</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143000"/>
            <a:ext cx="8229600" cy="5029200"/>
          </a:xfrm>
          <a:ln w="22225">
            <a:solidFill>
              <a:schemeClr val="tx1"/>
            </a:solidFill>
          </a:ln>
        </p:spPr>
        <p:txBody>
          <a:bodyPr>
            <a:normAutofit lnSpcReduction="10000"/>
          </a:bodyPr>
          <a:lstStyle/>
          <a:p>
            <a:pPr marL="342900" lvl="1" indent="-342900">
              <a:buClr>
                <a:schemeClr val="hlink"/>
              </a:buClr>
              <a:buSzPct val="90000"/>
              <a:buFontTx/>
              <a:buBlip>
                <a:blip r:embed="rId2"/>
              </a:buBlip>
              <a:defRPr/>
            </a:pPr>
            <a:r>
              <a:rPr lang="en-US" dirty="0" smtClean="0">
                <a:latin typeface="Comic Sans MS" panose="030F0702030302020204" pitchFamily="66" charset="0"/>
              </a:rPr>
              <a:t>Motor Units Follows </a:t>
            </a:r>
            <a:r>
              <a:rPr lang="ja-JP" altLang="en-US" dirty="0" smtClean="0">
                <a:latin typeface="Comic Sans MS" panose="030F0702030302020204" pitchFamily="66" charset="0"/>
              </a:rPr>
              <a:t>“</a:t>
            </a:r>
            <a:r>
              <a:rPr lang="en-US" altLang="ja-JP" dirty="0" smtClean="0">
                <a:latin typeface="Comic Sans MS" panose="030F0702030302020204" pitchFamily="66" charset="0"/>
              </a:rPr>
              <a:t>all-or-none</a:t>
            </a:r>
            <a:r>
              <a:rPr lang="ja-JP" altLang="en-US" dirty="0" smtClean="0">
                <a:latin typeface="Comic Sans MS" panose="030F0702030302020204" pitchFamily="66" charset="0"/>
              </a:rPr>
              <a:t>”</a:t>
            </a:r>
            <a:r>
              <a:rPr lang="en-US" altLang="ja-JP" dirty="0" smtClean="0">
                <a:latin typeface="Comic Sans MS" panose="030F0702030302020204" pitchFamily="66" charset="0"/>
              </a:rPr>
              <a:t> principle – impulse from motor neuron will cause contraction in all muscle fibers it innervates or none</a:t>
            </a:r>
            <a:endParaRPr lang="en-US" dirty="0" smtClean="0">
              <a:latin typeface="Comic Sans MS" pitchFamily="66" charset="0"/>
            </a:endParaRPr>
          </a:p>
          <a:p>
            <a:pPr eaLnBrk="1" fontAlgn="auto" hangingPunct="1">
              <a:spcAft>
                <a:spcPts val="0"/>
              </a:spcAft>
              <a:buFont typeface="Wingdings" pitchFamily="2" charset="2"/>
              <a:buChar char="§"/>
              <a:defRPr/>
            </a:pPr>
            <a:r>
              <a:rPr lang="en-US" dirty="0" smtClean="0">
                <a:latin typeface="Comic Sans MS" pitchFamily="66" charset="0"/>
              </a:rPr>
              <a:t> In an </a:t>
            </a:r>
            <a:r>
              <a:rPr lang="en-US" dirty="0" err="1" smtClean="0">
                <a:latin typeface="Comic Sans MS" panose="030F0702030302020204" pitchFamily="66" charset="0"/>
              </a:rPr>
              <a:t>electrodiagnostic</a:t>
            </a:r>
            <a:r>
              <a:rPr lang="en-US" dirty="0" smtClean="0">
                <a:latin typeface="Comic Sans MS" panose="030F0702030302020204" pitchFamily="66" charset="0"/>
              </a:rPr>
              <a:t> testing (EMG , electromyography) for  a patient with weakness, careful analysis of the motor unit action potential (MUAP) size, shape, and recruitment pattern can help in distinguishing a myopathy from  neuropathy</a:t>
            </a:r>
            <a:r>
              <a:rPr lang="en-US" sz="2800" dirty="0" smtClean="0">
                <a:latin typeface="Comic Sans MS" panose="030F0702030302020204" pitchFamily="66" charset="0"/>
              </a:rPr>
              <a:t>.</a:t>
            </a:r>
          </a:p>
          <a:p>
            <a:pPr>
              <a:defRPr/>
            </a:pPr>
            <a:endParaRPr lang="en-US"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6600" dirty="0" smtClean="0">
              <a:solidFill>
                <a:srgbClr val="FF0000"/>
              </a:solidFill>
              <a:latin typeface="Algerian" panose="04020705040A02060702" pitchFamily="82" charset="0"/>
            </a:endParaRPr>
          </a:p>
          <a:p>
            <a:pPr marL="0" indent="0" algn="ctr">
              <a:buNone/>
            </a:pPr>
            <a:r>
              <a:rPr lang="en-US" sz="6600" dirty="0" smtClean="0">
                <a:solidFill>
                  <a:srgbClr val="FF0000"/>
                </a:solidFill>
                <a:latin typeface="Algerian" panose="04020705040A02060702" pitchFamily="82" charset="0"/>
              </a:rPr>
              <a:t>Thank You</a:t>
            </a:r>
            <a:endParaRPr lang="en-US" sz="6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80663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Sensor and Motor System relations.png"/>
          <p:cNvPicPr>
            <a:picLocks noGrp="1" noChangeAspect="1"/>
          </p:cNvPicPr>
          <p:nvPr>
            <p:ph idx="1"/>
          </p:nvPr>
        </p:nvPicPr>
        <p:blipFill>
          <a:blip r:embed="rId2"/>
          <a:stretch>
            <a:fillRect/>
          </a:stretch>
        </p:blipFill>
        <p:spPr>
          <a:xfrm>
            <a:off x="4648200" y="4648200"/>
            <a:ext cx="3962400" cy="1981200"/>
          </a:xfrm>
          <a:solidFill>
            <a:schemeClr val="bg1"/>
          </a:solidFill>
          <a:ln w="25400">
            <a:solidFill>
              <a:schemeClr val="tx1"/>
            </a:solidFill>
          </a:ln>
        </p:spPr>
      </p:pic>
      <p:pic>
        <p:nvPicPr>
          <p:cNvPr id="7171" name="Picture 7" descr="1602abOrgSomatAutoNerSys_L.jpg                                 00201B77FAP7_JPEGS_ch12-18Labeled      BE4B5C3E:"/>
          <p:cNvPicPr>
            <a:picLocks noChangeAspect="1" noChangeArrowheads="1"/>
          </p:cNvPicPr>
          <p:nvPr/>
        </p:nvPicPr>
        <p:blipFill>
          <a:blip r:embed="rId3"/>
          <a:srcRect l="8360" t="24234" r="2777" b="25330"/>
          <a:stretch>
            <a:fillRect/>
          </a:stretch>
        </p:blipFill>
        <p:spPr bwMode="auto">
          <a:xfrm>
            <a:off x="4648200" y="152400"/>
            <a:ext cx="3962400" cy="4343400"/>
          </a:xfrm>
          <a:prstGeom prst="rect">
            <a:avLst/>
          </a:prstGeom>
          <a:noFill/>
          <a:ln w="22225">
            <a:solidFill>
              <a:schemeClr val="tx1"/>
            </a:solidFill>
            <a:miter lim="800000"/>
            <a:headEnd/>
            <a:tailEnd/>
          </a:ln>
        </p:spPr>
      </p:pic>
      <p:pic>
        <p:nvPicPr>
          <p:cNvPr id="7172" name="Content Placeholder 3" descr="Spinal nerves segment.jpg"/>
          <p:cNvPicPr>
            <a:picLocks noChangeAspect="1"/>
          </p:cNvPicPr>
          <p:nvPr/>
        </p:nvPicPr>
        <p:blipFill>
          <a:blip r:embed="rId4"/>
          <a:srcRect/>
          <a:stretch>
            <a:fillRect/>
          </a:stretch>
        </p:blipFill>
        <p:spPr bwMode="auto">
          <a:xfrm>
            <a:off x="533400" y="1295400"/>
            <a:ext cx="3352800" cy="5257800"/>
          </a:xfrm>
          <a:prstGeom prst="rect">
            <a:avLst/>
          </a:prstGeom>
          <a:noFill/>
          <a:ln w="25400">
            <a:solidFill>
              <a:schemeClr val="tx1"/>
            </a:solidFill>
            <a:miter lim="800000"/>
            <a:headEnd/>
            <a:tailEnd/>
          </a:ln>
        </p:spPr>
      </p:pic>
      <p:sp>
        <p:nvSpPr>
          <p:cNvPr id="5" name="TextBox 4"/>
          <p:cNvSpPr txBox="1"/>
          <p:nvPr/>
        </p:nvSpPr>
        <p:spPr>
          <a:xfrm>
            <a:off x="304800" y="228600"/>
            <a:ext cx="3810000" cy="830997"/>
          </a:xfrm>
          <a:prstGeom prst="rect">
            <a:avLst/>
          </a:prstGeom>
          <a:solidFill>
            <a:schemeClr val="accent5">
              <a:lumMod val="20000"/>
              <a:lumOff val="80000"/>
            </a:schemeClr>
          </a:solidFill>
          <a:ln w="25400">
            <a:solidFill>
              <a:schemeClr val="tx2"/>
            </a:solidFill>
          </a:ln>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Organization of Nervous System</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bject 2"/>
          <p:cNvSpPr>
            <a:spLocks noGrp="1"/>
          </p:cNvSpPr>
          <p:nvPr>
            <p:ph idx="1"/>
          </p:nvPr>
        </p:nvSpPr>
        <p:spPr>
          <a:xfrm>
            <a:off x="457200" y="152400"/>
            <a:ext cx="8229600" cy="6096000"/>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1315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7813"/>
            <a:ext cx="8229600" cy="636587"/>
          </a:xfrm>
          <a:solidFill>
            <a:schemeClr val="accent5">
              <a:lumMod val="20000"/>
              <a:lumOff val="80000"/>
            </a:schemeClr>
          </a:solidFill>
        </p:spPr>
        <p:txBody>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Nerve-Muscle Interaction</a:t>
            </a:r>
            <a:endParaRPr lang="en-CA"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011" name="Rectangle 3"/>
          <p:cNvSpPr>
            <a:spLocks noGrp="1" noChangeArrowheads="1"/>
          </p:cNvSpPr>
          <p:nvPr>
            <p:ph idx="1"/>
          </p:nvPr>
        </p:nvSpPr>
        <p:spPr>
          <a:xfrm>
            <a:off x="381000" y="990600"/>
            <a:ext cx="8305800" cy="5105400"/>
          </a:xfrm>
        </p:spPr>
        <p:txBody>
          <a:bodyPr>
            <a:normAutofit fontScale="92500"/>
          </a:bodyPr>
          <a:lstStyle/>
          <a:p>
            <a:pPr eaLnBrk="1" hangingPunct="1">
              <a:lnSpc>
                <a:spcPct val="160000"/>
              </a:lnSpc>
              <a:buFont typeface="Wingdings" charset="0"/>
              <a:buBlip>
                <a:blip r:embed="rId2"/>
              </a:buBlip>
              <a:defRPr/>
            </a:pPr>
            <a:r>
              <a:rPr lang="en-US" sz="2200" dirty="0" smtClean="0">
                <a:latin typeface="Comic Sans MS" panose="030F0702030302020204" pitchFamily="66" charset="0"/>
              </a:rPr>
              <a:t>The nervous </a:t>
            </a:r>
            <a:r>
              <a:rPr lang="en-US" sz="2200" dirty="0">
                <a:latin typeface="Comic Sans MS" panose="030F0702030302020204" pitchFamily="66" charset="0"/>
              </a:rPr>
              <a:t>system  can be divided into central (CNS) and peripheral (PNS) </a:t>
            </a:r>
          </a:p>
          <a:p>
            <a:pPr eaLnBrk="1" hangingPunct="1">
              <a:lnSpc>
                <a:spcPct val="160000"/>
              </a:lnSpc>
              <a:buFont typeface="Wingdings" charset="0"/>
              <a:buBlip>
                <a:blip r:embed="rId2"/>
              </a:buBlip>
              <a:defRPr/>
            </a:pPr>
            <a:r>
              <a:rPr lang="en-US" sz="2200" dirty="0">
                <a:latin typeface="Comic Sans MS" panose="030F0702030302020204" pitchFamily="66" charset="0"/>
              </a:rPr>
              <a:t>It can also be divided in terms of function: motor and sensory activity</a:t>
            </a:r>
          </a:p>
          <a:p>
            <a:pPr eaLnBrk="1" hangingPunct="1">
              <a:lnSpc>
                <a:spcPct val="160000"/>
              </a:lnSpc>
              <a:buFont typeface="Wingdings" charset="0"/>
              <a:buBlip>
                <a:blip r:embed="rId2"/>
              </a:buBlip>
              <a:defRPr/>
            </a:pPr>
            <a:r>
              <a:rPr lang="en-US" sz="2400" b="1" dirty="0" smtClean="0">
                <a:solidFill>
                  <a:srgbClr val="FF0000"/>
                </a:solidFill>
                <a:latin typeface="Comic Sans MS" panose="030F0702030302020204" pitchFamily="66" charset="0"/>
              </a:rPr>
              <a:t>Sensory Neurons </a:t>
            </a:r>
            <a:r>
              <a:rPr lang="en-US" sz="2200" dirty="0" smtClean="0">
                <a:solidFill>
                  <a:schemeClr val="accent1"/>
                </a:solidFill>
                <a:latin typeface="Comic Sans MS" panose="030F0702030302020204" pitchFamily="66" charset="0"/>
              </a:rPr>
              <a:t>:</a:t>
            </a:r>
            <a:r>
              <a:rPr lang="en-US" sz="2200" dirty="0" smtClean="0">
                <a:latin typeface="Comic Sans MS" panose="030F0702030302020204" pitchFamily="66" charset="0"/>
              </a:rPr>
              <a:t> </a:t>
            </a:r>
            <a:r>
              <a:rPr lang="en-US" sz="2200" dirty="0">
                <a:latin typeface="Comic Sans MS" panose="030F0702030302020204" pitchFamily="66" charset="0"/>
              </a:rPr>
              <a:t>collects info from the various sensors located throughout the body and transmits the info to the brain</a:t>
            </a:r>
          </a:p>
          <a:p>
            <a:pPr eaLnBrk="1" hangingPunct="1">
              <a:lnSpc>
                <a:spcPct val="160000"/>
              </a:lnSpc>
              <a:buFont typeface="Wingdings" charset="0"/>
              <a:buBlip>
                <a:blip r:embed="rId2"/>
              </a:buBlip>
              <a:defRPr/>
            </a:pPr>
            <a:r>
              <a:rPr lang="en-US" sz="2400" b="1" dirty="0" smtClean="0">
                <a:solidFill>
                  <a:srgbClr val="FF0000"/>
                </a:solidFill>
                <a:latin typeface="Comic Sans MS" panose="030F0702030302020204" pitchFamily="66" charset="0"/>
              </a:rPr>
              <a:t>Motor Neurons </a:t>
            </a:r>
            <a:r>
              <a:rPr lang="en-US" sz="2200" dirty="0" smtClean="0">
                <a:solidFill>
                  <a:schemeClr val="accent1"/>
                </a:solidFill>
                <a:latin typeface="Comic Sans MS" panose="030F0702030302020204" pitchFamily="66" charset="0"/>
              </a:rPr>
              <a:t>:</a:t>
            </a:r>
            <a:r>
              <a:rPr lang="en-US" sz="2200" dirty="0" smtClean="0">
                <a:latin typeface="Comic Sans MS" panose="030F0702030302020204" pitchFamily="66" charset="0"/>
              </a:rPr>
              <a:t> </a:t>
            </a:r>
            <a:r>
              <a:rPr lang="en-US" sz="2200" dirty="0">
                <a:latin typeface="Comic Sans MS" panose="030F0702030302020204" pitchFamily="66" charset="0"/>
              </a:rPr>
              <a:t>conducts signals to activate muscle </a:t>
            </a:r>
            <a:r>
              <a:rPr lang="en-US" sz="2200" dirty="0" smtClean="0">
                <a:latin typeface="Comic Sans MS" panose="030F0702030302020204" pitchFamily="66" charset="0"/>
              </a:rPr>
              <a:t>contraction</a:t>
            </a:r>
          </a:p>
          <a:p>
            <a:pPr eaLnBrk="1" hangingPunct="1">
              <a:lnSpc>
                <a:spcPct val="160000"/>
              </a:lnSpc>
              <a:defRPr/>
            </a:pPr>
            <a:r>
              <a:rPr lang="en-US" sz="2200" dirty="0" smtClean="0">
                <a:latin typeface="Comic Sans MS" panose="030F0702030302020204" pitchFamily="66" charset="0"/>
              </a:rPr>
              <a:t>Skeletal muscle activation is initiated through neural activation</a:t>
            </a:r>
          </a:p>
          <a:p>
            <a:pPr eaLnBrk="1" hangingPunct="1">
              <a:lnSpc>
                <a:spcPct val="160000"/>
              </a:lnSpc>
              <a:buFont typeface="Wingdings" pitchFamily="2" charset="2"/>
              <a:buNone/>
              <a:defRPr/>
            </a:pPr>
            <a:endParaRPr lang="en-CA" sz="2200" dirty="0">
              <a:latin typeface="Times New Roman" charset="0"/>
            </a:endParaRPr>
          </a:p>
        </p:txBody>
      </p:sp>
      <p:sp>
        <p:nvSpPr>
          <p:cNvPr id="5" name="Slide Number Placeholder 5"/>
          <p:cNvSpPr>
            <a:spLocks noGrp="1"/>
          </p:cNvSpPr>
          <p:nvPr>
            <p:ph type="sldNum" sz="quarter" idx="12"/>
          </p:nvPr>
        </p:nvSpPr>
        <p:spPr/>
        <p:txBody>
          <a:bodyPr/>
          <a:lstStyle/>
          <a:p>
            <a:pPr>
              <a:defRPr/>
            </a:pPr>
            <a:fld id="{107E7788-938B-4F9E-B06E-6DD5CD1F2DA6}" type="slidenum">
              <a:rPr lang="en-CA"/>
              <a:pPr>
                <a:defRPr/>
              </a:pPr>
              <a:t>5</a:t>
            </a:fld>
            <a:endParaRPr lang="en-CA"/>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randombar(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p:cTn id="12" dur="1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3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3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43011">
                                            <p:txEl>
                                              <p:pRg st="1" end="1"/>
                                            </p:txEl>
                                          </p:spTgt>
                                        </p:tgtEl>
                                        <p:attrNameLst>
                                          <p:attrName>style.visibility</p:attrName>
                                        </p:attrNameLst>
                                      </p:cBhvr>
                                      <p:to>
                                        <p:strVal val="visible"/>
                                      </p:to>
                                    </p:set>
                                    <p:anim calcmode="lin" valueType="num">
                                      <p:cBhvr>
                                        <p:cTn id="20"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3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3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 calcmode="lin" valueType="num">
                                      <p:cBhvr>
                                        <p:cTn id="28"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3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3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43011">
                                            <p:txEl>
                                              <p:pRg st="3" end="3"/>
                                            </p:txEl>
                                          </p:spTgt>
                                        </p:tgtEl>
                                        <p:attrNameLst>
                                          <p:attrName>style.visibility</p:attrName>
                                        </p:attrNameLst>
                                      </p:cBhvr>
                                      <p:to>
                                        <p:strVal val="visible"/>
                                      </p:to>
                                    </p:set>
                                    <p:anim calcmode="lin" valueType="num">
                                      <p:cBhvr>
                                        <p:cTn id="36" dur="10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43011">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430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30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43011">
                                            <p:txEl>
                                              <p:pRg st="4" end="4"/>
                                            </p:txEl>
                                          </p:spTgt>
                                        </p:tgtEl>
                                        <p:attrNameLst>
                                          <p:attrName>style.visibility</p:attrName>
                                        </p:attrNameLst>
                                      </p:cBhvr>
                                      <p:to>
                                        <p:strVal val="visible"/>
                                      </p:to>
                                    </p:set>
                                    <p:anim calcmode="lin" valueType="num">
                                      <p:cBhvr>
                                        <p:cTn id="44" dur="1000" fill="hold"/>
                                        <p:tgtEl>
                                          <p:spTgt spid="43011">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43011">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430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30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a:xfrm>
            <a:off x="457200" y="274638"/>
            <a:ext cx="4267200" cy="1143000"/>
          </a:xfrm>
          <a:solidFill>
            <a:schemeClr val="accent1">
              <a:lumMod val="20000"/>
              <a:lumOff val="80000"/>
            </a:schemeClr>
          </a:solidFill>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Neurons</a:t>
            </a:r>
          </a:p>
        </p:txBody>
      </p:sp>
      <p:sp>
        <p:nvSpPr>
          <p:cNvPr id="133127" name="Rectangle 7"/>
          <p:cNvSpPr>
            <a:spLocks noChangeArrowheads="1"/>
          </p:cNvSpPr>
          <p:nvPr/>
        </p:nvSpPr>
        <p:spPr bwMode="auto">
          <a:xfrm>
            <a:off x="381000" y="1371600"/>
            <a:ext cx="3124200" cy="5105400"/>
          </a:xfrm>
          <a:prstGeom prst="rect">
            <a:avLst/>
          </a:prstGeom>
          <a:noFill/>
          <a:ln>
            <a:noFill/>
          </a:ln>
          <a:effectLst/>
          <a:extLst/>
        </p:spPr>
        <p:txBody>
          <a:bodyPr/>
          <a:lstStyle/>
          <a:p>
            <a:pPr>
              <a:defRPr/>
            </a:pPr>
            <a:r>
              <a:rPr lang="en-US" sz="2400" b="1" dirty="0">
                <a:solidFill>
                  <a:srgbClr val="00B050"/>
                </a:solidFill>
                <a:latin typeface="Comic Sans MS" panose="030F0702030302020204" pitchFamily="66" charset="0"/>
              </a:rPr>
              <a:t>The building unit</a:t>
            </a:r>
            <a:r>
              <a:rPr lang="en-US" sz="2400" dirty="0">
                <a:solidFill>
                  <a:srgbClr val="00B050"/>
                </a:solidFill>
                <a:latin typeface="Comic Sans MS" panose="030F0702030302020204" pitchFamily="66" charset="0"/>
              </a:rPr>
              <a:t> </a:t>
            </a:r>
            <a:r>
              <a:rPr lang="en-US" sz="2400" dirty="0">
                <a:latin typeface="Comic Sans MS" panose="030F0702030302020204" pitchFamily="66" charset="0"/>
              </a:rPr>
              <a:t>of the nervous system is the neuron which has</a:t>
            </a: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Cell body</a:t>
            </a:r>
          </a:p>
          <a:p>
            <a:pPr marL="1143000" lvl="2" indent="-228600" eaLnBrk="1" hangingPunct="1">
              <a:lnSpc>
                <a:spcPct val="90000"/>
              </a:lnSpc>
              <a:spcBef>
                <a:spcPct val="20000"/>
              </a:spcBef>
              <a:buClr>
                <a:schemeClr val="accent2"/>
              </a:buClr>
              <a:buFont typeface="Wingdings" charset="0"/>
              <a:buBlip>
                <a:blip r:embed="rId2"/>
              </a:buBlip>
              <a:defRPr/>
            </a:pPr>
            <a:r>
              <a:rPr lang="en-US" dirty="0">
                <a:effectLst>
                  <a:outerShdw blurRad="38100" dist="38100" dir="2700000" algn="tl">
                    <a:srgbClr val="000000"/>
                  </a:outerShdw>
                </a:effectLst>
                <a:latin typeface="Comic Sans MS" panose="030F0702030302020204" pitchFamily="66" charset="0"/>
                <a:ea typeface="ＭＳ Ｐゴシック" charset="0"/>
              </a:rPr>
              <a:t>Nucleus</a:t>
            </a: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Dendrites</a:t>
            </a: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Axon</a:t>
            </a:r>
          </a:p>
          <a:p>
            <a:pPr marL="1143000" lvl="2" indent="-228600" eaLnBrk="1" hangingPunct="1">
              <a:lnSpc>
                <a:spcPct val="90000"/>
              </a:lnSpc>
              <a:spcBef>
                <a:spcPct val="20000"/>
              </a:spcBef>
              <a:buClr>
                <a:schemeClr val="accent2"/>
              </a:buClr>
              <a:buFont typeface="Wingdings" charset="0"/>
              <a:buBlip>
                <a:blip r:embed="rId2"/>
              </a:buBlip>
              <a:defRPr/>
            </a:pPr>
            <a:r>
              <a:rPr lang="en-US" dirty="0" err="1">
                <a:effectLst>
                  <a:outerShdw blurRad="38100" dist="38100" dir="2700000" algn="tl">
                    <a:srgbClr val="000000"/>
                  </a:outerShdw>
                </a:effectLst>
                <a:latin typeface="Comic Sans MS" panose="030F0702030302020204" pitchFamily="66" charset="0"/>
                <a:ea typeface="ＭＳ Ｐゴシック" charset="0"/>
              </a:rPr>
              <a:t>Myelination</a:t>
            </a:r>
            <a:endParaRPr lang="en-US" dirty="0">
              <a:effectLst>
                <a:outerShdw blurRad="38100" dist="38100" dir="2700000" algn="tl">
                  <a:srgbClr val="000000"/>
                </a:outerShdw>
              </a:effectLst>
              <a:latin typeface="Comic Sans MS" panose="030F0702030302020204" pitchFamily="66" charset="0"/>
              <a:ea typeface="ＭＳ Ｐゴシック" charset="0"/>
            </a:endParaRPr>
          </a:p>
          <a:p>
            <a:pPr marL="1143000" lvl="2" indent="-228600" eaLnBrk="1" hangingPunct="1">
              <a:lnSpc>
                <a:spcPct val="90000"/>
              </a:lnSpc>
              <a:spcBef>
                <a:spcPct val="20000"/>
              </a:spcBef>
              <a:buClr>
                <a:schemeClr val="accent2"/>
              </a:buClr>
              <a:buFont typeface="Wingdings" charset="0"/>
              <a:buBlip>
                <a:blip r:embed="rId2"/>
              </a:buBlip>
              <a:defRPr/>
            </a:pPr>
            <a:r>
              <a:rPr lang="en-US" dirty="0">
                <a:effectLst>
                  <a:outerShdw blurRad="38100" dist="38100" dir="2700000" algn="tl">
                    <a:srgbClr val="000000"/>
                  </a:outerShdw>
                </a:effectLst>
                <a:latin typeface="Comic Sans MS" panose="030F0702030302020204" pitchFamily="66" charset="0"/>
                <a:ea typeface="ＭＳ Ｐゴシック" charset="0"/>
              </a:rPr>
              <a:t>Nodes of </a:t>
            </a:r>
            <a:r>
              <a:rPr lang="en-US" dirty="0" err="1">
                <a:effectLst>
                  <a:outerShdw blurRad="38100" dist="38100" dir="2700000" algn="tl">
                    <a:srgbClr val="000000"/>
                  </a:outerShdw>
                </a:effectLst>
                <a:latin typeface="Comic Sans MS" panose="030F0702030302020204" pitchFamily="66" charset="0"/>
                <a:ea typeface="ＭＳ Ｐゴシック" charset="0"/>
              </a:rPr>
              <a:t>Ranvier</a:t>
            </a:r>
            <a:endParaRPr lang="en-US" dirty="0">
              <a:effectLst>
                <a:outerShdw blurRad="38100" dist="38100" dir="2700000" algn="tl">
                  <a:srgbClr val="000000"/>
                </a:outerShdw>
              </a:effectLst>
              <a:latin typeface="Comic Sans MS" panose="030F0702030302020204" pitchFamily="66" charset="0"/>
              <a:ea typeface="ＭＳ Ｐゴシック" charset="0"/>
            </a:endParaRP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Axon terminals </a:t>
            </a: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Synaptic end bulbs</a:t>
            </a:r>
          </a:p>
          <a:p>
            <a:pPr marL="742950" lvl="1" indent="-285750" eaLnBrk="1" hangingPunct="1">
              <a:lnSpc>
                <a:spcPct val="90000"/>
              </a:lnSpc>
              <a:spcBef>
                <a:spcPct val="20000"/>
              </a:spcBef>
              <a:buFontTx/>
              <a:buChar char="–"/>
              <a:defRPr/>
            </a:pPr>
            <a:r>
              <a:rPr lang="en-US" sz="2000" dirty="0">
                <a:effectLst>
                  <a:outerShdw blurRad="38100" dist="38100" dir="2700000" algn="tl">
                    <a:srgbClr val="000000"/>
                  </a:outerShdw>
                </a:effectLst>
                <a:latin typeface="Comic Sans MS" panose="030F0702030302020204" pitchFamily="66" charset="0"/>
                <a:ea typeface="ＭＳ Ｐゴシック" charset="0"/>
              </a:rPr>
              <a:t>Neurotransmitter</a:t>
            </a:r>
          </a:p>
          <a:p>
            <a:pPr marL="1143000" lvl="2" indent="-228600" eaLnBrk="1" hangingPunct="1">
              <a:lnSpc>
                <a:spcPct val="90000"/>
              </a:lnSpc>
              <a:spcBef>
                <a:spcPct val="20000"/>
              </a:spcBef>
              <a:buClr>
                <a:schemeClr val="accent2"/>
              </a:buClr>
              <a:buFont typeface="Wingdings" charset="0"/>
              <a:buBlip>
                <a:blip r:embed="rId2"/>
              </a:buBlip>
              <a:defRPr/>
            </a:pPr>
            <a:r>
              <a:rPr lang="en-US" dirty="0">
                <a:effectLst>
                  <a:outerShdw blurRad="38100" dist="38100" dir="2700000" algn="tl">
                    <a:srgbClr val="000000"/>
                  </a:outerShdw>
                </a:effectLst>
                <a:latin typeface="Comic Sans MS" panose="030F0702030302020204" pitchFamily="66" charset="0"/>
                <a:ea typeface="ＭＳ Ｐゴシック" charset="0"/>
              </a:rPr>
              <a:t>Acetylcholine (ACH)</a:t>
            </a:r>
          </a:p>
          <a:p>
            <a:pPr marL="742950" lvl="1" indent="-285750" eaLnBrk="1" hangingPunct="1">
              <a:lnSpc>
                <a:spcPct val="90000"/>
              </a:lnSpc>
              <a:spcBef>
                <a:spcPct val="20000"/>
              </a:spcBef>
              <a:defRPr/>
            </a:pPr>
            <a:endParaRPr lang="en-US" sz="2000" dirty="0">
              <a:effectLst>
                <a:outerShdw blurRad="38100" dist="38100" dir="2700000" algn="tl">
                  <a:srgbClr val="000000"/>
                </a:outerShdw>
              </a:effectLst>
              <a:latin typeface="Arial" charset="0"/>
              <a:ea typeface="ＭＳ Ｐゴシック" charset="0"/>
            </a:endParaRPr>
          </a:p>
        </p:txBody>
      </p:sp>
      <p:sp>
        <p:nvSpPr>
          <p:cNvPr id="2" name="Content Placeholder 1"/>
          <p:cNvSpPr>
            <a:spLocks noGrp="1"/>
          </p:cNvSpPr>
          <p:nvPr>
            <p:ph sz="half" idx="1"/>
          </p:nvPr>
        </p:nvSpPr>
        <p:spPr/>
        <p:txBody>
          <a:bodyPr/>
          <a:lstStyle/>
          <a:p>
            <a:endParaRPr lang="en-US" dirty="0"/>
          </a:p>
        </p:txBody>
      </p:sp>
      <p:pic>
        <p:nvPicPr>
          <p:cNvPr id="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95775" cy="678656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27">
                                            <p:txEl>
                                              <p:pRg st="0" end="0"/>
                                            </p:txEl>
                                          </p:spTgt>
                                        </p:tgtEl>
                                        <p:attrNameLst>
                                          <p:attrName>style.visibility</p:attrName>
                                        </p:attrNameLst>
                                      </p:cBhvr>
                                      <p:to>
                                        <p:strVal val="visible"/>
                                      </p:to>
                                    </p:set>
                                    <p:animEffect transition="in" filter="fade">
                                      <p:cBhvr>
                                        <p:cTn id="7" dur="1000"/>
                                        <p:tgtEl>
                                          <p:spTgt spid="133127">
                                            <p:txEl>
                                              <p:pRg st="0" end="0"/>
                                            </p:txEl>
                                          </p:spTgt>
                                        </p:tgtEl>
                                      </p:cBhvr>
                                    </p:animEffect>
                                    <p:anim calcmode="lin" valueType="num">
                                      <p:cBhvr>
                                        <p:cTn id="8" dur="1000" fill="hold"/>
                                        <p:tgtEl>
                                          <p:spTgt spid="1331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3127">
                                            <p:txEl>
                                              <p:pRg st="1" end="1"/>
                                            </p:txEl>
                                          </p:spTgt>
                                        </p:tgtEl>
                                        <p:attrNameLst>
                                          <p:attrName>style.visibility</p:attrName>
                                        </p:attrNameLst>
                                      </p:cBhvr>
                                      <p:to>
                                        <p:strVal val="visible"/>
                                      </p:to>
                                    </p:set>
                                    <p:anim calcmode="lin" valueType="num">
                                      <p:cBhvr>
                                        <p:cTn id="14" dur="500" fill="hold"/>
                                        <p:tgtEl>
                                          <p:spTgt spid="1331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31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31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3127">
                                            <p:txEl>
                                              <p:pRg st="2" end="2"/>
                                            </p:txEl>
                                          </p:spTgt>
                                        </p:tgtEl>
                                        <p:attrNameLst>
                                          <p:attrName>style.visibility</p:attrName>
                                        </p:attrNameLst>
                                      </p:cBhvr>
                                      <p:to>
                                        <p:strVal val="visible"/>
                                      </p:to>
                                    </p:set>
                                    <p:anim calcmode="lin" valueType="num">
                                      <p:cBhvr>
                                        <p:cTn id="21" dur="500" fill="hold"/>
                                        <p:tgtEl>
                                          <p:spTgt spid="1331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31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31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3127">
                                            <p:txEl>
                                              <p:pRg st="3" end="3"/>
                                            </p:txEl>
                                          </p:spTgt>
                                        </p:tgtEl>
                                        <p:attrNameLst>
                                          <p:attrName>style.visibility</p:attrName>
                                        </p:attrNameLst>
                                      </p:cBhvr>
                                      <p:to>
                                        <p:strVal val="visible"/>
                                      </p:to>
                                    </p:set>
                                    <p:animEffect transition="in" filter="fade">
                                      <p:cBhvr>
                                        <p:cTn id="28" dur="1000"/>
                                        <p:tgtEl>
                                          <p:spTgt spid="133127">
                                            <p:txEl>
                                              <p:pRg st="3" end="3"/>
                                            </p:txEl>
                                          </p:spTgt>
                                        </p:tgtEl>
                                      </p:cBhvr>
                                    </p:animEffect>
                                    <p:anim calcmode="lin" valueType="num">
                                      <p:cBhvr>
                                        <p:cTn id="29" dur="1000" fill="hold"/>
                                        <p:tgtEl>
                                          <p:spTgt spid="1331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3127">
                                            <p:txEl>
                                              <p:pRg st="4" end="4"/>
                                            </p:txEl>
                                          </p:spTgt>
                                        </p:tgtEl>
                                        <p:attrNameLst>
                                          <p:attrName>style.visibility</p:attrName>
                                        </p:attrNameLst>
                                      </p:cBhvr>
                                      <p:to>
                                        <p:strVal val="visible"/>
                                      </p:to>
                                    </p:set>
                                    <p:animEffect transition="in" filter="fade">
                                      <p:cBhvr>
                                        <p:cTn id="35" dur="1000"/>
                                        <p:tgtEl>
                                          <p:spTgt spid="133127">
                                            <p:txEl>
                                              <p:pRg st="4" end="4"/>
                                            </p:txEl>
                                          </p:spTgt>
                                        </p:tgtEl>
                                      </p:cBhvr>
                                    </p:animEffect>
                                    <p:anim calcmode="lin" valueType="num">
                                      <p:cBhvr>
                                        <p:cTn id="36" dur="1000" fill="hold"/>
                                        <p:tgtEl>
                                          <p:spTgt spid="1331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3127">
                                            <p:txEl>
                                              <p:pRg st="5" end="5"/>
                                            </p:txEl>
                                          </p:spTgt>
                                        </p:tgtEl>
                                        <p:attrNameLst>
                                          <p:attrName>style.visibility</p:attrName>
                                        </p:attrNameLst>
                                      </p:cBhvr>
                                      <p:to>
                                        <p:strVal val="visible"/>
                                      </p:to>
                                    </p:set>
                                    <p:animEffect transition="in" filter="fade">
                                      <p:cBhvr>
                                        <p:cTn id="42" dur="1000"/>
                                        <p:tgtEl>
                                          <p:spTgt spid="133127">
                                            <p:txEl>
                                              <p:pRg st="5" end="5"/>
                                            </p:txEl>
                                          </p:spTgt>
                                        </p:tgtEl>
                                      </p:cBhvr>
                                    </p:animEffect>
                                    <p:anim calcmode="lin" valueType="num">
                                      <p:cBhvr>
                                        <p:cTn id="43" dur="1000" fill="hold"/>
                                        <p:tgtEl>
                                          <p:spTgt spid="1331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27">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3127">
                                            <p:txEl>
                                              <p:pRg st="6" end="6"/>
                                            </p:txEl>
                                          </p:spTgt>
                                        </p:tgtEl>
                                        <p:attrNameLst>
                                          <p:attrName>style.visibility</p:attrName>
                                        </p:attrNameLst>
                                      </p:cBhvr>
                                      <p:to>
                                        <p:strVal val="visible"/>
                                      </p:to>
                                    </p:set>
                                    <p:animEffect transition="in" filter="fade">
                                      <p:cBhvr>
                                        <p:cTn id="47" dur="1000"/>
                                        <p:tgtEl>
                                          <p:spTgt spid="133127">
                                            <p:txEl>
                                              <p:pRg st="6" end="6"/>
                                            </p:txEl>
                                          </p:spTgt>
                                        </p:tgtEl>
                                      </p:cBhvr>
                                    </p:animEffect>
                                    <p:anim calcmode="lin" valueType="num">
                                      <p:cBhvr>
                                        <p:cTn id="48" dur="1000" fill="hold"/>
                                        <p:tgtEl>
                                          <p:spTgt spid="13312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33127">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3127">
                                            <p:txEl>
                                              <p:pRg st="7" end="7"/>
                                            </p:txEl>
                                          </p:spTgt>
                                        </p:tgtEl>
                                        <p:attrNameLst>
                                          <p:attrName>style.visibility</p:attrName>
                                        </p:attrNameLst>
                                      </p:cBhvr>
                                      <p:to>
                                        <p:strVal val="visible"/>
                                      </p:to>
                                    </p:set>
                                    <p:animEffect transition="in" filter="fade">
                                      <p:cBhvr>
                                        <p:cTn id="52" dur="1000"/>
                                        <p:tgtEl>
                                          <p:spTgt spid="133127">
                                            <p:txEl>
                                              <p:pRg st="7" end="7"/>
                                            </p:txEl>
                                          </p:spTgt>
                                        </p:tgtEl>
                                      </p:cBhvr>
                                    </p:animEffect>
                                    <p:anim calcmode="lin" valueType="num">
                                      <p:cBhvr>
                                        <p:cTn id="53" dur="1000" fill="hold"/>
                                        <p:tgtEl>
                                          <p:spTgt spid="13312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33127">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3127">
                                            <p:txEl>
                                              <p:pRg st="8" end="8"/>
                                            </p:txEl>
                                          </p:spTgt>
                                        </p:tgtEl>
                                        <p:attrNameLst>
                                          <p:attrName>style.visibility</p:attrName>
                                        </p:attrNameLst>
                                      </p:cBhvr>
                                      <p:to>
                                        <p:strVal val="visible"/>
                                      </p:to>
                                    </p:set>
                                    <p:animEffect transition="in" filter="fade">
                                      <p:cBhvr>
                                        <p:cTn id="57" dur="1000"/>
                                        <p:tgtEl>
                                          <p:spTgt spid="133127">
                                            <p:txEl>
                                              <p:pRg st="8" end="8"/>
                                            </p:txEl>
                                          </p:spTgt>
                                        </p:tgtEl>
                                      </p:cBhvr>
                                    </p:animEffect>
                                    <p:anim calcmode="lin" valueType="num">
                                      <p:cBhvr>
                                        <p:cTn id="58" dur="1000" fill="hold"/>
                                        <p:tgtEl>
                                          <p:spTgt spid="13312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33127">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3127">
                                            <p:txEl>
                                              <p:pRg st="9" end="9"/>
                                            </p:txEl>
                                          </p:spTgt>
                                        </p:tgtEl>
                                        <p:attrNameLst>
                                          <p:attrName>style.visibility</p:attrName>
                                        </p:attrNameLst>
                                      </p:cBhvr>
                                      <p:to>
                                        <p:strVal val="visible"/>
                                      </p:to>
                                    </p:set>
                                    <p:animEffect transition="in" filter="fade">
                                      <p:cBhvr>
                                        <p:cTn id="62" dur="1000"/>
                                        <p:tgtEl>
                                          <p:spTgt spid="133127">
                                            <p:txEl>
                                              <p:pRg st="9" end="9"/>
                                            </p:txEl>
                                          </p:spTgt>
                                        </p:tgtEl>
                                      </p:cBhvr>
                                    </p:animEffect>
                                    <p:anim calcmode="lin" valueType="num">
                                      <p:cBhvr>
                                        <p:cTn id="63" dur="1000" fill="hold"/>
                                        <p:tgtEl>
                                          <p:spTgt spid="133127">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133127">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3127">
                                            <p:txEl>
                                              <p:pRg st="10" end="10"/>
                                            </p:txEl>
                                          </p:spTgt>
                                        </p:tgtEl>
                                        <p:attrNameLst>
                                          <p:attrName>style.visibility</p:attrName>
                                        </p:attrNameLst>
                                      </p:cBhvr>
                                      <p:to>
                                        <p:strVal val="visible"/>
                                      </p:to>
                                    </p:set>
                                    <p:animEffect transition="in" filter="fade">
                                      <p:cBhvr>
                                        <p:cTn id="67" dur="1000"/>
                                        <p:tgtEl>
                                          <p:spTgt spid="133127">
                                            <p:txEl>
                                              <p:pRg st="10" end="10"/>
                                            </p:txEl>
                                          </p:spTgt>
                                        </p:tgtEl>
                                      </p:cBhvr>
                                    </p:animEffect>
                                    <p:anim calcmode="lin" valueType="num">
                                      <p:cBhvr>
                                        <p:cTn id="68" dur="1000" fill="hold"/>
                                        <p:tgtEl>
                                          <p:spTgt spid="133127">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3312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solidFill>
            <a:schemeClr val="accent5">
              <a:lumMod val="20000"/>
              <a:lumOff val="80000"/>
            </a:schemeClr>
          </a:solidFill>
        </p:spPr>
        <p:txBody>
          <a:bodyPr>
            <a:normAutofit fontScale="90000"/>
          </a:bodyPr>
          <a:lstStyle/>
          <a:p>
            <a:pPr>
              <a:defRPr/>
            </a:pPr>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α-motor neuron in the anterior horn cell</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339" name="Content Placeholder 3" descr="Cross section in the spinal cord dorsal and ventrol.png"/>
          <p:cNvPicPr>
            <a:picLocks noGrp="1" noChangeAspect="1"/>
          </p:cNvPicPr>
          <p:nvPr>
            <p:ph idx="1"/>
          </p:nvPr>
        </p:nvPicPr>
        <p:blipFill>
          <a:blip r:embed="rId2"/>
          <a:srcRect/>
          <a:stretch>
            <a:fillRect/>
          </a:stretch>
        </p:blipFill>
        <p:spPr>
          <a:xfrm>
            <a:off x="228600" y="2133600"/>
            <a:ext cx="5562600" cy="4222750"/>
          </a:xfrm>
          <a:ln w="25400">
            <a:solidFill>
              <a:schemeClr val="tx1"/>
            </a:solidFill>
          </a:ln>
        </p:spPr>
      </p:pic>
      <p:pic>
        <p:nvPicPr>
          <p:cNvPr id="4" name="Picture 3"/>
          <p:cNvPicPr>
            <a:picLocks noChangeAspect="1" noChangeArrowheads="1"/>
          </p:cNvPicPr>
          <p:nvPr/>
        </p:nvPicPr>
        <p:blipFill>
          <a:blip r:embed="rId3"/>
          <a:srcRect/>
          <a:stretch>
            <a:fillRect/>
          </a:stretch>
        </p:blipFill>
        <p:spPr bwMode="auto">
          <a:xfrm>
            <a:off x="5943600" y="2133600"/>
            <a:ext cx="2971800" cy="4191000"/>
          </a:xfrm>
          <a:prstGeom prst="rect">
            <a:avLst/>
          </a:prstGeom>
          <a:noFill/>
          <a:ln w="25400">
            <a:solidFill>
              <a:schemeClr val="tx1"/>
            </a:solidFill>
            <a:miter lim="800000"/>
            <a:headEnd/>
            <a:tailEnd/>
          </a:ln>
        </p:spPr>
      </p:pic>
      <p:sp>
        <p:nvSpPr>
          <p:cNvPr id="5" name="TextBox 10"/>
          <p:cNvSpPr txBox="1">
            <a:spLocks noChangeArrowheads="1"/>
          </p:cNvSpPr>
          <p:nvPr/>
        </p:nvSpPr>
        <p:spPr bwMode="auto">
          <a:xfrm>
            <a:off x="762000" y="1219200"/>
            <a:ext cx="7239000" cy="369332"/>
          </a:xfrm>
          <a:prstGeom prst="rect">
            <a:avLst/>
          </a:prstGeom>
          <a:noFill/>
          <a:ln w="25400">
            <a:solidFill>
              <a:schemeClr val="tx2"/>
            </a:solidFill>
            <a:miter lim="800000"/>
            <a:headEnd/>
            <a:tailEnd/>
          </a:ln>
        </p:spPr>
        <p:txBody>
          <a:bodyPr wrap="square">
            <a:spAutoFit/>
          </a:bodyPr>
          <a:lstStyle/>
          <a:p>
            <a:r>
              <a:rPr lang="en-US" b="1" dirty="0"/>
              <a:t>A  </a:t>
            </a:r>
            <a:r>
              <a:rPr lang="en-US" b="1" dirty="0" smtClean="0"/>
              <a:t>nerve </a:t>
            </a:r>
            <a:r>
              <a:rPr lang="en-US" b="1" dirty="0"/>
              <a:t>is made of a group of </a:t>
            </a:r>
            <a:r>
              <a:rPr lang="en-US" b="1" dirty="0" smtClean="0"/>
              <a:t>axons of neurons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uscle34"/>
          <p:cNvPicPr>
            <a:picLocks noChangeAspect="1" noChangeArrowheads="1"/>
          </p:cNvPicPr>
          <p:nvPr/>
        </p:nvPicPr>
        <p:blipFill>
          <a:blip r:embed="rId2"/>
          <a:srcRect/>
          <a:stretch>
            <a:fillRect/>
          </a:stretch>
        </p:blipFill>
        <p:spPr bwMode="auto">
          <a:xfrm>
            <a:off x="1257300" y="1430337"/>
            <a:ext cx="6705600" cy="5427663"/>
          </a:xfrm>
          <a:prstGeom prst="rect">
            <a:avLst/>
          </a:prstGeom>
          <a:noFill/>
          <a:ln w="25400">
            <a:solidFill>
              <a:schemeClr val="hlink"/>
            </a:solidFill>
            <a:miter lim="800000"/>
            <a:headEnd/>
            <a:tailEnd/>
          </a:ln>
        </p:spPr>
      </p:pic>
      <p:sp>
        <p:nvSpPr>
          <p:cNvPr id="3" name="TextBox 2"/>
          <p:cNvSpPr txBox="1"/>
          <p:nvPr/>
        </p:nvSpPr>
        <p:spPr>
          <a:xfrm>
            <a:off x="228600" y="-228600"/>
            <a:ext cx="8763000" cy="1569660"/>
          </a:xfrm>
          <a:prstGeom prst="rect">
            <a:avLst/>
          </a:prstGeom>
          <a:solidFill>
            <a:schemeClr val="accent5">
              <a:lumMod val="20000"/>
              <a:lumOff val="80000"/>
            </a:schemeClr>
          </a:solidFill>
        </p:spPr>
        <p:txBody>
          <a:bodyPr wrap="square" rtlCol="0">
            <a:spAutoFit/>
          </a:bodyPr>
          <a:lstStyle/>
          <a:p>
            <a:pPr algn="ctr"/>
            <a:endParaRPr lang="en-US" sz="3200" b="1" dirty="0" smtClean="0">
              <a:solidFill>
                <a:srgbClr val="FF0000"/>
              </a:solidFill>
              <a:effectLst>
                <a:outerShdw blurRad="38100" dist="38100" dir="2700000" algn="tl">
                  <a:srgbClr val="000000">
                    <a:alpha val="43137"/>
                  </a:srgbClr>
                </a:outerShdw>
              </a:effectLst>
            </a:endParaRPr>
          </a:p>
          <a:p>
            <a:pPr algn="ctr"/>
            <a:r>
              <a:rPr lang="en-US" sz="3200" b="1" dirty="0" smtClean="0">
                <a:solidFill>
                  <a:srgbClr val="FF0000"/>
                </a:solidFill>
                <a:effectLst>
                  <a:outerShdw blurRad="38100" dist="38100" dir="2700000" algn="tl">
                    <a:srgbClr val="000000">
                      <a:alpha val="43137"/>
                    </a:srgbClr>
                  </a:outerShdw>
                </a:effectLst>
              </a:rPr>
              <a:t>Motor Unit</a:t>
            </a:r>
          </a:p>
          <a:p>
            <a:pPr algn="ct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84187"/>
          </a:xfrm>
          <a:solidFill>
            <a:schemeClr val="accent5">
              <a:lumMod val="20000"/>
              <a:lumOff val="80000"/>
            </a:schemeClr>
          </a:solidFill>
        </p:spPr>
        <p:txBody>
          <a:bodyPr>
            <a:normAutofit fontScale="90000"/>
          </a:bodyPr>
          <a:lstStyle/>
          <a:p>
            <a:pPr>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 Motor Unit ?</a:t>
            </a:r>
            <a:endPar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7411" name="Picture 6" descr="C:\Users\USER\Desktop\New Picture (6).png"/>
          <p:cNvPicPr>
            <a:picLocks noGrp="1" noChangeAspect="1" noChangeArrowheads="1"/>
          </p:cNvPicPr>
          <p:nvPr>
            <p:ph idx="1"/>
          </p:nvPr>
        </p:nvPicPr>
        <p:blipFill>
          <a:blip r:embed="rId2"/>
          <a:stretch>
            <a:fillRect/>
          </a:stretch>
        </p:blipFill>
        <p:spPr>
          <a:xfrm>
            <a:off x="5486400" y="838200"/>
            <a:ext cx="3348631" cy="5821363"/>
          </a:xfrm>
          <a:noFill/>
          <a:ln w="25400">
            <a:solidFill>
              <a:schemeClr val="tx1"/>
            </a:solidFill>
          </a:ln>
        </p:spPr>
      </p:pic>
      <p:sp>
        <p:nvSpPr>
          <p:cNvPr id="5" name="Rectangle 2"/>
          <p:cNvSpPr txBox="1">
            <a:spLocks noChangeArrowheads="1"/>
          </p:cNvSpPr>
          <p:nvPr/>
        </p:nvSpPr>
        <p:spPr bwMode="auto">
          <a:xfrm>
            <a:off x="304800" y="838200"/>
            <a:ext cx="5105400" cy="5791200"/>
          </a:xfrm>
          <a:prstGeom prst="rect">
            <a:avLst/>
          </a:prstGeom>
          <a:noFill/>
          <a:ln w="25400">
            <a:solidFill>
              <a:schemeClr val="tx1"/>
            </a:solidFill>
          </a:ln>
          <a:effectLst/>
          <a:extLst/>
        </p:spPr>
        <p:txBody>
          <a:bodyPr/>
          <a:lstStyle/>
          <a:p>
            <a:pPr marL="342900" indent="-342900" algn="just" eaLnBrk="1" hangingPunct="1">
              <a:spcBef>
                <a:spcPct val="20000"/>
              </a:spcBef>
              <a:buClr>
                <a:schemeClr val="hlink"/>
              </a:buClr>
              <a:buSzPct val="90000"/>
              <a:buFont typeface="Wingdings" pitchFamily="2" charset="2"/>
              <a:buChar char="§"/>
              <a:defRPr/>
            </a:pPr>
            <a:r>
              <a:rPr lang="en-US" sz="2400" dirty="0">
                <a:latin typeface="Comic Sans MS" panose="030F0702030302020204" pitchFamily="66" charset="0"/>
                <a:cs typeface="+mj-cs"/>
              </a:rPr>
              <a:t>It is the </a:t>
            </a:r>
            <a:r>
              <a:rPr lang="en-US" sz="2400" dirty="0" smtClean="0">
                <a:latin typeface="Comic Sans MS" panose="030F0702030302020204" pitchFamily="66" charset="0"/>
                <a:cs typeface="+mj-cs"/>
              </a:rPr>
              <a:t>α-motor </a:t>
            </a:r>
            <a:r>
              <a:rPr lang="en-US" sz="2400" dirty="0">
                <a:latin typeface="Comic Sans MS" panose="030F0702030302020204" pitchFamily="66" charset="0"/>
                <a:cs typeface="+mj-cs"/>
              </a:rPr>
              <a:t>neuron in the anterior horn cell , AHC ) and all the muscle fibers it innervates (supplies)</a:t>
            </a:r>
            <a:r>
              <a:rPr lang="x-none" sz="2400" dirty="0">
                <a:latin typeface="Comic Sans MS" panose="030F0702030302020204" pitchFamily="66" charset="0"/>
                <a:cs typeface="+mj-cs"/>
              </a:rPr>
              <a:t> </a:t>
            </a:r>
            <a:endParaRPr lang="en-US" sz="2400" dirty="0" smtClean="0">
              <a:latin typeface="Comic Sans MS" panose="030F0702030302020204" pitchFamily="66" charset="0"/>
              <a:cs typeface="+mj-cs"/>
            </a:endParaRPr>
          </a:p>
          <a:p>
            <a:pPr marL="342900" indent="-342900" algn="just" eaLnBrk="1" hangingPunct="1">
              <a:spcBef>
                <a:spcPct val="20000"/>
              </a:spcBef>
              <a:buClr>
                <a:schemeClr val="hlink"/>
              </a:buClr>
              <a:buSzPct val="90000"/>
              <a:buFont typeface="Wingdings" pitchFamily="2" charset="2"/>
              <a:buChar char="§"/>
              <a:defRPr/>
            </a:pPr>
            <a:r>
              <a:rPr lang="en-US" sz="2400" dirty="0" smtClean="0">
                <a:latin typeface="Comic Sans MS" panose="030F0702030302020204" pitchFamily="66" charset="0"/>
                <a:cs typeface="+mj-cs"/>
              </a:rPr>
              <a:t>All </a:t>
            </a:r>
            <a:r>
              <a:rPr lang="en-US" sz="2400" dirty="0">
                <a:latin typeface="Comic Sans MS" panose="030F0702030302020204" pitchFamily="66" charset="0"/>
                <a:cs typeface="+mj-cs"/>
              </a:rPr>
              <a:t>of these muscle  fibers will be of the same type (either fast twitch or slow twitch</a:t>
            </a:r>
            <a:r>
              <a:rPr lang="en-US" sz="2400" dirty="0" smtClean="0">
                <a:latin typeface="Comic Sans MS" panose="030F0702030302020204" pitchFamily="66" charset="0"/>
                <a:cs typeface="+mj-cs"/>
              </a:rPr>
              <a:t>)</a:t>
            </a:r>
            <a:endParaRPr lang="en-US" sz="2400" dirty="0" smtClean="0">
              <a:solidFill>
                <a:srgbClr val="C00000"/>
              </a:solidFill>
              <a:latin typeface="Comic Sans MS" panose="030F0702030302020204" pitchFamily="66" charset="0"/>
            </a:endParaRPr>
          </a:p>
          <a:p>
            <a:pPr marL="342900" indent="-342900" algn="just" eaLnBrk="1" hangingPunct="1">
              <a:spcBef>
                <a:spcPct val="20000"/>
              </a:spcBef>
              <a:buClr>
                <a:schemeClr val="hlink"/>
              </a:buClr>
              <a:buSzPct val="90000"/>
              <a:buFont typeface="Wingdings" pitchFamily="2" charset="2"/>
              <a:buChar char="§"/>
              <a:defRPr/>
            </a:pPr>
            <a:r>
              <a:rPr lang="en-US" sz="2400" dirty="0" smtClean="0">
                <a:latin typeface="Comic Sans MS" panose="030F0702030302020204" pitchFamily="66" charset="0"/>
                <a:cs typeface="+mj-cs"/>
              </a:rPr>
              <a:t> </a:t>
            </a:r>
            <a:r>
              <a:rPr lang="en-US" sz="2400" dirty="0">
                <a:latin typeface="Comic Sans MS" panose="030F0702030302020204" pitchFamily="66" charset="0"/>
                <a:cs typeface="+mj-cs"/>
              </a:rPr>
              <a:t>Each muscles consist of a number of motor units.</a:t>
            </a:r>
          </a:p>
          <a:p>
            <a:pPr marL="342900" indent="-342900" eaLnBrk="1" hangingPunct="1">
              <a:buFont typeface="Wingdings" pitchFamily="2" charset="2"/>
              <a:buChar char="§"/>
              <a:defRPr/>
            </a:pPr>
            <a:r>
              <a:rPr lang="en-US" sz="2400" dirty="0">
                <a:latin typeface="Comic Sans MS" panose="030F0702030302020204" pitchFamily="66" charset="0"/>
                <a:cs typeface="+mj-cs"/>
              </a:rPr>
              <a:t>When a motor neuron is activated, all of the muscle fibers innervated by the motor neuron are stimulated and </a:t>
            </a:r>
            <a:r>
              <a:rPr lang="en-US" sz="2400" dirty="0" smtClean="0">
                <a:latin typeface="Comic Sans MS" panose="030F0702030302020204" pitchFamily="66" charset="0"/>
                <a:cs typeface="+mj-cs"/>
              </a:rPr>
              <a:t>contract</a:t>
            </a:r>
            <a:r>
              <a:rPr lang="en-US" sz="2400" b="1" dirty="0" smtClean="0">
                <a:solidFill>
                  <a:srgbClr val="C00000"/>
                </a:solidFill>
                <a:latin typeface="Comic Sans MS" panose="030F0702030302020204" pitchFamily="66" charset="0"/>
                <a:cs typeface="+mj-cs"/>
              </a:rPr>
              <a:t>.</a:t>
            </a:r>
            <a:endParaRPr lang="en-US" sz="2400" dirty="0">
              <a:solidFill>
                <a:srgbClr val="C00000"/>
              </a:solidFill>
              <a:latin typeface="Comic Sans MS" panose="030F0702030302020204" pitchFamily="66" charset="0"/>
              <a:cs typeface="+mj-cs"/>
            </a:endParaRPr>
          </a:p>
          <a:p>
            <a:pPr marL="342900" indent="-342900" algn="just" eaLnBrk="1" hangingPunct="1">
              <a:spcBef>
                <a:spcPct val="20000"/>
              </a:spcBef>
              <a:buClr>
                <a:schemeClr val="hlink"/>
              </a:buClr>
              <a:buSzPct val="90000"/>
              <a:buFont typeface="Arial" pitchFamily="34" charset="0"/>
              <a:buNone/>
              <a:defRPr/>
            </a:pPr>
            <a:endParaRPr lang="en-US" sz="2400" b="1" dirty="0">
              <a:solidFill>
                <a:srgbClr val="FFFFFF"/>
              </a:solidFill>
              <a:effectLst>
                <a:outerShdw blurRad="38100" dist="38100" dir="2700000" algn="tl">
                  <a:srgbClr val="000000"/>
                </a:outerShdw>
              </a:effectLst>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2383</TotalTime>
  <Words>1131</Words>
  <Application>Microsoft Office PowerPoint</Application>
  <PresentationFormat>On-screen Show (4:3)</PresentationFormat>
  <Paragraphs>115</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MS PGothic</vt:lpstr>
      <vt:lpstr>Algerian</vt:lpstr>
      <vt:lpstr>Arial</vt:lpstr>
      <vt:lpstr>Calibri</vt:lpstr>
      <vt:lpstr>Comic Sans MS</vt:lpstr>
      <vt:lpstr>Times</vt:lpstr>
      <vt:lpstr>Times New Roman</vt:lpstr>
      <vt:lpstr>Verdana</vt:lpstr>
      <vt:lpstr>Wingdings</vt:lpstr>
      <vt:lpstr>Office Theme</vt:lpstr>
      <vt:lpstr>Motor Unit</vt:lpstr>
      <vt:lpstr>PowerPoint Presentation</vt:lpstr>
      <vt:lpstr>PowerPoint Presentation</vt:lpstr>
      <vt:lpstr>PowerPoint Presentation</vt:lpstr>
      <vt:lpstr>Nerve-Muscle Interaction</vt:lpstr>
      <vt:lpstr>Neurons</vt:lpstr>
      <vt:lpstr>α-motor neuron in the anterior horn cell</vt:lpstr>
      <vt:lpstr>PowerPoint Presentation</vt:lpstr>
      <vt:lpstr>What is a Motor Unit ?</vt:lpstr>
      <vt:lpstr>Motor Unit</vt:lpstr>
      <vt:lpstr>PowerPoint Presentation</vt:lpstr>
      <vt:lpstr>PowerPoint Presentation</vt:lpstr>
      <vt:lpstr>PowerPoint Presentation</vt:lpstr>
      <vt:lpstr>PowerPoint Presentation</vt:lpstr>
      <vt:lpstr>Muscle Contractions of Different Force- Force Summation.</vt:lpstr>
      <vt:lpstr>PowerPoint Presentation</vt:lpstr>
      <vt:lpstr>The Size Principle -1</vt:lpstr>
      <vt:lpstr>The Size Principle-2</vt:lpstr>
      <vt:lpstr>Recruitment</vt:lpstr>
      <vt:lpstr>Frequency summation (Rate Coding)</vt:lpstr>
      <vt:lpstr>Tetanization</vt:lpstr>
      <vt:lpstr>Recruitment versus rate coding</vt:lpstr>
      <vt:lpstr>All or non role</vt:lpstr>
      <vt:lpstr>PowerPoint Presentation</vt:lpstr>
    </vt:vector>
  </TitlesOfParts>
  <Company>UT-Arlington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SOE</dc:creator>
  <cp:lastModifiedBy>Ahmed Abdul</cp:lastModifiedBy>
  <cp:revision>127</cp:revision>
  <dcterms:created xsi:type="dcterms:W3CDTF">2003-08-25T14:40:17Z</dcterms:created>
  <dcterms:modified xsi:type="dcterms:W3CDTF">2020-11-22T16:34:03Z</dcterms:modified>
</cp:coreProperties>
</file>