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03" r:id="rId2"/>
    <p:sldId id="304" r:id="rId3"/>
    <p:sldId id="349" r:id="rId4"/>
    <p:sldId id="350" r:id="rId5"/>
    <p:sldId id="306" r:id="rId6"/>
    <p:sldId id="308" r:id="rId7"/>
    <p:sldId id="275" r:id="rId8"/>
    <p:sldId id="351" r:id="rId9"/>
    <p:sldId id="355" r:id="rId10"/>
    <p:sldId id="338" r:id="rId11"/>
    <p:sldId id="337" r:id="rId12"/>
    <p:sldId id="340" r:id="rId13"/>
    <p:sldId id="341" r:id="rId14"/>
    <p:sldId id="343" r:id="rId15"/>
    <p:sldId id="353" r:id="rId16"/>
    <p:sldId id="276" r:id="rId17"/>
    <p:sldId id="277" r:id="rId18"/>
    <p:sldId id="278" r:id="rId19"/>
    <p:sldId id="280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54" r:id="rId29"/>
    <p:sldId id="330" r:id="rId30"/>
    <p:sldId id="331" r:id="rId31"/>
    <p:sldId id="333" r:id="rId32"/>
    <p:sldId id="334" r:id="rId33"/>
    <p:sldId id="335" r:id="rId34"/>
    <p:sldId id="33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B73B9-5CF7-4E41-A8B3-1410ED03EC56}" type="datetimeFigureOut">
              <a:rPr lang="en-GB" smtClean="0"/>
              <a:pPr/>
              <a:t>20/11/2020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7B26-4E01-4F3F-B0DA-5FA2607338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4670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B26-4E01-4F3F-B0DA-5FA26073383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4662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097F1-9C67-4619-B42F-4771A240DC2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28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77AFD-F193-4B7B-A1E0-8ACADE2CA57C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3317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itchFamily="18" charset="0"/>
              </a:rPr>
              <a:t>After cross-bridge formation, the ATP present in the myosin is used to </a:t>
            </a:r>
            <a:r>
              <a:rPr lang="ja-JP" altLang="en-US" smtClean="0">
                <a:latin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</a:rPr>
              <a:t>cock</a:t>
            </a:r>
            <a:r>
              <a:rPr lang="ja-JP" altLang="en-US" smtClean="0">
                <a:latin typeface="Times New Roman" pitchFamily="18" charset="0"/>
              </a:rPr>
              <a:t>”</a:t>
            </a:r>
            <a:r>
              <a:rPr lang="en-US" altLang="ja-JP" dirty="0" smtClean="0">
                <a:latin typeface="Times New Roman" pitchFamily="18" charset="0"/>
              </a:rPr>
              <a:t> (the opposite direction from its resting state). As the ATP is used and the ADP + P is released, the </a:t>
            </a:r>
            <a:r>
              <a:rPr lang="ja-JP" altLang="en-US" smtClean="0">
                <a:latin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</a:rPr>
              <a:t>power stroke</a:t>
            </a:r>
            <a:r>
              <a:rPr lang="ja-JP" altLang="en-US" smtClean="0">
                <a:latin typeface="Times New Roman" pitchFamily="18" charset="0"/>
              </a:rPr>
              <a:t>”</a:t>
            </a:r>
            <a:r>
              <a:rPr lang="en-US" altLang="ja-JP" dirty="0" smtClean="0">
                <a:latin typeface="Times New Roman" pitchFamily="18" charset="0"/>
              </a:rPr>
              <a:t> occurs as the myosin pivots toward the M line.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701CB-D066-477E-922A-80996F8ECDDD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344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AFB95-B800-4F50-AAFA-98713E004B1D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8490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D5F83-13E4-4FF2-BF8F-95A592AF2A57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37390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FAD489-A10E-4EF5-8152-DA64E25D0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5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1FF757-5C5A-4EE8-9071-87F1168E294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/F:\MSK%202019\NEUROMUSCULAR%20TRANSMISSIONWMV%5b2%5d.wmv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Mohd\Desktop\NEUROMUSCULAR%20TRANSMISSIONWMV%5b2%5d.wmv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629454"/>
            <a:ext cx="8305800" cy="1732746"/>
          </a:xfrm>
        </p:spPr>
        <p:txBody>
          <a:bodyPr>
            <a:normAutofit/>
          </a:bodyPr>
          <a:lstStyle/>
          <a:p>
            <a:pPr algn="ctr"/>
            <a:r>
              <a:rPr lang="en-GB" sz="4500" dirty="0" smtClean="0">
                <a:solidFill>
                  <a:srgbClr val="FFC000"/>
                </a:solidFill>
              </a:rPr>
              <a:t>Contraction of Skeletal Muscle and Neuromuscular Transmission</a:t>
            </a:r>
            <a:endParaRPr lang="en-GB" sz="45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389602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Dr. Mohammed </a:t>
            </a:r>
            <a:r>
              <a:rPr lang="en-GB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Alotaibi</a:t>
            </a:r>
            <a:endParaRPr lang="en-GB" sz="3000" dirty="0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19400"/>
            <a:ext cx="8534400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12800" indent="-812800" algn="ctr"/>
            <a:endParaRPr lang="en-US" sz="22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/>
            <a:r>
              <a:rPr lang="en-US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Textbook of medical physiology Guyton &amp; Hall (13</a:t>
            </a:r>
            <a:r>
              <a:rPr lang="en-US" sz="2200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</a:t>
            </a:r>
            <a:r>
              <a:rPr lang="en-US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edition)</a:t>
            </a:r>
          </a:p>
          <a:p>
            <a:pPr marL="812800" indent="-812800" algn="ctr"/>
            <a:endParaRPr lang="en-US" sz="22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150000"/>
              </a:lnSpc>
            </a:pPr>
            <a:r>
              <a:rPr lang="en-US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UNIT II  CHAPTER 6 &amp; 7</a:t>
            </a:r>
          </a:p>
          <a:p>
            <a:pPr marL="812800" indent="-812800" algn="ctr">
              <a:lnSpc>
                <a:spcPct val="150000"/>
              </a:lnSpc>
            </a:pPr>
            <a:r>
              <a:rPr lang="en-US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Pages 75-95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UROMUSCULAR TRANSMISSIONWMV[2]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76400" y="1981200"/>
            <a:ext cx="5867400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60573"/>
            <a:ext cx="8610600" cy="17639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500" b="1" dirty="0" smtClean="0">
                <a:solidFill>
                  <a:srgbClr val="FF0000"/>
                </a:solidFill>
                <a:latin typeface="+mj-lt"/>
              </a:rPr>
              <a:t>Transmission of impulses from nerve endings to skeletal muscle </a:t>
            </a:r>
            <a:r>
              <a:rPr lang="en-GB" sz="2500" b="1" dirty="0" err="1" smtClean="0">
                <a:solidFill>
                  <a:srgbClr val="FF0000"/>
                </a:solidFill>
                <a:latin typeface="+mj-lt"/>
              </a:rPr>
              <a:t>fibers</a:t>
            </a:r>
            <a:r>
              <a:rPr lang="en-GB" sz="2500" b="1" dirty="0" smtClean="0">
                <a:solidFill>
                  <a:srgbClr val="FF0000"/>
                </a:solidFill>
                <a:latin typeface="+mj-lt"/>
              </a:rPr>
              <a:t> occurs via: </a:t>
            </a:r>
          </a:p>
          <a:p>
            <a:pPr algn="ctr">
              <a:lnSpc>
                <a:spcPct val="150000"/>
              </a:lnSpc>
            </a:pPr>
            <a:r>
              <a:rPr lang="en-GB" sz="2500" b="1" dirty="0" smtClean="0">
                <a:latin typeface="+mj-lt"/>
              </a:rPr>
              <a:t>THE NEUROMUSCULAR JUNCTION (NMJ)</a:t>
            </a:r>
            <a:endParaRPr lang="en-GB" sz="25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5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32688"/>
            <a:ext cx="8382000" cy="43891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Physiologic Anatomy of the Neuromuscular Junction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220754"/>
            <a:ext cx="3200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Motor End Plate (MEP)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Synaptic trough/ gutter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Presynaptic terminal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Postsynaptic terminal</a:t>
            </a: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Synaptic space/cleft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Acetylcholine (Ach)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Synaptic vesicles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+mj-lt"/>
              </a:rPr>
              <a:t>Acetylcholinesterase</a:t>
            </a: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2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5" descr="fig_7_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057400"/>
            <a:ext cx="5943600" cy="4724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91200" y="4431268"/>
            <a:ext cx="54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cs typeface="Arial" pitchFamily="34" charset="0"/>
              </a:rPr>
              <a:t>125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4065" y="5867400"/>
            <a:ext cx="1921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cs typeface="Arial" pitchFamily="34" charset="0"/>
              </a:rPr>
              <a:t>(Nicotinic Ach receptor)</a:t>
            </a:r>
            <a:endParaRPr lang="en-GB" sz="1200" b="1" dirty="0"/>
          </a:p>
        </p:txBody>
      </p:sp>
    </p:spTree>
    <p:extLst>
      <p:ext uri="{BB962C8B-B14F-4D97-AF65-F5344CB8AC3E}">
        <p14:creationId xmlns="" xmlns:p14="http://schemas.microsoft.com/office/powerpoint/2010/main" val="25184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9781416045748-007-f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0"/>
            <a:ext cx="38862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6396335"/>
            <a:ext cx="2848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7.3  Acetylcholine gated channels</a:t>
            </a:r>
          </a:p>
          <a:p>
            <a:r>
              <a:rPr lang="en-US" sz="1200" dirty="0" smtClean="0"/>
              <a:t>              A. Closed  B.  After Ach attaches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50292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2" indent="-3444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u="sng" dirty="0" smtClean="0">
                <a:latin typeface="+mj-lt"/>
              </a:rPr>
              <a:t>Two</a:t>
            </a:r>
            <a:r>
              <a:rPr lang="en-US" sz="2200" dirty="0" smtClean="0">
                <a:latin typeface="+mj-lt"/>
              </a:rPr>
              <a:t> molecules of Ach must attach to the receptor.</a:t>
            </a:r>
          </a:p>
          <a:p>
            <a:pPr marL="358775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Ach-channels open and allow Na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, Ca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, or K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 ions to move through easily; but not negative ions such as </a:t>
            </a:r>
            <a:r>
              <a:rPr lang="en-US" sz="2200" dirty="0" err="1" smtClean="0">
                <a:latin typeface="+mj-lt"/>
              </a:rPr>
              <a:t>Cl</a:t>
            </a:r>
            <a:r>
              <a:rPr lang="en-US" sz="2200" baseline="30000" dirty="0" smtClean="0">
                <a:latin typeface="+mj-lt"/>
              </a:rPr>
              <a:t>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  More Na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 ions will pass through which </a:t>
            </a:r>
            <a:r>
              <a:rPr lang="en-GB" sz="2200" dirty="0" smtClean="0">
                <a:latin typeface="+mj-lt"/>
              </a:rPr>
              <a:t>creates a </a:t>
            </a:r>
            <a:r>
              <a:rPr lang="en-GB" sz="2200" u="sng" dirty="0" smtClean="0">
                <a:latin typeface="+mj-lt"/>
              </a:rPr>
              <a:t>local positive potential change </a:t>
            </a:r>
            <a:r>
              <a:rPr lang="en-GB" sz="2200" dirty="0" smtClean="0">
                <a:latin typeface="+mj-lt"/>
              </a:rPr>
              <a:t>inside the muscle </a:t>
            </a:r>
            <a:r>
              <a:rPr lang="en-GB" sz="2200" dirty="0" err="1" smtClean="0">
                <a:latin typeface="+mj-lt"/>
              </a:rPr>
              <a:t>fiber</a:t>
            </a:r>
            <a:r>
              <a:rPr lang="en-GB" sz="2200" dirty="0" smtClean="0">
                <a:latin typeface="+mj-lt"/>
              </a:rPr>
              <a:t> membrane, called the </a:t>
            </a:r>
            <a:r>
              <a:rPr lang="en-GB" sz="2200" b="1" i="1" dirty="0" smtClean="0">
                <a:solidFill>
                  <a:srgbClr val="FF0000"/>
                </a:solidFill>
                <a:latin typeface="+mj-lt"/>
              </a:rPr>
              <a:t>end plate potential (EPP).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b="1" i="1" dirty="0" smtClean="0">
                <a:latin typeface="+mj-lt"/>
              </a:rPr>
              <a:t> </a:t>
            </a:r>
            <a:r>
              <a:rPr lang="en-GB" sz="2200" dirty="0" smtClean="0">
                <a:latin typeface="+mj-lt"/>
              </a:rPr>
              <a:t>EPP spreads along the muscle </a:t>
            </a:r>
            <a:r>
              <a:rPr lang="en-GB" sz="2200" dirty="0" err="1" smtClean="0">
                <a:latin typeface="+mj-lt"/>
              </a:rPr>
              <a:t>fiber</a:t>
            </a:r>
            <a:r>
              <a:rPr lang="en-GB" sz="2200" dirty="0" smtClean="0">
                <a:latin typeface="+mj-lt"/>
              </a:rPr>
              <a:t> membrane</a:t>
            </a:r>
            <a:endParaRPr lang="en-US" sz="2200" dirty="0">
              <a:latin typeface="+mj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52578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 of Ach on the Postsynaptic Muscle Membrane</a:t>
            </a:r>
          </a:p>
        </p:txBody>
      </p:sp>
    </p:spTree>
    <p:extLst>
      <p:ext uri="{BB962C8B-B14F-4D97-AF65-F5344CB8AC3E}">
        <p14:creationId xmlns="" xmlns:p14="http://schemas.microsoft.com/office/powerpoint/2010/main" val="12001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16667" r="13324" b="25031"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 rot="19832519">
            <a:off x="7124635" y="3770112"/>
            <a:ext cx="296613" cy="413548"/>
            <a:chOff x="7696200" y="3505200"/>
            <a:chExt cx="304800" cy="457200"/>
          </a:xfrm>
        </p:grpSpPr>
        <p:sp>
          <p:nvSpPr>
            <p:cNvPr id="50" name="Rectangle 49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 rot="632590">
            <a:off x="6645435" y="568715"/>
            <a:ext cx="308215" cy="413548"/>
            <a:chOff x="7696200" y="3505200"/>
            <a:chExt cx="304800" cy="457200"/>
          </a:xfrm>
        </p:grpSpPr>
        <p:sp>
          <p:nvSpPr>
            <p:cNvPr id="53" name="Rectangle 52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H="1">
            <a:off x="6705600" y="533400"/>
            <a:ext cx="1524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6988875" y="3542139"/>
            <a:ext cx="381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 rot="20301702">
            <a:off x="7165401" y="4099535"/>
            <a:ext cx="721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 rot="582092">
            <a:off x="6556664" y="138457"/>
            <a:ext cx="775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 rot="632590">
            <a:off x="7102635" y="797315"/>
            <a:ext cx="308215" cy="413548"/>
            <a:chOff x="7696200" y="3505200"/>
            <a:chExt cx="304800" cy="457200"/>
          </a:xfrm>
        </p:grpSpPr>
        <p:sp>
          <p:nvSpPr>
            <p:cNvPr id="60" name="Rectangle 59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H="1">
            <a:off x="7162800" y="762000"/>
            <a:ext cx="1524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 rot="582092">
            <a:off x="7118217" y="355139"/>
            <a:ext cx="6557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4" name="Group 63"/>
          <p:cNvGrpSpPr/>
          <p:nvPr/>
        </p:nvGrpSpPr>
        <p:grpSpPr>
          <a:xfrm rot="632590">
            <a:off x="7712235" y="1102115"/>
            <a:ext cx="308215" cy="413548"/>
            <a:chOff x="7696200" y="3505200"/>
            <a:chExt cx="304800" cy="457200"/>
          </a:xfrm>
        </p:grpSpPr>
        <p:sp>
          <p:nvSpPr>
            <p:cNvPr id="65" name="Rectangle 64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flipH="1">
            <a:off x="7772400" y="1066800"/>
            <a:ext cx="152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 rot="582092">
            <a:off x="7708976" y="654692"/>
            <a:ext cx="718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9" name="Group 68"/>
          <p:cNvGrpSpPr/>
          <p:nvPr/>
        </p:nvGrpSpPr>
        <p:grpSpPr>
          <a:xfrm rot="19832519">
            <a:off x="7620729" y="3504573"/>
            <a:ext cx="296613" cy="413548"/>
            <a:chOff x="7696200" y="3505200"/>
            <a:chExt cx="304800" cy="457200"/>
          </a:xfrm>
        </p:grpSpPr>
        <p:sp>
          <p:nvSpPr>
            <p:cNvPr id="70" name="Rectangle 69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H="1" flipV="1">
            <a:off x="7484969" y="3276600"/>
            <a:ext cx="381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20301702">
            <a:off x="7578042" y="3842515"/>
            <a:ext cx="671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4" name="Group 73"/>
          <p:cNvGrpSpPr/>
          <p:nvPr/>
        </p:nvGrpSpPr>
        <p:grpSpPr>
          <a:xfrm rot="632590">
            <a:off x="8321835" y="1330715"/>
            <a:ext cx="308215" cy="413548"/>
            <a:chOff x="7696200" y="3505200"/>
            <a:chExt cx="304800" cy="457200"/>
          </a:xfrm>
        </p:grpSpPr>
        <p:sp>
          <p:nvSpPr>
            <p:cNvPr id="75" name="Rectangle 74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 flipH="1">
            <a:off x="8382000" y="1295400"/>
            <a:ext cx="152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582092">
            <a:off x="8305828" y="896703"/>
            <a:ext cx="730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2400" y="5029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j-lt"/>
              </a:rPr>
              <a:t>When Ach-gated channels open, </a:t>
            </a:r>
            <a:r>
              <a:rPr lang="en-US" sz="2400" dirty="0" smtClean="0">
                <a:latin typeface="+mj-lt"/>
              </a:rPr>
              <a:t>sudden influx of Na</a:t>
            </a:r>
            <a:r>
              <a:rPr lang="en-US" sz="2400" baseline="30000" dirty="0" smtClean="0">
                <a:latin typeface="+mj-lt"/>
              </a:rPr>
              <a:t>+ </a:t>
            </a:r>
            <a:r>
              <a:rPr lang="en-GB" sz="2400" dirty="0" smtClean="0">
                <a:latin typeface="+mj-lt"/>
              </a:rPr>
              <a:t> will </a:t>
            </a:r>
            <a:r>
              <a:rPr lang="en-US" sz="2400" dirty="0" smtClean="0">
                <a:latin typeface="+mj-lt"/>
              </a:rPr>
              <a:t>increase electrical potential in the positive direction as much as 50-75 mV and creates a local </a:t>
            </a:r>
            <a:r>
              <a:rPr lang="en-US" sz="2400" b="1" i="1" dirty="0" smtClean="0">
                <a:latin typeface="+mj-lt"/>
              </a:rPr>
              <a:t>EPP</a:t>
            </a:r>
            <a:r>
              <a:rPr lang="en-US" sz="2400" dirty="0" smtClean="0">
                <a:latin typeface="+mj-lt"/>
              </a:rPr>
              <a:t>. This will open 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voltage gated Na+ channels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89875" y="3276600"/>
            <a:ext cx="1063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 smtClean="0"/>
              <a:t>Ca</a:t>
            </a:r>
            <a:r>
              <a:rPr lang="en-GB" sz="1200" b="1" i="1" baseline="30000" dirty="0" smtClean="0"/>
              <a:t>2+</a:t>
            </a:r>
            <a:r>
              <a:rPr lang="en-GB" sz="1200" b="1" i="1" dirty="0" smtClean="0"/>
              <a:t>- Cal-PK</a:t>
            </a:r>
            <a:endParaRPr lang="en-GB" sz="1200" b="1" dirty="0"/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 flipH="1" flipV="1">
            <a:off x="2421592" y="3553599"/>
            <a:ext cx="626408" cy="10400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590800" y="3581400"/>
            <a:ext cx="22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>
                <a:solidFill>
                  <a:srgbClr val="00B050"/>
                </a:solidFill>
              </a:rPr>
              <a:t>+</a:t>
            </a:r>
            <a:endParaRPr lang="en-GB" sz="2500" b="1" dirty="0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16359010">
            <a:off x="2330847" y="1879797"/>
            <a:ext cx="835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 err="1" smtClean="0">
                <a:solidFill>
                  <a:srgbClr val="FF0000"/>
                </a:solidFill>
              </a:rPr>
              <a:t>Synapsin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endCxn id="41" idx="1"/>
          </p:cNvCxnSpPr>
          <p:nvPr/>
        </p:nvCxnSpPr>
        <p:spPr>
          <a:xfrm flipV="1">
            <a:off x="2524869" y="2435464"/>
            <a:ext cx="204283" cy="84113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38400" y="2743200"/>
            <a:ext cx="22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i="1" dirty="0" smtClean="0">
                <a:solidFill>
                  <a:srgbClr val="00B050"/>
                </a:solidFill>
              </a:rPr>
              <a:t>P</a:t>
            </a:r>
            <a:endParaRPr lang="en-GB" sz="1500" b="1" i="1" dirty="0">
              <a:solidFill>
                <a:srgbClr val="00B050"/>
              </a:solidFill>
            </a:endParaRPr>
          </a:p>
        </p:txBody>
      </p:sp>
      <p:sp>
        <p:nvSpPr>
          <p:cNvPr id="81" name="Equal 80"/>
          <p:cNvSpPr/>
          <p:nvPr/>
        </p:nvSpPr>
        <p:spPr>
          <a:xfrm rot="5400000">
            <a:off x="2095500" y="1866900"/>
            <a:ext cx="9144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64983" y="1752600"/>
            <a:ext cx="994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+mj-lt"/>
              </a:rPr>
              <a:t>Cytoskeleton</a:t>
            </a:r>
            <a:endParaRPr lang="en-GB" sz="1200" dirty="0">
              <a:latin typeface="+mj-lt"/>
            </a:endParaRPr>
          </a:p>
        </p:txBody>
      </p:sp>
      <p:sp>
        <p:nvSpPr>
          <p:cNvPr id="88" name="Equal 87"/>
          <p:cNvSpPr/>
          <p:nvPr/>
        </p:nvSpPr>
        <p:spPr>
          <a:xfrm rot="5400000">
            <a:off x="7924800" y="2590800"/>
            <a:ext cx="1219200" cy="1066800"/>
          </a:xfrm>
          <a:prstGeom prst="mathEqua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53400" y="3247072"/>
            <a:ext cx="99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AP spreads along the T tubules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103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3" grpId="0"/>
      <p:bldP spid="68" grpId="0"/>
      <p:bldP spid="73" grpId="0"/>
      <p:bldP spid="78" grpId="0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382554"/>
            <a:ext cx="4114800" cy="53230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0488" lvl="1" indent="-142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 As AP reaches the T-tubule, the voltage change is </a:t>
            </a:r>
            <a:r>
              <a:rPr lang="en-US" sz="2200" u="sng" dirty="0" smtClean="0">
                <a:latin typeface="+mj-lt"/>
              </a:rPr>
              <a:t>sensed</a:t>
            </a:r>
            <a:r>
              <a:rPr lang="en-US" sz="2200" dirty="0" smtClean="0">
                <a:latin typeface="+mj-lt"/>
              </a:rPr>
              <a:t> by </a:t>
            </a:r>
            <a:r>
              <a:rPr lang="en-US" sz="2200" b="1" dirty="0" smtClean="0">
                <a:latin typeface="+mj-lt"/>
              </a:rPr>
              <a:t>[</a:t>
            </a:r>
            <a:r>
              <a:rPr lang="en-US" sz="2200" b="1" i="1" dirty="0" smtClean="0">
                <a:latin typeface="+mj-lt"/>
              </a:rPr>
              <a:t>voltage-gated calcium channel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dihydropyridine receptors (DHP)</a:t>
            </a:r>
            <a:r>
              <a:rPr lang="en-US" sz="2200" b="1" dirty="0" smtClean="0">
                <a:latin typeface="+mj-lt"/>
              </a:rPr>
              <a:t>]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linked to calcium release channels (Ryanodine receptors) which triggers the release of Ca</a:t>
            </a:r>
            <a:r>
              <a:rPr lang="en-US" sz="2200" baseline="30000" dirty="0" smtClean="0">
                <a:latin typeface="+mj-lt"/>
              </a:rPr>
              <a:t>++</a:t>
            </a:r>
            <a:r>
              <a:rPr lang="en-US" sz="2200" dirty="0" smtClean="0">
                <a:latin typeface="+mj-lt"/>
              </a:rPr>
              <a:t> initiating contraction.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Calcium pump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removes calcium ions after contraction occurs.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Calcium binds to </a:t>
            </a:r>
            <a:r>
              <a:rPr lang="en-US" sz="2200" i="1" dirty="0" err="1" smtClean="0">
                <a:solidFill>
                  <a:srgbClr val="C00000"/>
                </a:solidFill>
                <a:latin typeface="+mj-lt"/>
              </a:rPr>
              <a:t>calsequestrin</a:t>
            </a:r>
            <a:r>
              <a:rPr lang="en-US" sz="2200" i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22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002060"/>
                </a:solidFill>
              </a:rPr>
              <a:t>  Release of Calcium Ions by the </a:t>
            </a:r>
            <a:r>
              <a:rPr lang="en-US" sz="2600" b="1" dirty="0" err="1" smtClean="0">
                <a:solidFill>
                  <a:srgbClr val="002060"/>
                </a:solidFill>
              </a:rPr>
              <a:t>Sarcoplasmic</a:t>
            </a:r>
            <a:r>
              <a:rPr lang="en-US" sz="2600" b="1" dirty="0" smtClean="0">
                <a:solidFill>
                  <a:srgbClr val="002060"/>
                </a:solidFill>
              </a:rPr>
              <a:t> Reticulum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6504801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7.6  Excitation-contraction coupling in skeletal muscle.</a:t>
            </a: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4343400" y="914400"/>
            <a:ext cx="4800600" cy="5351915"/>
            <a:chOff x="4343400" y="914400"/>
            <a:chExt cx="4800600" cy="5351915"/>
          </a:xfrm>
        </p:grpSpPr>
        <p:pic>
          <p:nvPicPr>
            <p:cNvPr id="5" name="Picture 4" descr="S9781416045748-007-f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914400"/>
              <a:ext cx="4800600" cy="535191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638800" y="37338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At rest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67200" y="838200"/>
            <a:ext cx="48768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29736" y="3821668"/>
            <a:ext cx="184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Sarcolemma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6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52400" y="533400"/>
            <a:ext cx="8839200" cy="6019800"/>
            <a:chOff x="304800" y="457200"/>
            <a:chExt cx="8534400" cy="60198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956" t="17708" r="26794" b="6250"/>
            <a:stretch>
              <a:fillRect/>
            </a:stretch>
          </p:blipFill>
          <p:spPr bwMode="auto">
            <a:xfrm>
              <a:off x="304800" y="457200"/>
              <a:ext cx="8534400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81000" y="17526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152400" y="178713"/>
            <a:ext cx="87713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EXCITATION-CONTRACTION COUPLING IN SKELETAL MUSCLE</a:t>
            </a:r>
            <a:endParaRPr lang="en-GB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Molecular Mechanism of Muscle Contraction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2514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  <a:latin typeface="+mj-lt"/>
              </a:rPr>
              <a:t>Muscle Contraction Occurs by a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</a:rPr>
              <a:t>Sliding Filament Mechanism</a:t>
            </a:r>
            <a:r>
              <a:rPr lang="en-GB" sz="2400" b="1" dirty="0" smtClean="0">
                <a:solidFill>
                  <a:srgbClr val="7030A0"/>
                </a:solidFill>
                <a:latin typeface="+mj-lt"/>
              </a:rPr>
              <a:t> 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Picture 5" descr="S9781416045748-006-f005.jpg"/>
          <p:cNvPicPr>
            <a:picLocks noChangeAspect="1"/>
          </p:cNvPicPr>
          <p:nvPr/>
        </p:nvPicPr>
        <p:blipFill>
          <a:blip r:embed="rId2" cstate="print"/>
          <a:srcRect b="4839"/>
          <a:stretch>
            <a:fillRect/>
          </a:stretch>
        </p:blipFill>
        <p:spPr>
          <a:xfrm>
            <a:off x="2590800" y="1143000"/>
            <a:ext cx="6477000" cy="502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0" y="6367046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</a:rPr>
              <a:t>Figure 6-5. Relaxed and contracted states of a myofibril.</a:t>
            </a:r>
            <a:endParaRPr lang="en-GB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21140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    Molecular Characteristics of the Contractile Filaments</a:t>
            </a:r>
          </a:p>
          <a:p>
            <a:pPr marL="1371600" lvl="2" indent="-457200"/>
            <a:endParaRPr lang="en-US" sz="2500" b="1" dirty="0" smtClean="0">
              <a:solidFill>
                <a:srgbClr val="002060"/>
              </a:solidFill>
              <a:latin typeface="+mj-lt"/>
            </a:endParaRPr>
          </a:p>
          <a:p>
            <a:pPr marL="457200" lvl="2" indent="-457200"/>
            <a:r>
              <a:rPr lang="en-US" sz="2500" b="1" dirty="0" smtClean="0">
                <a:latin typeface="+mj-lt"/>
              </a:rPr>
              <a:t>Myosin filaments </a:t>
            </a:r>
            <a:r>
              <a:rPr lang="en-US" sz="2500" dirty="0" smtClean="0">
                <a:latin typeface="+mj-lt"/>
              </a:rPr>
              <a:t>are composed of multiple myosin molecules.</a:t>
            </a:r>
            <a:endParaRPr lang="en-US" sz="2500" dirty="0">
              <a:latin typeface="+mj-lt"/>
            </a:endParaRPr>
          </a:p>
        </p:txBody>
      </p:sp>
      <p:pic>
        <p:nvPicPr>
          <p:cNvPr id="6" name="Picture 5" descr="S9781416045748-006-f006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4784272" y="2438400"/>
            <a:ext cx="3902528" cy="2057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9388" y="2667000"/>
            <a:ext cx="4716462" cy="3500438"/>
          </a:xfrm>
          <a:prstGeom prst="rect">
            <a:avLst/>
          </a:prstGeom>
        </p:spPr>
        <p:txBody>
          <a:bodyPr/>
          <a:lstStyle/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solidFill>
                  <a:srgbClr val="FF0000"/>
                </a:solidFill>
                <a:latin typeface="+mj-lt"/>
                <a:cs typeface="+mn-cs"/>
              </a:rPr>
              <a:t>Each Myosin molecule </a:t>
            </a:r>
            <a:r>
              <a:rPr lang="en-US" sz="2500" dirty="0" smtClean="0">
                <a:solidFill>
                  <a:srgbClr val="FF0000"/>
                </a:solidFill>
                <a:latin typeface="+mj-lt"/>
                <a:cs typeface="+mn-cs"/>
              </a:rPr>
              <a:t>has: </a:t>
            </a:r>
            <a:endParaRPr lang="en-US" sz="2500" dirty="0">
              <a:solidFill>
                <a:srgbClr val="FF0000"/>
              </a:solidFill>
              <a:latin typeface="+mj-lt"/>
              <a:cs typeface="+mn-cs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(1) Head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( 2 ) Tail 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(3) Hinge (joint ) 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en-US" sz="2500" dirty="0">
              <a:latin typeface="+mj-lt"/>
              <a:cs typeface="+mn-cs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GB" sz="2500" dirty="0" smtClean="0">
                <a:solidFill>
                  <a:srgbClr val="FF0000"/>
                </a:solidFill>
                <a:latin typeface="+mj-lt"/>
                <a:cs typeface="+mn-cs"/>
              </a:rPr>
              <a:t>ach </a:t>
            </a:r>
            <a:r>
              <a:rPr lang="en-GB" sz="2500" dirty="0">
                <a:solidFill>
                  <a:srgbClr val="FF0000"/>
                </a:solidFill>
                <a:latin typeface="+mj-lt"/>
                <a:cs typeface="+mn-cs"/>
              </a:rPr>
              <a:t>myosin head </a:t>
            </a:r>
            <a:r>
              <a:rPr lang="en-GB" sz="2500" dirty="0" smtClean="0">
                <a:solidFill>
                  <a:srgbClr val="FF0000"/>
                </a:solidFill>
                <a:latin typeface="+mj-lt"/>
                <a:cs typeface="+mn-cs"/>
              </a:rPr>
              <a:t>contains:</a:t>
            </a:r>
            <a:endParaRPr lang="en-GB" sz="2500" dirty="0">
              <a:solidFill>
                <a:srgbClr val="FF0000"/>
              </a:solidFill>
              <a:latin typeface="+mj-lt"/>
              <a:cs typeface="+mn-cs"/>
              <a:sym typeface="Wingdings" pitchFamily="2" charset="2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GB" sz="2500" dirty="0">
                <a:latin typeface="+mj-lt"/>
                <a:cs typeface="+mn-cs"/>
                <a:sym typeface="Wingdings" pitchFamily="2" charset="2"/>
              </a:rPr>
              <a:t>(1) </a:t>
            </a:r>
            <a:r>
              <a:rPr lang="en-GB" sz="2500" dirty="0" err="1">
                <a:latin typeface="+mj-lt"/>
                <a:cs typeface="+mn-cs"/>
              </a:rPr>
              <a:t>Actin</a:t>
            </a:r>
            <a:r>
              <a:rPr lang="en-GB" sz="2500" dirty="0">
                <a:latin typeface="+mj-lt"/>
                <a:cs typeface="+mn-cs"/>
              </a:rPr>
              <a:t> binding site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GB" sz="2500" dirty="0">
                <a:latin typeface="+mj-lt"/>
                <a:cs typeface="+mn-cs"/>
              </a:rPr>
              <a:t>(2) </a:t>
            </a:r>
            <a:r>
              <a:rPr lang="en-GB" sz="2500" dirty="0" smtClean="0">
                <a:latin typeface="+mj-lt"/>
                <a:cs typeface="+mn-cs"/>
              </a:rPr>
              <a:t>Myosin </a:t>
            </a:r>
            <a:r>
              <a:rPr lang="en-GB" sz="2500" dirty="0" err="1" smtClean="0">
                <a:latin typeface="+mj-lt"/>
                <a:cs typeface="+mn-cs"/>
              </a:rPr>
              <a:t>ATPase</a:t>
            </a:r>
            <a:r>
              <a:rPr lang="en-GB" sz="2500" dirty="0" smtClean="0">
                <a:latin typeface="+mj-lt"/>
                <a:cs typeface="+mn-cs"/>
              </a:rPr>
              <a:t> </a:t>
            </a:r>
            <a:r>
              <a:rPr lang="en-GB" sz="2500" dirty="0">
                <a:latin typeface="+mj-lt"/>
                <a:cs typeface="+mn-cs"/>
              </a:rPr>
              <a:t>site </a:t>
            </a:r>
            <a:r>
              <a:rPr lang="en-US" sz="2500" dirty="0" smtClean="0">
                <a:latin typeface="+mj-lt"/>
                <a:cs typeface="+mn-cs"/>
              </a:rPr>
              <a:t> </a:t>
            </a:r>
            <a:endParaRPr lang="en-US" sz="2500" dirty="0">
              <a:latin typeface="+mj-lt"/>
              <a:cs typeface="+mn-cs"/>
            </a:endParaRPr>
          </a:p>
        </p:txBody>
      </p:sp>
      <p:pic>
        <p:nvPicPr>
          <p:cNvPr id="10" name="Picture 2" descr="C:\Documents and Settings\Dr.Ashraf\My Documents\My Pictures\SCANNER\10 208.jpg"/>
          <p:cNvPicPr>
            <a:picLocks noChangeAspect="1" noChangeArrowheads="1"/>
          </p:cNvPicPr>
          <p:nvPr/>
        </p:nvPicPr>
        <p:blipFill>
          <a:blip r:embed="rId3" cstate="print"/>
          <a:srcRect l="42545" t="58186" b="27766"/>
          <a:stretch>
            <a:fillRect/>
          </a:stretch>
        </p:blipFill>
        <p:spPr>
          <a:xfrm>
            <a:off x="4191000" y="4914528"/>
            <a:ext cx="4859337" cy="194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6400"/>
            <a:ext cx="876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/>
            <a:r>
              <a:rPr lang="en-US" sz="2500" b="1" dirty="0" err="1" smtClean="0">
                <a:latin typeface="+mj-lt"/>
              </a:rPr>
              <a:t>Actin</a:t>
            </a:r>
            <a:r>
              <a:rPr lang="en-US" sz="2500" b="1" dirty="0" smtClean="0">
                <a:latin typeface="+mj-lt"/>
              </a:rPr>
              <a:t> filaments </a:t>
            </a:r>
            <a:r>
              <a:rPr lang="en-US" sz="2500" dirty="0" smtClean="0">
                <a:latin typeface="+mj-lt"/>
              </a:rPr>
              <a:t>are composed of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actin</a:t>
            </a:r>
            <a:r>
              <a:rPr lang="en-US" sz="2500" dirty="0" smtClean="0">
                <a:latin typeface="+mj-lt"/>
              </a:rPr>
              <a:t>,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tropomyosin</a:t>
            </a:r>
            <a:r>
              <a:rPr lang="en-US" sz="2500" dirty="0" smtClean="0">
                <a:latin typeface="+mj-lt"/>
              </a:rPr>
              <a:t> and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troponin</a:t>
            </a:r>
            <a:endParaRPr lang="en-US" sz="2500" dirty="0" smtClean="0">
              <a:solidFill>
                <a:srgbClr val="00B050"/>
              </a:solidFill>
              <a:latin typeface="+mj-lt"/>
            </a:endParaRPr>
          </a:p>
          <a:p>
            <a:pPr marL="1371600" lvl="2" indent="-457200"/>
            <a:r>
              <a:rPr lang="en-US" sz="2500" dirty="0" smtClean="0">
                <a:latin typeface="+mj-lt"/>
              </a:rPr>
              <a:t>	</a:t>
            </a:r>
            <a:endParaRPr lang="en-US" sz="2500" dirty="0">
              <a:latin typeface="+mj-lt"/>
            </a:endParaRPr>
          </a:p>
        </p:txBody>
      </p:sp>
      <p:pic>
        <p:nvPicPr>
          <p:cNvPr id="4" name="Picture 3" descr="S9781416045748-006-f007.jpg"/>
          <p:cNvPicPr>
            <a:picLocks noChangeAspect="1"/>
          </p:cNvPicPr>
          <p:nvPr/>
        </p:nvPicPr>
        <p:blipFill>
          <a:blip r:embed="rId2" cstate="print"/>
          <a:srcRect b="11364"/>
          <a:stretch>
            <a:fillRect/>
          </a:stretch>
        </p:blipFill>
        <p:spPr>
          <a:xfrm>
            <a:off x="838200" y="2819400"/>
            <a:ext cx="7391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6400800"/>
            <a:ext cx="169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6.7  </a:t>
            </a:r>
            <a:r>
              <a:rPr lang="en-US" sz="1200" dirty="0" err="1" smtClean="0"/>
              <a:t>Actin</a:t>
            </a:r>
            <a:r>
              <a:rPr lang="en-US" sz="1200" dirty="0" smtClean="0"/>
              <a:t> filament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77714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    Molecular Characteristics of the Contractile Filaments</a:t>
            </a:r>
          </a:p>
          <a:p>
            <a:pPr marL="1371600" lvl="2" indent="-457200"/>
            <a:endParaRPr 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7912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Double-Stranded:         </a:t>
            </a:r>
            <a:r>
              <a:rPr lang="en-GB" dirty="0" smtClean="0">
                <a:latin typeface="+mj-lt"/>
              </a:rPr>
              <a:t>backbone of the </a:t>
            </a:r>
            <a:r>
              <a:rPr lang="en-GB" dirty="0" err="1" smtClean="0">
                <a:latin typeface="+mj-lt"/>
              </a:rPr>
              <a:t>actin</a:t>
            </a:r>
            <a:r>
              <a:rPr lang="en-GB" dirty="0" smtClean="0">
                <a:latin typeface="+mj-lt"/>
              </a:rPr>
              <a:t> filament </a:t>
            </a:r>
            <a:endParaRPr lang="en-GB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3212068"/>
            <a:ext cx="934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(I, T, C)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888"/>
            <a:ext cx="8305800" cy="51511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Molecular Mechanism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821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Fig. 6.8  “Walk-along” mechanism for muscle contraction.</a:t>
            </a:r>
          </a:p>
          <a:p>
            <a:r>
              <a:rPr lang="en-GB" sz="2000" dirty="0" smtClean="0">
                <a:latin typeface="+mj-lt"/>
              </a:rPr>
              <a:t>The heads of the cross-bridges bend back and forth and step by step walk along the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filament, pulling the ends of two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filaments toward the </a:t>
            </a:r>
            <a:r>
              <a:rPr lang="en-GB" sz="2000" dirty="0" err="1" smtClean="0">
                <a:latin typeface="+mj-lt"/>
              </a:rPr>
              <a:t>center</a:t>
            </a:r>
            <a:r>
              <a:rPr lang="en-GB" sz="2000" dirty="0" smtClean="0">
                <a:latin typeface="+mj-lt"/>
              </a:rPr>
              <a:t> of the myosin filament.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 descr="S9781416045748-006-f008.jpg"/>
          <p:cNvPicPr>
            <a:picLocks noChangeAspect="1"/>
          </p:cNvPicPr>
          <p:nvPr/>
        </p:nvPicPr>
        <p:blipFill>
          <a:blip r:embed="rId2" cstate="print"/>
          <a:srcRect b="7599"/>
          <a:stretch>
            <a:fillRect/>
          </a:stretch>
        </p:blipFill>
        <p:spPr>
          <a:xfrm>
            <a:off x="914400" y="1676400"/>
            <a:ext cx="7239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981200"/>
            <a:ext cx="8991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+mj-lt"/>
              </a:rPr>
              <a:t>Know and describe the followings: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  <a:sym typeface="Wingdings" pitchFamily="2" charset="2"/>
              </a:rPr>
              <a:t>The physiologic anatomy of the skeletal muscle and NM junction.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Motor </a:t>
            </a:r>
            <a:r>
              <a:rPr lang="en-US" sz="2200" dirty="0" smtClean="0">
                <a:latin typeface="+mj-lt"/>
              </a:rPr>
              <a:t>End Plate </a:t>
            </a:r>
            <a:r>
              <a:rPr lang="en-US" sz="2200" dirty="0">
                <a:latin typeface="+mj-lt"/>
              </a:rPr>
              <a:t>potential and how action potential and excitation-contraction coupling are generated in skeletal muscle.</a:t>
            </a:r>
            <a:endParaRPr lang="en-GB" sz="2200" dirty="0">
              <a:latin typeface="+mj-lt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  <a:cs typeface="Arial" charset="0"/>
                <a:sym typeface="Wingdings" pitchFamily="2" charset="2"/>
              </a:rPr>
              <a:t>The molecular mechanism of skeletal muscle contraction &amp; relaxation. 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GB" sz="2200" dirty="0" smtClean="0">
                <a:latin typeface="+mj-lt"/>
              </a:rPr>
              <a:t>Sliding filament mechanism.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Drugs</a:t>
            </a:r>
            <a:r>
              <a:rPr lang="en-US" sz="2200" dirty="0">
                <a:latin typeface="+mj-lt"/>
              </a:rPr>
              <a:t>/ diseases affecting the neuromuscular transmission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en-US" sz="2200" dirty="0">
              <a:latin typeface="+mj-lt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52400"/>
            <a:ext cx="9144000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GB" sz="3400" b="1" u="sng" dirty="0" smtClean="0">
              <a:solidFill>
                <a:srgbClr val="92D050"/>
              </a:solidFill>
            </a:endParaRPr>
          </a:p>
          <a:p>
            <a:pPr algn="ctr"/>
            <a:r>
              <a:rPr lang="en-GB" sz="3400" b="1" u="sng" dirty="0" smtClean="0">
                <a:solidFill>
                  <a:srgbClr val="7030A0"/>
                </a:solidFill>
              </a:rPr>
              <a:t>Objectives of the lecture</a:t>
            </a:r>
          </a:p>
          <a:p>
            <a:pPr algn="l"/>
            <a:endParaRPr lang="en-GB" sz="3000" dirty="0" smtClean="0">
              <a:solidFill>
                <a:srgbClr val="FFFF00"/>
              </a:solidFill>
            </a:endParaRPr>
          </a:p>
          <a:p>
            <a:pPr marL="179388" indent="-88900" algn="l"/>
            <a:r>
              <a:rPr lang="en-GB" sz="2600" dirty="0" smtClean="0">
                <a:solidFill>
                  <a:srgbClr val="FF0000"/>
                </a:solidFill>
              </a:rPr>
              <a:t> At the end of the lecture the student should be able 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hsosa.CLOUDBASE\My Documents\Physiology_course\Lecture_2\contract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80728"/>
            <a:ext cx="6480175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86744" y="76200"/>
            <a:ext cx="578085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 w="3200">
                  <a:solidFill>
                    <a:srgbClr val="FF3399"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Sliding Filament Mechanism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290572"/>
            <a:ext cx="891540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But what causes the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</a:rPr>
              <a:t>actin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 filaments to slide inward among the myosin filaments?</a:t>
            </a:r>
          </a:p>
          <a:p>
            <a:pPr algn="l">
              <a:lnSpc>
                <a:spcPct val="150000"/>
              </a:lnSpc>
            </a:pPr>
            <a:r>
              <a:rPr lang="en-GB" sz="2000" b="1" u="sng" dirty="0" smtClean="0">
                <a:solidFill>
                  <a:srgbClr val="0000CC"/>
                </a:solidFill>
                <a:latin typeface="+mj-lt"/>
              </a:rPr>
              <a:t>Forces</a:t>
            </a:r>
            <a:r>
              <a:rPr lang="en-GB" sz="2000" b="1" dirty="0" smtClean="0">
                <a:solidFill>
                  <a:srgbClr val="0000CC"/>
                </a:solidFill>
                <a:latin typeface="+mj-lt"/>
              </a:rPr>
              <a:t> generated by interaction of the cross-bridges from the myosin filaments with the </a:t>
            </a:r>
            <a:r>
              <a:rPr lang="en-GB" sz="2000" b="1" dirty="0" err="1" smtClean="0">
                <a:solidFill>
                  <a:srgbClr val="0000CC"/>
                </a:solidFill>
                <a:latin typeface="+mj-lt"/>
              </a:rPr>
              <a:t>actin</a:t>
            </a:r>
            <a:r>
              <a:rPr lang="en-GB" sz="2000" b="1" dirty="0" smtClean="0">
                <a:solidFill>
                  <a:srgbClr val="0000CC"/>
                </a:solidFill>
                <a:latin typeface="+mj-lt"/>
              </a:rPr>
              <a:t> filaments</a:t>
            </a:r>
            <a:endParaRPr lang="en-GB" sz="2000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_12Figure_1-L"/>
          <p:cNvPicPr>
            <a:picLocks noChangeAspect="1" noChangeArrowheads="1"/>
          </p:cNvPicPr>
          <p:nvPr/>
        </p:nvPicPr>
        <p:blipFill>
          <a:blip r:embed="rId2" cstate="print"/>
          <a:srcRect b="2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75656" y="2057400"/>
            <a:ext cx="26543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500" b="1" dirty="0" smtClean="0">
                <a:solidFill>
                  <a:srgbClr val="FFFF00"/>
                </a:solidFill>
                <a:latin typeface="+mj-lt"/>
              </a:rPr>
              <a:t>Forces are inactive</a:t>
            </a:r>
            <a:endParaRPr lang="en-GB" sz="25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197025"/>
            <a:ext cx="8763000" cy="61555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700" dirty="0" smtClean="0">
                <a:latin typeface="+mj-lt"/>
              </a:rPr>
              <a:t>The heads of the cross bridges bind with ATP. </a:t>
            </a:r>
            <a:r>
              <a:rPr lang="en-GB" sz="1700" b="1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en-GB" sz="1700" b="1" dirty="0" err="1" smtClean="0">
                <a:solidFill>
                  <a:srgbClr val="C00000"/>
                </a:solidFill>
                <a:latin typeface="+mj-lt"/>
              </a:rPr>
              <a:t>ATPase</a:t>
            </a:r>
            <a:r>
              <a:rPr lang="en-GB" sz="1700" b="1" dirty="0" smtClean="0">
                <a:solidFill>
                  <a:srgbClr val="C00000"/>
                </a:solidFill>
                <a:latin typeface="+mj-lt"/>
              </a:rPr>
              <a:t> activity </a:t>
            </a:r>
            <a:r>
              <a:rPr lang="en-GB" sz="1700" dirty="0" smtClean="0">
                <a:latin typeface="+mj-lt"/>
              </a:rPr>
              <a:t>of the myosin head immediately cleaves the ATP but leaves the cleavage products, ADP plus phosphate ion, bound to the head.</a:t>
            </a:r>
            <a:endParaRPr lang="en-GB" sz="1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10_12Figure_2-L"/>
          <p:cNvPicPr>
            <a:picLocks noChangeAspect="1" noChangeArrowheads="1"/>
          </p:cNvPicPr>
          <p:nvPr/>
        </p:nvPicPr>
        <p:blipFill>
          <a:blip r:embed="rId3" cstate="print"/>
          <a:srcRect b="621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6019800"/>
            <a:ext cx="8763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When the </a:t>
            </a:r>
            <a:r>
              <a:rPr lang="en-GB" sz="2000" u="sng" dirty="0" err="1" smtClean="0">
                <a:latin typeface="+mj-lt"/>
              </a:rPr>
              <a:t>troponin-tropomyosin</a:t>
            </a:r>
            <a:r>
              <a:rPr lang="en-GB" sz="2000" u="sng" dirty="0" smtClean="0">
                <a:latin typeface="+mj-lt"/>
              </a:rPr>
              <a:t> complex </a:t>
            </a:r>
            <a:r>
              <a:rPr lang="en-GB" sz="2000" dirty="0" smtClean="0">
                <a:latin typeface="+mj-lt"/>
              </a:rPr>
              <a:t>binds with </a:t>
            </a:r>
            <a:r>
              <a:rPr lang="en-GB" sz="2000" b="1" dirty="0" smtClean="0">
                <a:latin typeface="+mj-lt"/>
              </a:rPr>
              <a:t>calcium</a:t>
            </a:r>
            <a:r>
              <a:rPr lang="en-GB" sz="2000" dirty="0" smtClean="0">
                <a:latin typeface="+mj-lt"/>
              </a:rPr>
              <a:t> ions, active sites on the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 are uncovered and the myosin heads then bind with these sites.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0_12Figure_3-L"/>
          <p:cNvPicPr>
            <a:picLocks noChangeAspect="1" noChangeArrowheads="1"/>
          </p:cNvPicPr>
          <p:nvPr/>
        </p:nvPicPr>
        <p:blipFill>
          <a:blip r:embed="rId3" cstate="print"/>
          <a:srcRect b="35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6019800"/>
            <a:ext cx="88392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With the active sites on the </a:t>
            </a:r>
            <a:r>
              <a:rPr lang="en-US" sz="2200" dirty="0" err="1" smtClean="0">
                <a:latin typeface="+mj-lt"/>
              </a:rPr>
              <a:t>actin</a:t>
            </a:r>
            <a:r>
              <a:rPr lang="en-US" sz="2200" dirty="0" smtClean="0">
                <a:latin typeface="+mj-lt"/>
              </a:rPr>
              <a:t> exposed, the myosin heads bind to the </a:t>
            </a:r>
            <a:r>
              <a:rPr lang="en-US" sz="2200" dirty="0" err="1" smtClean="0">
                <a:latin typeface="+mj-lt"/>
              </a:rPr>
              <a:t>actin</a:t>
            </a:r>
            <a:r>
              <a:rPr lang="en-US" sz="2200" dirty="0" smtClean="0">
                <a:latin typeface="+mj-lt"/>
              </a:rPr>
              <a:t>, forming </a:t>
            </a:r>
            <a:r>
              <a:rPr lang="en-US" sz="2200" b="1" i="1" dirty="0" smtClean="0">
                <a:latin typeface="+mj-lt"/>
              </a:rPr>
              <a:t>cross-bridges.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_12Figure_4-L"/>
          <p:cNvPicPr>
            <a:picLocks noChangeAspect="1" noChangeArrowheads="1"/>
          </p:cNvPicPr>
          <p:nvPr/>
        </p:nvPicPr>
        <p:blipFill>
          <a:blip r:embed="rId3" cstate="print"/>
          <a:srcRect b="357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85344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Binding the head of the cross-bridge with the active site causes a conformational change in the head, prompting the head to tilt toward the arm of the cross-bridge and providing the </a:t>
            </a:r>
            <a:r>
              <a:rPr lang="en-GB" sz="2000" b="1" i="1" dirty="0" smtClean="0">
                <a:solidFill>
                  <a:srgbClr val="FF0000"/>
                </a:solidFill>
                <a:latin typeface="+mj-lt"/>
              </a:rPr>
              <a:t>power stroke </a:t>
            </a:r>
            <a:r>
              <a:rPr lang="en-GB" sz="2000" dirty="0" smtClean="0">
                <a:latin typeface="+mj-lt"/>
              </a:rPr>
              <a:t>for pulling the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filament.</a:t>
            </a:r>
            <a:endParaRPr lang="en-GB" sz="2000" dirty="0">
              <a:latin typeface="+mj-lt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867400" y="3200400"/>
            <a:ext cx="1524000" cy="381000"/>
          </a:xfrm>
          <a:prstGeom prst="lef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0_12Figure_5-L"/>
          <p:cNvPicPr>
            <a:picLocks noChangeAspect="1" noChangeArrowheads="1"/>
          </p:cNvPicPr>
          <p:nvPr/>
        </p:nvPicPr>
        <p:blipFill>
          <a:blip r:embed="rId3" cstate="print"/>
          <a:srcRect b="3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5858470"/>
            <a:ext cx="891540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Once the head of the cross-bridge tilts, ADP and phosphate ion are released and new molecule of ATP binds. This binding of new ATP causes </a:t>
            </a:r>
            <a:r>
              <a:rPr lang="en-GB" b="1" dirty="0" smtClean="0">
                <a:solidFill>
                  <a:srgbClr val="0000CC"/>
                </a:solidFill>
                <a:latin typeface="+mj-lt"/>
              </a:rPr>
              <a:t>detachment </a:t>
            </a:r>
            <a:r>
              <a:rPr lang="en-GB" dirty="0" smtClean="0">
                <a:latin typeface="+mj-lt"/>
              </a:rPr>
              <a:t>of the head from the </a:t>
            </a:r>
            <a:r>
              <a:rPr lang="en-GB" dirty="0" err="1" smtClean="0">
                <a:latin typeface="+mj-lt"/>
              </a:rPr>
              <a:t>actin</a:t>
            </a:r>
            <a:r>
              <a:rPr lang="en-GB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0_12Figure_6-L"/>
          <p:cNvPicPr>
            <a:picLocks noChangeAspect="1" noChangeArrowheads="1"/>
          </p:cNvPicPr>
          <p:nvPr/>
        </p:nvPicPr>
        <p:blipFill>
          <a:blip r:embed="rId3" cstate="print"/>
          <a:srcRect b="368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943600"/>
            <a:ext cx="86106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The new ATP is cleaved to begin the next cycle which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“cocks” </a:t>
            </a:r>
            <a:r>
              <a:rPr lang="en-GB" sz="2000" dirty="0" smtClean="0">
                <a:latin typeface="+mj-lt"/>
              </a:rPr>
              <a:t>the head back to its perpendicular condition, ready to begin the new power stroke cycle.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actin_myosin_ani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048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334000"/>
            <a:ext cx="762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What is Rigor Mortis ?</a:t>
            </a:r>
            <a:r>
              <a:rPr lang="ar-SA" sz="25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GB" sz="25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GB" sz="2500" dirty="0" smtClean="0">
                <a:latin typeface="+mj-lt"/>
              </a:rPr>
              <a:t>The </a:t>
            </a:r>
            <a:r>
              <a:rPr lang="en-GB" sz="2500" i="1" dirty="0" smtClean="0">
                <a:latin typeface="+mj-lt"/>
              </a:rPr>
              <a:t>contracture</a:t>
            </a:r>
            <a:r>
              <a:rPr lang="en-GB" sz="2500" dirty="0" smtClean="0">
                <a:latin typeface="+mj-lt"/>
              </a:rPr>
              <a:t> of skeletal muscles that begins several hours after death due to the loss of ATP.</a:t>
            </a:r>
            <a:endParaRPr lang="en-US" sz="2500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Muscle Action Potential (AP)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981200"/>
          <a:ext cx="6629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9043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+mj-lt"/>
                        </a:rPr>
                        <a:t>Skeletal Muscle</a:t>
                      </a:r>
                      <a:endParaRPr lang="en-US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+mj-lt"/>
                        </a:rPr>
                        <a:t>Large Nerves</a:t>
                      </a:r>
                      <a:endParaRPr lang="en-US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1149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Resting Membrane Potential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-80 to -90 mV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-80 to -90 mV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11149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Duration of the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Action Potential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+mj-lt"/>
                        </a:rPr>
                        <a:t>Lasts 1- 5 </a:t>
                      </a:r>
                      <a:r>
                        <a:rPr lang="en-US" sz="1600" dirty="0" err="1" smtClean="0">
                          <a:latin typeface="+mj-lt"/>
                        </a:rPr>
                        <a:t>msec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Lasts 0.2- 1 </a:t>
                      </a:r>
                      <a:r>
                        <a:rPr lang="en-US" sz="1600" dirty="0" err="1" smtClean="0">
                          <a:latin typeface="+mj-lt"/>
                        </a:rPr>
                        <a:t>msec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9043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Velocity of Conduction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3-5 m/sec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39-65</a:t>
                      </a:r>
                      <a:r>
                        <a:rPr lang="en-US" sz="1600" baseline="0" dirty="0" smtClean="0">
                          <a:latin typeface="+mj-lt"/>
                        </a:rPr>
                        <a:t> m/sec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97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562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  <a:buNone/>
            </a:pPr>
            <a:endParaRPr lang="en-US" sz="2400" b="1" u="sng" dirty="0" smtClean="0">
              <a:solidFill>
                <a:srgbClr val="6600CC"/>
              </a:solidFill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+mj-lt"/>
            </a:endParaRPr>
          </a:p>
          <a:p>
            <a:pPr marL="542925" indent="-273050"/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Methacholine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Carbachol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and Nicotine.</a:t>
            </a:r>
          </a:p>
          <a:p>
            <a:pPr marL="1352550" indent="-273050">
              <a:buNone/>
            </a:pPr>
            <a:endParaRPr lang="en-US" sz="2400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</a:rPr>
              <a:t>They act for minutes or hours—are not destructed by </a:t>
            </a:r>
            <a:r>
              <a:rPr lang="en-GB" sz="2400" dirty="0" smtClean="0">
                <a:latin typeface="+mj-lt"/>
              </a:rPr>
              <a:t>cholinesterase.</a:t>
            </a:r>
            <a:endParaRPr lang="en-US" sz="2400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u="sng" dirty="0" smtClean="0">
              <a:latin typeface="+mj-lt"/>
            </a:endParaRPr>
          </a:p>
          <a:p>
            <a:pPr>
              <a:buNone/>
            </a:pPr>
            <a:endParaRPr lang="en-US" sz="2400" b="1" u="sng" dirty="0" smtClean="0">
              <a:latin typeface="+mj-lt"/>
            </a:endParaRPr>
          </a:p>
          <a:p>
            <a:pPr marL="542925" indent="-273050"/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Neostigmine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Physostigmine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+mj-lt"/>
              </a:rPr>
              <a:t>[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inactivate </a:t>
            </a:r>
            <a:r>
              <a:rPr lang="en-GB" sz="2400" dirty="0" err="1" smtClean="0">
                <a:solidFill>
                  <a:srgbClr val="7030A0"/>
                </a:solidFill>
                <a:latin typeface="+mj-lt"/>
              </a:rPr>
              <a:t>acetylcholinesterase</a:t>
            </a:r>
            <a:r>
              <a:rPr lang="en-GB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u="sng" dirty="0" smtClean="0">
                <a:solidFill>
                  <a:srgbClr val="7030A0"/>
                </a:solidFill>
                <a:latin typeface="+mj-lt"/>
              </a:rPr>
              <a:t>for several hours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]</a:t>
            </a:r>
            <a:endParaRPr lang="en-GB" sz="2400" i="1" dirty="0" smtClean="0">
              <a:latin typeface="+mj-lt"/>
            </a:endParaRPr>
          </a:p>
          <a:p>
            <a:pPr marL="542925" indent="-273050"/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Diisopropyl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fluorophosphate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(nerve gas poison)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[inactivates </a:t>
            </a:r>
            <a:r>
              <a:rPr lang="en-GB" sz="2400" dirty="0" err="1" smtClean="0">
                <a:solidFill>
                  <a:srgbClr val="7030A0"/>
                </a:solidFill>
                <a:latin typeface="+mj-lt"/>
              </a:rPr>
              <a:t>acetylcholinesterase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u="sng" dirty="0" smtClean="0">
                <a:solidFill>
                  <a:srgbClr val="7030A0"/>
                </a:solidFill>
                <a:latin typeface="+mj-lt"/>
              </a:rPr>
              <a:t>for weeks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-------can cause death  because of  respiratory muscle spasm]</a:t>
            </a:r>
            <a:endParaRPr lang="en-GB" sz="2400" i="1" dirty="0" smtClean="0">
              <a:solidFill>
                <a:srgbClr val="7030A0"/>
              </a:solidFill>
              <a:latin typeface="+mj-lt"/>
            </a:endParaRPr>
          </a:p>
          <a:p>
            <a:endParaRPr lang="en-US" sz="2400" b="1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</a:pPr>
            <a:endParaRPr lang="en-US" sz="2400" b="1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</a:pPr>
            <a:endParaRPr lang="en-US" sz="2400" b="1" u="sng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76200"/>
            <a:ext cx="8001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Drugs That </a:t>
            </a:r>
            <a:r>
              <a:rPr lang="en-GB" sz="3000" b="1" dirty="0" smtClean="0">
                <a:solidFill>
                  <a:srgbClr val="00B050"/>
                </a:solidFill>
                <a:latin typeface="+mj-lt"/>
              </a:rPr>
              <a:t>Enhance</a:t>
            </a:r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 Transmission at the</a:t>
            </a:r>
          </a:p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Neuromuscular Junction</a:t>
            </a:r>
            <a:endParaRPr lang="en-GB" sz="3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75437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400" b="1" u="sng" dirty="0" smtClean="0">
                <a:solidFill>
                  <a:srgbClr val="00B050"/>
                </a:solidFill>
                <a:latin typeface="+mj-lt"/>
              </a:rPr>
              <a:t>Stimulate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the Muscle </a:t>
            </a:r>
            <a:r>
              <a:rPr lang="en-GB" sz="2400" b="1" dirty="0" err="1" smtClean="0">
                <a:solidFill>
                  <a:srgbClr val="C00000"/>
                </a:solidFill>
                <a:latin typeface="+mj-lt"/>
              </a:rPr>
              <a:t>Fiber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by Ach-Like Action:</a:t>
            </a:r>
            <a:endParaRPr lang="en-US" sz="24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05535"/>
            <a:ext cx="8763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400" b="1" u="sng" dirty="0" smtClean="0">
                <a:solidFill>
                  <a:srgbClr val="00B050"/>
                </a:solidFill>
                <a:latin typeface="+mj-lt"/>
              </a:rPr>
              <a:t>Stimulate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the NMJ by Inactivating </a:t>
            </a:r>
            <a:r>
              <a:rPr lang="en-GB" sz="2400" b="1" dirty="0" err="1" smtClean="0">
                <a:solidFill>
                  <a:srgbClr val="C00000"/>
                </a:solidFill>
                <a:latin typeface="+mj-lt"/>
              </a:rPr>
              <a:t>Acetylcholinesterase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:</a:t>
            </a:r>
            <a:endParaRPr lang="en-US" sz="2000" b="1" u="sng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9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16" y="1923729"/>
            <a:ext cx="428396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What </a:t>
            </a:r>
            <a:r>
              <a:rPr lang="en-GB" sz="3000" b="1" dirty="0">
                <a:solidFill>
                  <a:srgbClr val="FF0000"/>
                </a:solidFill>
                <a:latin typeface="+mj-lt"/>
              </a:rPr>
              <a:t>is </a:t>
            </a: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a Motor Unit?</a:t>
            </a:r>
            <a:endParaRPr lang="en-GB" sz="3000" b="1" dirty="0">
              <a:solidFill>
                <a:srgbClr val="FF0000"/>
              </a:solidFill>
              <a:latin typeface="+mj-lt"/>
            </a:endParaRPr>
          </a:p>
          <a:p>
            <a:r>
              <a:rPr lang="en-GB" sz="3000" b="1" dirty="0" smtClean="0">
                <a:latin typeface="+mj-lt"/>
              </a:rPr>
              <a:t>It </a:t>
            </a:r>
            <a:r>
              <a:rPr lang="en-GB" sz="3000" b="1" dirty="0">
                <a:latin typeface="+mj-lt"/>
              </a:rPr>
              <a:t>is </a:t>
            </a:r>
            <a:r>
              <a:rPr lang="en-GB" sz="3000" b="1" dirty="0" smtClean="0">
                <a:latin typeface="+mj-lt"/>
              </a:rPr>
              <a:t>the </a:t>
            </a:r>
            <a:r>
              <a:rPr lang="en-GB" sz="3000" b="1" i="1" u="sng" dirty="0" smtClean="0">
                <a:latin typeface="+mj-lt"/>
              </a:rPr>
              <a:t>Motor Neuron </a:t>
            </a:r>
            <a:r>
              <a:rPr lang="en-GB" sz="3000" b="1" dirty="0" smtClean="0">
                <a:latin typeface="+mj-lt"/>
              </a:rPr>
              <a:t>(Anterior Horn Cell </a:t>
            </a:r>
            <a:r>
              <a:rPr lang="en-GB" sz="3000" b="1" dirty="0">
                <a:latin typeface="+mj-lt"/>
              </a:rPr>
              <a:t>, </a:t>
            </a:r>
            <a:r>
              <a:rPr lang="en-GB" sz="3000" b="1" dirty="0" smtClean="0">
                <a:latin typeface="+mj-lt"/>
              </a:rPr>
              <a:t>Axon) and </a:t>
            </a:r>
            <a:r>
              <a:rPr lang="en-GB" sz="3000" b="1" i="1" u="sng" dirty="0" smtClean="0">
                <a:latin typeface="+mj-lt"/>
              </a:rPr>
              <a:t>all </a:t>
            </a:r>
            <a:r>
              <a:rPr lang="en-GB" sz="3000" b="1" i="1" u="sng" dirty="0">
                <a:latin typeface="+mj-lt"/>
              </a:rPr>
              <a:t>the </a:t>
            </a:r>
            <a:r>
              <a:rPr lang="en-GB" sz="3000" b="1" i="1" u="sng" dirty="0" smtClean="0">
                <a:latin typeface="+mj-lt"/>
              </a:rPr>
              <a:t>muscle </a:t>
            </a:r>
            <a:r>
              <a:rPr lang="en-GB" sz="3000" b="1" i="1" u="sng" dirty="0" err="1" smtClean="0">
                <a:latin typeface="+mj-lt"/>
              </a:rPr>
              <a:t>fibers</a:t>
            </a:r>
            <a:r>
              <a:rPr lang="en-GB" sz="3000" b="1" dirty="0" smtClean="0">
                <a:latin typeface="+mj-lt"/>
              </a:rPr>
              <a:t> </a:t>
            </a:r>
            <a:r>
              <a:rPr lang="en-GB" sz="3000" b="1" dirty="0">
                <a:latin typeface="+mj-lt"/>
              </a:rPr>
              <a:t>it </a:t>
            </a:r>
            <a:r>
              <a:rPr lang="en-GB" sz="3000" b="1" dirty="0" smtClean="0">
                <a:latin typeface="+mj-lt"/>
              </a:rPr>
              <a:t>innervates.</a:t>
            </a:r>
            <a:endParaRPr lang="en-GB" sz="3000" dirty="0">
              <a:latin typeface="+mj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771800" y="260648"/>
            <a:ext cx="3322712" cy="86409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Motor Unit</a:t>
            </a:r>
          </a:p>
        </p:txBody>
      </p:sp>
      <p:pic>
        <p:nvPicPr>
          <p:cNvPr id="4" name="Picture 3" descr="Untitled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4662" y="1779713"/>
            <a:ext cx="4859337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418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endParaRPr lang="en-US" sz="2400" b="1" u="sng" dirty="0" smtClean="0">
              <a:solidFill>
                <a:srgbClr val="6600CC"/>
              </a:solidFill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000" b="1" u="sng" dirty="0" smtClean="0">
              <a:latin typeface="+mj-lt"/>
            </a:endParaRPr>
          </a:p>
          <a:p>
            <a:pPr>
              <a:buNone/>
            </a:pPr>
            <a:endParaRPr lang="en-US" sz="2400" b="1" dirty="0" smtClean="0">
              <a:latin typeface="+mj-lt"/>
            </a:endParaRPr>
          </a:p>
          <a:p>
            <a:pPr marL="542925" indent="-273050"/>
            <a:r>
              <a:rPr lang="en-US" b="1" dirty="0" smtClean="0">
                <a:solidFill>
                  <a:srgbClr val="00B0F0"/>
                </a:solidFill>
                <a:latin typeface="+mj-lt"/>
              </a:rPr>
              <a:t>Curare &amp; </a:t>
            </a:r>
            <a:r>
              <a:rPr lang="en-US" b="1" dirty="0" err="1" smtClean="0">
                <a:solidFill>
                  <a:srgbClr val="00B0F0"/>
                </a:solidFill>
                <a:latin typeface="+mj-lt"/>
              </a:rPr>
              <a:t>Curariform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 like-drugs.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   Prevent passage of impulses from the nerve ending into the muscle by </a:t>
            </a:r>
            <a:r>
              <a:rPr lang="en-GB" u="sng" dirty="0" smtClean="0">
                <a:latin typeface="+mj-lt"/>
              </a:rPr>
              <a:t>blocking the action of Ach on its receptors on MEP</a:t>
            </a:r>
            <a:r>
              <a:rPr lang="en-GB" dirty="0" smtClean="0">
                <a:latin typeface="+mj-lt"/>
              </a:rPr>
              <a:t>.</a:t>
            </a:r>
            <a:endParaRPr lang="en-US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latin typeface="+mj-lt"/>
            </a:endParaRPr>
          </a:p>
          <a:p>
            <a:pPr marL="542925" indent="-273050"/>
            <a:r>
              <a:rPr lang="en-GB" b="1" dirty="0" err="1" smtClean="0">
                <a:solidFill>
                  <a:srgbClr val="00B0F0"/>
                </a:solidFill>
                <a:latin typeface="+mj-lt"/>
              </a:rPr>
              <a:t>Botulinum</a:t>
            </a:r>
            <a:r>
              <a:rPr lang="en-GB" b="1" dirty="0" smtClean="0">
                <a:solidFill>
                  <a:srgbClr val="00B0F0"/>
                </a:solidFill>
                <a:latin typeface="+mj-lt"/>
              </a:rPr>
              <a:t> Toxin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. </a:t>
            </a:r>
            <a:endParaRPr lang="en-GB" dirty="0" smtClean="0">
              <a:solidFill>
                <a:srgbClr val="00B0F0"/>
              </a:solidFill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    Bacterial poison that </a:t>
            </a:r>
            <a:r>
              <a:rPr lang="en-GB" u="sng" dirty="0" smtClean="0">
                <a:latin typeface="+mj-lt"/>
              </a:rPr>
              <a:t>decreases the quantity of Ach release</a:t>
            </a:r>
            <a:r>
              <a:rPr lang="en-GB" dirty="0" smtClean="0">
                <a:latin typeface="+mj-lt"/>
              </a:rPr>
              <a:t> by the nerve </a:t>
            </a:r>
            <a:r>
              <a:rPr lang="en-GB" dirty="0" err="1" smtClean="0">
                <a:latin typeface="+mj-lt"/>
              </a:rPr>
              <a:t>presynaptic</a:t>
            </a:r>
            <a:r>
              <a:rPr lang="en-GB" dirty="0" smtClean="0">
                <a:latin typeface="+mj-lt"/>
              </a:rPr>
              <a:t> terminals.</a:t>
            </a:r>
            <a:endParaRPr lang="en-US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76200"/>
            <a:ext cx="8001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Drugs That </a:t>
            </a: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Block</a:t>
            </a:r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 Transmission at the</a:t>
            </a:r>
          </a:p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Neuromuscular Junction</a:t>
            </a:r>
            <a:endParaRPr lang="en-GB" sz="3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563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400" b="1" u="sng" dirty="0" smtClean="0">
                <a:solidFill>
                  <a:srgbClr val="FF0000"/>
                </a:solidFill>
                <a:latin typeface="+mj-lt"/>
              </a:rPr>
              <a:t>Block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Transmission at the NMJ</a:t>
            </a:r>
          </a:p>
        </p:txBody>
      </p:sp>
    </p:spTree>
    <p:extLst>
      <p:ext uri="{BB962C8B-B14F-4D97-AF65-F5344CB8AC3E}">
        <p14:creationId xmlns="" xmlns:p14="http://schemas.microsoft.com/office/powerpoint/2010/main" val="10455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5181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C0066"/>
                </a:solidFill>
                <a:latin typeface="+mj-lt"/>
                <a:cs typeface="Courier New" pitchFamily="49" charset="0"/>
              </a:rPr>
              <a:t>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Disease </a:t>
            </a:r>
            <a:r>
              <a:rPr lang="en-US" sz="2800" b="1" u="none" dirty="0">
                <a:latin typeface="+mj-lt"/>
                <a:cs typeface="Courier New" pitchFamily="49" charset="0"/>
              </a:rPr>
              <a:t>of adult females affects eyelid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extra ocular bulbar </a:t>
            </a:r>
            <a:r>
              <a:rPr lang="en-US" sz="2800" b="1" u="none" dirty="0">
                <a:latin typeface="+mj-lt"/>
                <a:cs typeface="Courier New" pitchFamily="49" charset="0"/>
              </a:rPr>
              <a:t>and proximal limb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muscles. </a:t>
            </a:r>
            <a:endParaRPr lang="en-US" sz="2800" b="1" u="none" dirty="0">
              <a:latin typeface="+mj-lt"/>
              <a:cs typeface="Courier New" pitchFamily="49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Presents with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ptosis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dysarthria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dysphagia</a:t>
            </a:r>
            <a:r>
              <a:rPr lang="en-US" sz="2800" b="1" u="none" dirty="0">
                <a:latin typeface="+mj-lt"/>
                <a:cs typeface="Courier New" pitchFamily="49" charset="0"/>
              </a:rPr>
              <a:t>, and proximal limb weakness in hands&amp; feet.</a:t>
            </a:r>
          </a:p>
        </p:txBody>
      </p:sp>
      <p:pic>
        <p:nvPicPr>
          <p:cNvPr id="15" name="Picture 3" descr="mgsp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2" y="3892550"/>
            <a:ext cx="1506538" cy="2736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 descr="mgspilfati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712" y="3887787"/>
            <a:ext cx="1512888" cy="2665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5" descr="صورة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27150"/>
            <a:ext cx="2857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955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04800" y="1981200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  <a:cs typeface="Times New Roman" pitchFamily="18" charset="0"/>
              </a:rPr>
              <a:t> Autoimmune disorder [</a:t>
            </a:r>
            <a:r>
              <a:rPr lang="en-US" sz="2400" dirty="0" smtClean="0">
                <a:latin typeface="+mj-lt"/>
                <a:cs typeface="Times New Roman" pitchFamily="18" charset="0"/>
              </a:rPr>
              <a:t>patients develop </a:t>
            </a:r>
            <a:r>
              <a:rPr lang="en-GB" sz="2400" dirty="0" smtClean="0">
                <a:latin typeface="+mj-lt"/>
              </a:rPr>
              <a:t>antibodies which block or destroy their own Ach receptors</a:t>
            </a:r>
            <a:r>
              <a:rPr lang="en-GB" sz="2400" b="1" dirty="0" smtClean="0">
                <a:latin typeface="+mj-lt"/>
              </a:rPr>
              <a:t>].</a:t>
            </a:r>
            <a:endParaRPr lang="en-US" sz="2400" b="1" u="none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  </a:t>
            </a:r>
            <a:r>
              <a:rPr lang="en-GB" sz="2400" dirty="0" smtClean="0">
                <a:latin typeface="+mj-lt"/>
              </a:rPr>
              <a:t>Occurs in about 1 in every 20,000 persons.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 Causes muscle weakness because of the inability of the NMJ to transmit enough signals from the nerve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 to the muscle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 The EPP that occur in the muscle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 is mostly too weak to initiate opening of the voltage-gated sodium channels.</a:t>
            </a:r>
            <a:endParaRPr lang="en-US" sz="2400" b="1" dirty="0" smtClean="0">
              <a:solidFill>
                <a:srgbClr val="80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2400" dirty="0" smtClean="0">
                <a:latin typeface="+mj-lt"/>
              </a:rPr>
              <a:t>Patient may die of respiratory failure.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</p:spTree>
    <p:extLst>
      <p:ext uri="{BB962C8B-B14F-4D97-AF65-F5344CB8AC3E}">
        <p14:creationId xmlns="" xmlns:p14="http://schemas.microsoft.com/office/powerpoint/2010/main" val="2451579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28600" y="1974518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66FF"/>
                </a:solidFill>
                <a:latin typeface="+mj-lt"/>
                <a:cs typeface="Courier New" pitchFamily="49" charset="0"/>
              </a:rPr>
              <a:t>Treatment:</a:t>
            </a:r>
            <a:endParaRPr lang="en-US" sz="2800" dirty="0">
              <a:solidFill>
                <a:srgbClr val="0066FF"/>
              </a:solidFill>
              <a:latin typeface="+mj-lt"/>
              <a:cs typeface="Courier New" pitchFamily="49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u="none" dirty="0" smtClean="0">
                <a:latin typeface="+mj-lt"/>
              </a:rPr>
              <a:t> Administration </a:t>
            </a:r>
            <a:r>
              <a:rPr lang="en-US" sz="2800" u="none" dirty="0">
                <a:latin typeface="+mj-lt"/>
              </a:rPr>
              <a:t>of </a:t>
            </a:r>
            <a:r>
              <a:rPr lang="en-GB" sz="2800" u="sng" dirty="0" err="1" smtClean="0">
                <a:latin typeface="+mj-lt"/>
              </a:rPr>
              <a:t>anticholinesterase</a:t>
            </a:r>
            <a:r>
              <a:rPr lang="en-GB" sz="2800" u="sng" dirty="0" smtClean="0">
                <a:latin typeface="+mj-lt"/>
              </a:rPr>
              <a:t> drugs </a:t>
            </a:r>
            <a:r>
              <a:rPr lang="en-GB" sz="2800" dirty="0" smtClean="0">
                <a:latin typeface="+mj-lt"/>
              </a:rPr>
              <a:t>such as </a:t>
            </a:r>
            <a:r>
              <a:rPr lang="en-US" sz="2800" u="none" dirty="0" err="1" smtClean="0">
                <a:solidFill>
                  <a:srgbClr val="FF0066"/>
                </a:solidFill>
                <a:latin typeface="+mj-lt"/>
              </a:rPr>
              <a:t>Neostigmine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which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allows larger than normal amounts of Ach to accumulate in the synaptic space.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u="none" dirty="0" smtClean="0">
                <a:latin typeface="+mj-lt"/>
                <a:cs typeface="Courier New" pitchFamily="49" charset="0"/>
              </a:rPr>
              <a:t> </a:t>
            </a:r>
            <a:r>
              <a:rPr lang="en-GB" sz="2800" b="1" dirty="0" smtClean="0">
                <a:solidFill>
                  <a:srgbClr val="7030A0"/>
                </a:solidFill>
                <a:latin typeface="+mj-lt"/>
              </a:rPr>
              <a:t>Corticosteroids</a:t>
            </a:r>
            <a:r>
              <a:rPr lang="en-GB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and </a:t>
            </a:r>
            <a:r>
              <a:rPr lang="en-GB" sz="2800" b="1" dirty="0" smtClean="0">
                <a:solidFill>
                  <a:srgbClr val="7030A0"/>
                </a:solidFill>
                <a:latin typeface="+mj-lt"/>
              </a:rPr>
              <a:t>Immunosuppressant drugs </a:t>
            </a:r>
            <a:r>
              <a:rPr lang="en-GB" sz="2800" dirty="0" smtClean="0">
                <a:latin typeface="+mj-lt"/>
              </a:rPr>
              <a:t>to inhibit the immune system, limiting antibody production.</a:t>
            </a:r>
            <a:endParaRPr lang="en-US" sz="2800" u="none" dirty="0">
              <a:latin typeface="+mj-lt"/>
              <a:cs typeface="Courier New" pitchFamily="49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</p:spTree>
    <p:extLst>
      <p:ext uri="{BB962C8B-B14F-4D97-AF65-F5344CB8AC3E}">
        <p14:creationId xmlns="" xmlns:p14="http://schemas.microsoft.com/office/powerpoint/2010/main" val="225563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737320"/>
            <a:ext cx="8229600" cy="4572000"/>
          </a:xfrm>
        </p:spPr>
        <p:txBody>
          <a:bodyPr/>
          <a:lstStyle/>
          <a:p>
            <a:pPr algn="ctr" eaLnBrk="1" hangingPunct="1"/>
            <a:r>
              <a:rPr lang="en-US" sz="7000" dirty="0" smtClean="0">
                <a:cs typeface="Times New Roman" pitchFamily="18" charset="0"/>
              </a:rPr>
              <a:t> The End </a:t>
            </a:r>
          </a:p>
        </p:txBody>
      </p:sp>
    </p:spTree>
    <p:extLst>
      <p:ext uri="{BB962C8B-B14F-4D97-AF65-F5344CB8AC3E}">
        <p14:creationId xmlns="" xmlns:p14="http://schemas.microsoft.com/office/powerpoint/2010/main" val="20465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17708" r="1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0" y="304800"/>
            <a:ext cx="4400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+mj-lt"/>
                <a:sym typeface="Wingdings" pitchFamily="2" charset="2"/>
              </a:rPr>
              <a:t>40% of the body are skeletal muscles</a:t>
            </a:r>
            <a:endParaRPr lang="en-GB" sz="2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2694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C00000"/>
                </a:solidFill>
              </a:rPr>
              <a:t>Sarcolemma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60960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086600" y="62484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248400" y="5410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001000" y="6400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305800" y="5257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28600" y="152400"/>
            <a:ext cx="8305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Physiological Anatomy of Skeletal Muscle fiber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912" t="19792" r="34407" b="6250"/>
          <a:stretch>
            <a:fillRect/>
          </a:stretch>
        </p:blipFill>
        <p:spPr bwMode="auto">
          <a:xfrm>
            <a:off x="1905000" y="838200"/>
            <a:ext cx="7239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685800" y="2209800"/>
            <a:ext cx="1752600" cy="2057400"/>
            <a:chOff x="685800" y="2209800"/>
            <a:chExt cx="1752600" cy="2057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24000" y="2438400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24000" y="4114800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58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Z band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38978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Z band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640" y="2590800"/>
            <a:ext cx="1305960" cy="1295400"/>
            <a:chOff x="65640" y="2590800"/>
            <a:chExt cx="1305960" cy="1295400"/>
          </a:xfrm>
        </p:grpSpPr>
        <p:sp>
          <p:nvSpPr>
            <p:cNvPr id="11" name="Rectangle 10"/>
            <p:cNvSpPr/>
            <p:nvPr/>
          </p:nvSpPr>
          <p:spPr>
            <a:xfrm>
              <a:off x="65640" y="3048000"/>
              <a:ext cx="1229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Sarcomere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371600" y="2590800"/>
              <a:ext cx="0" cy="129540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r.Ashraf\My Documents\My Pictures\SCANNER\10 205.jpg"/>
          <p:cNvPicPr>
            <a:picLocks noChangeAspect="1" noChangeArrowheads="1"/>
          </p:cNvPicPr>
          <p:nvPr/>
        </p:nvPicPr>
        <p:blipFill>
          <a:blip r:embed="rId2" cstate="print"/>
          <a:srcRect l="29697" t="15823" r="23711" b="60654"/>
          <a:stretch>
            <a:fillRect/>
          </a:stretch>
        </p:blipFill>
        <p:spPr bwMode="auto">
          <a:xfrm>
            <a:off x="533400" y="1066800"/>
            <a:ext cx="7848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29000" y="215991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 smtClean="0">
                <a:solidFill>
                  <a:srgbClr val="000099"/>
                </a:solidFill>
              </a:rPr>
              <a:t>Myosin</a:t>
            </a:r>
            <a:endParaRPr lang="en-GB" sz="2200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1024" y="223611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 err="1" smtClean="0">
                <a:solidFill>
                  <a:srgbClr val="000099"/>
                </a:solidFill>
              </a:rPr>
              <a:t>Actin</a:t>
            </a:r>
            <a:endParaRPr lang="en-GB" sz="2200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5648" y="445117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Myofibril</a:t>
            </a:r>
            <a:endParaRPr lang="en-GB" sz="40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21832" y="1714872"/>
            <a:ext cx="0" cy="14401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1752" y="30830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FF"/>
                </a:solidFill>
              </a:rPr>
              <a:t>M line</a:t>
            </a:r>
            <a:endParaRPr lang="en-GB" sz="2000" dirty="0">
              <a:solidFill>
                <a:srgbClr val="FF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7912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light and </a:t>
            </a:r>
            <a:r>
              <a:rPr lang="en-GB" b="1" dirty="0" smtClean="0"/>
              <a:t>dark</a:t>
            </a:r>
            <a:r>
              <a:rPr lang="en-GB" dirty="0" smtClean="0"/>
              <a:t> bands give skeletal and cardiac muscle their striated appearance.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5000" y="6123801"/>
            <a:ext cx="3397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6.3   Organization of proteins in a </a:t>
            </a:r>
            <a:r>
              <a:rPr lang="en-US" sz="1200" dirty="0" err="1" smtClean="0"/>
              <a:t>sarcomere</a:t>
            </a:r>
            <a:endParaRPr lang="en-US" sz="1200" dirty="0"/>
          </a:p>
        </p:txBody>
      </p:sp>
      <p:pic>
        <p:nvPicPr>
          <p:cNvPr id="5" name="Picture 4" descr="S9781416045748-006-f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871381" cy="4267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2293640"/>
            <a:ext cx="0" cy="14401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4607" t="15144" r="14607" b="66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7778" t="23333" r="11778" b="23334"/>
          <a:stretch/>
        </p:blipFill>
        <p:spPr>
          <a:xfrm>
            <a:off x="152400" y="990600"/>
            <a:ext cx="8534400" cy="579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29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1449</TotalTime>
  <Words>1300</Words>
  <Application>Microsoft Office PowerPoint</Application>
  <PresentationFormat>On-screen Show (4:3)</PresentationFormat>
  <Paragraphs>172</Paragraphs>
  <Slides>34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Contraction of Skeletal Muscle and Neuromuscular Transmission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Physiologic Anatomy of the Neuromuscular Junction</vt:lpstr>
      <vt:lpstr>Slide 12</vt:lpstr>
      <vt:lpstr>Slide 13</vt:lpstr>
      <vt:lpstr>  Release of Calcium Ions by the Sarcoplasmic Reticulum</vt:lpstr>
      <vt:lpstr>Slide 15</vt:lpstr>
      <vt:lpstr>Molecular Mechanism of Muscle Contraction</vt:lpstr>
      <vt:lpstr>Slide 17</vt:lpstr>
      <vt:lpstr>Slide 18</vt:lpstr>
      <vt:lpstr>Molecular Mechanism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Muscle Action Potential (AP)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 Introduction to Physiology:  The Cell and General Physiology</dc:title>
  <dc:creator>rstinson</dc:creator>
  <cp:lastModifiedBy>Mohd</cp:lastModifiedBy>
  <cp:revision>343</cp:revision>
  <dcterms:created xsi:type="dcterms:W3CDTF">2010-10-14T16:13:00Z</dcterms:created>
  <dcterms:modified xsi:type="dcterms:W3CDTF">2020-11-20T06:48:04Z</dcterms:modified>
</cp:coreProperties>
</file>