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 id="2147484065" r:id="rId2"/>
    <p:sldMasterId id="2147484089" r:id="rId3"/>
    <p:sldMasterId id="2147484101" r:id="rId4"/>
    <p:sldMasterId id="2147484113" r:id="rId5"/>
    <p:sldMasterId id="2147484125" r:id="rId6"/>
    <p:sldMasterId id="2147484137" r:id="rId7"/>
  </p:sldMasterIdLst>
  <p:notesMasterIdLst>
    <p:notesMasterId r:id="rId60"/>
  </p:notesMasterIdLst>
  <p:sldIdLst>
    <p:sldId id="672" r:id="rId8"/>
    <p:sldId id="257" r:id="rId9"/>
    <p:sldId id="322" r:id="rId10"/>
    <p:sldId id="308" r:id="rId11"/>
    <p:sldId id="325" r:id="rId12"/>
    <p:sldId id="327" r:id="rId13"/>
    <p:sldId id="259" r:id="rId14"/>
    <p:sldId id="261" r:id="rId15"/>
    <p:sldId id="262" r:id="rId16"/>
    <p:sldId id="263" r:id="rId17"/>
    <p:sldId id="264" r:id="rId18"/>
    <p:sldId id="297" r:id="rId19"/>
    <p:sldId id="298" r:id="rId20"/>
    <p:sldId id="401" r:id="rId21"/>
    <p:sldId id="265" r:id="rId22"/>
    <p:sldId id="289" r:id="rId23"/>
    <p:sldId id="266" r:id="rId24"/>
    <p:sldId id="319" r:id="rId25"/>
    <p:sldId id="301" r:id="rId26"/>
    <p:sldId id="376" r:id="rId27"/>
    <p:sldId id="321" r:id="rId28"/>
    <p:sldId id="395" r:id="rId29"/>
    <p:sldId id="303" r:id="rId30"/>
    <p:sldId id="323" r:id="rId31"/>
    <p:sldId id="320" r:id="rId32"/>
    <p:sldId id="267" r:id="rId33"/>
    <p:sldId id="268" r:id="rId34"/>
    <p:sldId id="309" r:id="rId35"/>
    <p:sldId id="269" r:id="rId36"/>
    <p:sldId id="338" r:id="rId37"/>
    <p:sldId id="403" r:id="rId38"/>
    <p:sldId id="328" r:id="rId39"/>
    <p:sldId id="271" r:id="rId40"/>
    <p:sldId id="272" r:id="rId41"/>
    <p:sldId id="273" r:id="rId42"/>
    <p:sldId id="304" r:id="rId43"/>
    <p:sldId id="329" r:id="rId44"/>
    <p:sldId id="311" r:id="rId45"/>
    <p:sldId id="312" r:id="rId46"/>
    <p:sldId id="408" r:id="rId47"/>
    <p:sldId id="406" r:id="rId48"/>
    <p:sldId id="407" r:id="rId49"/>
    <p:sldId id="278" r:id="rId50"/>
    <p:sldId id="313" r:id="rId51"/>
    <p:sldId id="314" r:id="rId52"/>
    <p:sldId id="315" r:id="rId53"/>
    <p:sldId id="316" r:id="rId54"/>
    <p:sldId id="280" r:id="rId55"/>
    <p:sldId id="281" r:id="rId56"/>
    <p:sldId id="282" r:id="rId57"/>
    <p:sldId id="260" r:id="rId58"/>
    <p:sldId id="306"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6" autoAdjust="0"/>
    <p:restoredTop sz="94660"/>
  </p:normalViewPr>
  <p:slideViewPr>
    <p:cSldViewPr snapToGrid="0">
      <p:cViewPr varScale="1">
        <p:scale>
          <a:sx n="85" d="100"/>
          <a:sy n="85" d="100"/>
        </p:scale>
        <p:origin x="176"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2-30T06:38:50.53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530 144,'99'-1,"0"0,0 0,1 0,-1 0,0 0,0 0,1 0,-1 0,0 0,0 0,1 0,-1-1,0 1,0 0,0 0,1 0,-1 0,0 0,0 0,1 0,-1 0,0 0,0 0,1 0,-1 0,0 0,0 0,0-1,1 1,-1 0,0 0,0 0,1 0,-1 0,0 0,0 0,1 0,5 0,3 0,3 0,2 0,1 0,3 0,0 0,1 0,0 0,1 0,-1 0,0 0,-2 0,0 0,-2 0,-2 0,-2 0,-2 1,-4-1,-2 0,-5 0,-3 0,-4 0,-5 0,-5 0,-4 0,-7 1,-5-1,-7 0,-6 0,-7 0,43-1,-27-1,-3 2,27 0,-6 2,-20-1,-3 0,43 0,-45 0,1 0,-1 0,-1 0,42 0,0 0,-9 0,-11 0,-3 0,-15 0,15 0,-15 0,7 0,-9 0,0 0,-8 0,6 0,-5 0,0 5,5-3,-6 9,8-4,0 1,0 4,0-11,9 12,-7-6,6 1,1 5,1-12,1 12,6-12,-7 12,18-5,-7 0,17 6,-18-6,18 1,-17 4,8-5,-11 0,1 5,-9-6,7 1,-7 4,0-10,7 4,-15-6,15 7,-16-5,8 4,-10-6,-6 0,5 0,-13 0,6 0,-1 0,3 0,-1 0,-1 0,-8 0,-7 0,6 0,-6 0,1 0,4 0,-4 0,13 0,-5 0,13 0,-5 0,0 0,4 0,-5 0,7 0,2 0,-1 0,-1 6,-6-5,5 11,4-5,-14 6,10-6,-34 2,9-8,-15 4,4-1,-11 15,0-6,-5 10,0-7,0 7,-7 24,-7 10,-10 25,-7 3,15-34,0 0,-8 36,8-32,2 1,-4 41,2-38,0 0,7-5,0-1,-6-1,0-2,-2 44,-6-2,8-7,0 6,0-16,6 7,-3-18,10 7,-4-15,0 6,5-8,-5 0,6-8,0 7,0-7,0 7,0 1,0-1,0 1,0-1,0-6,0 5,0-13,0 13,0-13,0 13,0-6,5 0,3 6,5-6,-6 8,5 0,-4 0,-1 9,6 22,-11-23,6 36,-4-43,-1 0,-2-3,-1 1,4 15,-1 0,-3 26,0 0,0 1,0-38,0 2,4-4,0 0,-3 4,-1 1,4-1,0-3,2 23,-5-23,-1-1,6 15,-6 23,6-29,-4-1,4-16,-6-3,0-13,0-2,0-12,0-2,0 0,0 1,0-1,4 4,2-8,5 9,-5-3,4 12,-3-5,5 12,-1-12,-4 5,3-12,-9 4,3-9,-4 9,0-9,0 14,0-14,0 14,0-14,0 3,-10 1,-2-4,-11 3,-6-3,-10 0,0 1,-13 0,5 0,-7 1,-9 0,7-1,-16 8,8-5,-10 5,1-6,0-1,-1 1,-8 0,6-7,-7 5,0-11,8 5,-17-7,17 0,-17 0,18 0,-9 0,18 0,-6 0,15 0,-7 0,9 0,-1 0,9 0,-7 0,14 5,-13-4,13 5,-6-1,0-3,-1 9,-1-10,-5 11,6-10,-9 10,1-5,0 7,0-7,0 5,1-4,-1 5,-1 1,-7-7,5 5,-13-4,5 0,-7 4,-2-10,1 4,0 1,-9-5,7 10,-16-10,17 1,-1 1,21-4,-2 0,-34 0,0 0,35 0,1 0,-16 0,-1 0,4 0,1 0,-6 0,2 0,14 0,0 0,-6 0,1 0,-37 0,45 0,-1 0,1 0,2 0,-43 0,0 0,9 0,-6 0,7 0,26 0,0 0,-24 0,15 0,0 0,-13 0,-19 0,0 0,20 0,28 2,-3 3,-10-1,2 1,-23 10,19-6,0-1,-13 7,27-7,-1 0,-42 8,1 0,1-1,0 1,8-1,-6 0,-3 0,16 0,27-7,2 0,-18 6,-25-5,7 4,0-11,-7 12,17-12,-16 11,37-12,2 0,-31 12,17-12,-1 0,-16 5,21-6,-3 0,11 0,1 0,-5 0,0 0,0 0,-1 0,1 0,1 0,-41 0,46 0,1 0,-45 0,-1 0,2 0,12 0,10 0,8 0,2 0,-7 0,19 0,-26 0,28 0,-22 0,14 0,-14 6,15 2,-7 0,16 3,-29-3,31 4,-49 2,42-6,-28 5,15-5,-7 0,-1-1,0-7,0 0,0 0,8 0,2 0,9 0,0 0,7 0,2 0,8-11,6-2,-6-19,11 1,-6-8,6-6,-2-19,-1-4,13 19,0-4,-1-1,1-2,3-7,0-3,-6-12,3 0,10 17,0 0,-11-15,1 1,10 14,0 0,-7-11,0 0,4 11,1 0,3-3,0 2,-8-26,8 37,1-1,-4-1,0 0,0 3,0 0,-1-14,0 1,-3 9,0 0,6-10,1-1,-7-1,1-1,9-10,2-2,-4 0,0-1,4-6,0 1,0 16,0 1,0-8,0 1,0 14,0 0,0-5,0 0,0 1,0 0,0-4,0 0,0 7,0 0,0-13,0 0,0 14,0 1,0 5,0 1,0-4,0 3,0-33,1 36,-2-1,-6-42,3 32,0 0,0 12,-1-1,-2-17,0 1,5-29,-1 40,-1-1,4 5,0-1,0-10,0-2,0 0,0 0,0 9,0 2,0-3,0 2,0-28,0 7,5 14,2 18,5 14,5 2,-5 12,16-6,-10 11,18-6,-12 12,12-6,-6 11,8-5,-1 6,-7 0,-1 0,-6 0,-6 0,-1 0,-1 0,1 0,-1 0,4-13,-12 4,1-10,-3 3,2-8,5 0,0-12,5 5,3-6,3 6,2-5,-7 12,4-6,-9 8,2 5,-3-5,-2 10,0-3,5 4,-8 1,6-4,-12-2,4 1,-5-3,0 3,0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30T06:42:50.414"/>
    </inkml:context>
    <inkml:brush xml:id="br0">
      <inkml:brushProperty name="width" value="0.05" units="cm"/>
      <inkml:brushProperty name="height" value="0.05" units="cm"/>
      <inkml:brushProperty name="color" value="#E71224"/>
    </inkml:brush>
  </inkml:definitions>
  <inkml:trace contextRef="#ctx0" brushRef="#br0">1 252 24575,'96'0'0,"0"0"0,-1 0 0,1 0 0,0 0 0,16 0 0,6 0 0,-19 0 0,-43 0 0,-46 0 0,4 0 0,3 0 0,11 0 0,-4 0 0,12 0 0,-12 0 0,0 0 0,-9 0 0,-5 0 0,1 0 0,-1 0 0,-4-9 0,-11 3 0,-7-4 0,-9 1 0,-2 8 0,0-10 0,0 5 0,1 0 0,4-4 0,-3 9 0,4-9 0,-12 9 0,4-9 0,-11-3 0,6 0 0,-8-11 0,1 5 0,0 0 0,6-4 0,8 11 0,7-4 0,6 5 0,0 1 0,8 9 0,8 6 0,10 12 0,6-1 0,0 6 0,1-5 0,6 7 0,-5-1 0,12 1 0,-11 5 0,10-3 0,-2 12 0,5-12 0,0 5 0,-8-12 0,0 3 0,-8-9 0,-5 3 0,-1-6 0,-6 0 0,0 1 0,-4-2 0,-2 1 0,-4 0 0,0-1 0,-4 1 0,-2 0 0,-4 0 0,-1 0 0,-4 1 0,3-1 0,-10 1 0,5 5 0,0-4 0,-5 5 0,11-7 0,-5 0 0,6 1 0,4-1 0,-3 0 0,8 0 0,-8 0 0,3 0 0,1 0 0,-4 0 0,3 0 0,-4 1 0,-1-1 0,1 0 0,4 0 0,-3 0 0,3 0 0,-4 0 0,0 0 0,1-5 0,3-5 0,2-1 0,4-3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30T06:42:52.566"/>
    </inkml:context>
    <inkml:brush xml:id="br0">
      <inkml:brushProperty name="width" value="0.05" units="cm"/>
      <inkml:brushProperty name="height" value="0.05" units="cm"/>
      <inkml:brushProperty name="color" value="#E71224"/>
    </inkml:brush>
  </inkml:definitions>
  <inkml:trace contextRef="#ctx0" brushRef="#br0">0 233 24575,'10'0'0,"0"0"0,18 0 0,-13 0 0,51 0 0,-34 0 0,56 0 0,-45 0 0,36 0 0,-30 0 0,22 0 0,-15 0 0,6 0 0,-8 0 0,-7 0 0,5 0 0,-14 0 0,15 0 0,-21 0 0,11 0 0,-12 0 0,0 0 0,4 0 0,-16 0 0,8 0 0,-16 0 0,5 0 0,-7 0 0,1 0 0,-17-4 0,-9 3 0,-18-9 0,-11 2 0,-1 1 0,-9-5 0,1 5 0,0-7 0,0 0 0,7-4 0,2 3 0,8-8 0,11 10 0,4-4 0,11 7 0,6-1 0,0 1 0,5 0 0,0 1 0,0-1 0,4 5 0,2 0 0,4 5 0,0 0 0,0 0 0,6 0 0,1 5 0,5 7 0,7 6 0,2 6 0,6 1 0,0-1 0,8 2 0,0-6 0,2 4 0,-3-10 0,-7 4 0,-6-6 0,-8-1 0,3 5 0,-14-9 0,4 7 0,-11-9 0,-5 4 0,0 1 0,-5 0 0,-6 0 0,-1 1 0,-9 0 0,9-1 0,-9 1 0,4 5 0,-1-4 0,-3 4 0,4-5 0,-6 0 0,0 0 0,1 1 0,-1-1 0,0 0 0,6 0 0,-4 0 0,14-1 0,-8-4 0,9-1 0,1-1 0,0 2 0,0-1 0,4 4 0,-8-8 0,8 8 0,-3-8 0,4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30T06:42:58.791"/>
    </inkml:context>
    <inkml:brush xml:id="br0">
      <inkml:brushProperty name="width" value="0.05" units="cm"/>
      <inkml:brushProperty name="height" value="0.05" units="cm"/>
      <inkml:brushProperty name="color" value="#E71224"/>
    </inkml:brush>
  </inkml:definitions>
  <inkml:trace contextRef="#ctx0" brushRef="#br0">1 1 24575,'20'0'0,"0"0"0,10 0 0,8 0 0,1 0 0,20 0 0,-10 0 0,12 0 0,-7 0 0,0 0 0,-8 0 0,-1 0 0,-8 0 0,-6 0 0,-2 0 0,0 0 0,-5 0 0,6 0 0,-1 0 0,1 0 0,8 0 0,-1 0 0,-6 0 0,4 0 0,-11 0 0,5 0 0,-12 0 0,5 0 0,-5 0 0,5 0 0,-5 0 0,5 0 0,1 0 0,1 0 0,6 0 0,-8 0 0,-5 0 0,-1 0 0,-6 0 0,0 0 0,-4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30T06:43:01.072"/>
    </inkml:context>
    <inkml:brush xml:id="br0">
      <inkml:brushProperty name="width" value="0.05" units="cm"/>
      <inkml:brushProperty name="height" value="0.05" units="cm"/>
      <inkml:brushProperty name="color" value="#E71224"/>
    </inkml:brush>
  </inkml:definitions>
  <inkml:trace contextRef="#ctx0" brushRef="#br0">306 1 24575,'10'0'0,"5"0"0,-3 0 0,9 0 0,-10 0 0,5 0 0,-7 0 0,1 0 0,0 0 0,0 0 0,0 0 0,0 0 0,0 0 0,0 0 0,0 0 0,0 0 0,-1 0 0,7 0 0,1 0 0,6 0 0,-6 4 0,-1-3 0,-6 4 0,0-1 0,0-3 0,-4 8 0,7-8 0,-1 3 0,8 1 0,3 1 0,0 6 0,-6-1 0,4 0 0,-9-1 0,3-4 0,-4 3 0,-1-8 0,-5 8 0,-1-4 0,-8 5 0,-7-5 0,-1 4 0,-9-8 0,4 8 0,-6-7 0,6 3 0,-5 0 0,5-4 0,0 9 0,1-9 0,0 3 0,5-4 0,-5 5 0,0-4 0,4 3 0,-4 1 0,6-4 0,-6 4 0,4-1 0,-4-3 0,6 8 0,0-8 0,-1 8 0,1-7 0,0 7 0,0-4 0,-1 5 0,1 1 0,-6 4 0,-1 2 0,-6 6 0,-6 0 0,5 0 0,-13 8 0,11 0 0,-12 9 0,11-2 0,-10-5 0,10 2 0,-3-3 0,6-1 0,6-8 0,2-7 0,6-6 0,4 0 0,1-4 0,5-2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30T06:43:16.778"/>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30T06:43:17.402"/>
    </inkml:context>
    <inkml:brush xml:id="br0">
      <inkml:brushProperty name="width" value="0.05" units="cm"/>
      <inkml:brushProperty name="height" value="0.05" units="cm"/>
      <inkml:brushProperty name="color" value="#E71224"/>
    </inkml:brush>
  </inkml:definitions>
  <inkml:trace contextRef="#ctx0" brushRef="#br0">1 0 24575,'12'6'0,"-2"-1"0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35C8D23-0DE2-444F-9EB6-AC9BD4A44FEF}" type="datetimeFigureOut">
              <a:rPr lang="ar-SA" smtClean="0"/>
              <a:t>10 جمادى الثانية، 1442</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0C6F79F-2972-4BC6-8D1E-CD9BF9CF3634}" type="slidenum">
              <a:rPr lang="ar-SA" smtClean="0"/>
              <a:t>‹#›</a:t>
            </a:fld>
            <a:endParaRPr lang="ar-SA"/>
          </a:p>
        </p:txBody>
      </p:sp>
    </p:spTree>
    <p:extLst>
      <p:ext uri="{BB962C8B-B14F-4D97-AF65-F5344CB8AC3E}">
        <p14:creationId xmlns:p14="http://schemas.microsoft.com/office/powerpoint/2010/main" val="19907840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69E7E5AE-41F5-7943-9FDD-8CC12C625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D0BC5D4-50E8-1242-872C-E947EA76383B}" type="slidenum">
              <a:rPr lang="en-US" altLang="en-US"/>
              <a:pPr>
                <a:spcBef>
                  <a:spcPct val="0"/>
                </a:spcBef>
              </a:pPr>
              <a:t>4</a:t>
            </a:fld>
            <a:endParaRPr lang="en-US" altLang="en-US"/>
          </a:p>
        </p:txBody>
      </p:sp>
      <p:sp>
        <p:nvSpPr>
          <p:cNvPr id="37890" name="Rectangle 2">
            <a:extLst>
              <a:ext uri="{FF2B5EF4-FFF2-40B4-BE49-F238E27FC236}">
                <a16:creationId xmlns:a16="http://schemas.microsoft.com/office/drawing/2014/main" id="{14693914-5BDE-F84D-9D87-6B9D2A20776D}"/>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109138A1-095E-F740-8574-96AC3D4528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500"/>
              <a:t>There are over 4,000 chemicals in cigarette smoke. These chemicals irritate the throat and cause cancer, lung and heart disease. Chemicals are added to: </a:t>
            </a:r>
            <a:br>
              <a:rPr lang="en-US" altLang="en-US" sz="500"/>
            </a:br>
            <a:r>
              <a:rPr lang="en-US" altLang="en-US" sz="500"/>
              <a:t>Make tobacco burn smoothly; Make the paper burn evenly</a:t>
            </a:r>
            <a:br>
              <a:rPr lang="en-US" altLang="en-US" sz="500"/>
            </a:br>
            <a:r>
              <a:rPr lang="en-US" altLang="en-US" sz="500"/>
              <a:t>Enhance the flavor; Boost the nicotine (ammonia); Kill the tobacco slugs</a:t>
            </a:r>
            <a:br>
              <a:rPr lang="en-US" altLang="en-US" sz="500"/>
            </a:br>
            <a:r>
              <a:rPr lang="en-US" altLang="en-US" sz="500"/>
              <a:t>Make sure the cigarette doesn’t go out in the ashtray when not puffing on it.</a:t>
            </a:r>
            <a:br>
              <a:rPr lang="en-US" altLang="en-US" sz="500"/>
            </a:br>
            <a:r>
              <a:rPr lang="en-US" altLang="en-US" sz="500"/>
              <a:t>Other chemicals found in tobacco include: </a:t>
            </a:r>
          </a:p>
          <a:p>
            <a:pPr eaLnBrk="1" hangingPunct="1"/>
            <a:r>
              <a:rPr lang="en-US" altLang="en-US" sz="1000" u="sng"/>
              <a:t>Benzene</a:t>
            </a:r>
            <a:r>
              <a:rPr lang="en-US" altLang="en-US" sz="1000"/>
              <a:t>: found in moth balls</a:t>
            </a:r>
          </a:p>
          <a:p>
            <a:pPr eaLnBrk="1" hangingPunct="1"/>
            <a:r>
              <a:rPr lang="en-US" altLang="en-US" sz="1000" u="sng"/>
              <a:t>Denatured alcohol</a:t>
            </a:r>
            <a:r>
              <a:rPr lang="en-US" altLang="en-US" sz="1000"/>
              <a:t>: used to keep cigarettes burning</a:t>
            </a:r>
          </a:p>
          <a:p>
            <a:pPr eaLnBrk="1" hangingPunct="1"/>
            <a:r>
              <a:rPr lang="en-US" altLang="en-US" sz="1000" u="sng"/>
              <a:t>Toluene</a:t>
            </a:r>
            <a:r>
              <a:rPr lang="en-US" altLang="en-US" sz="1000"/>
              <a:t>: now illegal to put in top coat solution for polishing your nails.</a:t>
            </a:r>
          </a:p>
          <a:p>
            <a:pPr eaLnBrk="1" hangingPunct="1">
              <a:spcBef>
                <a:spcPct val="0"/>
              </a:spcBef>
            </a:pPr>
            <a:r>
              <a:rPr lang="en-US" altLang="en-US" sz="1700" u="sng"/>
              <a:t>DDT:</a:t>
            </a:r>
            <a:r>
              <a:rPr lang="en-US" altLang="en-US" sz="1700"/>
              <a:t> Insecticides</a:t>
            </a:r>
          </a:p>
          <a:p>
            <a:pPr eaLnBrk="1" hangingPunct="1">
              <a:spcBef>
                <a:spcPct val="0"/>
              </a:spcBef>
            </a:pPr>
            <a:r>
              <a:rPr lang="en-US" altLang="en-US" sz="1700" u="sng"/>
              <a:t>Arsenic</a:t>
            </a:r>
            <a:r>
              <a:rPr lang="en-US" altLang="en-US" sz="1700"/>
              <a:t>: found in rat poison</a:t>
            </a:r>
          </a:p>
          <a:p>
            <a:pPr eaLnBrk="1" hangingPunct="1">
              <a:spcBef>
                <a:spcPct val="0"/>
              </a:spcBef>
            </a:pPr>
            <a:r>
              <a:rPr lang="en-US" altLang="en-US" sz="1700" u="sng"/>
              <a:t>Formaldehyde:</a:t>
            </a:r>
            <a:r>
              <a:rPr lang="en-US" altLang="en-US" sz="1700"/>
              <a:t> dead body preserver</a:t>
            </a:r>
          </a:p>
          <a:p>
            <a:pPr eaLnBrk="1" hangingPunct="1">
              <a:spcBef>
                <a:spcPct val="0"/>
              </a:spcBef>
            </a:pPr>
            <a:r>
              <a:rPr lang="en-US" altLang="en-US" sz="1700" u="sng"/>
              <a:t>Tar:</a:t>
            </a:r>
            <a:r>
              <a:rPr lang="en-US" altLang="en-US" sz="1700"/>
              <a:t> a pack a day smoker would accumulate 1 quart of tar a year In their lungs. Contains most of the cancer-causing agents of tobacco smoke. </a:t>
            </a:r>
          </a:p>
          <a:p>
            <a:pPr eaLnBrk="1" hangingPunct="1"/>
            <a:endParaRPr lang="en-US" altLang="en-US" u="sng"/>
          </a:p>
          <a:p>
            <a:pPr eaLnBrk="1" hangingPunct="1"/>
            <a:r>
              <a:rPr lang="en-US" altLang="en-US" u="sng"/>
              <a:t>“Activity”:</a:t>
            </a:r>
          </a:p>
          <a:p>
            <a:pPr eaLnBrk="1" hangingPunct="1"/>
            <a:r>
              <a:rPr lang="en-US" altLang="en-US"/>
              <a:t>Show each chemical &amp; read warning label of each (benzene, denatured alcohol, toluene, acetone)</a:t>
            </a:r>
          </a:p>
        </p:txBody>
      </p:sp>
    </p:spTree>
    <p:extLst>
      <p:ext uri="{BB962C8B-B14F-4D97-AF65-F5344CB8AC3E}">
        <p14:creationId xmlns:p14="http://schemas.microsoft.com/office/powerpoint/2010/main" val="380727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43B7F699-8664-483B-866C-895D8C5AF478}" type="slidenum">
              <a:rPr lang="en-US" altLang="ar-SA">
                <a:solidFill>
                  <a:prstClr val="black"/>
                </a:solidFill>
              </a:rPr>
              <a:pPr/>
              <a:t>18</a:t>
            </a:fld>
            <a:endParaRPr lang="en-US" altLang="ar-SA">
              <a:solidFill>
                <a:prstClr val="black"/>
              </a:solidFill>
            </a:endParaRPr>
          </a:p>
        </p:txBody>
      </p:sp>
      <p:sp>
        <p:nvSpPr>
          <p:cNvPr id="194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6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buSzPct val="125000"/>
            </a:pPr>
            <a:r>
              <a:rPr lang="en-US" altLang="ar-SA" b="1"/>
              <a:t>More upper respiratory infections</a:t>
            </a:r>
          </a:p>
          <a:p>
            <a:pPr>
              <a:spcBef>
                <a:spcPct val="0"/>
              </a:spcBef>
              <a:buSzPct val="125000"/>
            </a:pPr>
            <a:r>
              <a:rPr lang="en-US" altLang="ar-SA" b="1"/>
              <a:t>More bronchitis and pneumonia</a:t>
            </a:r>
          </a:p>
          <a:p>
            <a:pPr>
              <a:spcBef>
                <a:spcPct val="0"/>
              </a:spcBef>
              <a:buSzPct val="125000"/>
            </a:pPr>
            <a:r>
              <a:rPr lang="en-US" altLang="ar-SA" b="1"/>
              <a:t>More ear infections and hearing problems</a:t>
            </a:r>
          </a:p>
          <a:p>
            <a:pPr>
              <a:spcBef>
                <a:spcPct val="0"/>
              </a:spcBef>
              <a:buSzPct val="125000"/>
            </a:pPr>
            <a:r>
              <a:rPr lang="en-US" altLang="ar-SA" b="1"/>
              <a:t>Higher rate of SIDS</a:t>
            </a:r>
          </a:p>
          <a:p>
            <a:pPr>
              <a:spcBef>
                <a:spcPct val="0"/>
              </a:spcBef>
              <a:buSzPct val="125000"/>
            </a:pPr>
            <a:r>
              <a:rPr lang="en-US" altLang="ar-SA" b="1"/>
              <a:t>More cases of asthma</a:t>
            </a:r>
          </a:p>
          <a:p>
            <a:pPr>
              <a:spcBef>
                <a:spcPct val="0"/>
              </a:spcBef>
              <a:buSzPct val="125000"/>
            </a:pPr>
            <a:r>
              <a:rPr lang="en-US" altLang="ar-SA" b="1"/>
              <a:t>More severe symptoms in children who already have asthma</a:t>
            </a:r>
          </a:p>
          <a:p>
            <a:pPr>
              <a:spcBef>
                <a:spcPct val="0"/>
              </a:spcBef>
            </a:pPr>
            <a:endParaRPr lang="en-US" altLang="ar-SA"/>
          </a:p>
          <a:p>
            <a:pPr>
              <a:spcBef>
                <a:spcPct val="0"/>
              </a:spcBef>
            </a:pPr>
            <a:endParaRPr lang="en-US" altLang="ar-SA"/>
          </a:p>
        </p:txBody>
      </p:sp>
    </p:spTree>
    <p:extLst>
      <p:ext uri="{BB962C8B-B14F-4D97-AF65-F5344CB8AC3E}">
        <p14:creationId xmlns:p14="http://schemas.microsoft.com/office/powerpoint/2010/main" val="318678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B3B3D623-82F9-AF44-AB02-CCAED37613DB}"/>
              </a:ext>
            </a:extLst>
          </p:cNvPr>
          <p:cNvSpPr>
            <a:spLocks noGrp="1" noRot="1" noChangeAspect="1" noChangeArrowheads="1" noTextEdit="1"/>
          </p:cNvSpPr>
          <p:nvPr>
            <p:ph type="sldImg"/>
          </p:nvPr>
        </p:nvSpPr>
        <p:spPr>
          <a:ln/>
        </p:spPr>
      </p:sp>
      <p:sp>
        <p:nvSpPr>
          <p:cNvPr id="118786" name="Notes Placeholder 2">
            <a:extLst>
              <a:ext uri="{FF2B5EF4-FFF2-40B4-BE49-F238E27FC236}">
                <a16:creationId xmlns:a16="http://schemas.microsoft.com/office/drawing/2014/main" id="{374A032E-7176-EC45-83BE-B8EECE8AE9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SA" altLang="en-US"/>
          </a:p>
        </p:txBody>
      </p:sp>
      <p:sp>
        <p:nvSpPr>
          <p:cNvPr id="118787" name="Slide Number Placeholder 3">
            <a:extLst>
              <a:ext uri="{FF2B5EF4-FFF2-40B4-BE49-F238E27FC236}">
                <a16:creationId xmlns:a16="http://schemas.microsoft.com/office/drawing/2014/main" id="{279A7774-CCBA-964F-9789-ACA06BE822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DE77B3A-C9A1-7541-9F31-CB999F02D071}" type="slidenum">
              <a:rPr lang="en-US" altLang="en-US"/>
              <a:pPr>
                <a:spcBef>
                  <a:spcPct val="0"/>
                </a:spcBef>
              </a:pPr>
              <a:t>30</a:t>
            </a:fld>
            <a:endParaRPr lang="en-US" altLang="en-US"/>
          </a:p>
        </p:txBody>
      </p:sp>
    </p:spTree>
    <p:extLst>
      <p:ext uri="{BB962C8B-B14F-4D97-AF65-F5344CB8AC3E}">
        <p14:creationId xmlns:p14="http://schemas.microsoft.com/office/powerpoint/2010/main" val="7313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D86C1C-5007-44FB-A9DE-F03DD80A12B4}" type="datetimeFigureOut">
              <a:rPr lang="en-US" smtClean="0"/>
              <a:pPr/>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60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86C1C-5007-44FB-A9DE-F03DD80A12B4}" type="datetimeFigureOut">
              <a:rPr lang="en-US" smtClean="0"/>
              <a:pPr/>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186844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86C1C-5007-44FB-A9DE-F03DD80A12B4}" type="datetimeFigureOut">
              <a:rPr lang="en-US" smtClean="0"/>
              <a:pPr/>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3634588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9918" y="889000"/>
            <a:ext cx="11846983" cy="1155700"/>
          </a:xfrm>
        </p:spPr>
        <p:txBody>
          <a:bodyPr/>
          <a:lstStyle/>
          <a:p>
            <a:r>
              <a:rPr lang="en-US"/>
              <a:t>Click to edit Master title style</a:t>
            </a:r>
          </a:p>
        </p:txBody>
      </p:sp>
      <p:sp>
        <p:nvSpPr>
          <p:cNvPr id="3" name="Text Placeholder 2"/>
          <p:cNvSpPr>
            <a:spLocks noGrp="1"/>
          </p:cNvSpPr>
          <p:nvPr>
            <p:ph type="body" sz="half" idx="1"/>
          </p:nvPr>
        </p:nvSpPr>
        <p:spPr>
          <a:xfrm>
            <a:off x="179918" y="2116139"/>
            <a:ext cx="5829300" cy="4135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12418" y="2116139"/>
            <a:ext cx="5829300" cy="4135437"/>
          </a:xfrm>
        </p:spPr>
        <p:txBody>
          <a:bodyPr rtlCol="0">
            <a:normAutofit/>
          </a:bodyPr>
          <a:lstStyle/>
          <a:p>
            <a:pPr lvl="0"/>
            <a:endParaRPr lang="en-US" noProof="0"/>
          </a:p>
        </p:txBody>
      </p:sp>
      <p:sp>
        <p:nvSpPr>
          <p:cNvPr id="5" name="عنصر نائب للتاريخ 3">
            <a:extLst>
              <a:ext uri="{FF2B5EF4-FFF2-40B4-BE49-F238E27FC236}">
                <a16:creationId xmlns:a16="http://schemas.microsoft.com/office/drawing/2014/main" id="{550F0BC7-4B29-234C-BD5A-ED30C04DD37B}"/>
              </a:ext>
            </a:extLst>
          </p:cNvPr>
          <p:cNvSpPr>
            <a:spLocks noGrp="1"/>
          </p:cNvSpPr>
          <p:nvPr>
            <p:ph type="dt" sz="half" idx="10"/>
          </p:nvPr>
        </p:nvSpPr>
        <p:spPr/>
        <p:txBody>
          <a:bodyPr/>
          <a:lstStyle>
            <a:lvl1pPr>
              <a:defRPr/>
            </a:lvl1pPr>
          </a:lstStyle>
          <a:p>
            <a:pPr>
              <a:defRPr/>
            </a:pPr>
            <a:fld id="{44B8D8EA-C472-E748-A0B6-064B35D120FC}" type="datetime3">
              <a:rPr lang="en-US" altLang="en-US"/>
              <a:pPr>
                <a:defRPr/>
              </a:pPr>
              <a:t>23 January 2021</a:t>
            </a:fld>
            <a:endParaRPr lang="en-US" altLang="en-US"/>
          </a:p>
        </p:txBody>
      </p:sp>
      <p:sp>
        <p:nvSpPr>
          <p:cNvPr id="6" name="عنصر نائب للتذييل 4">
            <a:extLst>
              <a:ext uri="{FF2B5EF4-FFF2-40B4-BE49-F238E27FC236}">
                <a16:creationId xmlns:a16="http://schemas.microsoft.com/office/drawing/2014/main" id="{E8508B95-08DE-8F47-A5E8-EABA72937A00}"/>
              </a:ext>
            </a:extLst>
          </p:cNvPr>
          <p:cNvSpPr>
            <a:spLocks noGrp="1"/>
          </p:cNvSpPr>
          <p:nvPr>
            <p:ph type="ftr" sz="quarter" idx="11"/>
          </p:nvPr>
        </p:nvSpPr>
        <p:spPr/>
        <p:txBody>
          <a:bodyPr/>
          <a:lstStyle>
            <a:lvl1pPr>
              <a:defRPr/>
            </a:lvl1pPr>
          </a:lstStyle>
          <a:p>
            <a:pPr>
              <a:defRPr/>
            </a:pPr>
            <a:r>
              <a:rPr lang="en-US"/>
              <a:t>Tobacco Use</a:t>
            </a:r>
          </a:p>
        </p:txBody>
      </p:sp>
      <p:sp>
        <p:nvSpPr>
          <p:cNvPr id="7" name="عنصر نائب لرقم الشريحة 5">
            <a:extLst>
              <a:ext uri="{FF2B5EF4-FFF2-40B4-BE49-F238E27FC236}">
                <a16:creationId xmlns:a16="http://schemas.microsoft.com/office/drawing/2014/main" id="{9F513102-4515-1A49-BB32-5D2414806BEC}"/>
              </a:ext>
            </a:extLst>
          </p:cNvPr>
          <p:cNvSpPr>
            <a:spLocks noGrp="1"/>
          </p:cNvSpPr>
          <p:nvPr>
            <p:ph type="sldNum" sz="quarter" idx="12"/>
          </p:nvPr>
        </p:nvSpPr>
        <p:spPr/>
        <p:txBody>
          <a:bodyPr/>
          <a:lstStyle>
            <a:lvl1pPr>
              <a:defRPr/>
            </a:lvl1pPr>
          </a:lstStyle>
          <a:p>
            <a:fld id="{CC484A78-1842-1744-95F6-EFB15C5C165E}" type="slidenum">
              <a:rPr lang="en-US" altLang="en-US"/>
              <a:pPr/>
              <a:t>‹#›</a:t>
            </a:fld>
            <a:endParaRPr lang="en-US" altLang="en-US"/>
          </a:p>
        </p:txBody>
      </p:sp>
    </p:spTree>
    <p:extLst>
      <p:ext uri="{BB962C8B-B14F-4D97-AF65-F5344CB8AC3E}">
        <p14:creationId xmlns:p14="http://schemas.microsoft.com/office/powerpoint/2010/main" val="2819789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6224270-0AB0-4F2D-A499-621D9D8480AE}"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F2804-1BA2-4845-81CA-DC054E2A106E}" type="slidenum">
              <a:rPr lang="en-US" altLang="ar-SA"/>
              <a:pPr/>
              <a:t>‹#›</a:t>
            </a:fld>
            <a:endParaRPr lang="en-US" altLang="ar-SA"/>
          </a:p>
        </p:txBody>
      </p:sp>
    </p:spTree>
    <p:extLst>
      <p:ext uri="{BB962C8B-B14F-4D97-AF65-F5344CB8AC3E}">
        <p14:creationId xmlns:p14="http://schemas.microsoft.com/office/powerpoint/2010/main" val="1032543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AE1620-EF55-4E48-9BB2-FDC1F3026978}"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F70213-DE9D-46D9-A0BD-33EFF28CC8A0}" type="slidenum">
              <a:rPr lang="en-US" altLang="ar-SA"/>
              <a:pPr/>
              <a:t>‹#›</a:t>
            </a:fld>
            <a:endParaRPr lang="en-US" altLang="ar-SA"/>
          </a:p>
        </p:txBody>
      </p:sp>
    </p:spTree>
    <p:extLst>
      <p:ext uri="{BB962C8B-B14F-4D97-AF65-F5344CB8AC3E}">
        <p14:creationId xmlns:p14="http://schemas.microsoft.com/office/powerpoint/2010/main" val="351365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07E898-8FAD-4235-8A56-075F160F187A}"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AD5EEB-5D25-4323-8A60-F6A08E40AEEC}" type="slidenum">
              <a:rPr lang="en-US" altLang="ar-SA"/>
              <a:pPr/>
              <a:t>‹#›</a:t>
            </a:fld>
            <a:endParaRPr lang="en-US" altLang="ar-SA"/>
          </a:p>
        </p:txBody>
      </p:sp>
    </p:spTree>
    <p:extLst>
      <p:ext uri="{BB962C8B-B14F-4D97-AF65-F5344CB8AC3E}">
        <p14:creationId xmlns:p14="http://schemas.microsoft.com/office/powerpoint/2010/main" val="281717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B4D6CC9-D161-434B-BA4B-C642C57D7287}" type="datetimeFigureOut">
              <a:rPr lang="en-US">
                <a:solidFill>
                  <a:prstClr val="black">
                    <a:tint val="75000"/>
                  </a:prstClr>
                </a:solidFill>
              </a:rPr>
              <a:pPr>
                <a:defRPr/>
              </a:pPr>
              <a:t>1/23/21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5D9DB7-75DE-4A65-95D6-1E235C83951D}" type="slidenum">
              <a:rPr lang="en-US" altLang="ar-SA"/>
              <a:pPr/>
              <a:t>‹#›</a:t>
            </a:fld>
            <a:endParaRPr lang="en-US" altLang="ar-SA"/>
          </a:p>
        </p:txBody>
      </p:sp>
    </p:spTree>
    <p:extLst>
      <p:ext uri="{BB962C8B-B14F-4D97-AF65-F5344CB8AC3E}">
        <p14:creationId xmlns:p14="http://schemas.microsoft.com/office/powerpoint/2010/main" val="1054967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4F5E8E7-EF2D-421C-804B-AF6B06AD804A}" type="datetimeFigureOut">
              <a:rPr lang="en-US">
                <a:solidFill>
                  <a:prstClr val="black">
                    <a:tint val="75000"/>
                  </a:prstClr>
                </a:solidFill>
              </a:rPr>
              <a:pPr>
                <a:defRPr/>
              </a:pPr>
              <a:t>1/23/21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C09942C-F5C1-4288-A368-D8D03B68497A}" type="slidenum">
              <a:rPr lang="en-US" altLang="ar-SA"/>
              <a:pPr/>
              <a:t>‹#›</a:t>
            </a:fld>
            <a:endParaRPr lang="en-US" altLang="ar-SA"/>
          </a:p>
        </p:txBody>
      </p:sp>
    </p:spTree>
    <p:extLst>
      <p:ext uri="{BB962C8B-B14F-4D97-AF65-F5344CB8AC3E}">
        <p14:creationId xmlns:p14="http://schemas.microsoft.com/office/powerpoint/2010/main" val="1558115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01241AA-6731-4E82-B5DC-4F923AF26036}" type="datetimeFigureOut">
              <a:rPr lang="en-US">
                <a:solidFill>
                  <a:prstClr val="black">
                    <a:tint val="75000"/>
                  </a:prstClr>
                </a:solidFill>
              </a:rPr>
              <a:pPr>
                <a:defRPr/>
              </a:pPr>
              <a:t>1/23/21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A1285F6-F75B-4985-AD94-D3397347CC5F}" type="slidenum">
              <a:rPr lang="en-US" altLang="ar-SA"/>
              <a:pPr/>
              <a:t>‹#›</a:t>
            </a:fld>
            <a:endParaRPr lang="en-US" altLang="ar-SA"/>
          </a:p>
        </p:txBody>
      </p:sp>
    </p:spTree>
    <p:extLst>
      <p:ext uri="{BB962C8B-B14F-4D97-AF65-F5344CB8AC3E}">
        <p14:creationId xmlns:p14="http://schemas.microsoft.com/office/powerpoint/2010/main" val="416466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1A1205-14FE-481D-8204-FEC807D8EAAF}" type="datetimeFigureOut">
              <a:rPr lang="en-US">
                <a:solidFill>
                  <a:prstClr val="black">
                    <a:tint val="75000"/>
                  </a:prstClr>
                </a:solidFill>
              </a:rPr>
              <a:pPr>
                <a:defRPr/>
              </a:pPr>
              <a:t>1/23/21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F44898E-ABD8-44E6-AF82-5CE15ABCB534}" type="slidenum">
              <a:rPr lang="en-US" altLang="ar-SA"/>
              <a:pPr/>
              <a:t>‹#›</a:t>
            </a:fld>
            <a:endParaRPr lang="en-US" altLang="ar-SA"/>
          </a:p>
        </p:txBody>
      </p:sp>
    </p:spTree>
    <p:extLst>
      <p:ext uri="{BB962C8B-B14F-4D97-AF65-F5344CB8AC3E}">
        <p14:creationId xmlns:p14="http://schemas.microsoft.com/office/powerpoint/2010/main" val="30748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86C1C-5007-44FB-A9DE-F03DD80A12B4}" type="datetimeFigureOut">
              <a:rPr lang="en-US" smtClean="0"/>
              <a:pPr/>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2961056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029302-E0C3-4BED-BEFD-4FAC7655AFE8}" type="datetimeFigureOut">
              <a:rPr lang="en-US">
                <a:solidFill>
                  <a:prstClr val="black">
                    <a:tint val="75000"/>
                  </a:prstClr>
                </a:solidFill>
              </a:rPr>
              <a:pPr>
                <a:defRPr/>
              </a:pPr>
              <a:t>1/23/21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A30946-1872-4EB8-9524-95FBB0B8EF52}" type="slidenum">
              <a:rPr lang="en-US" altLang="ar-SA"/>
              <a:pPr/>
              <a:t>‹#›</a:t>
            </a:fld>
            <a:endParaRPr lang="en-US" altLang="ar-SA"/>
          </a:p>
        </p:txBody>
      </p:sp>
    </p:spTree>
    <p:extLst>
      <p:ext uri="{BB962C8B-B14F-4D97-AF65-F5344CB8AC3E}">
        <p14:creationId xmlns:p14="http://schemas.microsoft.com/office/powerpoint/2010/main" val="2505303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24FF7F-8811-4059-8610-534DBFD266EF}" type="datetimeFigureOut">
              <a:rPr lang="en-US">
                <a:solidFill>
                  <a:prstClr val="black">
                    <a:tint val="75000"/>
                  </a:prstClr>
                </a:solidFill>
              </a:rPr>
              <a:pPr>
                <a:defRPr/>
              </a:pPr>
              <a:t>1/23/21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D1FC91E-6EAF-4F27-BB04-389BF4759FE0}" type="slidenum">
              <a:rPr lang="en-US" altLang="ar-SA"/>
              <a:pPr/>
              <a:t>‹#›</a:t>
            </a:fld>
            <a:endParaRPr lang="en-US" altLang="ar-SA"/>
          </a:p>
        </p:txBody>
      </p:sp>
    </p:spTree>
    <p:extLst>
      <p:ext uri="{BB962C8B-B14F-4D97-AF65-F5344CB8AC3E}">
        <p14:creationId xmlns:p14="http://schemas.microsoft.com/office/powerpoint/2010/main" val="2255917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1B7933-D6C6-4845-86BF-1D4DDD1BF36A}"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C0FC0D-5F84-40F0-A2A5-A35B6C4FC3FC}" type="slidenum">
              <a:rPr lang="en-US" altLang="ar-SA"/>
              <a:pPr/>
              <a:t>‹#›</a:t>
            </a:fld>
            <a:endParaRPr lang="en-US" altLang="ar-SA"/>
          </a:p>
        </p:txBody>
      </p:sp>
    </p:spTree>
    <p:extLst>
      <p:ext uri="{BB962C8B-B14F-4D97-AF65-F5344CB8AC3E}">
        <p14:creationId xmlns:p14="http://schemas.microsoft.com/office/powerpoint/2010/main" val="3350981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3CA5CE-F710-4B7C-AE34-FE01656D4C91}"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7D473D-E510-4C9A-87FA-A815872E6409}" type="slidenum">
              <a:rPr lang="en-US" altLang="ar-SA"/>
              <a:pPr/>
              <a:t>‹#›</a:t>
            </a:fld>
            <a:endParaRPr lang="en-US" altLang="ar-SA"/>
          </a:p>
        </p:txBody>
      </p:sp>
    </p:spTree>
    <p:extLst>
      <p:ext uri="{BB962C8B-B14F-4D97-AF65-F5344CB8AC3E}">
        <p14:creationId xmlns:p14="http://schemas.microsoft.com/office/powerpoint/2010/main" val="769185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6224270-0AB0-4F2D-A499-621D9D8480AE}"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F2804-1BA2-4845-81CA-DC054E2A106E}" type="slidenum">
              <a:rPr lang="en-US" altLang="ar-SA"/>
              <a:pPr/>
              <a:t>‹#›</a:t>
            </a:fld>
            <a:endParaRPr lang="en-US" altLang="ar-SA"/>
          </a:p>
        </p:txBody>
      </p:sp>
    </p:spTree>
    <p:extLst>
      <p:ext uri="{BB962C8B-B14F-4D97-AF65-F5344CB8AC3E}">
        <p14:creationId xmlns:p14="http://schemas.microsoft.com/office/powerpoint/2010/main" val="287218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AE1620-EF55-4E48-9BB2-FDC1F3026978}"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F70213-DE9D-46D9-A0BD-33EFF28CC8A0}" type="slidenum">
              <a:rPr lang="en-US" altLang="ar-SA"/>
              <a:pPr/>
              <a:t>‹#›</a:t>
            </a:fld>
            <a:endParaRPr lang="en-US" altLang="ar-SA"/>
          </a:p>
        </p:txBody>
      </p:sp>
    </p:spTree>
    <p:extLst>
      <p:ext uri="{BB962C8B-B14F-4D97-AF65-F5344CB8AC3E}">
        <p14:creationId xmlns:p14="http://schemas.microsoft.com/office/powerpoint/2010/main" val="3288427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07E898-8FAD-4235-8A56-075F160F187A}"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AD5EEB-5D25-4323-8A60-F6A08E40AEEC}" type="slidenum">
              <a:rPr lang="en-US" altLang="ar-SA"/>
              <a:pPr/>
              <a:t>‹#›</a:t>
            </a:fld>
            <a:endParaRPr lang="en-US" altLang="ar-SA"/>
          </a:p>
        </p:txBody>
      </p:sp>
    </p:spTree>
    <p:extLst>
      <p:ext uri="{BB962C8B-B14F-4D97-AF65-F5344CB8AC3E}">
        <p14:creationId xmlns:p14="http://schemas.microsoft.com/office/powerpoint/2010/main" val="3641062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B4D6CC9-D161-434B-BA4B-C642C57D7287}" type="datetimeFigureOut">
              <a:rPr lang="en-US">
                <a:solidFill>
                  <a:prstClr val="black">
                    <a:tint val="75000"/>
                  </a:prstClr>
                </a:solidFill>
              </a:rPr>
              <a:pPr>
                <a:defRPr/>
              </a:pPr>
              <a:t>1/23/21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5D9DB7-75DE-4A65-95D6-1E235C83951D}" type="slidenum">
              <a:rPr lang="en-US" altLang="ar-SA"/>
              <a:pPr/>
              <a:t>‹#›</a:t>
            </a:fld>
            <a:endParaRPr lang="en-US" altLang="ar-SA"/>
          </a:p>
        </p:txBody>
      </p:sp>
    </p:spTree>
    <p:extLst>
      <p:ext uri="{BB962C8B-B14F-4D97-AF65-F5344CB8AC3E}">
        <p14:creationId xmlns:p14="http://schemas.microsoft.com/office/powerpoint/2010/main" val="2634822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4F5E8E7-EF2D-421C-804B-AF6B06AD804A}" type="datetimeFigureOut">
              <a:rPr lang="en-US">
                <a:solidFill>
                  <a:prstClr val="black">
                    <a:tint val="75000"/>
                  </a:prstClr>
                </a:solidFill>
              </a:rPr>
              <a:pPr>
                <a:defRPr/>
              </a:pPr>
              <a:t>1/23/21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C09942C-F5C1-4288-A368-D8D03B68497A}" type="slidenum">
              <a:rPr lang="en-US" altLang="ar-SA"/>
              <a:pPr/>
              <a:t>‹#›</a:t>
            </a:fld>
            <a:endParaRPr lang="en-US" altLang="ar-SA"/>
          </a:p>
        </p:txBody>
      </p:sp>
    </p:spTree>
    <p:extLst>
      <p:ext uri="{BB962C8B-B14F-4D97-AF65-F5344CB8AC3E}">
        <p14:creationId xmlns:p14="http://schemas.microsoft.com/office/powerpoint/2010/main" val="3346220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01241AA-6731-4E82-B5DC-4F923AF26036}" type="datetimeFigureOut">
              <a:rPr lang="en-US">
                <a:solidFill>
                  <a:prstClr val="black">
                    <a:tint val="75000"/>
                  </a:prstClr>
                </a:solidFill>
              </a:rPr>
              <a:pPr>
                <a:defRPr/>
              </a:pPr>
              <a:t>1/23/21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A1285F6-F75B-4985-AD94-D3397347CC5F}" type="slidenum">
              <a:rPr lang="en-US" altLang="ar-SA"/>
              <a:pPr/>
              <a:t>‹#›</a:t>
            </a:fld>
            <a:endParaRPr lang="en-US" altLang="ar-SA"/>
          </a:p>
        </p:txBody>
      </p:sp>
    </p:spTree>
    <p:extLst>
      <p:ext uri="{BB962C8B-B14F-4D97-AF65-F5344CB8AC3E}">
        <p14:creationId xmlns:p14="http://schemas.microsoft.com/office/powerpoint/2010/main" val="374949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86C1C-5007-44FB-A9DE-F03DD80A12B4}" type="datetimeFigureOut">
              <a:rPr lang="en-US" smtClean="0"/>
              <a:pPr/>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019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1A1205-14FE-481D-8204-FEC807D8EAAF}" type="datetimeFigureOut">
              <a:rPr lang="en-US">
                <a:solidFill>
                  <a:prstClr val="black">
                    <a:tint val="75000"/>
                  </a:prstClr>
                </a:solidFill>
              </a:rPr>
              <a:pPr>
                <a:defRPr/>
              </a:pPr>
              <a:t>1/23/21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F44898E-ABD8-44E6-AF82-5CE15ABCB534}" type="slidenum">
              <a:rPr lang="en-US" altLang="ar-SA"/>
              <a:pPr/>
              <a:t>‹#›</a:t>
            </a:fld>
            <a:endParaRPr lang="en-US" altLang="ar-SA"/>
          </a:p>
        </p:txBody>
      </p:sp>
    </p:spTree>
    <p:extLst>
      <p:ext uri="{BB962C8B-B14F-4D97-AF65-F5344CB8AC3E}">
        <p14:creationId xmlns:p14="http://schemas.microsoft.com/office/powerpoint/2010/main" val="503534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029302-E0C3-4BED-BEFD-4FAC7655AFE8}" type="datetimeFigureOut">
              <a:rPr lang="en-US">
                <a:solidFill>
                  <a:prstClr val="black">
                    <a:tint val="75000"/>
                  </a:prstClr>
                </a:solidFill>
              </a:rPr>
              <a:pPr>
                <a:defRPr/>
              </a:pPr>
              <a:t>1/23/21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A30946-1872-4EB8-9524-95FBB0B8EF52}" type="slidenum">
              <a:rPr lang="en-US" altLang="ar-SA"/>
              <a:pPr/>
              <a:t>‹#›</a:t>
            </a:fld>
            <a:endParaRPr lang="en-US" altLang="ar-SA"/>
          </a:p>
        </p:txBody>
      </p:sp>
    </p:spTree>
    <p:extLst>
      <p:ext uri="{BB962C8B-B14F-4D97-AF65-F5344CB8AC3E}">
        <p14:creationId xmlns:p14="http://schemas.microsoft.com/office/powerpoint/2010/main" val="1618379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24FF7F-8811-4059-8610-534DBFD266EF}" type="datetimeFigureOut">
              <a:rPr lang="en-US">
                <a:solidFill>
                  <a:prstClr val="black">
                    <a:tint val="75000"/>
                  </a:prstClr>
                </a:solidFill>
              </a:rPr>
              <a:pPr>
                <a:defRPr/>
              </a:pPr>
              <a:t>1/23/21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D1FC91E-6EAF-4F27-BB04-389BF4759FE0}" type="slidenum">
              <a:rPr lang="en-US" altLang="ar-SA"/>
              <a:pPr/>
              <a:t>‹#›</a:t>
            </a:fld>
            <a:endParaRPr lang="en-US" altLang="ar-SA"/>
          </a:p>
        </p:txBody>
      </p:sp>
    </p:spTree>
    <p:extLst>
      <p:ext uri="{BB962C8B-B14F-4D97-AF65-F5344CB8AC3E}">
        <p14:creationId xmlns:p14="http://schemas.microsoft.com/office/powerpoint/2010/main" val="297139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1B7933-D6C6-4845-86BF-1D4DDD1BF36A}"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C0FC0D-5F84-40F0-A2A5-A35B6C4FC3FC}" type="slidenum">
              <a:rPr lang="en-US" altLang="ar-SA"/>
              <a:pPr/>
              <a:t>‹#›</a:t>
            </a:fld>
            <a:endParaRPr lang="en-US" altLang="ar-SA"/>
          </a:p>
        </p:txBody>
      </p:sp>
    </p:spTree>
    <p:extLst>
      <p:ext uri="{BB962C8B-B14F-4D97-AF65-F5344CB8AC3E}">
        <p14:creationId xmlns:p14="http://schemas.microsoft.com/office/powerpoint/2010/main" val="2412635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3CA5CE-F710-4B7C-AE34-FE01656D4C91}"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7D473D-E510-4C9A-87FA-A815872E6409}" type="slidenum">
              <a:rPr lang="en-US" altLang="ar-SA"/>
              <a:pPr/>
              <a:t>‹#›</a:t>
            </a:fld>
            <a:endParaRPr lang="en-US" altLang="ar-SA"/>
          </a:p>
        </p:txBody>
      </p:sp>
    </p:spTree>
    <p:extLst>
      <p:ext uri="{BB962C8B-B14F-4D97-AF65-F5344CB8AC3E}">
        <p14:creationId xmlns:p14="http://schemas.microsoft.com/office/powerpoint/2010/main" val="3373906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6224270-0AB0-4F2D-A499-621D9D8480AE}"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F2804-1BA2-4845-81CA-DC054E2A106E}" type="slidenum">
              <a:rPr lang="en-US" altLang="ar-SA"/>
              <a:pPr/>
              <a:t>‹#›</a:t>
            </a:fld>
            <a:endParaRPr lang="en-US" altLang="ar-SA"/>
          </a:p>
        </p:txBody>
      </p:sp>
    </p:spTree>
    <p:extLst>
      <p:ext uri="{BB962C8B-B14F-4D97-AF65-F5344CB8AC3E}">
        <p14:creationId xmlns:p14="http://schemas.microsoft.com/office/powerpoint/2010/main" val="2605277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AE1620-EF55-4E48-9BB2-FDC1F3026978}"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F70213-DE9D-46D9-A0BD-33EFF28CC8A0}" type="slidenum">
              <a:rPr lang="en-US" altLang="ar-SA"/>
              <a:pPr/>
              <a:t>‹#›</a:t>
            </a:fld>
            <a:endParaRPr lang="en-US" altLang="ar-SA"/>
          </a:p>
        </p:txBody>
      </p:sp>
    </p:spTree>
    <p:extLst>
      <p:ext uri="{BB962C8B-B14F-4D97-AF65-F5344CB8AC3E}">
        <p14:creationId xmlns:p14="http://schemas.microsoft.com/office/powerpoint/2010/main" val="2198960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07E898-8FAD-4235-8A56-075F160F187A}"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AD5EEB-5D25-4323-8A60-F6A08E40AEEC}" type="slidenum">
              <a:rPr lang="en-US" altLang="ar-SA"/>
              <a:pPr/>
              <a:t>‹#›</a:t>
            </a:fld>
            <a:endParaRPr lang="en-US" altLang="ar-SA"/>
          </a:p>
        </p:txBody>
      </p:sp>
    </p:spTree>
    <p:extLst>
      <p:ext uri="{BB962C8B-B14F-4D97-AF65-F5344CB8AC3E}">
        <p14:creationId xmlns:p14="http://schemas.microsoft.com/office/powerpoint/2010/main" val="3925212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B4D6CC9-D161-434B-BA4B-C642C57D7287}" type="datetimeFigureOut">
              <a:rPr lang="en-US">
                <a:solidFill>
                  <a:prstClr val="black">
                    <a:tint val="75000"/>
                  </a:prstClr>
                </a:solidFill>
              </a:rPr>
              <a:pPr>
                <a:defRPr/>
              </a:pPr>
              <a:t>1/23/21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5D9DB7-75DE-4A65-95D6-1E235C83951D}" type="slidenum">
              <a:rPr lang="en-US" altLang="ar-SA"/>
              <a:pPr/>
              <a:t>‹#›</a:t>
            </a:fld>
            <a:endParaRPr lang="en-US" altLang="ar-SA"/>
          </a:p>
        </p:txBody>
      </p:sp>
    </p:spTree>
    <p:extLst>
      <p:ext uri="{BB962C8B-B14F-4D97-AF65-F5344CB8AC3E}">
        <p14:creationId xmlns:p14="http://schemas.microsoft.com/office/powerpoint/2010/main" val="4158164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4F5E8E7-EF2D-421C-804B-AF6B06AD804A}" type="datetimeFigureOut">
              <a:rPr lang="en-US">
                <a:solidFill>
                  <a:prstClr val="black">
                    <a:tint val="75000"/>
                  </a:prstClr>
                </a:solidFill>
              </a:rPr>
              <a:pPr>
                <a:defRPr/>
              </a:pPr>
              <a:t>1/23/21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C09942C-F5C1-4288-A368-D8D03B68497A}" type="slidenum">
              <a:rPr lang="en-US" altLang="ar-SA"/>
              <a:pPr/>
              <a:t>‹#›</a:t>
            </a:fld>
            <a:endParaRPr lang="en-US" altLang="ar-SA"/>
          </a:p>
        </p:txBody>
      </p:sp>
    </p:spTree>
    <p:extLst>
      <p:ext uri="{BB962C8B-B14F-4D97-AF65-F5344CB8AC3E}">
        <p14:creationId xmlns:p14="http://schemas.microsoft.com/office/powerpoint/2010/main" val="398169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D86C1C-5007-44FB-A9DE-F03DD80A12B4}" type="datetimeFigureOut">
              <a:rPr lang="en-US" smtClean="0"/>
              <a:pPr/>
              <a:t>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3945594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01241AA-6731-4E82-B5DC-4F923AF26036}" type="datetimeFigureOut">
              <a:rPr lang="en-US">
                <a:solidFill>
                  <a:prstClr val="black">
                    <a:tint val="75000"/>
                  </a:prstClr>
                </a:solidFill>
              </a:rPr>
              <a:pPr>
                <a:defRPr/>
              </a:pPr>
              <a:t>1/23/21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A1285F6-F75B-4985-AD94-D3397347CC5F}" type="slidenum">
              <a:rPr lang="en-US" altLang="ar-SA"/>
              <a:pPr/>
              <a:t>‹#›</a:t>
            </a:fld>
            <a:endParaRPr lang="en-US" altLang="ar-SA"/>
          </a:p>
        </p:txBody>
      </p:sp>
    </p:spTree>
    <p:extLst>
      <p:ext uri="{BB962C8B-B14F-4D97-AF65-F5344CB8AC3E}">
        <p14:creationId xmlns:p14="http://schemas.microsoft.com/office/powerpoint/2010/main" val="3798435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1A1205-14FE-481D-8204-FEC807D8EAAF}" type="datetimeFigureOut">
              <a:rPr lang="en-US">
                <a:solidFill>
                  <a:prstClr val="black">
                    <a:tint val="75000"/>
                  </a:prstClr>
                </a:solidFill>
              </a:rPr>
              <a:pPr>
                <a:defRPr/>
              </a:pPr>
              <a:t>1/23/21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F44898E-ABD8-44E6-AF82-5CE15ABCB534}" type="slidenum">
              <a:rPr lang="en-US" altLang="ar-SA"/>
              <a:pPr/>
              <a:t>‹#›</a:t>
            </a:fld>
            <a:endParaRPr lang="en-US" altLang="ar-SA"/>
          </a:p>
        </p:txBody>
      </p:sp>
    </p:spTree>
    <p:extLst>
      <p:ext uri="{BB962C8B-B14F-4D97-AF65-F5344CB8AC3E}">
        <p14:creationId xmlns:p14="http://schemas.microsoft.com/office/powerpoint/2010/main" val="2887541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029302-E0C3-4BED-BEFD-4FAC7655AFE8}" type="datetimeFigureOut">
              <a:rPr lang="en-US">
                <a:solidFill>
                  <a:prstClr val="black">
                    <a:tint val="75000"/>
                  </a:prstClr>
                </a:solidFill>
              </a:rPr>
              <a:pPr>
                <a:defRPr/>
              </a:pPr>
              <a:t>1/23/21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A30946-1872-4EB8-9524-95FBB0B8EF52}" type="slidenum">
              <a:rPr lang="en-US" altLang="ar-SA"/>
              <a:pPr/>
              <a:t>‹#›</a:t>
            </a:fld>
            <a:endParaRPr lang="en-US" altLang="ar-SA"/>
          </a:p>
        </p:txBody>
      </p:sp>
    </p:spTree>
    <p:extLst>
      <p:ext uri="{BB962C8B-B14F-4D97-AF65-F5344CB8AC3E}">
        <p14:creationId xmlns:p14="http://schemas.microsoft.com/office/powerpoint/2010/main" val="2939394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24FF7F-8811-4059-8610-534DBFD266EF}" type="datetimeFigureOut">
              <a:rPr lang="en-US">
                <a:solidFill>
                  <a:prstClr val="black">
                    <a:tint val="75000"/>
                  </a:prstClr>
                </a:solidFill>
              </a:rPr>
              <a:pPr>
                <a:defRPr/>
              </a:pPr>
              <a:t>1/23/21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D1FC91E-6EAF-4F27-BB04-389BF4759FE0}" type="slidenum">
              <a:rPr lang="en-US" altLang="ar-SA"/>
              <a:pPr/>
              <a:t>‹#›</a:t>
            </a:fld>
            <a:endParaRPr lang="en-US" altLang="ar-SA"/>
          </a:p>
        </p:txBody>
      </p:sp>
    </p:spTree>
    <p:extLst>
      <p:ext uri="{BB962C8B-B14F-4D97-AF65-F5344CB8AC3E}">
        <p14:creationId xmlns:p14="http://schemas.microsoft.com/office/powerpoint/2010/main" val="465416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1B7933-D6C6-4845-86BF-1D4DDD1BF36A}"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C0FC0D-5F84-40F0-A2A5-A35B6C4FC3FC}" type="slidenum">
              <a:rPr lang="en-US" altLang="ar-SA"/>
              <a:pPr/>
              <a:t>‹#›</a:t>
            </a:fld>
            <a:endParaRPr lang="en-US" altLang="ar-SA"/>
          </a:p>
        </p:txBody>
      </p:sp>
    </p:spTree>
    <p:extLst>
      <p:ext uri="{BB962C8B-B14F-4D97-AF65-F5344CB8AC3E}">
        <p14:creationId xmlns:p14="http://schemas.microsoft.com/office/powerpoint/2010/main" val="2767391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3CA5CE-F710-4B7C-AE34-FE01656D4C91}"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7D473D-E510-4C9A-87FA-A815872E6409}" type="slidenum">
              <a:rPr lang="en-US" altLang="ar-SA"/>
              <a:pPr/>
              <a:t>‹#›</a:t>
            </a:fld>
            <a:endParaRPr lang="en-US" altLang="ar-SA"/>
          </a:p>
        </p:txBody>
      </p:sp>
    </p:spTree>
    <p:extLst>
      <p:ext uri="{BB962C8B-B14F-4D97-AF65-F5344CB8AC3E}">
        <p14:creationId xmlns:p14="http://schemas.microsoft.com/office/powerpoint/2010/main" val="705665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710543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38538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13439119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184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D86C1C-5007-44FB-A9DE-F03DD80A12B4}" type="datetimeFigureOut">
              <a:rPr lang="en-US" smtClean="0"/>
              <a:pPr/>
              <a:t>1/23/21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2285174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012018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07413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986907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946353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4785803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239908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364064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1316340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49234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401653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D86C1C-5007-44FB-A9DE-F03DD80A12B4}" type="datetimeFigureOut">
              <a:rPr lang="en-US" smtClean="0"/>
              <a:pPr/>
              <a:t>1/23/21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17687122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89028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171025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487108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26149261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0062934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0647504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086998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48858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20436004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1667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D86C1C-5007-44FB-A9DE-F03DD80A12B4}" type="datetimeFigureOut">
              <a:rPr lang="en-US" smtClean="0"/>
              <a:pPr/>
              <a:t>1/23/21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723201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39845598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1534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198372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26539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4905991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463375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1556104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2731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9294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3D86C1C-5007-44FB-A9DE-F03DD80A12B4}" type="datetimeFigureOut">
              <a:rPr lang="en-US" smtClean="0"/>
              <a:pPr/>
              <a:t>1/23/21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85B5F6-F0BA-4EDF-BCA1-050EA0B5C745}" type="slidenum">
              <a:rPr lang="en-US" smtClean="0"/>
              <a:pPr/>
              <a:t>‹#›</a:t>
            </a:fld>
            <a:endParaRPr lang="en-US"/>
          </a:p>
        </p:txBody>
      </p:sp>
    </p:spTree>
    <p:extLst>
      <p:ext uri="{BB962C8B-B14F-4D97-AF65-F5344CB8AC3E}">
        <p14:creationId xmlns:p14="http://schemas.microsoft.com/office/powerpoint/2010/main" val="6679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86C1C-5007-44FB-A9DE-F03DD80A12B4}" type="datetimeFigureOut">
              <a:rPr lang="en-US" smtClean="0"/>
              <a:pPr/>
              <a:t>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84495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3D86C1C-5007-44FB-A9DE-F03DD80A12B4}" type="datetimeFigureOut">
              <a:rPr lang="en-US" smtClean="0"/>
              <a:pPr/>
              <a:t>1/23/21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85B5F6-F0BA-4EDF-BCA1-050EA0B5C74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116426"/>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149" r:id="rId12"/>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C0F641-3719-4C2E-8257-1AF1A8AE3933}"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4C35B91-395B-49A3-B917-5B231E6FC9C2}" type="slidenum">
              <a:rPr lang="en-US" altLang="ar-SA" smtClean="0"/>
              <a:pPr fontAlgn="base">
                <a:spcBef>
                  <a:spcPct val="0"/>
                </a:spcBef>
                <a:spcAft>
                  <a:spcPct val="0"/>
                </a:spcAft>
              </a:pPr>
              <a:t>‹#›</a:t>
            </a:fld>
            <a:endParaRPr lang="en-US" altLang="ar-SA"/>
          </a:p>
        </p:txBody>
      </p:sp>
    </p:spTree>
    <p:extLst>
      <p:ext uri="{BB962C8B-B14F-4D97-AF65-F5344CB8AC3E}">
        <p14:creationId xmlns:p14="http://schemas.microsoft.com/office/powerpoint/2010/main" val="1279196989"/>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C0F641-3719-4C2E-8257-1AF1A8AE3933}"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4C35B91-395B-49A3-B917-5B231E6FC9C2}" type="slidenum">
              <a:rPr lang="en-US" altLang="ar-SA" smtClean="0"/>
              <a:pPr fontAlgn="base">
                <a:spcBef>
                  <a:spcPct val="0"/>
                </a:spcBef>
                <a:spcAft>
                  <a:spcPct val="0"/>
                </a:spcAft>
              </a:pPr>
              <a:t>‹#›</a:t>
            </a:fld>
            <a:endParaRPr lang="en-US" altLang="ar-SA"/>
          </a:p>
        </p:txBody>
      </p:sp>
    </p:spTree>
    <p:extLst>
      <p:ext uri="{BB962C8B-B14F-4D97-AF65-F5344CB8AC3E}">
        <p14:creationId xmlns:p14="http://schemas.microsoft.com/office/powerpoint/2010/main" val="1572800181"/>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C0F641-3719-4C2E-8257-1AF1A8AE3933}" type="datetimeFigureOut">
              <a:rPr lang="en-US">
                <a:solidFill>
                  <a:prstClr val="black">
                    <a:tint val="75000"/>
                  </a:prstClr>
                </a:solidFill>
              </a:rPr>
              <a:pPr>
                <a:defRPr/>
              </a:pPr>
              <a:t>1/23/21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4C35B91-395B-49A3-B917-5B231E6FC9C2}" type="slidenum">
              <a:rPr lang="en-US" altLang="ar-SA" smtClean="0"/>
              <a:pPr fontAlgn="base">
                <a:spcBef>
                  <a:spcPct val="0"/>
                </a:spcBef>
                <a:spcAft>
                  <a:spcPct val="0"/>
                </a:spcAft>
              </a:pPr>
              <a:t>‹#›</a:t>
            </a:fld>
            <a:endParaRPr lang="en-US" altLang="ar-SA"/>
          </a:p>
        </p:txBody>
      </p:sp>
    </p:spTree>
    <p:extLst>
      <p:ext uri="{BB962C8B-B14F-4D97-AF65-F5344CB8AC3E}">
        <p14:creationId xmlns:p14="http://schemas.microsoft.com/office/powerpoint/2010/main" val="871791660"/>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295016808"/>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860485539"/>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366D88-2B7B-4F39-A4AB-4D67DDDEA186}" type="datetimeFigureOut">
              <a:rPr lang="en-US" smtClean="0">
                <a:solidFill>
                  <a:srgbClr val="E7DEC9">
                    <a:shade val="50000"/>
                    <a:satMod val="200000"/>
                  </a:srgbClr>
                </a:solidFill>
              </a:rPr>
              <a:pPr/>
              <a:t>1/23/21</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4265736017"/>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mailto:nalyousefi@ksu.edu.s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naqa.org.sa/" TargetMode="External"/><Relationship Id="rId2" Type="http://schemas.openxmlformats.org/officeDocument/2006/relationships/hyperlink" Target="http://www.sa-tc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60.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7.xml"/><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41.png"/><Relationship Id="rId2" Type="http://schemas.openxmlformats.org/officeDocument/2006/relationships/image" Target="../media/image36.png"/><Relationship Id="rId16"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customXml" Target="../ink/ink5.xml"/><Relationship Id="rId1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6.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uptodate.com/contents/image?imageKey=PC/74402&amp;topicKey=PC/6920&amp;source=see_link&amp;utdPopup=true" TargetMode="External"/><Relationship Id="rId2" Type="http://schemas.openxmlformats.org/officeDocument/2006/relationships/hyperlink" Target="http://www.betterhealth.vic.gov.au/bhcv2/bhcarticles.nsf/pages/Passive_smokin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عنوان 1">
            <a:extLst>
              <a:ext uri="{FF2B5EF4-FFF2-40B4-BE49-F238E27FC236}">
                <a16:creationId xmlns:a16="http://schemas.microsoft.com/office/drawing/2014/main" id="{6A8114CD-F816-634A-A1C7-F11623532400}"/>
              </a:ext>
            </a:extLst>
          </p:cNvPr>
          <p:cNvSpPr txBox="1">
            <a:spLocks/>
          </p:cNvSpPr>
          <p:nvPr/>
        </p:nvSpPr>
        <p:spPr>
          <a:xfrm>
            <a:off x="511470" y="3315915"/>
            <a:ext cx="5765760" cy="2236369"/>
          </a:xfrm>
          <a:prstGeom prst="rect">
            <a:avLst/>
          </a:prstGeom>
        </p:spPr>
        <p:txBody>
          <a:bodyPr vert="horz" lIns="91440" tIns="45720" rIns="91440" bIns="45720" rtlCol="0" anchor="b">
            <a:normAutofit fontScale="92500"/>
          </a:bodyPr>
          <a:lstStyle>
            <a:lvl1pPr algn="l" defTabSz="914400" rtl="1"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5400" b="1" dirty="0">
                <a:latin typeface="+mn-lt"/>
              </a:rPr>
              <a:t>Tobacco Consumption</a:t>
            </a:r>
          </a:p>
          <a:p>
            <a:pPr algn="ctr"/>
            <a:r>
              <a:rPr lang="en-US" sz="4800" b="1" dirty="0"/>
              <a:t>Problems and solutions </a:t>
            </a:r>
            <a:endParaRPr lang="en-US" sz="4000" b="1" dirty="0"/>
          </a:p>
        </p:txBody>
      </p:sp>
      <p:sp>
        <p:nvSpPr>
          <p:cNvPr id="16386" name="Subtitle 2">
            <a:extLst>
              <a:ext uri="{FF2B5EF4-FFF2-40B4-BE49-F238E27FC236}">
                <a16:creationId xmlns:a16="http://schemas.microsoft.com/office/drawing/2014/main" id="{25DD05F6-86F2-FA49-B770-D2AFA1979E2C}"/>
              </a:ext>
            </a:extLst>
          </p:cNvPr>
          <p:cNvSpPr>
            <a:spLocks noGrp="1"/>
          </p:cNvSpPr>
          <p:nvPr>
            <p:ph type="subTitle" idx="1"/>
          </p:nvPr>
        </p:nvSpPr>
        <p:spPr>
          <a:xfrm>
            <a:off x="633999" y="5727515"/>
            <a:ext cx="10925101" cy="515477"/>
          </a:xfrm>
        </p:spPr>
        <p:txBody>
          <a:bodyPr vert="horz" lIns="91440" tIns="45720" rIns="91440" bIns="45720" rtlCol="0">
            <a:normAutofit/>
          </a:bodyPr>
          <a:lstStyle/>
          <a:p>
            <a:pPr rtl="0"/>
            <a:r>
              <a:rPr lang="en-US" altLang="en-US" sz="2000">
                <a:solidFill>
                  <a:schemeClr val="tx1">
                    <a:lumMod val="85000"/>
                    <a:lumOff val="15000"/>
                  </a:schemeClr>
                </a:solidFill>
              </a:rPr>
              <a:t>January 2021</a:t>
            </a:r>
          </a:p>
        </p:txBody>
      </p:sp>
      <p:pic>
        <p:nvPicPr>
          <p:cNvPr id="16389" name="Picture 5">
            <a:extLst>
              <a:ext uri="{FF2B5EF4-FFF2-40B4-BE49-F238E27FC236}">
                <a16:creationId xmlns:a16="http://schemas.microsoft.com/office/drawing/2014/main" id="{F2D9A94D-16D2-DE45-A415-F0E4E01D4F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5457" y="1421532"/>
            <a:ext cx="5131653" cy="20398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Rectangle 143">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8">
            <a:extLst>
              <a:ext uri="{FF2B5EF4-FFF2-40B4-BE49-F238E27FC236}">
                <a16:creationId xmlns:a16="http://schemas.microsoft.com/office/drawing/2014/main" id="{25F016C1-201F-844F-827F-825A1B389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193037" y="550803"/>
            <a:ext cx="3431605" cy="36027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6" name="Straight Connector 145">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Rectangle 149">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8" name="Rectangle 5">
            <a:extLst>
              <a:ext uri="{FF2B5EF4-FFF2-40B4-BE49-F238E27FC236}">
                <a16:creationId xmlns:a16="http://schemas.microsoft.com/office/drawing/2014/main" id="{D6BE5FF5-DA4B-C44A-B809-5170AF26BDB2}"/>
              </a:ext>
            </a:extLst>
          </p:cNvPr>
          <p:cNvSpPr>
            <a:spLocks noChangeArrowheads="1"/>
          </p:cNvSpPr>
          <p:nvPr/>
        </p:nvSpPr>
        <p:spPr bwMode="auto">
          <a:xfrm>
            <a:off x="6063996" y="4213354"/>
            <a:ext cx="5829768"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rtl="1">
              <a:spcBef>
                <a:spcPts val="300"/>
              </a:spcBef>
              <a:buClr>
                <a:srgbClr val="DE6C36"/>
              </a:buClr>
              <a:buFont typeface="Arial" panose="020B0604020202020204" pitchFamily="34" charset="0"/>
              <a:buChar char="•"/>
              <a:defRPr sz="2800">
                <a:solidFill>
                  <a:schemeClr val="tx1"/>
                </a:solidFill>
                <a:latin typeface="Georgia" panose="02040502050405020303" pitchFamily="18" charset="0"/>
                <a:cs typeface="Arial" panose="020B0604020202020204" pitchFamily="34" charset="0"/>
              </a:defRPr>
            </a:lvl1pPr>
            <a:lvl2pPr marL="742950" indent="-285750" rtl="1">
              <a:spcBef>
                <a:spcPts val="300"/>
              </a:spcBef>
              <a:buClr>
                <a:schemeClr val="accent2"/>
              </a:buClr>
              <a:buFont typeface="Arial" panose="020B0604020202020204" pitchFamily="34" charset="0"/>
              <a:buChar char="•"/>
              <a:defRPr sz="2600">
                <a:solidFill>
                  <a:schemeClr val="accent2"/>
                </a:solidFill>
                <a:latin typeface="Georgia" panose="02040502050405020303" pitchFamily="18" charset="0"/>
                <a:cs typeface="Arial" panose="020B0604020202020204" pitchFamily="34" charset="0"/>
              </a:defRPr>
            </a:lvl2pPr>
            <a:lvl3pPr marL="1143000" indent="-228600" rtl="1">
              <a:spcBef>
                <a:spcPts val="300"/>
              </a:spcBef>
              <a:buClr>
                <a:schemeClr val="accent1"/>
              </a:buClr>
              <a:buFont typeface="Arial" panose="020B0604020202020204" pitchFamily="34" charset="0"/>
              <a:buChar char="•"/>
              <a:defRPr sz="2400">
                <a:solidFill>
                  <a:schemeClr val="accent1"/>
                </a:solidFill>
                <a:latin typeface="Georgia" panose="02040502050405020303" pitchFamily="18" charset="0"/>
                <a:cs typeface="Arial" panose="020B0604020202020204" pitchFamily="34" charset="0"/>
              </a:defRPr>
            </a:lvl3pPr>
            <a:lvl4pPr marL="1600200" indent="-228600" rtl="1">
              <a:spcBef>
                <a:spcPts val="300"/>
              </a:spcBef>
              <a:buClr>
                <a:schemeClr val="accent1"/>
              </a:buClr>
              <a:buFont typeface="Arial" panose="020B0604020202020204" pitchFamily="34" charset="0"/>
              <a:buChar char="•"/>
              <a:defRPr sz="2200">
                <a:solidFill>
                  <a:schemeClr val="accent1"/>
                </a:solidFill>
                <a:latin typeface="Georgia" panose="02040502050405020303" pitchFamily="18" charset="0"/>
                <a:cs typeface="Arial" panose="020B0604020202020204" pitchFamily="34" charset="0"/>
              </a:defRPr>
            </a:lvl4pPr>
            <a:lvl5pPr marL="2057400" indent="-228600" rtl="1">
              <a:spcBef>
                <a:spcPts val="300"/>
              </a:spcBef>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5pPr>
            <a:lvl6pPr marL="2514600" indent="-228600" rtl="1" eaLnBrk="0" fontAlgn="base" hangingPunct="0">
              <a:spcBef>
                <a:spcPts val="300"/>
              </a:spcBef>
              <a:spcAft>
                <a:spcPct val="0"/>
              </a:spcAft>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6pPr>
            <a:lvl7pPr marL="2971800" indent="-228600" rtl="1" eaLnBrk="0" fontAlgn="base" hangingPunct="0">
              <a:spcBef>
                <a:spcPts val="300"/>
              </a:spcBef>
              <a:spcAft>
                <a:spcPct val="0"/>
              </a:spcAft>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7pPr>
            <a:lvl8pPr marL="3429000" indent="-228600" rtl="1" eaLnBrk="0" fontAlgn="base" hangingPunct="0">
              <a:spcBef>
                <a:spcPts val="300"/>
              </a:spcBef>
              <a:spcAft>
                <a:spcPct val="0"/>
              </a:spcAft>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8pPr>
            <a:lvl9pPr marL="3886200" indent="-228600" rtl="1" eaLnBrk="0" fontAlgn="base" hangingPunct="0">
              <a:spcBef>
                <a:spcPts val="300"/>
              </a:spcBef>
              <a:spcAft>
                <a:spcPct val="0"/>
              </a:spcAft>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9pPr>
          </a:lstStyle>
          <a:p>
            <a:pPr algn="ctr" eaLnBrk="1" hangingPunct="1">
              <a:spcBef>
                <a:spcPct val="0"/>
              </a:spcBef>
              <a:spcAft>
                <a:spcPts val="600"/>
              </a:spcAft>
              <a:buClrTx/>
              <a:buFontTx/>
              <a:buNone/>
              <a:defRPr/>
            </a:pPr>
            <a:r>
              <a:rPr lang="en-US" b="1" dirty="0">
                <a:solidFill>
                  <a:srgbClr val="A34B73"/>
                </a:solidFill>
                <a:latin typeface="+mj-lt"/>
              </a:rPr>
              <a:t>Dr. Nada A. </a:t>
            </a:r>
            <a:r>
              <a:rPr lang="en-US" b="1" dirty="0" err="1">
                <a:solidFill>
                  <a:srgbClr val="A34B73"/>
                </a:solidFill>
                <a:latin typeface="+mj-lt"/>
              </a:rPr>
              <a:t>AlYousefi</a:t>
            </a:r>
            <a:br>
              <a:rPr lang="en-US" sz="1400" b="1" dirty="0">
                <a:latin typeface="+mj-lt"/>
              </a:rPr>
            </a:br>
            <a:r>
              <a:rPr lang="en-US" sz="1400" b="1" dirty="0">
                <a:latin typeface="+mj-lt"/>
              </a:rPr>
              <a:t>Associate Professor, Postgraduate Trainer and Consultant of Family Medicine</a:t>
            </a:r>
            <a:br>
              <a:rPr lang="en-US" sz="900" b="1" dirty="0">
                <a:latin typeface="+mj-lt"/>
              </a:rPr>
            </a:br>
            <a:r>
              <a:rPr lang="en-US" sz="1400" b="1" dirty="0">
                <a:latin typeface="+mj-lt"/>
              </a:rPr>
              <a:t>International Board Certified Lactation Consultant</a:t>
            </a:r>
            <a:br>
              <a:rPr lang="en-US" sz="900" b="1" dirty="0">
                <a:latin typeface="+mj-lt"/>
              </a:rPr>
            </a:br>
            <a:r>
              <a:rPr lang="en-US" sz="1400" b="1" dirty="0">
                <a:latin typeface="+mj-lt"/>
              </a:rPr>
              <a:t>Department of Family and Community Medicine</a:t>
            </a:r>
            <a:br>
              <a:rPr lang="en-US" sz="900" b="1" dirty="0">
                <a:latin typeface="+mj-lt"/>
              </a:rPr>
            </a:br>
            <a:r>
              <a:rPr lang="en-US" sz="1400" b="1" dirty="0">
                <a:latin typeface="+mj-lt"/>
              </a:rPr>
              <a:t>College of Medicine, King Saud University (KSU)</a:t>
            </a:r>
          </a:p>
          <a:p>
            <a:pPr algn="ctr" eaLnBrk="1" hangingPunct="1">
              <a:spcBef>
                <a:spcPct val="0"/>
              </a:spcBef>
              <a:spcAft>
                <a:spcPts val="600"/>
              </a:spcAft>
              <a:buClrTx/>
              <a:buFontTx/>
              <a:buNone/>
              <a:defRPr/>
            </a:pPr>
            <a:endParaRPr lang="en-US" sz="1400" b="1" dirty="0">
              <a:latin typeface="+mj-lt"/>
            </a:endParaRPr>
          </a:p>
          <a:p>
            <a:pPr algn="ctr" eaLnBrk="1" hangingPunct="1">
              <a:spcBef>
                <a:spcPct val="0"/>
              </a:spcBef>
              <a:spcAft>
                <a:spcPts val="600"/>
              </a:spcAft>
              <a:buClrTx/>
              <a:buFontTx/>
              <a:buNone/>
              <a:defRPr/>
            </a:pPr>
            <a:r>
              <a:rPr lang="en-US" altLang="en-US" sz="1800" b="1" dirty="0" err="1">
                <a:solidFill>
                  <a:srgbClr val="A34B73"/>
                </a:solidFill>
                <a:latin typeface="+mj-lt"/>
                <a:hlinkClick r:id="rId4"/>
              </a:rPr>
              <a:t>nalyousefi@ksu.edu.sa</a:t>
            </a:r>
            <a:endParaRPr lang="en-US" altLang="en-US" sz="1800" b="1" dirty="0">
              <a:solidFill>
                <a:srgbClr val="A34B73"/>
              </a:solidFill>
              <a:latin typeface="+mj-lt"/>
            </a:endParaRPr>
          </a:p>
          <a:p>
            <a:pPr algn="ctr" eaLnBrk="1" hangingPunct="1">
              <a:spcBef>
                <a:spcPct val="0"/>
              </a:spcBef>
              <a:spcAft>
                <a:spcPts val="600"/>
              </a:spcAft>
              <a:buClrTx/>
              <a:buFontTx/>
              <a:buNone/>
              <a:defRPr/>
            </a:pPr>
            <a:endParaRPr lang="en-US" altLang="en-US" sz="1800" b="1" dirty="0">
              <a:solidFill>
                <a:srgbClr val="A34B73"/>
              </a:solidFill>
              <a:latin typeface="+mj-lt"/>
            </a:endParaRPr>
          </a:p>
        </p:txBody>
      </p:sp>
    </p:spTree>
    <p:extLst>
      <p:ext uri="{BB962C8B-B14F-4D97-AF65-F5344CB8AC3E}">
        <p14:creationId xmlns:p14="http://schemas.microsoft.com/office/powerpoint/2010/main" val="153757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C00000"/>
                </a:solidFill>
              </a:rPr>
              <a:t>Smoking and Respiratory System</a:t>
            </a:r>
            <a:br>
              <a:rPr lang="en-US" b="1" dirty="0">
                <a:solidFill>
                  <a:srgbClr val="C00000"/>
                </a:solidFill>
              </a:rPr>
            </a:br>
            <a:endParaRPr lang="en-US" b="1" dirty="0">
              <a:solidFill>
                <a:srgbClr val="C00000"/>
              </a:solidFill>
            </a:endParaRPr>
          </a:p>
        </p:txBody>
      </p:sp>
      <p:sp>
        <p:nvSpPr>
          <p:cNvPr id="3" name="عنصر نائب للمحتوى 2"/>
          <p:cNvSpPr>
            <a:spLocks noGrp="1"/>
          </p:cNvSpPr>
          <p:nvPr>
            <p:ph idx="1"/>
          </p:nvPr>
        </p:nvSpPr>
        <p:spPr>
          <a:xfrm>
            <a:off x="254000" y="1845734"/>
            <a:ext cx="11633200" cy="4389966"/>
          </a:xfrm>
        </p:spPr>
        <p:txBody>
          <a:bodyPr>
            <a:normAutofit lnSpcReduction="10000"/>
          </a:bodyPr>
          <a:lstStyle/>
          <a:p>
            <a:pPr algn="l" rtl="0"/>
            <a:r>
              <a:rPr lang="en-US" sz="2800" b="1" dirty="0">
                <a:solidFill>
                  <a:schemeClr val="tx1"/>
                </a:solidFill>
                <a:latin typeface="Arial" panose="020B0604020202020204" pitchFamily="34" charset="0"/>
                <a:cs typeface="Arial" panose="020B0604020202020204" pitchFamily="34" charset="0"/>
              </a:rPr>
              <a:t>Lung diseases caused by smoking include:</a:t>
            </a:r>
          </a:p>
          <a:p>
            <a:pPr algn="l" rtl="0"/>
            <a:r>
              <a:rPr lang="en-US" sz="2800" b="1" dirty="0">
                <a:solidFill>
                  <a:srgbClr val="C00000"/>
                </a:solidFill>
                <a:latin typeface="Arial" panose="020B0604020202020204" pitchFamily="34" charset="0"/>
                <a:cs typeface="Arial" panose="020B0604020202020204" pitchFamily="34" charset="0"/>
              </a:rPr>
              <a:t>COPD</a:t>
            </a:r>
            <a:r>
              <a:rPr lang="en-US" sz="2800" b="1" dirty="0">
                <a:solidFill>
                  <a:srgbClr val="002060"/>
                </a:solidFill>
                <a:latin typeface="Arial" panose="020B0604020202020204" pitchFamily="34" charset="0"/>
                <a:cs typeface="Arial" panose="020B0604020202020204" pitchFamily="34" charset="0"/>
              </a:rPr>
              <a:t>, which includes </a:t>
            </a:r>
            <a:r>
              <a:rPr lang="en-US" sz="2800" b="1" dirty="0">
                <a:solidFill>
                  <a:srgbClr val="C00000"/>
                </a:solidFill>
                <a:latin typeface="Arial" panose="020B0604020202020204" pitchFamily="34" charset="0"/>
                <a:cs typeface="Arial" panose="020B0604020202020204" pitchFamily="34" charset="0"/>
              </a:rPr>
              <a:t>emphysema </a:t>
            </a:r>
            <a:r>
              <a:rPr lang="en-US" sz="2800" b="1" dirty="0">
                <a:solidFill>
                  <a:srgbClr val="002060"/>
                </a:solidFill>
                <a:latin typeface="Arial" panose="020B0604020202020204" pitchFamily="34" charset="0"/>
                <a:cs typeface="Arial" panose="020B0604020202020204" pitchFamily="34" charset="0"/>
              </a:rPr>
              <a:t>and </a:t>
            </a:r>
            <a:r>
              <a:rPr lang="en-US" sz="2800" b="1" dirty="0">
                <a:solidFill>
                  <a:srgbClr val="C00000"/>
                </a:solidFill>
                <a:latin typeface="Arial" panose="020B0604020202020204" pitchFamily="34" charset="0"/>
                <a:cs typeface="Arial" panose="020B0604020202020204" pitchFamily="34" charset="0"/>
              </a:rPr>
              <a:t>chronic bronchitis</a:t>
            </a:r>
            <a:r>
              <a:rPr lang="en-US" sz="2800" b="1" dirty="0">
                <a:solidFill>
                  <a:srgbClr val="002060"/>
                </a:solidFill>
                <a:latin typeface="Arial" panose="020B0604020202020204" pitchFamily="34" charset="0"/>
                <a:cs typeface="Arial" panose="020B0604020202020204" pitchFamily="34" charset="0"/>
              </a:rPr>
              <a:t>.</a:t>
            </a:r>
          </a:p>
          <a:p>
            <a:pPr algn="l" rtl="0"/>
            <a:r>
              <a:rPr lang="en-US" sz="2800" b="1" dirty="0">
                <a:solidFill>
                  <a:schemeClr val="tx1"/>
                </a:solidFill>
                <a:latin typeface="Arial" panose="020B0604020202020204" pitchFamily="34" charset="0"/>
                <a:cs typeface="Arial" panose="020B0604020202020204" pitchFamily="34" charset="0"/>
              </a:rPr>
              <a:t>Smoking can cause lung disease by damaging the airways and the alveoli.</a:t>
            </a:r>
          </a:p>
          <a:p>
            <a:pPr algn="l" rtl="0"/>
            <a:r>
              <a:rPr lang="en-US" sz="2800" b="1" dirty="0">
                <a:solidFill>
                  <a:schemeClr val="tx1"/>
                </a:solidFill>
                <a:latin typeface="Arial" panose="020B0604020202020204" pitchFamily="34" charset="0"/>
                <a:cs typeface="Arial" panose="020B0604020202020204" pitchFamily="34" charset="0"/>
              </a:rPr>
              <a:t>In presence of </a:t>
            </a:r>
            <a:r>
              <a:rPr lang="en-US" sz="2800" b="1" dirty="0">
                <a:solidFill>
                  <a:srgbClr val="C00000"/>
                </a:solidFill>
                <a:latin typeface="Arial" panose="020B0604020202020204" pitchFamily="34" charset="0"/>
                <a:cs typeface="Arial" panose="020B0604020202020204" pitchFamily="34" charset="0"/>
              </a:rPr>
              <a:t>asthma</a:t>
            </a:r>
            <a:r>
              <a:rPr lang="en-US" sz="2800" b="1" dirty="0">
                <a:solidFill>
                  <a:schemeClr val="tx1"/>
                </a:solidFill>
                <a:latin typeface="Arial" panose="020B0604020202020204" pitchFamily="34" charset="0"/>
                <a:cs typeface="Arial" panose="020B0604020202020204" pitchFamily="34" charset="0"/>
              </a:rPr>
              <a:t>, tobacco smoke can trigger an attack or make an attack worse.</a:t>
            </a:r>
          </a:p>
          <a:p>
            <a:pPr algn="l" rtl="0"/>
            <a:r>
              <a:rPr lang="en-US" sz="2800" b="1" dirty="0">
                <a:solidFill>
                  <a:schemeClr val="tx1"/>
                </a:solidFill>
                <a:latin typeface="Arial" panose="020B0604020202020204" pitchFamily="34" charset="0"/>
                <a:cs typeface="Arial" panose="020B0604020202020204" pitchFamily="34" charset="0"/>
              </a:rPr>
              <a:t>Smokers are </a:t>
            </a:r>
            <a:r>
              <a:rPr lang="en-US" sz="2800" b="1" dirty="0">
                <a:solidFill>
                  <a:srgbClr val="002060"/>
                </a:solidFill>
                <a:latin typeface="Arial" panose="020B0604020202020204" pitchFamily="34" charset="0"/>
                <a:cs typeface="Arial" panose="020B0604020202020204" pitchFamily="34" charset="0"/>
              </a:rPr>
              <a:t>12 to 13 times </a:t>
            </a:r>
            <a:r>
              <a:rPr lang="en-US" sz="2800" b="1" dirty="0">
                <a:solidFill>
                  <a:schemeClr val="tx1"/>
                </a:solidFill>
                <a:latin typeface="Arial" panose="020B0604020202020204" pitchFamily="34" charset="0"/>
                <a:cs typeface="Arial" panose="020B0604020202020204" pitchFamily="34" charset="0"/>
              </a:rPr>
              <a:t>more likely to die from </a:t>
            </a:r>
            <a:r>
              <a:rPr lang="en-US" sz="2800" b="1" dirty="0">
                <a:solidFill>
                  <a:srgbClr val="C00000"/>
                </a:solidFill>
                <a:latin typeface="Arial" panose="020B0604020202020204" pitchFamily="34" charset="0"/>
                <a:cs typeface="Arial" panose="020B0604020202020204" pitchFamily="34" charset="0"/>
              </a:rPr>
              <a:t>COPD</a:t>
            </a:r>
            <a:r>
              <a:rPr lang="en-US" sz="2800" b="1" dirty="0">
                <a:solidFill>
                  <a:schemeClr val="tx1"/>
                </a:solidFill>
                <a:latin typeface="Arial" panose="020B0604020202020204" pitchFamily="34" charset="0"/>
                <a:cs typeface="Arial" panose="020B0604020202020204" pitchFamily="34" charset="0"/>
              </a:rPr>
              <a:t> than nonsmokers.</a:t>
            </a:r>
          </a:p>
          <a:p>
            <a:pPr algn="l" rtl="0"/>
            <a:r>
              <a:rPr lang="en-US" sz="2800" b="1" dirty="0">
                <a:solidFill>
                  <a:schemeClr val="tx1"/>
                </a:solidFill>
                <a:latin typeface="Arial" panose="020B0604020202020204" pitchFamily="34" charset="0"/>
                <a:cs typeface="Arial" panose="020B0604020202020204" pitchFamily="34" charset="0"/>
              </a:rPr>
              <a:t>Cigarette smoking causes most cases of </a:t>
            </a:r>
            <a:r>
              <a:rPr lang="en-US" sz="2800" b="1" dirty="0">
                <a:solidFill>
                  <a:srgbClr val="C00000"/>
                </a:solidFill>
                <a:latin typeface="Arial" panose="020B0604020202020204" pitchFamily="34" charset="0"/>
                <a:cs typeface="Arial" panose="020B0604020202020204" pitchFamily="34" charset="0"/>
              </a:rPr>
              <a:t>lung cancer</a:t>
            </a:r>
            <a:r>
              <a:rPr lang="en-US" sz="2800" b="1" dirty="0">
                <a:solidFill>
                  <a:schemeClr val="tx1"/>
                </a:solidFill>
                <a:latin typeface="Arial" panose="020B0604020202020204" pitchFamily="34" charset="0"/>
                <a:cs typeface="Arial" panose="020B0604020202020204" pitchFamily="34" charset="0"/>
              </a:rPr>
              <a:t>.</a:t>
            </a:r>
          </a:p>
          <a:p>
            <a:pPr algn="l" rtl="0"/>
            <a:endParaRPr lang="en-US" sz="2800" b="1" dirty="0">
              <a:solidFill>
                <a:schemeClr val="tx1"/>
              </a:solidFill>
              <a:latin typeface="Arial" panose="020B0604020202020204" pitchFamily="34" charset="0"/>
              <a:cs typeface="Arial" panose="020B0604020202020204" pitchFamily="34" charset="0"/>
            </a:endParaRPr>
          </a:p>
          <a:p>
            <a:pPr algn="l" rtl="0"/>
            <a:endParaRPr lang="en-US" b="1" dirty="0"/>
          </a:p>
        </p:txBody>
      </p:sp>
    </p:spTree>
    <p:extLst>
      <p:ext uri="{BB962C8B-B14F-4D97-AF65-F5344CB8AC3E}">
        <p14:creationId xmlns:p14="http://schemas.microsoft.com/office/powerpoint/2010/main" val="413588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C00000"/>
                </a:solidFill>
              </a:rPr>
              <a:t>Smoking and Cancer</a:t>
            </a:r>
            <a:br>
              <a:rPr lang="en-US" b="1" dirty="0">
                <a:solidFill>
                  <a:srgbClr val="C00000"/>
                </a:solidFill>
              </a:rPr>
            </a:br>
            <a:endParaRPr lang="en-US" b="1" dirty="0">
              <a:solidFill>
                <a:srgbClr val="C00000"/>
              </a:solidFill>
            </a:endParaRPr>
          </a:p>
        </p:txBody>
      </p:sp>
      <p:sp>
        <p:nvSpPr>
          <p:cNvPr id="3" name="عنصر نائب للمحتوى 2"/>
          <p:cNvSpPr>
            <a:spLocks noGrp="1"/>
          </p:cNvSpPr>
          <p:nvPr>
            <p:ph idx="1"/>
          </p:nvPr>
        </p:nvSpPr>
        <p:spPr>
          <a:xfrm>
            <a:off x="342900" y="1820175"/>
            <a:ext cx="11595100" cy="4468482"/>
          </a:xfrm>
        </p:spPr>
        <p:txBody>
          <a:bodyPr>
            <a:normAutofit/>
          </a:bodyPr>
          <a:lstStyle/>
          <a:p>
            <a:pPr algn="l" rtl="0">
              <a:buFont typeface="Wingdings" panose="05000000000000000000" pitchFamily="2" charset="2"/>
              <a:buChar char="Ø"/>
            </a:pPr>
            <a:r>
              <a:rPr lang="en-US" sz="2400" b="1" dirty="0">
                <a:solidFill>
                  <a:schemeClr val="tx1"/>
                </a:solidFill>
                <a:latin typeface="Arial" panose="020B0604020202020204" pitchFamily="34" charset="0"/>
                <a:cs typeface="Arial" panose="020B0604020202020204" pitchFamily="34" charset="0"/>
              </a:rPr>
              <a:t>Smoking can cause cancer almost anywhere in your body:</a:t>
            </a:r>
          </a:p>
          <a:p>
            <a:pPr algn="l" rtl="0">
              <a:buFont typeface="Wingdings" panose="05000000000000000000" pitchFamily="2" charset="2"/>
              <a:buChar char="q"/>
            </a:pPr>
            <a:r>
              <a:rPr lang="en-US" sz="2400" b="1" dirty="0">
                <a:solidFill>
                  <a:srgbClr val="002060"/>
                </a:solidFill>
                <a:latin typeface="Arial" panose="020B0604020202020204" pitchFamily="34" charset="0"/>
                <a:cs typeface="Arial" panose="020B0604020202020204" pitchFamily="34" charset="0"/>
              </a:rPr>
              <a:t>Trachea, bronchus, and lung</a:t>
            </a:r>
          </a:p>
          <a:p>
            <a:pPr algn="l" rtl="0">
              <a:buFont typeface="Wingdings" panose="05000000000000000000" pitchFamily="2" charset="2"/>
              <a:buChar char="q"/>
            </a:pPr>
            <a:r>
              <a:rPr lang="en-US" sz="2400" b="1" dirty="0">
                <a:solidFill>
                  <a:srgbClr val="002060"/>
                </a:solidFill>
                <a:latin typeface="Arial" panose="020B0604020202020204" pitchFamily="34" charset="0"/>
                <a:cs typeface="Arial" panose="020B0604020202020204" pitchFamily="34" charset="0"/>
              </a:rPr>
              <a:t>Bladder</a:t>
            </a:r>
          </a:p>
          <a:p>
            <a:pPr algn="l" rtl="0">
              <a:buFont typeface="Wingdings" panose="05000000000000000000" pitchFamily="2" charset="2"/>
              <a:buChar char="q"/>
            </a:pPr>
            <a:r>
              <a:rPr lang="en-US" sz="2400" b="1" dirty="0">
                <a:solidFill>
                  <a:srgbClr val="002060"/>
                </a:solidFill>
                <a:latin typeface="Arial" panose="020B0604020202020204" pitchFamily="34" charset="0"/>
                <a:cs typeface="Arial" panose="020B0604020202020204" pitchFamily="34" charset="0"/>
              </a:rPr>
              <a:t>Esophagus</a:t>
            </a:r>
          </a:p>
          <a:p>
            <a:pPr algn="l" rtl="0">
              <a:buFont typeface="Wingdings" panose="05000000000000000000" pitchFamily="2" charset="2"/>
              <a:buChar char="q"/>
            </a:pPr>
            <a:r>
              <a:rPr lang="en-US" sz="2400" b="1" dirty="0">
                <a:solidFill>
                  <a:srgbClr val="002060"/>
                </a:solidFill>
                <a:latin typeface="Arial" panose="020B0604020202020204" pitchFamily="34" charset="0"/>
                <a:cs typeface="Arial" panose="020B0604020202020204" pitchFamily="34" charset="0"/>
              </a:rPr>
              <a:t>Larynx</a:t>
            </a:r>
          </a:p>
          <a:p>
            <a:pPr algn="l" rtl="0">
              <a:buFont typeface="Wingdings" panose="05000000000000000000" pitchFamily="2" charset="2"/>
              <a:buChar char="q"/>
            </a:pPr>
            <a:r>
              <a:rPr lang="en-US" sz="2400" b="1" dirty="0">
                <a:solidFill>
                  <a:srgbClr val="002060"/>
                </a:solidFill>
                <a:latin typeface="Arial" panose="020B0604020202020204" pitchFamily="34" charset="0"/>
                <a:cs typeface="Arial" panose="020B0604020202020204" pitchFamily="34" charset="0"/>
              </a:rPr>
              <a:t>Oropharynx (includes parts of the throat, tongue, soft palate, and the tonsils)</a:t>
            </a:r>
          </a:p>
          <a:p>
            <a:pPr algn="l" rtl="0"/>
            <a:endParaRPr lang="en-US" dirty="0"/>
          </a:p>
        </p:txBody>
      </p:sp>
      <p:sp>
        <p:nvSpPr>
          <p:cNvPr id="4" name="مربع نص 3"/>
          <p:cNvSpPr txBox="1"/>
          <p:nvPr/>
        </p:nvSpPr>
        <p:spPr>
          <a:xfrm>
            <a:off x="103517" y="5357793"/>
            <a:ext cx="10856583" cy="830997"/>
          </a:xfrm>
          <a:prstGeom prst="rect">
            <a:avLst/>
          </a:prstGeom>
          <a:noFill/>
        </p:spPr>
        <p:txBody>
          <a:bodyPr wrap="square" rtlCol="0">
            <a:spAutoFit/>
          </a:bodyPr>
          <a:lstStyle/>
          <a:p>
            <a:pPr marL="914400" lvl="1" indent="-457200">
              <a:buFont typeface="Wingdings" panose="05000000000000000000" pitchFamily="2" charset="2"/>
              <a:buChar char="Ø"/>
            </a:pPr>
            <a:r>
              <a:rPr lang="en-US" sz="2400" b="1" dirty="0"/>
              <a:t>If nobody smoked, one of every three cancer deaths in the United States would not happen.</a:t>
            </a:r>
          </a:p>
        </p:txBody>
      </p:sp>
      <p:pic>
        <p:nvPicPr>
          <p:cNvPr id="5" name="Picture 10" descr="Pcdv0306"/>
          <p:cNvPicPr>
            <a:picLocks noChangeAspect="1" noChangeArrowheads="1"/>
          </p:cNvPicPr>
          <p:nvPr/>
        </p:nvPicPr>
        <p:blipFill>
          <a:blip r:embed="rId2" cstate="print"/>
          <a:srcRect/>
          <a:stretch>
            <a:fillRect/>
          </a:stretch>
        </p:blipFill>
        <p:spPr bwMode="auto">
          <a:xfrm>
            <a:off x="9294312" y="286603"/>
            <a:ext cx="2643688" cy="3702059"/>
          </a:xfrm>
          <a:prstGeom prst="rect">
            <a:avLst/>
          </a:prstGeom>
          <a:noFill/>
          <a:ln w="9525">
            <a:noFill/>
            <a:miter lim="800000"/>
            <a:headEnd/>
            <a:tailEnd/>
          </a:ln>
        </p:spPr>
      </p:pic>
    </p:spTree>
    <p:extLst>
      <p:ext uri="{BB962C8B-B14F-4D97-AF65-F5344CB8AC3E}">
        <p14:creationId xmlns:p14="http://schemas.microsoft.com/office/powerpoint/2010/main" val="6015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Risks_form_smoking-smoking_can_damage_every_part_of_the_body.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800" y="212942"/>
            <a:ext cx="11887200" cy="66450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69337"/>
          </a:xfrm>
        </p:spPr>
        <p:txBody>
          <a:bodyPr/>
          <a:lstStyle/>
          <a:p>
            <a:r>
              <a:rPr lang="en-US" b="1" dirty="0">
                <a:solidFill>
                  <a:srgbClr val="C00000"/>
                </a:solidFill>
              </a:rPr>
              <a:t>Types of Smoking</a:t>
            </a:r>
            <a:endParaRPr lang="ar-SA" b="1" dirty="0">
              <a:solidFill>
                <a:srgbClr val="C00000"/>
              </a:solidFill>
            </a:endParaRPr>
          </a:p>
        </p:txBody>
      </p:sp>
      <p:sp>
        <p:nvSpPr>
          <p:cNvPr id="4" name="Content Placeholder 3"/>
          <p:cNvSpPr>
            <a:spLocks noGrp="1"/>
          </p:cNvSpPr>
          <p:nvPr>
            <p:ph sz="half" idx="1"/>
          </p:nvPr>
        </p:nvSpPr>
        <p:spPr/>
        <p:txBody>
          <a:bodyPr/>
          <a:lstStyle/>
          <a:p>
            <a:pPr algn="l" rtl="0"/>
            <a:r>
              <a:rPr lang="en-US" sz="2800" b="1" dirty="0">
                <a:solidFill>
                  <a:srgbClr val="002060"/>
                </a:solidFill>
              </a:rPr>
              <a:t>Conventional smoking</a:t>
            </a:r>
          </a:p>
          <a:p>
            <a:pPr algn="l" rtl="0">
              <a:buNone/>
            </a:pPr>
            <a:endParaRPr lang="ar-SA" dirty="0"/>
          </a:p>
        </p:txBody>
      </p:sp>
      <p:sp>
        <p:nvSpPr>
          <p:cNvPr id="5" name="Content Placeholder 4"/>
          <p:cNvSpPr>
            <a:spLocks noGrp="1"/>
          </p:cNvSpPr>
          <p:nvPr>
            <p:ph sz="half" idx="2"/>
          </p:nvPr>
        </p:nvSpPr>
        <p:spPr>
          <a:xfrm>
            <a:off x="6217920" y="1845735"/>
            <a:ext cx="5580380" cy="4023360"/>
          </a:xfrm>
        </p:spPr>
        <p:txBody>
          <a:bodyPr/>
          <a:lstStyle/>
          <a:p>
            <a:pPr algn="l" rtl="0"/>
            <a:r>
              <a:rPr lang="en-US" sz="2800" b="1" dirty="0">
                <a:solidFill>
                  <a:srgbClr val="002060"/>
                </a:solidFill>
              </a:rPr>
              <a:t>Passive ( secondhand) smoking </a:t>
            </a:r>
          </a:p>
          <a:p>
            <a:pPr algn="l" rtl="0">
              <a:buNone/>
            </a:pPr>
            <a:endParaRPr lang="en-US" dirty="0"/>
          </a:p>
          <a:p>
            <a:pPr algn="l" rtl="0">
              <a:buNone/>
            </a:pPr>
            <a:endParaRPr lang="ar-SA" dirty="0"/>
          </a:p>
        </p:txBody>
      </p:sp>
      <p:pic>
        <p:nvPicPr>
          <p:cNvPr id="1028" name="Picture 4" descr="C:\Users\bader\Desktop\passive-smoking1.jpg"/>
          <p:cNvPicPr>
            <a:picLocks noChangeAspect="1" noChangeArrowheads="1"/>
          </p:cNvPicPr>
          <p:nvPr/>
        </p:nvPicPr>
        <p:blipFill>
          <a:blip r:embed="rId2" cstate="print"/>
          <a:srcRect/>
          <a:stretch>
            <a:fillRect/>
          </a:stretch>
        </p:blipFill>
        <p:spPr bwMode="auto">
          <a:xfrm>
            <a:off x="6375747" y="2906038"/>
            <a:ext cx="5215003" cy="3291387"/>
          </a:xfrm>
          <a:prstGeom prst="rect">
            <a:avLst/>
          </a:prstGeom>
          <a:noFill/>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083" y="2902907"/>
            <a:ext cx="4096010" cy="320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a:extLst>
              <a:ext uri="{FF2B5EF4-FFF2-40B4-BE49-F238E27FC236}">
                <a16:creationId xmlns:a16="http://schemas.microsoft.com/office/drawing/2014/main" id="{CA879838-0453-6841-9141-E4EF7C413B64}"/>
              </a:ext>
            </a:extLst>
          </p:cNvPr>
          <p:cNvSpPr>
            <a:spLocks noGrp="1"/>
          </p:cNvSpPr>
          <p:nvPr>
            <p:ph idx="1"/>
          </p:nvPr>
        </p:nvSpPr>
        <p:spPr>
          <a:xfrm>
            <a:off x="929389" y="784226"/>
            <a:ext cx="10178321" cy="5692775"/>
          </a:xfrm>
        </p:spPr>
        <p:txBody>
          <a:bodyPr/>
          <a:lstStyle/>
          <a:p>
            <a:pPr algn="l" eaLnBrk="1" hangingPunct="1"/>
            <a:r>
              <a:rPr lang="en-US" altLang="en-US" sz="4000" b="1" dirty="0">
                <a:solidFill>
                  <a:srgbClr val="FFD25D"/>
                </a:solidFill>
              </a:rPr>
              <a:t>Third-hand smoke exposure</a:t>
            </a:r>
            <a:r>
              <a:rPr lang="en-US" altLang="en-US" sz="4000" dirty="0">
                <a:solidFill>
                  <a:srgbClr val="FFD25D"/>
                </a:solidFill>
              </a:rPr>
              <a:t> — Third hand </a:t>
            </a:r>
          </a:p>
          <a:p>
            <a:pPr algn="l" eaLnBrk="1" hangingPunct="1"/>
            <a:endParaRPr lang="en-US" altLang="en-US" sz="2800" dirty="0">
              <a:solidFill>
                <a:srgbClr val="FFD25D"/>
              </a:solidFill>
            </a:endParaRPr>
          </a:p>
          <a:p>
            <a:pPr algn="l" eaLnBrk="1" hangingPunct="1"/>
            <a:r>
              <a:rPr lang="en-US" altLang="en-US" sz="2800" dirty="0"/>
              <a:t>smoke exposure refers to exposure to smoke components and their metabolic by-products from contact with surfaces that have adsorbed smoke. The smoke leaves a residue of nicotine and other toxic substances in household dust and on surfaces. Although not yet well studied, there is concern that contact with third hand smoke will result in absorption of toxins through the skin or ingestion from contamination of the hands. </a:t>
            </a:r>
          </a:p>
          <a:p>
            <a:pPr algn="l" eaLnBrk="1" hangingPunct="1"/>
            <a:endParaRPr lang="en-US" altLang="en-US" sz="2800" dirty="0"/>
          </a:p>
        </p:txBody>
      </p:sp>
      <p:sp>
        <p:nvSpPr>
          <p:cNvPr id="4" name="Rectangle 3">
            <a:extLst>
              <a:ext uri="{FF2B5EF4-FFF2-40B4-BE49-F238E27FC236}">
                <a16:creationId xmlns:a16="http://schemas.microsoft.com/office/drawing/2014/main" id="{64550A6C-7333-6347-A5E0-0B4B2915FB58}"/>
              </a:ext>
            </a:extLst>
          </p:cNvPr>
          <p:cNvSpPr/>
          <p:nvPr/>
        </p:nvSpPr>
        <p:spPr>
          <a:xfrm>
            <a:off x="1524000" y="5938838"/>
            <a:ext cx="9144000" cy="538162"/>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pPr algn="ctr" rtl="1" eaLnBrk="1" hangingPunct="1">
              <a:defRPr/>
            </a:pPr>
            <a:endParaRPr lang="en-US" altLang="en-US">
              <a:solidFill>
                <a:srgbClr val="FFFFFF"/>
              </a:solidFill>
              <a:latin typeface="Corbel" panose="020B0503020204020204" pitchFamily="34" charset="0"/>
            </a:endParaRPr>
          </a:p>
        </p:txBody>
      </p:sp>
      <p:pic>
        <p:nvPicPr>
          <p:cNvPr id="62467" name="Picture 4">
            <a:extLst>
              <a:ext uri="{FF2B5EF4-FFF2-40B4-BE49-F238E27FC236}">
                <a16:creationId xmlns:a16="http://schemas.microsoft.com/office/drawing/2014/main" id="{6091AFCD-A157-3641-AE1B-A60D6618A8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74114" y="4572000"/>
            <a:ext cx="1893887"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75343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86604"/>
            <a:ext cx="10058400" cy="860710"/>
          </a:xfrm>
        </p:spPr>
        <p:txBody>
          <a:bodyPr/>
          <a:lstStyle/>
          <a:p>
            <a:r>
              <a:rPr lang="en-US" b="1" dirty="0">
                <a:solidFill>
                  <a:srgbClr val="C00000"/>
                </a:solidFill>
              </a:rPr>
              <a:t>Effect of Passive Smoking</a:t>
            </a:r>
          </a:p>
        </p:txBody>
      </p:sp>
      <p:sp>
        <p:nvSpPr>
          <p:cNvPr id="3" name="عنصر نائب للمحتوى 2"/>
          <p:cNvSpPr>
            <a:spLocks noGrp="1"/>
          </p:cNvSpPr>
          <p:nvPr>
            <p:ph idx="1"/>
          </p:nvPr>
        </p:nvSpPr>
        <p:spPr>
          <a:xfrm>
            <a:off x="482600" y="1940273"/>
            <a:ext cx="11442700" cy="4351338"/>
          </a:xfrm>
        </p:spPr>
        <p:txBody>
          <a:bodyPr>
            <a:normAutofit/>
          </a:bodyPr>
          <a:lstStyle/>
          <a:p>
            <a:pPr algn="l" rtl="0"/>
            <a:r>
              <a:rPr lang="en-US" sz="2800" b="1" dirty="0">
                <a:solidFill>
                  <a:schemeClr val="tx1"/>
                </a:solidFill>
                <a:latin typeface="Arial" panose="020B0604020202020204" pitchFamily="34" charset="0"/>
                <a:cs typeface="Arial" panose="020B0604020202020204" pitchFamily="34" charset="0"/>
              </a:rPr>
              <a:t>What is passive smoking?</a:t>
            </a:r>
          </a:p>
          <a:p>
            <a:pPr algn="l" rtl="0">
              <a:buFont typeface="Wingdings" panose="05000000000000000000" pitchFamily="2" charset="2"/>
              <a:buChar char="q"/>
            </a:pPr>
            <a:r>
              <a:rPr lang="en-US" sz="2800" dirty="0">
                <a:solidFill>
                  <a:srgbClr val="002060"/>
                </a:solidFill>
                <a:latin typeface="Arial" panose="020B0604020202020204" pitchFamily="34" charset="0"/>
                <a:cs typeface="Arial" panose="020B0604020202020204" pitchFamily="34" charset="0"/>
              </a:rPr>
              <a:t>Passive smoking means breathing in other people’s tobacco smoke. </a:t>
            </a:r>
          </a:p>
          <a:p>
            <a:pPr algn="l" rtl="0">
              <a:buFont typeface="Wingdings" panose="05000000000000000000" pitchFamily="2" charset="2"/>
              <a:buChar char="q"/>
            </a:pPr>
            <a:r>
              <a:rPr lang="en-US" sz="2800" dirty="0">
                <a:solidFill>
                  <a:srgbClr val="002060"/>
                </a:solidFill>
                <a:latin typeface="Arial" panose="020B0604020202020204" pitchFamily="34" charset="0"/>
                <a:cs typeface="Arial" panose="020B0604020202020204" pitchFamily="34" charset="0"/>
              </a:rPr>
              <a:t>Exhaled smoke is called </a:t>
            </a:r>
            <a:r>
              <a:rPr lang="en-US" sz="2800" dirty="0">
                <a:solidFill>
                  <a:srgbClr val="C00000"/>
                </a:solidFill>
                <a:latin typeface="Arial" panose="020B0604020202020204" pitchFamily="34" charset="0"/>
                <a:cs typeface="Arial" panose="020B0604020202020204" pitchFamily="34" charset="0"/>
              </a:rPr>
              <a:t>exhaled mainstream </a:t>
            </a:r>
            <a:r>
              <a:rPr lang="en-US" sz="2800" dirty="0">
                <a:solidFill>
                  <a:srgbClr val="002060"/>
                </a:solidFill>
                <a:latin typeface="Arial" panose="020B0604020202020204" pitchFamily="34" charset="0"/>
                <a:cs typeface="Arial" panose="020B0604020202020204" pitchFamily="34" charset="0"/>
              </a:rPr>
              <a:t>smoke. </a:t>
            </a:r>
          </a:p>
          <a:p>
            <a:pPr algn="l" rtl="0">
              <a:buFont typeface="Wingdings" panose="05000000000000000000" pitchFamily="2" charset="2"/>
              <a:buChar char="q"/>
            </a:pPr>
            <a:r>
              <a:rPr lang="en-US" sz="2800" dirty="0">
                <a:solidFill>
                  <a:srgbClr val="002060"/>
                </a:solidFill>
                <a:latin typeface="Arial" panose="020B0604020202020204" pitchFamily="34" charset="0"/>
                <a:cs typeface="Arial" panose="020B0604020202020204" pitchFamily="34" charset="0"/>
              </a:rPr>
              <a:t>The smoke drifting from a lit cigarette is called </a:t>
            </a:r>
            <a:r>
              <a:rPr lang="en-US" sz="2800" dirty="0" err="1">
                <a:solidFill>
                  <a:srgbClr val="C00000"/>
                </a:solidFill>
                <a:latin typeface="Arial" panose="020B0604020202020204" pitchFamily="34" charset="0"/>
                <a:cs typeface="Arial" panose="020B0604020202020204" pitchFamily="34" charset="0"/>
              </a:rPr>
              <a:t>sidestream</a:t>
            </a:r>
            <a:r>
              <a:rPr lang="en-US" sz="2800" dirty="0">
                <a:solidFill>
                  <a:srgbClr val="C00000"/>
                </a:solidFill>
                <a:latin typeface="Arial" panose="020B0604020202020204" pitchFamily="34" charset="0"/>
                <a:cs typeface="Arial" panose="020B0604020202020204" pitchFamily="34" charset="0"/>
              </a:rPr>
              <a:t> smoke</a:t>
            </a:r>
            <a:r>
              <a:rPr lang="en-US" sz="2800" dirty="0">
                <a:solidFill>
                  <a:srgbClr val="002060"/>
                </a:solidFill>
                <a:latin typeface="Arial" panose="020B0604020202020204" pitchFamily="34" charset="0"/>
                <a:cs typeface="Arial" panose="020B0604020202020204" pitchFamily="34" charset="0"/>
              </a:rPr>
              <a:t>. </a:t>
            </a:r>
          </a:p>
          <a:p>
            <a:pPr algn="l" rtl="0">
              <a:buFont typeface="Wingdings" panose="05000000000000000000" pitchFamily="2" charset="2"/>
              <a:buChar char="q"/>
            </a:pPr>
            <a:r>
              <a:rPr lang="en-US" sz="2800" dirty="0">
                <a:solidFill>
                  <a:srgbClr val="002060"/>
                </a:solidFill>
                <a:latin typeface="Arial" panose="020B0604020202020204" pitchFamily="34" charset="0"/>
                <a:cs typeface="Arial" panose="020B0604020202020204" pitchFamily="34" charset="0"/>
              </a:rPr>
              <a:t>The combination of mainstream and </a:t>
            </a:r>
            <a:r>
              <a:rPr lang="en-US" sz="2800" dirty="0" err="1">
                <a:solidFill>
                  <a:srgbClr val="002060"/>
                </a:solidFill>
                <a:latin typeface="Arial" panose="020B0604020202020204" pitchFamily="34" charset="0"/>
                <a:cs typeface="Arial" panose="020B0604020202020204" pitchFamily="34" charset="0"/>
              </a:rPr>
              <a:t>sidestream</a:t>
            </a:r>
            <a:r>
              <a:rPr lang="en-US" sz="2800" dirty="0">
                <a:solidFill>
                  <a:srgbClr val="002060"/>
                </a:solidFill>
                <a:latin typeface="Arial" panose="020B0604020202020204" pitchFamily="34" charset="0"/>
                <a:cs typeface="Arial" panose="020B0604020202020204" pitchFamily="34" charset="0"/>
              </a:rPr>
              <a:t> smoke is called second-hand smoke (SHS). </a:t>
            </a:r>
            <a:br>
              <a:rPr lang="en-US" sz="2800" dirty="0">
                <a:solidFill>
                  <a:srgbClr val="002060"/>
                </a:solidFill>
                <a:latin typeface="Arial" panose="020B0604020202020204" pitchFamily="34" charset="0"/>
                <a:cs typeface="Arial" panose="020B0604020202020204" pitchFamily="34" charset="0"/>
              </a:rPr>
            </a:b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33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14301"/>
            <a:ext cx="11887199" cy="1003300"/>
          </a:xfrm>
        </p:spPr>
        <p:txBody>
          <a:bodyPr>
            <a:normAutofit/>
          </a:bodyPr>
          <a:lstStyle/>
          <a:p>
            <a:r>
              <a:rPr lang="en-US" sz="4000" b="1" dirty="0">
                <a:solidFill>
                  <a:srgbClr val="C00000"/>
                </a:solidFill>
              </a:rPr>
              <a:t>Effect of passive smoking on pregnancy and children</a:t>
            </a:r>
            <a:endParaRPr lang="en-US" sz="4000"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2179" y="1663700"/>
            <a:ext cx="6462889" cy="4356278"/>
          </a:xfrm>
        </p:spPr>
      </p:pic>
    </p:spTree>
    <p:extLst>
      <p:ext uri="{BB962C8B-B14F-4D97-AF65-F5344CB8AC3E}">
        <p14:creationId xmlns:p14="http://schemas.microsoft.com/office/powerpoint/2010/main" val="282336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0200" y="286603"/>
            <a:ext cx="11607800" cy="881797"/>
          </a:xfrm>
        </p:spPr>
        <p:txBody>
          <a:bodyPr>
            <a:normAutofit/>
          </a:bodyPr>
          <a:lstStyle/>
          <a:p>
            <a:r>
              <a:rPr lang="en-US" sz="4000" b="1" dirty="0">
                <a:solidFill>
                  <a:srgbClr val="C00000"/>
                </a:solidFill>
              </a:rPr>
              <a:t>Effect of Passive Smoking on Pregnancy and Children</a:t>
            </a:r>
          </a:p>
        </p:txBody>
      </p:sp>
      <p:sp>
        <p:nvSpPr>
          <p:cNvPr id="3" name="عنصر نائب للمحتوى 2"/>
          <p:cNvSpPr>
            <a:spLocks noGrp="1"/>
          </p:cNvSpPr>
          <p:nvPr>
            <p:ph idx="1"/>
          </p:nvPr>
        </p:nvSpPr>
        <p:spPr>
          <a:xfrm>
            <a:off x="190500" y="1849677"/>
            <a:ext cx="11849100" cy="4739013"/>
          </a:xfrm>
        </p:spPr>
        <p:txBody>
          <a:bodyPr>
            <a:normAutofit/>
          </a:bodyPr>
          <a:lstStyle/>
          <a:p>
            <a:pPr algn="l" rtl="0">
              <a:buFont typeface="Wingdings" panose="05000000000000000000" pitchFamily="2" charset="2"/>
              <a:buChar char="Ø"/>
            </a:pPr>
            <a:r>
              <a:rPr lang="en-US" sz="2400" b="1" dirty="0">
                <a:solidFill>
                  <a:schemeClr val="tx1"/>
                </a:solidFill>
              </a:rPr>
              <a:t>Kids are particularly at risk for the effects of secondhand smoke because their bodies are still growing and they breathe at a faster rate than adults.</a:t>
            </a:r>
          </a:p>
          <a:p>
            <a:pPr algn="l" rtl="0"/>
            <a:endParaRPr lang="en-US" sz="2400" dirty="0">
              <a:solidFill>
                <a:schemeClr val="tx1"/>
              </a:solidFill>
            </a:endParaRPr>
          </a:p>
          <a:p>
            <a:pPr algn="l" rtl="0">
              <a:buFont typeface="Wingdings" pitchFamily="2" charset="2"/>
              <a:buChar char="Ø"/>
            </a:pPr>
            <a:r>
              <a:rPr lang="en-US" sz="2400" b="1" dirty="0">
                <a:solidFill>
                  <a:schemeClr val="tx1"/>
                </a:solidFill>
              </a:rPr>
              <a:t>Conditions have been linked to secondhand smoke exposure in children:</a:t>
            </a:r>
          </a:p>
          <a:p>
            <a:pPr lvl="1" algn="l" rtl="0">
              <a:buFont typeface="Wingdings" pitchFamily="2" charset="2"/>
              <a:buChar char="Ø"/>
            </a:pPr>
            <a:r>
              <a:rPr lang="en-US" sz="2400" b="1" dirty="0">
                <a:solidFill>
                  <a:srgbClr val="002060"/>
                </a:solidFill>
              </a:rPr>
              <a:t>Sudden infant death syndrome (SIDS)</a:t>
            </a:r>
          </a:p>
          <a:p>
            <a:pPr lvl="1" algn="l" rtl="0">
              <a:buFont typeface="Wingdings" pitchFamily="2" charset="2"/>
              <a:buChar char="Ø"/>
            </a:pPr>
            <a:r>
              <a:rPr lang="en-US" sz="2400" b="1" dirty="0">
                <a:solidFill>
                  <a:srgbClr val="002060"/>
                </a:solidFill>
              </a:rPr>
              <a:t>More respiratory infections (such as bronchitis and pneumonia)</a:t>
            </a:r>
          </a:p>
          <a:p>
            <a:pPr lvl="1" algn="l" rtl="0">
              <a:buFont typeface="Wingdings" pitchFamily="2" charset="2"/>
              <a:buChar char="Ø"/>
            </a:pPr>
            <a:r>
              <a:rPr lang="en-US" sz="2400" b="1" dirty="0">
                <a:solidFill>
                  <a:srgbClr val="002060"/>
                </a:solidFill>
              </a:rPr>
              <a:t>More severe and frequent Asthma attacks</a:t>
            </a:r>
          </a:p>
          <a:p>
            <a:pPr lvl="1" algn="l" rtl="0">
              <a:buFont typeface="Wingdings" pitchFamily="2" charset="2"/>
              <a:buChar char="Ø"/>
            </a:pPr>
            <a:r>
              <a:rPr lang="en-US" sz="2400" b="1" dirty="0">
                <a:solidFill>
                  <a:srgbClr val="002060"/>
                </a:solidFill>
              </a:rPr>
              <a:t>Ear infections</a:t>
            </a:r>
          </a:p>
          <a:p>
            <a:pPr lvl="1" algn="l" rtl="0">
              <a:buFont typeface="Wingdings" pitchFamily="2" charset="2"/>
              <a:buChar char="Ø"/>
            </a:pPr>
            <a:r>
              <a:rPr lang="en-US" sz="2400" b="1" dirty="0">
                <a:solidFill>
                  <a:srgbClr val="002060"/>
                </a:solidFill>
              </a:rPr>
              <a:t>Chronic cough</a:t>
            </a:r>
          </a:p>
          <a:p>
            <a:pPr algn="l" rtl="0"/>
            <a:endParaRPr lang="en-US" dirty="0"/>
          </a:p>
        </p:txBody>
      </p:sp>
    </p:spTree>
    <p:extLst>
      <p:ext uri="{BB962C8B-B14F-4D97-AF65-F5344CB8AC3E}">
        <p14:creationId xmlns:p14="http://schemas.microsoft.com/office/powerpoint/2010/main" val="3282959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6"/>
          <p:cNvSpPr>
            <a:spLocks noChangeArrowheads="1"/>
          </p:cNvSpPr>
          <p:nvPr/>
        </p:nvSpPr>
        <p:spPr bwMode="auto">
          <a:xfrm>
            <a:off x="495300" y="228601"/>
            <a:ext cx="1155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ar-SA" sz="3600" b="1" dirty="0">
                <a:solidFill>
                  <a:srgbClr val="C00000"/>
                </a:solidFill>
                <a:latin typeface="Arial" panose="020B0604020202020204" pitchFamily="34" charset="0"/>
                <a:cs typeface="Arial" panose="020B0604020202020204" pitchFamily="34" charset="0"/>
              </a:rPr>
              <a:t>Children &amp; Secondhand Smoke</a:t>
            </a:r>
          </a:p>
        </p:txBody>
      </p:sp>
      <p:sp>
        <p:nvSpPr>
          <p:cNvPr id="13317" name="Rectangle 8"/>
          <p:cNvSpPr>
            <a:spLocks noChangeArrowheads="1"/>
          </p:cNvSpPr>
          <p:nvPr/>
        </p:nvSpPr>
        <p:spPr bwMode="auto">
          <a:xfrm>
            <a:off x="406400" y="1231900"/>
            <a:ext cx="114554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00" indent="-6350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fontAlgn="base">
              <a:lnSpc>
                <a:spcPct val="90000"/>
              </a:lnSpc>
              <a:spcBef>
                <a:spcPct val="50000"/>
              </a:spcBef>
              <a:spcAft>
                <a:spcPct val="0"/>
              </a:spcAft>
              <a:buSzPct val="125000"/>
              <a:buFont typeface="Arial" panose="020B0604020202020204" pitchFamily="34" charset="0"/>
              <a:buChar char="•"/>
            </a:pPr>
            <a:r>
              <a:rPr lang="en-US" altLang="ar-SA" sz="3200" dirty="0">
                <a:solidFill>
                  <a:prstClr val="black"/>
                </a:solidFill>
              </a:rPr>
              <a:t>38% of children aged 2 months to 5 years are exposed to </a:t>
            </a:r>
            <a:r>
              <a:rPr lang="en-US" altLang="ar-SA" sz="3200" dirty="0">
                <a:solidFill>
                  <a:srgbClr val="C00000"/>
                </a:solidFill>
              </a:rPr>
              <a:t>SHS</a:t>
            </a:r>
            <a:r>
              <a:rPr lang="en-US" altLang="ar-SA" sz="3200" dirty="0">
                <a:solidFill>
                  <a:prstClr val="black"/>
                </a:solidFill>
              </a:rPr>
              <a:t> in the home.</a:t>
            </a:r>
          </a:p>
          <a:p>
            <a:pPr fontAlgn="base">
              <a:lnSpc>
                <a:spcPct val="90000"/>
              </a:lnSpc>
              <a:spcBef>
                <a:spcPct val="50000"/>
              </a:spcBef>
              <a:spcAft>
                <a:spcPct val="0"/>
              </a:spcAft>
              <a:buSzPct val="125000"/>
              <a:buFont typeface="Arial" panose="020B0604020202020204" pitchFamily="34" charset="0"/>
              <a:buChar char="•"/>
            </a:pPr>
            <a:r>
              <a:rPr lang="en-US" altLang="ar-SA" sz="3200" dirty="0">
                <a:solidFill>
                  <a:prstClr val="black"/>
                </a:solidFill>
              </a:rPr>
              <a:t>Up to 2,000,000 </a:t>
            </a:r>
            <a:r>
              <a:rPr lang="en-US" altLang="ar-SA" sz="3200" dirty="0">
                <a:solidFill>
                  <a:srgbClr val="C00000"/>
                </a:solidFill>
              </a:rPr>
              <a:t>ear infections </a:t>
            </a:r>
            <a:r>
              <a:rPr lang="en-US" altLang="ar-SA" sz="3200" dirty="0">
                <a:solidFill>
                  <a:prstClr val="black"/>
                </a:solidFill>
              </a:rPr>
              <a:t>each year</a:t>
            </a:r>
          </a:p>
          <a:p>
            <a:pPr fontAlgn="base">
              <a:lnSpc>
                <a:spcPct val="90000"/>
              </a:lnSpc>
              <a:spcBef>
                <a:spcPct val="50000"/>
              </a:spcBef>
              <a:spcAft>
                <a:spcPct val="0"/>
              </a:spcAft>
              <a:buSzPct val="125000"/>
              <a:buFont typeface="Arial" panose="020B0604020202020204" pitchFamily="34" charset="0"/>
              <a:buChar char="•"/>
            </a:pPr>
            <a:r>
              <a:rPr lang="en-US" altLang="ar-SA" sz="3200" dirty="0">
                <a:solidFill>
                  <a:prstClr val="black"/>
                </a:solidFill>
              </a:rPr>
              <a:t>Nearly 530,000 doctor visits for </a:t>
            </a:r>
            <a:r>
              <a:rPr lang="en-US" altLang="ar-SA" sz="3200" dirty="0">
                <a:solidFill>
                  <a:srgbClr val="C00000"/>
                </a:solidFill>
              </a:rPr>
              <a:t>asthma</a:t>
            </a:r>
          </a:p>
          <a:p>
            <a:pPr fontAlgn="base">
              <a:lnSpc>
                <a:spcPct val="90000"/>
              </a:lnSpc>
              <a:spcBef>
                <a:spcPct val="50000"/>
              </a:spcBef>
              <a:spcAft>
                <a:spcPct val="0"/>
              </a:spcAft>
              <a:buSzPct val="125000"/>
              <a:buFont typeface="Arial" panose="020B0604020202020204" pitchFamily="34" charset="0"/>
              <a:buChar char="•"/>
            </a:pPr>
            <a:r>
              <a:rPr lang="en-US" altLang="ar-SA" sz="3200" dirty="0">
                <a:solidFill>
                  <a:prstClr val="black"/>
                </a:solidFill>
              </a:rPr>
              <a:t>Up to 436,000 episodes of </a:t>
            </a:r>
            <a:r>
              <a:rPr lang="en-US" altLang="ar-SA" sz="3200" dirty="0">
                <a:solidFill>
                  <a:srgbClr val="C00000"/>
                </a:solidFill>
              </a:rPr>
              <a:t>bronchitis</a:t>
            </a:r>
            <a:r>
              <a:rPr lang="en-US" altLang="ar-SA" sz="3200" dirty="0">
                <a:solidFill>
                  <a:prstClr val="black"/>
                </a:solidFill>
              </a:rPr>
              <a:t> in children under five</a:t>
            </a:r>
          </a:p>
          <a:p>
            <a:pPr fontAlgn="base">
              <a:lnSpc>
                <a:spcPct val="90000"/>
              </a:lnSpc>
              <a:spcBef>
                <a:spcPct val="50000"/>
              </a:spcBef>
              <a:spcAft>
                <a:spcPct val="0"/>
              </a:spcAft>
              <a:buSzPct val="125000"/>
              <a:buFont typeface="Arial" panose="020B0604020202020204" pitchFamily="34" charset="0"/>
              <a:buChar char="•"/>
            </a:pPr>
            <a:r>
              <a:rPr lang="en-US" altLang="ar-SA" sz="3200" dirty="0">
                <a:solidFill>
                  <a:prstClr val="black"/>
                </a:solidFill>
              </a:rPr>
              <a:t>Up to 190,000 cases of </a:t>
            </a:r>
            <a:r>
              <a:rPr lang="en-US" altLang="ar-SA" sz="3200" dirty="0">
                <a:solidFill>
                  <a:srgbClr val="C00000"/>
                </a:solidFill>
              </a:rPr>
              <a:t>pneumonia</a:t>
            </a:r>
            <a:r>
              <a:rPr lang="en-US" altLang="ar-SA" sz="3200" dirty="0">
                <a:solidFill>
                  <a:prstClr val="black"/>
                </a:solidFill>
              </a:rPr>
              <a:t> in children under five</a:t>
            </a:r>
          </a:p>
          <a:p>
            <a:pPr fontAlgn="base">
              <a:lnSpc>
                <a:spcPct val="90000"/>
              </a:lnSpc>
              <a:spcBef>
                <a:spcPct val="50000"/>
              </a:spcBef>
              <a:spcAft>
                <a:spcPct val="0"/>
              </a:spcAft>
              <a:buSzPct val="125000"/>
              <a:buFont typeface="Arial" panose="020B0604020202020204" pitchFamily="34" charset="0"/>
              <a:buChar char="•"/>
            </a:pPr>
            <a:endParaRPr lang="en-US" altLang="ar-SA" sz="3200" dirty="0">
              <a:solidFill>
                <a:prstClr val="black"/>
              </a:solidFill>
            </a:endParaRPr>
          </a:p>
        </p:txBody>
      </p:sp>
      <p:sp>
        <p:nvSpPr>
          <p:cNvPr id="13318" name="Rectangle 9"/>
          <p:cNvSpPr>
            <a:spLocks noChangeArrowheads="1"/>
          </p:cNvSpPr>
          <p:nvPr/>
        </p:nvSpPr>
        <p:spPr bwMode="auto">
          <a:xfrm>
            <a:off x="9829800" y="6237288"/>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endParaRPr lang="en-US" altLang="ar-SA" sz="2000" dirty="0">
              <a:solidFill>
                <a:srgbClr val="1F497D"/>
              </a:solidFill>
            </a:endParaRPr>
          </a:p>
        </p:txBody>
      </p:sp>
    </p:spTree>
    <p:extLst>
      <p:ext uri="{BB962C8B-B14F-4D97-AF65-F5344CB8AC3E}">
        <p14:creationId xmlns:p14="http://schemas.microsoft.com/office/powerpoint/2010/main" val="2072077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86603"/>
            <a:ext cx="11772900" cy="818297"/>
          </a:xfrm>
        </p:spPr>
        <p:txBody>
          <a:bodyPr>
            <a:normAutofit/>
          </a:bodyPr>
          <a:lstStyle/>
          <a:p>
            <a:r>
              <a:rPr lang="en-US" sz="4000" b="1" dirty="0">
                <a:solidFill>
                  <a:srgbClr val="C00000"/>
                </a:solidFill>
              </a:rPr>
              <a:t>Effect of Passive Smoking on Pregnancy and Children</a:t>
            </a:r>
          </a:p>
        </p:txBody>
      </p:sp>
      <p:sp>
        <p:nvSpPr>
          <p:cNvPr id="3" name="عنصر نائب للمحتوى 2"/>
          <p:cNvSpPr>
            <a:spLocks noGrp="1"/>
          </p:cNvSpPr>
          <p:nvPr>
            <p:ph idx="1"/>
          </p:nvPr>
        </p:nvSpPr>
        <p:spPr>
          <a:xfrm>
            <a:off x="152400" y="2039203"/>
            <a:ext cx="12166600" cy="5019387"/>
          </a:xfrm>
        </p:spPr>
        <p:txBody>
          <a:bodyPr>
            <a:normAutofit/>
          </a:bodyPr>
          <a:lstStyle/>
          <a:p>
            <a:pPr algn="l" rtl="0">
              <a:buFont typeface="Wingdings" panose="05000000000000000000" pitchFamily="2" charset="2"/>
              <a:buChar char="Ø"/>
            </a:pPr>
            <a:r>
              <a:rPr lang="en-US" sz="2800" b="1" dirty="0">
                <a:solidFill>
                  <a:schemeClr val="tx1"/>
                </a:solidFill>
                <a:latin typeface="Arial" panose="020B0604020202020204" pitchFamily="34" charset="0"/>
                <a:cs typeface="Arial" panose="020B0604020202020204" pitchFamily="34" charset="0"/>
              </a:rPr>
              <a:t>Smoking during pregnancy can lead to:</a:t>
            </a:r>
          </a:p>
          <a:p>
            <a:pPr algn="l" rtl="0">
              <a:buFont typeface="Wingdings" panose="05000000000000000000" pitchFamily="2" charset="2"/>
              <a:buChar char="q"/>
            </a:pPr>
            <a:r>
              <a:rPr lang="en-US" sz="2800" b="1" dirty="0">
                <a:solidFill>
                  <a:srgbClr val="002060"/>
                </a:solidFill>
                <a:latin typeface="Arial" panose="020B0604020202020204" pitchFamily="34" charset="0"/>
                <a:cs typeface="Arial" panose="020B0604020202020204" pitchFamily="34" charset="0"/>
              </a:rPr>
              <a:t>Premature delivery, </a:t>
            </a:r>
          </a:p>
          <a:p>
            <a:pPr algn="l" rtl="0">
              <a:buFont typeface="Wingdings" panose="05000000000000000000" pitchFamily="2" charset="2"/>
              <a:buChar char="q"/>
            </a:pPr>
            <a:r>
              <a:rPr lang="en-US" sz="2800" b="1" dirty="0">
                <a:solidFill>
                  <a:srgbClr val="002060"/>
                </a:solidFill>
                <a:latin typeface="Arial" panose="020B0604020202020204" pitchFamily="34" charset="0"/>
                <a:cs typeface="Arial" panose="020B0604020202020204" pitchFamily="34" charset="0"/>
              </a:rPr>
              <a:t>Low birth weight, </a:t>
            </a:r>
          </a:p>
          <a:p>
            <a:pPr algn="l" rtl="0">
              <a:buFont typeface="Wingdings" panose="05000000000000000000" pitchFamily="2" charset="2"/>
              <a:buChar char="q"/>
            </a:pPr>
            <a:r>
              <a:rPr lang="en-US" sz="2800" b="1" dirty="0">
                <a:solidFill>
                  <a:srgbClr val="002060"/>
                </a:solidFill>
                <a:latin typeface="Arial" panose="020B0604020202020204" pitchFamily="34" charset="0"/>
                <a:cs typeface="Arial" panose="020B0604020202020204" pitchFamily="34" charset="0"/>
              </a:rPr>
              <a:t>Sudden Infant Death Syndrome (SIDS), </a:t>
            </a:r>
          </a:p>
          <a:p>
            <a:pPr algn="l" rtl="0">
              <a:buFont typeface="Wingdings" panose="05000000000000000000" pitchFamily="2" charset="2"/>
              <a:buChar char="q"/>
            </a:pPr>
            <a:r>
              <a:rPr lang="en-US" sz="2800" b="1" dirty="0">
                <a:solidFill>
                  <a:srgbClr val="002060"/>
                </a:solidFill>
                <a:latin typeface="Arial" panose="020B0604020202020204" pitchFamily="34" charset="0"/>
                <a:cs typeface="Arial" panose="020B0604020202020204" pitchFamily="34" charset="0"/>
              </a:rPr>
              <a:t>Limited mental ability, trouble with learning. </a:t>
            </a:r>
          </a:p>
          <a:p>
            <a:pPr marL="0" indent="0" algn="l" rtl="0">
              <a:buNone/>
            </a:pPr>
            <a:r>
              <a:rPr lang="en-US" sz="2800" b="1" dirty="0">
                <a:solidFill>
                  <a:schemeClr val="tx1"/>
                </a:solidFill>
                <a:latin typeface="Arial" panose="020B0604020202020204" pitchFamily="34" charset="0"/>
                <a:cs typeface="Arial" panose="020B0604020202020204" pitchFamily="34" charset="0"/>
              </a:rPr>
              <a:t>The more cigarettes a mother-to-be smokes, the greater the danger to her baby causing </a:t>
            </a:r>
            <a:r>
              <a:rPr lang="en-US" sz="2800" b="1" dirty="0">
                <a:solidFill>
                  <a:srgbClr val="C00000"/>
                </a:solidFill>
                <a:latin typeface="Arial" panose="020B0604020202020204" pitchFamily="34" charset="0"/>
                <a:cs typeface="Arial" panose="020B0604020202020204" pitchFamily="34" charset="0"/>
              </a:rPr>
              <a:t>5 %</a:t>
            </a:r>
            <a:r>
              <a:rPr lang="en-US" sz="2800" b="1" dirty="0">
                <a:solidFill>
                  <a:schemeClr val="tx1"/>
                </a:solidFill>
                <a:latin typeface="Arial" panose="020B0604020202020204" pitchFamily="34" charset="0"/>
                <a:cs typeface="Arial" panose="020B0604020202020204" pitchFamily="34" charset="0"/>
              </a:rPr>
              <a:t> of infant deaths and </a:t>
            </a:r>
            <a:r>
              <a:rPr lang="en-US" sz="2800" b="1" dirty="0">
                <a:solidFill>
                  <a:srgbClr val="C00000"/>
                </a:solidFill>
                <a:latin typeface="Arial" panose="020B0604020202020204" pitchFamily="34" charset="0"/>
                <a:cs typeface="Arial" panose="020B0604020202020204" pitchFamily="34" charset="0"/>
              </a:rPr>
              <a:t>10 %</a:t>
            </a:r>
            <a:r>
              <a:rPr lang="en-US" sz="2800" b="1" dirty="0">
                <a:solidFill>
                  <a:schemeClr val="tx1"/>
                </a:solidFill>
                <a:latin typeface="Arial" panose="020B0604020202020204" pitchFamily="34" charset="0"/>
                <a:cs typeface="Arial" panose="020B0604020202020204" pitchFamily="34" charset="0"/>
              </a:rPr>
              <a:t> of preterm births.</a:t>
            </a:r>
          </a:p>
          <a:p>
            <a:pPr algn="l" rtl="0"/>
            <a:endParaRPr lang="en-US" dirty="0"/>
          </a:p>
        </p:txBody>
      </p:sp>
      <p:pic>
        <p:nvPicPr>
          <p:cNvPr id="2050" name="Picture 2" descr="https://encrypted-tbn1.gstatic.com/images?q=tbn:ANd9GcQyJ5D9a1em7C0K5kU1RBuHfuOc2k_08scIKnQJcyKYPWH4_QV6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475" y="2039203"/>
            <a:ext cx="3679825" cy="271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5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002060"/>
                </a:solidFill>
              </a:rPr>
              <a:t>Objectives</a:t>
            </a:r>
          </a:p>
        </p:txBody>
      </p:sp>
      <p:sp>
        <p:nvSpPr>
          <p:cNvPr id="3" name="عنصر نائب للمحتوى 2"/>
          <p:cNvSpPr>
            <a:spLocks noGrp="1"/>
          </p:cNvSpPr>
          <p:nvPr>
            <p:ph idx="1"/>
          </p:nvPr>
        </p:nvSpPr>
        <p:spPr>
          <a:xfrm>
            <a:off x="934183" y="1942170"/>
            <a:ext cx="10018713" cy="4012581"/>
          </a:xfrm>
        </p:spPr>
        <p:txBody>
          <a:bodyPr>
            <a:noAutofit/>
          </a:bodyPr>
          <a:lstStyle/>
          <a:p>
            <a:pPr algn="l" rtl="0">
              <a:lnSpc>
                <a:spcPct val="150000"/>
              </a:lnSpc>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Epidemiology of smoking in Saudi Arabia.</a:t>
            </a:r>
          </a:p>
          <a:p>
            <a:pPr algn="l" rtl="0">
              <a:lnSpc>
                <a:spcPct val="150000"/>
              </a:lnSpc>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Risks of smoking (Morbidity and Mortality).</a:t>
            </a:r>
          </a:p>
          <a:p>
            <a:pPr algn="l" rtl="0">
              <a:lnSpc>
                <a:spcPct val="150000"/>
              </a:lnSpc>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Effect of passive smoking on pregnancy, children …</a:t>
            </a:r>
          </a:p>
          <a:p>
            <a:pPr algn="l" rtl="0">
              <a:lnSpc>
                <a:spcPct val="150000"/>
              </a:lnSpc>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How are you going to help the smoker to quit and how to overcome withdrawal symptoms.</a:t>
            </a:r>
          </a:p>
          <a:p>
            <a:pPr algn="l" rtl="0">
              <a:lnSpc>
                <a:spcPct val="150000"/>
              </a:lnSpc>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Update in pharmacological management, smoking cessation medication.</a:t>
            </a:r>
          </a:p>
          <a:p>
            <a:pPr algn="l" rtl="0">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Nicotine preparations, </a:t>
            </a:r>
            <a:r>
              <a:rPr lang="en-US" sz="2000" b="1" dirty="0" err="1">
                <a:solidFill>
                  <a:srgbClr val="C00000"/>
                </a:solidFill>
                <a:latin typeface="Arial" panose="020B0604020202020204" pitchFamily="34" charset="0"/>
                <a:cs typeface="Arial" panose="020B0604020202020204" pitchFamily="34" charset="0"/>
              </a:rPr>
              <a:t>varniciline</a:t>
            </a:r>
            <a:r>
              <a:rPr lang="en-US" sz="2000" b="1" dirty="0">
                <a:solidFill>
                  <a:srgbClr val="C00000"/>
                </a:solidFill>
                <a:latin typeface="Arial" panose="020B0604020202020204" pitchFamily="34" charset="0"/>
                <a:cs typeface="Arial" panose="020B0604020202020204" pitchFamily="34" charset="0"/>
              </a:rPr>
              <a:t>, bupropion …</a:t>
            </a:r>
          </a:p>
        </p:txBody>
      </p:sp>
    </p:spTree>
    <p:extLst>
      <p:ext uri="{BB962C8B-B14F-4D97-AF65-F5344CB8AC3E}">
        <p14:creationId xmlns:p14="http://schemas.microsoft.com/office/powerpoint/2010/main" val="4027730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4871-C55C-5B4C-B6C3-59525F868352}"/>
              </a:ext>
            </a:extLst>
          </p:cNvPr>
          <p:cNvSpPr>
            <a:spLocks noGrp="1"/>
          </p:cNvSpPr>
          <p:nvPr>
            <p:ph type="title"/>
          </p:nvPr>
        </p:nvSpPr>
        <p:spPr>
          <a:xfrm>
            <a:off x="1981200" y="322348"/>
            <a:ext cx="8229600" cy="990600"/>
          </a:xfrm>
        </p:spPr>
        <p:txBody>
          <a:bodyPr rtlCol="0">
            <a:normAutofit/>
            <a:scene3d>
              <a:camera prst="orthographicFront"/>
              <a:lightRig rig="threePt" dir="t">
                <a:rot lat="0" lon="0" rev="4800000"/>
              </a:lightRig>
            </a:scene3d>
            <a:sp3d prstMaterial="matte">
              <a:bevelT w="50800" h="10160"/>
            </a:sp3d>
          </a:bodyPr>
          <a:lstStyle/>
          <a:p>
            <a:pPr>
              <a:defRPr/>
            </a:pPr>
            <a:r>
              <a:rPr lang="en-US" dirty="0">
                <a:solidFill>
                  <a:schemeClr val="accent1">
                    <a:satMod val="150000"/>
                  </a:schemeClr>
                </a:solidFill>
                <a:ea typeface="+mj-ea"/>
                <a:cs typeface="+mj-cs"/>
              </a:rPr>
              <a:t>Types of smoking</a:t>
            </a:r>
          </a:p>
        </p:txBody>
      </p:sp>
      <p:sp>
        <p:nvSpPr>
          <p:cNvPr id="47106" name="Content Placeholder 2">
            <a:extLst>
              <a:ext uri="{FF2B5EF4-FFF2-40B4-BE49-F238E27FC236}">
                <a16:creationId xmlns:a16="http://schemas.microsoft.com/office/drawing/2014/main" id="{2E8BE297-2443-0742-BB8B-7C6235B443A1}"/>
              </a:ext>
            </a:extLst>
          </p:cNvPr>
          <p:cNvSpPr>
            <a:spLocks noGrp="1"/>
          </p:cNvSpPr>
          <p:nvPr>
            <p:ph idx="1"/>
          </p:nvPr>
        </p:nvSpPr>
        <p:spPr>
          <a:xfrm>
            <a:off x="1717380" y="1991952"/>
            <a:ext cx="5748338" cy="5170488"/>
          </a:xfrm>
        </p:spPr>
        <p:txBody>
          <a:bodyPr/>
          <a:lstStyle/>
          <a:p>
            <a:pPr algn="l" eaLnBrk="1" hangingPunct="1"/>
            <a:r>
              <a:rPr lang="en-US" altLang="en-US" b="1" dirty="0"/>
              <a:t>Cigarettes</a:t>
            </a:r>
            <a:r>
              <a:rPr lang="en-US" altLang="en-US" dirty="0"/>
              <a:t>: Cigarettes are uniform in size and contain less than 1g of tobacco each. They are made from different blends of tobaccos, and wrapped with paper.</a:t>
            </a:r>
          </a:p>
          <a:p>
            <a:pPr algn="l" eaLnBrk="1" hangingPunct="1">
              <a:buFont typeface="Wingdings 2" pitchFamily="2" charset="2"/>
              <a:buNone/>
            </a:pPr>
            <a:endParaRPr lang="en-US" altLang="en-US" dirty="0"/>
          </a:p>
          <a:p>
            <a:pPr algn="l" eaLnBrk="1" hangingPunct="1"/>
            <a:r>
              <a:rPr lang="en-US" altLang="en-US" b="1" dirty="0"/>
              <a:t>Cigars </a:t>
            </a:r>
            <a:endParaRPr lang="en-US" altLang="en-US" dirty="0"/>
          </a:p>
          <a:p>
            <a:pPr algn="l" eaLnBrk="1" hangingPunct="1">
              <a:buFont typeface="Wingdings 2" pitchFamily="2" charset="2"/>
              <a:buNone/>
            </a:pPr>
            <a:r>
              <a:rPr lang="en-US" altLang="en-US" dirty="0"/>
              <a:t>Most cigars are composed primarily of a single type of tobacco (air-cured and fermented), and they have a tobacco wrapper. </a:t>
            </a:r>
          </a:p>
          <a:p>
            <a:pPr algn="l" eaLnBrk="1" hangingPunct="1">
              <a:buFont typeface="Wingdings 2" pitchFamily="2" charset="2"/>
              <a:buNone/>
            </a:pPr>
            <a:r>
              <a:rPr lang="en-US" altLang="en-US" dirty="0"/>
              <a:t>They can vary in size and shape and contain between 1 gram and 20 grams of tobacco.</a:t>
            </a:r>
            <a:endParaRPr lang="en-US" altLang="en-US" dirty="0">
              <a:solidFill>
                <a:srgbClr val="5F513E"/>
              </a:solidFill>
            </a:endParaRPr>
          </a:p>
        </p:txBody>
      </p:sp>
      <p:sp>
        <p:nvSpPr>
          <p:cNvPr id="4" name="Rectangle 3">
            <a:extLst>
              <a:ext uri="{FF2B5EF4-FFF2-40B4-BE49-F238E27FC236}">
                <a16:creationId xmlns:a16="http://schemas.microsoft.com/office/drawing/2014/main" id="{FE22CA60-5AB6-DB44-9966-36FF3B6544C4}"/>
              </a:ext>
            </a:extLst>
          </p:cNvPr>
          <p:cNvSpPr/>
          <p:nvPr/>
        </p:nvSpPr>
        <p:spPr>
          <a:xfrm>
            <a:off x="1524000" y="5938838"/>
            <a:ext cx="9144000" cy="538162"/>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pPr algn="ctr" rtl="1" eaLnBrk="1" hangingPunct="1">
              <a:defRPr/>
            </a:pPr>
            <a:endParaRPr lang="en-US" altLang="en-US">
              <a:solidFill>
                <a:srgbClr val="FFFFFF"/>
              </a:solidFill>
              <a:latin typeface="Corbel" panose="020B0503020204020204" pitchFamily="34" charset="0"/>
            </a:endParaRPr>
          </a:p>
        </p:txBody>
      </p:sp>
      <p:pic>
        <p:nvPicPr>
          <p:cNvPr id="47108" name="Picture 4">
            <a:extLst>
              <a:ext uri="{FF2B5EF4-FFF2-40B4-BE49-F238E27FC236}">
                <a16:creationId xmlns:a16="http://schemas.microsoft.com/office/drawing/2014/main" id="{8B59435C-D7E8-1747-B1A3-E74294F1D3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8518" y="137441"/>
            <a:ext cx="167481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AF09327-3E10-AF49-973C-18E9B383F546}"/>
              </a:ext>
            </a:extLst>
          </p:cNvPr>
          <p:cNvPicPr>
            <a:picLocks noChangeAspect="1"/>
          </p:cNvPicPr>
          <p:nvPr/>
        </p:nvPicPr>
        <p:blipFill>
          <a:blip r:embed="rId3" cstate="print"/>
          <a:stretch>
            <a:fillRect/>
          </a:stretch>
        </p:blipFill>
        <p:spPr>
          <a:xfrm>
            <a:off x="7465718" y="3605226"/>
            <a:ext cx="1375319" cy="979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3DCB36A2-C660-DA4A-9F7B-F22B0F48D745}"/>
              </a:ext>
            </a:extLst>
          </p:cNvPr>
          <p:cNvPicPr>
            <a:picLocks noChangeAspect="1"/>
          </p:cNvPicPr>
          <p:nvPr/>
        </p:nvPicPr>
        <p:blipFill>
          <a:blip r:embed="rId4"/>
          <a:stretch>
            <a:fillRect/>
          </a:stretch>
        </p:blipFill>
        <p:spPr>
          <a:xfrm>
            <a:off x="7986681" y="1897979"/>
            <a:ext cx="1493076" cy="1122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8887089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52600" y="1340768"/>
            <a:ext cx="10047513" cy="4135438"/>
          </a:xfrm>
          <a:prstGeom prst="rect">
            <a:avLst/>
          </a:prstGeom>
        </p:spPr>
        <p:txBody>
          <a:bodyPr/>
          <a:lstStyle/>
          <a:p>
            <a:pPr marL="365760" indent="-283464">
              <a:lnSpc>
                <a:spcPct val="90000"/>
              </a:lnSpc>
              <a:spcBef>
                <a:spcPts val="600"/>
              </a:spcBef>
              <a:buClr>
                <a:srgbClr val="3891A7"/>
              </a:buClr>
              <a:buSzPct val="80000"/>
              <a:defRPr/>
            </a:pPr>
            <a:r>
              <a:rPr lang="en-US" altLang="zh-CN" sz="2000" dirty="0">
                <a:solidFill>
                  <a:prstClr val="black"/>
                </a:solidFill>
              </a:rPr>
              <a:t>- </a:t>
            </a:r>
            <a:r>
              <a:rPr lang="en-US" altLang="zh-CN" sz="2000" b="1" dirty="0">
                <a:solidFill>
                  <a:prstClr val="black"/>
                </a:solidFill>
                <a:latin typeface="Arial" panose="020B0604020202020204" pitchFamily="34" charset="0"/>
                <a:cs typeface="Arial" panose="020B0604020202020204" pitchFamily="34" charset="0"/>
              </a:rPr>
              <a:t>Not safer than regular tobacco smoke.</a:t>
            </a:r>
          </a:p>
          <a:p>
            <a:pPr marL="365760" indent="-283464">
              <a:lnSpc>
                <a:spcPct val="90000"/>
              </a:lnSpc>
              <a:spcBef>
                <a:spcPts val="600"/>
              </a:spcBef>
              <a:buClr>
                <a:srgbClr val="3891A7"/>
              </a:buClr>
              <a:buSzPct val="80000"/>
              <a:defRPr/>
            </a:pPr>
            <a:r>
              <a:rPr lang="en-US" altLang="zh-CN" sz="2000" b="1" dirty="0">
                <a:solidFill>
                  <a:prstClr val="black"/>
                </a:solidFill>
                <a:latin typeface="Arial" panose="020B0604020202020204" pitchFamily="34" charset="0"/>
                <a:cs typeface="Arial" panose="020B0604020202020204" pitchFamily="34" charset="0"/>
              </a:rPr>
              <a:t>- Causes the same diseases but more </a:t>
            </a:r>
            <a:r>
              <a:rPr lang="en-US" altLang="zh-CN" sz="2000" b="1" dirty="0">
                <a:solidFill>
                  <a:srgbClr val="C00000"/>
                </a:solidFill>
                <a:latin typeface="Arial" panose="020B0604020202020204" pitchFamily="34" charset="0"/>
                <a:cs typeface="Arial" panose="020B0604020202020204" pitchFamily="34" charset="0"/>
              </a:rPr>
              <a:t>Polycythemia</a:t>
            </a:r>
            <a:r>
              <a:rPr lang="en-US" altLang="zh-CN" sz="2000" b="1" dirty="0">
                <a:solidFill>
                  <a:prstClr val="black"/>
                </a:solidFill>
                <a:latin typeface="Arial" panose="020B0604020202020204" pitchFamily="34" charset="0"/>
                <a:cs typeface="Arial" panose="020B0604020202020204" pitchFamily="34" charset="0"/>
              </a:rPr>
              <a:t> (   RBCs and </a:t>
            </a:r>
            <a:r>
              <a:rPr lang="en-US" altLang="zh-CN" sz="2000" b="1" dirty="0" err="1">
                <a:solidFill>
                  <a:prstClr val="black"/>
                </a:solidFill>
                <a:latin typeface="Arial" panose="020B0604020202020204" pitchFamily="34" charset="0"/>
                <a:cs typeface="Arial" panose="020B0604020202020204" pitchFamily="34" charset="0"/>
              </a:rPr>
              <a:t>Haemoglobin</a:t>
            </a:r>
            <a:r>
              <a:rPr lang="en-US" altLang="zh-CN" sz="2000" b="1" dirty="0">
                <a:solidFill>
                  <a:prstClr val="black"/>
                </a:solidFill>
                <a:latin typeface="Arial" panose="020B0604020202020204" pitchFamily="34" charset="0"/>
                <a:cs typeface="Arial" panose="020B0604020202020204" pitchFamily="34" charset="0"/>
              </a:rPr>
              <a:t>). </a:t>
            </a:r>
          </a:p>
          <a:p>
            <a:pPr marL="365760" indent="-283464">
              <a:lnSpc>
                <a:spcPct val="90000"/>
              </a:lnSpc>
              <a:spcBef>
                <a:spcPts val="600"/>
              </a:spcBef>
              <a:buClr>
                <a:srgbClr val="3891A7"/>
              </a:buClr>
              <a:buSzPct val="80000"/>
              <a:defRPr/>
            </a:pPr>
            <a:r>
              <a:rPr lang="en-US" altLang="zh-CN" sz="2000" b="1" dirty="0">
                <a:solidFill>
                  <a:prstClr val="black"/>
                </a:solidFill>
                <a:latin typeface="Arial" panose="020B0604020202020204" pitchFamily="34" charset="0"/>
                <a:cs typeface="Arial" panose="020B0604020202020204" pitchFamily="34" charset="0"/>
              </a:rPr>
              <a:t>- Raises the risk of </a:t>
            </a:r>
            <a:r>
              <a:rPr lang="en-US" altLang="zh-CN" sz="2000" b="1" dirty="0">
                <a:solidFill>
                  <a:srgbClr val="C00000"/>
                </a:solidFill>
                <a:latin typeface="Arial" panose="020B0604020202020204" pitchFamily="34" charset="0"/>
                <a:cs typeface="Arial" panose="020B0604020202020204" pitchFamily="34" charset="0"/>
              </a:rPr>
              <a:t>lip cancer</a:t>
            </a:r>
            <a:r>
              <a:rPr lang="en-US" altLang="zh-CN" sz="2000" b="1" dirty="0">
                <a:solidFill>
                  <a:prstClr val="black"/>
                </a:solidFill>
                <a:latin typeface="Arial" panose="020B0604020202020204" pitchFamily="34" charset="0"/>
                <a:cs typeface="Arial" panose="020B0604020202020204" pitchFamily="34" charset="0"/>
              </a:rPr>
              <a:t>, spreading infections like </a:t>
            </a:r>
            <a:r>
              <a:rPr lang="en-US" altLang="zh-CN" sz="2000" b="1" dirty="0">
                <a:solidFill>
                  <a:srgbClr val="C00000"/>
                </a:solidFill>
                <a:latin typeface="Arial" panose="020B0604020202020204" pitchFamily="34" charset="0"/>
                <a:cs typeface="Arial" panose="020B0604020202020204" pitchFamily="34" charset="0"/>
              </a:rPr>
              <a:t>Tuberculosis</a:t>
            </a:r>
            <a:r>
              <a:rPr lang="en-US" altLang="zh-CN" sz="2000" b="1" dirty="0">
                <a:solidFill>
                  <a:prstClr val="black"/>
                </a:solidFill>
                <a:latin typeface="Arial" panose="020B0604020202020204" pitchFamily="34" charset="0"/>
                <a:cs typeface="Arial" panose="020B0604020202020204" pitchFamily="34" charset="0"/>
              </a:rPr>
              <a:t>.</a:t>
            </a:r>
          </a:p>
          <a:p>
            <a:pPr marL="365760" indent="-283464">
              <a:lnSpc>
                <a:spcPct val="90000"/>
              </a:lnSpc>
              <a:spcBef>
                <a:spcPts val="600"/>
              </a:spcBef>
              <a:buClr>
                <a:srgbClr val="3891A7"/>
              </a:buClr>
              <a:buSzPct val="80000"/>
              <a:defRPr/>
            </a:pPr>
            <a:r>
              <a:rPr lang="en-US" altLang="zh-CN" sz="2000" b="1" dirty="0">
                <a:solidFill>
                  <a:prstClr val="black"/>
                </a:solidFill>
                <a:latin typeface="Arial" panose="020B0604020202020204" pitchFamily="34" charset="0"/>
                <a:cs typeface="Arial" panose="020B0604020202020204" pitchFamily="34" charset="0"/>
              </a:rPr>
              <a:t>- Users ingest about 100 times more lead from hookah (</a:t>
            </a:r>
            <a:r>
              <a:rPr lang="ar-SA" altLang="zh-CN" sz="2000" b="1" dirty="0">
                <a:solidFill>
                  <a:prstClr val="black"/>
                </a:solidFill>
                <a:latin typeface="Arial" panose="020B0604020202020204" pitchFamily="34" charset="0"/>
                <a:cs typeface="Arial" panose="020B0604020202020204" pitchFamily="34" charset="0"/>
              </a:rPr>
              <a:t>نرجيلة</a:t>
            </a:r>
            <a:r>
              <a:rPr lang="en-US" altLang="zh-CN" sz="2000" b="1" dirty="0">
                <a:solidFill>
                  <a:prstClr val="black"/>
                </a:solidFill>
                <a:latin typeface="Arial" panose="020B0604020202020204" pitchFamily="34" charset="0"/>
                <a:cs typeface="Arial" panose="020B0604020202020204" pitchFamily="34" charset="0"/>
              </a:rPr>
              <a:t>) smoke than from a cigarette.</a:t>
            </a:r>
          </a:p>
          <a:p>
            <a:pPr marL="365760" indent="-283464">
              <a:lnSpc>
                <a:spcPct val="90000"/>
              </a:lnSpc>
              <a:spcBef>
                <a:spcPts val="600"/>
              </a:spcBef>
              <a:buClr>
                <a:srgbClr val="3891A7"/>
              </a:buClr>
              <a:buSzPct val="80000"/>
              <a:defRPr/>
            </a:pPr>
            <a:endParaRPr lang="en-US" sz="2800" dirty="0">
              <a:solidFill>
                <a:prstClr val="black"/>
              </a:solidFill>
              <a:latin typeface="Tempus Sans ITC" pitchFamily="82" charset="0"/>
            </a:endParaRPr>
          </a:p>
        </p:txBody>
      </p:sp>
      <p:sp>
        <p:nvSpPr>
          <p:cNvPr id="3" name="Rectangle 2"/>
          <p:cNvSpPr txBox="1">
            <a:spLocks noChangeArrowheads="1"/>
          </p:cNvSpPr>
          <p:nvPr/>
        </p:nvSpPr>
        <p:spPr>
          <a:xfrm>
            <a:off x="1752600" y="332656"/>
            <a:ext cx="6313714" cy="863600"/>
          </a:xfrm>
          <a:prstGeom prst="rect">
            <a:avLst/>
          </a:prstGeom>
        </p:spPr>
        <p:txBody>
          <a:bodyPr/>
          <a:lstStyle/>
          <a:p>
            <a:pPr>
              <a:spcBef>
                <a:spcPct val="0"/>
              </a:spcBef>
              <a:defRPr/>
            </a:pPr>
            <a:r>
              <a:rPr lang="en-US" altLang="zh-CN" sz="2800" b="1" dirty="0">
                <a:solidFill>
                  <a:srgbClr val="C00000"/>
                </a:solidFill>
                <a:latin typeface="Arial" panose="020B0604020202020204" pitchFamily="34" charset="0"/>
                <a:ea typeface="SimSun" pitchFamily="2" charset="-122"/>
                <a:cs typeface="Arial" panose="020B0604020202020204" pitchFamily="34" charset="0"/>
              </a:rPr>
              <a:t>Water-Pipe:</a:t>
            </a:r>
            <a:r>
              <a:rPr lang="en-US" altLang="zh-CN" sz="4300" b="1" dirty="0">
                <a:solidFill>
                  <a:srgbClr val="C00000"/>
                </a:solidFill>
                <a:latin typeface="Arial" panose="020B0604020202020204" pitchFamily="34" charset="0"/>
                <a:ea typeface="SimSun" pitchFamily="2" charset="-122"/>
                <a:cs typeface="Arial" panose="020B0604020202020204" pitchFamily="34" charset="0"/>
              </a:rPr>
              <a:t> </a:t>
            </a:r>
            <a:r>
              <a:rPr lang="en-US" altLang="zh-CN" sz="3200" b="1" dirty="0" err="1">
                <a:solidFill>
                  <a:srgbClr val="C00000"/>
                </a:solidFill>
                <a:latin typeface="Arial" panose="020B0604020202020204" pitchFamily="34" charset="0"/>
                <a:ea typeface="SimSun" pitchFamily="2" charset="-122"/>
                <a:cs typeface="Arial" panose="020B0604020202020204" pitchFamily="34" charset="0"/>
              </a:rPr>
              <a:t>Sheesha</a:t>
            </a:r>
            <a:endParaRPr lang="en-US" sz="4300" b="1" dirty="0">
              <a:solidFill>
                <a:srgbClr val="C00000"/>
              </a:solidFill>
              <a:latin typeface="Arial" panose="020B0604020202020204" pitchFamily="34" charset="0"/>
              <a:cs typeface="Arial" panose="020B0604020202020204" pitchFamily="34" charset="0"/>
            </a:endParaRPr>
          </a:p>
        </p:txBody>
      </p:sp>
      <p:pic>
        <p:nvPicPr>
          <p:cNvPr id="56322" name="Picture 2" descr="http://0.tqn.com/d/alcoholism/1/0/C/-/2/water_pipe.jpg"/>
          <p:cNvPicPr>
            <a:picLocks noChangeAspect="1" noChangeArrowheads="1"/>
          </p:cNvPicPr>
          <p:nvPr/>
        </p:nvPicPr>
        <p:blipFill>
          <a:blip r:embed="rId2" cstate="print"/>
          <a:srcRect/>
          <a:stretch>
            <a:fillRect/>
          </a:stretch>
        </p:blipFill>
        <p:spPr bwMode="auto">
          <a:xfrm>
            <a:off x="9176656" y="3850539"/>
            <a:ext cx="2121439" cy="2749722"/>
          </a:xfrm>
          <a:prstGeom prst="rect">
            <a:avLst/>
          </a:prstGeom>
          <a:noFill/>
        </p:spPr>
      </p:pic>
      <p:pic>
        <p:nvPicPr>
          <p:cNvPr id="56324" name="Picture 4" descr="http://image.ec21.com/image/froglinda/oimg_GC00901379_CA00901380/Shisha_Water_Pipe_%252FMitsuba.jpg"/>
          <p:cNvPicPr>
            <a:picLocks noChangeAspect="1" noChangeArrowheads="1"/>
          </p:cNvPicPr>
          <p:nvPr/>
        </p:nvPicPr>
        <p:blipFill>
          <a:blip r:embed="rId3" cstate="print"/>
          <a:srcRect/>
          <a:stretch>
            <a:fillRect/>
          </a:stretch>
        </p:blipFill>
        <p:spPr bwMode="auto">
          <a:xfrm>
            <a:off x="5606051" y="3835964"/>
            <a:ext cx="1923678" cy="2749722"/>
          </a:xfrm>
          <a:prstGeom prst="rect">
            <a:avLst/>
          </a:prstGeom>
          <a:noFill/>
        </p:spPr>
      </p:pic>
      <p:pic>
        <p:nvPicPr>
          <p:cNvPr id="56326" name="Picture 6" descr="http://blogs.yurdan.com/blog/content/binary/water_pipe_setup.jpg"/>
          <p:cNvPicPr>
            <a:picLocks noChangeAspect="1" noChangeArrowheads="1"/>
          </p:cNvPicPr>
          <p:nvPr/>
        </p:nvPicPr>
        <p:blipFill>
          <a:blip r:embed="rId4" cstate="print"/>
          <a:srcRect/>
          <a:stretch>
            <a:fillRect/>
          </a:stretch>
        </p:blipFill>
        <p:spPr bwMode="auto">
          <a:xfrm>
            <a:off x="2174501" y="3835964"/>
            <a:ext cx="1784623" cy="2749722"/>
          </a:xfrm>
          <a:prstGeom prst="rect">
            <a:avLst/>
          </a:prstGeom>
          <a:noFill/>
        </p:spPr>
      </p:pic>
      <p:cxnSp>
        <p:nvCxnSpPr>
          <p:cNvPr id="5" name="Straight Arrow Connector 4"/>
          <p:cNvCxnSpPr/>
          <p:nvPr/>
        </p:nvCxnSpPr>
        <p:spPr>
          <a:xfrm flipV="1">
            <a:off x="8419997" y="1608826"/>
            <a:ext cx="0" cy="39188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9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B162BA06-C170-5F4D-96A3-F8B9C5A141B6}"/>
              </a:ext>
            </a:extLst>
          </p:cNvPr>
          <p:cNvSpPr>
            <a:spLocks noGrp="1"/>
          </p:cNvSpPr>
          <p:nvPr>
            <p:ph type="title"/>
          </p:nvPr>
        </p:nvSpPr>
        <p:spPr/>
        <p:txBody>
          <a:bodyPr/>
          <a:lstStyle/>
          <a:p>
            <a:endParaRPr lang="en-US" altLang="en-US"/>
          </a:p>
        </p:txBody>
      </p:sp>
      <p:pic>
        <p:nvPicPr>
          <p:cNvPr id="39938" name="Content Placeholder 10">
            <a:extLst>
              <a:ext uri="{FF2B5EF4-FFF2-40B4-BE49-F238E27FC236}">
                <a16:creationId xmlns:a16="http://schemas.microsoft.com/office/drawing/2014/main" id="{D8BAC4BA-BA74-5B40-A6AC-B0B9C8C444D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14516" b="14384"/>
          <a:stretch>
            <a:fillRect/>
          </a:stretch>
        </p:blipFill>
        <p:spPr>
          <a:xfrm>
            <a:off x="3581401" y="273051"/>
            <a:ext cx="4818063" cy="6092825"/>
          </a:xfrm>
        </p:spPr>
      </p:pic>
      <p:sp>
        <p:nvSpPr>
          <p:cNvPr id="39939" name="Date Placeholder 4">
            <a:extLst>
              <a:ext uri="{FF2B5EF4-FFF2-40B4-BE49-F238E27FC236}">
                <a16:creationId xmlns:a16="http://schemas.microsoft.com/office/drawing/2014/main" id="{0C6521C6-B7D2-4245-81DF-A015BE7E23A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fld id="{44A3F176-BCAE-BA4B-B90A-664139C29E8F}" type="datetime3">
              <a:rPr lang="en-US" altLang="en-US" sz="1200">
                <a:solidFill>
                  <a:srgbClr val="3F3F3F"/>
                </a:solidFill>
              </a:rPr>
              <a:pPr/>
              <a:t>23 January 2021</a:t>
            </a:fld>
            <a:endParaRPr lang="en-US" altLang="en-US" sz="1200">
              <a:solidFill>
                <a:srgbClr val="3F3F3F"/>
              </a:solidFill>
            </a:endParaRPr>
          </a:p>
        </p:txBody>
      </p:sp>
      <p:sp>
        <p:nvSpPr>
          <p:cNvPr id="6" name="Footer Placeholder 5">
            <a:extLst>
              <a:ext uri="{FF2B5EF4-FFF2-40B4-BE49-F238E27FC236}">
                <a16:creationId xmlns:a16="http://schemas.microsoft.com/office/drawing/2014/main" id="{0DA0BB72-D932-654F-BE7B-C222676DD04D}"/>
              </a:ext>
            </a:extLst>
          </p:cNvPr>
          <p:cNvSpPr>
            <a:spLocks noGrp="1"/>
          </p:cNvSpPr>
          <p:nvPr>
            <p:ph type="ftr" sz="quarter" idx="11"/>
          </p:nvPr>
        </p:nvSpPr>
        <p:spPr/>
        <p:txBody>
          <a:bodyPr/>
          <a:lstStyle/>
          <a:p>
            <a:pPr>
              <a:defRPr/>
            </a:pPr>
            <a:r>
              <a:rPr lang="en-US"/>
              <a:t>Tobacco Use</a:t>
            </a:r>
          </a:p>
        </p:txBody>
      </p:sp>
      <p:sp>
        <p:nvSpPr>
          <p:cNvPr id="39941" name="Slide Number Placeholder 6">
            <a:extLst>
              <a:ext uri="{FF2B5EF4-FFF2-40B4-BE49-F238E27FC236}">
                <a16:creationId xmlns:a16="http://schemas.microsoft.com/office/drawing/2014/main" id="{975FC180-DA98-F544-A372-9BB648F6B7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fld id="{5DF888E9-AF1F-534A-8C91-757FFCCD1550}" type="slidenum">
              <a:rPr lang="en-US" altLang="en-US" sz="1200">
                <a:solidFill>
                  <a:srgbClr val="3F3F3F"/>
                </a:solidFill>
              </a:rPr>
              <a:pPr/>
              <a:t>22</a:t>
            </a:fld>
            <a:endParaRPr lang="en-US" altLang="en-US" sz="1200">
              <a:solidFill>
                <a:srgbClr val="3F3F3F"/>
              </a:solidFill>
            </a:endParaRPr>
          </a:p>
        </p:txBody>
      </p:sp>
    </p:spTree>
    <p:extLst>
      <p:ext uri="{BB962C8B-B14F-4D97-AF65-F5344CB8AC3E}">
        <p14:creationId xmlns:p14="http://schemas.microsoft.com/office/powerpoint/2010/main" val="1950905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8957" y="2358886"/>
            <a:ext cx="10933043" cy="2492990"/>
          </a:xfrm>
          <a:prstGeom prst="rect">
            <a:avLst/>
          </a:prstGeom>
        </p:spPr>
        <p:txBody>
          <a:bodyPr wrap="square">
            <a:spAutoFit/>
          </a:bodyPr>
          <a:lstStyle/>
          <a:p>
            <a:r>
              <a:rPr lang="en-US" sz="4200" b="1" dirty="0">
                <a:ln w="6350">
                  <a:solidFill>
                    <a:schemeClr val="accent1">
                      <a:shade val="43000"/>
                    </a:schemeClr>
                  </a:solidFill>
                </a:ln>
                <a:solidFill>
                  <a:srgbClr val="C00000"/>
                </a:solidFill>
                <a:latin typeface="+mj-lt"/>
                <a:ea typeface="+mj-ea"/>
                <a:cs typeface="+mj-cs"/>
              </a:rPr>
              <a:t>How are you going to help the smoker to </a:t>
            </a:r>
            <a:r>
              <a:rPr lang="en-US" sz="6000" b="1" dirty="0">
                <a:ln w="6350">
                  <a:solidFill>
                    <a:schemeClr val="accent1">
                      <a:shade val="43000"/>
                    </a:schemeClr>
                  </a:solidFill>
                </a:ln>
                <a:solidFill>
                  <a:srgbClr val="002060"/>
                </a:solidFill>
                <a:latin typeface="+mj-lt"/>
                <a:ea typeface="+mj-ea"/>
                <a:cs typeface="+mj-cs"/>
              </a:rPr>
              <a:t>Quit</a:t>
            </a:r>
            <a:r>
              <a:rPr lang="en-US" sz="4200" b="1" dirty="0">
                <a:ln w="6350">
                  <a:solidFill>
                    <a:schemeClr val="accent1">
                      <a:shade val="43000"/>
                    </a:schemeClr>
                  </a:solidFill>
                </a:ln>
                <a:solidFill>
                  <a:srgbClr val="C00000"/>
                </a:solidFill>
                <a:latin typeface="+mj-lt"/>
                <a:ea typeface="+mj-ea"/>
                <a:cs typeface="+mj-cs"/>
              </a:rPr>
              <a:t> and how to overcome </a:t>
            </a:r>
            <a:r>
              <a:rPr lang="en-US" sz="4800" b="1" dirty="0">
                <a:ln w="6350">
                  <a:solidFill>
                    <a:schemeClr val="accent1">
                      <a:shade val="43000"/>
                    </a:schemeClr>
                  </a:solidFill>
                </a:ln>
                <a:solidFill>
                  <a:srgbClr val="002060"/>
                </a:solidFill>
                <a:latin typeface="+mj-lt"/>
                <a:ea typeface="+mj-ea"/>
                <a:cs typeface="+mj-cs"/>
              </a:rPr>
              <a:t>withdrawal symptoms</a:t>
            </a:r>
            <a:r>
              <a:rPr lang="en-US" sz="4200" b="1" dirty="0">
                <a:ln w="6350">
                  <a:solidFill>
                    <a:schemeClr val="accent1">
                      <a:shade val="43000"/>
                    </a:schemeClr>
                  </a:solidFill>
                </a:ln>
                <a:solidFill>
                  <a:srgbClr val="C00000"/>
                </a:solidFill>
                <a:latin typeface="+mj-lt"/>
                <a:ea typeface="+mj-ea"/>
                <a:cs typeface="+mj-cs"/>
              </a:rPr>
              <a:t>?</a:t>
            </a:r>
            <a:endParaRPr lang="ar-SA" sz="4200" b="1" dirty="0">
              <a:ln w="6350">
                <a:solidFill>
                  <a:schemeClr val="accent1">
                    <a:shade val="43000"/>
                  </a:schemeClr>
                </a:solidFill>
              </a:ln>
              <a:solidFill>
                <a:srgbClr val="C00000"/>
              </a:solidFill>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cs typeface="Times New Roman" pitchFamily="18" charset="0"/>
              </a:rPr>
              <a:t>Management</a:t>
            </a:r>
            <a:r>
              <a:rPr lang="en-US" dirty="0">
                <a:cs typeface="Times New Roman" pitchFamily="18" charset="0"/>
              </a:rPr>
              <a:t> of smoking cessation</a:t>
            </a:r>
            <a:endParaRPr lang="en-US" dirty="0"/>
          </a:p>
        </p:txBody>
      </p:sp>
      <p:pic>
        <p:nvPicPr>
          <p:cNvPr id="4" name="Content Placeholder 3" descr="no_smoking-2158.jpg"/>
          <p:cNvPicPr>
            <a:picLocks noGrp="1" noChangeAspect="1"/>
          </p:cNvPicPr>
          <p:nvPr>
            <p:ph idx="1"/>
          </p:nvPr>
        </p:nvPicPr>
        <p:blipFill>
          <a:blip r:embed="rId2" cstate="print"/>
          <a:stretch>
            <a:fillRect/>
          </a:stretch>
        </p:blipFill>
        <p:spPr>
          <a:xfrm>
            <a:off x="3357571" y="1447800"/>
            <a:ext cx="6702408" cy="4800600"/>
          </a:xfrm>
        </p:spPr>
      </p:pic>
    </p:spTree>
    <p:extLst>
      <p:ext uri="{BB962C8B-B14F-4D97-AF65-F5344CB8AC3E}">
        <p14:creationId xmlns:p14="http://schemas.microsoft.com/office/powerpoint/2010/main" val="3526124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altLang="ar-SA" b="1" dirty="0">
                <a:solidFill>
                  <a:srgbClr val="C00000"/>
                </a:solidFill>
              </a:rPr>
              <a:t>Control Measures</a:t>
            </a:r>
          </a:p>
        </p:txBody>
      </p:sp>
      <p:sp>
        <p:nvSpPr>
          <p:cNvPr id="15363" name="Content Placeholder 4"/>
          <p:cNvSpPr>
            <a:spLocks noGrp="1"/>
          </p:cNvSpPr>
          <p:nvPr>
            <p:ph idx="1"/>
          </p:nvPr>
        </p:nvSpPr>
        <p:spPr>
          <a:xfrm>
            <a:off x="206829" y="1306287"/>
            <a:ext cx="11375571" cy="5388428"/>
          </a:xfrm>
        </p:spPr>
        <p:txBody>
          <a:bodyPr/>
          <a:lstStyle/>
          <a:p>
            <a:r>
              <a:rPr lang="en-US" altLang="ar-SA" sz="2800" b="1" dirty="0">
                <a:solidFill>
                  <a:srgbClr val="002060"/>
                </a:solidFill>
                <a:latin typeface="Arial" panose="020B0604020202020204" pitchFamily="34" charset="0"/>
                <a:cs typeface="Arial" panose="020B0604020202020204" pitchFamily="34" charset="0"/>
              </a:rPr>
              <a:t>Surveillance is the key </a:t>
            </a:r>
          </a:p>
          <a:p>
            <a:r>
              <a:rPr lang="en-US" altLang="ar-SA" sz="2800" b="1" dirty="0">
                <a:solidFill>
                  <a:srgbClr val="002060"/>
                </a:solidFill>
                <a:latin typeface="Arial" panose="020B0604020202020204" pitchFamily="34" charset="0"/>
                <a:cs typeface="Arial" panose="020B0604020202020204" pitchFamily="34" charset="0"/>
              </a:rPr>
              <a:t>Taxes </a:t>
            </a:r>
          </a:p>
          <a:p>
            <a:r>
              <a:rPr lang="en-US" altLang="ar-SA" sz="2800" b="1" dirty="0">
                <a:solidFill>
                  <a:srgbClr val="002060"/>
                </a:solidFill>
                <a:latin typeface="Arial" panose="020B0604020202020204" pitchFamily="34" charset="0"/>
                <a:cs typeface="Arial" panose="020B0604020202020204" pitchFamily="34" charset="0"/>
              </a:rPr>
              <a:t>Health education </a:t>
            </a:r>
          </a:p>
          <a:p>
            <a:r>
              <a:rPr lang="en-US" altLang="ar-SA" sz="2800" b="1" dirty="0">
                <a:solidFill>
                  <a:srgbClr val="002060"/>
                </a:solidFill>
                <a:latin typeface="Arial" panose="020B0604020202020204" pitchFamily="34" charset="0"/>
              </a:rPr>
              <a:t>Picture warnings </a:t>
            </a:r>
          </a:p>
          <a:p>
            <a:r>
              <a:rPr lang="en-US" altLang="ar-SA" sz="2800" b="1" dirty="0">
                <a:solidFill>
                  <a:srgbClr val="002060"/>
                </a:solidFill>
                <a:latin typeface="Arial" panose="020B0604020202020204" pitchFamily="34" charset="0"/>
                <a:cs typeface="Arial" panose="020B0604020202020204" pitchFamily="34" charset="0"/>
              </a:rPr>
              <a:t>Tobacco users need help to quit </a:t>
            </a:r>
          </a:p>
          <a:p>
            <a:endParaRPr lang="en-US" altLang="ar-SA" sz="2800" b="1" dirty="0">
              <a:solidFill>
                <a:srgbClr val="002060"/>
              </a:solidFill>
              <a:latin typeface="Arial" panose="020B0604020202020204" pitchFamily="34" charset="0"/>
              <a:cs typeface="Arial" panose="020B0604020202020204" pitchFamily="34" charset="0"/>
            </a:endParaRPr>
          </a:p>
          <a:p>
            <a:pPr marL="0" indent="0">
              <a:buNone/>
            </a:pPr>
            <a:r>
              <a:rPr lang="en-US" altLang="ar-SA" sz="2800" b="1" dirty="0">
                <a:solidFill>
                  <a:srgbClr val="002060"/>
                </a:solidFill>
                <a:latin typeface="Arial" panose="020B0604020202020204" pitchFamily="34" charset="0"/>
                <a:cs typeface="Arial" panose="020B0604020202020204" pitchFamily="34" charset="0"/>
              </a:rPr>
              <a:t> </a:t>
            </a:r>
            <a:r>
              <a:rPr lang="en-US" altLang="ar-SA" sz="2800" b="1" dirty="0">
                <a:solidFill>
                  <a:srgbClr val="C00000"/>
                </a:solidFill>
                <a:latin typeface="Arial" panose="020B0604020202020204" pitchFamily="34" charset="0"/>
                <a:cs typeface="Arial" panose="020B0604020202020204" pitchFamily="34" charset="0"/>
              </a:rPr>
              <a:t>Assess the </a:t>
            </a:r>
            <a:r>
              <a:rPr lang="en-US" altLang="ar-SA" b="1" dirty="0">
                <a:solidFill>
                  <a:srgbClr val="C00000"/>
                </a:solidFill>
                <a:latin typeface="Arial" panose="020B0604020202020204" pitchFamily="34" charset="0"/>
                <a:cs typeface="Arial" panose="020B0604020202020204" pitchFamily="34" charset="0"/>
              </a:rPr>
              <a:t>Dependence first</a:t>
            </a:r>
            <a:r>
              <a:rPr lang="en-US" altLang="ar-SA" sz="2800" b="1" dirty="0">
                <a:solidFill>
                  <a:srgbClr val="C00000"/>
                </a:solidFill>
                <a:latin typeface="Arial" panose="020B0604020202020204" pitchFamily="34" charset="0"/>
                <a:cs typeface="Arial" panose="020B0604020202020204" pitchFamily="34" charset="0"/>
              </a:rPr>
              <a:t>:</a:t>
            </a:r>
          </a:p>
          <a:p>
            <a:pPr>
              <a:buFont typeface="Wingdings" panose="05000000000000000000" pitchFamily="2" charset="2"/>
              <a:buChar char="q"/>
            </a:pPr>
            <a:r>
              <a:rPr lang="en-US" altLang="ar-SA" sz="2800" b="1" dirty="0">
                <a:latin typeface="Arial" panose="020B0604020202020204" pitchFamily="34" charset="0"/>
                <a:cs typeface="Arial" panose="020B0604020202020204" pitchFamily="34" charset="0"/>
              </a:rPr>
              <a:t>The time of the first cigarette at morning.</a:t>
            </a:r>
          </a:p>
          <a:p>
            <a:pPr>
              <a:buFont typeface="Wingdings" panose="05000000000000000000" pitchFamily="2" charset="2"/>
              <a:buChar char="q"/>
            </a:pPr>
            <a:r>
              <a:rPr lang="en-US" altLang="ar-SA" sz="2800" b="1" dirty="0">
                <a:latin typeface="Arial" panose="020B0604020202020204" pitchFamily="34" charset="0"/>
                <a:cs typeface="Arial" panose="020B0604020202020204" pitchFamily="34" charset="0"/>
              </a:rPr>
              <a:t>The number of cigarettes per day. </a:t>
            </a:r>
          </a:p>
          <a:p>
            <a:pPr>
              <a:buFont typeface="Wingdings" panose="05000000000000000000" pitchFamily="2" charset="2"/>
              <a:buChar char="q"/>
            </a:pPr>
            <a:endParaRPr lang="en-US" altLang="ar-SA" dirty="0"/>
          </a:p>
        </p:txBody>
      </p:sp>
    </p:spTree>
    <p:extLst>
      <p:ext uri="{BB962C8B-B14F-4D97-AF65-F5344CB8AC3E}">
        <p14:creationId xmlns:p14="http://schemas.microsoft.com/office/powerpoint/2010/main" val="40931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6" end="6"/>
                                            </p:txEl>
                                          </p:spTgt>
                                        </p:tgtEl>
                                        <p:attrNameLst>
                                          <p:attrName>style.visibility</p:attrName>
                                        </p:attrNameLst>
                                      </p:cBhvr>
                                      <p:to>
                                        <p:strVal val="visible"/>
                                      </p:to>
                                    </p:set>
                                    <p:animEffect transition="in" filter="fade">
                                      <p:cBhvr>
                                        <p:cTn id="7" dur="1000"/>
                                        <p:tgtEl>
                                          <p:spTgt spid="15363">
                                            <p:txEl>
                                              <p:pRg st="6" end="6"/>
                                            </p:txEl>
                                          </p:spTgt>
                                        </p:tgtEl>
                                      </p:cBhvr>
                                    </p:animEffect>
                                    <p:anim calcmode="lin" valueType="num">
                                      <p:cBhvr>
                                        <p:cTn id="8" dur="10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3">
                                            <p:txEl>
                                              <p:pRg st="7" end="7"/>
                                            </p:txEl>
                                          </p:spTgt>
                                        </p:tgtEl>
                                        <p:attrNameLst>
                                          <p:attrName>style.visibility</p:attrName>
                                        </p:attrNameLst>
                                      </p:cBhvr>
                                      <p:to>
                                        <p:strVal val="visible"/>
                                      </p:to>
                                    </p:set>
                                    <p:animEffect transition="in" filter="fade">
                                      <p:cBhvr>
                                        <p:cTn id="12" dur="1000"/>
                                        <p:tgtEl>
                                          <p:spTgt spid="15363">
                                            <p:txEl>
                                              <p:pRg st="7" end="7"/>
                                            </p:txEl>
                                          </p:spTgt>
                                        </p:tgtEl>
                                      </p:cBhvr>
                                    </p:animEffect>
                                    <p:anim calcmode="lin" valueType="num">
                                      <p:cBhvr>
                                        <p:cTn id="13" dur="10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536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363">
                                            <p:txEl>
                                              <p:pRg st="8" end="8"/>
                                            </p:txEl>
                                          </p:spTgt>
                                        </p:tgtEl>
                                        <p:attrNameLst>
                                          <p:attrName>style.visibility</p:attrName>
                                        </p:attrNameLst>
                                      </p:cBhvr>
                                      <p:to>
                                        <p:strVal val="visible"/>
                                      </p:to>
                                    </p:set>
                                    <p:animEffect transition="in" filter="fade">
                                      <p:cBhvr>
                                        <p:cTn id="17" dur="1000"/>
                                        <p:tgtEl>
                                          <p:spTgt spid="15363">
                                            <p:txEl>
                                              <p:pRg st="8" end="8"/>
                                            </p:txEl>
                                          </p:spTgt>
                                        </p:tgtEl>
                                      </p:cBhvr>
                                    </p:animEffect>
                                    <p:anim calcmode="lin" valueType="num">
                                      <p:cBhvr>
                                        <p:cTn id="18" dur="10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1536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C00000"/>
                </a:solidFill>
                <a:latin typeface="Arial" panose="020B0604020202020204" pitchFamily="34" charset="0"/>
                <a:cs typeface="Arial" panose="020B0604020202020204" pitchFamily="34" charset="0"/>
              </a:rPr>
              <a:t>Why is it so hard to quit smoking?</a:t>
            </a:r>
            <a:br>
              <a:rPr lang="en-US" b="1" dirty="0">
                <a:solidFill>
                  <a:srgbClr val="C00000"/>
                </a:solidFill>
                <a:latin typeface="Arial" panose="020B0604020202020204" pitchFamily="34" charset="0"/>
                <a:cs typeface="Arial" panose="020B0604020202020204" pitchFamily="34" charset="0"/>
              </a:rPr>
            </a:br>
            <a:endParaRPr lang="en-US" dirty="0">
              <a:solidFill>
                <a:srgbClr val="C000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182880" y="1883834"/>
            <a:ext cx="11678920" cy="4301066"/>
          </a:xfrm>
        </p:spPr>
        <p:txBody>
          <a:bodyPr>
            <a:normAutofit/>
          </a:bodyPr>
          <a:lstStyle/>
          <a:p>
            <a:pPr marL="0" indent="0" algn="l" rtl="0" fontAlgn="base">
              <a:buNone/>
            </a:pPr>
            <a:r>
              <a:rPr lang="en-US" sz="4000" b="1" dirty="0">
                <a:solidFill>
                  <a:srgbClr val="C00000"/>
                </a:solidFill>
              </a:rPr>
              <a:t>Nicotine</a:t>
            </a:r>
          </a:p>
          <a:p>
            <a:pPr algn="l" rtl="0" fontAlgn="base"/>
            <a:r>
              <a:rPr lang="en-US" sz="2400" dirty="0">
                <a:solidFill>
                  <a:schemeClr val="tx1"/>
                </a:solidFill>
                <a:latin typeface="Arial" panose="020B0604020202020204" pitchFamily="34" charset="0"/>
                <a:cs typeface="Arial" panose="020B0604020202020204" pitchFamily="34" charset="0"/>
              </a:rPr>
              <a:t>Found naturally in tobacco, which is as </a:t>
            </a:r>
            <a:r>
              <a:rPr lang="en-US" sz="2400" b="1" dirty="0">
                <a:solidFill>
                  <a:srgbClr val="002060"/>
                </a:solidFill>
                <a:latin typeface="Arial" panose="020B0604020202020204" pitchFamily="34" charset="0"/>
                <a:cs typeface="Arial" panose="020B0604020202020204" pitchFamily="34" charset="0"/>
              </a:rPr>
              <a:t>addictive</a:t>
            </a:r>
            <a:r>
              <a:rPr lang="en-US" sz="2400" dirty="0">
                <a:solidFill>
                  <a:schemeClr val="tx1"/>
                </a:solidFill>
                <a:latin typeface="Arial" panose="020B0604020202020204" pitchFamily="34" charset="0"/>
                <a:cs typeface="Arial" panose="020B0604020202020204" pitchFamily="34" charset="0"/>
              </a:rPr>
              <a:t> as heroin or cocaine. </a:t>
            </a:r>
          </a:p>
          <a:p>
            <a:pPr algn="l" rtl="0" fontAlgn="base"/>
            <a:r>
              <a:rPr lang="en-US" sz="2400" dirty="0">
                <a:solidFill>
                  <a:schemeClr val="tx1"/>
                </a:solidFill>
                <a:latin typeface="Arial" panose="020B0604020202020204" pitchFamily="34" charset="0"/>
                <a:cs typeface="Arial" panose="020B0604020202020204" pitchFamily="34" charset="0"/>
              </a:rPr>
              <a:t>Over time, a person becomes </a:t>
            </a:r>
            <a:r>
              <a:rPr lang="en-US" sz="2400" b="1" dirty="0">
                <a:solidFill>
                  <a:srgbClr val="002060"/>
                </a:solidFill>
                <a:latin typeface="Arial" panose="020B0604020202020204" pitchFamily="34" charset="0"/>
                <a:cs typeface="Arial" panose="020B0604020202020204" pitchFamily="34" charset="0"/>
              </a:rPr>
              <a:t>physically dependent </a:t>
            </a:r>
            <a:r>
              <a:rPr lang="en-US" sz="2400" dirty="0">
                <a:solidFill>
                  <a:schemeClr val="tx1"/>
                </a:solidFill>
                <a:latin typeface="Arial" panose="020B0604020202020204" pitchFamily="34" charset="0"/>
                <a:cs typeface="Arial" panose="020B0604020202020204" pitchFamily="34" charset="0"/>
              </a:rPr>
              <a:t>on and </a:t>
            </a:r>
            <a:r>
              <a:rPr lang="en-US" sz="2400" b="1" dirty="0">
                <a:solidFill>
                  <a:srgbClr val="002060"/>
                </a:solidFill>
                <a:latin typeface="Arial" panose="020B0604020202020204" pitchFamily="34" charset="0"/>
                <a:cs typeface="Arial" panose="020B0604020202020204" pitchFamily="34" charset="0"/>
              </a:rPr>
              <a:t>emotionally addicted </a:t>
            </a:r>
            <a:r>
              <a:rPr lang="en-US" sz="2400" dirty="0">
                <a:solidFill>
                  <a:schemeClr val="tx1"/>
                </a:solidFill>
                <a:latin typeface="Arial" panose="020B0604020202020204" pitchFamily="34" charset="0"/>
                <a:cs typeface="Arial" panose="020B0604020202020204" pitchFamily="34" charset="0"/>
              </a:rPr>
              <a:t>to nicotine.</a:t>
            </a:r>
          </a:p>
          <a:p>
            <a:pPr marL="201168" lvl="1" indent="0" algn="l" rtl="0" fontAlgn="base">
              <a:buNone/>
            </a:pPr>
            <a:r>
              <a:rPr lang="en-US" sz="2400" dirty="0">
                <a:solidFill>
                  <a:srgbClr val="C00000"/>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002060"/>
                </a:solidFill>
                <a:latin typeface="Arial" panose="020B0604020202020204" pitchFamily="34" charset="0"/>
                <a:cs typeface="Arial" panose="020B0604020202020204" pitchFamily="34" charset="0"/>
              </a:rPr>
              <a:t>The physical dependence </a:t>
            </a:r>
            <a:r>
              <a:rPr lang="en-US" sz="2400" dirty="0">
                <a:solidFill>
                  <a:schemeClr val="tx1"/>
                </a:solidFill>
                <a:latin typeface="Arial" panose="020B0604020202020204" pitchFamily="34" charset="0"/>
                <a:cs typeface="Arial" panose="020B0604020202020204" pitchFamily="34" charset="0"/>
              </a:rPr>
              <a:t>causes unpleasant withdrawal symptoms when you try </a:t>
            </a:r>
          </a:p>
          <a:p>
            <a:pPr marL="201168" lvl="1" indent="0" algn="l" rtl="0" fontAlgn="base">
              <a:buNone/>
            </a:pPr>
            <a:r>
              <a:rPr lang="en-US" sz="2400" dirty="0">
                <a:solidFill>
                  <a:schemeClr val="tx1"/>
                </a:solidFill>
                <a:latin typeface="Arial" panose="020B0604020202020204" pitchFamily="34" charset="0"/>
                <a:cs typeface="Arial" panose="020B0604020202020204" pitchFamily="34" charset="0"/>
              </a:rPr>
              <a:t>    to quit.</a:t>
            </a:r>
          </a:p>
          <a:p>
            <a:pPr marL="0" indent="0" algn="l" rtl="0" fontAlgn="base">
              <a:buNone/>
            </a:pPr>
            <a:r>
              <a:rPr lang="en-US" sz="2400" dirty="0">
                <a:solidFill>
                  <a:schemeClr val="tx1"/>
                </a:solidFill>
                <a:latin typeface="Arial" panose="020B0604020202020204" pitchFamily="34" charset="0"/>
                <a:cs typeface="Arial" panose="020B0604020202020204" pitchFamily="34" charset="0"/>
              </a:rPr>
              <a:t>  </a:t>
            </a:r>
            <a:r>
              <a:rPr lang="en-US" sz="2400" dirty="0">
                <a:solidFill>
                  <a:srgbClr val="C00000"/>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Arial" panose="020B0604020202020204" pitchFamily="34" charset="0"/>
                <a:cs typeface="Arial" panose="020B0604020202020204" pitchFamily="34" charset="0"/>
              </a:rPr>
              <a:t>The mental dependence (addiction) make it hard to stay away from nicotine after</a:t>
            </a:r>
          </a:p>
          <a:p>
            <a:pPr marL="0" indent="0" algn="l" rtl="0" fontAlgn="base">
              <a:buNone/>
            </a:pPr>
            <a:r>
              <a:rPr lang="en-US" sz="2400" dirty="0">
                <a:solidFill>
                  <a:schemeClr val="tx1"/>
                </a:solidFill>
                <a:latin typeface="Arial" panose="020B0604020202020204" pitchFamily="34" charset="0"/>
                <a:cs typeface="Arial" panose="020B0604020202020204" pitchFamily="34" charset="0"/>
              </a:rPr>
              <a:t>     quit. </a:t>
            </a:r>
          </a:p>
          <a:p>
            <a:pPr algn="l" rtl="0"/>
            <a:endParaRPr lang="en-US" dirty="0"/>
          </a:p>
        </p:txBody>
      </p:sp>
    </p:spTree>
    <p:extLst>
      <p:ext uri="{BB962C8B-B14F-4D97-AF65-F5344CB8AC3E}">
        <p14:creationId xmlns:p14="http://schemas.microsoft.com/office/powerpoint/2010/main" val="327009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3201" y="406399"/>
            <a:ext cx="11299824" cy="1168401"/>
          </a:xfrm>
        </p:spPr>
        <p:txBody>
          <a:bodyPr>
            <a:normAutofit fontScale="90000"/>
          </a:bodyPr>
          <a:lstStyle/>
          <a:p>
            <a:r>
              <a:rPr lang="en-US" b="1" dirty="0">
                <a:solidFill>
                  <a:srgbClr val="C00000"/>
                </a:solidFill>
                <a:latin typeface="Arial" panose="020B0604020202020204" pitchFamily="34" charset="0"/>
                <a:cs typeface="Arial" panose="020B0604020202020204" pitchFamily="34" charset="0"/>
              </a:rPr>
              <a:t>Why quit smoking now?</a:t>
            </a:r>
            <a:br>
              <a:rPr lang="en-US" b="1" dirty="0">
                <a:solidFill>
                  <a:srgbClr val="C00000"/>
                </a:solidFill>
                <a:latin typeface="Arial" panose="020B0604020202020204" pitchFamily="34" charset="0"/>
                <a:cs typeface="Arial" panose="020B0604020202020204" pitchFamily="34" charset="0"/>
              </a:rPr>
            </a:br>
            <a:endParaRPr lang="en-US" dirty="0">
              <a:solidFill>
                <a:srgbClr val="C000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203201" y="1155700"/>
            <a:ext cx="11607799" cy="5702300"/>
          </a:xfrm>
        </p:spPr>
        <p:txBody>
          <a:bodyPr>
            <a:normAutofit/>
          </a:bodyPr>
          <a:lstStyle/>
          <a:p>
            <a:pPr algn="l" rtl="0">
              <a:lnSpc>
                <a:spcPct val="150000"/>
              </a:lnSpc>
            </a:pPr>
            <a:endParaRPr lang="en-US" dirty="0"/>
          </a:p>
          <a:p>
            <a:pPr algn="l" rtl="0">
              <a:lnSpc>
                <a:spcPct val="150000"/>
              </a:lnSpc>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No matter how old or how long a person’s smoked, quitting can help live longer and be healthier. </a:t>
            </a:r>
          </a:p>
          <a:p>
            <a:pPr algn="l" rtl="0">
              <a:lnSpc>
                <a:spcPct val="150000"/>
              </a:lnSpc>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People who stop smoking before </a:t>
            </a:r>
            <a:r>
              <a:rPr lang="en-US" sz="2400" b="1" dirty="0">
                <a:solidFill>
                  <a:srgbClr val="C00000"/>
                </a:solidFill>
                <a:latin typeface="Arial" panose="020B0604020202020204" pitchFamily="34" charset="0"/>
                <a:cs typeface="Arial" panose="020B0604020202020204" pitchFamily="34" charset="0"/>
              </a:rPr>
              <a:t>age 50 </a:t>
            </a:r>
            <a:r>
              <a:rPr lang="en-US" sz="2400" dirty="0">
                <a:solidFill>
                  <a:schemeClr val="tx1"/>
                </a:solidFill>
                <a:latin typeface="Arial" panose="020B0604020202020204" pitchFamily="34" charset="0"/>
                <a:cs typeface="Arial" panose="020B0604020202020204" pitchFamily="34" charset="0"/>
              </a:rPr>
              <a:t>cut their risk of dying in the </a:t>
            </a:r>
            <a:r>
              <a:rPr lang="en-US" sz="2400" b="1" dirty="0">
                <a:solidFill>
                  <a:srgbClr val="C00000"/>
                </a:solidFill>
                <a:latin typeface="Arial" panose="020B0604020202020204" pitchFamily="34" charset="0"/>
                <a:cs typeface="Arial" panose="020B0604020202020204" pitchFamily="34" charset="0"/>
              </a:rPr>
              <a:t>next 15 years </a:t>
            </a:r>
            <a:r>
              <a:rPr lang="en-US" sz="2400" dirty="0">
                <a:solidFill>
                  <a:schemeClr val="tx1"/>
                </a:solidFill>
                <a:latin typeface="Arial" panose="020B0604020202020204" pitchFamily="34" charset="0"/>
                <a:cs typeface="Arial" panose="020B0604020202020204" pitchFamily="34" charset="0"/>
              </a:rPr>
              <a:t>in </a:t>
            </a:r>
            <a:r>
              <a:rPr lang="en-US" sz="2400" b="1" dirty="0">
                <a:solidFill>
                  <a:srgbClr val="C00000"/>
                </a:solidFill>
                <a:latin typeface="Arial" panose="020B0604020202020204" pitchFamily="34" charset="0"/>
                <a:cs typeface="Arial" panose="020B0604020202020204" pitchFamily="34" charset="0"/>
              </a:rPr>
              <a:t>half </a:t>
            </a:r>
            <a:r>
              <a:rPr lang="en-US" sz="2400" dirty="0">
                <a:solidFill>
                  <a:schemeClr val="tx1"/>
                </a:solidFill>
                <a:latin typeface="Arial" panose="020B0604020202020204" pitchFamily="34" charset="0"/>
                <a:cs typeface="Arial" panose="020B0604020202020204" pitchFamily="34" charset="0"/>
              </a:rPr>
              <a:t>compared with those who keep smoking. </a:t>
            </a:r>
          </a:p>
          <a:p>
            <a:pPr algn="l" rtl="0">
              <a:lnSpc>
                <a:spcPct val="150000"/>
              </a:lnSpc>
              <a:buFont typeface="Wingdings" panose="05000000000000000000" pitchFamily="2" charset="2"/>
              <a:buChar char="Ø"/>
            </a:pPr>
            <a:r>
              <a:rPr lang="en-US" sz="2400" b="1" dirty="0">
                <a:solidFill>
                  <a:srgbClr val="C00000"/>
                </a:solidFill>
                <a:latin typeface="Arial" panose="020B0604020202020204" pitchFamily="34" charset="0"/>
                <a:cs typeface="Arial" panose="020B0604020202020204" pitchFamily="34" charset="0"/>
              </a:rPr>
              <a:t>Ex-smokers</a:t>
            </a:r>
            <a:r>
              <a:rPr lang="en-US" sz="2400" dirty="0">
                <a:solidFill>
                  <a:schemeClr val="tx1"/>
                </a:solidFill>
                <a:latin typeface="Arial" panose="020B0604020202020204" pitchFamily="34" charset="0"/>
                <a:cs typeface="Arial" panose="020B0604020202020204" pitchFamily="34" charset="0"/>
              </a:rPr>
              <a:t> enjoy a higher quality of life – they have fewer illnesses. </a:t>
            </a:r>
            <a:r>
              <a:rPr lang="en-US" b="1" dirty="0"/>
              <a:t> </a:t>
            </a:r>
            <a:endParaRPr lang="en-US" dirty="0"/>
          </a:p>
          <a:p>
            <a:pPr algn="l" rtl="0">
              <a:lnSpc>
                <a:spcPct val="150000"/>
              </a:lnSpc>
            </a:pPr>
            <a:endParaRPr lang="en-US" dirty="0"/>
          </a:p>
        </p:txBody>
      </p:sp>
    </p:spTree>
    <p:extLst>
      <p:ext uri="{BB962C8B-B14F-4D97-AF65-F5344CB8AC3E}">
        <p14:creationId xmlns:p14="http://schemas.microsoft.com/office/powerpoint/2010/main" val="34169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215901" y="292100"/>
            <a:ext cx="11287124" cy="1358899"/>
          </a:xfrm>
        </p:spPr>
        <p:txBody>
          <a:bodyPr>
            <a:normAutofit/>
          </a:bodyPr>
          <a:lstStyle/>
          <a:p>
            <a:r>
              <a:rPr lang="en-US" b="1" dirty="0">
                <a:solidFill>
                  <a:srgbClr val="C00000"/>
                </a:solidFill>
              </a:rPr>
              <a:t>   </a:t>
            </a:r>
            <a:r>
              <a:rPr lang="en-US" b="1" dirty="0">
                <a:solidFill>
                  <a:srgbClr val="C00000"/>
                </a:solidFill>
                <a:latin typeface="Arial" panose="020B0604020202020204" pitchFamily="34" charset="0"/>
                <a:cs typeface="Arial" panose="020B0604020202020204" pitchFamily="34" charset="0"/>
              </a:rPr>
              <a:t>Why quit smoking now?</a:t>
            </a:r>
            <a:br>
              <a:rPr lang="en-US" b="1" dirty="0">
                <a:solidFill>
                  <a:srgbClr val="C00000"/>
                </a:solidFill>
                <a:latin typeface="Arial" panose="020B0604020202020204" pitchFamily="34" charset="0"/>
                <a:cs typeface="Arial" panose="020B0604020202020204" pitchFamily="34" charset="0"/>
              </a:rPr>
            </a:b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3682" y="1845734"/>
            <a:ext cx="11533517" cy="4351866"/>
          </a:xfrm>
        </p:spPr>
        <p:txBody>
          <a:bodyPr>
            <a:normAutofit fontScale="85000" lnSpcReduction="20000"/>
          </a:bodyPr>
          <a:lstStyle/>
          <a:p>
            <a:pPr marL="0" indent="0" algn="l" rtl="0">
              <a:buNone/>
            </a:pPr>
            <a:r>
              <a:rPr lang="en-US" sz="2400" b="1" dirty="0">
                <a:solidFill>
                  <a:schemeClr val="tx1"/>
                </a:solidFill>
                <a:latin typeface="Arial" panose="020B0604020202020204" pitchFamily="34" charset="0"/>
                <a:cs typeface="Arial" panose="020B0604020202020204" pitchFamily="34" charset="0"/>
              </a:rPr>
              <a:t>Immediate rewards of quitting smoking:</a:t>
            </a:r>
            <a:endParaRPr lang="en-US" sz="2400" dirty="0">
              <a:solidFill>
                <a:schemeClr val="tx1"/>
              </a:solidFill>
              <a:latin typeface="Arial" panose="020B0604020202020204" pitchFamily="34" charset="0"/>
              <a:cs typeface="Arial" panose="020B0604020202020204" pitchFamily="34" charset="0"/>
            </a:endParaRPr>
          </a:p>
          <a:p>
            <a:pPr algn="l" rtl="0" fontAlgn="base">
              <a:buFont typeface="Wingdings" panose="05000000000000000000" pitchFamily="2" charset="2"/>
              <a:buChar char="v"/>
            </a:pPr>
            <a:r>
              <a:rPr lang="en-US" sz="2400" dirty="0">
                <a:solidFill>
                  <a:srgbClr val="002060"/>
                </a:solidFill>
                <a:latin typeface="Arial" panose="020B0604020202020204" pitchFamily="34" charset="0"/>
                <a:cs typeface="Arial" panose="020B0604020202020204" pitchFamily="34" charset="0"/>
              </a:rPr>
              <a:t>Breath smells better</a:t>
            </a:r>
          </a:p>
          <a:p>
            <a:pPr algn="l" rtl="0" fontAlgn="base">
              <a:buFont typeface="Wingdings" panose="05000000000000000000" pitchFamily="2" charset="2"/>
              <a:buChar char="v"/>
            </a:pPr>
            <a:r>
              <a:rPr lang="en-US" sz="2400" dirty="0">
                <a:solidFill>
                  <a:srgbClr val="002060"/>
                </a:solidFill>
                <a:latin typeface="Arial" panose="020B0604020202020204" pitchFamily="34" charset="0"/>
                <a:cs typeface="Arial" panose="020B0604020202020204" pitchFamily="34" charset="0"/>
              </a:rPr>
              <a:t>Stained teeth get whiter</a:t>
            </a:r>
          </a:p>
          <a:p>
            <a:pPr algn="l" rtl="0" fontAlgn="base">
              <a:buFont typeface="Wingdings" panose="05000000000000000000" pitchFamily="2" charset="2"/>
              <a:buChar char="v"/>
            </a:pPr>
            <a:r>
              <a:rPr lang="en-US" sz="2400" dirty="0">
                <a:solidFill>
                  <a:srgbClr val="002060"/>
                </a:solidFill>
                <a:latin typeface="Arial" panose="020B0604020202020204" pitchFamily="34" charset="0"/>
                <a:cs typeface="Arial" panose="020B0604020202020204" pitchFamily="34" charset="0"/>
              </a:rPr>
              <a:t>Bad smell in clothes and hair go away</a:t>
            </a:r>
          </a:p>
          <a:p>
            <a:pPr algn="l" rtl="0" fontAlgn="base">
              <a:buFont typeface="Wingdings" panose="05000000000000000000" pitchFamily="2" charset="2"/>
              <a:buChar char="v"/>
            </a:pPr>
            <a:r>
              <a:rPr lang="en-US" sz="2400" dirty="0">
                <a:solidFill>
                  <a:srgbClr val="002060"/>
                </a:solidFill>
                <a:latin typeface="Arial" panose="020B0604020202020204" pitchFamily="34" charset="0"/>
                <a:cs typeface="Arial" panose="020B0604020202020204" pitchFamily="34" charset="0"/>
              </a:rPr>
              <a:t>Yellow fingers and fingernails disappear</a:t>
            </a:r>
          </a:p>
          <a:p>
            <a:pPr algn="l" rtl="0" fontAlgn="base">
              <a:buFont typeface="Wingdings" panose="05000000000000000000" pitchFamily="2" charset="2"/>
              <a:buChar char="v"/>
            </a:pPr>
            <a:r>
              <a:rPr lang="en-US" sz="2400" dirty="0">
                <a:solidFill>
                  <a:srgbClr val="002060"/>
                </a:solidFill>
                <a:latin typeface="Arial" panose="020B0604020202020204" pitchFamily="34" charset="0"/>
                <a:cs typeface="Arial" panose="020B0604020202020204" pitchFamily="34" charset="0"/>
              </a:rPr>
              <a:t>Food tastes better</a:t>
            </a:r>
          </a:p>
          <a:p>
            <a:pPr algn="l" rtl="0" fontAlgn="base">
              <a:buFont typeface="Wingdings" panose="05000000000000000000" pitchFamily="2" charset="2"/>
              <a:buChar char="v"/>
            </a:pPr>
            <a:r>
              <a:rPr lang="en-US" sz="2400" dirty="0">
                <a:solidFill>
                  <a:srgbClr val="002060"/>
                </a:solidFill>
                <a:latin typeface="Arial" panose="020B0604020202020204" pitchFamily="34" charset="0"/>
                <a:cs typeface="Arial" panose="020B0604020202020204" pitchFamily="34" charset="0"/>
              </a:rPr>
              <a:t>Sense of smell returns to normal</a:t>
            </a:r>
          </a:p>
          <a:p>
            <a:pPr algn="l" rtl="0" fontAlgn="base">
              <a:buFont typeface="Wingdings" panose="05000000000000000000" pitchFamily="2" charset="2"/>
              <a:buChar char="v"/>
            </a:pPr>
            <a:r>
              <a:rPr lang="en-US" sz="2400" dirty="0">
                <a:solidFill>
                  <a:srgbClr val="002060"/>
                </a:solidFill>
                <a:latin typeface="Arial" panose="020B0604020202020204" pitchFamily="34" charset="0"/>
                <a:cs typeface="Arial" panose="020B0604020202020204" pitchFamily="34" charset="0"/>
              </a:rPr>
              <a:t>Everyday activities (such as climbing stairs or light housework) no longer leave them out of breath</a:t>
            </a:r>
          </a:p>
          <a:p>
            <a:pPr algn="l" rtl="0" fontAlgn="base">
              <a:buFont typeface="Wingdings" panose="05000000000000000000" pitchFamily="2" charset="2"/>
              <a:buChar char="v"/>
            </a:pPr>
            <a:r>
              <a:rPr lang="en-US" sz="2400" dirty="0">
                <a:solidFill>
                  <a:srgbClr val="002060"/>
                </a:solidFill>
                <a:latin typeface="Arial" panose="020B0604020202020204" pitchFamily="34" charset="0"/>
                <a:cs typeface="Arial" panose="020B0604020202020204" pitchFamily="34" charset="0"/>
              </a:rPr>
              <a:t>They can be in smoke-free buildings without having to go outside to smoke.</a:t>
            </a:r>
          </a:p>
          <a:p>
            <a:pPr algn="l" rtl="0" fontAlgn="base">
              <a:buFont typeface="Wingdings" panose="05000000000000000000" pitchFamily="2" charset="2"/>
              <a:buChar char="v"/>
            </a:pPr>
            <a:r>
              <a:rPr lang="en-US" sz="2400" dirty="0">
                <a:solidFill>
                  <a:srgbClr val="002060"/>
                </a:solidFill>
                <a:latin typeface="Arial" panose="020B0604020202020204" pitchFamily="34" charset="0"/>
                <a:cs typeface="Arial" panose="020B0604020202020204" pitchFamily="34" charset="0"/>
              </a:rPr>
              <a:t>Reduce the Cost</a:t>
            </a:r>
          </a:p>
          <a:p>
            <a:pPr algn="l" rtl="0" fontAlgn="base">
              <a:buFont typeface="Wingdings" panose="05000000000000000000" pitchFamily="2" charset="2"/>
              <a:buChar char="v"/>
            </a:pPr>
            <a:r>
              <a:rPr lang="en-US" sz="2400" dirty="0">
                <a:solidFill>
                  <a:srgbClr val="002060"/>
                </a:solidFill>
                <a:latin typeface="Arial" panose="020B0604020202020204" pitchFamily="34" charset="0"/>
                <a:cs typeface="Arial" panose="020B0604020202020204" pitchFamily="34" charset="0"/>
              </a:rPr>
              <a:t>Social acceptance</a:t>
            </a:r>
          </a:p>
          <a:p>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86603"/>
            <a:ext cx="12065000" cy="1450757"/>
          </a:xfrm>
        </p:spPr>
        <p:txBody>
          <a:bodyPr>
            <a:normAutofit fontScale="90000"/>
          </a:bodyPr>
          <a:lstStyle/>
          <a:p>
            <a:r>
              <a:rPr lang="en-US" b="1" dirty="0">
                <a:solidFill>
                  <a:srgbClr val="C00000"/>
                </a:solidFill>
              </a:rPr>
              <a:t>Getting help with the Mental and Physical Addiction</a:t>
            </a:r>
            <a:br>
              <a:rPr lang="en-US" b="1" dirty="0">
                <a:solidFill>
                  <a:srgbClr val="C00000"/>
                </a:solidFill>
              </a:rPr>
            </a:br>
            <a:endParaRPr lang="en-US" dirty="0">
              <a:solidFill>
                <a:srgbClr val="C00000"/>
              </a:solidFill>
            </a:endParaRPr>
          </a:p>
        </p:txBody>
      </p:sp>
      <p:sp>
        <p:nvSpPr>
          <p:cNvPr id="3" name="عنصر نائب للمحتوى 2"/>
          <p:cNvSpPr>
            <a:spLocks noGrp="1"/>
          </p:cNvSpPr>
          <p:nvPr>
            <p:ph idx="1"/>
          </p:nvPr>
        </p:nvSpPr>
        <p:spPr>
          <a:xfrm>
            <a:off x="266700" y="1845734"/>
            <a:ext cx="11798300" cy="4364566"/>
          </a:xfrm>
        </p:spPr>
        <p:txBody>
          <a:bodyPr>
            <a:normAutofit/>
          </a:bodyPr>
          <a:lstStyle/>
          <a:p>
            <a:pPr marL="0" indent="0" algn="l" rtl="0">
              <a:buNone/>
            </a:pPr>
            <a:r>
              <a:rPr lang="en-US" b="1" dirty="0">
                <a:solidFill>
                  <a:srgbClr val="002060"/>
                </a:solidFill>
                <a:latin typeface="Arial" panose="020B0604020202020204" pitchFamily="34" charset="0"/>
                <a:cs typeface="Arial" panose="020B0604020202020204" pitchFamily="34" charset="0"/>
              </a:rPr>
              <a:t>Some people are able to quit on their own, without the help of others or the use of medicines. But for many smokers, it can be hard to break the social and emotional ties to smoking while getting over nicotine withdrawal symptoms at the same time. </a:t>
            </a:r>
          </a:p>
          <a:p>
            <a:pPr marL="0" indent="0" algn="l" rtl="0">
              <a:buNone/>
            </a:pPr>
            <a:r>
              <a:rPr lang="en-US" sz="2400" b="1" dirty="0">
                <a:solidFill>
                  <a:srgbClr val="C00000"/>
                </a:solidFill>
              </a:rPr>
              <a:t>Quit-smoking programs:</a:t>
            </a:r>
          </a:p>
          <a:p>
            <a:pPr algn="l" rtl="0">
              <a:buFont typeface="Wingdings" panose="05000000000000000000" pitchFamily="2" charset="2"/>
              <a:buChar char="§"/>
            </a:pPr>
            <a:r>
              <a:rPr lang="en-US" dirty="0">
                <a:solidFill>
                  <a:schemeClr val="tx1"/>
                </a:solidFill>
              </a:rPr>
              <a:t>Tobacco Control Program; Ministry of Health </a:t>
            </a:r>
            <a:r>
              <a:rPr lang="en-US" dirty="0"/>
              <a:t>(</a:t>
            </a:r>
            <a:r>
              <a:rPr lang="en-US" dirty="0">
                <a:solidFill>
                  <a:srgbClr val="002060"/>
                </a:solidFill>
                <a:hlinkClick r:id="rId2"/>
              </a:rPr>
              <a:t>http://www.sa-tcp.com</a:t>
            </a:r>
            <a:r>
              <a:rPr lang="en-US" dirty="0"/>
              <a:t>)</a:t>
            </a:r>
          </a:p>
          <a:p>
            <a:pPr algn="l" rtl="0">
              <a:buFont typeface="Wingdings" panose="05000000000000000000" pitchFamily="2" charset="2"/>
              <a:buChar char="§"/>
            </a:pPr>
            <a:r>
              <a:rPr lang="en-US" dirty="0">
                <a:solidFill>
                  <a:schemeClr val="tx1"/>
                </a:solidFill>
              </a:rPr>
              <a:t>Purity Organization; Ministry of Social Affairs </a:t>
            </a:r>
            <a:r>
              <a:rPr lang="en-US" dirty="0"/>
              <a:t>(</a:t>
            </a:r>
            <a:r>
              <a:rPr lang="en-US" dirty="0">
                <a:hlinkClick r:id="rId3"/>
              </a:rPr>
              <a:t>http://naqa.org.sa/</a:t>
            </a:r>
            <a:r>
              <a:rPr lang="en-US" dirty="0"/>
              <a:t>)</a:t>
            </a:r>
            <a:endParaRPr lang="ar-SA" dirty="0"/>
          </a:p>
          <a:p>
            <a:pPr algn="l" rtl="0">
              <a:buFont typeface="Wingdings" panose="05000000000000000000" pitchFamily="2" charset="2"/>
              <a:buChar char="Ø"/>
            </a:pPr>
            <a:r>
              <a:rPr lang="en-US" sz="2400" b="1" dirty="0">
                <a:solidFill>
                  <a:srgbClr val="C00000"/>
                </a:solidFill>
              </a:rPr>
              <a:t>Support of family and friends:</a:t>
            </a:r>
          </a:p>
          <a:p>
            <a:pPr algn="l" rtl="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Increase rate of quitting</a:t>
            </a:r>
          </a:p>
        </p:txBody>
      </p:sp>
    </p:spTree>
    <p:extLst>
      <p:ext uri="{BB962C8B-B14F-4D97-AF65-F5344CB8AC3E}">
        <p14:creationId xmlns:p14="http://schemas.microsoft.com/office/powerpoint/2010/main" val="233231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Content of Cigarette</a:t>
            </a:r>
          </a:p>
        </p:txBody>
      </p:sp>
      <p:pic>
        <p:nvPicPr>
          <p:cNvPr id="4" name="Content Placeholder 3" descr="cigarette compound.jpg"/>
          <p:cNvPicPr>
            <a:picLocks noGrp="1" noChangeAspect="1"/>
          </p:cNvPicPr>
          <p:nvPr>
            <p:ph idx="1"/>
          </p:nvPr>
        </p:nvPicPr>
        <p:blipFill>
          <a:blip r:embed="rId2" cstate="print"/>
          <a:srcRect/>
          <a:stretch>
            <a:fillRect/>
          </a:stretch>
        </p:blipFill>
        <p:spPr bwMode="auto">
          <a:xfrm>
            <a:off x="1807029" y="1338943"/>
            <a:ext cx="9927771" cy="5181600"/>
          </a:xfrm>
          <a:prstGeom prst="rect">
            <a:avLst/>
          </a:prstGeom>
          <a:noFill/>
          <a:ln w="9525">
            <a:noFill/>
            <a:miter lim="800000"/>
            <a:headEnd/>
            <a:tailEnd/>
          </a:ln>
        </p:spPr>
      </p:pic>
    </p:spTree>
    <p:extLst>
      <p:ext uri="{BB962C8B-B14F-4D97-AF65-F5344CB8AC3E}">
        <p14:creationId xmlns:p14="http://schemas.microsoft.com/office/powerpoint/2010/main" val="2870570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1E0E805-93E5-D349-940B-9DE77C29BDDC}"/>
              </a:ext>
            </a:extLst>
          </p:cNvPr>
          <p:cNvSpPr>
            <a:spLocks noGrp="1"/>
          </p:cNvSpPr>
          <p:nvPr>
            <p:ph type="title"/>
          </p:nvPr>
        </p:nvSpPr>
        <p:spPr>
          <a:xfrm>
            <a:off x="598021" y="-138554"/>
            <a:ext cx="9611193" cy="2049905"/>
          </a:xfrm>
        </p:spPr>
        <p:txBody>
          <a:bodyPr rtlCol="0">
            <a:normAutofit/>
            <a:scene3d>
              <a:camera prst="orthographicFront"/>
              <a:lightRig rig="threePt" dir="t">
                <a:rot lat="0" lon="0" rev="4800000"/>
              </a:lightRig>
            </a:scene3d>
            <a:sp3d prstMaterial="matte">
              <a:bevelT w="50800" h="10160"/>
            </a:sp3d>
          </a:bodyPr>
          <a:lstStyle/>
          <a:p>
            <a:pPr>
              <a:defRPr/>
            </a:pPr>
            <a:r>
              <a:rPr lang="en-US" sz="2600" dirty="0">
                <a:solidFill>
                  <a:srgbClr val="FF0000"/>
                </a:solidFill>
              </a:rPr>
              <a:t>KSA Tobacco Control Program</a:t>
            </a:r>
            <a:r>
              <a:rPr lang="ar-SA" sz="2800" dirty="0">
                <a:solidFill>
                  <a:srgbClr val="FF0000"/>
                </a:solidFill>
              </a:rPr>
              <a:t>937</a:t>
            </a:r>
            <a:r>
              <a:rPr lang="en-US" sz="2800" dirty="0">
                <a:solidFill>
                  <a:srgbClr val="FF0000"/>
                </a:solidFill>
              </a:rPr>
              <a:t> </a:t>
            </a:r>
            <a:br>
              <a:rPr lang="en-US" sz="2600" dirty="0">
                <a:solidFill>
                  <a:srgbClr val="FF0000"/>
                </a:solidFill>
              </a:rPr>
            </a:br>
            <a:br>
              <a:rPr lang="en-US" sz="2600" dirty="0">
                <a:solidFill>
                  <a:srgbClr val="FF0000"/>
                </a:solidFill>
              </a:rPr>
            </a:br>
            <a:r>
              <a:rPr lang="en-US" sz="2400" dirty="0">
                <a:solidFill>
                  <a:schemeClr val="accent1">
                    <a:satMod val="150000"/>
                  </a:schemeClr>
                </a:solidFill>
              </a:rPr>
              <a:t>http://</a:t>
            </a:r>
            <a:r>
              <a:rPr lang="en-US" sz="2400" dirty="0" err="1">
                <a:solidFill>
                  <a:schemeClr val="accent1">
                    <a:satMod val="150000"/>
                  </a:schemeClr>
                </a:solidFill>
              </a:rPr>
              <a:t>www.tcpmoh.gov.sa</a:t>
            </a:r>
            <a:r>
              <a:rPr lang="en-US" sz="2400" dirty="0">
                <a:solidFill>
                  <a:schemeClr val="accent1">
                    <a:satMod val="150000"/>
                  </a:schemeClr>
                </a:solidFill>
              </a:rPr>
              <a:t>/</a:t>
            </a:r>
            <a:br>
              <a:rPr lang="ar-SA" sz="2400" dirty="0">
                <a:solidFill>
                  <a:schemeClr val="accent1">
                    <a:satMod val="150000"/>
                  </a:schemeClr>
                </a:solidFill>
              </a:rPr>
            </a:br>
            <a:endParaRPr lang="en-US" sz="2400" dirty="0">
              <a:solidFill>
                <a:schemeClr val="accent1">
                  <a:satMod val="150000"/>
                </a:schemeClr>
              </a:solidFill>
            </a:endParaRPr>
          </a:p>
        </p:txBody>
      </p:sp>
      <p:pic>
        <p:nvPicPr>
          <p:cNvPr id="117762" name="Picture 7">
            <a:extLst>
              <a:ext uri="{FF2B5EF4-FFF2-40B4-BE49-F238E27FC236}">
                <a16:creationId xmlns:a16="http://schemas.microsoft.com/office/drawing/2014/main" id="{1007CAF3-F9B9-E84F-916A-60B01143EF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2789" y="1912938"/>
            <a:ext cx="8226425" cy="4349750"/>
          </a:xfrm>
          <a:noFill/>
        </p:spPr>
      </p:pic>
      <p:sp>
        <p:nvSpPr>
          <p:cNvPr id="117763" name="Date Placeholder 3">
            <a:extLst>
              <a:ext uri="{FF2B5EF4-FFF2-40B4-BE49-F238E27FC236}">
                <a16:creationId xmlns:a16="http://schemas.microsoft.com/office/drawing/2014/main" id="{3FF57A42-32A6-534E-8312-F42BEF4572B9}"/>
              </a:ext>
            </a:extLst>
          </p:cNvPr>
          <p:cNvSpPr>
            <a:spLocks noGrp="1"/>
          </p:cNvSpPr>
          <p:nvPr>
            <p:ph type="dt" sz="quarter" idx="4294967295"/>
          </p:nvPr>
        </p:nvSpPr>
        <p:spPr bwMode="auto">
          <a:xfrm>
            <a:off x="1981200" y="6477000"/>
            <a:ext cx="2133600"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fld id="{D1981E94-68F3-D44A-978E-FB2682BCE096}" type="datetime3">
              <a:rPr lang="en-US" altLang="en-US" sz="1200">
                <a:solidFill>
                  <a:srgbClr val="3F3F3F"/>
                </a:solidFill>
              </a:rPr>
              <a:pPr/>
              <a:t>23 January 2021</a:t>
            </a:fld>
            <a:endParaRPr lang="en-US" altLang="en-US" sz="1200">
              <a:solidFill>
                <a:srgbClr val="3F3F3F"/>
              </a:solidFill>
            </a:endParaRPr>
          </a:p>
        </p:txBody>
      </p:sp>
      <p:sp>
        <p:nvSpPr>
          <p:cNvPr id="60420" name="Footer Placeholder 4">
            <a:extLst>
              <a:ext uri="{FF2B5EF4-FFF2-40B4-BE49-F238E27FC236}">
                <a16:creationId xmlns:a16="http://schemas.microsoft.com/office/drawing/2014/main" id="{8A0DAF6E-0CDB-4F41-9681-886222A2EE76}"/>
              </a:ext>
            </a:extLst>
          </p:cNvPr>
          <p:cNvSpPr>
            <a:spLocks noGrp="1"/>
          </p:cNvSpPr>
          <p:nvPr>
            <p:ph type="ftr" sz="quarter" idx="10"/>
          </p:nvPr>
        </p:nvSpPr>
        <p:spPr/>
        <p:txBody>
          <a:bodyPr/>
          <a:lstStyle/>
          <a:p>
            <a:pPr>
              <a:defRPr/>
            </a:pPr>
            <a:r>
              <a:rPr lang="en-US"/>
              <a:t>Tobacco Use</a:t>
            </a:r>
          </a:p>
        </p:txBody>
      </p:sp>
      <p:sp>
        <p:nvSpPr>
          <p:cNvPr id="117765" name="Slide Number Placeholder 5">
            <a:extLst>
              <a:ext uri="{FF2B5EF4-FFF2-40B4-BE49-F238E27FC236}">
                <a16:creationId xmlns:a16="http://schemas.microsoft.com/office/drawing/2014/main" id="{DEFBF034-9D3E-C84E-833A-E7A15778F02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itchFamily="2" charset="2"/>
              <a:buChar char=""/>
              <a:defRPr sz="3200">
                <a:solidFill>
                  <a:schemeClr val="tx1"/>
                </a:solidFill>
                <a:latin typeface="Corbel" panose="020B0503020204020204" pitchFamily="34" charset="0"/>
                <a:cs typeface="Arial" panose="020B0604020202020204"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anose="020B0503020204020204" pitchFamily="34" charset="0"/>
                <a:cs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cs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cs typeface="Arial" panose="020B0604020202020204" pitchFamily="34" charset="0"/>
              </a:defRPr>
            </a:lvl4pPr>
            <a:lvl5pPr marL="2057400" indent="-228600">
              <a:spcBef>
                <a:spcPct val="20000"/>
              </a:spcBef>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20000"/>
              </a:spcBef>
              <a:spcAft>
                <a:spcPct val="0"/>
              </a:spcAft>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20000"/>
              </a:spcBef>
              <a:spcAft>
                <a:spcPct val="0"/>
              </a:spcAft>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20000"/>
              </a:spcBef>
              <a:spcAft>
                <a:spcPct val="0"/>
              </a:spcAft>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20000"/>
              </a:spcBef>
              <a:spcAft>
                <a:spcPct val="0"/>
              </a:spcAft>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9pPr>
          </a:lstStyle>
          <a:p>
            <a:pPr>
              <a:buClrTx/>
              <a:buSzTx/>
              <a:buFontTx/>
              <a:buNone/>
            </a:pPr>
            <a:fld id="{803945F5-59D0-DC4A-BFEA-911B9504C0E4}" type="slidenum">
              <a:rPr lang="en-US" altLang="en-US" sz="1200">
                <a:solidFill>
                  <a:srgbClr val="3F3F3F"/>
                </a:solidFill>
                <a:latin typeface="Times New Roman" panose="02020603050405020304" pitchFamily="18" charset="0"/>
              </a:rPr>
              <a:pPr>
                <a:buClrTx/>
                <a:buSzTx/>
                <a:buFontTx/>
                <a:buNone/>
              </a:pPr>
              <a:t>30</a:t>
            </a:fld>
            <a:endParaRPr lang="en-US" altLang="en-US" sz="1200">
              <a:solidFill>
                <a:srgbClr val="3F3F3F"/>
              </a:solidFill>
              <a:latin typeface="Times New Roman" panose="02020603050405020304" pitchFamily="18" charset="0"/>
            </a:endParaRPr>
          </a:p>
        </p:txBody>
      </p:sp>
      <p:pic>
        <p:nvPicPr>
          <p:cNvPr id="117766" name="Picture 7">
            <a:extLst>
              <a:ext uri="{FF2B5EF4-FFF2-40B4-BE49-F238E27FC236}">
                <a16:creationId xmlns:a16="http://schemas.microsoft.com/office/drawing/2014/main" id="{48DCE67D-3C46-0D44-8897-2E4CE04F7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866" t="14159" r="33780" b="69447"/>
          <a:stretch>
            <a:fillRect/>
          </a:stretch>
        </p:blipFill>
        <p:spPr bwMode="auto">
          <a:xfrm>
            <a:off x="6461126" y="781051"/>
            <a:ext cx="420687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8">
            <a:extLst>
              <a:ext uri="{FF2B5EF4-FFF2-40B4-BE49-F238E27FC236}">
                <a16:creationId xmlns:a16="http://schemas.microsoft.com/office/drawing/2014/main" id="{4618A05A-C036-D948-94EB-561637A181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60" t="57716" r="14861" b="13542"/>
          <a:stretch>
            <a:fillRect/>
          </a:stretch>
        </p:blipFill>
        <p:spPr bwMode="auto">
          <a:xfrm>
            <a:off x="6461126" y="0"/>
            <a:ext cx="4206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211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A7F95887-E12E-974E-83C8-9FFE0A15ABA4}"/>
              </a:ext>
            </a:extLst>
          </p:cNvPr>
          <p:cNvSpPr>
            <a:spLocks noGrp="1"/>
          </p:cNvSpPr>
          <p:nvPr>
            <p:ph type="title"/>
          </p:nvPr>
        </p:nvSpPr>
        <p:spPr>
          <a:xfrm>
            <a:off x="1981200" y="155575"/>
            <a:ext cx="8229600" cy="1252538"/>
          </a:xfrm>
        </p:spPr>
        <p:txBody>
          <a:bodyPr/>
          <a:lstStyle/>
          <a:p>
            <a:endParaRPr lang="en-US" altLang="en-US"/>
          </a:p>
        </p:txBody>
      </p:sp>
      <p:pic>
        <p:nvPicPr>
          <p:cNvPr id="119810" name="Content Placeholder 7">
            <a:extLst>
              <a:ext uri="{FF2B5EF4-FFF2-40B4-BE49-F238E27FC236}">
                <a16:creationId xmlns:a16="http://schemas.microsoft.com/office/drawing/2014/main" id="{F31D343F-DE32-1748-A143-E3FE7F7B1D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7522" b="28003"/>
          <a:stretch>
            <a:fillRect/>
          </a:stretch>
        </p:blipFill>
        <p:spPr>
          <a:xfrm>
            <a:off x="4841875" y="107715"/>
            <a:ext cx="6589124" cy="6352069"/>
          </a:xfrm>
        </p:spPr>
      </p:pic>
      <p:sp>
        <p:nvSpPr>
          <p:cNvPr id="5" name="Footer Placeholder 4">
            <a:extLst>
              <a:ext uri="{FF2B5EF4-FFF2-40B4-BE49-F238E27FC236}">
                <a16:creationId xmlns:a16="http://schemas.microsoft.com/office/drawing/2014/main" id="{3C58A0C1-19C6-2646-978B-FF1EFC5591B0}"/>
              </a:ext>
            </a:extLst>
          </p:cNvPr>
          <p:cNvSpPr>
            <a:spLocks noGrp="1"/>
          </p:cNvSpPr>
          <p:nvPr>
            <p:ph type="ftr" sz="quarter" idx="10"/>
          </p:nvPr>
        </p:nvSpPr>
        <p:spPr/>
        <p:txBody>
          <a:bodyPr/>
          <a:lstStyle/>
          <a:p>
            <a:pPr>
              <a:defRPr/>
            </a:pPr>
            <a:r>
              <a:rPr lang="en-US"/>
              <a:t>Tobacco Use</a:t>
            </a:r>
          </a:p>
        </p:txBody>
      </p:sp>
      <p:sp>
        <p:nvSpPr>
          <p:cNvPr id="119812" name="Slide Number Placeholder 5">
            <a:extLst>
              <a:ext uri="{FF2B5EF4-FFF2-40B4-BE49-F238E27FC236}">
                <a16:creationId xmlns:a16="http://schemas.microsoft.com/office/drawing/2014/main" id="{AF781BA8-2D43-E04D-92A3-D4251240F04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fld id="{EE75B430-5AD2-414E-BE66-B938B08AFB00}" type="slidenum">
              <a:rPr lang="en-US" altLang="en-US" sz="1200">
                <a:solidFill>
                  <a:srgbClr val="3F3F3F"/>
                </a:solidFill>
              </a:rPr>
              <a:pPr/>
              <a:t>31</a:t>
            </a:fld>
            <a:endParaRPr lang="en-US" altLang="en-US" sz="1200">
              <a:solidFill>
                <a:srgbClr val="3F3F3F"/>
              </a:solidFill>
            </a:endParaRPr>
          </a:p>
        </p:txBody>
      </p:sp>
      <p:pic>
        <p:nvPicPr>
          <p:cNvPr id="119813" name="Picture 2" descr="A picture containing holding, phone, man&#10;&#10;Description automatically generated">
            <a:extLst>
              <a:ext uri="{FF2B5EF4-FFF2-40B4-BE49-F238E27FC236}">
                <a16:creationId xmlns:a16="http://schemas.microsoft.com/office/drawing/2014/main" id="{7D184468-29EA-E446-9A09-8CBB9F8F6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44" y="97670"/>
            <a:ext cx="4452131" cy="637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687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13" y="286603"/>
            <a:ext cx="10855367" cy="1450757"/>
          </a:xfrm>
        </p:spPr>
        <p:txBody>
          <a:bodyPr>
            <a:normAutofit/>
          </a:bodyPr>
          <a:lstStyle/>
          <a:p>
            <a:r>
              <a:rPr lang="en-US" sz="3600" b="1" dirty="0">
                <a:solidFill>
                  <a:srgbClr val="C00000"/>
                </a:solidFill>
                <a:latin typeface="Arial" panose="020B0604020202020204" pitchFamily="34" charset="0"/>
                <a:cs typeface="Arial" panose="020B0604020202020204" pitchFamily="34" charset="0"/>
              </a:rPr>
              <a:t>Smoking Cessation Clinic in KSU</a:t>
            </a:r>
            <a:br>
              <a:rPr lang="en-US" sz="3600" b="1" dirty="0">
                <a:solidFill>
                  <a:srgbClr val="C00000"/>
                </a:solidFill>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ar-SA" sz="2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313" y="1737360"/>
            <a:ext cx="5900071" cy="461333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710" y="1737359"/>
            <a:ext cx="5171068" cy="4613335"/>
          </a:xfrm>
          <a:prstGeom prst="rect">
            <a:avLst/>
          </a:prstGeom>
        </p:spPr>
      </p:pic>
    </p:spTree>
    <p:extLst>
      <p:ext uri="{BB962C8B-B14F-4D97-AF65-F5344CB8AC3E}">
        <p14:creationId xmlns:p14="http://schemas.microsoft.com/office/powerpoint/2010/main" val="2441312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4001" y="215900"/>
            <a:ext cx="11937999" cy="1104900"/>
          </a:xfrm>
        </p:spPr>
        <p:txBody>
          <a:bodyPr>
            <a:noAutofit/>
          </a:bodyPr>
          <a:lstStyle/>
          <a:p>
            <a:r>
              <a:rPr lang="en-US" sz="4000" dirty="0">
                <a:solidFill>
                  <a:srgbClr val="C00000"/>
                </a:solidFill>
              </a:rPr>
              <a:t>Withdrawal symptoms can include any of the following:</a:t>
            </a:r>
            <a:br>
              <a:rPr lang="en-US" sz="4000" dirty="0">
                <a:solidFill>
                  <a:srgbClr val="C00000"/>
                </a:solidFill>
              </a:rPr>
            </a:br>
            <a:r>
              <a:rPr lang="en-US" sz="2800" b="1" dirty="0">
                <a:solidFill>
                  <a:schemeClr val="tx1"/>
                </a:solidFill>
                <a:latin typeface="Arial" panose="020B0604020202020204" pitchFamily="34" charset="0"/>
                <a:cs typeface="Arial" panose="020B0604020202020204" pitchFamily="34" charset="0"/>
              </a:rPr>
              <a:t>Peak: first to second week where the relapse rate is high</a:t>
            </a:r>
            <a:r>
              <a:rPr lang="en-US" sz="2800" dirty="0">
                <a:solidFill>
                  <a:srgbClr val="C00000"/>
                </a:solidFill>
              </a:rPr>
              <a:t>)</a:t>
            </a:r>
            <a:r>
              <a:rPr lang="ar-SA" sz="4000" dirty="0">
                <a:solidFill>
                  <a:srgbClr val="C00000"/>
                </a:solidFill>
              </a:rPr>
              <a:t>)</a:t>
            </a:r>
            <a:endParaRPr lang="en-US" sz="4000" dirty="0">
              <a:solidFill>
                <a:srgbClr val="C00000"/>
              </a:solidFill>
            </a:endParaRPr>
          </a:p>
        </p:txBody>
      </p:sp>
      <p:sp>
        <p:nvSpPr>
          <p:cNvPr id="3" name="عنصر نائب للمحتوى 2"/>
          <p:cNvSpPr>
            <a:spLocks noGrp="1"/>
          </p:cNvSpPr>
          <p:nvPr>
            <p:ph idx="1"/>
          </p:nvPr>
        </p:nvSpPr>
        <p:spPr>
          <a:xfrm>
            <a:off x="127001" y="1320800"/>
            <a:ext cx="11836399" cy="5575300"/>
          </a:xfrm>
        </p:spPr>
        <p:txBody>
          <a:bodyPr>
            <a:normAutofit/>
          </a:bodyPr>
          <a:lstStyle/>
          <a:p>
            <a:pPr algn="l" rtl="0" fontAlgn="base">
              <a:buFont typeface="Wingdings" panose="05000000000000000000" pitchFamily="2" charset="2"/>
              <a:buChar char="q"/>
            </a:pPr>
            <a:r>
              <a:rPr lang="en-US" b="1" dirty="0">
                <a:solidFill>
                  <a:srgbClr val="002060"/>
                </a:solidFill>
              </a:rPr>
              <a:t>Dizziness (which may last 1 to 2 days after quitting)</a:t>
            </a:r>
          </a:p>
          <a:p>
            <a:pPr algn="l" rtl="0" fontAlgn="base">
              <a:buFont typeface="Wingdings" panose="05000000000000000000" pitchFamily="2" charset="2"/>
              <a:buChar char="q"/>
            </a:pPr>
            <a:r>
              <a:rPr lang="en-US" b="1" dirty="0">
                <a:solidFill>
                  <a:srgbClr val="002060"/>
                </a:solidFill>
              </a:rPr>
              <a:t>Feelings of frustration, impatience, and anger</a:t>
            </a:r>
          </a:p>
          <a:p>
            <a:pPr algn="l" rtl="0" fontAlgn="base">
              <a:buFont typeface="Wingdings" panose="05000000000000000000" pitchFamily="2" charset="2"/>
              <a:buChar char="q"/>
            </a:pPr>
            <a:r>
              <a:rPr lang="en-US" b="1" dirty="0">
                <a:solidFill>
                  <a:srgbClr val="002060"/>
                </a:solidFill>
              </a:rPr>
              <a:t>Depression, Anxiety, Tiredness  and Irritability</a:t>
            </a:r>
          </a:p>
          <a:p>
            <a:pPr algn="l" rtl="0" fontAlgn="base">
              <a:buFont typeface="Wingdings" panose="05000000000000000000" pitchFamily="2" charset="2"/>
              <a:buChar char="q"/>
            </a:pPr>
            <a:r>
              <a:rPr lang="en-US" b="1" dirty="0">
                <a:solidFill>
                  <a:srgbClr val="002060"/>
                </a:solidFill>
              </a:rPr>
              <a:t>Sleep disturbances</a:t>
            </a:r>
          </a:p>
          <a:p>
            <a:pPr algn="l" rtl="0" fontAlgn="base">
              <a:buFont typeface="Wingdings" panose="05000000000000000000" pitchFamily="2" charset="2"/>
              <a:buChar char="q"/>
            </a:pPr>
            <a:r>
              <a:rPr lang="en-US" b="1" dirty="0">
                <a:solidFill>
                  <a:srgbClr val="002060"/>
                </a:solidFill>
              </a:rPr>
              <a:t>Trouble concentrating</a:t>
            </a:r>
          </a:p>
          <a:p>
            <a:pPr algn="l" rtl="0" fontAlgn="base">
              <a:buFont typeface="Wingdings" panose="05000000000000000000" pitchFamily="2" charset="2"/>
              <a:buChar char="q"/>
            </a:pPr>
            <a:r>
              <a:rPr lang="en-US" b="1" dirty="0">
                <a:solidFill>
                  <a:srgbClr val="002060"/>
                </a:solidFill>
              </a:rPr>
              <a:t>Restlessness or boredom</a:t>
            </a:r>
          </a:p>
          <a:p>
            <a:pPr algn="l" rtl="0" fontAlgn="base">
              <a:buFont typeface="Wingdings" panose="05000000000000000000" pitchFamily="2" charset="2"/>
              <a:buChar char="q"/>
            </a:pPr>
            <a:r>
              <a:rPr lang="en-US" b="1" dirty="0">
                <a:solidFill>
                  <a:srgbClr val="002060"/>
                </a:solidFill>
              </a:rPr>
              <a:t>Headaches</a:t>
            </a:r>
          </a:p>
          <a:p>
            <a:pPr algn="l" rtl="0" fontAlgn="base">
              <a:buFont typeface="Wingdings" panose="05000000000000000000" pitchFamily="2" charset="2"/>
              <a:buChar char="q"/>
            </a:pPr>
            <a:r>
              <a:rPr lang="en-US" b="1" dirty="0">
                <a:solidFill>
                  <a:srgbClr val="002060"/>
                </a:solidFill>
              </a:rPr>
              <a:t>Increased appetite and Weight gain</a:t>
            </a:r>
          </a:p>
          <a:p>
            <a:pPr algn="l" rtl="0" fontAlgn="base">
              <a:buFont typeface="Wingdings" panose="05000000000000000000" pitchFamily="2" charset="2"/>
              <a:buChar char="q"/>
            </a:pPr>
            <a:r>
              <a:rPr lang="en-US" b="1" dirty="0">
                <a:solidFill>
                  <a:srgbClr val="002060"/>
                </a:solidFill>
              </a:rPr>
              <a:t>Constipation and gas</a:t>
            </a:r>
          </a:p>
          <a:p>
            <a:pPr algn="l" rtl="0" fontAlgn="base">
              <a:buFont typeface="Wingdings" panose="05000000000000000000" pitchFamily="2" charset="2"/>
              <a:buChar char="q"/>
            </a:pPr>
            <a:r>
              <a:rPr lang="en-US" b="1" dirty="0">
                <a:solidFill>
                  <a:srgbClr val="002060"/>
                </a:solidFill>
              </a:rPr>
              <a:t>Cough, dry mouth, sore throat, and nasal drip</a:t>
            </a:r>
          </a:p>
          <a:p>
            <a:pPr algn="l" rtl="0" fontAlgn="base">
              <a:buFont typeface="Wingdings" panose="05000000000000000000" pitchFamily="2" charset="2"/>
              <a:buChar char="q"/>
            </a:pPr>
            <a:r>
              <a:rPr lang="en-US" b="1" dirty="0">
                <a:solidFill>
                  <a:srgbClr val="002060"/>
                </a:solidFill>
              </a:rPr>
              <a:t>Chest tightness</a:t>
            </a:r>
          </a:p>
          <a:p>
            <a:pPr algn="l" rtl="0"/>
            <a:endParaRPr lang="en-US" b="1" dirty="0"/>
          </a:p>
        </p:txBody>
      </p:sp>
    </p:spTree>
    <p:extLst>
      <p:ext uri="{BB962C8B-B14F-4D97-AF65-F5344CB8AC3E}">
        <p14:creationId xmlns:p14="http://schemas.microsoft.com/office/powerpoint/2010/main" val="1018651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C00000"/>
                </a:solidFill>
                <a:latin typeface="Arial" panose="020B0604020202020204" pitchFamily="34" charset="0"/>
                <a:cs typeface="Arial" panose="020B0604020202020204" pitchFamily="34" charset="0"/>
              </a:rPr>
              <a:t>Dealing with smoking withdrawal</a:t>
            </a:r>
            <a:br>
              <a:rPr lang="en-US" b="1" dirty="0">
                <a:solidFill>
                  <a:srgbClr val="C00000"/>
                </a:solidFill>
              </a:rPr>
            </a:br>
            <a:endParaRPr lang="en-US" dirty="0">
              <a:solidFill>
                <a:srgbClr val="C00000"/>
              </a:solidFill>
            </a:endParaRPr>
          </a:p>
        </p:txBody>
      </p:sp>
      <p:sp>
        <p:nvSpPr>
          <p:cNvPr id="3" name="عنصر نائب للمحتوى 2"/>
          <p:cNvSpPr>
            <a:spLocks noGrp="1"/>
          </p:cNvSpPr>
          <p:nvPr>
            <p:ph idx="1"/>
          </p:nvPr>
        </p:nvSpPr>
        <p:spPr>
          <a:xfrm>
            <a:off x="228600" y="1845734"/>
            <a:ext cx="11798300" cy="4023360"/>
          </a:xfrm>
        </p:spPr>
        <p:txBody>
          <a:bodyPr>
            <a:normAutofit/>
          </a:bodyPr>
          <a:lstStyle/>
          <a:p>
            <a:pPr algn="l" rtl="0">
              <a:lnSpc>
                <a:spcPct val="150000"/>
              </a:lnSpc>
            </a:pPr>
            <a:endParaRPr lang="en-US" sz="2400" dirty="0">
              <a:solidFill>
                <a:schemeClr val="tx1"/>
              </a:solidFill>
              <a:latin typeface="Arial" panose="020B0604020202020204" pitchFamily="34" charset="0"/>
              <a:cs typeface="Arial" panose="020B0604020202020204" pitchFamily="34" charset="0"/>
            </a:endParaRPr>
          </a:p>
          <a:p>
            <a:pPr algn="l" rtl="0">
              <a:lnSpc>
                <a:spcPct val="150000"/>
              </a:lnSpc>
            </a:pPr>
            <a:r>
              <a:rPr lang="en-US" sz="2400" dirty="0">
                <a:solidFill>
                  <a:schemeClr val="tx1"/>
                </a:solidFill>
                <a:latin typeface="Arial" panose="020B0604020202020204" pitchFamily="34" charset="0"/>
                <a:cs typeface="Arial" panose="020B0604020202020204" pitchFamily="34" charset="0"/>
              </a:rPr>
              <a:t>If someone’s been smoking for any length of time, smoking has become linked with a lot of the things in daily life – waking up in the morning, eating, reading, watching TV, and drinking coffee, for example.</a:t>
            </a:r>
          </a:p>
          <a:p>
            <a:pPr algn="l" rtl="0">
              <a:buNone/>
            </a:pP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861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7500" y="109537"/>
            <a:ext cx="11036300" cy="995363"/>
          </a:xfrm>
        </p:spPr>
        <p:txBody>
          <a:bodyPr>
            <a:normAutofit/>
          </a:bodyPr>
          <a:lstStyle/>
          <a:p>
            <a:r>
              <a:rPr lang="en-US" dirty="0">
                <a:solidFill>
                  <a:srgbClr val="C00000"/>
                </a:solidFill>
              </a:rPr>
              <a:t>Tips to overcome withdrawal symptoms</a:t>
            </a:r>
          </a:p>
        </p:txBody>
      </p:sp>
      <p:sp>
        <p:nvSpPr>
          <p:cNvPr id="3" name="عنصر نائب للمحتوى 2"/>
          <p:cNvSpPr>
            <a:spLocks noGrp="1"/>
          </p:cNvSpPr>
          <p:nvPr>
            <p:ph idx="1"/>
          </p:nvPr>
        </p:nvSpPr>
        <p:spPr>
          <a:xfrm>
            <a:off x="317500" y="1651000"/>
            <a:ext cx="11620500" cy="4546600"/>
          </a:xfrm>
        </p:spPr>
        <p:txBody>
          <a:bodyPr>
            <a:normAutofit fontScale="92500"/>
          </a:bodyPr>
          <a:lstStyle/>
          <a:p>
            <a:pPr algn="l" rtl="0" fontAlgn="base">
              <a:lnSpc>
                <a:spcPct val="170000"/>
              </a:lnSpc>
            </a:pPr>
            <a:r>
              <a:rPr lang="en-US" sz="2600" b="1" dirty="0">
                <a:solidFill>
                  <a:srgbClr val="C00000"/>
                </a:solidFill>
                <a:latin typeface="Arial" panose="020B0604020202020204" pitchFamily="34" charset="0"/>
                <a:cs typeface="Arial" panose="020B0604020202020204" pitchFamily="34" charset="0"/>
              </a:rPr>
              <a:t>Avoid temptation. </a:t>
            </a:r>
            <a:r>
              <a:rPr lang="en-US" sz="2600" dirty="0">
                <a:solidFill>
                  <a:schemeClr val="tx1"/>
                </a:solidFill>
                <a:latin typeface="Arial" panose="020B0604020202020204" pitchFamily="34" charset="0"/>
                <a:cs typeface="Arial" panose="020B0604020202020204" pitchFamily="34" charset="0"/>
              </a:rPr>
              <a:t>Stay away from people and places that tempt you to smoke. </a:t>
            </a:r>
          </a:p>
          <a:p>
            <a:pPr algn="l" rtl="0" fontAlgn="base">
              <a:lnSpc>
                <a:spcPct val="170000"/>
              </a:lnSpc>
            </a:pPr>
            <a:r>
              <a:rPr lang="en-US" sz="2600" b="1" dirty="0">
                <a:solidFill>
                  <a:srgbClr val="C00000"/>
                </a:solidFill>
                <a:latin typeface="Arial" panose="020B0604020202020204" pitchFamily="34" charset="0"/>
                <a:cs typeface="Arial" panose="020B0604020202020204" pitchFamily="34" charset="0"/>
              </a:rPr>
              <a:t>Change your habits.</a:t>
            </a:r>
            <a:r>
              <a:rPr lang="en-US" sz="2600" b="1" dirty="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Switch to juices instead of coffee. Take a brisk walk instead. </a:t>
            </a:r>
          </a:p>
          <a:p>
            <a:pPr algn="l" rtl="0" fontAlgn="base">
              <a:lnSpc>
                <a:spcPct val="170000"/>
              </a:lnSpc>
            </a:pPr>
            <a:r>
              <a:rPr lang="en-US" sz="2600" b="1" dirty="0">
                <a:solidFill>
                  <a:srgbClr val="C00000"/>
                </a:solidFill>
                <a:latin typeface="Arial" panose="020B0604020202020204" pitchFamily="34" charset="0"/>
                <a:cs typeface="Arial" panose="020B0604020202020204" pitchFamily="34" charset="0"/>
              </a:rPr>
              <a:t>Choose other things for your mouth:</a:t>
            </a:r>
            <a:r>
              <a:rPr lang="en-US" sz="2600" dirty="0">
                <a:solidFill>
                  <a:schemeClr val="tx1"/>
                </a:solidFill>
                <a:latin typeface="Arial" panose="020B0604020202020204" pitchFamily="34" charset="0"/>
                <a:cs typeface="Arial" panose="020B0604020202020204" pitchFamily="34" charset="0"/>
              </a:rPr>
              <a:t> such as sugarless gum or hard candy, raw vegetables such </a:t>
            </a:r>
            <a:r>
              <a:rPr lang="en-US" sz="2600">
                <a:solidFill>
                  <a:schemeClr val="tx1"/>
                </a:solidFill>
                <a:latin typeface="Arial" panose="020B0604020202020204" pitchFamily="34" charset="0"/>
                <a:cs typeface="Arial" panose="020B0604020202020204" pitchFamily="34" charset="0"/>
              </a:rPr>
              <a:t>as carrot. </a:t>
            </a:r>
            <a:endParaRPr lang="en-US" sz="2600" dirty="0">
              <a:solidFill>
                <a:schemeClr val="tx1"/>
              </a:solidFill>
              <a:latin typeface="Arial" panose="020B0604020202020204" pitchFamily="34" charset="0"/>
              <a:cs typeface="Arial" panose="020B0604020202020204" pitchFamily="34" charset="0"/>
            </a:endParaRPr>
          </a:p>
          <a:p>
            <a:pPr algn="l" rtl="0" fontAlgn="base">
              <a:lnSpc>
                <a:spcPct val="170000"/>
              </a:lnSpc>
            </a:pPr>
            <a:r>
              <a:rPr lang="en-US" sz="2600" b="1" dirty="0">
                <a:solidFill>
                  <a:srgbClr val="C00000"/>
                </a:solidFill>
                <a:latin typeface="Arial" panose="020B0604020202020204" pitchFamily="34" charset="0"/>
                <a:cs typeface="Arial" panose="020B0604020202020204" pitchFamily="34" charset="0"/>
              </a:rPr>
              <a:t>Get active with your hands:</a:t>
            </a:r>
            <a:r>
              <a:rPr lang="en-US" sz="2600" dirty="0">
                <a:solidFill>
                  <a:srgbClr val="C00000"/>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Do something to reduce your stress like Exercise or keeps your hands busy. </a:t>
            </a:r>
            <a:endParaRPr lang="en-US" dirty="0"/>
          </a:p>
        </p:txBody>
      </p:sp>
    </p:spTree>
    <p:extLst>
      <p:ext uri="{BB962C8B-B14F-4D97-AF65-F5344CB8AC3E}">
        <p14:creationId xmlns:p14="http://schemas.microsoft.com/office/powerpoint/2010/main" val="16822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0729" y="109537"/>
            <a:ext cx="11003071" cy="1325563"/>
          </a:xfrm>
        </p:spPr>
        <p:txBody>
          <a:bodyPr>
            <a:normAutofit/>
          </a:bodyPr>
          <a:lstStyle/>
          <a:p>
            <a:r>
              <a:rPr lang="en-US" sz="4400" b="1" dirty="0">
                <a:solidFill>
                  <a:srgbClr val="C00000"/>
                </a:solidFill>
                <a:latin typeface="Arial" panose="020B0604020202020204" pitchFamily="34" charset="0"/>
                <a:cs typeface="Arial" panose="020B0604020202020204" pitchFamily="34" charset="0"/>
              </a:rPr>
              <a:t>Tips to overcome withdrawal symptoms</a:t>
            </a:r>
          </a:p>
        </p:txBody>
      </p:sp>
      <p:sp>
        <p:nvSpPr>
          <p:cNvPr id="3" name="عنصر نائب للمحتوى 2"/>
          <p:cNvSpPr>
            <a:spLocks noGrp="1"/>
          </p:cNvSpPr>
          <p:nvPr>
            <p:ph idx="1"/>
          </p:nvPr>
        </p:nvSpPr>
        <p:spPr>
          <a:xfrm>
            <a:off x="139700" y="1435100"/>
            <a:ext cx="11899900" cy="4711700"/>
          </a:xfrm>
        </p:spPr>
        <p:txBody>
          <a:bodyPr>
            <a:normAutofit/>
          </a:bodyPr>
          <a:lstStyle/>
          <a:p>
            <a:pPr algn="l" rtl="0" fontAlgn="base">
              <a:lnSpc>
                <a:spcPct val="170000"/>
              </a:lnSpc>
            </a:pPr>
            <a:endParaRPr lang="en-US" b="1" dirty="0">
              <a:solidFill>
                <a:srgbClr val="C00000"/>
              </a:solidFill>
            </a:endParaRPr>
          </a:p>
          <a:p>
            <a:pPr algn="l" rtl="0" fontAlgn="base">
              <a:lnSpc>
                <a:spcPct val="170000"/>
              </a:lnSpc>
            </a:pPr>
            <a:r>
              <a:rPr lang="en-US" sz="2400" b="1" dirty="0">
                <a:solidFill>
                  <a:srgbClr val="C00000"/>
                </a:solidFill>
                <a:latin typeface="Arial" panose="020B0604020202020204" pitchFamily="34" charset="0"/>
                <a:cs typeface="Arial" panose="020B0604020202020204" pitchFamily="34" charset="0"/>
              </a:rPr>
              <a:t>Breathe deeply:</a:t>
            </a:r>
            <a:r>
              <a:rPr lang="en-US" sz="2400" dirty="0">
                <a:solidFill>
                  <a:srgbClr val="C0000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as you inhaled the smoke. </a:t>
            </a:r>
          </a:p>
          <a:p>
            <a:pPr algn="l" rtl="0" fontAlgn="base">
              <a:lnSpc>
                <a:spcPct val="170000"/>
              </a:lnSpc>
            </a:pPr>
            <a:r>
              <a:rPr lang="en-US" sz="2400" b="1" dirty="0">
                <a:solidFill>
                  <a:srgbClr val="C00000"/>
                </a:solidFill>
                <a:latin typeface="Arial" panose="020B0604020202020204" pitchFamily="34" charset="0"/>
                <a:cs typeface="Arial" panose="020B0604020202020204" pitchFamily="34" charset="0"/>
              </a:rPr>
              <a:t>Delay:</a:t>
            </a:r>
            <a:r>
              <a:rPr lang="en-US" sz="2400" dirty="0">
                <a:solidFill>
                  <a:srgbClr val="C0000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If you feel that you’re about to light up, hold off. Tell yourself you must wait at least 10 minutes. </a:t>
            </a:r>
          </a:p>
          <a:p>
            <a:pPr algn="l" rtl="0" fontAlgn="base">
              <a:lnSpc>
                <a:spcPct val="170000"/>
              </a:lnSpc>
            </a:pPr>
            <a:r>
              <a:rPr lang="en-US" sz="2400" b="1" dirty="0">
                <a:solidFill>
                  <a:srgbClr val="C00000"/>
                </a:solidFill>
                <a:latin typeface="Arial" panose="020B0604020202020204" pitchFamily="34" charset="0"/>
                <a:cs typeface="Arial" panose="020B0604020202020204" pitchFamily="34" charset="0"/>
              </a:rPr>
              <a:t>Reward yourself.</a:t>
            </a:r>
            <a:r>
              <a:rPr lang="en-US" sz="2400" b="1"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Put the money you would have spent on tobacco in a jar every day and then buy yourself a gift.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2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73" y="286603"/>
            <a:ext cx="10880107" cy="1450757"/>
          </a:xfrm>
        </p:spPr>
        <p:txBody>
          <a:bodyPr>
            <a:normAutofit/>
          </a:bodyPr>
          <a:lstStyle/>
          <a:p>
            <a:r>
              <a:rPr lang="en-US" b="1" dirty="0">
                <a:solidFill>
                  <a:srgbClr val="C00000"/>
                </a:solidFill>
                <a:latin typeface="Arial" panose="020B0604020202020204" pitchFamily="34" charset="0"/>
                <a:cs typeface="Arial" panose="020B0604020202020204" pitchFamily="34" charset="0"/>
              </a:rPr>
              <a:t>Five Major Steps to Quit (The "5 A's")</a:t>
            </a:r>
            <a:br>
              <a:rPr lang="en-US" b="1" dirty="0">
                <a:solidFill>
                  <a:srgbClr val="C00000"/>
                </a:solidFill>
                <a:latin typeface="Arial" panose="020B0604020202020204" pitchFamily="34" charset="0"/>
                <a:cs typeface="Arial" panose="020B0604020202020204" pitchFamily="34" charset="0"/>
              </a:rPr>
            </a:br>
            <a:endParaRPr lang="ar-SA"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260" y="1845734"/>
            <a:ext cx="11786992" cy="4530014"/>
          </a:xfrm>
        </p:spPr>
        <p:txBody>
          <a:bodyPr>
            <a:normAutofit/>
          </a:bodyPr>
          <a:lstStyle/>
          <a:p>
            <a:pPr algn="l" rtl="0">
              <a:lnSpc>
                <a:spcPct val="150000"/>
              </a:lnSpc>
            </a:pPr>
            <a:r>
              <a:rPr lang="en-US" sz="2400" b="1" dirty="0">
                <a:solidFill>
                  <a:srgbClr val="C00000"/>
                </a:solidFill>
                <a:latin typeface="Arial" panose="020B0604020202020204" pitchFamily="34" charset="0"/>
                <a:cs typeface="Arial" panose="020B0604020202020204" pitchFamily="34" charset="0"/>
              </a:rPr>
              <a:t>Ask</a:t>
            </a:r>
            <a:r>
              <a:rPr lang="en-US" sz="2400" dirty="0">
                <a:latin typeface="Arial" panose="020B0604020202020204" pitchFamily="34" charset="0"/>
                <a:cs typeface="Arial" panose="020B0604020202020204" pitchFamily="34" charset="0"/>
              </a:rPr>
              <a:t> - </a:t>
            </a:r>
            <a:r>
              <a:rPr lang="en-US" sz="2400" dirty="0">
                <a:solidFill>
                  <a:srgbClr val="002060"/>
                </a:solidFill>
                <a:latin typeface="Arial" panose="020B0604020202020204" pitchFamily="34" charset="0"/>
                <a:cs typeface="Arial" panose="020B0604020202020204" pitchFamily="34" charset="0"/>
              </a:rPr>
              <a:t>about tobacco use for every patient at every visit. </a:t>
            </a:r>
          </a:p>
          <a:p>
            <a:pPr algn="l" rtl="0">
              <a:lnSpc>
                <a:spcPct val="150000"/>
              </a:lnSpc>
            </a:pPr>
            <a:r>
              <a:rPr lang="en-US" sz="2400" b="1" dirty="0">
                <a:solidFill>
                  <a:srgbClr val="C00000"/>
                </a:solidFill>
                <a:latin typeface="Arial" panose="020B0604020202020204" pitchFamily="34" charset="0"/>
                <a:cs typeface="Arial" panose="020B0604020202020204" pitchFamily="34" charset="0"/>
              </a:rPr>
              <a:t>Advise</a:t>
            </a:r>
            <a:r>
              <a:rPr lang="en-US" sz="2400" dirty="0">
                <a:latin typeface="Arial" panose="020B0604020202020204" pitchFamily="34" charset="0"/>
                <a:cs typeface="Arial" panose="020B0604020202020204" pitchFamily="34" charset="0"/>
              </a:rPr>
              <a:t> - </a:t>
            </a:r>
            <a:r>
              <a:rPr lang="en-US" sz="2400" dirty="0">
                <a:solidFill>
                  <a:srgbClr val="002060"/>
                </a:solidFill>
                <a:latin typeface="Arial" panose="020B0604020202020204" pitchFamily="34" charset="0"/>
                <a:cs typeface="Arial" panose="020B0604020202020204" pitchFamily="34" charset="0"/>
              </a:rPr>
              <a:t>every tobacco user to quit.</a:t>
            </a:r>
          </a:p>
          <a:p>
            <a:pPr algn="l" rtl="0">
              <a:lnSpc>
                <a:spcPct val="150000"/>
              </a:lnSpc>
            </a:pPr>
            <a:r>
              <a:rPr lang="en-US" sz="2400" b="1" dirty="0">
                <a:solidFill>
                  <a:srgbClr val="C00000"/>
                </a:solidFill>
                <a:latin typeface="Arial" panose="020B0604020202020204" pitchFamily="34" charset="0"/>
                <a:cs typeface="Arial" panose="020B0604020202020204" pitchFamily="34" charset="0"/>
              </a:rPr>
              <a:t>Assess</a:t>
            </a:r>
            <a:r>
              <a:rPr lang="en-US" sz="2400" dirty="0">
                <a:latin typeface="Arial" panose="020B0604020202020204" pitchFamily="34" charset="0"/>
                <a:cs typeface="Arial" panose="020B0604020202020204" pitchFamily="34" charset="0"/>
              </a:rPr>
              <a:t> - </a:t>
            </a:r>
            <a:r>
              <a:rPr lang="en-US" sz="2400" dirty="0">
                <a:solidFill>
                  <a:srgbClr val="002060"/>
                </a:solidFill>
                <a:latin typeface="Arial" panose="020B0604020202020204" pitchFamily="34" charset="0"/>
                <a:cs typeface="Arial" panose="020B0604020202020204" pitchFamily="34" charset="0"/>
              </a:rPr>
              <a:t>are you willing to quit smoking.</a:t>
            </a:r>
          </a:p>
          <a:p>
            <a:pPr algn="l" rtl="0">
              <a:lnSpc>
                <a:spcPct val="150000"/>
              </a:lnSpc>
            </a:pPr>
            <a:r>
              <a:rPr lang="en-US" sz="2400" b="1" dirty="0">
                <a:solidFill>
                  <a:srgbClr val="C00000"/>
                </a:solidFill>
                <a:latin typeface="Arial" panose="020B0604020202020204" pitchFamily="34" charset="0"/>
                <a:cs typeface="Arial" panose="020B0604020202020204" pitchFamily="34" charset="0"/>
              </a:rPr>
              <a:t>Assist</a:t>
            </a:r>
            <a:r>
              <a:rPr lang="en-US" sz="2400" dirty="0">
                <a:latin typeface="Arial" panose="020B0604020202020204" pitchFamily="34" charset="0"/>
                <a:cs typeface="Arial" panose="020B0604020202020204" pitchFamily="34" charset="0"/>
              </a:rPr>
              <a:t> - </a:t>
            </a:r>
            <a:r>
              <a:rPr lang="en-US" sz="2400" dirty="0">
                <a:solidFill>
                  <a:srgbClr val="002060"/>
                </a:solidFill>
                <a:latin typeface="Arial" panose="020B0604020202020204" pitchFamily="34" charset="0"/>
                <a:cs typeface="Arial" panose="020B0604020202020204" pitchFamily="34" charset="0"/>
              </a:rPr>
              <a:t>use counseling and pharmacotherapy to help him or her quit. </a:t>
            </a:r>
          </a:p>
          <a:p>
            <a:pPr algn="l" rtl="0">
              <a:lnSpc>
                <a:spcPct val="150000"/>
              </a:lnSpc>
            </a:pPr>
            <a:r>
              <a:rPr lang="en-US" sz="2400" b="1" dirty="0">
                <a:solidFill>
                  <a:srgbClr val="C00000"/>
                </a:solidFill>
                <a:latin typeface="Arial" panose="020B0604020202020204" pitchFamily="34" charset="0"/>
                <a:cs typeface="Arial" panose="020B0604020202020204" pitchFamily="34" charset="0"/>
              </a:rPr>
              <a:t>Arrange</a:t>
            </a:r>
            <a:r>
              <a:rPr lang="en-US" sz="2400" dirty="0">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 Schedule follow up contact after the quit date.</a:t>
            </a:r>
          </a:p>
          <a:p>
            <a:pPr algn="l" rtl="0"/>
            <a:endParaRPr lang="ar-SA" dirty="0"/>
          </a:p>
        </p:txBody>
      </p:sp>
    </p:spTree>
    <p:extLst>
      <p:ext uri="{BB962C8B-B14F-4D97-AF65-F5344CB8AC3E}">
        <p14:creationId xmlns:p14="http://schemas.microsoft.com/office/powerpoint/2010/main" val="3576201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86603"/>
            <a:ext cx="11633200" cy="996097"/>
          </a:xfrm>
        </p:spPr>
        <p:txBody>
          <a:bodyPr/>
          <a:lstStyle/>
          <a:p>
            <a:pPr rtl="0"/>
            <a:r>
              <a:rPr lang="en-US" b="1" dirty="0">
                <a:solidFill>
                  <a:srgbClr val="C00000"/>
                </a:solidFill>
                <a:latin typeface="Arial" panose="020B0604020202020204" pitchFamily="34" charset="0"/>
                <a:cs typeface="Arial" panose="020B0604020202020204" pitchFamily="34" charset="0"/>
              </a:rPr>
              <a:t>Electronic Cigarette</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1300" y="1845734"/>
            <a:ext cx="11633200" cy="4023360"/>
          </a:xfrm>
        </p:spPr>
        <p:txBody>
          <a:bodyPr>
            <a:normAutofit/>
          </a:bodyPr>
          <a:lstStyle/>
          <a:p>
            <a:pPr algn="l" rtl="0"/>
            <a:r>
              <a:rPr lang="en-US" sz="2800" dirty="0">
                <a:solidFill>
                  <a:schemeClr val="tx1"/>
                </a:solidFill>
                <a:latin typeface="Arial" panose="020B0604020202020204" pitchFamily="34" charset="0"/>
                <a:cs typeface="Arial" panose="020B0604020202020204" pitchFamily="34" charset="0"/>
              </a:rPr>
              <a:t>An </a:t>
            </a:r>
            <a:r>
              <a:rPr lang="en-US" sz="2800" b="1" dirty="0">
                <a:solidFill>
                  <a:srgbClr val="002060"/>
                </a:solidFill>
                <a:latin typeface="Arial" panose="020B0604020202020204" pitchFamily="34" charset="0"/>
                <a:cs typeface="Arial" panose="020B0604020202020204" pitchFamily="34" charset="0"/>
              </a:rPr>
              <a:t>electronic cigarette</a:t>
            </a:r>
            <a:r>
              <a:rPr lang="en-US" sz="2800" dirty="0">
                <a:solidFill>
                  <a:schemeClr val="tx1"/>
                </a:solidFill>
                <a:latin typeface="Arial" panose="020B0604020202020204" pitchFamily="34" charset="0"/>
                <a:cs typeface="Arial" panose="020B0604020202020204" pitchFamily="34" charset="0"/>
              </a:rPr>
              <a:t> or </a:t>
            </a:r>
            <a:r>
              <a:rPr lang="en-US" sz="2800" b="1" dirty="0">
                <a:solidFill>
                  <a:srgbClr val="002060"/>
                </a:solidFill>
                <a:latin typeface="Arial" panose="020B0604020202020204" pitchFamily="34" charset="0"/>
                <a:cs typeface="Arial" panose="020B0604020202020204" pitchFamily="34" charset="0"/>
              </a:rPr>
              <a:t>electronic Nicotine delivery system</a:t>
            </a:r>
            <a:r>
              <a:rPr lang="en-US" sz="2800" dirty="0">
                <a:solidFill>
                  <a:srgbClr val="002060"/>
                </a:solidFill>
                <a:latin typeface="Arial" panose="020B0604020202020204" pitchFamily="34" charset="0"/>
                <a:cs typeface="Arial" panose="020B0604020202020204" pitchFamily="34" charset="0"/>
              </a:rPr>
              <a:t> (</a:t>
            </a:r>
            <a:r>
              <a:rPr lang="en-US" sz="2800" b="1" dirty="0">
                <a:solidFill>
                  <a:srgbClr val="002060"/>
                </a:solidFill>
                <a:latin typeface="Arial" panose="020B0604020202020204" pitchFamily="34" charset="0"/>
                <a:cs typeface="Arial" panose="020B0604020202020204" pitchFamily="34" charset="0"/>
              </a:rPr>
              <a:t>ENDS</a:t>
            </a:r>
            <a:r>
              <a:rPr lang="en-US" sz="2800" dirty="0">
                <a:solidFill>
                  <a:srgbClr val="002060"/>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is a battery-powered vaporizer which has a similar feel to tobacco smoking.</a:t>
            </a:r>
          </a:p>
          <a:p>
            <a:pPr algn="l" rtl="0"/>
            <a:r>
              <a:rPr lang="en-US" sz="2800" dirty="0">
                <a:solidFill>
                  <a:schemeClr val="tx1"/>
                </a:solidFill>
                <a:latin typeface="Arial" panose="020B0604020202020204" pitchFamily="34" charset="0"/>
                <a:cs typeface="Arial" panose="020B0604020202020204" pitchFamily="34" charset="0"/>
              </a:rPr>
              <a:t>Electronic cigarettes do not contain tobacco, although they do use nicotine from tobacco plants. They do not produce cigarette smoke but rather an aerosol, which is frequently but inaccurately referred to as vapor.</a:t>
            </a:r>
            <a:endParaRPr lang="ar-SA" sz="28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86603"/>
            <a:ext cx="10876280" cy="1021497"/>
          </a:xfrm>
        </p:spPr>
        <p:txBody>
          <a:bodyPr/>
          <a:lstStyle/>
          <a:p>
            <a:r>
              <a:rPr lang="en-US" dirty="0">
                <a:solidFill>
                  <a:srgbClr val="C00000"/>
                </a:solidFill>
                <a:latin typeface="Arial" panose="020B0604020202020204" pitchFamily="34" charset="0"/>
                <a:cs typeface="Arial" panose="020B0604020202020204" pitchFamily="34" charset="0"/>
              </a:rPr>
              <a:t>E-cig in Smoking Cessation</a:t>
            </a:r>
            <a:endParaRPr lang="ar-SA"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279400" y="1722438"/>
            <a:ext cx="6616700" cy="4525963"/>
          </a:xfrm>
        </p:spPr>
        <p:txBody>
          <a:bodyPr>
            <a:normAutofit/>
          </a:bodyPr>
          <a:lstStyle/>
          <a:p>
            <a:pPr algn="l" rtl="0"/>
            <a:r>
              <a:rPr lang="en-US" sz="2400" dirty="0">
                <a:solidFill>
                  <a:schemeClr val="tx1"/>
                </a:solidFill>
              </a:rPr>
              <a:t>As of 2014, research on the safety and efficacy of e-cigarette use for smoking cessation is limited.</a:t>
            </a:r>
            <a:r>
              <a:rPr lang="en-US" sz="2400" baseline="30000" dirty="0">
                <a:solidFill>
                  <a:schemeClr val="tx1"/>
                </a:solidFill>
              </a:rPr>
              <a:t> </a:t>
            </a:r>
          </a:p>
          <a:p>
            <a:pPr algn="l" rtl="0"/>
            <a:r>
              <a:rPr lang="en-US" sz="2400" dirty="0">
                <a:solidFill>
                  <a:schemeClr val="tx1"/>
                </a:solidFill>
              </a:rPr>
              <a:t>Their benefit in helping people quit smoking is uncertain. </a:t>
            </a:r>
          </a:p>
          <a:p>
            <a:pPr algn="l" rtl="0"/>
            <a:r>
              <a:rPr lang="en-US" sz="2400" dirty="0">
                <a:solidFill>
                  <a:schemeClr val="tx1"/>
                </a:solidFill>
              </a:rPr>
              <a:t>A 2014 Cochrane review found that </a:t>
            </a:r>
            <a:r>
              <a:rPr lang="en-US" sz="2400" b="1" dirty="0">
                <a:solidFill>
                  <a:srgbClr val="C00000"/>
                </a:solidFill>
              </a:rPr>
              <a:t>e-cigarettes</a:t>
            </a:r>
            <a:r>
              <a:rPr lang="en-US" sz="2400" dirty="0">
                <a:solidFill>
                  <a:schemeClr val="tx1"/>
                </a:solidFill>
              </a:rPr>
              <a:t> can help people quit, but was based on a small number of studies.</a:t>
            </a:r>
          </a:p>
          <a:p>
            <a:pPr algn="l" rtl="0"/>
            <a:r>
              <a:rPr lang="en-US" sz="2400" dirty="0">
                <a:solidFill>
                  <a:schemeClr val="tx1"/>
                </a:solidFill>
              </a:rPr>
              <a:t>Two 2014 reviews found </a:t>
            </a:r>
            <a:r>
              <a:rPr lang="en-US" sz="2400" b="1" dirty="0">
                <a:solidFill>
                  <a:srgbClr val="C00000"/>
                </a:solidFill>
              </a:rPr>
              <a:t>no evidence </a:t>
            </a:r>
            <a:r>
              <a:rPr lang="en-US" sz="2400" dirty="0">
                <a:solidFill>
                  <a:schemeClr val="tx1"/>
                </a:solidFill>
              </a:rPr>
              <a:t>that e-cigarettes are more effective than existing nicotine replacement treatments for smoking cessation.</a:t>
            </a:r>
          </a:p>
          <a:p>
            <a:pPr algn="l" rtl="0"/>
            <a:endParaRPr lang="ar-SA" dirty="0"/>
          </a:p>
        </p:txBody>
      </p:sp>
      <p:pic>
        <p:nvPicPr>
          <p:cNvPr id="5" name="Content Placeholder 4" descr="E cig.jpg"/>
          <p:cNvPicPr>
            <a:picLocks noGrp="1" noChangeAspect="1"/>
          </p:cNvPicPr>
          <p:nvPr>
            <p:ph sz="half" idx="2"/>
          </p:nvPr>
        </p:nvPicPr>
        <p:blipFill>
          <a:blip r:embed="rId2" cstate="print"/>
          <a:stretch>
            <a:fillRect/>
          </a:stretch>
        </p:blipFill>
        <p:spPr>
          <a:xfrm>
            <a:off x="7031038" y="1722438"/>
            <a:ext cx="4937125"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596A76C-B45D-FA49-856D-417CF32D0B90}"/>
              </a:ext>
            </a:extLst>
          </p:cNvPr>
          <p:cNvSpPr>
            <a:spLocks noGrp="1" noChangeArrowheads="1"/>
          </p:cNvSpPr>
          <p:nvPr>
            <p:ph type="title"/>
          </p:nvPr>
        </p:nvSpPr>
        <p:spPr>
          <a:xfrm>
            <a:off x="3810000" y="304800"/>
            <a:ext cx="5029200" cy="990600"/>
          </a:xfrm>
          <a:ln w="31750">
            <a:solidFill>
              <a:schemeClr val="tx1"/>
            </a:solidFill>
          </a:ln>
        </p:spPr>
        <p:txBody>
          <a:bodyPr rtlCol="0">
            <a:noAutofit/>
            <a:scene3d>
              <a:camera prst="orthographicFront"/>
              <a:lightRig rig="threePt" dir="t">
                <a:rot lat="0" lon="0" rev="4800000"/>
              </a:lightRig>
            </a:scene3d>
            <a:sp3d prstMaterial="matte">
              <a:bevelT w="50800" h="10160"/>
            </a:sp3d>
          </a:bodyPr>
          <a:lstStyle/>
          <a:p>
            <a:pPr>
              <a:defRPr/>
            </a:pPr>
            <a:r>
              <a:rPr lang="en-US" sz="4400" dirty="0">
                <a:solidFill>
                  <a:schemeClr val="accent1">
                    <a:satMod val="150000"/>
                  </a:schemeClr>
                </a:solidFill>
              </a:rPr>
              <a:t>What is in tobacco</a:t>
            </a:r>
            <a:endParaRPr lang="en-US" sz="1800" dirty="0">
              <a:solidFill>
                <a:schemeClr val="tx1"/>
              </a:solidFill>
              <a:latin typeface="Tempus Sans ITC" pitchFamily="82" charset="0"/>
            </a:endParaRPr>
          </a:p>
        </p:txBody>
      </p:sp>
      <p:sp>
        <p:nvSpPr>
          <p:cNvPr id="63500" name="Rectangle 12">
            <a:extLst>
              <a:ext uri="{FF2B5EF4-FFF2-40B4-BE49-F238E27FC236}">
                <a16:creationId xmlns:a16="http://schemas.microsoft.com/office/drawing/2014/main" id="{8D7AB259-BED6-414B-B7FA-BE4B8C573B2A}"/>
              </a:ext>
            </a:extLst>
          </p:cNvPr>
          <p:cNvSpPr>
            <a:spLocks noGrp="1"/>
          </p:cNvSpPr>
          <p:nvPr>
            <p:ph sz="half" idx="1"/>
          </p:nvPr>
        </p:nvSpPr>
        <p:spPr>
          <a:xfrm>
            <a:off x="4953000" y="1981200"/>
            <a:ext cx="5562600" cy="4770438"/>
          </a:xfrm>
        </p:spPr>
        <p:txBody>
          <a:bodyPr>
            <a:normAutofit fontScale="92500" lnSpcReduction="10000"/>
          </a:bodyPr>
          <a:lstStyle/>
          <a:p>
            <a:pPr algn="ctr" eaLnBrk="1" hangingPunct="1">
              <a:lnSpc>
                <a:spcPct val="90000"/>
              </a:lnSpc>
              <a:buFont typeface="Wingdings" pitchFamily="2" charset="2"/>
              <a:buNone/>
            </a:pPr>
            <a:r>
              <a:rPr lang="en-US" altLang="en-US">
                <a:latin typeface="Tempus Sans ITC" pitchFamily="82" charset="77"/>
              </a:rPr>
              <a:t> </a:t>
            </a:r>
            <a:endParaRPr lang="en-US" altLang="en-US" sz="3200" u="sng">
              <a:latin typeface="Tempus Sans ITC" pitchFamily="82" charset="77"/>
            </a:endParaRPr>
          </a:p>
          <a:p>
            <a:pPr eaLnBrk="1" hangingPunct="1">
              <a:lnSpc>
                <a:spcPct val="90000"/>
              </a:lnSpc>
              <a:buFont typeface="Wingdings" pitchFamily="2" charset="2"/>
              <a:buNone/>
            </a:pPr>
            <a:r>
              <a:rPr lang="en-US" altLang="en-US" sz="2400">
                <a:latin typeface="Tempus Sans ITC" pitchFamily="82" charset="77"/>
              </a:rPr>
              <a:t>More than 4,000 substances, including:</a:t>
            </a:r>
          </a:p>
          <a:p>
            <a:pPr eaLnBrk="1" hangingPunct="1">
              <a:lnSpc>
                <a:spcPct val="90000"/>
              </a:lnSpc>
              <a:buFont typeface="Wingdings" pitchFamily="2" charset="2"/>
              <a:buChar char="«"/>
            </a:pPr>
            <a:r>
              <a:rPr lang="en-US" altLang="en-US" sz="2400" b="1">
                <a:latin typeface="Tempus Sans ITC" pitchFamily="82" charset="77"/>
              </a:rPr>
              <a:t>Tar</a:t>
            </a:r>
            <a:r>
              <a:rPr lang="en-US" altLang="en-US" sz="2400">
                <a:latin typeface="Tempus Sans ITC" pitchFamily="82" charset="77"/>
              </a:rPr>
              <a:t>: black sticky substance used to pave roads</a:t>
            </a:r>
          </a:p>
          <a:p>
            <a:pPr eaLnBrk="1" hangingPunct="1">
              <a:lnSpc>
                <a:spcPct val="90000"/>
              </a:lnSpc>
              <a:buFont typeface="Wingdings" pitchFamily="2" charset="2"/>
              <a:buChar char="«"/>
            </a:pPr>
            <a:r>
              <a:rPr lang="en-US" altLang="en-US" sz="2400" b="1">
                <a:latin typeface="Tempus Sans ITC" pitchFamily="82" charset="77"/>
              </a:rPr>
              <a:t>Nicotine</a:t>
            </a:r>
            <a:r>
              <a:rPr lang="en-US" altLang="en-US" sz="2400">
                <a:latin typeface="Tempus Sans ITC" pitchFamily="82" charset="77"/>
              </a:rPr>
              <a:t>: Insecticide</a:t>
            </a:r>
          </a:p>
          <a:p>
            <a:pPr eaLnBrk="1" hangingPunct="1">
              <a:lnSpc>
                <a:spcPct val="90000"/>
              </a:lnSpc>
              <a:buFont typeface="Wingdings" pitchFamily="2" charset="2"/>
              <a:buChar char="«"/>
            </a:pPr>
            <a:r>
              <a:rPr lang="en-US" altLang="en-US" sz="2400" b="1">
                <a:latin typeface="Tempus Sans ITC" pitchFamily="82" charset="77"/>
              </a:rPr>
              <a:t>Carbon Monoxide</a:t>
            </a:r>
            <a:r>
              <a:rPr lang="en-US" altLang="en-US" sz="2400">
                <a:latin typeface="Tempus Sans ITC" pitchFamily="82" charset="77"/>
              </a:rPr>
              <a:t>: Car exhaust</a:t>
            </a:r>
          </a:p>
          <a:p>
            <a:pPr eaLnBrk="1" hangingPunct="1">
              <a:lnSpc>
                <a:spcPct val="90000"/>
              </a:lnSpc>
              <a:buFont typeface="Wingdings" pitchFamily="2" charset="2"/>
              <a:buChar char="«"/>
            </a:pPr>
            <a:r>
              <a:rPr lang="en-US" altLang="en-US" sz="2400" b="1" baseline="30000">
                <a:latin typeface="Tempus Sans ITC" pitchFamily="82" charset="77"/>
              </a:rPr>
              <a:t>210 </a:t>
            </a:r>
            <a:r>
              <a:rPr lang="en-US" altLang="en-US" sz="2400" b="1">
                <a:latin typeface="Tempus Sans ITC" pitchFamily="82" charset="77"/>
              </a:rPr>
              <a:t>Polonium</a:t>
            </a:r>
            <a:r>
              <a:rPr lang="en-US" altLang="en-US" sz="2400">
                <a:latin typeface="Tempus Sans ITC" pitchFamily="82" charset="77"/>
              </a:rPr>
              <a:t>: radio-active substance</a:t>
            </a:r>
          </a:p>
          <a:p>
            <a:pPr eaLnBrk="1" hangingPunct="1">
              <a:lnSpc>
                <a:spcPct val="90000"/>
              </a:lnSpc>
              <a:buFont typeface="Wingdings" pitchFamily="2" charset="2"/>
              <a:buChar char="«"/>
            </a:pPr>
            <a:r>
              <a:rPr lang="en-US" altLang="en-US" sz="2400" b="1">
                <a:latin typeface="Tempus Sans ITC" pitchFamily="82" charset="77"/>
              </a:rPr>
              <a:t>Acetone</a:t>
            </a:r>
            <a:r>
              <a:rPr lang="en-US" altLang="en-US" sz="2400">
                <a:latin typeface="Tempus Sans ITC" pitchFamily="82" charset="77"/>
              </a:rPr>
              <a:t>: Finger nail polish remover</a:t>
            </a:r>
          </a:p>
          <a:p>
            <a:pPr eaLnBrk="1" hangingPunct="1">
              <a:lnSpc>
                <a:spcPct val="90000"/>
              </a:lnSpc>
              <a:buFont typeface="Wingdings" pitchFamily="2" charset="2"/>
              <a:buChar char="«"/>
            </a:pPr>
            <a:r>
              <a:rPr lang="en-US" altLang="en-US" sz="2400" b="1">
                <a:latin typeface="Tempus Sans ITC" pitchFamily="82" charset="77"/>
              </a:rPr>
              <a:t>Ammonia</a:t>
            </a:r>
            <a:r>
              <a:rPr lang="en-US" altLang="en-US" sz="2400">
                <a:latin typeface="Tempus Sans ITC" pitchFamily="82" charset="77"/>
              </a:rPr>
              <a:t>: Toilet Cleaner</a:t>
            </a:r>
          </a:p>
          <a:p>
            <a:pPr eaLnBrk="1" hangingPunct="1">
              <a:lnSpc>
                <a:spcPct val="90000"/>
              </a:lnSpc>
              <a:buFont typeface="Wingdings" pitchFamily="2" charset="2"/>
              <a:buChar char="«"/>
            </a:pPr>
            <a:r>
              <a:rPr lang="en-US" altLang="en-US" sz="2400" b="1">
                <a:latin typeface="Tempus Sans ITC" pitchFamily="82" charset="77"/>
              </a:rPr>
              <a:t>Cadmium</a:t>
            </a:r>
            <a:r>
              <a:rPr lang="en-US" altLang="en-US" sz="2400">
                <a:latin typeface="Tempus Sans ITC" pitchFamily="82" charset="77"/>
              </a:rPr>
              <a:t>: used batteries</a:t>
            </a:r>
          </a:p>
          <a:p>
            <a:pPr eaLnBrk="1" hangingPunct="1">
              <a:lnSpc>
                <a:spcPct val="90000"/>
              </a:lnSpc>
              <a:buFont typeface="Wingdings" pitchFamily="2" charset="2"/>
              <a:buChar char="«"/>
            </a:pPr>
            <a:r>
              <a:rPr lang="en-US" altLang="en-US" sz="2400" b="1">
                <a:latin typeface="Tempus Sans ITC" pitchFamily="82" charset="77"/>
              </a:rPr>
              <a:t>Ethanol</a:t>
            </a:r>
            <a:r>
              <a:rPr lang="en-US" altLang="en-US" sz="2400">
                <a:latin typeface="Tempus Sans ITC" pitchFamily="82" charset="77"/>
              </a:rPr>
              <a:t>: Alcohol</a:t>
            </a:r>
          </a:p>
          <a:p>
            <a:pPr eaLnBrk="1" hangingPunct="1">
              <a:lnSpc>
                <a:spcPct val="90000"/>
              </a:lnSpc>
              <a:buFont typeface="Wingdings" pitchFamily="2" charset="2"/>
              <a:buChar char="«"/>
            </a:pPr>
            <a:r>
              <a:rPr lang="en-US" altLang="en-US" sz="2400" b="1">
                <a:latin typeface="Tempus Sans ITC" pitchFamily="82" charset="77"/>
              </a:rPr>
              <a:t>Arsenic</a:t>
            </a:r>
            <a:r>
              <a:rPr lang="en-US" altLang="en-US" sz="2400">
                <a:latin typeface="Tempus Sans ITC" pitchFamily="82" charset="77"/>
              </a:rPr>
              <a:t>: Rat poison</a:t>
            </a:r>
          </a:p>
          <a:p>
            <a:pPr eaLnBrk="1" hangingPunct="1">
              <a:lnSpc>
                <a:spcPct val="90000"/>
              </a:lnSpc>
              <a:buFont typeface="Wingdings" pitchFamily="2" charset="2"/>
              <a:buChar char="«"/>
            </a:pPr>
            <a:r>
              <a:rPr lang="en-US" altLang="en-US" sz="2400" b="1">
                <a:latin typeface="Tempus Sans ITC" pitchFamily="82" charset="77"/>
              </a:rPr>
              <a:t>Butane</a:t>
            </a:r>
            <a:r>
              <a:rPr lang="en-US" altLang="en-US" sz="2400">
                <a:latin typeface="Tempus Sans ITC" pitchFamily="82" charset="77"/>
              </a:rPr>
              <a:t>: Lighter Fluid</a:t>
            </a:r>
          </a:p>
        </p:txBody>
      </p:sp>
      <p:sp>
        <p:nvSpPr>
          <p:cNvPr id="36867" name="Date Placeholder 7">
            <a:extLst>
              <a:ext uri="{FF2B5EF4-FFF2-40B4-BE49-F238E27FC236}">
                <a16:creationId xmlns:a16="http://schemas.microsoft.com/office/drawing/2014/main" id="{825A31B8-03D9-9843-921B-837E5150F18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fld id="{10945CAC-1719-D34D-8569-9AEEB16307A0}" type="datetime3">
              <a:rPr lang="en-US" altLang="en-US" sz="1200">
                <a:solidFill>
                  <a:srgbClr val="3F3F3F"/>
                </a:solidFill>
              </a:rPr>
              <a:pPr/>
              <a:t>23 January 2021</a:t>
            </a:fld>
            <a:endParaRPr lang="en-US" altLang="en-US" sz="1200">
              <a:solidFill>
                <a:srgbClr val="3F3F3F"/>
              </a:solidFill>
            </a:endParaRPr>
          </a:p>
        </p:txBody>
      </p:sp>
      <p:sp>
        <p:nvSpPr>
          <p:cNvPr id="19466" name="Footer Placeholder 9">
            <a:extLst>
              <a:ext uri="{FF2B5EF4-FFF2-40B4-BE49-F238E27FC236}">
                <a16:creationId xmlns:a16="http://schemas.microsoft.com/office/drawing/2014/main" id="{AF4F3D14-017C-6C44-9DB9-CB8ADD75FE4C}"/>
              </a:ext>
            </a:extLst>
          </p:cNvPr>
          <p:cNvSpPr>
            <a:spLocks noGrp="1"/>
          </p:cNvSpPr>
          <p:nvPr>
            <p:ph type="ftr" sz="quarter" idx="11"/>
          </p:nvPr>
        </p:nvSpPr>
        <p:spPr/>
        <p:txBody>
          <a:bodyPr/>
          <a:lstStyle/>
          <a:p>
            <a:pPr>
              <a:defRPr/>
            </a:pPr>
            <a:r>
              <a:rPr lang="en-US"/>
              <a:t>Tobacco Use</a:t>
            </a:r>
          </a:p>
        </p:txBody>
      </p:sp>
      <p:sp>
        <p:nvSpPr>
          <p:cNvPr id="36869" name="Slide Number Placeholder 8">
            <a:extLst>
              <a:ext uri="{FF2B5EF4-FFF2-40B4-BE49-F238E27FC236}">
                <a16:creationId xmlns:a16="http://schemas.microsoft.com/office/drawing/2014/main" id="{1626CE19-4914-654D-8266-F7B614B9C5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itchFamily="2" charset="2"/>
              <a:buChar char=""/>
              <a:defRPr sz="3200">
                <a:solidFill>
                  <a:schemeClr val="tx1"/>
                </a:solidFill>
                <a:latin typeface="Corbel" panose="020B0503020204020204" pitchFamily="34" charset="0"/>
                <a:cs typeface="Arial" panose="020B0604020202020204"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anose="020B0503020204020204" pitchFamily="34" charset="0"/>
                <a:cs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cs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cs typeface="Arial" panose="020B0604020202020204" pitchFamily="34" charset="0"/>
              </a:defRPr>
            </a:lvl4pPr>
            <a:lvl5pPr marL="2057400" indent="-228600">
              <a:spcBef>
                <a:spcPct val="20000"/>
              </a:spcBef>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20000"/>
              </a:spcBef>
              <a:spcAft>
                <a:spcPct val="0"/>
              </a:spcAft>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20000"/>
              </a:spcBef>
              <a:spcAft>
                <a:spcPct val="0"/>
              </a:spcAft>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20000"/>
              </a:spcBef>
              <a:spcAft>
                <a:spcPct val="0"/>
              </a:spcAft>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20000"/>
              </a:spcBef>
              <a:spcAft>
                <a:spcPct val="0"/>
              </a:spcAft>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9pPr>
          </a:lstStyle>
          <a:p>
            <a:pPr>
              <a:buClrTx/>
              <a:buSzTx/>
              <a:buFontTx/>
              <a:buNone/>
            </a:pPr>
            <a:fld id="{E22906A5-8C17-114B-A01A-EF7D976FA2A9}" type="slidenum">
              <a:rPr lang="en-US" altLang="en-US" sz="1200">
                <a:solidFill>
                  <a:srgbClr val="3F3F3F"/>
                </a:solidFill>
                <a:latin typeface="Times New Roman" panose="02020603050405020304" pitchFamily="18" charset="0"/>
              </a:rPr>
              <a:pPr>
                <a:buClrTx/>
                <a:buSzTx/>
                <a:buFontTx/>
                <a:buNone/>
              </a:pPr>
              <a:t>4</a:t>
            </a:fld>
            <a:endParaRPr lang="en-US" altLang="en-US" sz="1200">
              <a:solidFill>
                <a:srgbClr val="3F3F3F"/>
              </a:solidFill>
              <a:latin typeface="Times New Roman" panose="02020603050405020304" pitchFamily="18" charset="0"/>
            </a:endParaRPr>
          </a:p>
        </p:txBody>
      </p:sp>
      <p:sp>
        <p:nvSpPr>
          <p:cNvPr id="36870" name="Rectangle 8">
            <a:extLst>
              <a:ext uri="{FF2B5EF4-FFF2-40B4-BE49-F238E27FC236}">
                <a16:creationId xmlns:a16="http://schemas.microsoft.com/office/drawing/2014/main" id="{8FAE48F0-97D9-7B48-AF73-B1A7257118AE}"/>
              </a:ext>
            </a:extLst>
          </p:cNvPr>
          <p:cNvSpPr>
            <a:spLocks noChangeArrowheads="1"/>
          </p:cNvSpPr>
          <p:nvPr/>
        </p:nvSpPr>
        <p:spPr bwMode="auto">
          <a:xfrm>
            <a:off x="6096000" y="3505200"/>
            <a:ext cx="457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buClr>
                <a:schemeClr val="accent1"/>
              </a:buClr>
              <a:buSzPct val="80000"/>
              <a:buFont typeface="Wingdings 2" pitchFamily="2" charset="2"/>
              <a:buChar char=""/>
              <a:defRPr sz="3200">
                <a:solidFill>
                  <a:schemeClr val="tx1"/>
                </a:solidFill>
                <a:latin typeface="Corbel" panose="020B0503020204020204" pitchFamily="34" charset="0"/>
                <a:cs typeface="Arial" panose="020B0604020202020204"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anose="020B0503020204020204" pitchFamily="34" charset="0"/>
                <a:cs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cs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cs typeface="Arial" panose="020B0604020202020204" pitchFamily="34" charset="0"/>
              </a:defRPr>
            </a:lvl4pPr>
            <a:lvl5pPr marL="2057400" indent="-228600">
              <a:spcBef>
                <a:spcPct val="20000"/>
              </a:spcBef>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20000"/>
              </a:spcBef>
              <a:spcAft>
                <a:spcPct val="0"/>
              </a:spcAft>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20000"/>
              </a:spcBef>
              <a:spcAft>
                <a:spcPct val="0"/>
              </a:spcAft>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20000"/>
              </a:spcBef>
              <a:spcAft>
                <a:spcPct val="0"/>
              </a:spcAft>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20000"/>
              </a:spcBef>
              <a:spcAft>
                <a:spcPct val="0"/>
              </a:spcAft>
              <a:buClr>
                <a:srgbClr val="E88651"/>
              </a:buClr>
              <a:buFont typeface="Wingdings 3" pitchFamily="2" charset="2"/>
              <a:buChar char=""/>
              <a:defRPr sz="2000">
                <a:solidFill>
                  <a:schemeClr val="tx1"/>
                </a:solidFill>
                <a:latin typeface="Corbel" panose="020B0503020204020204" pitchFamily="34" charset="0"/>
                <a:cs typeface="Arial" panose="020B0604020202020204" pitchFamily="34" charset="0"/>
              </a:defRPr>
            </a:lvl9pPr>
          </a:lstStyle>
          <a:p>
            <a:pPr algn="ctr" eaLnBrk="1" hangingPunct="1">
              <a:buClrTx/>
              <a:buSzTx/>
              <a:buFontTx/>
              <a:buNone/>
            </a:pPr>
            <a:endParaRPr lang="ar-SA" altLang="en-US" sz="1700">
              <a:latin typeface="Tempus Sans ITC" pitchFamily="82" charset="77"/>
            </a:endParaRPr>
          </a:p>
        </p:txBody>
      </p:sp>
      <p:pic>
        <p:nvPicPr>
          <p:cNvPr id="63497" name="Picture 9" descr="nail polish remover">
            <a:extLst>
              <a:ext uri="{FF2B5EF4-FFF2-40B4-BE49-F238E27FC236}">
                <a16:creationId xmlns:a16="http://schemas.microsoft.com/office/drawing/2014/main" id="{EA8533A9-56E8-CE49-8559-1FD015699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86000"/>
            <a:ext cx="8143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10" descr="butane">
            <a:extLst>
              <a:ext uri="{FF2B5EF4-FFF2-40B4-BE49-F238E27FC236}">
                <a16:creationId xmlns:a16="http://schemas.microsoft.com/office/drawing/2014/main" id="{9CEDA6D6-028D-8D46-A075-EA69D3AB46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259014"/>
            <a:ext cx="8382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11" descr="cadium">
            <a:extLst>
              <a:ext uri="{FF2B5EF4-FFF2-40B4-BE49-F238E27FC236}">
                <a16:creationId xmlns:a16="http://schemas.microsoft.com/office/drawing/2014/main" id="{20516EB3-D1CF-A645-B868-09CCD2F7F9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419601"/>
            <a:ext cx="12192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611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498"/>
                                        </p:tgtEl>
                                        <p:attrNameLst>
                                          <p:attrName>style.visibility</p:attrName>
                                        </p:attrNameLst>
                                      </p:cBhvr>
                                      <p:to>
                                        <p:strVal val="visible"/>
                                      </p:to>
                                    </p:set>
                                    <p:anim calcmode="lin" valueType="num">
                                      <p:cBhvr additive="base">
                                        <p:cTn id="7" dur="500" fill="hold"/>
                                        <p:tgtEl>
                                          <p:spTgt spid="63498"/>
                                        </p:tgtEl>
                                        <p:attrNameLst>
                                          <p:attrName>ppt_x</p:attrName>
                                        </p:attrNameLst>
                                      </p:cBhvr>
                                      <p:tavLst>
                                        <p:tav tm="0">
                                          <p:val>
                                            <p:strVal val="#ppt_x"/>
                                          </p:val>
                                        </p:tav>
                                        <p:tav tm="100000">
                                          <p:val>
                                            <p:strVal val="#ppt_x"/>
                                          </p:val>
                                        </p:tav>
                                      </p:tavLst>
                                    </p:anim>
                                    <p:anim calcmode="lin" valueType="num">
                                      <p:cBhvr additive="base">
                                        <p:cTn id="8" dur="500" fill="hold"/>
                                        <p:tgtEl>
                                          <p:spTgt spid="634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3497"/>
                                        </p:tgtEl>
                                        <p:attrNameLst>
                                          <p:attrName>style.visibility</p:attrName>
                                        </p:attrNameLst>
                                      </p:cBhvr>
                                      <p:to>
                                        <p:strVal val="visible"/>
                                      </p:to>
                                    </p:set>
                                    <p:anim calcmode="lin" valueType="num">
                                      <p:cBhvr additive="base">
                                        <p:cTn id="13" dur="500" fill="hold"/>
                                        <p:tgtEl>
                                          <p:spTgt spid="63497"/>
                                        </p:tgtEl>
                                        <p:attrNameLst>
                                          <p:attrName>ppt_x</p:attrName>
                                        </p:attrNameLst>
                                      </p:cBhvr>
                                      <p:tavLst>
                                        <p:tav tm="0">
                                          <p:val>
                                            <p:strVal val="#ppt_x"/>
                                          </p:val>
                                        </p:tav>
                                        <p:tav tm="100000">
                                          <p:val>
                                            <p:strVal val="#ppt_x"/>
                                          </p:val>
                                        </p:tav>
                                      </p:tavLst>
                                    </p:anim>
                                    <p:anim calcmode="lin" valueType="num">
                                      <p:cBhvr additive="base">
                                        <p:cTn id="14" dur="500" fill="hold"/>
                                        <p:tgtEl>
                                          <p:spTgt spid="634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3499"/>
                                        </p:tgtEl>
                                        <p:attrNameLst>
                                          <p:attrName>style.visibility</p:attrName>
                                        </p:attrNameLst>
                                      </p:cBhvr>
                                      <p:to>
                                        <p:strVal val="visible"/>
                                      </p:to>
                                    </p:set>
                                    <p:anim calcmode="lin" valueType="num">
                                      <p:cBhvr additive="base">
                                        <p:cTn id="19" dur="500" fill="hold"/>
                                        <p:tgtEl>
                                          <p:spTgt spid="63499"/>
                                        </p:tgtEl>
                                        <p:attrNameLst>
                                          <p:attrName>ppt_x</p:attrName>
                                        </p:attrNameLst>
                                      </p:cBhvr>
                                      <p:tavLst>
                                        <p:tav tm="0">
                                          <p:val>
                                            <p:strVal val="#ppt_x"/>
                                          </p:val>
                                        </p:tav>
                                        <p:tav tm="100000">
                                          <p:val>
                                            <p:strVal val="#ppt_x"/>
                                          </p:val>
                                        </p:tav>
                                      </p:tavLst>
                                    </p:anim>
                                    <p:anim calcmode="lin" valueType="num">
                                      <p:cBhvr additive="base">
                                        <p:cTn id="20" dur="500" fill="hold"/>
                                        <p:tgtEl>
                                          <p:spTgt spid="6349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3500">
                                            <p:txEl>
                                              <p:pRg st="0" end="0"/>
                                            </p:txEl>
                                          </p:spTgt>
                                        </p:tgtEl>
                                        <p:attrNameLst>
                                          <p:attrName>style.visibility</p:attrName>
                                        </p:attrNameLst>
                                      </p:cBhvr>
                                      <p:to>
                                        <p:strVal val="visible"/>
                                      </p:to>
                                    </p:set>
                                    <p:animEffect transition="in" filter="slide(fromBottom)">
                                      <p:cBhvr>
                                        <p:cTn id="25" dur="500"/>
                                        <p:tgtEl>
                                          <p:spTgt spid="63500">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3500">
                                            <p:txEl>
                                              <p:pRg st="1" end="1"/>
                                            </p:txEl>
                                          </p:spTgt>
                                        </p:tgtEl>
                                        <p:attrNameLst>
                                          <p:attrName>style.visibility</p:attrName>
                                        </p:attrNameLst>
                                      </p:cBhvr>
                                      <p:to>
                                        <p:strVal val="visible"/>
                                      </p:to>
                                    </p:set>
                                    <p:animEffect transition="in" filter="slide(fromBottom)">
                                      <p:cBhvr>
                                        <p:cTn id="30" dur="500"/>
                                        <p:tgtEl>
                                          <p:spTgt spid="63500">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63500">
                                            <p:txEl>
                                              <p:pRg st="2" end="2"/>
                                            </p:txEl>
                                          </p:spTgt>
                                        </p:tgtEl>
                                        <p:attrNameLst>
                                          <p:attrName>style.visibility</p:attrName>
                                        </p:attrNameLst>
                                      </p:cBhvr>
                                      <p:to>
                                        <p:strVal val="visible"/>
                                      </p:to>
                                    </p:set>
                                    <p:animEffect transition="in" filter="slide(fromBottom)">
                                      <p:cBhvr>
                                        <p:cTn id="35" dur="500"/>
                                        <p:tgtEl>
                                          <p:spTgt spid="63500">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63500">
                                            <p:txEl>
                                              <p:pRg st="3" end="3"/>
                                            </p:txEl>
                                          </p:spTgt>
                                        </p:tgtEl>
                                        <p:attrNameLst>
                                          <p:attrName>style.visibility</p:attrName>
                                        </p:attrNameLst>
                                      </p:cBhvr>
                                      <p:to>
                                        <p:strVal val="visible"/>
                                      </p:to>
                                    </p:set>
                                    <p:animEffect transition="in" filter="slide(fromBottom)">
                                      <p:cBhvr>
                                        <p:cTn id="40" dur="500"/>
                                        <p:tgtEl>
                                          <p:spTgt spid="63500">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63500">
                                            <p:txEl>
                                              <p:pRg st="4" end="4"/>
                                            </p:txEl>
                                          </p:spTgt>
                                        </p:tgtEl>
                                        <p:attrNameLst>
                                          <p:attrName>style.visibility</p:attrName>
                                        </p:attrNameLst>
                                      </p:cBhvr>
                                      <p:to>
                                        <p:strVal val="visible"/>
                                      </p:to>
                                    </p:set>
                                    <p:animEffect transition="in" filter="slide(fromBottom)">
                                      <p:cBhvr>
                                        <p:cTn id="45" dur="500"/>
                                        <p:tgtEl>
                                          <p:spTgt spid="63500">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63500">
                                            <p:txEl>
                                              <p:pRg st="5" end="5"/>
                                            </p:txEl>
                                          </p:spTgt>
                                        </p:tgtEl>
                                        <p:attrNameLst>
                                          <p:attrName>style.visibility</p:attrName>
                                        </p:attrNameLst>
                                      </p:cBhvr>
                                      <p:to>
                                        <p:strVal val="visible"/>
                                      </p:to>
                                    </p:set>
                                    <p:animEffect transition="in" filter="slide(fromBottom)">
                                      <p:cBhvr>
                                        <p:cTn id="50" dur="500"/>
                                        <p:tgtEl>
                                          <p:spTgt spid="63500">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3500">
                                            <p:txEl>
                                              <p:pRg st="6" end="6"/>
                                            </p:txEl>
                                          </p:spTgt>
                                        </p:tgtEl>
                                        <p:attrNameLst>
                                          <p:attrName>style.visibility</p:attrName>
                                        </p:attrNameLst>
                                      </p:cBhvr>
                                      <p:to>
                                        <p:strVal val="visible"/>
                                      </p:to>
                                    </p:set>
                                    <p:animEffect transition="in" filter="slide(fromBottom)">
                                      <p:cBhvr>
                                        <p:cTn id="55" dur="500"/>
                                        <p:tgtEl>
                                          <p:spTgt spid="63500">
                                            <p:txEl>
                                              <p:pRg st="6" end="6"/>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63500">
                                            <p:txEl>
                                              <p:pRg st="7" end="7"/>
                                            </p:txEl>
                                          </p:spTgt>
                                        </p:tgtEl>
                                        <p:attrNameLst>
                                          <p:attrName>style.visibility</p:attrName>
                                        </p:attrNameLst>
                                      </p:cBhvr>
                                      <p:to>
                                        <p:strVal val="visible"/>
                                      </p:to>
                                    </p:set>
                                    <p:animEffect transition="in" filter="slide(fromBottom)">
                                      <p:cBhvr>
                                        <p:cTn id="60" dur="500"/>
                                        <p:tgtEl>
                                          <p:spTgt spid="63500">
                                            <p:txEl>
                                              <p:pRg st="7" end="7"/>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63500">
                                            <p:txEl>
                                              <p:pRg st="8" end="8"/>
                                            </p:txEl>
                                          </p:spTgt>
                                        </p:tgtEl>
                                        <p:attrNameLst>
                                          <p:attrName>style.visibility</p:attrName>
                                        </p:attrNameLst>
                                      </p:cBhvr>
                                      <p:to>
                                        <p:strVal val="visible"/>
                                      </p:to>
                                    </p:set>
                                    <p:animEffect transition="in" filter="slide(fromBottom)">
                                      <p:cBhvr>
                                        <p:cTn id="65" dur="500"/>
                                        <p:tgtEl>
                                          <p:spTgt spid="63500">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63500">
                                            <p:txEl>
                                              <p:pRg st="9" end="9"/>
                                            </p:txEl>
                                          </p:spTgt>
                                        </p:tgtEl>
                                        <p:attrNameLst>
                                          <p:attrName>style.visibility</p:attrName>
                                        </p:attrNameLst>
                                      </p:cBhvr>
                                      <p:to>
                                        <p:strVal val="visible"/>
                                      </p:to>
                                    </p:set>
                                    <p:animEffect transition="in" filter="slide(fromBottom)">
                                      <p:cBhvr>
                                        <p:cTn id="70" dur="500"/>
                                        <p:tgtEl>
                                          <p:spTgt spid="63500">
                                            <p:txEl>
                                              <p:pRg st="9" end="9"/>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63500">
                                            <p:txEl>
                                              <p:pRg st="10" end="10"/>
                                            </p:txEl>
                                          </p:spTgt>
                                        </p:tgtEl>
                                        <p:attrNameLst>
                                          <p:attrName>style.visibility</p:attrName>
                                        </p:attrNameLst>
                                      </p:cBhvr>
                                      <p:to>
                                        <p:strVal val="visible"/>
                                      </p:to>
                                    </p:set>
                                    <p:animEffect transition="in" filter="slide(fromBottom)">
                                      <p:cBhvr>
                                        <p:cTn id="75" dur="500"/>
                                        <p:tgtEl>
                                          <p:spTgt spid="63500">
                                            <p:txEl>
                                              <p:pRg st="10" end="10"/>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63500">
                                            <p:txEl>
                                              <p:pRg st="11" end="11"/>
                                            </p:txEl>
                                          </p:spTgt>
                                        </p:tgtEl>
                                        <p:attrNameLst>
                                          <p:attrName>style.visibility</p:attrName>
                                        </p:attrNameLst>
                                      </p:cBhvr>
                                      <p:to>
                                        <p:strVal val="visible"/>
                                      </p:to>
                                    </p:set>
                                    <p:animEffect transition="in" filter="slide(fromBottom)">
                                      <p:cBhvr>
                                        <p:cTn id="80" dur="500"/>
                                        <p:tgtEl>
                                          <p:spTgt spid="6350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Date Placeholder 4">
            <a:extLst>
              <a:ext uri="{FF2B5EF4-FFF2-40B4-BE49-F238E27FC236}">
                <a16:creationId xmlns:a16="http://schemas.microsoft.com/office/drawing/2014/main" id="{F4C3677D-4BA7-DF40-89B9-B3EAC81F362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fld id="{9B63BD0F-3E7F-F44D-8DD8-5F9CF8DC344F}" type="datetime3">
              <a:rPr lang="en-US" altLang="en-US" sz="1200">
                <a:solidFill>
                  <a:srgbClr val="3F3F3F"/>
                </a:solidFill>
              </a:rPr>
              <a:pPr/>
              <a:t>23 January 2021</a:t>
            </a:fld>
            <a:endParaRPr lang="en-US" altLang="en-US" sz="1200">
              <a:solidFill>
                <a:srgbClr val="3F3F3F"/>
              </a:solidFill>
            </a:endParaRPr>
          </a:p>
        </p:txBody>
      </p:sp>
      <p:sp>
        <p:nvSpPr>
          <p:cNvPr id="6" name="Footer Placeholder 5">
            <a:extLst>
              <a:ext uri="{FF2B5EF4-FFF2-40B4-BE49-F238E27FC236}">
                <a16:creationId xmlns:a16="http://schemas.microsoft.com/office/drawing/2014/main" id="{5C03ED85-7444-2044-97B1-9506D9DED77D}"/>
              </a:ext>
            </a:extLst>
          </p:cNvPr>
          <p:cNvSpPr>
            <a:spLocks noGrp="1"/>
          </p:cNvSpPr>
          <p:nvPr>
            <p:ph type="ftr" sz="quarter" idx="11"/>
          </p:nvPr>
        </p:nvSpPr>
        <p:spPr/>
        <p:txBody>
          <a:bodyPr/>
          <a:lstStyle/>
          <a:p>
            <a:pPr>
              <a:defRPr/>
            </a:pPr>
            <a:r>
              <a:rPr lang="en-US"/>
              <a:t>Tobacco Use</a:t>
            </a:r>
          </a:p>
        </p:txBody>
      </p:sp>
      <p:sp>
        <p:nvSpPr>
          <p:cNvPr id="51205" name="Slide Number Placeholder 6">
            <a:extLst>
              <a:ext uri="{FF2B5EF4-FFF2-40B4-BE49-F238E27FC236}">
                <a16:creationId xmlns:a16="http://schemas.microsoft.com/office/drawing/2014/main" id="{2B8CC069-9189-3E43-839B-E41EA41026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fld id="{E08FFCB4-5FA6-BF49-BD2A-E24F2624FD4E}" type="slidenum">
              <a:rPr lang="en-US" altLang="en-US" sz="1200">
                <a:solidFill>
                  <a:srgbClr val="3F3F3F"/>
                </a:solidFill>
              </a:rPr>
              <a:pPr/>
              <a:t>40</a:t>
            </a:fld>
            <a:endParaRPr lang="en-US" altLang="en-US" sz="1200">
              <a:solidFill>
                <a:srgbClr val="3F3F3F"/>
              </a:solidFill>
            </a:endParaRPr>
          </a:p>
        </p:txBody>
      </p:sp>
      <p:pic>
        <p:nvPicPr>
          <p:cNvPr id="51207" name="Picture 9" descr="A screenshot of a cell phone&#10;&#10;Description automatically generated">
            <a:extLst>
              <a:ext uri="{FF2B5EF4-FFF2-40B4-BE49-F238E27FC236}">
                <a16:creationId xmlns:a16="http://schemas.microsoft.com/office/drawing/2014/main" id="{718077F3-B988-B94D-ADEB-497DE9886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457"/>
          <a:stretch>
            <a:fillRect/>
          </a:stretch>
        </p:blipFill>
        <p:spPr bwMode="auto">
          <a:xfrm>
            <a:off x="1026199" y="146653"/>
            <a:ext cx="10139601" cy="610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296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7">
            <a:extLst>
              <a:ext uri="{FF2B5EF4-FFF2-40B4-BE49-F238E27FC236}">
                <a16:creationId xmlns:a16="http://schemas.microsoft.com/office/drawing/2014/main" id="{1E8EA13E-D69E-8B42-B150-136B48EB1871}"/>
              </a:ext>
            </a:extLst>
          </p:cNvPr>
          <p:cNvSpPr>
            <a:spLocks noGrp="1"/>
          </p:cNvSpPr>
          <p:nvPr>
            <p:ph type="title"/>
          </p:nvPr>
        </p:nvSpPr>
        <p:spPr>
          <a:xfrm>
            <a:off x="1981200" y="155575"/>
            <a:ext cx="8229600" cy="1252538"/>
          </a:xfrm>
        </p:spPr>
        <p:txBody>
          <a:bodyPr/>
          <a:lstStyle/>
          <a:p>
            <a:endParaRPr lang="en-US" altLang="en-US"/>
          </a:p>
        </p:txBody>
      </p:sp>
      <p:pic>
        <p:nvPicPr>
          <p:cNvPr id="52226" name="Content Placeholder 10" descr="A screenshot of a cell phone&#10;&#10;Description automatically generated">
            <a:extLst>
              <a:ext uri="{FF2B5EF4-FFF2-40B4-BE49-F238E27FC236}">
                <a16:creationId xmlns:a16="http://schemas.microsoft.com/office/drawing/2014/main" id="{9A3813CD-8B5C-7C45-9437-F9AC407072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0363" y="381001"/>
            <a:ext cx="8831262" cy="5554663"/>
          </a:xfrm>
        </p:spPr>
      </p:pic>
      <p:sp>
        <p:nvSpPr>
          <p:cNvPr id="52227" name="Date Placeholder 4">
            <a:extLst>
              <a:ext uri="{FF2B5EF4-FFF2-40B4-BE49-F238E27FC236}">
                <a16:creationId xmlns:a16="http://schemas.microsoft.com/office/drawing/2014/main" id="{7174C036-78FE-1741-BE8A-D24F0BBCA760}"/>
              </a:ext>
            </a:extLst>
          </p:cNvPr>
          <p:cNvSpPr>
            <a:spLocks noGrp="1" noChangeArrowheads="1"/>
          </p:cNvSpPr>
          <p:nvPr>
            <p:ph type="dt" sz="quarter" idx="4294967295"/>
          </p:nvPr>
        </p:nvSpPr>
        <p:spPr bwMode="auto">
          <a:xfrm>
            <a:off x="1981200" y="6477000"/>
            <a:ext cx="2133600"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pPr rtl="0" eaLnBrk="0" hangingPunct="0"/>
            <a:fld id="{D15B261B-7A1C-5A49-B201-C0F7199AF58F}" type="datetime3">
              <a:rPr lang="en-US" altLang="en-US" sz="1200">
                <a:solidFill>
                  <a:srgbClr val="3F3F3F"/>
                </a:solidFill>
              </a:rPr>
              <a:pPr rtl="0" eaLnBrk="0" hangingPunct="0"/>
              <a:t>23 January 2021</a:t>
            </a:fld>
            <a:endParaRPr lang="en-US" altLang="en-US" sz="1200">
              <a:solidFill>
                <a:srgbClr val="3F3F3F"/>
              </a:solidFill>
            </a:endParaRPr>
          </a:p>
        </p:txBody>
      </p:sp>
      <p:sp>
        <p:nvSpPr>
          <p:cNvPr id="6" name="Footer Placeholder 5">
            <a:extLst>
              <a:ext uri="{FF2B5EF4-FFF2-40B4-BE49-F238E27FC236}">
                <a16:creationId xmlns:a16="http://schemas.microsoft.com/office/drawing/2014/main" id="{1A33D85C-B3BC-FF40-BA32-64718BE6E27E}"/>
              </a:ext>
            </a:extLst>
          </p:cNvPr>
          <p:cNvSpPr>
            <a:spLocks noGrp="1"/>
          </p:cNvSpPr>
          <p:nvPr>
            <p:ph type="ftr" sz="quarter" idx="10"/>
          </p:nvPr>
        </p:nvSpPr>
        <p:spPr/>
        <p:txBody>
          <a:bodyPr/>
          <a:lstStyle/>
          <a:p>
            <a:pPr>
              <a:defRPr/>
            </a:pPr>
            <a:r>
              <a:rPr lang="en-US"/>
              <a:t>Tobacco Use</a:t>
            </a:r>
          </a:p>
        </p:txBody>
      </p:sp>
      <p:sp>
        <p:nvSpPr>
          <p:cNvPr id="52229" name="Slide Number Placeholder 6">
            <a:extLst>
              <a:ext uri="{FF2B5EF4-FFF2-40B4-BE49-F238E27FC236}">
                <a16:creationId xmlns:a16="http://schemas.microsoft.com/office/drawing/2014/main" id="{B0C674C1-4554-ED4A-BA6A-506F16E20A2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fld id="{4064D133-3355-7E4D-BBF8-2C78E2CFAA2F}" type="slidenum">
              <a:rPr lang="en-US" altLang="en-US" sz="1200">
                <a:solidFill>
                  <a:srgbClr val="3F3F3F"/>
                </a:solidFill>
              </a:rPr>
              <a:pPr/>
              <a:t>41</a:t>
            </a:fld>
            <a:endParaRPr lang="en-US" altLang="en-US" sz="1200">
              <a:solidFill>
                <a:srgbClr val="3F3F3F"/>
              </a:solidFill>
            </a:endParaRPr>
          </a:p>
        </p:txBody>
      </p:sp>
      <p:sp>
        <p:nvSpPr>
          <p:cNvPr id="52230" name="Rectangle 11">
            <a:extLst>
              <a:ext uri="{FF2B5EF4-FFF2-40B4-BE49-F238E27FC236}">
                <a16:creationId xmlns:a16="http://schemas.microsoft.com/office/drawing/2014/main" id="{D7C2A4F2-768A-954B-9D3D-B57D5D8A93B3}"/>
              </a:ext>
            </a:extLst>
          </p:cNvPr>
          <p:cNvSpPr>
            <a:spLocks noChangeArrowheads="1"/>
          </p:cNvSpPr>
          <p:nvPr/>
        </p:nvSpPr>
        <p:spPr bwMode="auto">
          <a:xfrm>
            <a:off x="2667000" y="6022183"/>
            <a:ext cx="6858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r>
              <a:rPr lang="en-US" altLang="en-US" sz="1200">
                <a:latin typeface="TimesNewRomanPSMT"/>
              </a:rPr>
              <a:t>Bahammam AS. Electronic vaping: Is it harmless or a snake in the grass? J Nat Sci Med 2019;2:183-5. </a:t>
            </a:r>
            <a:endParaRPr lang="en-US" altLang="en-US" sz="1200"/>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88EF0751-DED0-F34D-8690-C7C86376B29F}"/>
                  </a:ext>
                </a:extLst>
              </p14:cNvPr>
              <p14:cNvContentPartPr/>
              <p14:nvPr/>
            </p14:nvContentPartPr>
            <p14:xfrm>
              <a:off x="1523595" y="1909620"/>
              <a:ext cx="4593240" cy="2457360"/>
            </p14:xfrm>
          </p:contentPart>
        </mc:Choice>
        <mc:Fallback xmlns="">
          <p:pic>
            <p:nvPicPr>
              <p:cNvPr id="13" name="Ink 12">
                <a:extLst>
                  <a:ext uri="{FF2B5EF4-FFF2-40B4-BE49-F238E27FC236}">
                    <a16:creationId xmlns:a16="http://schemas.microsoft.com/office/drawing/2014/main" id="{88EF0751-DED0-F34D-8690-C7C86376B29F}"/>
                  </a:ext>
                </a:extLst>
              </p:cNvPr>
              <p:cNvPicPr/>
              <p:nvPr/>
            </p:nvPicPr>
            <p:blipFill>
              <a:blip r:embed="rId4"/>
              <a:stretch>
                <a:fillRect/>
              </a:stretch>
            </p:blipFill>
            <p:spPr>
              <a:xfrm>
                <a:off x="1469595" y="1801636"/>
                <a:ext cx="4700880" cy="2672968"/>
              </a:xfrm>
              <a:prstGeom prst="rect">
                <a:avLst/>
              </a:prstGeom>
            </p:spPr>
          </p:pic>
        </mc:Fallback>
      </mc:AlternateContent>
      <p:pic>
        <p:nvPicPr>
          <p:cNvPr id="52232" name="Picture 13" descr="A close up of a sign&#10;&#10;Description automatically generated">
            <a:extLst>
              <a:ext uri="{FF2B5EF4-FFF2-40B4-BE49-F238E27FC236}">
                <a16:creationId xmlns:a16="http://schemas.microsoft.com/office/drawing/2014/main" id="{0472F298-D426-0442-A73B-175BA75AD2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5964" y="249238"/>
            <a:ext cx="34956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693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052522C6-EDE2-0E4C-BD0A-940B64978BC5}"/>
              </a:ext>
            </a:extLst>
          </p:cNvPr>
          <p:cNvSpPr>
            <a:spLocks noGrp="1"/>
          </p:cNvSpPr>
          <p:nvPr>
            <p:ph type="title"/>
          </p:nvPr>
        </p:nvSpPr>
        <p:spPr>
          <a:xfrm>
            <a:off x="1981200" y="155575"/>
            <a:ext cx="8229600" cy="1252538"/>
          </a:xfrm>
        </p:spPr>
        <p:txBody>
          <a:bodyPr/>
          <a:lstStyle/>
          <a:p>
            <a:endParaRPr lang="en-US" altLang="en-US"/>
          </a:p>
        </p:txBody>
      </p:sp>
      <p:pic>
        <p:nvPicPr>
          <p:cNvPr id="53250" name="Content Placeholder 7" descr="A screenshot of a social media post&#10;&#10;Description automatically generated">
            <a:extLst>
              <a:ext uri="{FF2B5EF4-FFF2-40B4-BE49-F238E27FC236}">
                <a16:creationId xmlns:a16="http://schemas.microsoft.com/office/drawing/2014/main" id="{796CA845-8418-6F45-A977-CD18FC6017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 t="22580" r="3590" b="26051"/>
          <a:stretch>
            <a:fillRect/>
          </a:stretch>
        </p:blipFill>
        <p:spPr>
          <a:xfrm>
            <a:off x="4164014" y="344489"/>
            <a:ext cx="5818187" cy="6719887"/>
          </a:xfrm>
        </p:spPr>
      </p:pic>
      <p:sp>
        <p:nvSpPr>
          <p:cNvPr id="53251" name="Date Placeholder 3">
            <a:extLst>
              <a:ext uri="{FF2B5EF4-FFF2-40B4-BE49-F238E27FC236}">
                <a16:creationId xmlns:a16="http://schemas.microsoft.com/office/drawing/2014/main" id="{511463FD-D1CC-2942-839C-1B00B06E6B2D}"/>
              </a:ext>
            </a:extLst>
          </p:cNvPr>
          <p:cNvSpPr>
            <a:spLocks noGrp="1" noChangeArrowheads="1"/>
          </p:cNvSpPr>
          <p:nvPr>
            <p:ph type="dt" sz="quarter" idx="4294967295"/>
          </p:nvPr>
        </p:nvSpPr>
        <p:spPr bwMode="auto">
          <a:xfrm>
            <a:off x="1981200" y="6477000"/>
            <a:ext cx="2133600"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pPr rtl="0" eaLnBrk="0" hangingPunct="0"/>
            <a:r>
              <a:rPr lang="en-US" altLang="en-US" sz="1200">
                <a:solidFill>
                  <a:srgbClr val="3F3F3F"/>
                </a:solidFill>
              </a:rPr>
              <a:t>13/1/2019</a:t>
            </a:r>
          </a:p>
        </p:txBody>
      </p:sp>
      <p:sp>
        <p:nvSpPr>
          <p:cNvPr id="5" name="Footer Placeholder 4">
            <a:extLst>
              <a:ext uri="{FF2B5EF4-FFF2-40B4-BE49-F238E27FC236}">
                <a16:creationId xmlns:a16="http://schemas.microsoft.com/office/drawing/2014/main" id="{6D51A4DF-6471-BF4D-9E32-E4F69EA4C360}"/>
              </a:ext>
            </a:extLst>
          </p:cNvPr>
          <p:cNvSpPr>
            <a:spLocks noGrp="1"/>
          </p:cNvSpPr>
          <p:nvPr>
            <p:ph type="ftr" sz="quarter" idx="10"/>
          </p:nvPr>
        </p:nvSpPr>
        <p:spPr/>
        <p:txBody>
          <a:bodyPr/>
          <a:lstStyle/>
          <a:p>
            <a:pPr>
              <a:defRPr/>
            </a:pPr>
            <a:r>
              <a:rPr lang="en-US"/>
              <a:t>Tobacco Use</a:t>
            </a:r>
          </a:p>
        </p:txBody>
      </p:sp>
      <p:sp>
        <p:nvSpPr>
          <p:cNvPr id="53253" name="Slide Number Placeholder 5">
            <a:extLst>
              <a:ext uri="{FF2B5EF4-FFF2-40B4-BE49-F238E27FC236}">
                <a16:creationId xmlns:a16="http://schemas.microsoft.com/office/drawing/2014/main" id="{D4E09B87-2003-C446-A2B9-161C33076CC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u="sng">
                <a:solidFill>
                  <a:schemeClr val="tx1"/>
                </a:solidFill>
                <a:latin typeface="Times New Roman" panose="02020603050405020304" pitchFamily="18" charset="0"/>
                <a:cs typeface="Arial" panose="020B0604020202020204" pitchFamily="34" charset="0"/>
              </a:defRPr>
            </a:lvl1pPr>
            <a:lvl2pPr marL="742950" indent="-285750">
              <a:defRPr sz="4000" i="1" u="sng">
                <a:solidFill>
                  <a:schemeClr val="tx1"/>
                </a:solidFill>
                <a:latin typeface="Times New Roman" panose="02020603050405020304" pitchFamily="18" charset="0"/>
                <a:cs typeface="Arial" panose="020B0604020202020204" pitchFamily="34" charset="0"/>
              </a:defRPr>
            </a:lvl2pPr>
            <a:lvl3pPr marL="1143000" indent="-228600">
              <a:defRPr sz="4000" i="1" u="sng">
                <a:solidFill>
                  <a:schemeClr val="tx1"/>
                </a:solidFill>
                <a:latin typeface="Times New Roman" panose="02020603050405020304" pitchFamily="18" charset="0"/>
                <a:cs typeface="Arial" panose="020B0604020202020204" pitchFamily="34" charset="0"/>
              </a:defRPr>
            </a:lvl3pPr>
            <a:lvl4pPr marL="1600200" indent="-228600">
              <a:defRPr sz="4000" i="1" u="sng">
                <a:solidFill>
                  <a:schemeClr val="tx1"/>
                </a:solidFill>
                <a:latin typeface="Times New Roman" panose="02020603050405020304" pitchFamily="18" charset="0"/>
                <a:cs typeface="Arial" panose="020B0604020202020204" pitchFamily="34" charset="0"/>
              </a:defRPr>
            </a:lvl4pPr>
            <a:lvl5pPr marL="2057400" indent="-228600">
              <a:defRPr sz="4000" i="1"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i="1" u="sng">
                <a:solidFill>
                  <a:schemeClr val="tx1"/>
                </a:solidFill>
                <a:latin typeface="Times New Roman" panose="02020603050405020304" pitchFamily="18" charset="0"/>
                <a:cs typeface="Arial" panose="020B0604020202020204" pitchFamily="34" charset="0"/>
              </a:defRPr>
            </a:lvl9pPr>
          </a:lstStyle>
          <a:p>
            <a:fld id="{0B97067F-E9B7-0C4E-BD26-296FC1B812B0}" type="slidenum">
              <a:rPr lang="en-US" altLang="en-US" sz="1200">
                <a:solidFill>
                  <a:srgbClr val="3F3F3F"/>
                </a:solidFill>
              </a:rPr>
              <a:pPr/>
              <a:t>42</a:t>
            </a:fld>
            <a:endParaRPr lang="en-US" altLang="en-US" sz="1200">
              <a:solidFill>
                <a:srgbClr val="3F3F3F"/>
              </a:solidFill>
            </a:endParaRP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35E34049-A5F8-1E40-94C1-E35743F8C905}"/>
                  </a:ext>
                </a:extLst>
              </p14:cNvPr>
              <p14:cNvContentPartPr/>
              <p14:nvPr/>
            </p14:nvContentPartPr>
            <p14:xfrm>
              <a:off x="4678635" y="3692340"/>
              <a:ext cx="393840" cy="271080"/>
            </p14:xfrm>
          </p:contentPart>
        </mc:Choice>
        <mc:Fallback xmlns="">
          <p:pic>
            <p:nvPicPr>
              <p:cNvPr id="9" name="Ink 8">
                <a:extLst>
                  <a:ext uri="{FF2B5EF4-FFF2-40B4-BE49-F238E27FC236}">
                    <a16:creationId xmlns:a16="http://schemas.microsoft.com/office/drawing/2014/main" id="{35E34049-A5F8-1E40-94C1-E35743F8C905}"/>
                  </a:ext>
                </a:extLst>
              </p:cNvPr>
              <p:cNvPicPr/>
              <p:nvPr/>
            </p:nvPicPr>
            <p:blipFill>
              <a:blip r:embed="rId4"/>
              <a:stretch>
                <a:fillRect/>
              </a:stretch>
            </p:blipFill>
            <p:spPr>
              <a:xfrm>
                <a:off x="4669635" y="3683328"/>
                <a:ext cx="411480" cy="28874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65C92DB3-F393-C944-BAE5-97A580C228D4}"/>
                  </a:ext>
                </a:extLst>
              </p14:cNvPr>
              <p14:cNvContentPartPr/>
              <p14:nvPr/>
            </p14:nvContentPartPr>
            <p14:xfrm>
              <a:off x="4631835" y="3149820"/>
              <a:ext cx="402480" cy="198720"/>
            </p14:xfrm>
          </p:contentPart>
        </mc:Choice>
        <mc:Fallback xmlns="">
          <p:pic>
            <p:nvPicPr>
              <p:cNvPr id="10" name="Ink 9">
                <a:extLst>
                  <a:ext uri="{FF2B5EF4-FFF2-40B4-BE49-F238E27FC236}">
                    <a16:creationId xmlns:a16="http://schemas.microsoft.com/office/drawing/2014/main" id="{65C92DB3-F393-C944-BAE5-97A580C228D4}"/>
                  </a:ext>
                </a:extLst>
              </p:cNvPr>
              <p:cNvPicPr/>
              <p:nvPr/>
            </p:nvPicPr>
            <p:blipFill>
              <a:blip r:embed="rId6"/>
              <a:stretch>
                <a:fillRect/>
              </a:stretch>
            </p:blipFill>
            <p:spPr>
              <a:xfrm>
                <a:off x="4622835" y="3140820"/>
                <a:ext cx="420120" cy="216360"/>
              </a:xfrm>
              <a:prstGeom prst="rect">
                <a:avLst/>
              </a:prstGeom>
            </p:spPr>
          </p:pic>
        </mc:Fallback>
      </mc:AlternateContent>
      <p:grpSp>
        <p:nvGrpSpPr>
          <p:cNvPr id="53256" name="Group 12">
            <a:extLst>
              <a:ext uri="{FF2B5EF4-FFF2-40B4-BE49-F238E27FC236}">
                <a16:creationId xmlns:a16="http://schemas.microsoft.com/office/drawing/2014/main" id="{7F43E195-E789-3E4F-9E11-F067B7ACA7D1}"/>
              </a:ext>
            </a:extLst>
          </p:cNvPr>
          <p:cNvGrpSpPr>
            <a:grpSpLocks/>
          </p:cNvGrpSpPr>
          <p:nvPr/>
        </p:nvGrpSpPr>
        <p:grpSpPr bwMode="auto">
          <a:xfrm>
            <a:off x="4676775" y="4422776"/>
            <a:ext cx="514350" cy="252413"/>
            <a:chOff x="3152475" y="4423140"/>
            <a:chExt cx="515160" cy="252360"/>
          </a:xfrm>
        </p:grpSpPr>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8E2EAB96-4A58-7E4C-A3A1-C158C5773947}"/>
                    </a:ext>
                  </a:extLst>
                </p14:cNvPr>
                <p14:cNvContentPartPr/>
                <p14:nvPr/>
              </p14:nvContentPartPr>
              <p14:xfrm>
                <a:off x="3152475" y="4467420"/>
                <a:ext cx="442440" cy="360"/>
              </p14:xfrm>
            </p:contentPart>
          </mc:Choice>
          <mc:Fallback xmlns="">
            <p:pic>
              <p:nvPicPr>
                <p:cNvPr id="11" name="Ink 10">
                  <a:extLst>
                    <a:ext uri="{FF2B5EF4-FFF2-40B4-BE49-F238E27FC236}">
                      <a16:creationId xmlns:a16="http://schemas.microsoft.com/office/drawing/2014/main" id="{8E2EAB96-4A58-7E4C-A3A1-C158C5773947}"/>
                    </a:ext>
                  </a:extLst>
                </p:cNvPr>
                <p:cNvPicPr/>
                <p:nvPr/>
              </p:nvPicPr>
              <p:blipFill>
                <a:blip r:embed="rId8"/>
                <a:stretch>
                  <a:fillRect/>
                </a:stretch>
              </p:blipFill>
              <p:spPr>
                <a:xfrm>
                  <a:off x="3143468" y="4458420"/>
                  <a:ext cx="460094"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1BD1E997-95BD-CF4A-A4CD-A132154D92CC}"/>
                    </a:ext>
                  </a:extLst>
                </p14:cNvPr>
                <p14:cNvContentPartPr/>
                <p14:nvPr/>
              </p14:nvContentPartPr>
              <p14:xfrm>
                <a:off x="3375675" y="4423140"/>
                <a:ext cx="291960" cy="252360"/>
              </p14:xfrm>
            </p:contentPart>
          </mc:Choice>
          <mc:Fallback xmlns="">
            <p:pic>
              <p:nvPicPr>
                <p:cNvPr id="12" name="Ink 11">
                  <a:extLst>
                    <a:ext uri="{FF2B5EF4-FFF2-40B4-BE49-F238E27FC236}">
                      <a16:creationId xmlns:a16="http://schemas.microsoft.com/office/drawing/2014/main" id="{1BD1E997-95BD-CF4A-A4CD-A132154D92CC}"/>
                    </a:ext>
                  </a:extLst>
                </p:cNvPr>
                <p:cNvPicPr/>
                <p:nvPr/>
              </p:nvPicPr>
              <p:blipFill>
                <a:blip r:embed="rId10"/>
                <a:stretch>
                  <a:fillRect/>
                </a:stretch>
              </p:blipFill>
              <p:spPr>
                <a:xfrm>
                  <a:off x="3366675" y="4414127"/>
                  <a:ext cx="309600" cy="27002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08E16BC6-17D9-CF4E-B012-42A925E4D79D}"/>
                  </a:ext>
                </a:extLst>
              </p14:cNvPr>
              <p14:cNvContentPartPr/>
              <p14:nvPr/>
            </p14:nvContentPartPr>
            <p14:xfrm>
              <a:off x="6859875" y="2562300"/>
              <a:ext cx="360" cy="360"/>
            </p14:xfrm>
          </p:contentPart>
        </mc:Choice>
        <mc:Fallback xmlns="">
          <p:pic>
            <p:nvPicPr>
              <p:cNvPr id="14" name="Ink 13">
                <a:extLst>
                  <a:ext uri="{FF2B5EF4-FFF2-40B4-BE49-F238E27FC236}">
                    <a16:creationId xmlns:a16="http://schemas.microsoft.com/office/drawing/2014/main" id="{08E16BC6-17D9-CF4E-B012-42A925E4D79D}"/>
                  </a:ext>
                </a:extLst>
              </p:cNvPr>
              <p:cNvPicPr/>
              <p:nvPr/>
            </p:nvPicPr>
            <p:blipFill>
              <a:blip r:embed="rId12"/>
              <a:stretch>
                <a:fillRect/>
              </a:stretch>
            </p:blipFill>
            <p:spPr>
              <a:xfrm>
                <a:off x="6850875" y="25533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52346209-E11F-8C4F-A933-4C5F94C41AD4}"/>
                  </a:ext>
                </a:extLst>
              </p14:cNvPr>
              <p14:cNvContentPartPr/>
              <p14:nvPr/>
            </p14:nvContentPartPr>
            <p14:xfrm>
              <a:off x="5768355" y="1818900"/>
              <a:ext cx="8280" cy="4320"/>
            </p14:xfrm>
          </p:contentPart>
        </mc:Choice>
        <mc:Fallback xmlns="">
          <p:pic>
            <p:nvPicPr>
              <p:cNvPr id="15" name="Ink 14">
                <a:extLst>
                  <a:ext uri="{FF2B5EF4-FFF2-40B4-BE49-F238E27FC236}">
                    <a16:creationId xmlns:a16="http://schemas.microsoft.com/office/drawing/2014/main" id="{52346209-E11F-8C4F-A933-4C5F94C41AD4}"/>
                  </a:ext>
                </a:extLst>
              </p:cNvPr>
              <p:cNvPicPr/>
              <p:nvPr/>
            </p:nvPicPr>
            <p:blipFill>
              <a:blip r:embed="rId14"/>
              <a:stretch>
                <a:fillRect/>
              </a:stretch>
            </p:blipFill>
            <p:spPr>
              <a:xfrm>
                <a:off x="5759355" y="1809900"/>
                <a:ext cx="25920" cy="21960"/>
              </a:xfrm>
              <a:prstGeom prst="rect">
                <a:avLst/>
              </a:prstGeom>
            </p:spPr>
          </p:pic>
        </mc:Fallback>
      </mc:AlternateContent>
      <p:pic>
        <p:nvPicPr>
          <p:cNvPr id="53259" name="Picture 16" descr="A close up of a sign&#10;&#10;Description automatically generated">
            <a:extLst>
              <a:ext uri="{FF2B5EF4-FFF2-40B4-BE49-F238E27FC236}">
                <a16:creationId xmlns:a16="http://schemas.microsoft.com/office/drawing/2014/main" id="{A2E1850C-163E-384A-9769-AE3A064DDB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23882" y="5408784"/>
            <a:ext cx="2841133" cy="77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7" descr="A screenshot of a cell phone&#10;&#10;Description automatically generated">
            <a:extLst>
              <a:ext uri="{FF2B5EF4-FFF2-40B4-BE49-F238E27FC236}">
                <a16:creationId xmlns:a16="http://schemas.microsoft.com/office/drawing/2014/main" id="{4D0E4410-7254-1B4B-97F2-E3B0269C98F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a:xfrm>
            <a:off x="168448" y="120793"/>
            <a:ext cx="4082701" cy="6146350"/>
          </a:xfrm>
          <a:prstGeom prst="rect">
            <a:avLst/>
          </a:prstGeom>
        </p:spPr>
      </p:pic>
    </p:spTree>
    <p:extLst>
      <p:ext uri="{BB962C8B-B14F-4D97-AF65-F5344CB8AC3E}">
        <p14:creationId xmlns:p14="http://schemas.microsoft.com/office/powerpoint/2010/main" val="3435027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6094" y="148573"/>
            <a:ext cx="10463364" cy="1213503"/>
          </a:xfrm>
        </p:spPr>
        <p:txBody>
          <a:bodyPr/>
          <a:lstStyle/>
          <a:p>
            <a:pPr rtl="0"/>
            <a:r>
              <a:rPr lang="ar-SA" b="1" dirty="0">
                <a:solidFill>
                  <a:schemeClr val="accent1"/>
                </a:solidFill>
              </a:rPr>
              <a:t> </a:t>
            </a:r>
            <a:r>
              <a:rPr lang="en-US" b="1" dirty="0">
                <a:solidFill>
                  <a:srgbClr val="C00000"/>
                </a:solidFill>
              </a:rPr>
              <a:t>Nicotine Replacement Therapy (NRT)</a:t>
            </a:r>
            <a:r>
              <a:rPr lang="ar-SA" b="1" dirty="0">
                <a:solidFill>
                  <a:srgbClr val="C00000"/>
                </a:solidFill>
              </a:rPr>
              <a:t> </a:t>
            </a:r>
            <a:endParaRPr lang="en-US" b="1" dirty="0">
              <a:solidFill>
                <a:srgbClr val="C00000"/>
              </a:solidFill>
            </a:endParaRPr>
          </a:p>
        </p:txBody>
      </p:sp>
      <p:sp>
        <p:nvSpPr>
          <p:cNvPr id="3" name="عنصر نائب للمحتوى 2"/>
          <p:cNvSpPr>
            <a:spLocks noGrp="1"/>
          </p:cNvSpPr>
          <p:nvPr>
            <p:ph idx="1"/>
          </p:nvPr>
        </p:nvSpPr>
        <p:spPr>
          <a:xfrm>
            <a:off x="419100" y="2061713"/>
            <a:ext cx="11134723" cy="4250185"/>
          </a:xfrm>
        </p:spPr>
        <p:txBody>
          <a:bodyPr>
            <a:normAutofit/>
          </a:bodyPr>
          <a:lstStyle/>
          <a:p>
            <a:pPr algn="l" rtl="0">
              <a:buFont typeface="Wingdings" panose="05000000000000000000" pitchFamily="2" charset="2"/>
              <a:buChar char="q"/>
            </a:pPr>
            <a:r>
              <a:rPr lang="en-US" sz="3200" b="1" dirty="0">
                <a:solidFill>
                  <a:srgbClr val="002060"/>
                </a:solidFill>
              </a:rPr>
              <a:t>Nicotine Patch</a:t>
            </a:r>
          </a:p>
          <a:p>
            <a:pPr algn="l" rtl="0">
              <a:buFont typeface="Wingdings" panose="05000000000000000000" pitchFamily="2" charset="2"/>
              <a:buChar char="q"/>
            </a:pPr>
            <a:r>
              <a:rPr lang="en-US" sz="3200" b="1" dirty="0">
                <a:solidFill>
                  <a:srgbClr val="002060"/>
                </a:solidFill>
              </a:rPr>
              <a:t>Nicotine Gum</a:t>
            </a:r>
          </a:p>
          <a:p>
            <a:pPr algn="l" rtl="0">
              <a:buFont typeface="Wingdings" panose="05000000000000000000" pitchFamily="2" charset="2"/>
              <a:buChar char="q"/>
            </a:pPr>
            <a:r>
              <a:rPr lang="en-US" sz="3200" b="1" dirty="0">
                <a:solidFill>
                  <a:srgbClr val="002060"/>
                </a:solidFill>
              </a:rPr>
              <a:t>Nicotine Inhaler</a:t>
            </a:r>
          </a:p>
          <a:p>
            <a:pPr marL="0" indent="0" algn="l" rtl="0">
              <a:buNone/>
            </a:pPr>
            <a:r>
              <a:rPr lang="en-US" sz="3200" b="1" dirty="0">
                <a:solidFill>
                  <a:srgbClr val="002060"/>
                </a:solidFill>
              </a:rPr>
              <a:t> (</a:t>
            </a:r>
            <a:r>
              <a:rPr lang="en-US" sz="3200" b="1" dirty="0">
                <a:solidFill>
                  <a:srgbClr val="C00000"/>
                </a:solidFill>
              </a:rPr>
              <a:t>Deliver Nicotine Fast</a:t>
            </a:r>
            <a:r>
              <a:rPr lang="en-US" sz="3200" b="1" dirty="0">
                <a:solidFill>
                  <a:srgbClr val="002060"/>
                </a:solidFill>
              </a:rPr>
              <a:t>)</a:t>
            </a:r>
          </a:p>
          <a:p>
            <a:pPr algn="l" rtl="0">
              <a:buFont typeface="Wingdings" panose="05000000000000000000" pitchFamily="2" charset="2"/>
              <a:buChar char="q"/>
            </a:pPr>
            <a:r>
              <a:rPr lang="en-US" sz="3200" b="1" dirty="0">
                <a:solidFill>
                  <a:srgbClr val="002060"/>
                </a:solidFill>
              </a:rPr>
              <a:t>Nicotine Nasal Spray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199" y="1908174"/>
            <a:ext cx="2324100" cy="20288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865" y="1908174"/>
            <a:ext cx="1905000" cy="20288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199" y="4444998"/>
            <a:ext cx="2324100" cy="18669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3865" y="4444998"/>
            <a:ext cx="1905000" cy="1866900"/>
          </a:xfrm>
          <a:prstGeom prst="rect">
            <a:avLst/>
          </a:prstGeom>
        </p:spPr>
      </p:pic>
      <p:pic>
        <p:nvPicPr>
          <p:cNvPr id="8" name="Picture 7" descr="7mg.jpg"/>
          <p:cNvPicPr>
            <a:picLocks noChangeAspect="1"/>
          </p:cNvPicPr>
          <p:nvPr/>
        </p:nvPicPr>
        <p:blipFill>
          <a:blip r:embed="rId6" cstate="print"/>
          <a:srcRect/>
          <a:stretch>
            <a:fillRect/>
          </a:stretch>
        </p:blipFill>
        <p:spPr bwMode="auto">
          <a:xfrm>
            <a:off x="4582886" y="1692278"/>
            <a:ext cx="1917530" cy="2435226"/>
          </a:xfrm>
          <a:prstGeom prst="rect">
            <a:avLst/>
          </a:prstGeom>
          <a:noFill/>
          <a:ln w="9525">
            <a:noFill/>
            <a:miter lim="800000"/>
            <a:headEnd/>
            <a:tailEnd/>
          </a:ln>
        </p:spPr>
      </p:pic>
      <p:pic>
        <p:nvPicPr>
          <p:cNvPr id="9" name="Picture 8" descr="equate_nicotine_gum.jpg"/>
          <p:cNvPicPr>
            <a:picLocks noChangeAspect="1"/>
          </p:cNvPicPr>
          <p:nvPr/>
        </p:nvPicPr>
        <p:blipFill>
          <a:blip r:embed="rId7" cstate="print"/>
          <a:srcRect/>
          <a:stretch>
            <a:fillRect/>
          </a:stretch>
        </p:blipFill>
        <p:spPr bwMode="auto">
          <a:xfrm>
            <a:off x="4357489" y="4267200"/>
            <a:ext cx="2368323" cy="2044698"/>
          </a:xfrm>
          <a:prstGeom prst="rect">
            <a:avLst/>
          </a:prstGeom>
          <a:noFill/>
          <a:ln w="9525">
            <a:noFill/>
            <a:miter lim="800000"/>
            <a:headEnd/>
            <a:tailEnd/>
          </a:ln>
        </p:spPr>
      </p:pic>
    </p:spTree>
    <p:extLst>
      <p:ext uri="{BB962C8B-B14F-4D97-AF65-F5344CB8AC3E}">
        <p14:creationId xmlns:p14="http://schemas.microsoft.com/office/powerpoint/2010/main" val="3487693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86603"/>
            <a:ext cx="10939780" cy="932597"/>
          </a:xfrm>
        </p:spPr>
        <p:txBody>
          <a:bodyPr/>
          <a:lstStyle/>
          <a:p>
            <a:r>
              <a:rPr lang="ar-SA" b="1" dirty="0">
                <a:solidFill>
                  <a:schemeClr val="accent1"/>
                </a:solidFill>
              </a:rPr>
              <a:t> </a:t>
            </a:r>
            <a:r>
              <a:rPr lang="en-US" b="1" dirty="0">
                <a:solidFill>
                  <a:srgbClr val="C00000"/>
                </a:solidFill>
              </a:rPr>
              <a:t>Nicotine Replacement Therapy (NRT)</a:t>
            </a:r>
            <a:r>
              <a:rPr lang="ar-SA" b="1" dirty="0">
                <a:solidFill>
                  <a:srgbClr val="C00000"/>
                </a:solidFill>
              </a:rPr>
              <a:t> </a:t>
            </a:r>
            <a:endParaRPr lang="ar-SA" dirty="0"/>
          </a:p>
        </p:txBody>
      </p:sp>
      <p:sp>
        <p:nvSpPr>
          <p:cNvPr id="3" name="Content Placeholder 2"/>
          <p:cNvSpPr>
            <a:spLocks noGrp="1"/>
          </p:cNvSpPr>
          <p:nvPr>
            <p:ph idx="1"/>
          </p:nvPr>
        </p:nvSpPr>
        <p:spPr>
          <a:xfrm>
            <a:off x="215900" y="1845734"/>
            <a:ext cx="11747500" cy="4466166"/>
          </a:xfrm>
        </p:spPr>
        <p:txBody>
          <a:bodyPr>
            <a:normAutofit/>
          </a:bodyPr>
          <a:lstStyle/>
          <a:p>
            <a:pPr algn="l" rtl="0">
              <a:lnSpc>
                <a:spcPct val="150000"/>
              </a:lnSpc>
            </a:pPr>
            <a:r>
              <a:rPr lang="en-US" sz="2400" dirty="0">
                <a:solidFill>
                  <a:schemeClr val="tx1"/>
                </a:solidFill>
                <a:latin typeface="Arial" panose="020B0604020202020204" pitchFamily="34" charset="0"/>
                <a:cs typeface="Arial" panose="020B0604020202020204" pitchFamily="34" charset="0"/>
              </a:rPr>
              <a:t>The goal of nicotine replacement therapy (NRT) is to provide nicotine to a smoker without using tobacco, thereby </a:t>
            </a:r>
            <a:r>
              <a:rPr lang="en-US" sz="2400" dirty="0">
                <a:solidFill>
                  <a:srgbClr val="002060"/>
                </a:solidFill>
                <a:latin typeface="Arial" panose="020B0604020202020204" pitchFamily="34" charset="0"/>
                <a:cs typeface="Arial" panose="020B0604020202020204" pitchFamily="34" charset="0"/>
              </a:rPr>
              <a:t>relieving nicotine withdrawal symptoms </a:t>
            </a:r>
            <a:r>
              <a:rPr lang="en-US" sz="2400" dirty="0">
                <a:solidFill>
                  <a:schemeClr val="tx1"/>
                </a:solidFill>
                <a:latin typeface="Arial" panose="020B0604020202020204" pitchFamily="34" charset="0"/>
                <a:cs typeface="Arial" panose="020B0604020202020204" pitchFamily="34" charset="0"/>
              </a:rPr>
              <a:t>as the smoker breaks the behavior of cigarette smoking. </a:t>
            </a:r>
          </a:p>
          <a:p>
            <a:pPr algn="l" rtl="0">
              <a:lnSpc>
                <a:spcPct val="150000"/>
              </a:lnSpc>
            </a:pPr>
            <a:r>
              <a:rPr lang="en-US" sz="2400" b="1" dirty="0">
                <a:solidFill>
                  <a:srgbClr val="002060"/>
                </a:solidFill>
                <a:latin typeface="Arial" panose="020B0604020202020204" pitchFamily="34" charset="0"/>
                <a:cs typeface="Arial" panose="020B0604020202020204" pitchFamily="34" charset="0"/>
              </a:rPr>
              <a:t>The initial dosing of most NRT products is based on the number of cigarettes smoked daily.</a:t>
            </a:r>
            <a:endParaRPr lang="ar-SA"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488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86603"/>
            <a:ext cx="10914380" cy="907197"/>
          </a:xfrm>
        </p:spPr>
        <p:txBody>
          <a:bodyPr/>
          <a:lstStyle/>
          <a:p>
            <a:r>
              <a:rPr lang="en-US" b="1" dirty="0">
                <a:solidFill>
                  <a:srgbClr val="C00000"/>
                </a:solidFill>
              </a:rPr>
              <a:t>Nicotine Replacement Therapy (NRT)</a:t>
            </a:r>
            <a:endParaRPr lang="ar-SA" dirty="0"/>
          </a:p>
        </p:txBody>
      </p:sp>
      <p:sp>
        <p:nvSpPr>
          <p:cNvPr id="3" name="Content Placeholder 2"/>
          <p:cNvSpPr>
            <a:spLocks noGrp="1"/>
          </p:cNvSpPr>
          <p:nvPr>
            <p:ph idx="1"/>
          </p:nvPr>
        </p:nvSpPr>
        <p:spPr>
          <a:xfrm>
            <a:off x="241300" y="1845734"/>
            <a:ext cx="11798300" cy="4023360"/>
          </a:xfrm>
        </p:spPr>
        <p:txBody>
          <a:bodyPr>
            <a:normAutofit/>
          </a:bodyPr>
          <a:lstStyle/>
          <a:p>
            <a:pPr algn="l" rtl="0"/>
            <a:r>
              <a:rPr lang="en-US" sz="2400" b="1" dirty="0">
                <a:solidFill>
                  <a:srgbClr val="002060"/>
                </a:solidFill>
                <a:latin typeface="Arial" panose="020B0604020202020204" pitchFamily="34" charset="0"/>
              </a:rPr>
              <a:t>Transdermal Nicotine Patch:</a:t>
            </a:r>
          </a:p>
          <a:p>
            <a:pPr algn="l" rtl="0">
              <a:buFont typeface="Wingdings" panose="05000000000000000000" pitchFamily="2" charset="2"/>
              <a:buChar char="q"/>
            </a:pPr>
            <a:r>
              <a:rPr lang="en-US" sz="2400" dirty="0">
                <a:solidFill>
                  <a:srgbClr val="000000"/>
                </a:solidFill>
                <a:latin typeface="Arial" panose="020B0604020202020204" pitchFamily="34" charset="0"/>
              </a:rPr>
              <a:t>The nicotine patch is the simplest NRT product for a smoker to use and provides the most continuous nicotine delivery of all NRT products. </a:t>
            </a:r>
          </a:p>
          <a:p>
            <a:pPr algn="l" rtl="0">
              <a:buFont typeface="Wingdings" panose="05000000000000000000" pitchFamily="2" charset="2"/>
              <a:buChar char="q"/>
            </a:pPr>
            <a:r>
              <a:rPr lang="en-US" sz="2400" dirty="0">
                <a:solidFill>
                  <a:srgbClr val="000000"/>
                </a:solidFill>
                <a:latin typeface="Arial" panose="020B0604020202020204" pitchFamily="34" charset="0"/>
              </a:rPr>
              <a:t>The patch has a long-acting, slow-onset pattern of nicotine delivery, producing relatively constant withdrawal relief over </a:t>
            </a:r>
            <a:r>
              <a:rPr lang="en-US" sz="2400" dirty="0">
                <a:solidFill>
                  <a:srgbClr val="C00000"/>
                </a:solidFill>
                <a:latin typeface="Arial" panose="020B0604020202020204" pitchFamily="34" charset="0"/>
              </a:rPr>
              <a:t>24 hours</a:t>
            </a:r>
            <a:r>
              <a:rPr lang="en-US" sz="2400" dirty="0">
                <a:solidFill>
                  <a:srgbClr val="000000"/>
                </a:solidFill>
                <a:latin typeface="Arial" panose="020B0604020202020204" pitchFamily="34" charset="0"/>
              </a:rPr>
              <a:t>.</a:t>
            </a:r>
          </a:p>
          <a:p>
            <a:pPr algn="l" rtl="0">
              <a:buFont typeface="Wingdings" panose="05000000000000000000" pitchFamily="2" charset="2"/>
              <a:buChar char="q"/>
            </a:pPr>
            <a:r>
              <a:rPr lang="en-US" sz="2400" dirty="0">
                <a:solidFill>
                  <a:srgbClr val="000000"/>
                </a:solidFill>
                <a:latin typeface="Arial" panose="020B0604020202020204" pitchFamily="34" charset="0"/>
              </a:rPr>
              <a:t>Compliance with the patch is high.</a:t>
            </a:r>
          </a:p>
          <a:p>
            <a:pPr algn="l" rtl="0">
              <a:buFont typeface="Wingdings" panose="05000000000000000000" pitchFamily="2" charset="2"/>
              <a:buChar char="q"/>
            </a:pPr>
            <a:r>
              <a:rPr lang="en-US" sz="2400" dirty="0">
                <a:solidFill>
                  <a:srgbClr val="000000"/>
                </a:solidFill>
                <a:latin typeface="Arial" panose="020B0604020202020204" pitchFamily="34" charset="0"/>
              </a:rPr>
              <a:t>The patch is available over the counter.</a:t>
            </a:r>
            <a:endParaRPr lang="ar-SA" sz="2400" dirty="0"/>
          </a:p>
        </p:txBody>
      </p:sp>
    </p:spTree>
    <p:extLst>
      <p:ext uri="{BB962C8B-B14F-4D97-AF65-F5344CB8AC3E}">
        <p14:creationId xmlns:p14="http://schemas.microsoft.com/office/powerpoint/2010/main" val="1343181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86603"/>
            <a:ext cx="11684000" cy="1110397"/>
          </a:xfrm>
        </p:spPr>
        <p:txBody>
          <a:bodyPr/>
          <a:lstStyle/>
          <a:p>
            <a:r>
              <a:rPr lang="en-US" b="1" dirty="0">
                <a:solidFill>
                  <a:srgbClr val="C00000"/>
                </a:solidFill>
              </a:rPr>
              <a:t>Nicotine Replacement Therapy (NRT)</a:t>
            </a:r>
            <a:endParaRPr lang="ar-SA" dirty="0"/>
          </a:p>
        </p:txBody>
      </p:sp>
      <p:sp>
        <p:nvSpPr>
          <p:cNvPr id="3" name="Content Placeholder 2"/>
          <p:cNvSpPr>
            <a:spLocks noGrp="1"/>
          </p:cNvSpPr>
          <p:nvPr>
            <p:ph idx="1"/>
          </p:nvPr>
        </p:nvSpPr>
        <p:spPr>
          <a:xfrm>
            <a:off x="165100" y="1845734"/>
            <a:ext cx="11849100" cy="4301066"/>
          </a:xfrm>
        </p:spPr>
        <p:txBody>
          <a:bodyPr>
            <a:normAutofit/>
          </a:bodyPr>
          <a:lstStyle/>
          <a:p>
            <a:pPr algn="l" rtl="0">
              <a:buFont typeface="Wingdings" panose="05000000000000000000" pitchFamily="2" charset="2"/>
              <a:buChar char="q"/>
            </a:pPr>
            <a:r>
              <a:rPr lang="en-US" sz="2400" dirty="0">
                <a:solidFill>
                  <a:srgbClr val="000000"/>
                </a:solidFill>
                <a:latin typeface="Arial" panose="020B0604020202020204" pitchFamily="34" charset="0"/>
              </a:rPr>
              <a:t>Starting on the quit day, patients who smoke </a:t>
            </a:r>
            <a:r>
              <a:rPr lang="en-US" sz="2400" dirty="0">
                <a:solidFill>
                  <a:srgbClr val="C00000"/>
                </a:solidFill>
                <a:latin typeface="Arial" panose="020B0604020202020204" pitchFamily="34" charset="0"/>
              </a:rPr>
              <a:t>&gt;10 cigarettes/day</a:t>
            </a:r>
            <a:r>
              <a:rPr lang="en-US" sz="2400" dirty="0">
                <a:solidFill>
                  <a:srgbClr val="000000"/>
                </a:solidFill>
                <a:latin typeface="Arial" panose="020B0604020202020204" pitchFamily="34" charset="0"/>
              </a:rPr>
              <a:t> </a:t>
            </a:r>
          </a:p>
          <a:p>
            <a:pPr marL="0" indent="0" algn="l" rtl="0">
              <a:buNone/>
            </a:pPr>
            <a:r>
              <a:rPr lang="en-US" sz="2400" dirty="0">
                <a:solidFill>
                  <a:srgbClr val="000000"/>
                </a:solidFill>
                <a:latin typeface="Arial" panose="020B0604020202020204" pitchFamily="34" charset="0"/>
              </a:rPr>
              <a:t> use the highest dose of the nicotine patch (</a:t>
            </a:r>
            <a:r>
              <a:rPr lang="en-US" sz="2400" b="1" dirty="0">
                <a:solidFill>
                  <a:srgbClr val="C00000"/>
                </a:solidFill>
                <a:latin typeface="Arial" panose="020B0604020202020204" pitchFamily="34" charset="0"/>
              </a:rPr>
              <a:t>21 mg/day</a:t>
            </a:r>
            <a:r>
              <a:rPr lang="en-US" sz="2400" dirty="0">
                <a:solidFill>
                  <a:srgbClr val="000000"/>
                </a:solidFill>
                <a:latin typeface="Arial" panose="020B0604020202020204" pitchFamily="34" charset="0"/>
              </a:rPr>
              <a:t>) for </a:t>
            </a:r>
            <a:r>
              <a:rPr lang="en-US" sz="2400" dirty="0">
                <a:solidFill>
                  <a:srgbClr val="002060"/>
                </a:solidFill>
                <a:latin typeface="Arial" panose="020B0604020202020204" pitchFamily="34" charset="0"/>
              </a:rPr>
              <a:t>4 </a:t>
            </a:r>
            <a:r>
              <a:rPr lang="en-US" sz="2400" dirty="0">
                <a:solidFill>
                  <a:srgbClr val="000000"/>
                </a:solidFill>
                <a:latin typeface="Arial" panose="020B0604020202020204" pitchFamily="34" charset="0"/>
              </a:rPr>
              <a:t>to </a:t>
            </a:r>
            <a:r>
              <a:rPr lang="en-US" sz="2400" dirty="0">
                <a:solidFill>
                  <a:srgbClr val="002060"/>
                </a:solidFill>
                <a:latin typeface="Arial" panose="020B0604020202020204" pitchFamily="34" charset="0"/>
              </a:rPr>
              <a:t>6 weeks</a:t>
            </a:r>
            <a:r>
              <a:rPr lang="en-US" sz="2400" dirty="0">
                <a:solidFill>
                  <a:srgbClr val="000000"/>
                </a:solidFill>
                <a:latin typeface="Arial" panose="020B0604020202020204" pitchFamily="34" charset="0"/>
              </a:rPr>
              <a:t>,</a:t>
            </a:r>
          </a:p>
          <a:p>
            <a:pPr algn="l" rtl="0">
              <a:buFont typeface="Wingdings" panose="05000000000000000000" pitchFamily="2" charset="2"/>
              <a:buChar char="q"/>
            </a:pPr>
            <a:r>
              <a:rPr lang="en-US" sz="2400" dirty="0">
                <a:solidFill>
                  <a:srgbClr val="000000"/>
                </a:solidFill>
                <a:latin typeface="Arial" panose="020B0604020202020204" pitchFamily="34" charset="0"/>
              </a:rPr>
              <a:t>followed by </a:t>
            </a:r>
            <a:r>
              <a:rPr lang="en-US" sz="2400" b="1" dirty="0">
                <a:solidFill>
                  <a:srgbClr val="C00000"/>
                </a:solidFill>
                <a:latin typeface="Arial" panose="020B0604020202020204" pitchFamily="34" charset="0"/>
              </a:rPr>
              <a:t>14 mg/day</a:t>
            </a:r>
            <a:r>
              <a:rPr lang="en-US" sz="2400" dirty="0">
                <a:solidFill>
                  <a:srgbClr val="000000"/>
                </a:solidFill>
                <a:latin typeface="Arial" panose="020B0604020202020204" pitchFamily="34" charset="0"/>
              </a:rPr>
              <a:t> for </a:t>
            </a:r>
            <a:r>
              <a:rPr lang="en-US" sz="2400" dirty="0">
                <a:solidFill>
                  <a:srgbClr val="002060"/>
                </a:solidFill>
                <a:latin typeface="Arial" panose="020B0604020202020204" pitchFamily="34" charset="0"/>
              </a:rPr>
              <a:t>two weeks</a:t>
            </a:r>
            <a:r>
              <a:rPr lang="en-US" sz="2400" dirty="0">
                <a:solidFill>
                  <a:srgbClr val="000000"/>
                </a:solidFill>
                <a:latin typeface="Arial" panose="020B0604020202020204" pitchFamily="34" charset="0"/>
              </a:rPr>
              <a:t>, </a:t>
            </a:r>
          </a:p>
          <a:p>
            <a:pPr algn="l" rtl="0">
              <a:buFont typeface="Wingdings" panose="05000000000000000000" pitchFamily="2" charset="2"/>
              <a:buChar char="q"/>
            </a:pPr>
            <a:r>
              <a:rPr lang="en-US" sz="2400" dirty="0">
                <a:solidFill>
                  <a:srgbClr val="000000"/>
                </a:solidFill>
                <a:latin typeface="Arial" panose="020B0604020202020204" pitchFamily="34" charset="0"/>
              </a:rPr>
              <a:t>and finish with </a:t>
            </a:r>
            <a:r>
              <a:rPr lang="en-US" sz="2400" b="1" dirty="0">
                <a:solidFill>
                  <a:srgbClr val="C00000"/>
                </a:solidFill>
                <a:latin typeface="Arial" panose="020B0604020202020204" pitchFamily="34" charset="0"/>
              </a:rPr>
              <a:t>7 mg/day</a:t>
            </a:r>
            <a:r>
              <a:rPr lang="en-US" sz="2400" dirty="0">
                <a:solidFill>
                  <a:srgbClr val="000000"/>
                </a:solidFill>
                <a:latin typeface="Arial" panose="020B0604020202020204" pitchFamily="34" charset="0"/>
              </a:rPr>
              <a:t> for </a:t>
            </a:r>
            <a:r>
              <a:rPr lang="en-US" sz="2400" dirty="0">
                <a:solidFill>
                  <a:srgbClr val="002060"/>
                </a:solidFill>
                <a:latin typeface="Arial" panose="020B0604020202020204" pitchFamily="34" charset="0"/>
              </a:rPr>
              <a:t>two weeks</a:t>
            </a:r>
            <a:r>
              <a:rPr lang="en-US" sz="2400" dirty="0">
                <a:solidFill>
                  <a:srgbClr val="000000"/>
                </a:solidFill>
                <a:latin typeface="Arial" panose="020B0604020202020204" pitchFamily="34" charset="0"/>
              </a:rPr>
              <a:t>. </a:t>
            </a:r>
          </a:p>
          <a:p>
            <a:pPr algn="l" rtl="0">
              <a:buFont typeface="Wingdings" panose="05000000000000000000" pitchFamily="2" charset="2"/>
              <a:buChar char="q"/>
            </a:pPr>
            <a:r>
              <a:rPr lang="en-US" sz="2400" dirty="0">
                <a:solidFill>
                  <a:srgbClr val="000000"/>
                </a:solidFill>
                <a:latin typeface="Arial" panose="020B0604020202020204" pitchFamily="34" charset="0"/>
              </a:rPr>
              <a:t>Smokers who weigh </a:t>
            </a:r>
            <a:r>
              <a:rPr lang="en-US" sz="2400" b="1" dirty="0">
                <a:solidFill>
                  <a:srgbClr val="C00000"/>
                </a:solidFill>
                <a:latin typeface="Arial" panose="020B0604020202020204" pitchFamily="34" charset="0"/>
              </a:rPr>
              <a:t>less than 45 kg or smoke ≤10 cigarettes </a:t>
            </a:r>
            <a:r>
              <a:rPr lang="en-US" sz="2400" dirty="0">
                <a:solidFill>
                  <a:srgbClr val="000000"/>
                </a:solidFill>
                <a:latin typeface="Arial" panose="020B0604020202020204" pitchFamily="34" charset="0"/>
              </a:rPr>
              <a:t>per day are advised to begin with the </a:t>
            </a:r>
            <a:r>
              <a:rPr lang="en-US" sz="2400" b="1" dirty="0">
                <a:solidFill>
                  <a:srgbClr val="C00000"/>
                </a:solidFill>
                <a:latin typeface="Arial" panose="020B0604020202020204" pitchFamily="34" charset="0"/>
              </a:rPr>
              <a:t>14 mg/day</a:t>
            </a:r>
            <a:r>
              <a:rPr lang="en-US" sz="2400" dirty="0">
                <a:solidFill>
                  <a:srgbClr val="000000"/>
                </a:solidFill>
                <a:latin typeface="Arial" panose="020B0604020202020204" pitchFamily="34" charset="0"/>
              </a:rPr>
              <a:t> strength for six weeks, followed by </a:t>
            </a:r>
            <a:r>
              <a:rPr lang="en-US" sz="2400" b="1" dirty="0">
                <a:solidFill>
                  <a:srgbClr val="C00000"/>
                </a:solidFill>
                <a:latin typeface="Arial" panose="020B0604020202020204" pitchFamily="34" charset="0"/>
              </a:rPr>
              <a:t>7 mg/day</a:t>
            </a:r>
            <a:r>
              <a:rPr lang="en-US" sz="2400" dirty="0">
                <a:solidFill>
                  <a:srgbClr val="000000"/>
                </a:solidFill>
                <a:latin typeface="Arial" panose="020B0604020202020204" pitchFamily="34" charset="0"/>
              </a:rPr>
              <a:t> for two weeks.</a:t>
            </a:r>
          </a:p>
          <a:p>
            <a:pPr algn="l" rtl="0">
              <a:buFont typeface="Wingdings" panose="05000000000000000000" pitchFamily="2" charset="2"/>
              <a:buChar char="q"/>
            </a:pPr>
            <a:r>
              <a:rPr lang="en-US" sz="2400" dirty="0">
                <a:solidFill>
                  <a:srgbClr val="002060"/>
                </a:solidFill>
              </a:rPr>
              <a:t>To use the nicotine patch, the smoker applies one patch each morning to any non-hairy skin site. It is removed and replaced with a new patch the next morning. </a:t>
            </a:r>
            <a:endParaRPr lang="ar-SA" sz="2400" dirty="0">
              <a:solidFill>
                <a:srgbClr val="002060"/>
              </a:solidFill>
            </a:endParaRPr>
          </a:p>
        </p:txBody>
      </p:sp>
      <p:pic>
        <p:nvPicPr>
          <p:cNvPr id="4" name="Picture 7" descr="7mg.jpg"/>
          <p:cNvPicPr>
            <a:picLocks noChangeAspect="1"/>
          </p:cNvPicPr>
          <p:nvPr/>
        </p:nvPicPr>
        <p:blipFill>
          <a:blip r:embed="rId2" cstate="print"/>
          <a:srcRect/>
          <a:stretch>
            <a:fillRect/>
          </a:stretch>
        </p:blipFill>
        <p:spPr bwMode="auto">
          <a:xfrm>
            <a:off x="10020822" y="159280"/>
            <a:ext cx="2171178" cy="2924175"/>
          </a:xfrm>
          <a:prstGeom prst="rect">
            <a:avLst/>
          </a:prstGeom>
          <a:noFill/>
          <a:ln w="9525">
            <a:noFill/>
            <a:miter lim="800000"/>
            <a:headEnd/>
            <a:tailEnd/>
          </a:ln>
        </p:spPr>
      </p:pic>
    </p:spTree>
    <p:extLst>
      <p:ext uri="{BB962C8B-B14F-4D97-AF65-F5344CB8AC3E}">
        <p14:creationId xmlns:p14="http://schemas.microsoft.com/office/powerpoint/2010/main" val="34700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86603"/>
            <a:ext cx="11722100" cy="957997"/>
          </a:xfrm>
        </p:spPr>
        <p:txBody>
          <a:bodyPr/>
          <a:lstStyle/>
          <a:p>
            <a:r>
              <a:rPr lang="en-US" b="1" dirty="0">
                <a:solidFill>
                  <a:srgbClr val="C00000"/>
                </a:solidFill>
              </a:rPr>
              <a:t>Nicotine Replacement Therapy (NRT)</a:t>
            </a:r>
            <a:endParaRPr lang="ar-SA" dirty="0"/>
          </a:p>
        </p:txBody>
      </p:sp>
      <p:sp>
        <p:nvSpPr>
          <p:cNvPr id="3" name="Content Placeholder 2"/>
          <p:cNvSpPr>
            <a:spLocks noGrp="1"/>
          </p:cNvSpPr>
          <p:nvPr>
            <p:ph idx="1"/>
          </p:nvPr>
        </p:nvSpPr>
        <p:spPr>
          <a:xfrm>
            <a:off x="342900" y="1769533"/>
            <a:ext cx="11620500" cy="4981995"/>
          </a:xfrm>
        </p:spPr>
        <p:txBody>
          <a:bodyPr>
            <a:normAutofit/>
          </a:bodyPr>
          <a:lstStyle/>
          <a:p>
            <a:pPr algn="l" rtl="0"/>
            <a:r>
              <a:rPr lang="en-US" sz="2800" b="1" dirty="0">
                <a:solidFill>
                  <a:srgbClr val="002060"/>
                </a:solidFill>
                <a:latin typeface="Arial" panose="020B0604020202020204" pitchFamily="34" charset="0"/>
              </a:rPr>
              <a:t>Nicotine gum:</a:t>
            </a:r>
          </a:p>
          <a:p>
            <a:pPr algn="l" rtl="0">
              <a:buFont typeface="Wingdings" panose="05000000000000000000" pitchFamily="2" charset="2"/>
              <a:buChar char="q"/>
            </a:pPr>
            <a:r>
              <a:rPr lang="en-US" sz="2400" dirty="0">
                <a:solidFill>
                  <a:srgbClr val="000000"/>
                </a:solidFill>
                <a:latin typeface="Arial" panose="020B0604020202020204" pitchFamily="34" charset="0"/>
              </a:rPr>
              <a:t>Nicotine gum is one of the most commonly used </a:t>
            </a:r>
            <a:r>
              <a:rPr lang="en-US" sz="2400" dirty="0">
                <a:solidFill>
                  <a:srgbClr val="C00000"/>
                </a:solidFill>
                <a:latin typeface="Arial" panose="020B0604020202020204" pitchFamily="34" charset="0"/>
              </a:rPr>
              <a:t>short-acting NRT</a:t>
            </a:r>
            <a:r>
              <a:rPr lang="en-US" sz="2400" dirty="0">
                <a:solidFill>
                  <a:srgbClr val="000000"/>
                </a:solidFill>
                <a:latin typeface="Arial" panose="020B0604020202020204" pitchFamily="34" charset="0"/>
              </a:rPr>
              <a:t>. </a:t>
            </a:r>
          </a:p>
          <a:p>
            <a:pPr algn="l" rtl="0">
              <a:buFont typeface="Wingdings" panose="05000000000000000000" pitchFamily="2" charset="2"/>
              <a:buChar char="q"/>
            </a:pPr>
            <a:r>
              <a:rPr lang="en-US" sz="2400" dirty="0">
                <a:solidFill>
                  <a:srgbClr val="000000"/>
                </a:solidFill>
                <a:latin typeface="Arial" panose="020B0604020202020204" pitchFamily="34" charset="0"/>
              </a:rPr>
              <a:t>Chewing the gum releases nicotine that is absorbed through the oral mucosa, resulting in a peak of blood nicotine levels 20 minutes after starting to chew.</a:t>
            </a:r>
          </a:p>
          <a:p>
            <a:pPr algn="l" rtl="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The </a:t>
            </a:r>
            <a:r>
              <a:rPr lang="en-US" sz="2400" dirty="0">
                <a:solidFill>
                  <a:srgbClr val="C00000"/>
                </a:solidFill>
                <a:latin typeface="Arial" panose="020B0604020202020204" pitchFamily="34" charset="0"/>
                <a:cs typeface="Arial" panose="020B0604020202020204" pitchFamily="34" charset="0"/>
              </a:rPr>
              <a:t>4 mg </a:t>
            </a:r>
            <a:r>
              <a:rPr lang="en-US" sz="2400" dirty="0">
                <a:solidFill>
                  <a:schemeClr val="tx1"/>
                </a:solidFill>
                <a:latin typeface="Arial" panose="020B0604020202020204" pitchFamily="34" charset="0"/>
                <a:cs typeface="Arial" panose="020B0604020202020204" pitchFamily="34" charset="0"/>
              </a:rPr>
              <a:t>dose of </a:t>
            </a:r>
            <a:r>
              <a:rPr lang="en-US" sz="2400" dirty="0">
                <a:solidFill>
                  <a:srgbClr val="C00000"/>
                </a:solidFill>
                <a:latin typeface="Arial" panose="020B0604020202020204" pitchFamily="34" charset="0"/>
                <a:cs typeface="Arial" panose="020B0604020202020204" pitchFamily="34" charset="0"/>
              </a:rPr>
              <a:t>gum is recommended for smokers who smoke ≥ 20 cigarettes per day, whereas the </a:t>
            </a:r>
            <a:r>
              <a:rPr lang="en-US" sz="2400" dirty="0">
                <a:solidFill>
                  <a:schemeClr val="tx1"/>
                </a:solidFill>
                <a:latin typeface="Arial" panose="020B0604020202020204" pitchFamily="34" charset="0"/>
                <a:cs typeface="Arial" panose="020B0604020202020204" pitchFamily="34" charset="0"/>
              </a:rPr>
              <a:t>2 mg dose is recommended for lighter smokers.</a:t>
            </a:r>
          </a:p>
          <a:p>
            <a:pPr algn="l" rtl="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They can chew one piece of gum every </a:t>
            </a:r>
            <a:r>
              <a:rPr lang="en-US" sz="2400" dirty="0">
                <a:solidFill>
                  <a:srgbClr val="C00000"/>
                </a:solidFill>
                <a:latin typeface="Arial" panose="020B0604020202020204" pitchFamily="34" charset="0"/>
                <a:cs typeface="Arial" panose="020B0604020202020204" pitchFamily="34" charset="0"/>
              </a:rPr>
              <a:t>1 to 2 </a:t>
            </a:r>
            <a:r>
              <a:rPr lang="en-US" sz="2400" dirty="0">
                <a:solidFill>
                  <a:schemeClr val="tx1"/>
                </a:solidFill>
                <a:latin typeface="Arial" panose="020B0604020202020204" pitchFamily="34" charset="0"/>
                <a:cs typeface="Arial" panose="020B0604020202020204" pitchFamily="34" charset="0"/>
              </a:rPr>
              <a:t>hours for six weeks, with a gradual reduction over a second six weeks, for a total duration of three months.</a:t>
            </a:r>
          </a:p>
          <a:p>
            <a:pPr algn="l" rtl="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Acidic beverages (</a:t>
            </a:r>
            <a:r>
              <a:rPr lang="en-US" sz="2400" dirty="0" err="1">
                <a:solidFill>
                  <a:schemeClr val="tx1"/>
                </a:solidFill>
                <a:latin typeface="Arial" panose="020B0604020202020204" pitchFamily="34" charset="0"/>
                <a:cs typeface="Arial" panose="020B0604020202020204" pitchFamily="34" charset="0"/>
              </a:rPr>
              <a:t>e.g</a:t>
            </a:r>
            <a:r>
              <a:rPr lang="en-US" sz="2400" dirty="0">
                <a:solidFill>
                  <a:schemeClr val="tx1"/>
                </a:solidFill>
                <a:latin typeface="Arial" panose="020B0604020202020204" pitchFamily="34" charset="0"/>
                <a:cs typeface="Arial" panose="020B0604020202020204" pitchFamily="34" charset="0"/>
              </a:rPr>
              <a:t>, coffee) should be avoided before and during gum use, as acidic beverages </a:t>
            </a:r>
            <a:r>
              <a:rPr lang="en-US" sz="2400" dirty="0">
                <a:solidFill>
                  <a:srgbClr val="C00000"/>
                </a:solidFill>
                <a:latin typeface="Arial" panose="020B0604020202020204" pitchFamily="34" charset="0"/>
                <a:cs typeface="Arial" panose="020B0604020202020204" pitchFamily="34" charset="0"/>
              </a:rPr>
              <a:t>lowers oral pH</a:t>
            </a:r>
            <a:r>
              <a:rPr lang="en-US" sz="2400" dirty="0">
                <a:solidFill>
                  <a:schemeClr val="tx1"/>
                </a:solidFill>
                <a:latin typeface="Arial" panose="020B0604020202020204" pitchFamily="34" charset="0"/>
                <a:cs typeface="Arial" panose="020B0604020202020204" pitchFamily="34" charset="0"/>
              </a:rPr>
              <a:t>, causing reducing nicotine absorption.</a:t>
            </a:r>
            <a:endParaRPr lang="ar-SA" sz="2400" dirty="0">
              <a:solidFill>
                <a:schemeClr val="tx1"/>
              </a:solidFill>
              <a:latin typeface="Arial" panose="020B0604020202020204" pitchFamily="34" charset="0"/>
              <a:cs typeface="Arial" panose="020B0604020202020204" pitchFamily="34" charset="0"/>
            </a:endParaRPr>
          </a:p>
        </p:txBody>
      </p:sp>
      <p:pic>
        <p:nvPicPr>
          <p:cNvPr id="4" name="Picture 3" descr="equate_nicotine_gum.jpg"/>
          <p:cNvPicPr>
            <a:picLocks noChangeAspect="1"/>
          </p:cNvPicPr>
          <p:nvPr/>
        </p:nvPicPr>
        <p:blipFill rotWithShape="1">
          <a:blip r:embed="rId2" cstate="print"/>
          <a:srcRect l="11335" t="5721" r="8121" b="2752"/>
          <a:stretch/>
        </p:blipFill>
        <p:spPr bwMode="auto">
          <a:xfrm>
            <a:off x="9645041" y="187891"/>
            <a:ext cx="2342367" cy="2492680"/>
          </a:xfrm>
          <a:prstGeom prst="rect">
            <a:avLst/>
          </a:prstGeom>
          <a:noFill/>
          <a:ln w="9525">
            <a:noFill/>
            <a:miter lim="800000"/>
            <a:headEnd/>
            <a:tailEnd/>
          </a:ln>
        </p:spPr>
      </p:pic>
    </p:spTree>
    <p:extLst>
      <p:ext uri="{BB962C8B-B14F-4D97-AF65-F5344CB8AC3E}">
        <p14:creationId xmlns:p14="http://schemas.microsoft.com/office/powerpoint/2010/main" val="363803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1800" y="314325"/>
            <a:ext cx="10922000" cy="854075"/>
          </a:xfrm>
        </p:spPr>
        <p:txBody>
          <a:bodyPr/>
          <a:lstStyle/>
          <a:p>
            <a:r>
              <a:rPr lang="en-US" b="1" dirty="0">
                <a:solidFill>
                  <a:srgbClr val="C00000"/>
                </a:solidFill>
                <a:latin typeface="Arial" panose="020B0604020202020204" pitchFamily="34" charset="0"/>
                <a:cs typeface="Arial" panose="020B0604020202020204" pitchFamily="34" charset="0"/>
              </a:rPr>
              <a:t>Bupropion</a:t>
            </a:r>
          </a:p>
        </p:txBody>
      </p:sp>
      <p:sp>
        <p:nvSpPr>
          <p:cNvPr id="3" name="عنصر نائب للمحتوى 2"/>
          <p:cNvSpPr>
            <a:spLocks noGrp="1"/>
          </p:cNvSpPr>
          <p:nvPr>
            <p:ph idx="1"/>
          </p:nvPr>
        </p:nvSpPr>
        <p:spPr>
          <a:xfrm>
            <a:off x="266700" y="1841501"/>
            <a:ext cx="11709399" cy="4335012"/>
          </a:xfrm>
        </p:spPr>
        <p:txBody>
          <a:bodyPr>
            <a:normAutofit/>
          </a:bodyPr>
          <a:lstStyle/>
          <a:p>
            <a:pPr algn="l" rtl="0"/>
            <a:r>
              <a:rPr lang="en-US" b="1" dirty="0">
                <a:solidFill>
                  <a:srgbClr val="002060"/>
                </a:solidFill>
                <a:latin typeface="Arial" panose="020B0604020202020204" pitchFamily="34" charset="0"/>
                <a:cs typeface="Arial" panose="020B0604020202020204" pitchFamily="34" charset="0"/>
              </a:rPr>
              <a:t>Bupropion</a:t>
            </a:r>
            <a:r>
              <a:rPr lang="en-US" dirty="0">
                <a:solidFill>
                  <a:schemeClr val="tx1"/>
                </a:solidFill>
                <a:latin typeface="Arial" panose="020B0604020202020204" pitchFamily="34" charset="0"/>
                <a:cs typeface="Arial" panose="020B0604020202020204" pitchFamily="34" charset="0"/>
              </a:rPr>
              <a:t> inhibits the uptake of norepinephrine, serotonin, and dopamine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dirty="0">
                <a:solidFill>
                  <a:schemeClr val="tx1"/>
                </a:solidFill>
                <a:latin typeface="Arial" panose="020B0604020202020204" pitchFamily="34" charset="0"/>
                <a:cs typeface="Arial" panose="020B0604020202020204" pitchFamily="34" charset="0"/>
              </a:rPr>
              <a:t> reduce the urge of smoking and improve the mood so good in cases of depression.</a:t>
            </a:r>
          </a:p>
          <a:p>
            <a:pPr lvl="0" algn="l" rtl="0"/>
            <a:r>
              <a:rPr lang="en-US" dirty="0">
                <a:solidFill>
                  <a:schemeClr val="tx1"/>
                </a:solidFill>
                <a:latin typeface="Arial" panose="020B0604020202020204" pitchFamily="34" charset="0"/>
                <a:cs typeface="Arial" panose="020B0604020202020204" pitchFamily="34" charset="0"/>
              </a:rPr>
              <a:t>The quit date should be set for one to two weeks after bupropion therapy is initiated.</a:t>
            </a:r>
          </a:p>
          <a:p>
            <a:pPr algn="l" rtl="0"/>
            <a:r>
              <a:rPr lang="en-US" dirty="0">
                <a:solidFill>
                  <a:schemeClr val="tx1"/>
                </a:solidFill>
                <a:latin typeface="Arial" panose="020B0604020202020204" pitchFamily="34" charset="0"/>
                <a:cs typeface="Arial" panose="020B0604020202020204" pitchFamily="34" charset="0"/>
              </a:rPr>
              <a:t>Bupropion therapy is usually continued for </a:t>
            </a:r>
            <a:r>
              <a:rPr lang="en-US" dirty="0">
                <a:solidFill>
                  <a:srgbClr val="C00000"/>
                </a:solidFill>
                <a:latin typeface="Arial" panose="020B0604020202020204" pitchFamily="34" charset="0"/>
                <a:cs typeface="Arial" panose="020B0604020202020204" pitchFamily="34" charset="0"/>
              </a:rPr>
              <a:t>eight to 12 weeks </a:t>
            </a:r>
            <a:r>
              <a:rPr lang="en-US" dirty="0">
                <a:solidFill>
                  <a:schemeClr val="tx1"/>
                </a:solidFill>
                <a:latin typeface="Arial" panose="020B0604020202020204" pitchFamily="34" charset="0"/>
                <a:cs typeface="Arial" panose="020B0604020202020204" pitchFamily="34" charset="0"/>
              </a:rPr>
              <a:t>after the patient has quit smoking.</a:t>
            </a:r>
          </a:p>
          <a:p>
            <a:pPr algn="l" rtl="0">
              <a:buFont typeface="Wingdings" panose="05000000000000000000" pitchFamily="2" charset="2"/>
              <a:buChar char="Ø"/>
            </a:pPr>
            <a:r>
              <a:rPr lang="en-US" sz="2600" b="1" u="sng" dirty="0">
                <a:solidFill>
                  <a:schemeClr val="tx1"/>
                </a:solidFill>
                <a:latin typeface="Arial" panose="020B0604020202020204" pitchFamily="34" charset="0"/>
                <a:cs typeface="Arial" panose="020B0604020202020204" pitchFamily="34" charset="0"/>
              </a:rPr>
              <a:t>Contraindications:</a:t>
            </a:r>
          </a:p>
          <a:p>
            <a:pPr lvl="0" algn="l" rtl="0">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A history of seizure disorder</a:t>
            </a:r>
          </a:p>
          <a:p>
            <a:pPr lvl="0" algn="l" rtl="0">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The presence of eating disorders.</a:t>
            </a:r>
          </a:p>
          <a:p>
            <a:pPr lvl="0" algn="l" rtl="0">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Uncontrolled hypertension</a:t>
            </a:r>
          </a:p>
          <a:p>
            <a:pPr algn="l" rtl="0">
              <a:buFont typeface="Wingdings" panose="05000000000000000000" pitchFamily="2" charset="2"/>
              <a:buChar char="Ø"/>
            </a:pPr>
            <a:endParaRPr lang="en-US" dirty="0"/>
          </a:p>
          <a:p>
            <a:pPr algn="l" rtl="0"/>
            <a:endParaRPr lang="en-US" dirty="0"/>
          </a:p>
        </p:txBody>
      </p:sp>
    </p:spTree>
    <p:extLst>
      <p:ext uri="{BB962C8B-B14F-4D97-AF65-F5344CB8AC3E}">
        <p14:creationId xmlns:p14="http://schemas.microsoft.com/office/powerpoint/2010/main" val="1856781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3200" y="286603"/>
            <a:ext cx="10952480" cy="1021497"/>
          </a:xfrm>
        </p:spPr>
        <p:txBody>
          <a:bodyPr/>
          <a:lstStyle/>
          <a:p>
            <a:r>
              <a:rPr lang="en-US" b="1" dirty="0" err="1">
                <a:solidFill>
                  <a:srgbClr val="C00000"/>
                </a:solidFill>
                <a:latin typeface="Arial" panose="020B0604020202020204" pitchFamily="34" charset="0"/>
                <a:cs typeface="Arial" panose="020B0604020202020204" pitchFamily="34" charset="0"/>
              </a:rPr>
              <a:t>Varenicline</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Champix</a:t>
            </a:r>
            <a:r>
              <a:rPr lang="en-US" b="1" dirty="0">
                <a:solidFill>
                  <a:srgbClr val="C00000"/>
                </a:solidFill>
                <a:latin typeface="Arial" panose="020B0604020202020204" pitchFamily="34" charset="0"/>
                <a:cs typeface="Arial" panose="020B0604020202020204" pitchFamily="34" charset="0"/>
              </a:rPr>
              <a:t> / Chantix)</a:t>
            </a:r>
            <a:endParaRPr lang="en-US" dirty="0">
              <a:solidFill>
                <a:srgbClr val="C000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203200" y="1845734"/>
            <a:ext cx="11785600" cy="4313766"/>
          </a:xfrm>
        </p:spPr>
        <p:txBody>
          <a:bodyPr>
            <a:normAutofit/>
          </a:bodyPr>
          <a:lstStyle/>
          <a:p>
            <a:pPr algn="l" rtl="0"/>
            <a:r>
              <a:rPr lang="en-US" sz="2400" b="1" dirty="0" err="1">
                <a:solidFill>
                  <a:srgbClr val="002060"/>
                </a:solidFill>
                <a:latin typeface="Arial" panose="020B0604020202020204" pitchFamily="34" charset="0"/>
                <a:cs typeface="Arial" panose="020B0604020202020204" pitchFamily="34" charset="0"/>
              </a:rPr>
              <a:t>Varenicline</a:t>
            </a:r>
            <a:r>
              <a:rPr lang="en-US" sz="2400" b="1" dirty="0">
                <a:solidFill>
                  <a:srgbClr val="002060"/>
                </a:solidFill>
                <a:latin typeface="Arial" panose="020B0604020202020204" pitchFamily="34" charset="0"/>
                <a:cs typeface="Arial" panose="020B0604020202020204" pitchFamily="34" charset="0"/>
              </a:rPr>
              <a:t>:</a:t>
            </a:r>
          </a:p>
          <a:p>
            <a:pPr algn="l" rtl="0">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It blocks the nicotine in tobacco smoke from binding to the receptor, thereby reducing the rewarding aspects of cigarette smoking. </a:t>
            </a:r>
          </a:p>
          <a:p>
            <a:pPr algn="l" rtl="0">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It results in moderate levels of dopamine in the terminal synapse.</a:t>
            </a:r>
          </a:p>
          <a:p>
            <a:pPr algn="l" rtl="0">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It reduces the withdrawal symptoms.</a:t>
            </a:r>
          </a:p>
          <a:p>
            <a:pPr lvl="0" algn="l" rtl="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It increases the chances of a successful quit attempt </a:t>
            </a:r>
            <a:r>
              <a:rPr lang="en-US" sz="2400" b="1" dirty="0">
                <a:solidFill>
                  <a:srgbClr val="C00000"/>
                </a:solidFill>
                <a:latin typeface="Arial" panose="020B0604020202020204" pitchFamily="34" charset="0"/>
                <a:cs typeface="Arial" panose="020B0604020202020204" pitchFamily="34" charset="0"/>
              </a:rPr>
              <a:t>two- to three fold </a:t>
            </a:r>
            <a:r>
              <a:rPr lang="en-US" sz="2400" dirty="0">
                <a:solidFill>
                  <a:schemeClr val="tx1"/>
                </a:solidFill>
                <a:latin typeface="Arial" panose="020B0604020202020204" pitchFamily="34" charset="0"/>
                <a:cs typeface="Arial" panose="020B0604020202020204" pitchFamily="34" charset="0"/>
              </a:rPr>
              <a:t>compared with non pharmacologic assistance.</a:t>
            </a:r>
          </a:p>
          <a:p>
            <a:pPr lvl="0" algn="l" rtl="0">
              <a:buFont typeface="Wingdings" panose="05000000000000000000" pitchFamily="2" charset="2"/>
              <a:buChar char="q"/>
            </a:pPr>
            <a:r>
              <a:rPr lang="en-US" sz="2400" dirty="0" err="1">
                <a:solidFill>
                  <a:schemeClr val="tx1"/>
                </a:solidFill>
                <a:latin typeface="Arial" panose="020B0604020202020204" pitchFamily="34" charset="0"/>
                <a:cs typeface="Arial" panose="020B0604020202020204" pitchFamily="34" charset="0"/>
              </a:rPr>
              <a:t>Varenicline</a:t>
            </a:r>
            <a:r>
              <a:rPr lang="en-US" sz="2400" dirty="0">
                <a:solidFill>
                  <a:schemeClr val="tx1"/>
                </a:solidFill>
                <a:latin typeface="Arial" panose="020B0604020202020204" pitchFamily="34" charset="0"/>
                <a:cs typeface="Arial" panose="020B0604020202020204" pitchFamily="34" charset="0"/>
              </a:rPr>
              <a:t> is </a:t>
            </a:r>
            <a:r>
              <a:rPr lang="en-US" sz="2400" dirty="0">
                <a:solidFill>
                  <a:srgbClr val="C00000"/>
                </a:solidFill>
                <a:latin typeface="Arial" panose="020B0604020202020204" pitchFamily="34" charset="0"/>
                <a:cs typeface="Arial" panose="020B0604020202020204" pitchFamily="34" charset="0"/>
              </a:rPr>
              <a:t>superior </a:t>
            </a:r>
            <a:r>
              <a:rPr lang="en-US" sz="2400" dirty="0">
                <a:solidFill>
                  <a:schemeClr val="tx1"/>
                </a:solidFill>
                <a:latin typeface="Arial" panose="020B0604020202020204" pitchFamily="34" charset="0"/>
                <a:cs typeface="Arial" panose="020B0604020202020204" pitchFamily="34" charset="0"/>
              </a:rPr>
              <a:t>to bupropion in promoting abstinence.</a:t>
            </a:r>
          </a:p>
          <a:p>
            <a:pPr lvl="0" algn="l" rtl="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There is increased risk of </a:t>
            </a:r>
            <a:r>
              <a:rPr lang="en-US" sz="2400" dirty="0">
                <a:solidFill>
                  <a:srgbClr val="C00000"/>
                </a:solidFill>
                <a:latin typeface="Arial" panose="020B0604020202020204" pitchFamily="34" charset="0"/>
                <a:cs typeface="Arial" panose="020B0604020202020204" pitchFamily="34" charset="0"/>
              </a:rPr>
              <a:t>coronary events </a:t>
            </a:r>
            <a:r>
              <a:rPr lang="en-US" sz="2400" dirty="0">
                <a:solidFill>
                  <a:schemeClr val="tx1"/>
                </a:solidFill>
                <a:latin typeface="Arial" panose="020B0604020202020204" pitchFamily="34" charset="0"/>
                <a:cs typeface="Arial" panose="020B0604020202020204" pitchFamily="34" charset="0"/>
              </a:rPr>
              <a:t>with </a:t>
            </a:r>
            <a:r>
              <a:rPr lang="en-US" sz="2400" dirty="0" err="1">
                <a:solidFill>
                  <a:schemeClr val="tx1"/>
                </a:solidFill>
                <a:latin typeface="Arial" panose="020B0604020202020204" pitchFamily="34" charset="0"/>
                <a:cs typeface="Arial" panose="020B0604020202020204" pitchFamily="34" charset="0"/>
              </a:rPr>
              <a:t>varenicline</a:t>
            </a:r>
            <a:endParaRPr lang="en-US" sz="2400" dirty="0">
              <a:solidFill>
                <a:schemeClr val="tx1"/>
              </a:solidFill>
              <a:latin typeface="Arial" panose="020B0604020202020204" pitchFamily="34" charset="0"/>
              <a:cs typeface="Arial" panose="020B0604020202020204" pitchFamily="34" charset="0"/>
            </a:endParaRPr>
          </a:p>
          <a:p>
            <a:pPr algn="l" rtl="0"/>
            <a:endParaRPr lang="en-US" sz="2400" dirty="0">
              <a:solidFill>
                <a:schemeClr val="tx1"/>
              </a:solidFill>
              <a:latin typeface="Arial" panose="020B0604020202020204" pitchFamily="34" charset="0"/>
              <a:cs typeface="Arial" panose="020B0604020202020204" pitchFamily="34" charset="0"/>
            </a:endParaRPr>
          </a:p>
          <a:p>
            <a:pPr algn="l" rtl="0"/>
            <a:endParaRPr lang="en-US" dirty="0"/>
          </a:p>
          <a:p>
            <a:pPr algn="l" rtl="0"/>
            <a:endParaRPr lang="en-US" dirty="0"/>
          </a:p>
        </p:txBody>
      </p:sp>
    </p:spTree>
    <p:extLst>
      <p:ext uri="{BB962C8B-B14F-4D97-AF65-F5344CB8AC3E}">
        <p14:creationId xmlns:p14="http://schemas.microsoft.com/office/powerpoint/2010/main" val="220645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solidFill>
                  <a:srgbClr val="C00000"/>
                </a:solidFill>
                <a:latin typeface="Arial" panose="020B0604020202020204" pitchFamily="34" charset="0"/>
                <a:cs typeface="Arial" panose="020B0604020202020204" pitchFamily="34" charset="0"/>
              </a:rPr>
              <a:t>Prevalence of Tobacco smoking among persons aged 15 years and above % (Male) – 2015  </a:t>
            </a:r>
            <a:r>
              <a:rPr lang="en-US" sz="2800" b="1" dirty="0">
                <a:solidFill>
                  <a:srgbClr val="002060"/>
                </a:solidFill>
                <a:latin typeface="Arial" panose="020B0604020202020204" pitchFamily="34" charset="0"/>
                <a:cs typeface="Arial" panose="020B0604020202020204" pitchFamily="34" charset="0"/>
              </a:rPr>
              <a:t>WHO  “SA 27.9%”</a:t>
            </a:r>
            <a:endParaRPr lang="ar-SA" sz="2800" b="1" dirty="0">
              <a:solidFill>
                <a:srgbClr val="00206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a:srcRect l="27740" t="19193" b="7738"/>
          <a:stretch/>
        </p:blipFill>
        <p:spPr>
          <a:xfrm>
            <a:off x="929640" y="1417638"/>
            <a:ext cx="10835640" cy="5303201"/>
          </a:xfrm>
          <a:prstGeom prst="rect">
            <a:avLst/>
          </a:prstGeom>
        </p:spPr>
      </p:pic>
    </p:spTree>
    <p:extLst>
      <p:ext uri="{BB962C8B-B14F-4D97-AF65-F5344CB8AC3E}">
        <p14:creationId xmlns:p14="http://schemas.microsoft.com/office/powerpoint/2010/main" val="1119350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8900"/>
            <a:ext cx="12192000" cy="7112000"/>
          </a:xfrm>
        </p:spPr>
      </p:pic>
      <p:pic>
        <p:nvPicPr>
          <p:cNvPr id="5" name="Picture 8">
            <a:extLst>
              <a:ext uri="{FF2B5EF4-FFF2-40B4-BE49-F238E27FC236}">
                <a16:creationId xmlns:a16="http://schemas.microsoft.com/office/drawing/2014/main" id="{F7FA912B-C85E-5949-BDD0-A58C50CE85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814" y="225143"/>
            <a:ext cx="3507698" cy="368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829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References</a:t>
            </a:r>
          </a:p>
        </p:txBody>
      </p:sp>
      <p:sp>
        <p:nvSpPr>
          <p:cNvPr id="3" name="عنصر نائب للمحتوى 2"/>
          <p:cNvSpPr>
            <a:spLocks noGrp="1"/>
          </p:cNvSpPr>
          <p:nvPr>
            <p:ph idx="1"/>
          </p:nvPr>
        </p:nvSpPr>
        <p:spPr>
          <a:xfrm>
            <a:off x="838200" y="1733550"/>
            <a:ext cx="10515600" cy="4527549"/>
          </a:xfrm>
        </p:spPr>
        <p:txBody>
          <a:bodyPr>
            <a:normAutofit/>
          </a:bodyPr>
          <a:lstStyle/>
          <a:p>
            <a:pPr algn="l" rtl="0"/>
            <a:r>
              <a:rPr lang="en-US" dirty="0"/>
              <a:t>1-http://who.int/tobacco/surveillance/policy/</a:t>
            </a:r>
            <a:r>
              <a:rPr lang="en-US" dirty="0" err="1"/>
              <a:t>country_profile</a:t>
            </a:r>
            <a:r>
              <a:rPr lang="en-US" dirty="0"/>
              <a:t>/</a:t>
            </a:r>
            <a:r>
              <a:rPr lang="en-US" dirty="0" err="1"/>
              <a:t>sau.pdf?ua</a:t>
            </a:r>
            <a:r>
              <a:rPr lang="en-US" dirty="0"/>
              <a:t>=1</a:t>
            </a:r>
          </a:p>
          <a:p>
            <a:pPr algn="l" rtl="0"/>
            <a:r>
              <a:rPr lang="en-US" dirty="0"/>
              <a:t>2-http://www.cdc.gov/tobacco/data_statistics/fact_sheets/health_effects/effects_cig_smoking/</a:t>
            </a:r>
          </a:p>
          <a:p>
            <a:pPr algn="l" rtl="0"/>
            <a:r>
              <a:rPr lang="en-US" dirty="0"/>
              <a:t>3- </a:t>
            </a:r>
            <a:r>
              <a:rPr lang="en-US" dirty="0">
                <a:hlinkClick r:id="rId2"/>
              </a:rPr>
              <a:t>http://www.betterhealth.vic.gov.au/bhcv2/bhcarticles.nsf/pages/Passive_smoking</a:t>
            </a:r>
            <a:endParaRPr lang="en-US" dirty="0"/>
          </a:p>
          <a:p>
            <a:pPr algn="l" rtl="0"/>
            <a:r>
              <a:rPr lang="en-US" dirty="0"/>
              <a:t>4-http://www.cancer.org/%20healthy/stayawayfromtobacco/guidetoquittingsmoking/index</a:t>
            </a:r>
          </a:p>
          <a:p>
            <a:pPr algn="l" rtl="0"/>
            <a:r>
              <a:rPr lang="en-US" dirty="0"/>
              <a:t>5- </a:t>
            </a:r>
            <a:r>
              <a:rPr lang="en-US" dirty="0">
                <a:hlinkClick r:id="rId3"/>
              </a:rPr>
              <a:t>http://www.uptodate.com/contents/image?imageKey=PC%2F74402&amp;topicKey=PC%2F6920&amp;source=see_link&amp;utdPopup=true</a:t>
            </a:r>
            <a:endParaRPr lang="en-US" dirty="0"/>
          </a:p>
          <a:p>
            <a:pPr algn="l" rtl="0"/>
            <a:r>
              <a:rPr lang="en-US" dirty="0"/>
              <a:t>6-http://www.uptodate.com/contents/behavioral-approaches-to-smoking-cessation#H335652334</a:t>
            </a:r>
          </a:p>
          <a:p>
            <a:pPr algn="l" rtl="0"/>
            <a:r>
              <a:rPr lang="en-US" dirty="0"/>
              <a:t>7-http://www.aafp.org/dam/AAFP/documents/patient_care/tobacco/AAFPStopSmokeGuide2012.pdf</a:t>
            </a:r>
          </a:p>
          <a:p>
            <a:pPr algn="l" rtl="0"/>
            <a:r>
              <a:rPr lang="en-US" dirty="0"/>
              <a:t>8-http://www.medscape.com/viewarticle/559955_3</a:t>
            </a:r>
          </a:p>
        </p:txBody>
      </p:sp>
    </p:spTree>
    <p:extLst>
      <p:ext uri="{BB962C8B-B14F-4D97-AF65-F5344CB8AC3E}">
        <p14:creationId xmlns:p14="http://schemas.microsoft.com/office/powerpoint/2010/main" val="563437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5675" y="2497976"/>
            <a:ext cx="7520649" cy="1862048"/>
          </a:xfrm>
          <a:prstGeom prst="rect">
            <a:avLst/>
          </a:prstGeom>
          <a:noFill/>
        </p:spPr>
        <p:txBody>
          <a:bodyPr wrap="none" lIns="91440" tIns="45720" rIns="91440" bIns="45720">
            <a:spAutoFit/>
          </a:bodyPr>
          <a:lstStyle/>
          <a:p>
            <a:pPr algn="ctr"/>
            <a:r>
              <a:rPr lang="en-US" sz="11500" b="1" dirty="0">
                <a:ln w="10541" cmpd="sng">
                  <a:solidFill>
                    <a:schemeClr val="accent1">
                      <a:shade val="88000"/>
                      <a:satMod val="110000"/>
                    </a:schemeClr>
                  </a:solidFill>
                  <a:prstDash val="solid"/>
                </a:ln>
                <a:solidFill>
                  <a:srgbClr val="C00000"/>
                </a:solidFill>
              </a:rPr>
              <a:t>THANK YOU</a:t>
            </a:r>
            <a:endParaRPr lang="en-US" sz="11500" b="1" cap="none" spc="0" dirty="0">
              <a:ln w="10541" cmpd="sng">
                <a:solidFill>
                  <a:schemeClr val="accent1">
                    <a:shade val="88000"/>
                    <a:satMod val="110000"/>
                  </a:schemeClr>
                </a:solidFill>
                <a:prstDash val="solid"/>
              </a:ln>
              <a:solidFill>
                <a:srgbClr val="C00000"/>
              </a:solidFill>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95" y="286603"/>
            <a:ext cx="11699309" cy="2093342"/>
          </a:xfrm>
        </p:spPr>
        <p:txBody>
          <a:bodyPr>
            <a:normAutofit fontScale="90000"/>
          </a:bodyPr>
          <a:lstStyle/>
          <a:p>
            <a:pPr>
              <a:lnSpc>
                <a:spcPct val="150000"/>
              </a:lnSpc>
            </a:pPr>
            <a:br>
              <a:rPr lang="en-US" sz="2400" dirty="0">
                <a:solidFill>
                  <a:srgbClr val="C00000"/>
                </a:solidFill>
                <a:latin typeface="Arial" panose="020B0604020202020204" pitchFamily="34" charset="0"/>
                <a:cs typeface="Arial" panose="020B0604020202020204" pitchFamily="34" charset="0"/>
              </a:rPr>
            </a:br>
            <a:br>
              <a:rPr lang="en-US" sz="2400" dirty="0">
                <a:solidFill>
                  <a:srgbClr val="C00000"/>
                </a:solidFill>
                <a:latin typeface="Arial" panose="020B0604020202020204" pitchFamily="34" charset="0"/>
                <a:cs typeface="Arial" panose="020B0604020202020204" pitchFamily="34" charset="0"/>
              </a:rPr>
            </a:br>
            <a:br>
              <a:rPr lang="en-US" sz="2400" dirty="0">
                <a:solidFill>
                  <a:srgbClr val="C00000"/>
                </a:solidFill>
                <a:latin typeface="Arial" panose="020B0604020202020204" pitchFamily="34" charset="0"/>
                <a:cs typeface="Arial" panose="020B0604020202020204" pitchFamily="34" charset="0"/>
              </a:rPr>
            </a:br>
            <a:br>
              <a:rPr lang="en-US" sz="2400" dirty="0">
                <a:solidFill>
                  <a:srgbClr val="C00000"/>
                </a:solidFill>
                <a:latin typeface="Arial" panose="020B0604020202020204" pitchFamily="34" charset="0"/>
                <a:cs typeface="Arial" panose="020B0604020202020204" pitchFamily="34" charset="0"/>
              </a:rPr>
            </a:br>
            <a:br>
              <a:rPr lang="en-US" sz="2400" dirty="0">
                <a:solidFill>
                  <a:srgbClr val="C00000"/>
                </a:solidFill>
                <a:latin typeface="Arial" panose="020B0604020202020204" pitchFamily="34" charset="0"/>
                <a:cs typeface="Arial" panose="020B0604020202020204" pitchFamily="34" charset="0"/>
              </a:rPr>
            </a:br>
            <a:br>
              <a:rPr lang="en-US" sz="2400" dirty="0">
                <a:solidFill>
                  <a:srgbClr val="C00000"/>
                </a:solidFill>
                <a:latin typeface="Arial" panose="020B0604020202020204" pitchFamily="34" charset="0"/>
                <a:cs typeface="Arial" panose="020B0604020202020204" pitchFamily="34" charset="0"/>
              </a:rPr>
            </a:br>
            <a:r>
              <a:rPr lang="en-US" sz="2400" dirty="0">
                <a:solidFill>
                  <a:srgbClr val="C00000"/>
                </a:solidFill>
                <a:latin typeface="Arial" panose="020B0604020202020204" pitchFamily="34" charset="0"/>
                <a:cs typeface="Arial" panose="020B0604020202020204" pitchFamily="34" charset="0"/>
              </a:rPr>
              <a:t>Prevalence of Tobacco Product Consumption and Exposure among Healthcare Students in King Saud University in Riyadh, Saudi Arabia (2017)</a:t>
            </a:r>
            <a:br>
              <a:rPr lang="ar-SA" sz="2400" dirty="0">
                <a:solidFill>
                  <a:srgbClr val="C00000"/>
                </a:solidFill>
                <a:latin typeface="Arial" panose="020B0604020202020204" pitchFamily="34" charset="0"/>
                <a:cs typeface="Arial" panose="020B0604020202020204" pitchFamily="34" charset="0"/>
              </a:rPr>
            </a:br>
            <a:br>
              <a:rPr lang="en-US" sz="2400" dirty="0">
                <a:solidFill>
                  <a:srgbClr val="C00000"/>
                </a:solidFill>
                <a:latin typeface="Arial" panose="020B0604020202020204" pitchFamily="34" charset="0"/>
                <a:cs typeface="Arial" panose="020B0604020202020204" pitchFamily="34" charset="0"/>
              </a:rPr>
            </a:br>
            <a:endParaRPr lang="ar-SA" sz="24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7995" y="1845734"/>
            <a:ext cx="11536471" cy="4504962"/>
          </a:xfrm>
        </p:spPr>
        <p:txBody>
          <a:bodyPr>
            <a:normAutofit lnSpcReduction="10000"/>
          </a:bodyPr>
          <a:lstStyle/>
          <a:p>
            <a:pPr algn="l" rtl="0">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A total of </a:t>
            </a:r>
            <a:r>
              <a:rPr lang="en-US" sz="1900" b="1" dirty="0">
                <a:solidFill>
                  <a:srgbClr val="C00000"/>
                </a:solidFill>
                <a:latin typeface="Arial" panose="020B0604020202020204" pitchFamily="34" charset="0"/>
                <a:cs typeface="Arial" panose="020B0604020202020204" pitchFamily="34" charset="0"/>
              </a:rPr>
              <a:t>1207</a:t>
            </a:r>
            <a:r>
              <a:rPr lang="en-US" sz="1900" dirty="0">
                <a:solidFill>
                  <a:schemeClr val="tx1"/>
                </a:solidFill>
                <a:latin typeface="Arial" panose="020B0604020202020204" pitchFamily="34" charset="0"/>
                <a:cs typeface="Arial" panose="020B0604020202020204" pitchFamily="34" charset="0"/>
              </a:rPr>
              <a:t> healthcare students, (College of Medicine, College of Dentistry, College of Pharmacy, College of Nursing and College of Medical Applied Science)</a:t>
            </a:r>
          </a:p>
          <a:p>
            <a:pPr algn="l" rtl="0">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The prevalence of tobacco product smoking was </a:t>
            </a:r>
            <a:r>
              <a:rPr lang="en-US" sz="1900" b="1" dirty="0">
                <a:solidFill>
                  <a:srgbClr val="C00000"/>
                </a:solidFill>
                <a:latin typeface="Arial" panose="020B0604020202020204" pitchFamily="34" charset="0"/>
                <a:cs typeface="Arial" panose="020B0604020202020204" pitchFamily="34" charset="0"/>
              </a:rPr>
              <a:t>13.5%</a:t>
            </a:r>
            <a:r>
              <a:rPr lang="en-US" sz="1900" dirty="0">
                <a:solidFill>
                  <a:schemeClr val="tx1"/>
                </a:solidFill>
                <a:latin typeface="Arial" panose="020B0604020202020204" pitchFamily="34" charset="0"/>
                <a:cs typeface="Arial" panose="020B0604020202020204" pitchFamily="34" charset="0"/>
              </a:rPr>
              <a:t>. </a:t>
            </a:r>
          </a:p>
          <a:p>
            <a:pPr algn="l" rtl="0">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The highest in the college of nursery </a:t>
            </a:r>
            <a:r>
              <a:rPr lang="en-US" sz="1900" b="1" dirty="0">
                <a:solidFill>
                  <a:srgbClr val="C00000"/>
                </a:solidFill>
                <a:latin typeface="Arial" panose="020B0604020202020204" pitchFamily="34" charset="0"/>
                <a:cs typeface="Arial" panose="020B0604020202020204" pitchFamily="34" charset="0"/>
              </a:rPr>
              <a:t>19.23%</a:t>
            </a:r>
            <a:r>
              <a:rPr lang="en-US" sz="1900" dirty="0">
                <a:solidFill>
                  <a:schemeClr val="tx1"/>
                </a:solidFill>
                <a:latin typeface="Arial" panose="020B0604020202020204" pitchFamily="34" charset="0"/>
                <a:cs typeface="Arial" panose="020B0604020202020204" pitchFamily="34" charset="0"/>
              </a:rPr>
              <a:t>, and lowest in the college of pharmacy </a:t>
            </a:r>
            <a:r>
              <a:rPr lang="en-US" sz="1900" b="1" dirty="0">
                <a:solidFill>
                  <a:srgbClr val="C00000"/>
                </a:solidFill>
                <a:latin typeface="Arial" panose="020B0604020202020204" pitchFamily="34" charset="0"/>
                <a:cs typeface="Arial" panose="020B0604020202020204" pitchFamily="34" charset="0"/>
              </a:rPr>
              <a:t>10.11</a:t>
            </a:r>
            <a:r>
              <a:rPr lang="en-US" sz="1900" dirty="0">
                <a:solidFill>
                  <a:schemeClr val="tx1"/>
                </a:solidFill>
                <a:latin typeface="Arial" panose="020B0604020202020204" pitchFamily="34" charset="0"/>
                <a:cs typeface="Arial" panose="020B0604020202020204" pitchFamily="34" charset="0"/>
              </a:rPr>
              <a:t>%. </a:t>
            </a:r>
          </a:p>
          <a:p>
            <a:pPr algn="l" rtl="0">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The age group of 18-21 years old, the prevalence was only </a:t>
            </a:r>
            <a:r>
              <a:rPr lang="en-US" sz="1900" b="1" dirty="0">
                <a:solidFill>
                  <a:srgbClr val="0000FF"/>
                </a:solidFill>
                <a:latin typeface="Arial" panose="020B0604020202020204" pitchFamily="34" charset="0"/>
                <a:cs typeface="Arial" panose="020B0604020202020204" pitchFamily="34" charset="0"/>
              </a:rPr>
              <a:t>9.54%</a:t>
            </a:r>
            <a:r>
              <a:rPr lang="en-US" sz="1900" dirty="0">
                <a:solidFill>
                  <a:schemeClr val="tx1"/>
                </a:solidFill>
                <a:latin typeface="Arial" panose="020B0604020202020204" pitchFamily="34" charset="0"/>
                <a:cs typeface="Arial" panose="020B0604020202020204" pitchFamily="34" charset="0"/>
              </a:rPr>
              <a:t>, while the age group of 22-25 was </a:t>
            </a:r>
            <a:r>
              <a:rPr lang="en-US" sz="1900" b="1" dirty="0">
                <a:solidFill>
                  <a:srgbClr val="0000FF"/>
                </a:solidFill>
                <a:latin typeface="Arial" panose="020B0604020202020204" pitchFamily="34" charset="0"/>
                <a:cs typeface="Arial" panose="020B0604020202020204" pitchFamily="34" charset="0"/>
              </a:rPr>
              <a:t>19.25%</a:t>
            </a:r>
            <a:r>
              <a:rPr lang="en-US" sz="1900" dirty="0">
                <a:solidFill>
                  <a:schemeClr val="tx1"/>
                </a:solidFill>
                <a:latin typeface="Arial" panose="020B0604020202020204" pitchFamily="34" charset="0"/>
                <a:cs typeface="Arial" panose="020B0604020202020204" pitchFamily="34" charset="0"/>
              </a:rPr>
              <a:t>, and for 26 years old students or more was </a:t>
            </a:r>
            <a:r>
              <a:rPr lang="en-US" sz="1900" b="1" dirty="0">
                <a:solidFill>
                  <a:srgbClr val="0000FF"/>
                </a:solidFill>
                <a:latin typeface="Arial" panose="020B0604020202020204" pitchFamily="34" charset="0"/>
                <a:cs typeface="Arial" panose="020B0604020202020204" pitchFamily="34" charset="0"/>
              </a:rPr>
              <a:t>33.33%</a:t>
            </a:r>
            <a:r>
              <a:rPr lang="en-US" sz="1900" dirty="0">
                <a:solidFill>
                  <a:schemeClr val="tx1"/>
                </a:solidFill>
                <a:latin typeface="Arial" panose="020B0604020202020204" pitchFamily="34" charset="0"/>
                <a:cs typeface="Arial" panose="020B0604020202020204" pitchFamily="34" charset="0"/>
              </a:rPr>
              <a:t>.</a:t>
            </a:r>
          </a:p>
          <a:p>
            <a:pPr algn="l" rtl="0">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The prevalence of smoking water pipe came to be </a:t>
            </a:r>
            <a:r>
              <a:rPr lang="en-US" sz="1900" b="1" dirty="0">
                <a:solidFill>
                  <a:srgbClr val="7030A0"/>
                </a:solidFill>
                <a:latin typeface="Arial" panose="020B0604020202020204" pitchFamily="34" charset="0"/>
                <a:cs typeface="Arial" panose="020B0604020202020204" pitchFamily="34" charset="0"/>
              </a:rPr>
              <a:t>12.1%</a:t>
            </a:r>
            <a:r>
              <a:rPr lang="en-US" sz="1900" dirty="0">
                <a:solidFill>
                  <a:schemeClr val="tx1"/>
                </a:solidFill>
                <a:latin typeface="Arial" panose="020B0604020202020204" pitchFamily="34" charset="0"/>
                <a:cs typeface="Arial" panose="020B0604020202020204" pitchFamily="34" charset="0"/>
              </a:rPr>
              <a:t> and of small-pipe (</a:t>
            </a:r>
            <a:r>
              <a:rPr lang="en-US" sz="1900" dirty="0" err="1">
                <a:solidFill>
                  <a:schemeClr val="tx1"/>
                </a:solidFill>
                <a:latin typeface="Arial" panose="020B0604020202020204" pitchFamily="34" charset="0"/>
                <a:cs typeface="Arial" panose="020B0604020202020204" pitchFamily="34" charset="0"/>
              </a:rPr>
              <a:t>Midwakh</a:t>
            </a:r>
            <a:r>
              <a:rPr lang="en-US" sz="1900" dirty="0">
                <a:solidFill>
                  <a:schemeClr val="tx1"/>
                </a:solidFill>
                <a:latin typeface="Arial" panose="020B0604020202020204" pitchFamily="34" charset="0"/>
                <a:cs typeface="Arial" panose="020B0604020202020204" pitchFamily="34" charset="0"/>
              </a:rPr>
              <a:t>) </a:t>
            </a:r>
            <a:r>
              <a:rPr lang="en-US" sz="1900" b="1" dirty="0">
                <a:solidFill>
                  <a:srgbClr val="7030A0"/>
                </a:solidFill>
                <a:latin typeface="Arial" panose="020B0604020202020204" pitchFamily="34" charset="0"/>
                <a:cs typeface="Arial" panose="020B0604020202020204" pitchFamily="34" charset="0"/>
              </a:rPr>
              <a:t>5.6%</a:t>
            </a:r>
            <a:r>
              <a:rPr lang="en-US" sz="1900" dirty="0">
                <a:solidFill>
                  <a:schemeClr val="tx1"/>
                </a:solidFill>
                <a:latin typeface="Arial" panose="020B0604020202020204" pitchFamily="34" charset="0"/>
                <a:cs typeface="Arial" panose="020B0604020202020204" pitchFamily="34" charset="0"/>
              </a:rPr>
              <a:t>. </a:t>
            </a:r>
          </a:p>
          <a:p>
            <a:pPr algn="l" rtl="0">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The prevalence of students with direct home exposure was </a:t>
            </a:r>
            <a:r>
              <a:rPr lang="en-US" sz="1900" b="1" dirty="0">
                <a:solidFill>
                  <a:srgbClr val="FF0000"/>
                </a:solidFill>
                <a:latin typeface="Arial" panose="020B0604020202020204" pitchFamily="34" charset="0"/>
                <a:cs typeface="Arial" panose="020B0604020202020204" pitchFamily="34" charset="0"/>
              </a:rPr>
              <a:t>31.48%</a:t>
            </a:r>
            <a:r>
              <a:rPr lang="en-US" sz="1900" dirty="0">
                <a:solidFill>
                  <a:schemeClr val="tx1"/>
                </a:solidFill>
                <a:latin typeface="Arial" panose="020B0604020202020204" pitchFamily="34" charset="0"/>
                <a:cs typeface="Arial" panose="020B0604020202020204" pitchFamily="34" charset="0"/>
              </a:rPr>
              <a:t> and environment exposure such as hanging out with friends was </a:t>
            </a:r>
            <a:r>
              <a:rPr lang="en-US" sz="1900" b="1" dirty="0">
                <a:solidFill>
                  <a:srgbClr val="FF0000"/>
                </a:solidFill>
                <a:latin typeface="Arial" panose="020B0604020202020204" pitchFamily="34" charset="0"/>
                <a:cs typeface="Arial" panose="020B0604020202020204" pitchFamily="34" charset="0"/>
              </a:rPr>
              <a:t>40.93%</a:t>
            </a:r>
            <a:r>
              <a:rPr lang="en-US" sz="1900" dirty="0">
                <a:solidFill>
                  <a:schemeClr val="tx1"/>
                </a:solidFill>
                <a:latin typeface="Arial" panose="020B0604020202020204" pitchFamily="34" charset="0"/>
                <a:cs typeface="Arial" panose="020B0604020202020204" pitchFamily="34" charset="0"/>
              </a:rPr>
              <a:t>. </a:t>
            </a:r>
          </a:p>
          <a:p>
            <a:pPr algn="l" rtl="0"/>
            <a:endParaRPr lang="en-US" sz="1900" dirty="0">
              <a:latin typeface="Arial" panose="020B0604020202020204" pitchFamily="34" charset="0"/>
              <a:cs typeface="Arial" panose="020B0604020202020204" pitchFamily="34" charset="0"/>
            </a:endParaRPr>
          </a:p>
          <a:p>
            <a:pPr algn="l" rtl="0"/>
            <a:r>
              <a:rPr lang="en-US" sz="1600" b="1" dirty="0">
                <a:solidFill>
                  <a:srgbClr val="002060"/>
                </a:solidFill>
                <a:latin typeface="Arial" panose="020B0604020202020204" pitchFamily="34" charset="0"/>
                <a:cs typeface="Arial" panose="020B0604020202020204" pitchFamily="34" charset="0"/>
              </a:rPr>
              <a:t>Amin HS</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Alomair</a:t>
            </a:r>
            <a:r>
              <a:rPr lang="en-US" sz="1600" dirty="0">
                <a:solidFill>
                  <a:srgbClr val="002060"/>
                </a:solidFill>
                <a:latin typeface="Arial" panose="020B0604020202020204" pitchFamily="34" charset="0"/>
                <a:cs typeface="Arial" panose="020B0604020202020204" pitchFamily="34" charset="0"/>
              </a:rPr>
              <a:t> ANA, </a:t>
            </a:r>
            <a:r>
              <a:rPr lang="en-US" sz="1600" dirty="0" err="1">
                <a:solidFill>
                  <a:srgbClr val="002060"/>
                </a:solidFill>
                <a:latin typeface="Arial" panose="020B0604020202020204" pitchFamily="34" charset="0"/>
                <a:cs typeface="Arial" panose="020B0604020202020204" pitchFamily="34" charset="0"/>
              </a:rPr>
              <a:t>Alhammad</a:t>
            </a:r>
            <a:r>
              <a:rPr lang="en-US" sz="1600" dirty="0">
                <a:solidFill>
                  <a:srgbClr val="002060"/>
                </a:solidFill>
                <a:latin typeface="Arial" panose="020B0604020202020204" pitchFamily="34" charset="0"/>
                <a:cs typeface="Arial" panose="020B0604020202020204" pitchFamily="34" charset="0"/>
              </a:rPr>
              <a:t> AHA, </a:t>
            </a:r>
            <a:r>
              <a:rPr lang="en-US" sz="1600" dirty="0" err="1">
                <a:solidFill>
                  <a:srgbClr val="002060"/>
                </a:solidFill>
                <a:latin typeface="Arial" panose="020B0604020202020204" pitchFamily="34" charset="0"/>
                <a:cs typeface="Arial" panose="020B0604020202020204" pitchFamily="34" charset="0"/>
              </a:rPr>
              <a:t>Altwijri</a:t>
            </a:r>
            <a:r>
              <a:rPr lang="en-US" sz="1600" dirty="0">
                <a:solidFill>
                  <a:srgbClr val="002060"/>
                </a:solidFill>
                <a:latin typeface="Arial" panose="020B0604020202020204" pitchFamily="34" charset="0"/>
                <a:cs typeface="Arial" panose="020B0604020202020204" pitchFamily="34" charset="0"/>
              </a:rPr>
              <a:t> FAA, </a:t>
            </a:r>
            <a:r>
              <a:rPr lang="en-US" sz="1600" dirty="0" err="1">
                <a:solidFill>
                  <a:srgbClr val="002060"/>
                </a:solidFill>
                <a:latin typeface="Arial" panose="020B0604020202020204" pitchFamily="34" charset="0"/>
                <a:cs typeface="Arial" panose="020B0604020202020204" pitchFamily="34" charset="0"/>
              </a:rPr>
              <a:t>Altaweel</a:t>
            </a:r>
            <a:r>
              <a:rPr lang="en-US" sz="1600" dirty="0">
                <a:solidFill>
                  <a:srgbClr val="002060"/>
                </a:solidFill>
                <a:latin typeface="Arial" panose="020B0604020202020204" pitchFamily="34" charset="0"/>
                <a:cs typeface="Arial" panose="020B0604020202020204" pitchFamily="34" charset="0"/>
              </a:rPr>
              <a:t> AAA, et al. (</a:t>
            </a:r>
            <a:r>
              <a:rPr lang="en-US" sz="1600" b="1" dirty="0">
                <a:solidFill>
                  <a:srgbClr val="002060"/>
                </a:solidFill>
                <a:latin typeface="Arial" panose="020B0604020202020204" pitchFamily="34" charset="0"/>
                <a:cs typeface="Arial" panose="020B0604020202020204" pitchFamily="34" charset="0"/>
              </a:rPr>
              <a:t>2017</a:t>
            </a:r>
            <a:r>
              <a:rPr lang="en-US" sz="1600" dirty="0">
                <a:solidFill>
                  <a:srgbClr val="002060"/>
                </a:solidFill>
                <a:latin typeface="Arial" panose="020B0604020202020204" pitchFamily="34" charset="0"/>
                <a:cs typeface="Arial" panose="020B0604020202020204" pitchFamily="34" charset="0"/>
              </a:rPr>
              <a:t>) Prevalence of Tobacco Product Consumption and Exposure among Healthcare Students in King Saud University in Riyadh, Saudi Arabia. J Community Med Health </a:t>
            </a:r>
            <a:r>
              <a:rPr lang="en-US" sz="1600" dirty="0" err="1">
                <a:solidFill>
                  <a:srgbClr val="002060"/>
                </a:solidFill>
                <a:latin typeface="Arial" panose="020B0604020202020204" pitchFamily="34" charset="0"/>
                <a:cs typeface="Arial" panose="020B0604020202020204" pitchFamily="34" charset="0"/>
              </a:rPr>
              <a:t>Educ</a:t>
            </a:r>
            <a:r>
              <a:rPr lang="en-US" sz="1600" dirty="0">
                <a:solidFill>
                  <a:srgbClr val="002060"/>
                </a:solidFill>
                <a:latin typeface="Arial" panose="020B0604020202020204" pitchFamily="34" charset="0"/>
                <a:cs typeface="Arial" panose="020B0604020202020204" pitchFamily="34" charset="0"/>
              </a:rPr>
              <a:t> 7: 567</a:t>
            </a:r>
            <a:endParaRPr lang="ar-SA" sz="1600" dirty="0">
              <a:solidFill>
                <a:srgbClr val="002060"/>
              </a:solidFill>
              <a:latin typeface="Arial" panose="020B0604020202020204" pitchFamily="34" charset="0"/>
              <a:cs typeface="Arial" panose="020B0604020202020204" pitchFamily="34" charset="0"/>
            </a:endParaRPr>
          </a:p>
          <a:p>
            <a:pPr algn="l" rtl="0"/>
            <a:endParaRPr lang="ar-SA" dirty="0"/>
          </a:p>
        </p:txBody>
      </p:sp>
    </p:spTree>
    <p:extLst>
      <p:ext uri="{BB962C8B-B14F-4D97-AF65-F5344CB8AC3E}">
        <p14:creationId xmlns:p14="http://schemas.microsoft.com/office/powerpoint/2010/main" val="57611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6701" y="286604"/>
            <a:ext cx="11388722" cy="972854"/>
          </a:xfrm>
        </p:spPr>
        <p:txBody>
          <a:bodyPr>
            <a:normAutofit/>
          </a:bodyPr>
          <a:lstStyle/>
          <a:p>
            <a:r>
              <a:rPr lang="en-US" b="1" dirty="0">
                <a:solidFill>
                  <a:srgbClr val="C00000"/>
                </a:solidFill>
              </a:rPr>
              <a:t>Risks of Smoking (Morbidity and Mortality)</a:t>
            </a:r>
          </a:p>
        </p:txBody>
      </p:sp>
      <p:sp>
        <p:nvSpPr>
          <p:cNvPr id="3" name="عنصر نائب للمحتوى 2"/>
          <p:cNvSpPr>
            <a:spLocks noGrp="1"/>
          </p:cNvSpPr>
          <p:nvPr>
            <p:ph idx="1"/>
          </p:nvPr>
        </p:nvSpPr>
        <p:spPr>
          <a:xfrm>
            <a:off x="266700" y="2001329"/>
            <a:ext cx="11388723" cy="4424872"/>
          </a:xfrm>
        </p:spPr>
        <p:txBody>
          <a:bodyPr>
            <a:normAutofit/>
          </a:bodyPr>
          <a:lstStyle/>
          <a:p>
            <a:pPr algn="l" rtl="0"/>
            <a:r>
              <a:rPr lang="en-US" sz="2400" b="1" dirty="0">
                <a:solidFill>
                  <a:schemeClr val="tx1"/>
                </a:solidFill>
                <a:latin typeface="Arial" panose="020B0604020202020204" pitchFamily="34" charset="0"/>
                <a:cs typeface="Arial" panose="020B0604020202020204" pitchFamily="34" charset="0"/>
              </a:rPr>
              <a:t>Cigarette smoking causes more than </a:t>
            </a:r>
            <a:r>
              <a:rPr lang="en-US" sz="2400" b="1" dirty="0">
                <a:solidFill>
                  <a:srgbClr val="C00000"/>
                </a:solidFill>
                <a:latin typeface="Arial" panose="020B0604020202020204" pitchFamily="34" charset="0"/>
                <a:cs typeface="Arial" panose="020B0604020202020204" pitchFamily="34" charset="0"/>
              </a:rPr>
              <a:t>480,000 deaths each year in the United States</a:t>
            </a:r>
            <a:r>
              <a:rPr lang="en-US" sz="2400" b="1" dirty="0">
                <a:solidFill>
                  <a:schemeClr val="tx1"/>
                </a:solidFill>
                <a:latin typeface="Arial" panose="020B0604020202020204" pitchFamily="34" charset="0"/>
                <a:cs typeface="Arial" panose="020B0604020202020204" pitchFamily="34" charset="0"/>
              </a:rPr>
              <a:t>. </a:t>
            </a:r>
          </a:p>
          <a:p>
            <a:pPr algn="l" rtl="0"/>
            <a:r>
              <a:rPr lang="en-US" sz="2400" b="1" dirty="0">
                <a:solidFill>
                  <a:schemeClr val="tx1"/>
                </a:solidFill>
                <a:latin typeface="Arial" panose="020B0604020202020204" pitchFamily="34" charset="0"/>
                <a:cs typeface="Arial" panose="020B0604020202020204" pitchFamily="34" charset="0"/>
              </a:rPr>
              <a:t>This is about </a:t>
            </a:r>
            <a:r>
              <a:rPr lang="en-US" sz="2400" b="1" dirty="0">
                <a:solidFill>
                  <a:srgbClr val="C00000"/>
                </a:solidFill>
                <a:latin typeface="Arial" panose="020B0604020202020204" pitchFamily="34" charset="0"/>
                <a:cs typeface="Arial" panose="020B0604020202020204" pitchFamily="34" charset="0"/>
              </a:rPr>
              <a:t>one in five deaths</a:t>
            </a:r>
            <a:r>
              <a:rPr lang="en-US" sz="2400" b="1" dirty="0">
                <a:solidFill>
                  <a:schemeClr val="tx1"/>
                </a:solidFill>
                <a:latin typeface="Arial" panose="020B0604020202020204" pitchFamily="34" charset="0"/>
                <a:cs typeface="Arial" panose="020B0604020202020204" pitchFamily="34" charset="0"/>
              </a:rPr>
              <a:t>.</a:t>
            </a:r>
            <a:endParaRPr lang="en-US" sz="2400" b="1" baseline="30000" dirty="0">
              <a:solidFill>
                <a:schemeClr val="tx1"/>
              </a:solidFill>
              <a:latin typeface="Arial" panose="020B0604020202020204" pitchFamily="34" charset="0"/>
              <a:cs typeface="Arial" panose="020B0604020202020204" pitchFamily="34" charset="0"/>
            </a:endParaRPr>
          </a:p>
          <a:p>
            <a:pPr algn="l" rtl="0"/>
            <a:r>
              <a:rPr lang="en-US" b="1" dirty="0">
                <a:solidFill>
                  <a:schemeClr val="tx1"/>
                </a:solidFill>
              </a:rPr>
              <a:t>Smoking causes more deaths each year than all of these combined:</a:t>
            </a:r>
          </a:p>
          <a:p>
            <a:pPr lvl="1" algn="l" rtl="0"/>
            <a:r>
              <a:rPr lang="en-US" sz="2400" b="1" dirty="0">
                <a:solidFill>
                  <a:srgbClr val="002060"/>
                </a:solidFill>
              </a:rPr>
              <a:t>Human immunodeficiency virus (HIV)</a:t>
            </a:r>
          </a:p>
          <a:p>
            <a:pPr lvl="1" algn="l" rtl="0"/>
            <a:r>
              <a:rPr lang="en-US" sz="2400" b="1" dirty="0">
                <a:solidFill>
                  <a:srgbClr val="002060"/>
                </a:solidFill>
              </a:rPr>
              <a:t>Illegal drug use</a:t>
            </a:r>
          </a:p>
          <a:p>
            <a:pPr lvl="1" algn="l" rtl="0"/>
            <a:r>
              <a:rPr lang="en-US" sz="2400" b="1" dirty="0">
                <a:solidFill>
                  <a:srgbClr val="002060"/>
                </a:solidFill>
              </a:rPr>
              <a:t>Alcohol use</a:t>
            </a:r>
          </a:p>
          <a:p>
            <a:pPr lvl="1" algn="l" rtl="0"/>
            <a:r>
              <a:rPr lang="en-US" sz="2400" b="1" dirty="0">
                <a:solidFill>
                  <a:srgbClr val="002060"/>
                </a:solidFill>
              </a:rPr>
              <a:t>Motor vehicle injuries</a:t>
            </a:r>
          </a:p>
          <a:p>
            <a:pPr lvl="1" algn="l" rtl="0"/>
            <a:r>
              <a:rPr lang="en-US" sz="2400" b="1" dirty="0">
                <a:solidFill>
                  <a:srgbClr val="002060"/>
                </a:solidFill>
              </a:rPr>
              <a:t>Firearm-related incidents</a:t>
            </a:r>
          </a:p>
        </p:txBody>
      </p:sp>
    </p:spTree>
    <p:extLst>
      <p:ext uri="{BB962C8B-B14F-4D97-AF65-F5344CB8AC3E}">
        <p14:creationId xmlns:p14="http://schemas.microsoft.com/office/powerpoint/2010/main" val="242098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286603"/>
            <a:ext cx="11615468" cy="1076371"/>
          </a:xfrm>
        </p:spPr>
        <p:txBody>
          <a:bodyPr>
            <a:normAutofit/>
          </a:bodyPr>
          <a:lstStyle/>
          <a:p>
            <a:r>
              <a:rPr lang="en-US" b="1" dirty="0">
                <a:solidFill>
                  <a:srgbClr val="C00000"/>
                </a:solidFill>
              </a:rPr>
              <a:t>Risks of smoking (Morbidity and Mortality)</a:t>
            </a:r>
          </a:p>
        </p:txBody>
      </p:sp>
      <p:sp>
        <p:nvSpPr>
          <p:cNvPr id="3" name="عنصر نائب للمحتوى 2"/>
          <p:cNvSpPr>
            <a:spLocks noGrp="1"/>
          </p:cNvSpPr>
          <p:nvPr>
            <p:ph idx="1"/>
          </p:nvPr>
        </p:nvSpPr>
        <p:spPr>
          <a:xfrm>
            <a:off x="228600" y="1845734"/>
            <a:ext cx="11823700" cy="4555066"/>
          </a:xfrm>
        </p:spPr>
        <p:txBody>
          <a:bodyPr>
            <a:normAutofit/>
          </a:bodyPr>
          <a:lstStyle/>
          <a:p>
            <a:pPr algn="l" rtl="0"/>
            <a:r>
              <a:rPr lang="en-US" sz="2800" b="1" dirty="0">
                <a:solidFill>
                  <a:schemeClr val="tx1"/>
                </a:solidFill>
                <a:latin typeface="Arial" panose="020B0604020202020204" pitchFamily="34" charset="0"/>
                <a:cs typeface="Arial" panose="020B0604020202020204" pitchFamily="34" charset="0"/>
              </a:rPr>
              <a:t>Smokers are more likely than nonsmokers to develop:</a:t>
            </a:r>
          </a:p>
          <a:p>
            <a:pPr algn="l" rtl="0"/>
            <a:r>
              <a:rPr lang="en-US" sz="2800" b="1" dirty="0">
                <a:solidFill>
                  <a:srgbClr val="002060"/>
                </a:solidFill>
                <a:latin typeface="Arial" panose="020B0604020202020204" pitchFamily="34" charset="0"/>
                <a:cs typeface="Arial" panose="020B0604020202020204" pitchFamily="34" charset="0"/>
              </a:rPr>
              <a:t>Heart disease, Stroke, and Lung cancer.</a:t>
            </a:r>
          </a:p>
          <a:p>
            <a:pPr algn="l" rtl="0"/>
            <a:endParaRPr lang="en-US" sz="2800" dirty="0">
              <a:latin typeface="Arial" panose="020B0604020202020204" pitchFamily="34" charset="0"/>
              <a:cs typeface="Arial" panose="020B0604020202020204" pitchFamily="34" charset="0"/>
            </a:endParaRPr>
          </a:p>
          <a:p>
            <a:pPr algn="l" rtl="0"/>
            <a:r>
              <a:rPr lang="en-US" sz="2800" b="1" dirty="0">
                <a:solidFill>
                  <a:schemeClr val="tx1"/>
                </a:solidFill>
                <a:latin typeface="Arial" panose="020B0604020202020204" pitchFamily="34" charset="0"/>
                <a:cs typeface="Arial" panose="020B0604020202020204" pitchFamily="34" charset="0"/>
              </a:rPr>
              <a:t>Smoking is estimated to increase the risk of:</a:t>
            </a:r>
          </a:p>
          <a:p>
            <a:pPr lvl="1" algn="l" rtl="0"/>
            <a:r>
              <a:rPr lang="en-US" sz="2800" b="1" dirty="0">
                <a:solidFill>
                  <a:srgbClr val="002060"/>
                </a:solidFill>
                <a:latin typeface="Arial" panose="020B0604020202020204" pitchFamily="34" charset="0"/>
                <a:cs typeface="Arial" panose="020B0604020202020204" pitchFamily="34" charset="0"/>
              </a:rPr>
              <a:t>Coronary heart disease by </a:t>
            </a:r>
            <a:r>
              <a:rPr lang="en-US" sz="2800" b="1" dirty="0">
                <a:solidFill>
                  <a:srgbClr val="C00000"/>
                </a:solidFill>
                <a:latin typeface="Arial" panose="020B0604020202020204" pitchFamily="34" charset="0"/>
                <a:cs typeface="Arial" panose="020B0604020202020204" pitchFamily="34" charset="0"/>
              </a:rPr>
              <a:t>2 to 4 </a:t>
            </a:r>
            <a:r>
              <a:rPr lang="en-US" sz="2800" b="1" dirty="0">
                <a:solidFill>
                  <a:srgbClr val="002060"/>
                </a:solidFill>
                <a:latin typeface="Arial" panose="020B0604020202020204" pitchFamily="34" charset="0"/>
                <a:cs typeface="Arial" panose="020B0604020202020204" pitchFamily="34" charset="0"/>
              </a:rPr>
              <a:t>times</a:t>
            </a:r>
          </a:p>
          <a:p>
            <a:pPr lvl="1" algn="l" rtl="0"/>
            <a:r>
              <a:rPr lang="en-US" sz="2800" b="1" dirty="0">
                <a:solidFill>
                  <a:srgbClr val="002060"/>
                </a:solidFill>
                <a:latin typeface="Arial" panose="020B0604020202020204" pitchFamily="34" charset="0"/>
                <a:cs typeface="Arial" panose="020B0604020202020204" pitchFamily="34" charset="0"/>
              </a:rPr>
              <a:t>Stroke by </a:t>
            </a:r>
            <a:r>
              <a:rPr lang="en-US" sz="2800" b="1" dirty="0">
                <a:solidFill>
                  <a:srgbClr val="C00000"/>
                </a:solidFill>
                <a:latin typeface="Arial" panose="020B0604020202020204" pitchFamily="34" charset="0"/>
                <a:cs typeface="Arial" panose="020B0604020202020204" pitchFamily="34" charset="0"/>
              </a:rPr>
              <a:t>2 to 4 </a:t>
            </a:r>
            <a:r>
              <a:rPr lang="en-US" sz="2800" b="1" dirty="0">
                <a:solidFill>
                  <a:srgbClr val="002060"/>
                </a:solidFill>
                <a:latin typeface="Arial" panose="020B0604020202020204" pitchFamily="34" charset="0"/>
                <a:cs typeface="Arial" panose="020B0604020202020204" pitchFamily="34" charset="0"/>
              </a:rPr>
              <a:t>times</a:t>
            </a:r>
          </a:p>
          <a:p>
            <a:pPr lvl="1" algn="l" rtl="0"/>
            <a:r>
              <a:rPr lang="en-US" sz="2800" b="1" dirty="0">
                <a:solidFill>
                  <a:srgbClr val="002060"/>
                </a:solidFill>
                <a:latin typeface="Arial" panose="020B0604020202020204" pitchFamily="34" charset="0"/>
                <a:cs typeface="Arial" panose="020B0604020202020204" pitchFamily="34" charset="0"/>
              </a:rPr>
              <a:t>Lung cancer by </a:t>
            </a:r>
            <a:r>
              <a:rPr lang="en-US" sz="2800" b="1" dirty="0">
                <a:solidFill>
                  <a:srgbClr val="C00000"/>
                </a:solidFill>
                <a:latin typeface="Arial" panose="020B0604020202020204" pitchFamily="34" charset="0"/>
                <a:cs typeface="Arial" panose="020B0604020202020204" pitchFamily="34" charset="0"/>
              </a:rPr>
              <a:t>25</a:t>
            </a:r>
            <a:r>
              <a:rPr lang="en-US" sz="2800" b="1" dirty="0">
                <a:solidFill>
                  <a:srgbClr val="002060"/>
                </a:solidFill>
                <a:latin typeface="Arial" panose="020B0604020202020204" pitchFamily="34" charset="0"/>
                <a:cs typeface="Arial" panose="020B0604020202020204" pitchFamily="34" charset="0"/>
              </a:rPr>
              <a:t> times</a:t>
            </a:r>
          </a:p>
          <a:p>
            <a:pPr algn="l" rtl="0"/>
            <a:endParaRPr lang="en-US" dirty="0"/>
          </a:p>
        </p:txBody>
      </p:sp>
    </p:spTree>
    <p:extLst>
      <p:ext uri="{BB962C8B-B14F-4D97-AF65-F5344CB8AC3E}">
        <p14:creationId xmlns:p14="http://schemas.microsoft.com/office/powerpoint/2010/main" val="231791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86603"/>
            <a:ext cx="10058400" cy="1007359"/>
          </a:xfrm>
        </p:spPr>
        <p:txBody>
          <a:bodyPr>
            <a:normAutofit/>
          </a:bodyPr>
          <a:lstStyle/>
          <a:p>
            <a:r>
              <a:rPr lang="en-US" b="1" dirty="0">
                <a:solidFill>
                  <a:srgbClr val="C00000"/>
                </a:solidFill>
              </a:rPr>
              <a:t>Smoking and Cardiovascular System</a:t>
            </a:r>
          </a:p>
        </p:txBody>
      </p:sp>
      <p:sp>
        <p:nvSpPr>
          <p:cNvPr id="3" name="عنصر نائب للمحتوى 2"/>
          <p:cNvSpPr>
            <a:spLocks noGrp="1"/>
          </p:cNvSpPr>
          <p:nvPr>
            <p:ph idx="1"/>
          </p:nvPr>
        </p:nvSpPr>
        <p:spPr>
          <a:xfrm>
            <a:off x="177800" y="1845734"/>
            <a:ext cx="11684000" cy="4391164"/>
          </a:xfrm>
        </p:spPr>
        <p:txBody>
          <a:bodyPr>
            <a:normAutofit lnSpcReduction="10000"/>
          </a:bodyPr>
          <a:lstStyle/>
          <a:p>
            <a:pPr algn="l" rtl="0"/>
            <a:r>
              <a:rPr lang="en-US" sz="2400" b="1" dirty="0">
                <a:solidFill>
                  <a:schemeClr val="tx1"/>
                </a:solidFill>
                <a:latin typeface="Arial" panose="020B0604020202020204" pitchFamily="34" charset="0"/>
                <a:cs typeface="Arial" panose="020B0604020202020204" pitchFamily="34" charset="0"/>
              </a:rPr>
              <a:t>Smoking causes </a:t>
            </a:r>
            <a:r>
              <a:rPr lang="en-US" sz="2400" b="1" dirty="0">
                <a:solidFill>
                  <a:srgbClr val="C00000"/>
                </a:solidFill>
                <a:latin typeface="Arial" panose="020B0604020202020204" pitchFamily="34" charset="0"/>
                <a:cs typeface="Arial" panose="020B0604020202020204" pitchFamily="34" charset="0"/>
              </a:rPr>
              <a:t>stroke</a:t>
            </a:r>
            <a:r>
              <a:rPr lang="en-US" sz="2400" b="1" dirty="0">
                <a:solidFill>
                  <a:schemeClr val="tx1"/>
                </a:solidFill>
                <a:latin typeface="Arial" panose="020B0604020202020204" pitchFamily="34" charset="0"/>
                <a:cs typeface="Arial" panose="020B0604020202020204" pitchFamily="34" charset="0"/>
              </a:rPr>
              <a:t> and </a:t>
            </a:r>
            <a:r>
              <a:rPr lang="en-US" sz="2400" b="1" dirty="0">
                <a:solidFill>
                  <a:srgbClr val="C00000"/>
                </a:solidFill>
                <a:latin typeface="Arial" panose="020B0604020202020204" pitchFamily="34" charset="0"/>
                <a:cs typeface="Arial" panose="020B0604020202020204" pitchFamily="34" charset="0"/>
              </a:rPr>
              <a:t>coronary heart disease </a:t>
            </a:r>
            <a:r>
              <a:rPr lang="en-US" sz="2400" b="1" dirty="0">
                <a:solidFill>
                  <a:schemeClr val="tx1"/>
                </a:solidFill>
                <a:latin typeface="Arial" panose="020B0604020202020204" pitchFamily="34" charset="0"/>
                <a:cs typeface="Arial" panose="020B0604020202020204" pitchFamily="34" charset="0"/>
              </a:rPr>
              <a:t>—the leading causes of death in the United States.</a:t>
            </a:r>
          </a:p>
          <a:p>
            <a:pPr algn="l" rtl="0"/>
            <a:r>
              <a:rPr lang="en-US" sz="2400" b="1" dirty="0">
                <a:solidFill>
                  <a:schemeClr val="tx1"/>
                </a:solidFill>
                <a:latin typeface="Arial" panose="020B0604020202020204" pitchFamily="34" charset="0"/>
                <a:cs typeface="Arial" panose="020B0604020202020204" pitchFamily="34" charset="0"/>
              </a:rPr>
              <a:t>Smoking damages </a:t>
            </a:r>
            <a:r>
              <a:rPr lang="en-US" sz="2400" b="1" dirty="0">
                <a:solidFill>
                  <a:srgbClr val="002060"/>
                </a:solidFill>
                <a:latin typeface="Arial" panose="020B0604020202020204" pitchFamily="34" charset="0"/>
                <a:cs typeface="Arial" panose="020B0604020202020204" pitchFamily="34" charset="0"/>
              </a:rPr>
              <a:t>blood vessels.</a:t>
            </a:r>
          </a:p>
          <a:p>
            <a:pPr algn="l" rtl="0"/>
            <a:r>
              <a:rPr lang="en-US" sz="2400" b="1" dirty="0">
                <a:solidFill>
                  <a:srgbClr val="002060"/>
                </a:solidFill>
                <a:latin typeface="Arial" panose="020B0604020202020204" pitchFamily="34" charset="0"/>
                <a:cs typeface="Arial" panose="020B0604020202020204" pitchFamily="34" charset="0"/>
              </a:rPr>
              <a:t>Walls of Arteries are thicken and lumen grow narrower (Atherosclerosis) </a:t>
            </a:r>
          </a:p>
          <a:p>
            <a:pPr algn="l" rtl="0"/>
            <a:r>
              <a:rPr lang="en-US" sz="2400" b="1" dirty="0">
                <a:solidFill>
                  <a:srgbClr val="002060"/>
                </a:solidFill>
                <a:latin typeface="Arial" panose="020B0604020202020204" pitchFamily="34" charset="0"/>
                <a:cs typeface="Arial" panose="020B0604020202020204" pitchFamily="34" charset="0"/>
              </a:rPr>
              <a:t>The heart beat faster and blood pressure goes up. </a:t>
            </a:r>
          </a:p>
          <a:p>
            <a:pPr algn="l" rtl="0"/>
            <a:r>
              <a:rPr lang="en-US" sz="2400" b="1" dirty="0">
                <a:solidFill>
                  <a:srgbClr val="002060"/>
                </a:solidFill>
                <a:latin typeface="Arial" panose="020B0604020202020204" pitchFamily="34" charset="0"/>
                <a:cs typeface="Arial" panose="020B0604020202020204" pitchFamily="34" charset="0"/>
              </a:rPr>
              <a:t>Thrombosis can also form and lead to; </a:t>
            </a:r>
            <a:r>
              <a:rPr lang="en-US" sz="2400" b="1" dirty="0">
                <a:solidFill>
                  <a:srgbClr val="C00000"/>
                </a:solidFill>
                <a:latin typeface="Arial" panose="020B0604020202020204" pitchFamily="34" charset="0"/>
                <a:cs typeface="Arial" panose="020B0604020202020204" pitchFamily="34" charset="0"/>
              </a:rPr>
              <a:t>IHD</a:t>
            </a:r>
            <a:r>
              <a:rPr lang="en-US" sz="2400" b="1" dirty="0">
                <a:solidFill>
                  <a:srgbClr val="002060"/>
                </a:solidFill>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Peripheral Vascular Disease </a:t>
            </a:r>
            <a:r>
              <a:rPr lang="en-US" sz="2400" b="1" dirty="0">
                <a:solidFill>
                  <a:srgbClr val="002060"/>
                </a:solidFill>
                <a:latin typeface="Arial" panose="020B0604020202020204" pitchFamily="34" charset="0"/>
                <a:cs typeface="Arial" panose="020B0604020202020204" pitchFamily="34" charset="0"/>
              </a:rPr>
              <a:t>and </a:t>
            </a:r>
            <a:r>
              <a:rPr lang="en-US" sz="2400" b="1" dirty="0">
                <a:solidFill>
                  <a:srgbClr val="C00000"/>
                </a:solidFill>
                <a:latin typeface="Arial" panose="020B0604020202020204" pitchFamily="34" charset="0"/>
                <a:cs typeface="Arial" panose="020B0604020202020204" pitchFamily="34" charset="0"/>
              </a:rPr>
              <a:t>Stroke</a:t>
            </a:r>
            <a:r>
              <a:rPr lang="en-US" sz="2400" b="1" dirty="0">
                <a:solidFill>
                  <a:srgbClr val="002060"/>
                </a:solidFill>
                <a:latin typeface="Arial" panose="020B0604020202020204" pitchFamily="34" charset="0"/>
                <a:cs typeface="Arial" panose="020B0604020202020204" pitchFamily="34" charset="0"/>
              </a:rPr>
              <a:t>.</a:t>
            </a:r>
          </a:p>
          <a:p>
            <a:pPr algn="l" rtl="0"/>
            <a:endParaRPr lang="en-US" sz="2800" b="1" dirty="0">
              <a:solidFill>
                <a:schemeClr val="tx1"/>
              </a:solidFill>
              <a:latin typeface="Arial" panose="020B0604020202020204" pitchFamily="34" charset="0"/>
              <a:cs typeface="Arial" panose="020B0604020202020204" pitchFamily="34" charset="0"/>
            </a:endParaRPr>
          </a:p>
          <a:p>
            <a:pPr algn="l" rtl="0"/>
            <a:r>
              <a:rPr lang="en-US" sz="2800" b="1" dirty="0">
                <a:solidFill>
                  <a:schemeClr val="tx1"/>
                </a:solidFill>
                <a:latin typeface="Arial" panose="020B0604020202020204" pitchFamily="34" charset="0"/>
                <a:cs typeface="Arial" panose="020B0604020202020204" pitchFamily="34" charset="0"/>
              </a:rPr>
              <a:t>Even people who smoke fewer than five cigarettes a day can have early signs of cardiovascular disease.</a:t>
            </a:r>
          </a:p>
        </p:txBody>
      </p:sp>
    </p:spTree>
    <p:extLst>
      <p:ext uri="{BB962C8B-B14F-4D97-AF65-F5344CB8AC3E}">
        <p14:creationId xmlns:p14="http://schemas.microsoft.com/office/powerpoint/2010/main" val="25608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1321</TotalTime>
  <Words>3110</Words>
  <Application>Microsoft Office PowerPoint</Application>
  <PresentationFormat>شاشة عريضة</PresentationFormat>
  <Paragraphs>305</Paragraphs>
  <Slides>52</Slides>
  <Notes>3</Notes>
  <HiddenSlides>0</HiddenSlides>
  <MMClips>0</MMClips>
  <ScaleCrop>false</ScaleCrop>
  <HeadingPairs>
    <vt:vector size="4" baseType="variant">
      <vt:variant>
        <vt:lpstr>نسق</vt:lpstr>
      </vt:variant>
      <vt:variant>
        <vt:i4>7</vt:i4>
      </vt:variant>
      <vt:variant>
        <vt:lpstr>عناوين الشرائح</vt:lpstr>
      </vt:variant>
      <vt:variant>
        <vt:i4>52</vt:i4>
      </vt:variant>
    </vt:vector>
  </HeadingPairs>
  <TitlesOfParts>
    <vt:vector size="59" baseType="lpstr">
      <vt:lpstr>Retrospect</vt:lpstr>
      <vt:lpstr>Office Theme</vt:lpstr>
      <vt:lpstr>2_Office Theme</vt:lpstr>
      <vt:lpstr>3_Office Theme</vt:lpstr>
      <vt:lpstr>Solstice</vt:lpstr>
      <vt:lpstr>1_Solstice</vt:lpstr>
      <vt:lpstr>2_Solstice</vt:lpstr>
      <vt:lpstr>عرض تقديمي في PowerPoint</vt:lpstr>
      <vt:lpstr>Objectives</vt:lpstr>
      <vt:lpstr>Content of Cigarette</vt:lpstr>
      <vt:lpstr>What is in tobacco</vt:lpstr>
      <vt:lpstr>Prevalence of Tobacco smoking among persons aged 15 years and above % (Male) – 2015  WHO  “SA 27.9%”</vt:lpstr>
      <vt:lpstr>      Prevalence of Tobacco Product Consumption and Exposure among Healthcare Students in King Saud University in Riyadh, Saudi Arabia (2017)  </vt:lpstr>
      <vt:lpstr>Risks of Smoking (Morbidity and Mortality)</vt:lpstr>
      <vt:lpstr>Risks of smoking (Morbidity and Mortality)</vt:lpstr>
      <vt:lpstr>Smoking and Cardiovascular System</vt:lpstr>
      <vt:lpstr>Smoking and Respiratory System </vt:lpstr>
      <vt:lpstr>Smoking and Cancer </vt:lpstr>
      <vt:lpstr>عرض تقديمي في PowerPoint</vt:lpstr>
      <vt:lpstr>Types of Smoking</vt:lpstr>
      <vt:lpstr>عرض تقديمي في PowerPoint</vt:lpstr>
      <vt:lpstr>Effect of Passive Smoking</vt:lpstr>
      <vt:lpstr>Effect of passive smoking on pregnancy and children</vt:lpstr>
      <vt:lpstr>Effect of Passive Smoking on Pregnancy and Children</vt:lpstr>
      <vt:lpstr>عرض تقديمي في PowerPoint</vt:lpstr>
      <vt:lpstr>Effect of Passive Smoking on Pregnancy and Children</vt:lpstr>
      <vt:lpstr>Types of smoking</vt:lpstr>
      <vt:lpstr>عرض تقديمي في PowerPoint</vt:lpstr>
      <vt:lpstr>عرض تقديمي في PowerPoint</vt:lpstr>
      <vt:lpstr>عرض تقديمي في PowerPoint</vt:lpstr>
      <vt:lpstr>Management of smoking cessation</vt:lpstr>
      <vt:lpstr>Control Measures</vt:lpstr>
      <vt:lpstr>Why is it so hard to quit smoking? </vt:lpstr>
      <vt:lpstr>Why quit smoking now? </vt:lpstr>
      <vt:lpstr>   Why quit smoking now? </vt:lpstr>
      <vt:lpstr>Getting help with the Mental and Physical Addiction </vt:lpstr>
      <vt:lpstr>KSA Tobacco Control Program937   http://www.tcpmoh.gov.sa/ </vt:lpstr>
      <vt:lpstr>عرض تقديمي في PowerPoint</vt:lpstr>
      <vt:lpstr>Smoking Cessation Clinic in KSU  </vt:lpstr>
      <vt:lpstr>Withdrawal symptoms can include any of the following: Peak: first to second week where the relapse rate is high))</vt:lpstr>
      <vt:lpstr>Dealing with smoking withdrawal </vt:lpstr>
      <vt:lpstr>Tips to overcome withdrawal symptoms</vt:lpstr>
      <vt:lpstr>Tips to overcome withdrawal symptoms</vt:lpstr>
      <vt:lpstr>Five Major Steps to Quit (The "5 A's") </vt:lpstr>
      <vt:lpstr>Electronic Cigarette</vt:lpstr>
      <vt:lpstr>E-cig in Smoking Cessation</vt:lpstr>
      <vt:lpstr>عرض تقديمي في PowerPoint</vt:lpstr>
      <vt:lpstr>عرض تقديمي في PowerPoint</vt:lpstr>
      <vt:lpstr>عرض تقديمي في PowerPoint</vt:lpstr>
      <vt:lpstr> Nicotine Replacement Therapy (NRT) </vt:lpstr>
      <vt:lpstr> Nicotine Replacement Therapy (NRT) </vt:lpstr>
      <vt:lpstr>Nicotine Replacement Therapy (NRT)</vt:lpstr>
      <vt:lpstr>Nicotine Replacement Therapy (NRT)</vt:lpstr>
      <vt:lpstr>Nicotine Replacement Therapy (NRT)</vt:lpstr>
      <vt:lpstr>Bupropion</vt:lpstr>
      <vt:lpstr>Varenicline (Champix / Chantix)</vt:lpstr>
      <vt:lpstr>عرض تقديمي في PowerPoint</vt:lpstr>
      <vt:lpstr>References</vt:lpstr>
      <vt:lpstr>عرض تقديمي في PowerPoint</vt:lpstr>
    </vt:vector>
  </TitlesOfParts>
  <Company>جامعة الملك سعود</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dc:title>
  <dc:creator>لجان الأنشطة الطلابية</dc:creator>
  <cp:lastModifiedBy>لمى العياضي ID 441200235</cp:lastModifiedBy>
  <cp:revision>131</cp:revision>
  <dcterms:created xsi:type="dcterms:W3CDTF">2014-12-03T11:54:26Z</dcterms:created>
  <dcterms:modified xsi:type="dcterms:W3CDTF">2021-01-23T11:15:02Z</dcterms:modified>
</cp:coreProperties>
</file>