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35"/>
  </p:notesMasterIdLst>
  <p:sldIdLst>
    <p:sldId id="256" r:id="rId2"/>
    <p:sldId id="273" r:id="rId3"/>
    <p:sldId id="308" r:id="rId4"/>
    <p:sldId id="276" r:id="rId5"/>
    <p:sldId id="275" r:id="rId6"/>
    <p:sldId id="277" r:id="rId7"/>
    <p:sldId id="301" r:id="rId8"/>
    <p:sldId id="293" r:id="rId9"/>
    <p:sldId id="279" r:id="rId10"/>
    <p:sldId id="281" r:id="rId11"/>
    <p:sldId id="296" r:id="rId12"/>
    <p:sldId id="282" r:id="rId13"/>
    <p:sldId id="287" r:id="rId14"/>
    <p:sldId id="257" r:id="rId15"/>
    <p:sldId id="288" r:id="rId16"/>
    <p:sldId id="283" r:id="rId17"/>
    <p:sldId id="310" r:id="rId18"/>
    <p:sldId id="317" r:id="rId19"/>
    <p:sldId id="311" r:id="rId20"/>
    <p:sldId id="258" r:id="rId21"/>
    <p:sldId id="313" r:id="rId22"/>
    <p:sldId id="314" r:id="rId23"/>
    <p:sldId id="262" r:id="rId24"/>
    <p:sldId id="263" r:id="rId25"/>
    <p:sldId id="264" r:id="rId26"/>
    <p:sldId id="299" r:id="rId27"/>
    <p:sldId id="300" r:id="rId28"/>
    <p:sldId id="265" r:id="rId29"/>
    <p:sldId id="315" r:id="rId30"/>
    <p:sldId id="267" r:id="rId31"/>
    <p:sldId id="303" r:id="rId32"/>
    <p:sldId id="306" r:id="rId33"/>
    <p:sldId id="31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3300"/>
    <a:srgbClr val="F93D17"/>
    <a:srgbClr val="F71929"/>
    <a:srgbClr val="4343E7"/>
    <a:srgbClr val="EAF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7"/>
    <p:restoredTop sz="91281"/>
  </p:normalViewPr>
  <p:slideViewPr>
    <p:cSldViewPr>
      <p:cViewPr varScale="1">
        <p:scale>
          <a:sx n="91" d="100"/>
          <a:sy n="91" d="100"/>
        </p:scale>
        <p:origin x="1111" y="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7F746-F785-43BC-910A-636F83F7946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A2A60B-D230-4613-A327-215C11419264}">
      <dgm:prSet/>
      <dgm:spPr/>
      <dgm:t>
        <a:bodyPr/>
        <a:lstStyle/>
        <a:p>
          <a:r>
            <a:rPr lang="en-US"/>
            <a:t>Discuss</a:t>
          </a:r>
        </a:p>
      </dgm:t>
    </dgm:pt>
    <dgm:pt modelId="{EBA715CC-FCEE-4437-964F-C729FE8E250E}" type="parTrans" cxnId="{B060E288-18CF-4A55-B547-FB3641F12BD1}">
      <dgm:prSet/>
      <dgm:spPr/>
      <dgm:t>
        <a:bodyPr/>
        <a:lstStyle/>
        <a:p>
          <a:endParaRPr lang="en-US"/>
        </a:p>
      </dgm:t>
    </dgm:pt>
    <dgm:pt modelId="{DFC8574B-A355-4D58-A518-2139202196D2}" type="sibTrans" cxnId="{B060E288-18CF-4A55-B547-FB3641F12BD1}">
      <dgm:prSet/>
      <dgm:spPr/>
      <dgm:t>
        <a:bodyPr/>
        <a:lstStyle/>
        <a:p>
          <a:endParaRPr lang="en-US"/>
        </a:p>
      </dgm:t>
    </dgm:pt>
    <dgm:pt modelId="{E02057E0-30C7-4116-80FF-84ED7E1F028B}">
      <dgm:prSet/>
      <dgm:spPr/>
      <dgm:t>
        <a:bodyPr/>
        <a:lstStyle/>
        <a:p>
          <a:r>
            <a:rPr lang="en-US" dirty="0"/>
            <a:t>the epidemiology and pathophysiology of pneumonia and CAP</a:t>
          </a:r>
        </a:p>
      </dgm:t>
    </dgm:pt>
    <dgm:pt modelId="{E71D154C-4131-4603-94A6-57643B424667}" type="parTrans" cxnId="{4A4E7077-50B5-41CB-A109-43E2631E95BE}">
      <dgm:prSet/>
      <dgm:spPr/>
      <dgm:t>
        <a:bodyPr/>
        <a:lstStyle/>
        <a:p>
          <a:endParaRPr lang="en-US"/>
        </a:p>
      </dgm:t>
    </dgm:pt>
    <dgm:pt modelId="{9C58402F-4C14-4844-822F-B0AB41F476D8}" type="sibTrans" cxnId="{4A4E7077-50B5-41CB-A109-43E2631E95BE}">
      <dgm:prSet/>
      <dgm:spPr/>
      <dgm:t>
        <a:bodyPr/>
        <a:lstStyle/>
        <a:p>
          <a:endParaRPr lang="en-US"/>
        </a:p>
      </dgm:t>
    </dgm:pt>
    <dgm:pt modelId="{9F3B53C3-45B1-4AF6-8899-7CCD962A311E}">
      <dgm:prSet/>
      <dgm:spPr/>
      <dgm:t>
        <a:bodyPr/>
        <a:lstStyle/>
        <a:p>
          <a:r>
            <a:rPr lang="en-US"/>
            <a:t>Explain</a:t>
          </a:r>
        </a:p>
      </dgm:t>
    </dgm:pt>
    <dgm:pt modelId="{3407C9C3-FBE6-4BF1-8042-365226E33E43}" type="parTrans" cxnId="{AE73918E-7937-4055-A968-3922276E1D3F}">
      <dgm:prSet/>
      <dgm:spPr/>
      <dgm:t>
        <a:bodyPr/>
        <a:lstStyle/>
        <a:p>
          <a:endParaRPr lang="en-US"/>
        </a:p>
      </dgm:t>
    </dgm:pt>
    <dgm:pt modelId="{D0C847AA-CD62-465B-AB45-F54D8485C61B}" type="sibTrans" cxnId="{AE73918E-7937-4055-A968-3922276E1D3F}">
      <dgm:prSet/>
      <dgm:spPr/>
      <dgm:t>
        <a:bodyPr/>
        <a:lstStyle/>
        <a:p>
          <a:endParaRPr lang="en-US"/>
        </a:p>
      </dgm:t>
    </dgm:pt>
    <dgm:pt modelId="{551F1B76-14C4-48B3-9206-6A5B6F219396}">
      <dgm:prSet/>
      <dgm:spPr/>
      <dgm:t>
        <a:bodyPr/>
        <a:lstStyle/>
        <a:p>
          <a:r>
            <a:rPr lang="en-US" dirty="0"/>
            <a:t>the different classifications of pneumonia</a:t>
          </a:r>
        </a:p>
      </dgm:t>
    </dgm:pt>
    <dgm:pt modelId="{D9DAB1E5-29D2-437C-9B07-DDE4F6EA28D7}" type="parTrans" cxnId="{191DEAC0-C7C4-4036-BC5F-5F902DB0CA0B}">
      <dgm:prSet/>
      <dgm:spPr/>
      <dgm:t>
        <a:bodyPr/>
        <a:lstStyle/>
        <a:p>
          <a:endParaRPr lang="en-US"/>
        </a:p>
      </dgm:t>
    </dgm:pt>
    <dgm:pt modelId="{3F3935CF-8CEE-4DAA-B4E3-E67EB695FB20}" type="sibTrans" cxnId="{191DEAC0-C7C4-4036-BC5F-5F902DB0CA0B}">
      <dgm:prSet/>
      <dgm:spPr/>
      <dgm:t>
        <a:bodyPr/>
        <a:lstStyle/>
        <a:p>
          <a:endParaRPr lang="en-US"/>
        </a:p>
      </dgm:t>
    </dgm:pt>
    <dgm:pt modelId="{79607BF3-D9B1-445E-9314-B926D49BA77C}">
      <dgm:prSet/>
      <dgm:spPr/>
      <dgm:t>
        <a:bodyPr/>
        <a:lstStyle/>
        <a:p>
          <a:r>
            <a:rPr lang="en-US"/>
            <a:t>Recognize</a:t>
          </a:r>
        </a:p>
      </dgm:t>
    </dgm:pt>
    <dgm:pt modelId="{EAADCC3F-C53D-4D24-9388-E1A9844AE9F1}" type="parTrans" cxnId="{9F6A2757-1C7D-4296-8A4D-7FA954E4DD3E}">
      <dgm:prSet/>
      <dgm:spPr/>
      <dgm:t>
        <a:bodyPr/>
        <a:lstStyle/>
        <a:p>
          <a:endParaRPr lang="en-US"/>
        </a:p>
      </dgm:t>
    </dgm:pt>
    <dgm:pt modelId="{D9AE3244-1902-4921-AB7A-295029400AAC}" type="sibTrans" cxnId="{9F6A2757-1C7D-4296-8A4D-7FA954E4DD3E}">
      <dgm:prSet/>
      <dgm:spPr/>
      <dgm:t>
        <a:bodyPr/>
        <a:lstStyle/>
        <a:p>
          <a:endParaRPr lang="en-US"/>
        </a:p>
      </dgm:t>
    </dgm:pt>
    <dgm:pt modelId="{185CCE4A-B87A-43A9-A018-77D17BDC5C1C}">
      <dgm:prSet/>
      <dgm:spPr/>
      <dgm:t>
        <a:bodyPr/>
        <a:lstStyle/>
        <a:p>
          <a:r>
            <a:rPr lang="en-US" dirty="0"/>
            <a:t>clinical presentations associated with CAP</a:t>
          </a:r>
        </a:p>
      </dgm:t>
    </dgm:pt>
    <dgm:pt modelId="{4C607AD8-579A-4E58-BE98-639D4A110A8E}" type="parTrans" cxnId="{8E6574F1-2980-46E9-B395-7EA16DEEA0F1}">
      <dgm:prSet/>
      <dgm:spPr/>
      <dgm:t>
        <a:bodyPr/>
        <a:lstStyle/>
        <a:p>
          <a:endParaRPr lang="en-US"/>
        </a:p>
      </dgm:t>
    </dgm:pt>
    <dgm:pt modelId="{A7C5CC85-D569-4589-B232-BE349AE25D82}" type="sibTrans" cxnId="{8E6574F1-2980-46E9-B395-7EA16DEEA0F1}">
      <dgm:prSet/>
      <dgm:spPr/>
      <dgm:t>
        <a:bodyPr/>
        <a:lstStyle/>
        <a:p>
          <a:endParaRPr lang="en-US"/>
        </a:p>
      </dgm:t>
    </dgm:pt>
    <dgm:pt modelId="{E80F3198-CEED-4663-A8F8-CD62EEC81A2E}">
      <dgm:prSet/>
      <dgm:spPr/>
      <dgm:t>
        <a:bodyPr/>
        <a:lstStyle/>
        <a:p>
          <a:r>
            <a:rPr lang="en-US" dirty="0"/>
            <a:t>Discuss</a:t>
          </a:r>
        </a:p>
      </dgm:t>
    </dgm:pt>
    <dgm:pt modelId="{64E49642-24EF-48D5-977E-5454C1729844}" type="parTrans" cxnId="{CCDF4F6B-6CCB-4BE0-A336-555FCDF21B7B}">
      <dgm:prSet/>
      <dgm:spPr/>
      <dgm:t>
        <a:bodyPr/>
        <a:lstStyle/>
        <a:p>
          <a:endParaRPr lang="en-US"/>
        </a:p>
      </dgm:t>
    </dgm:pt>
    <dgm:pt modelId="{254B04BF-516C-4AA5-8137-3F734E78D6F8}" type="sibTrans" cxnId="{CCDF4F6B-6CCB-4BE0-A336-555FCDF21B7B}">
      <dgm:prSet/>
      <dgm:spPr/>
      <dgm:t>
        <a:bodyPr/>
        <a:lstStyle/>
        <a:p>
          <a:endParaRPr lang="en-US"/>
        </a:p>
      </dgm:t>
    </dgm:pt>
    <dgm:pt modelId="{AE39EC48-9628-43B8-A973-15A1D0E52B10}">
      <dgm:prSet/>
      <dgm:spPr/>
      <dgm:t>
        <a:bodyPr/>
        <a:lstStyle/>
        <a:p>
          <a:r>
            <a:rPr lang="en-US" dirty="0"/>
            <a:t> the diagnosis and treatment of CAP</a:t>
          </a:r>
        </a:p>
      </dgm:t>
    </dgm:pt>
    <dgm:pt modelId="{60245EBA-D8E3-4209-9777-9A2E730A9327}" type="parTrans" cxnId="{848F4DEC-73B2-46BD-AEC9-9FD141A7B15C}">
      <dgm:prSet/>
      <dgm:spPr/>
      <dgm:t>
        <a:bodyPr/>
        <a:lstStyle/>
        <a:p>
          <a:endParaRPr lang="en-US"/>
        </a:p>
      </dgm:t>
    </dgm:pt>
    <dgm:pt modelId="{61E32ABA-AE89-4A7D-B76A-86CE7FB626D6}" type="sibTrans" cxnId="{848F4DEC-73B2-46BD-AEC9-9FD141A7B15C}">
      <dgm:prSet/>
      <dgm:spPr/>
      <dgm:t>
        <a:bodyPr/>
        <a:lstStyle/>
        <a:p>
          <a:endParaRPr lang="en-US"/>
        </a:p>
      </dgm:t>
    </dgm:pt>
    <dgm:pt modelId="{AD053797-3233-4A80-91A6-0DCF482D2DC6}">
      <dgm:prSet/>
      <dgm:spPr/>
      <dgm:t>
        <a:bodyPr/>
        <a:lstStyle/>
        <a:p>
          <a:r>
            <a:rPr lang="en-US"/>
            <a:t>Identify</a:t>
          </a:r>
        </a:p>
      </dgm:t>
    </dgm:pt>
    <dgm:pt modelId="{2245623F-5A34-4EEB-B8EF-8335CDD50248}" type="parTrans" cxnId="{BFB33E38-4F1D-473E-AA5B-339697E25E0A}">
      <dgm:prSet/>
      <dgm:spPr/>
      <dgm:t>
        <a:bodyPr/>
        <a:lstStyle/>
        <a:p>
          <a:endParaRPr lang="en-US"/>
        </a:p>
      </dgm:t>
    </dgm:pt>
    <dgm:pt modelId="{7CD508E6-93BA-44D0-A063-6E0AC9B9EDAC}" type="sibTrans" cxnId="{BFB33E38-4F1D-473E-AA5B-339697E25E0A}">
      <dgm:prSet/>
      <dgm:spPr/>
      <dgm:t>
        <a:bodyPr/>
        <a:lstStyle/>
        <a:p>
          <a:endParaRPr lang="en-US"/>
        </a:p>
      </dgm:t>
    </dgm:pt>
    <dgm:pt modelId="{132B2A13-E7BB-4DF9-BD97-9428454278BB}">
      <dgm:prSet/>
      <dgm:spPr/>
      <dgm:t>
        <a:bodyPr/>
        <a:lstStyle/>
        <a:p>
          <a:r>
            <a:rPr lang="en-US" dirty="0"/>
            <a:t>common etiological agents causing CAP and discuss their laboratory work up</a:t>
          </a:r>
        </a:p>
      </dgm:t>
    </dgm:pt>
    <dgm:pt modelId="{27FB64D3-D19B-4C8D-90EA-F42CD21FA662}" type="parTrans" cxnId="{77104402-313D-4CD0-B179-F3EAFE5BF292}">
      <dgm:prSet/>
      <dgm:spPr/>
      <dgm:t>
        <a:bodyPr/>
        <a:lstStyle/>
        <a:p>
          <a:endParaRPr lang="en-US"/>
        </a:p>
      </dgm:t>
    </dgm:pt>
    <dgm:pt modelId="{FB292978-08B8-4666-A192-83CA8BABF092}" type="sibTrans" cxnId="{77104402-313D-4CD0-B179-F3EAFE5BF292}">
      <dgm:prSet/>
      <dgm:spPr/>
      <dgm:t>
        <a:bodyPr/>
        <a:lstStyle/>
        <a:p>
          <a:endParaRPr lang="en-US"/>
        </a:p>
      </dgm:t>
    </dgm:pt>
    <dgm:pt modelId="{A1CFA23D-98F8-4972-B063-E862C74C43E7}">
      <dgm:prSet/>
      <dgm:spPr/>
      <dgm:t>
        <a:bodyPr/>
        <a:lstStyle/>
        <a:p>
          <a:r>
            <a:rPr lang="en-US"/>
            <a:t>Discuss</a:t>
          </a:r>
        </a:p>
      </dgm:t>
    </dgm:pt>
    <dgm:pt modelId="{76C4D2B4-7F89-4ED1-B31B-D50B61935715}" type="parTrans" cxnId="{DE86F4D5-697B-4E2C-8125-F235A21A0DFF}">
      <dgm:prSet/>
      <dgm:spPr/>
      <dgm:t>
        <a:bodyPr/>
        <a:lstStyle/>
        <a:p>
          <a:endParaRPr lang="en-US"/>
        </a:p>
      </dgm:t>
    </dgm:pt>
    <dgm:pt modelId="{63CC11BF-E844-405B-9821-C2BBB8728702}" type="sibTrans" cxnId="{DE86F4D5-697B-4E2C-8125-F235A21A0DFF}">
      <dgm:prSet/>
      <dgm:spPr/>
      <dgm:t>
        <a:bodyPr/>
        <a:lstStyle/>
        <a:p>
          <a:endParaRPr lang="en-US"/>
        </a:p>
      </dgm:t>
    </dgm:pt>
    <dgm:pt modelId="{603AF7F9-D8C6-434B-9DFF-2FD5794E4446}">
      <dgm:prSet/>
      <dgm:spPr/>
      <dgm:t>
        <a:bodyPr/>
        <a:lstStyle/>
        <a:p>
          <a:r>
            <a:rPr lang="en-US" dirty="0"/>
            <a:t>virulence factors and prevention of Streptococcus pneumoniae</a:t>
          </a:r>
        </a:p>
      </dgm:t>
    </dgm:pt>
    <dgm:pt modelId="{54098432-A463-44B2-9FB3-F9591F296967}" type="parTrans" cxnId="{9965F6A1-8CBE-4F4B-87F4-318783A8B67C}">
      <dgm:prSet/>
      <dgm:spPr/>
      <dgm:t>
        <a:bodyPr/>
        <a:lstStyle/>
        <a:p>
          <a:endParaRPr lang="en-US"/>
        </a:p>
      </dgm:t>
    </dgm:pt>
    <dgm:pt modelId="{D829CD82-FE79-464F-B2F0-7EB7E613C1A3}" type="sibTrans" cxnId="{9965F6A1-8CBE-4F4B-87F4-318783A8B67C}">
      <dgm:prSet/>
      <dgm:spPr/>
      <dgm:t>
        <a:bodyPr/>
        <a:lstStyle/>
        <a:p>
          <a:endParaRPr lang="en-US"/>
        </a:p>
      </dgm:t>
    </dgm:pt>
    <dgm:pt modelId="{13E454EC-52D5-4E8C-BB96-57CCC0229E31}" type="pres">
      <dgm:prSet presAssocID="{FD27F746-F785-43BC-910A-636F83F79463}" presName="Name0" presStyleCnt="0">
        <dgm:presLayoutVars>
          <dgm:dir/>
          <dgm:resizeHandles val="exact"/>
        </dgm:presLayoutVars>
      </dgm:prSet>
      <dgm:spPr/>
    </dgm:pt>
    <dgm:pt modelId="{15968325-6F4A-485D-AF06-421DC329EB24}" type="pres">
      <dgm:prSet presAssocID="{D5A2A60B-D230-4613-A327-215C11419264}" presName="node" presStyleLbl="node1" presStyleIdx="0" presStyleCnt="6">
        <dgm:presLayoutVars>
          <dgm:bulletEnabled val="1"/>
        </dgm:presLayoutVars>
      </dgm:prSet>
      <dgm:spPr/>
    </dgm:pt>
    <dgm:pt modelId="{7C96E38F-4815-4A01-B1E2-D1B06BB65DCA}" type="pres">
      <dgm:prSet presAssocID="{DFC8574B-A355-4D58-A518-2139202196D2}" presName="sibTrans" presStyleLbl="sibTrans1D1" presStyleIdx="0" presStyleCnt="5"/>
      <dgm:spPr/>
    </dgm:pt>
    <dgm:pt modelId="{6C8756E8-204B-4F36-912E-75279E1E3FFE}" type="pres">
      <dgm:prSet presAssocID="{DFC8574B-A355-4D58-A518-2139202196D2}" presName="connectorText" presStyleLbl="sibTrans1D1" presStyleIdx="0" presStyleCnt="5"/>
      <dgm:spPr/>
    </dgm:pt>
    <dgm:pt modelId="{EFA32034-C5BF-41D2-944E-BB9D745204F5}" type="pres">
      <dgm:prSet presAssocID="{9F3B53C3-45B1-4AF6-8899-7CCD962A311E}" presName="node" presStyleLbl="node1" presStyleIdx="1" presStyleCnt="6">
        <dgm:presLayoutVars>
          <dgm:bulletEnabled val="1"/>
        </dgm:presLayoutVars>
      </dgm:prSet>
      <dgm:spPr/>
    </dgm:pt>
    <dgm:pt modelId="{0513A605-85C5-4D57-B777-307EAF30F9B1}" type="pres">
      <dgm:prSet presAssocID="{D0C847AA-CD62-465B-AB45-F54D8485C61B}" presName="sibTrans" presStyleLbl="sibTrans1D1" presStyleIdx="1" presStyleCnt="5"/>
      <dgm:spPr/>
    </dgm:pt>
    <dgm:pt modelId="{15B5EAD1-002F-4CED-A25B-7522C4C55AB5}" type="pres">
      <dgm:prSet presAssocID="{D0C847AA-CD62-465B-AB45-F54D8485C61B}" presName="connectorText" presStyleLbl="sibTrans1D1" presStyleIdx="1" presStyleCnt="5"/>
      <dgm:spPr/>
    </dgm:pt>
    <dgm:pt modelId="{69296C65-E05D-4DEE-BD0E-44267F4CA7B9}" type="pres">
      <dgm:prSet presAssocID="{79607BF3-D9B1-445E-9314-B926D49BA77C}" presName="node" presStyleLbl="node1" presStyleIdx="2" presStyleCnt="6">
        <dgm:presLayoutVars>
          <dgm:bulletEnabled val="1"/>
        </dgm:presLayoutVars>
      </dgm:prSet>
      <dgm:spPr/>
    </dgm:pt>
    <dgm:pt modelId="{FC37DE89-06B7-4E88-A8A9-4B4EC057D061}" type="pres">
      <dgm:prSet presAssocID="{D9AE3244-1902-4921-AB7A-295029400AAC}" presName="sibTrans" presStyleLbl="sibTrans1D1" presStyleIdx="2" presStyleCnt="5"/>
      <dgm:spPr/>
    </dgm:pt>
    <dgm:pt modelId="{3843C8ED-1293-473E-925A-6E901D76B72B}" type="pres">
      <dgm:prSet presAssocID="{D9AE3244-1902-4921-AB7A-295029400AAC}" presName="connectorText" presStyleLbl="sibTrans1D1" presStyleIdx="2" presStyleCnt="5"/>
      <dgm:spPr/>
    </dgm:pt>
    <dgm:pt modelId="{C922AC5C-1143-4DD0-BE39-CF7F4AB9B1FF}" type="pres">
      <dgm:prSet presAssocID="{E80F3198-CEED-4663-A8F8-CD62EEC81A2E}" presName="node" presStyleLbl="node1" presStyleIdx="3" presStyleCnt="6">
        <dgm:presLayoutVars>
          <dgm:bulletEnabled val="1"/>
        </dgm:presLayoutVars>
      </dgm:prSet>
      <dgm:spPr/>
    </dgm:pt>
    <dgm:pt modelId="{3E7802B4-2E51-4C5B-9A3B-8329D32405FD}" type="pres">
      <dgm:prSet presAssocID="{254B04BF-516C-4AA5-8137-3F734E78D6F8}" presName="sibTrans" presStyleLbl="sibTrans1D1" presStyleIdx="3" presStyleCnt="5"/>
      <dgm:spPr/>
    </dgm:pt>
    <dgm:pt modelId="{49C3A446-7104-4C6C-A73F-EE539797643C}" type="pres">
      <dgm:prSet presAssocID="{254B04BF-516C-4AA5-8137-3F734E78D6F8}" presName="connectorText" presStyleLbl="sibTrans1D1" presStyleIdx="3" presStyleCnt="5"/>
      <dgm:spPr/>
    </dgm:pt>
    <dgm:pt modelId="{42CE6701-BF09-43F7-9E04-6EACE3366D9D}" type="pres">
      <dgm:prSet presAssocID="{AD053797-3233-4A80-91A6-0DCF482D2DC6}" presName="node" presStyleLbl="node1" presStyleIdx="4" presStyleCnt="6">
        <dgm:presLayoutVars>
          <dgm:bulletEnabled val="1"/>
        </dgm:presLayoutVars>
      </dgm:prSet>
      <dgm:spPr/>
    </dgm:pt>
    <dgm:pt modelId="{41B406BF-4DF2-4B91-830F-45C79AF1C2AF}" type="pres">
      <dgm:prSet presAssocID="{7CD508E6-93BA-44D0-A063-6E0AC9B9EDAC}" presName="sibTrans" presStyleLbl="sibTrans1D1" presStyleIdx="4" presStyleCnt="5"/>
      <dgm:spPr/>
    </dgm:pt>
    <dgm:pt modelId="{11B69208-6D0F-49DB-AC42-06907CC896D0}" type="pres">
      <dgm:prSet presAssocID="{7CD508E6-93BA-44D0-A063-6E0AC9B9EDAC}" presName="connectorText" presStyleLbl="sibTrans1D1" presStyleIdx="4" presStyleCnt="5"/>
      <dgm:spPr/>
    </dgm:pt>
    <dgm:pt modelId="{DEC993F1-133A-4FE7-9A2A-D1650A1DD93B}" type="pres">
      <dgm:prSet presAssocID="{A1CFA23D-98F8-4972-B063-E862C74C43E7}" presName="node" presStyleLbl="node1" presStyleIdx="5" presStyleCnt="6">
        <dgm:presLayoutVars>
          <dgm:bulletEnabled val="1"/>
        </dgm:presLayoutVars>
      </dgm:prSet>
      <dgm:spPr/>
    </dgm:pt>
  </dgm:ptLst>
  <dgm:cxnLst>
    <dgm:cxn modelId="{D0512400-A5D2-494F-A92D-D7EF63D55065}" type="presOf" srcId="{9F3B53C3-45B1-4AF6-8899-7CCD962A311E}" destId="{EFA32034-C5BF-41D2-944E-BB9D745204F5}" srcOrd="0" destOrd="0" presId="urn:microsoft.com/office/officeart/2016/7/layout/RepeatingBendingProcessNew"/>
    <dgm:cxn modelId="{76B78801-9C6F-49DD-8A75-640DF3A57D9B}" type="presOf" srcId="{E02057E0-30C7-4116-80FF-84ED7E1F028B}" destId="{15968325-6F4A-485D-AF06-421DC329EB24}" srcOrd="0" destOrd="1" presId="urn:microsoft.com/office/officeart/2016/7/layout/RepeatingBendingProcessNew"/>
    <dgm:cxn modelId="{77104402-313D-4CD0-B179-F3EAFE5BF292}" srcId="{AD053797-3233-4A80-91A6-0DCF482D2DC6}" destId="{132B2A13-E7BB-4DF9-BD97-9428454278BB}" srcOrd="0" destOrd="0" parTransId="{27FB64D3-D19B-4C8D-90EA-F42CD21FA662}" sibTransId="{FB292978-08B8-4666-A192-83CA8BABF092}"/>
    <dgm:cxn modelId="{3C240B0C-CF88-450A-B2BC-C354A73F8BD2}" type="presOf" srcId="{DFC8574B-A355-4D58-A518-2139202196D2}" destId="{7C96E38F-4815-4A01-B1E2-D1B06BB65DCA}" srcOrd="0" destOrd="0" presId="urn:microsoft.com/office/officeart/2016/7/layout/RepeatingBendingProcessNew"/>
    <dgm:cxn modelId="{A960260F-6D57-4E8D-821D-F9E4F20CBDEF}" type="presOf" srcId="{DFC8574B-A355-4D58-A518-2139202196D2}" destId="{6C8756E8-204B-4F36-912E-75279E1E3FFE}" srcOrd="1" destOrd="0" presId="urn:microsoft.com/office/officeart/2016/7/layout/RepeatingBendingProcessNew"/>
    <dgm:cxn modelId="{A24A771B-71C1-4FA7-B53B-CC8D5A811CF7}" type="presOf" srcId="{185CCE4A-B87A-43A9-A018-77D17BDC5C1C}" destId="{69296C65-E05D-4DEE-BD0E-44267F4CA7B9}" srcOrd="0" destOrd="1" presId="urn:microsoft.com/office/officeart/2016/7/layout/RepeatingBendingProcessNew"/>
    <dgm:cxn modelId="{F0B0FA2B-7814-49DB-824A-EECDDD224F98}" type="presOf" srcId="{7CD508E6-93BA-44D0-A063-6E0AC9B9EDAC}" destId="{11B69208-6D0F-49DB-AC42-06907CC896D0}" srcOrd="1" destOrd="0" presId="urn:microsoft.com/office/officeart/2016/7/layout/RepeatingBendingProcessNew"/>
    <dgm:cxn modelId="{86CF3E2E-8B3C-4CC1-9985-6A4B79EC5F6B}" type="presOf" srcId="{AE39EC48-9628-43B8-A973-15A1D0E52B10}" destId="{C922AC5C-1143-4DD0-BE39-CF7F4AB9B1FF}" srcOrd="0" destOrd="1" presId="urn:microsoft.com/office/officeart/2016/7/layout/RepeatingBendingProcessNew"/>
    <dgm:cxn modelId="{BFB33E38-4F1D-473E-AA5B-339697E25E0A}" srcId="{FD27F746-F785-43BC-910A-636F83F79463}" destId="{AD053797-3233-4A80-91A6-0DCF482D2DC6}" srcOrd="4" destOrd="0" parTransId="{2245623F-5A34-4EEB-B8EF-8335CDD50248}" sibTransId="{7CD508E6-93BA-44D0-A063-6E0AC9B9EDAC}"/>
    <dgm:cxn modelId="{3637126A-6CB4-4D9C-A4D1-1204532A372E}" type="presOf" srcId="{7CD508E6-93BA-44D0-A063-6E0AC9B9EDAC}" destId="{41B406BF-4DF2-4B91-830F-45C79AF1C2AF}" srcOrd="0" destOrd="0" presId="urn:microsoft.com/office/officeart/2016/7/layout/RepeatingBendingProcessNew"/>
    <dgm:cxn modelId="{CCDF4F6B-6CCB-4BE0-A336-555FCDF21B7B}" srcId="{FD27F746-F785-43BC-910A-636F83F79463}" destId="{E80F3198-CEED-4663-A8F8-CD62EEC81A2E}" srcOrd="3" destOrd="0" parTransId="{64E49642-24EF-48D5-977E-5454C1729844}" sibTransId="{254B04BF-516C-4AA5-8137-3F734E78D6F8}"/>
    <dgm:cxn modelId="{8BA2B16B-B8D6-409B-8B7E-6AA7AB9DAD33}" type="presOf" srcId="{A1CFA23D-98F8-4972-B063-E862C74C43E7}" destId="{DEC993F1-133A-4FE7-9A2A-D1650A1DD93B}" srcOrd="0" destOrd="0" presId="urn:microsoft.com/office/officeart/2016/7/layout/RepeatingBendingProcessNew"/>
    <dgm:cxn modelId="{D35CF26C-40EF-4580-8C88-71CF1083ADC0}" type="presOf" srcId="{D9AE3244-1902-4921-AB7A-295029400AAC}" destId="{FC37DE89-06B7-4E88-A8A9-4B4EC057D061}" srcOrd="0" destOrd="0" presId="urn:microsoft.com/office/officeart/2016/7/layout/RepeatingBendingProcessNew"/>
    <dgm:cxn modelId="{FEAAE24E-D71D-4DC1-8C6E-D48F80AE7D51}" type="presOf" srcId="{132B2A13-E7BB-4DF9-BD97-9428454278BB}" destId="{42CE6701-BF09-43F7-9E04-6EACE3366D9D}" srcOrd="0" destOrd="1" presId="urn:microsoft.com/office/officeart/2016/7/layout/RepeatingBendingProcessNew"/>
    <dgm:cxn modelId="{C4027D51-04D1-4F18-B930-326619551E92}" type="presOf" srcId="{D5A2A60B-D230-4613-A327-215C11419264}" destId="{15968325-6F4A-485D-AF06-421DC329EB24}" srcOrd="0" destOrd="0" presId="urn:microsoft.com/office/officeart/2016/7/layout/RepeatingBendingProcessNew"/>
    <dgm:cxn modelId="{DFC9B373-B216-42F0-AAB6-3CF05BE3D623}" type="presOf" srcId="{D0C847AA-CD62-465B-AB45-F54D8485C61B}" destId="{0513A605-85C5-4D57-B777-307EAF30F9B1}" srcOrd="0" destOrd="0" presId="urn:microsoft.com/office/officeart/2016/7/layout/RepeatingBendingProcessNew"/>
    <dgm:cxn modelId="{9F6A2757-1C7D-4296-8A4D-7FA954E4DD3E}" srcId="{FD27F746-F785-43BC-910A-636F83F79463}" destId="{79607BF3-D9B1-445E-9314-B926D49BA77C}" srcOrd="2" destOrd="0" parTransId="{EAADCC3F-C53D-4D24-9388-E1A9844AE9F1}" sibTransId="{D9AE3244-1902-4921-AB7A-295029400AAC}"/>
    <dgm:cxn modelId="{4A4E7077-50B5-41CB-A109-43E2631E95BE}" srcId="{D5A2A60B-D230-4613-A327-215C11419264}" destId="{E02057E0-30C7-4116-80FF-84ED7E1F028B}" srcOrd="0" destOrd="0" parTransId="{E71D154C-4131-4603-94A6-57643B424667}" sibTransId="{9C58402F-4C14-4844-822F-B0AB41F476D8}"/>
    <dgm:cxn modelId="{11602E7B-1F76-4A97-9517-2B7733FC6547}" type="presOf" srcId="{603AF7F9-D8C6-434B-9DFF-2FD5794E4446}" destId="{DEC993F1-133A-4FE7-9A2A-D1650A1DD93B}" srcOrd="0" destOrd="1" presId="urn:microsoft.com/office/officeart/2016/7/layout/RepeatingBendingProcessNew"/>
    <dgm:cxn modelId="{91B4887B-3A14-4784-B21B-EE3CF0721D0E}" type="presOf" srcId="{FD27F746-F785-43BC-910A-636F83F79463}" destId="{13E454EC-52D5-4E8C-BB96-57CCC0229E31}" srcOrd="0" destOrd="0" presId="urn:microsoft.com/office/officeart/2016/7/layout/RepeatingBendingProcessNew"/>
    <dgm:cxn modelId="{B060E288-18CF-4A55-B547-FB3641F12BD1}" srcId="{FD27F746-F785-43BC-910A-636F83F79463}" destId="{D5A2A60B-D230-4613-A327-215C11419264}" srcOrd="0" destOrd="0" parTransId="{EBA715CC-FCEE-4437-964F-C729FE8E250E}" sibTransId="{DFC8574B-A355-4D58-A518-2139202196D2}"/>
    <dgm:cxn modelId="{AE73918E-7937-4055-A968-3922276E1D3F}" srcId="{FD27F746-F785-43BC-910A-636F83F79463}" destId="{9F3B53C3-45B1-4AF6-8899-7CCD962A311E}" srcOrd="1" destOrd="0" parTransId="{3407C9C3-FBE6-4BF1-8042-365226E33E43}" sibTransId="{D0C847AA-CD62-465B-AB45-F54D8485C61B}"/>
    <dgm:cxn modelId="{B9942693-7DC8-4522-83DB-EBBB3CC54F5B}" type="presOf" srcId="{AD053797-3233-4A80-91A6-0DCF482D2DC6}" destId="{42CE6701-BF09-43F7-9E04-6EACE3366D9D}" srcOrd="0" destOrd="0" presId="urn:microsoft.com/office/officeart/2016/7/layout/RepeatingBendingProcessNew"/>
    <dgm:cxn modelId="{9965F6A1-8CBE-4F4B-87F4-318783A8B67C}" srcId="{A1CFA23D-98F8-4972-B063-E862C74C43E7}" destId="{603AF7F9-D8C6-434B-9DFF-2FD5794E4446}" srcOrd="0" destOrd="0" parTransId="{54098432-A463-44B2-9FB3-F9591F296967}" sibTransId="{D829CD82-FE79-464F-B2F0-7EB7E613C1A3}"/>
    <dgm:cxn modelId="{309ED4A8-F3B2-40B7-BC97-065C7F05BEF7}" type="presOf" srcId="{D0C847AA-CD62-465B-AB45-F54D8485C61B}" destId="{15B5EAD1-002F-4CED-A25B-7522C4C55AB5}" srcOrd="1" destOrd="0" presId="urn:microsoft.com/office/officeart/2016/7/layout/RepeatingBendingProcessNew"/>
    <dgm:cxn modelId="{57C086BA-44A6-453A-B5C7-249325055E7F}" type="presOf" srcId="{254B04BF-516C-4AA5-8137-3F734E78D6F8}" destId="{3E7802B4-2E51-4C5B-9A3B-8329D32405FD}" srcOrd="0" destOrd="0" presId="urn:microsoft.com/office/officeart/2016/7/layout/RepeatingBendingProcessNew"/>
    <dgm:cxn modelId="{191DEAC0-C7C4-4036-BC5F-5F902DB0CA0B}" srcId="{9F3B53C3-45B1-4AF6-8899-7CCD962A311E}" destId="{551F1B76-14C4-48B3-9206-6A5B6F219396}" srcOrd="0" destOrd="0" parTransId="{D9DAB1E5-29D2-437C-9B07-DDE4F6EA28D7}" sibTransId="{3F3935CF-8CEE-4DAA-B4E3-E67EB695FB20}"/>
    <dgm:cxn modelId="{DE86F4D5-697B-4E2C-8125-F235A21A0DFF}" srcId="{FD27F746-F785-43BC-910A-636F83F79463}" destId="{A1CFA23D-98F8-4972-B063-E862C74C43E7}" srcOrd="5" destOrd="0" parTransId="{76C4D2B4-7F89-4ED1-B31B-D50B61935715}" sibTransId="{63CC11BF-E844-405B-9821-C2BBB8728702}"/>
    <dgm:cxn modelId="{E7DF08D8-C4D8-415B-AC53-EABC56076B27}" type="presOf" srcId="{E80F3198-CEED-4663-A8F8-CD62EEC81A2E}" destId="{C922AC5C-1143-4DD0-BE39-CF7F4AB9B1FF}" srcOrd="0" destOrd="0" presId="urn:microsoft.com/office/officeart/2016/7/layout/RepeatingBendingProcessNew"/>
    <dgm:cxn modelId="{96B3E2DA-C963-492F-BFD3-8F22AE4DA50E}" type="presOf" srcId="{D9AE3244-1902-4921-AB7A-295029400AAC}" destId="{3843C8ED-1293-473E-925A-6E901D76B72B}" srcOrd="1" destOrd="0" presId="urn:microsoft.com/office/officeart/2016/7/layout/RepeatingBendingProcessNew"/>
    <dgm:cxn modelId="{68E4F2E0-9FCD-4E8D-B326-4E32D6823E6A}" type="presOf" srcId="{551F1B76-14C4-48B3-9206-6A5B6F219396}" destId="{EFA32034-C5BF-41D2-944E-BB9D745204F5}" srcOrd="0" destOrd="1" presId="urn:microsoft.com/office/officeart/2016/7/layout/RepeatingBendingProcessNew"/>
    <dgm:cxn modelId="{848F4DEC-73B2-46BD-AEC9-9FD141A7B15C}" srcId="{E80F3198-CEED-4663-A8F8-CD62EEC81A2E}" destId="{AE39EC48-9628-43B8-A973-15A1D0E52B10}" srcOrd="0" destOrd="0" parTransId="{60245EBA-D8E3-4209-9777-9A2E730A9327}" sibTransId="{61E32ABA-AE89-4A7D-B76A-86CE7FB626D6}"/>
    <dgm:cxn modelId="{8E6574F1-2980-46E9-B395-7EA16DEEA0F1}" srcId="{79607BF3-D9B1-445E-9314-B926D49BA77C}" destId="{185CCE4A-B87A-43A9-A018-77D17BDC5C1C}" srcOrd="0" destOrd="0" parTransId="{4C607AD8-579A-4E58-BE98-639D4A110A8E}" sibTransId="{A7C5CC85-D569-4589-B232-BE349AE25D82}"/>
    <dgm:cxn modelId="{39D8C4F7-9AAE-4224-BF14-B0EEF96DD8DE}" type="presOf" srcId="{254B04BF-516C-4AA5-8137-3F734E78D6F8}" destId="{49C3A446-7104-4C6C-A73F-EE539797643C}" srcOrd="1" destOrd="0" presId="urn:microsoft.com/office/officeart/2016/7/layout/RepeatingBendingProcessNew"/>
    <dgm:cxn modelId="{D4F46AFE-67B3-400C-8A97-0B8E9DB67270}" type="presOf" srcId="{79607BF3-D9B1-445E-9314-B926D49BA77C}" destId="{69296C65-E05D-4DEE-BD0E-44267F4CA7B9}" srcOrd="0" destOrd="0" presId="urn:microsoft.com/office/officeart/2016/7/layout/RepeatingBendingProcessNew"/>
    <dgm:cxn modelId="{CE26674D-FFF5-4DE1-A42D-59BA5F71B41A}" type="presParOf" srcId="{13E454EC-52D5-4E8C-BB96-57CCC0229E31}" destId="{15968325-6F4A-485D-AF06-421DC329EB24}" srcOrd="0" destOrd="0" presId="urn:microsoft.com/office/officeart/2016/7/layout/RepeatingBendingProcessNew"/>
    <dgm:cxn modelId="{3BC09FED-58BF-4649-AB42-C5F149482A78}" type="presParOf" srcId="{13E454EC-52D5-4E8C-BB96-57CCC0229E31}" destId="{7C96E38F-4815-4A01-B1E2-D1B06BB65DCA}" srcOrd="1" destOrd="0" presId="urn:microsoft.com/office/officeart/2016/7/layout/RepeatingBendingProcessNew"/>
    <dgm:cxn modelId="{DDB53289-B44E-481A-9401-20F66E4C94BE}" type="presParOf" srcId="{7C96E38F-4815-4A01-B1E2-D1B06BB65DCA}" destId="{6C8756E8-204B-4F36-912E-75279E1E3FFE}" srcOrd="0" destOrd="0" presId="urn:microsoft.com/office/officeart/2016/7/layout/RepeatingBendingProcessNew"/>
    <dgm:cxn modelId="{F783069C-C68E-47CC-857D-2CED9E982F6C}" type="presParOf" srcId="{13E454EC-52D5-4E8C-BB96-57CCC0229E31}" destId="{EFA32034-C5BF-41D2-944E-BB9D745204F5}" srcOrd="2" destOrd="0" presId="urn:microsoft.com/office/officeart/2016/7/layout/RepeatingBendingProcessNew"/>
    <dgm:cxn modelId="{4BA7BA4B-A9E0-4CCE-9287-61B5085B6781}" type="presParOf" srcId="{13E454EC-52D5-4E8C-BB96-57CCC0229E31}" destId="{0513A605-85C5-4D57-B777-307EAF30F9B1}" srcOrd="3" destOrd="0" presId="urn:microsoft.com/office/officeart/2016/7/layout/RepeatingBendingProcessNew"/>
    <dgm:cxn modelId="{BEBC3851-FFDC-4096-AAA8-4057A1BD88BF}" type="presParOf" srcId="{0513A605-85C5-4D57-B777-307EAF30F9B1}" destId="{15B5EAD1-002F-4CED-A25B-7522C4C55AB5}" srcOrd="0" destOrd="0" presId="urn:microsoft.com/office/officeart/2016/7/layout/RepeatingBendingProcessNew"/>
    <dgm:cxn modelId="{86CEE99B-39AC-475F-A74B-6D388A2C7869}" type="presParOf" srcId="{13E454EC-52D5-4E8C-BB96-57CCC0229E31}" destId="{69296C65-E05D-4DEE-BD0E-44267F4CA7B9}" srcOrd="4" destOrd="0" presId="urn:microsoft.com/office/officeart/2016/7/layout/RepeatingBendingProcessNew"/>
    <dgm:cxn modelId="{2DA458ED-9D1A-4E82-83F0-B806C24F979B}" type="presParOf" srcId="{13E454EC-52D5-4E8C-BB96-57CCC0229E31}" destId="{FC37DE89-06B7-4E88-A8A9-4B4EC057D061}" srcOrd="5" destOrd="0" presId="urn:microsoft.com/office/officeart/2016/7/layout/RepeatingBendingProcessNew"/>
    <dgm:cxn modelId="{3339D187-95EC-4A4E-985B-143580759496}" type="presParOf" srcId="{FC37DE89-06B7-4E88-A8A9-4B4EC057D061}" destId="{3843C8ED-1293-473E-925A-6E901D76B72B}" srcOrd="0" destOrd="0" presId="urn:microsoft.com/office/officeart/2016/7/layout/RepeatingBendingProcessNew"/>
    <dgm:cxn modelId="{AEF48579-8F4F-46EC-B9CD-93ABCCA03E60}" type="presParOf" srcId="{13E454EC-52D5-4E8C-BB96-57CCC0229E31}" destId="{C922AC5C-1143-4DD0-BE39-CF7F4AB9B1FF}" srcOrd="6" destOrd="0" presId="urn:microsoft.com/office/officeart/2016/7/layout/RepeatingBendingProcessNew"/>
    <dgm:cxn modelId="{9A800872-6136-4E7D-8BFF-A7E2074AA920}" type="presParOf" srcId="{13E454EC-52D5-4E8C-BB96-57CCC0229E31}" destId="{3E7802B4-2E51-4C5B-9A3B-8329D32405FD}" srcOrd="7" destOrd="0" presId="urn:microsoft.com/office/officeart/2016/7/layout/RepeatingBendingProcessNew"/>
    <dgm:cxn modelId="{0D949C1D-4B00-4FC3-A8AA-3EF5D25698F3}" type="presParOf" srcId="{3E7802B4-2E51-4C5B-9A3B-8329D32405FD}" destId="{49C3A446-7104-4C6C-A73F-EE539797643C}" srcOrd="0" destOrd="0" presId="urn:microsoft.com/office/officeart/2016/7/layout/RepeatingBendingProcessNew"/>
    <dgm:cxn modelId="{CDE42111-D3CF-4D82-A2E0-F4AA2E1306C4}" type="presParOf" srcId="{13E454EC-52D5-4E8C-BB96-57CCC0229E31}" destId="{42CE6701-BF09-43F7-9E04-6EACE3366D9D}" srcOrd="8" destOrd="0" presId="urn:microsoft.com/office/officeart/2016/7/layout/RepeatingBendingProcessNew"/>
    <dgm:cxn modelId="{89658514-9D40-4977-A53A-C27DC8610C2B}" type="presParOf" srcId="{13E454EC-52D5-4E8C-BB96-57CCC0229E31}" destId="{41B406BF-4DF2-4B91-830F-45C79AF1C2AF}" srcOrd="9" destOrd="0" presId="urn:microsoft.com/office/officeart/2016/7/layout/RepeatingBendingProcessNew"/>
    <dgm:cxn modelId="{62133040-1F72-45AE-ABDF-B49E6606047F}" type="presParOf" srcId="{41B406BF-4DF2-4B91-830F-45C79AF1C2AF}" destId="{11B69208-6D0F-49DB-AC42-06907CC896D0}" srcOrd="0" destOrd="0" presId="urn:microsoft.com/office/officeart/2016/7/layout/RepeatingBendingProcessNew"/>
    <dgm:cxn modelId="{5EB59CD6-CFB7-4EB7-A621-4C96D8A75B54}" type="presParOf" srcId="{13E454EC-52D5-4E8C-BB96-57CCC0229E31}" destId="{DEC993F1-133A-4FE7-9A2A-D1650A1DD93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6E38F-4815-4A01-B1E2-D1B06BB65DCA}">
      <dsp:nvSpPr>
        <dsp:cNvPr id="0" name=""/>
        <dsp:cNvSpPr/>
      </dsp:nvSpPr>
      <dsp:spPr>
        <a:xfrm>
          <a:off x="2319112" y="796895"/>
          <a:ext cx="502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95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7253" y="839947"/>
        <a:ext cx="26677" cy="5335"/>
      </dsp:txXfrm>
    </dsp:sp>
    <dsp:sp modelId="{15968325-6F4A-485D-AF06-421DC329EB24}">
      <dsp:nvSpPr>
        <dsp:cNvPr id="0" name=""/>
        <dsp:cNvSpPr/>
      </dsp:nvSpPr>
      <dsp:spPr>
        <a:xfrm>
          <a:off x="1086" y="146667"/>
          <a:ext cx="2319825" cy="13918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3" tIns="119320" rIns="113673" bIns="1193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Discuss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epidemiology and pathophysiology of pneumonia and CAP</a:t>
          </a:r>
        </a:p>
      </dsp:txBody>
      <dsp:txXfrm>
        <a:off x="1086" y="146667"/>
        <a:ext cx="2319825" cy="1391895"/>
      </dsp:txXfrm>
    </dsp:sp>
    <dsp:sp modelId="{0513A605-85C5-4D57-B777-307EAF30F9B1}">
      <dsp:nvSpPr>
        <dsp:cNvPr id="0" name=""/>
        <dsp:cNvSpPr/>
      </dsp:nvSpPr>
      <dsp:spPr>
        <a:xfrm>
          <a:off x="1160999" y="1536763"/>
          <a:ext cx="2853385" cy="502959"/>
        </a:xfrm>
        <a:custGeom>
          <a:avLst/>
          <a:gdLst/>
          <a:ahLst/>
          <a:cxnLst/>
          <a:rect l="0" t="0" r="0" b="0"/>
          <a:pathLst>
            <a:path>
              <a:moveTo>
                <a:pt x="2853385" y="0"/>
              </a:moveTo>
              <a:lnTo>
                <a:pt x="2853385" y="268579"/>
              </a:lnTo>
              <a:lnTo>
                <a:pt x="0" y="268579"/>
              </a:lnTo>
              <a:lnTo>
                <a:pt x="0" y="502959"/>
              </a:lnTo>
            </a:path>
          </a:pathLst>
        </a:custGeom>
        <a:noFill/>
        <a:ln w="6350" cap="flat" cmpd="sng" algn="ctr">
          <a:solidFill>
            <a:schemeClr val="accent5">
              <a:hueOff val="276562"/>
              <a:satOff val="3140"/>
              <a:lumOff val="28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5120" y="1785575"/>
        <a:ext cx="145142" cy="5335"/>
      </dsp:txXfrm>
    </dsp:sp>
    <dsp:sp modelId="{EFA32034-C5BF-41D2-944E-BB9D745204F5}">
      <dsp:nvSpPr>
        <dsp:cNvPr id="0" name=""/>
        <dsp:cNvSpPr/>
      </dsp:nvSpPr>
      <dsp:spPr>
        <a:xfrm>
          <a:off x="2854471" y="146667"/>
          <a:ext cx="2319825" cy="1391895"/>
        </a:xfrm>
        <a:prstGeom prst="rect">
          <a:avLst/>
        </a:prstGeom>
        <a:solidFill>
          <a:schemeClr val="accent5">
            <a:hueOff val="221250"/>
            <a:satOff val="2512"/>
            <a:lumOff val="2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3" tIns="119320" rIns="113673" bIns="1193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Explain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different classifications of pneumonia</a:t>
          </a:r>
        </a:p>
      </dsp:txBody>
      <dsp:txXfrm>
        <a:off x="2854471" y="146667"/>
        <a:ext cx="2319825" cy="1391895"/>
      </dsp:txXfrm>
    </dsp:sp>
    <dsp:sp modelId="{FC37DE89-06B7-4E88-A8A9-4B4EC057D061}">
      <dsp:nvSpPr>
        <dsp:cNvPr id="0" name=""/>
        <dsp:cNvSpPr/>
      </dsp:nvSpPr>
      <dsp:spPr>
        <a:xfrm>
          <a:off x="2319112" y="2722350"/>
          <a:ext cx="502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959" y="45720"/>
              </a:lnTo>
            </a:path>
          </a:pathLst>
        </a:custGeom>
        <a:noFill/>
        <a:ln w="635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7253" y="2765402"/>
        <a:ext cx="26677" cy="5335"/>
      </dsp:txXfrm>
    </dsp:sp>
    <dsp:sp modelId="{69296C65-E05D-4DEE-BD0E-44267F4CA7B9}">
      <dsp:nvSpPr>
        <dsp:cNvPr id="0" name=""/>
        <dsp:cNvSpPr/>
      </dsp:nvSpPr>
      <dsp:spPr>
        <a:xfrm>
          <a:off x="1086" y="2072122"/>
          <a:ext cx="2319825" cy="1391895"/>
        </a:xfrm>
        <a:prstGeom prst="rect">
          <a:avLst/>
        </a:prstGeom>
        <a:solidFill>
          <a:schemeClr val="accent5">
            <a:hueOff val="442499"/>
            <a:satOff val="5024"/>
            <a:lumOff val="4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3" tIns="119320" rIns="113673" bIns="1193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Recognize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clinical presentations associated with CAP</a:t>
          </a:r>
        </a:p>
      </dsp:txBody>
      <dsp:txXfrm>
        <a:off x="1086" y="2072122"/>
        <a:ext cx="2319825" cy="1391895"/>
      </dsp:txXfrm>
    </dsp:sp>
    <dsp:sp modelId="{3E7802B4-2E51-4C5B-9A3B-8329D32405FD}">
      <dsp:nvSpPr>
        <dsp:cNvPr id="0" name=""/>
        <dsp:cNvSpPr/>
      </dsp:nvSpPr>
      <dsp:spPr>
        <a:xfrm>
          <a:off x="1160999" y="3462218"/>
          <a:ext cx="2853385" cy="502959"/>
        </a:xfrm>
        <a:custGeom>
          <a:avLst/>
          <a:gdLst/>
          <a:ahLst/>
          <a:cxnLst/>
          <a:rect l="0" t="0" r="0" b="0"/>
          <a:pathLst>
            <a:path>
              <a:moveTo>
                <a:pt x="2853385" y="0"/>
              </a:moveTo>
              <a:lnTo>
                <a:pt x="2853385" y="268579"/>
              </a:lnTo>
              <a:lnTo>
                <a:pt x="0" y="268579"/>
              </a:lnTo>
              <a:lnTo>
                <a:pt x="0" y="502959"/>
              </a:lnTo>
            </a:path>
          </a:pathLst>
        </a:custGeom>
        <a:noFill/>
        <a:ln w="6350" cap="flat" cmpd="sng" algn="ctr">
          <a:solidFill>
            <a:schemeClr val="accent5">
              <a:hueOff val="829686"/>
              <a:satOff val="9421"/>
              <a:lumOff val="85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5120" y="3711030"/>
        <a:ext cx="145142" cy="5335"/>
      </dsp:txXfrm>
    </dsp:sp>
    <dsp:sp modelId="{C922AC5C-1143-4DD0-BE39-CF7F4AB9B1FF}">
      <dsp:nvSpPr>
        <dsp:cNvPr id="0" name=""/>
        <dsp:cNvSpPr/>
      </dsp:nvSpPr>
      <dsp:spPr>
        <a:xfrm>
          <a:off x="2854471" y="2072122"/>
          <a:ext cx="2319825" cy="1391895"/>
        </a:xfrm>
        <a:prstGeom prst="rect">
          <a:avLst/>
        </a:prstGeom>
        <a:solidFill>
          <a:schemeClr val="accent5">
            <a:hueOff val="663749"/>
            <a:satOff val="7537"/>
            <a:lumOff val="6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3" tIns="119320" rIns="113673" bIns="1193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Discuss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the diagnosis and treatment of CAP</a:t>
          </a:r>
        </a:p>
      </dsp:txBody>
      <dsp:txXfrm>
        <a:off x="2854471" y="2072122"/>
        <a:ext cx="2319825" cy="1391895"/>
      </dsp:txXfrm>
    </dsp:sp>
    <dsp:sp modelId="{41B406BF-4DF2-4B91-830F-45C79AF1C2AF}">
      <dsp:nvSpPr>
        <dsp:cNvPr id="0" name=""/>
        <dsp:cNvSpPr/>
      </dsp:nvSpPr>
      <dsp:spPr>
        <a:xfrm>
          <a:off x="2319112" y="4647805"/>
          <a:ext cx="502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959" y="45720"/>
              </a:lnTo>
            </a:path>
          </a:pathLst>
        </a:custGeom>
        <a:noFill/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7253" y="4690857"/>
        <a:ext cx="26677" cy="5335"/>
      </dsp:txXfrm>
    </dsp:sp>
    <dsp:sp modelId="{42CE6701-BF09-43F7-9E04-6EACE3366D9D}">
      <dsp:nvSpPr>
        <dsp:cNvPr id="0" name=""/>
        <dsp:cNvSpPr/>
      </dsp:nvSpPr>
      <dsp:spPr>
        <a:xfrm>
          <a:off x="1086" y="3997577"/>
          <a:ext cx="2319825" cy="1391895"/>
        </a:xfrm>
        <a:prstGeom prst="rect">
          <a:avLst/>
        </a:prstGeom>
        <a:solidFill>
          <a:schemeClr val="accent5">
            <a:hueOff val="884998"/>
            <a:satOff val="10049"/>
            <a:lumOff val="9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3" tIns="119320" rIns="113673" bIns="1193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Identify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common etiological agents causing CAP and discuss their laboratory work up</a:t>
          </a:r>
        </a:p>
      </dsp:txBody>
      <dsp:txXfrm>
        <a:off x="1086" y="3997577"/>
        <a:ext cx="2319825" cy="1391895"/>
      </dsp:txXfrm>
    </dsp:sp>
    <dsp:sp modelId="{DEC993F1-133A-4FE7-9A2A-D1650A1DD93B}">
      <dsp:nvSpPr>
        <dsp:cNvPr id="0" name=""/>
        <dsp:cNvSpPr/>
      </dsp:nvSpPr>
      <dsp:spPr>
        <a:xfrm>
          <a:off x="2854471" y="3997577"/>
          <a:ext cx="2319825" cy="1391895"/>
        </a:xfrm>
        <a:prstGeom prst="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3" tIns="119320" rIns="113673" bIns="1193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Discuss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virulence factors and prevention of Streptococcus pneumoniae</a:t>
          </a:r>
        </a:p>
      </dsp:txBody>
      <dsp:txXfrm>
        <a:off x="2854471" y="3997577"/>
        <a:ext cx="2319825" cy="1391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680E-7752-4D4E-90F0-43AF824C22C7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4383F-90EA-4852-909F-E885D910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Infections</a:t>
            </a:r>
            <a:r>
              <a:rPr lang="en-US" baseline="0" dirty="0"/>
              <a:t> that can spread from animals to humans: zoonotic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7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</a:t>
            </a:r>
            <a:r>
              <a:rPr lang="en-US" baseline="0" dirty="0"/>
              <a:t> 90 capsular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&gt;90</a:t>
            </a:r>
            <a:r>
              <a:rPr lang="en-US" baseline="0" dirty="0"/>
              <a:t> capsular types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Pneumolysin</a:t>
            </a:r>
            <a:r>
              <a:rPr lang="en-US" dirty="0"/>
              <a:t>:</a:t>
            </a:r>
            <a:r>
              <a:rPr lang="en-US" baseline="0" dirty="0"/>
              <a:t> pore forming toxin, also stimulates cytokines and disrupts the cilia of respiratory epithelial cells released on lysis of organism by autolysin</a:t>
            </a:r>
          </a:p>
          <a:p>
            <a:r>
              <a:rPr lang="en-US" dirty="0"/>
              <a:t>-Neuraminidase cleaves sialic acid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Cold agglutinins test not specific but can be helpful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NAAT: Nucleic acid amplification</a:t>
            </a:r>
            <a:r>
              <a:rPr lang="en-US" baseline="0" dirty="0"/>
              <a:t> </a:t>
            </a:r>
            <a:r>
              <a:rPr lang="en-US" dirty="0"/>
              <a:t>tests. Done on throat or Np (nasopharynx) swab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Diagnosis can be made using serology or NAAT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8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DFA: direct florescent antibody testing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NAAT: Nucleic acid amplification</a:t>
            </a:r>
            <a:r>
              <a:rPr lang="en-US" baseline="0" dirty="0"/>
              <a:t> </a:t>
            </a:r>
            <a:r>
              <a:rPr lang="en-US" dirty="0"/>
              <a:t>tests.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9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4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4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6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2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1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1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5195-743B-4D42-811F-F78F024ACA62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8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7/7f/Farm_animals_in_spring_8a07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968282"/>
            <a:ext cx="9141618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503" y="1566473"/>
            <a:ext cx="7950994" cy="216672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700">
                <a:latin typeface="Baskerville Old Face" pitchFamily="18" charset="0"/>
              </a:rPr>
              <a:t>Pneumonia</a:t>
            </a:r>
            <a:r>
              <a:rPr lang="en-US" sz="570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503" y="4092320"/>
            <a:ext cx="7950994" cy="1144884"/>
          </a:xfrm>
        </p:spPr>
        <p:txBody>
          <a:bodyPr>
            <a:normAutofit/>
          </a:bodyPr>
          <a:lstStyle/>
          <a:p>
            <a:r>
              <a:rPr lang="en-US">
                <a:latin typeface="Baskerville Old Face" pitchFamily="18" charset="0"/>
              </a:rPr>
              <a:t>Community acquired pneumonia</a:t>
            </a:r>
          </a:p>
          <a:p>
            <a:r>
              <a:rPr lang="en-US">
                <a:latin typeface="Baskerville Old Face" pitchFamily="18" charset="0"/>
              </a:rPr>
              <a:t>(CAP) </a:t>
            </a: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3894594"/>
            <a:ext cx="2057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00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4000" b="1" dirty="0">
                <a:latin typeface="Baskerville Old Face" pitchFamily="18" charset="0"/>
              </a:rPr>
              <a:t>Classification by anatomy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340768"/>
            <a:ext cx="5400600" cy="1800199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rtl="0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tx1"/>
                </a:solidFill>
                <a:latin typeface="Baskerville Old Face" pitchFamily="18" charset="0"/>
              </a:rPr>
              <a:t>1.  </a:t>
            </a:r>
            <a:r>
              <a:rPr lang="en-US" altLang="zh-CN" sz="2800" b="1" dirty="0">
                <a:solidFill>
                  <a:schemeClr val="tx1"/>
                </a:solidFill>
                <a:latin typeface="Baskerville Old Face" pitchFamily="18" charset="0"/>
              </a:rPr>
              <a:t>Lobar:  entire lobe</a:t>
            </a:r>
            <a:endParaRPr lang="en-US" altLang="zh-CN" sz="28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 rtl="0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tx1"/>
                </a:solidFill>
                <a:latin typeface="Baskerville Old Face" pitchFamily="18" charset="0"/>
              </a:rPr>
              <a:t>2.  </a:t>
            </a:r>
            <a:r>
              <a:rPr lang="en-US" altLang="zh-CN" sz="2800" b="1" dirty="0">
                <a:solidFill>
                  <a:schemeClr val="tx1"/>
                </a:solidFill>
                <a:latin typeface="Baskerville Old Face" pitchFamily="18" charset="0"/>
              </a:rPr>
              <a:t>Lobular: (bronchopneumonia).</a:t>
            </a:r>
          </a:p>
          <a:p>
            <a:pPr algn="just" rtl="0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tx1"/>
                </a:solidFill>
                <a:latin typeface="Baskerville Old Face" pitchFamily="18" charset="0"/>
              </a:rPr>
              <a:t>3.  </a:t>
            </a:r>
            <a:r>
              <a:rPr lang="en-US" altLang="zh-CN" sz="2800" b="1" dirty="0">
                <a:solidFill>
                  <a:schemeClr val="tx1"/>
                </a:solidFill>
                <a:latin typeface="Baskerville Old Face" pitchFamily="18" charset="0"/>
              </a:rPr>
              <a:t>Interstitial</a:t>
            </a:r>
            <a:endParaRPr lang="zh-CN" altLang="en-US" sz="2800" b="1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7" descr="p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096344" cy="33123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Picture 6" descr="pneumonias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2808313" cy="32896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6" name="Picture 5" descr="ipf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6992"/>
            <a:ext cx="2952328" cy="329947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r.Fauzia\My Documents\My Pictures\pneumoni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5904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75856" y="6165304"/>
            <a:ext cx="2448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Baskerville Old Face" pitchFamily="18" charset="0"/>
              </a:rPr>
              <a:t>Lobar pneumonia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3600" dirty="0">
                <a:latin typeface="Baskerville Old Face" pitchFamily="18" charset="0"/>
              </a:rPr>
              <a:t>Classification by acquired environment</a:t>
            </a:r>
            <a:endParaRPr lang="en-US" sz="36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764904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u"/>
            </a:pPr>
            <a:endParaRPr lang="en-US" altLang="zh-CN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>
              <a:buFont typeface="Wingdings" pitchFamily="2" charset="2"/>
              <a:buChar char="u"/>
            </a:pP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Community acquired pneumonia</a:t>
            </a:r>
            <a:r>
              <a:rPr lang="zh-CN" altLang="en-US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(CAP)</a:t>
            </a:r>
          </a:p>
          <a:p>
            <a:pPr algn="l" rtl="0">
              <a:buFont typeface="Wingdings" pitchFamily="2" charset="2"/>
              <a:buChar char="u"/>
            </a:pPr>
            <a:endParaRPr lang="en-US" altLang="zh-CN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>
              <a:buFont typeface="Wingdings" pitchFamily="2" charset="2"/>
              <a:buChar char="u"/>
            </a:pP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Hospital acquired pneumonia</a:t>
            </a:r>
            <a:r>
              <a:rPr lang="zh-CN" altLang="en-US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(HAP)</a:t>
            </a:r>
          </a:p>
          <a:p>
            <a:pPr algn="l" rtl="0">
              <a:buFont typeface="Wingdings" pitchFamily="2" charset="2"/>
              <a:buChar char="u"/>
            </a:pPr>
            <a:endParaRPr lang="en-US" altLang="zh-CN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>
              <a:buFont typeface="Wingdings" pitchFamily="2" charset="2"/>
              <a:buChar char="u"/>
            </a:pP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Nursing home acquired pneumonia (NHAP)</a:t>
            </a:r>
          </a:p>
          <a:p>
            <a:pPr algn="l" rtl="0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36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br>
              <a:rPr lang="en-US" altLang="zh-CN" dirty="0">
                <a:latin typeface="Baskerville Old Face" pitchFamily="18" charset="0"/>
              </a:rPr>
            </a:br>
            <a:r>
              <a:rPr lang="en-US" altLang="zh-CN" dirty="0">
                <a:latin typeface="Baskerville Old Face" pitchFamily="18" charset="0"/>
              </a:rPr>
              <a:t>CAP-</a:t>
            </a:r>
            <a:r>
              <a:rPr lang="en-US" dirty="0"/>
              <a:t> </a:t>
            </a:r>
            <a:r>
              <a:rPr lang="en-US" sz="3100" dirty="0">
                <a:latin typeface="Baskerville Old Face" pitchFamily="18" charset="0"/>
              </a:rPr>
              <a:t>fever+ productive cough + infiltrate </a:t>
            </a:r>
            <a:br>
              <a:rPr lang="en-US" altLang="zh-CN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/>
            <a:r>
              <a:rPr lang="en-US" altLang="zh-CN" b="1" u="sng" dirty="0">
                <a:solidFill>
                  <a:schemeClr val="tx1"/>
                </a:solidFill>
                <a:latin typeface="Baskerville Old Face" pitchFamily="18" charset="0"/>
              </a:rPr>
              <a:t>CAP</a:t>
            </a: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 :  pneumonia acquired outside of hospitals or extended-care facilities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619672" y="2204864"/>
            <a:ext cx="1080120" cy="528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Baskerville Old Face" pitchFamily="18" charset="0"/>
              </a:rPr>
              <a:t>Typical</a:t>
            </a:r>
            <a:r>
              <a:rPr lang="en-US" dirty="0">
                <a:solidFill>
                  <a:srgbClr val="FF0000"/>
                </a:solidFill>
                <a:latin typeface="Baskerville Old Face" pitchFamily="18" charset="0"/>
              </a:rPr>
              <a:t> 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2822947"/>
            <a:ext cx="3898776" cy="377440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err="1">
                <a:solidFill>
                  <a:schemeClr val="tx1"/>
                </a:solidFill>
                <a:latin typeface="Baskerville Old Face" pitchFamily="18" charset="0"/>
              </a:rPr>
              <a:t>Strept</a:t>
            </a:r>
            <a:r>
              <a:rPr lang="en-US" sz="2400" i="1" dirty="0">
                <a:solidFill>
                  <a:schemeClr val="tx1"/>
                </a:solidFill>
                <a:latin typeface="Baskerville Old Face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Baskerville Old Face" pitchFamily="18" charset="0"/>
              </a:rPr>
              <a:t>pneumoniae</a:t>
            </a:r>
            <a:endParaRPr lang="en-US" sz="2400" i="1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/>
            <a:r>
              <a:rPr lang="en-US" sz="2400" i="1" dirty="0">
                <a:solidFill>
                  <a:schemeClr val="tx1"/>
                </a:solidFill>
                <a:latin typeface="Baskerville Old Face" pitchFamily="18" charset="0"/>
              </a:rPr>
              <a:t>(lobar pneumonia)</a:t>
            </a:r>
          </a:p>
          <a:p>
            <a:r>
              <a:rPr lang="en-US" sz="2400" i="1" dirty="0" err="1">
                <a:solidFill>
                  <a:schemeClr val="tx1"/>
                </a:solidFill>
                <a:latin typeface="Baskerville Old Face" pitchFamily="18" charset="0"/>
              </a:rPr>
              <a:t>Haemophilus</a:t>
            </a:r>
            <a:r>
              <a:rPr lang="en-US" sz="2400" i="1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Baskerville Old Face" pitchFamily="18" charset="0"/>
              </a:rPr>
              <a:t>influenzae</a:t>
            </a:r>
            <a:endParaRPr lang="en-US" sz="2400" i="1" dirty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Baskerville Old Face" pitchFamily="18" charset="0"/>
              </a:rPr>
              <a:t>Moraxella </a:t>
            </a:r>
            <a:r>
              <a:rPr lang="en-US" sz="2400" i="1" dirty="0" err="1">
                <a:solidFill>
                  <a:schemeClr val="tx1"/>
                </a:solidFill>
                <a:latin typeface="Baskerville Old Face" pitchFamily="18" charset="0"/>
              </a:rPr>
              <a:t>catarrhalis</a:t>
            </a:r>
            <a:endParaRPr lang="en-US" sz="2400" i="1" dirty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Baskerville Old Face" pitchFamily="18" charset="0"/>
              </a:rPr>
              <a:t>S. </a:t>
            </a:r>
            <a:r>
              <a:rPr lang="en-US" sz="2400" i="1" dirty="0" err="1">
                <a:solidFill>
                  <a:schemeClr val="tx1"/>
                </a:solidFill>
                <a:latin typeface="Baskerville Old Face" pitchFamily="18" charset="0"/>
              </a:rPr>
              <a:t>aureus</a:t>
            </a:r>
            <a:endParaRPr lang="en-US" sz="2400" i="1" dirty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Gram-negative organisms</a:t>
            </a:r>
            <a:endParaRPr lang="en-US" sz="2400" i="1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en-US" i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940152" y="2204864"/>
            <a:ext cx="1224136" cy="5037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Baskerville Old Face" pitchFamily="18" charset="0"/>
              </a:rPr>
              <a:t>Atypical 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932041" y="2852936"/>
            <a:ext cx="3600400" cy="374441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Atypical: </a:t>
            </a:r>
            <a:r>
              <a:rPr lang="en-US" sz="2400" u="sng" dirty="0">
                <a:solidFill>
                  <a:schemeClr val="tx1"/>
                </a:solidFill>
                <a:latin typeface="Baskerville Old Face" pitchFamily="18" charset="0"/>
              </a:rPr>
              <a:t>not detectable on gram stain</a:t>
            </a:r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; won’t grow on standard media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Mycoplasma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Chlamydia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Legionella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pneumophila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32648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Baskerville Old Face" pitchFamily="18" charset="0"/>
              </a:rPr>
              <a:t>Community acquired pneumonia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340768"/>
            <a:ext cx="5904656" cy="5184576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algn="l" rtl="0"/>
            <a:r>
              <a:rPr lang="en-US" sz="6000" i="1" dirty="0">
                <a:solidFill>
                  <a:schemeClr val="tx1"/>
                </a:solidFill>
                <a:latin typeface="Baskerville Old Face" pitchFamily="18" charset="0"/>
              </a:rPr>
              <a:t>Strep pneumonia</a:t>
            </a:r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		            48%</a:t>
            </a:r>
            <a:b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Viral				            23%</a:t>
            </a:r>
            <a:b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Atypical orgs (MP,LG,CP)          	22%</a:t>
            </a:r>
            <a:b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i="1" dirty="0" err="1">
                <a:solidFill>
                  <a:schemeClr val="tx1"/>
                </a:solidFill>
                <a:latin typeface="Baskerville Old Face" pitchFamily="18" charset="0"/>
              </a:rPr>
              <a:t>Haemophilus</a:t>
            </a:r>
            <a:r>
              <a:rPr lang="en-US" sz="6000" i="1" dirty="0">
                <a:solidFill>
                  <a:schemeClr val="tx1"/>
                </a:solidFill>
                <a:latin typeface="Baskerville Old Face" pitchFamily="18" charset="0"/>
              </a:rPr>
              <a:t> influenza</a:t>
            </a:r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	            7%</a:t>
            </a:r>
            <a:b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i="1" dirty="0">
                <a:solidFill>
                  <a:schemeClr val="tx1"/>
                </a:solidFill>
                <a:latin typeface="Baskerville Old Face" pitchFamily="18" charset="0"/>
              </a:rPr>
              <a:t>Moraxella </a:t>
            </a:r>
            <a:r>
              <a:rPr lang="en-US" sz="6000" i="1" dirty="0" err="1">
                <a:solidFill>
                  <a:schemeClr val="tx1"/>
                </a:solidFill>
                <a:latin typeface="Baskerville Old Face" pitchFamily="18" charset="0"/>
              </a:rPr>
              <a:t>catharralis</a:t>
            </a:r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		2%</a:t>
            </a:r>
            <a:b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i="1" dirty="0">
                <a:solidFill>
                  <a:schemeClr val="tx1"/>
                </a:solidFill>
                <a:latin typeface="Baskerville Old Face" pitchFamily="18" charset="0"/>
              </a:rPr>
              <a:t>Staph aureus</a:t>
            </a:r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			           1.5%</a:t>
            </a:r>
            <a:b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Gram –</a:t>
            </a:r>
            <a:r>
              <a:rPr lang="en-US" sz="6000" dirty="0" err="1">
                <a:solidFill>
                  <a:schemeClr val="tx1"/>
                </a:solidFill>
                <a:latin typeface="Baskerville Old Face" pitchFamily="18" charset="0"/>
              </a:rPr>
              <a:t>ive</a:t>
            </a:r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 orgs		           1.4%</a:t>
            </a:r>
            <a:b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Anaerobes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b="1" dirty="0">
                <a:latin typeface="Baskerville Old Face" pitchFamily="18" charset="0"/>
              </a:rPr>
              <a:t>Typical pneumonia</a:t>
            </a:r>
            <a:br>
              <a:rPr lang="en-US" altLang="zh-CN" sz="4000" dirty="0">
                <a:latin typeface="Baskerville Old Face" pitchFamily="18" charset="0"/>
              </a:rPr>
            </a:br>
            <a:r>
              <a:rPr lang="en-US" altLang="zh-CN" sz="4000" dirty="0">
                <a:latin typeface="Baskerville Old Face" pitchFamily="18" charset="0"/>
              </a:rPr>
              <a:t>Clinical manifestation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/>
            <a:r>
              <a:rPr lang="en-US" altLang="zh-CN" dirty="0">
                <a:latin typeface="Baskerville Old Face" pitchFamily="18" charset="0"/>
              </a:rPr>
              <a:t>The onset is acute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  <a:latin typeface="Baskerville Old Face" pitchFamily="18" charset="0"/>
              </a:rPr>
              <a:t>Prior viral upper respiratory infection</a:t>
            </a:r>
            <a:endParaRPr lang="en-US" altLang="zh-CN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l" rtl="0"/>
            <a:r>
              <a:rPr lang="en-US" altLang="zh-CN" dirty="0">
                <a:solidFill>
                  <a:srgbClr val="FFFF00"/>
                </a:solidFill>
                <a:latin typeface="Baskerville Old Face" pitchFamily="18" charset="0"/>
              </a:rPr>
              <a:t>Respiratory symptoms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Fever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Shaking chills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Cough with sputum production (rusty-sputum)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Chest pain- or pleurisy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Shortness of breath </a:t>
            </a:r>
            <a:endParaRPr lang="en-US" altLang="zh-CN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39"/>
            <a:ext cx="4248472" cy="3528391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l" rtl="0">
              <a:buNone/>
            </a:pPr>
            <a:r>
              <a:rPr lang="en-US" altLang="zh-CN" sz="8600" dirty="0">
                <a:solidFill>
                  <a:schemeClr val="tx1"/>
                </a:solidFill>
                <a:latin typeface="Baskerville Old Face" pitchFamily="18" charset="0"/>
              </a:rPr>
              <a:t>Diagnosis </a:t>
            </a:r>
          </a:p>
          <a:p>
            <a:pPr algn="l" rtl="0"/>
            <a:r>
              <a:rPr lang="en-US" sz="8800" dirty="0">
                <a:solidFill>
                  <a:schemeClr val="tx1"/>
                </a:solidFill>
                <a:latin typeface="Baskerville Old Face" pitchFamily="18" charset="0"/>
              </a:rPr>
              <a:t>Clinical</a:t>
            </a:r>
          </a:p>
          <a:p>
            <a:pPr lvl="1" algn="l" rtl="0"/>
            <a:r>
              <a:rPr lang="en-US" sz="6400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altLang="zh-CN" sz="6400" dirty="0">
                <a:solidFill>
                  <a:schemeClr val="tx1"/>
                </a:solidFill>
                <a:latin typeface="Baskerville Old Face" pitchFamily="18" charset="0"/>
              </a:rPr>
              <a:t>History &amp; physical</a:t>
            </a:r>
          </a:p>
          <a:p>
            <a:pPr algn="l" rtl="0"/>
            <a:r>
              <a:rPr lang="en-US" altLang="zh-CN" sz="8600" dirty="0">
                <a:solidFill>
                  <a:schemeClr val="tx1"/>
                </a:solidFill>
                <a:latin typeface="Baskerville Old Face" pitchFamily="18" charset="0"/>
              </a:rPr>
              <a:t>X-ray examination</a:t>
            </a:r>
          </a:p>
          <a:p>
            <a:pPr algn="l" rtl="0"/>
            <a:r>
              <a:rPr lang="en-US" sz="8600" dirty="0">
                <a:solidFill>
                  <a:schemeClr val="tx1"/>
                </a:solidFill>
                <a:latin typeface="Baskerville Old Face" pitchFamily="18" charset="0"/>
              </a:rPr>
              <a:t>Laboratory</a:t>
            </a:r>
          </a:p>
          <a:p>
            <a:pPr lvl="1" algn="l" rtl="0"/>
            <a: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  <a:t>CBC- leukocytosis</a:t>
            </a:r>
          </a:p>
          <a:p>
            <a:pPr lvl="1" algn="l" rtl="0"/>
            <a: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  <a:t>Sputum</a:t>
            </a:r>
          </a:p>
          <a:p>
            <a:pPr lvl="2" algn="l" rtl="0"/>
            <a:r>
              <a:rPr lang="en-US" sz="6400" dirty="0">
                <a:solidFill>
                  <a:schemeClr val="tx1"/>
                </a:solidFill>
                <a:latin typeface="Baskerville Old Face" pitchFamily="18" charset="0"/>
              </a:rPr>
              <a:t>Gram stain-</a:t>
            </a:r>
            <a:r>
              <a:rPr lang="en-US" sz="6400" dirty="0">
                <a:solidFill>
                  <a:schemeClr val="tx1"/>
                </a:solidFill>
              </a:rPr>
              <a:t> 15%</a:t>
            </a:r>
          </a:p>
          <a:p>
            <a:pPr lvl="2" algn="l" rtl="0"/>
            <a:r>
              <a:rPr lang="en-US" sz="6400" dirty="0">
                <a:solidFill>
                  <a:schemeClr val="tx1"/>
                </a:solidFill>
                <a:latin typeface="Baskerville Old Face" pitchFamily="18" charset="0"/>
              </a:rPr>
              <a:t>Culture</a:t>
            </a:r>
          </a:p>
          <a:p>
            <a:pPr lvl="1" algn="l" rtl="0"/>
            <a:r>
              <a:rPr lang="en-US" altLang="zh-CN" sz="7600" dirty="0">
                <a:solidFill>
                  <a:schemeClr val="tx1"/>
                </a:solidFill>
                <a:latin typeface="Baskerville Old Face" pitchFamily="18" charset="0"/>
              </a:rPr>
              <a:t>Blood culture-</a:t>
            </a:r>
            <a:r>
              <a:rPr lang="en-US" sz="7600" dirty="0">
                <a:solidFill>
                  <a:schemeClr val="tx1"/>
                </a:solidFill>
              </a:rPr>
              <a:t> </a:t>
            </a:r>
            <a: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  <a:t>5-14%</a:t>
            </a:r>
            <a:r>
              <a:rPr lang="en-US" altLang="zh-CN" sz="7600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</a:p>
          <a:p>
            <a:pPr lvl="1" algn="l" rtl="0"/>
            <a:r>
              <a:rPr lang="en-US" altLang="zh-CN" sz="7600" dirty="0">
                <a:solidFill>
                  <a:schemeClr val="tx1"/>
                </a:solidFill>
                <a:latin typeface="Baskerville Old Face" pitchFamily="18" charset="0"/>
              </a:rPr>
              <a:t>Pleural effusion gram + culture</a:t>
            </a:r>
          </a:p>
        </p:txBody>
      </p:sp>
      <p:pic>
        <p:nvPicPr>
          <p:cNvPr id="5122" name="Picture 2" descr="C:\Documents and Settings\Dr.Fauzia\My Documents\My Pictures\p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176464" cy="35283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Documents and Settings\Dr.Fauzia\My Documents\My Pictures\Spalp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248472" cy="2786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3" descr="C:\Documents and Settings\Dr.Fauzia\My Documents\My Pictures\s-pneumoni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4305672" cy="29969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3717032"/>
            <a:ext cx="302433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Baskerville Old Face" pitchFamily="18" charset="0"/>
              </a:rPr>
              <a:t>Pneumococcal pneumonia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Streptococcus pneumoniae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Gram positive diplococci</a:t>
            </a:r>
          </a:p>
          <a:p>
            <a:r>
              <a:rPr lang="en-US" sz="3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Alpha hemolytic streptococci </a:t>
            </a:r>
          </a:p>
          <a:p>
            <a:r>
              <a:rPr lang="en-US" sz="3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Catalase negative</a:t>
            </a:r>
          </a:p>
          <a:p>
            <a:r>
              <a:rPr lang="en-US" sz="3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Normal flora of upper respiratory tract in 20-40% of people </a:t>
            </a:r>
          </a:p>
          <a:p>
            <a:r>
              <a:rPr lang="en-US" sz="3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Causes: </a:t>
            </a:r>
          </a:p>
          <a:p>
            <a:pPr lvl="1"/>
            <a:r>
              <a:rPr lang="en-US" sz="3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Resp</a:t>
            </a: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infections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pneumonia, sinusitis, otitis, 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Non </a:t>
            </a:r>
            <a:r>
              <a:rPr lang="en-US" sz="3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resp</a:t>
            </a: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infections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bacteremia, meningitis</a:t>
            </a:r>
          </a:p>
        </p:txBody>
      </p:sp>
    </p:spTree>
    <p:extLst>
      <p:ext uri="{BB962C8B-B14F-4D97-AF65-F5344CB8AC3E}">
        <p14:creationId xmlns:p14="http://schemas.microsoft.com/office/powerpoint/2010/main" val="77522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Virulence factors: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Capsule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More than 90 capsular types</a:t>
            </a:r>
          </a:p>
          <a:p>
            <a:pPr lvl="1"/>
            <a:r>
              <a:rPr lang="en-US" sz="3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Pneumolysin</a:t>
            </a:r>
            <a:endParaRPr lang="en-US" sz="3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Autolysin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Neuraminidase</a:t>
            </a:r>
          </a:p>
          <a:p>
            <a:pPr lvl="1"/>
            <a:endParaRPr lang="en-US" sz="3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Prevention: vaccination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84" y="1568868"/>
            <a:ext cx="2848372" cy="182874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Streptococcus pneumoniae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56" y="3536769"/>
            <a:ext cx="3135684" cy="20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39" y="1610024"/>
            <a:ext cx="2293965" cy="1457002"/>
          </a:xfrm>
        </p:spPr>
        <p:txBody>
          <a:bodyPr anchor="b">
            <a:normAutofit/>
          </a:bodyPr>
          <a:lstStyle/>
          <a:p>
            <a:r>
              <a:rPr lang="en-US" sz="3000" b="1" i="1"/>
              <a:t>Streptococcus pneumoniae</a:t>
            </a:r>
            <a:endParaRPr lang="en-US" sz="30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4015" y="518649"/>
            <a:ext cx="846287" cy="847206"/>
            <a:chOff x="8183879" y="1000124"/>
            <a:chExt cx="1562267" cy="117297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37" y="3067026"/>
            <a:ext cx="2293967" cy="3272324"/>
          </a:xfrm>
        </p:spPr>
        <p:txBody>
          <a:bodyPr anchor="t">
            <a:normAutofit/>
          </a:bodyPr>
          <a:lstStyle/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Sensitive to Optochin</a:t>
            </a:r>
          </a:p>
          <a:p>
            <a:pPr algn="l" rtl="0"/>
            <a:r>
              <a:rPr lang="en-US" sz="2000" dirty="0"/>
              <a:t>Lysed by bile (bile soluble)</a:t>
            </a:r>
            <a:endParaRPr lang="en-US" sz="2000" i="1" dirty="0"/>
          </a:p>
          <a:p>
            <a:pPr lvl="1" algn="l" rtl="0"/>
            <a:endParaRPr lang="en-US" sz="2000" i="1" dirty="0"/>
          </a:p>
          <a:p>
            <a:pPr algn="l" rtl="0"/>
            <a:endParaRPr lang="en-US" sz="2000" dirty="0"/>
          </a:p>
        </p:txBody>
      </p:sp>
      <p:pic>
        <p:nvPicPr>
          <p:cNvPr id="11" name="Content Placeholder 4" descr="A picture containing people, holding, person, large&#10;&#10;Description automatically generated">
            <a:extLst>
              <a:ext uri="{FF2B5EF4-FFF2-40B4-BE49-F238E27FC236}">
                <a16:creationId xmlns:a16="http://schemas.microsoft.com/office/drawing/2014/main" id="{BB38BD07-EC2C-4C7E-8046-170FB7A7F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 r="2" b="28298"/>
          <a:stretch/>
        </p:blipFill>
        <p:spPr>
          <a:xfrm>
            <a:off x="3477722" y="10"/>
            <a:ext cx="5666278" cy="3383270"/>
          </a:xfrm>
          <a:prstGeom prst="rect">
            <a:avLst/>
          </a:prstGeom>
        </p:spPr>
      </p:pic>
      <p:pic>
        <p:nvPicPr>
          <p:cNvPr id="12" name="Content Placeholder 6" descr="A close up of a bowl&#10;&#10;Description automatically generated">
            <a:extLst>
              <a:ext uri="{FF2B5EF4-FFF2-40B4-BE49-F238E27FC236}">
                <a16:creationId xmlns:a16="http://schemas.microsoft.com/office/drawing/2014/main" id="{4779D35D-B1A3-4A4C-A6B2-D75691AAFB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1" b="13780"/>
          <a:stretch/>
        </p:blipFill>
        <p:spPr>
          <a:xfrm rot="10800000">
            <a:off x="3479292" y="3474720"/>
            <a:ext cx="566470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300">
                <a:latin typeface="Baskerville Old Face" pitchFamily="18" charset="0"/>
              </a:rPr>
              <a:t>Objectives</a:t>
            </a:r>
            <a:endParaRPr lang="en-US" sz="43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568011-8F53-43D7-AADE-C09AB6A6D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31045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latin typeface="Baskerville Old Face" pitchFamily="18" charset="0"/>
              </a:rPr>
              <a:t>Atypical pneumonia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3672408" cy="5400600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algn="l" rtl="0"/>
            <a:r>
              <a:rPr lang="en-US" sz="8000" i="1" dirty="0">
                <a:solidFill>
                  <a:schemeClr val="tx1"/>
                </a:solidFill>
                <a:latin typeface="Baskerville Old Face" pitchFamily="18" charset="0"/>
              </a:rPr>
              <a:t>Chlamydia pneumonia</a:t>
            </a:r>
            <a:br>
              <a:rPr lang="en-US" sz="8000" i="1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8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8000" i="1" dirty="0" err="1">
                <a:solidFill>
                  <a:schemeClr val="tx1"/>
                </a:solidFill>
                <a:latin typeface="Baskerville Old Face" pitchFamily="18" charset="0"/>
              </a:rPr>
              <a:t>Mycoplasma</a:t>
            </a:r>
            <a:r>
              <a:rPr lang="en-US" sz="8000" i="1" dirty="0">
                <a:solidFill>
                  <a:schemeClr val="tx1"/>
                </a:solidFill>
                <a:latin typeface="Baskerville Old Face" pitchFamily="18" charset="0"/>
              </a:rPr>
              <a:t> pneumonia</a:t>
            </a:r>
            <a:br>
              <a:rPr lang="en-US" sz="8000" i="1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8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8000" i="1" dirty="0" err="1">
                <a:solidFill>
                  <a:schemeClr val="tx1"/>
                </a:solidFill>
                <a:latin typeface="Baskerville Old Face" pitchFamily="18" charset="0"/>
              </a:rPr>
              <a:t>Legionella</a:t>
            </a:r>
            <a:r>
              <a:rPr lang="en-US" sz="8000" i="1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8000" i="1" dirty="0" err="1">
                <a:solidFill>
                  <a:schemeClr val="tx1"/>
                </a:solidFill>
                <a:latin typeface="Baskerville Old Face" pitchFamily="18" charset="0"/>
              </a:rPr>
              <a:t>spp</a:t>
            </a:r>
            <a:br>
              <a:rPr lang="en-US" sz="80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8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8000" dirty="0">
                <a:solidFill>
                  <a:schemeClr val="tx1"/>
                </a:solidFill>
                <a:latin typeface="Baskerville Old Face" pitchFamily="18" charset="0"/>
              </a:rPr>
              <a:t>Psittacosis (</a:t>
            </a:r>
            <a:r>
              <a:rPr lang="en-US" sz="8000" i="1" dirty="0">
                <a:solidFill>
                  <a:schemeClr val="tx1"/>
                </a:solidFill>
                <a:latin typeface="Baskerville Old Face" pitchFamily="18" charset="0"/>
              </a:rPr>
              <a:t>Chlamydia </a:t>
            </a:r>
            <a:r>
              <a:rPr lang="en-US" sz="8000" i="1" dirty="0" err="1">
                <a:solidFill>
                  <a:schemeClr val="tx1"/>
                </a:solidFill>
                <a:latin typeface="Baskerville Old Face" pitchFamily="18" charset="0"/>
              </a:rPr>
              <a:t>psittaci</a:t>
            </a:r>
            <a:r>
              <a:rPr lang="en-US" sz="8000" dirty="0">
                <a:solidFill>
                  <a:schemeClr val="tx1"/>
                </a:solidFill>
                <a:latin typeface="Baskerville Old Face" pitchFamily="18" charset="0"/>
              </a:rPr>
              <a:t>) </a:t>
            </a:r>
            <a:br>
              <a:rPr lang="en-US" sz="80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8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8000" dirty="0">
                <a:solidFill>
                  <a:schemeClr val="tx1"/>
                </a:solidFill>
                <a:latin typeface="Baskerville Old Face" pitchFamily="18" charset="0"/>
              </a:rPr>
              <a:t>Q fever (</a:t>
            </a:r>
            <a:r>
              <a:rPr lang="en-US" sz="8000" i="1" dirty="0" err="1">
                <a:solidFill>
                  <a:schemeClr val="tx1"/>
                </a:solidFill>
                <a:latin typeface="Baskerville Old Face" pitchFamily="18" charset="0"/>
              </a:rPr>
              <a:t>Coxiella</a:t>
            </a:r>
            <a:r>
              <a:rPr lang="en-US" sz="8000" i="1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8000" i="1" dirty="0" err="1">
                <a:solidFill>
                  <a:schemeClr val="tx1"/>
                </a:solidFill>
                <a:latin typeface="Baskerville Old Face" pitchFamily="18" charset="0"/>
              </a:rPr>
              <a:t>burnettii</a:t>
            </a:r>
            <a:r>
              <a:rPr lang="en-US" sz="8000" dirty="0">
                <a:solidFill>
                  <a:schemeClr val="tx1"/>
                </a:solidFill>
                <a:latin typeface="Baskerville Old Face" pitchFamily="18" charset="0"/>
              </a:rPr>
              <a:t>)</a:t>
            </a:r>
            <a:br>
              <a:rPr lang="en-US" sz="80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76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936" y="1268760"/>
            <a:ext cx="4752528" cy="5400600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Approximately 15% of all CAP</a:t>
            </a:r>
          </a:p>
          <a:p>
            <a:pPr algn="l" rtl="0"/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Not detectable on gram stain</a:t>
            </a:r>
          </a:p>
          <a:p>
            <a:pPr algn="l" rtl="0"/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Won’t grow on standard media</a:t>
            </a:r>
          </a:p>
          <a:p>
            <a:pPr algn="l" rtl="0">
              <a:lnSpc>
                <a:spcPct val="90000"/>
              </a:lnSpc>
            </a:pPr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Some don’t have a bacterial cell wall</a:t>
            </a:r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 Don’t respond to β-lactams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latin typeface="Baskerville Old Face" pitchFamily="18" charset="0"/>
              </a:rPr>
              <a:t>Atypical pneumonia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1205062"/>
            <a:ext cx="1584176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Baskerville Old Face" pitchFamily="18" charset="0"/>
              </a:rPr>
              <a:t>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988840"/>
            <a:ext cx="4040188" cy="4320480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l" rtl="0"/>
            <a: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  <a:t>Insidious onset</a:t>
            </a:r>
            <a:b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38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  <a:t>Mild to severe</a:t>
            </a:r>
            <a:b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38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  <a:t>Headache</a:t>
            </a:r>
            <a:b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38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  <a:t>Malaise</a:t>
            </a:r>
            <a:b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38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Fever</a:t>
            </a:r>
            <a:b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38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  <a:t>Dry cough</a:t>
            </a:r>
            <a:b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38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3800" dirty="0" err="1">
                <a:solidFill>
                  <a:schemeClr val="tx1"/>
                </a:solidFill>
                <a:latin typeface="Baskerville Old Face" pitchFamily="18" charset="0"/>
              </a:rPr>
              <a:t>Arthralgia</a:t>
            </a:r>
            <a:r>
              <a:rPr lang="en-US" sz="3800" dirty="0">
                <a:solidFill>
                  <a:schemeClr val="tx1"/>
                </a:solidFill>
                <a:latin typeface="Baskerville Old Face" pitchFamily="18" charset="0"/>
              </a:rPr>
              <a:t> / </a:t>
            </a:r>
            <a:r>
              <a:rPr lang="en-US" sz="3800" dirty="0" err="1">
                <a:solidFill>
                  <a:schemeClr val="tx1"/>
                </a:solidFill>
                <a:latin typeface="Baskerville Old Face" pitchFamily="18" charset="0"/>
              </a:rPr>
              <a:t>myalgia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205062"/>
            <a:ext cx="1008112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Baskerville Old Face" pitchFamily="18" charset="0"/>
              </a:rPr>
              <a:t>Signs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58851"/>
            <a:ext cx="4041775" cy="4278461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l" rtl="0"/>
            <a:r>
              <a:rPr lang="en-US" sz="3600" dirty="0">
                <a:solidFill>
                  <a:schemeClr val="tx1"/>
                </a:solidFill>
                <a:latin typeface="Baskerville Old Face" pitchFamily="18" charset="0"/>
              </a:rPr>
              <a:t>Minimal</a:t>
            </a:r>
            <a:br>
              <a:rPr lang="en-US" sz="36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36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3600" dirty="0">
                <a:solidFill>
                  <a:schemeClr val="tx1"/>
                </a:solidFill>
                <a:latin typeface="Baskerville Old Face" pitchFamily="18" charset="0"/>
              </a:rPr>
              <a:t>Low grade fever</a:t>
            </a:r>
          </a:p>
          <a:p>
            <a:pPr algn="l" rtl="0"/>
            <a:endParaRPr lang="en-US" sz="36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3600" dirty="0">
                <a:solidFill>
                  <a:schemeClr val="tx1"/>
                </a:solidFill>
                <a:latin typeface="Baskerville Old Face" pitchFamily="18" charset="0"/>
              </a:rPr>
              <a:t>Few crackles</a:t>
            </a:r>
            <a:br>
              <a:rPr lang="en-US" sz="36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36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3600" dirty="0">
                <a:solidFill>
                  <a:schemeClr val="tx1"/>
                </a:solidFill>
                <a:latin typeface="Baskerville Old Face" pitchFamily="18" charset="0"/>
              </a:rPr>
              <a:t>Rhonchi</a:t>
            </a:r>
          </a:p>
        </p:txBody>
      </p:sp>
    </p:spTree>
    <p:extLst>
      <p:ext uri="{BB962C8B-B14F-4D97-AF65-F5344CB8AC3E}">
        <p14:creationId xmlns:p14="http://schemas.microsoft.com/office/powerpoint/2010/main" val="201691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765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Diagnosis &amp; Treatment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4320480" cy="5616624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l" rtl="0"/>
            <a:r>
              <a:rPr lang="en-US" sz="4500" dirty="0">
                <a:solidFill>
                  <a:schemeClr val="tx1"/>
                </a:solidFill>
                <a:latin typeface="Baskerville Old Face" pitchFamily="18" charset="0"/>
              </a:rPr>
              <a:t>Diagnosis:</a:t>
            </a:r>
          </a:p>
          <a:p>
            <a:pPr lvl="1" algn="l" rtl="0"/>
            <a:r>
              <a:rPr lang="en-US" sz="4100" dirty="0">
                <a:solidFill>
                  <a:schemeClr val="tx1"/>
                </a:solidFill>
                <a:latin typeface="Baskerville Old Face" pitchFamily="18" charset="0"/>
              </a:rPr>
              <a:t>X-ray</a:t>
            </a:r>
          </a:p>
          <a:p>
            <a:pPr lvl="1" algn="l" rtl="0"/>
            <a:r>
              <a:rPr lang="en-US" sz="4100" dirty="0">
                <a:solidFill>
                  <a:schemeClr val="tx1"/>
                </a:solidFill>
                <a:latin typeface="Baskerville Old Face" pitchFamily="18" charset="0"/>
              </a:rPr>
              <a:t>CBC</a:t>
            </a:r>
          </a:p>
          <a:p>
            <a:pPr lvl="2" algn="l" rtl="0"/>
            <a:r>
              <a:rPr lang="en-US" sz="3700" dirty="0">
                <a:solidFill>
                  <a:schemeClr val="tx1"/>
                </a:solidFill>
                <a:latin typeface="Baskerville Old Face" pitchFamily="18" charset="0"/>
              </a:rPr>
              <a:t>Mild elevation WBC</a:t>
            </a:r>
            <a:br>
              <a:rPr lang="en-US" sz="37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3700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r>
              <a:rPr lang="en-US" sz="4100" dirty="0">
                <a:solidFill>
                  <a:schemeClr val="tx1"/>
                </a:solidFill>
                <a:latin typeface="Baskerville Old Face" pitchFamily="18" charset="0"/>
              </a:rPr>
              <a:t>U&amp;Es</a:t>
            </a:r>
          </a:p>
          <a:p>
            <a:pPr lvl="2" algn="l" rtl="0"/>
            <a:r>
              <a:rPr lang="en-US" sz="3700" u="sng" dirty="0">
                <a:solidFill>
                  <a:schemeClr val="tx1"/>
                </a:solidFill>
                <a:latin typeface="Baskerville Old Face" pitchFamily="18" charset="0"/>
              </a:rPr>
              <a:t>Low  serum Na (</a:t>
            </a:r>
            <a:r>
              <a:rPr lang="en-US" sz="3700" u="sng" dirty="0" err="1">
                <a:solidFill>
                  <a:schemeClr val="tx1"/>
                </a:solidFill>
                <a:latin typeface="Baskerville Old Face" pitchFamily="18" charset="0"/>
              </a:rPr>
              <a:t>Legionalla</a:t>
            </a:r>
            <a:r>
              <a:rPr lang="en-US" sz="3700" u="sng" dirty="0">
                <a:solidFill>
                  <a:schemeClr val="tx1"/>
                </a:solidFill>
                <a:latin typeface="Baskerville Old Face" pitchFamily="18" charset="0"/>
              </a:rPr>
              <a:t>)</a:t>
            </a:r>
            <a:br>
              <a:rPr lang="en-US" sz="37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3700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>
              <a:spcBef>
                <a:spcPts val="0"/>
              </a:spcBef>
            </a:pPr>
            <a:r>
              <a:rPr lang="en-US" sz="4100" dirty="0">
                <a:solidFill>
                  <a:schemeClr val="tx1"/>
                </a:solidFill>
                <a:latin typeface="Baskerville Old Face" pitchFamily="18" charset="0"/>
              </a:rPr>
              <a:t>LFTs</a:t>
            </a:r>
          </a:p>
          <a:p>
            <a:pPr lvl="2" algn="l" rtl="0">
              <a:spcBef>
                <a:spcPts val="0"/>
              </a:spcBef>
            </a:pPr>
            <a:r>
              <a:rPr lang="en-US" sz="3700" dirty="0">
                <a:solidFill>
                  <a:schemeClr val="tx1"/>
                </a:solidFill>
                <a:latin typeface="Baskerville Old Face" pitchFamily="18" charset="0"/>
              </a:rPr>
              <a:t>↑ ALT</a:t>
            </a:r>
          </a:p>
          <a:p>
            <a:pPr lvl="2" algn="l" rtl="0">
              <a:spcBef>
                <a:spcPts val="0"/>
              </a:spcBef>
            </a:pPr>
            <a:r>
              <a:rPr lang="en-US" sz="3700" dirty="0">
                <a:solidFill>
                  <a:schemeClr val="tx1"/>
                </a:solidFill>
                <a:latin typeface="Baskerville Old Face" pitchFamily="18" charset="0"/>
              </a:rPr>
              <a:t>↑ </a:t>
            </a:r>
            <a:r>
              <a:rPr lang="en-US" sz="3700" dirty="0" err="1">
                <a:solidFill>
                  <a:schemeClr val="tx1"/>
                </a:solidFill>
                <a:latin typeface="Baskerville Old Face" pitchFamily="18" charset="0"/>
              </a:rPr>
              <a:t>Alk</a:t>
            </a:r>
            <a:r>
              <a:rPr lang="en-US" sz="3700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Baskerville Old Face" pitchFamily="18" charset="0"/>
              </a:rPr>
              <a:t>Phos</a:t>
            </a:r>
            <a:endParaRPr lang="en-US" sz="3700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>
              <a:spcBef>
                <a:spcPts val="0"/>
              </a:spcBef>
            </a:pPr>
            <a:endParaRPr lang="en-US" sz="4500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r>
              <a:rPr lang="en-US" sz="4100" dirty="0">
                <a:solidFill>
                  <a:schemeClr val="tx1"/>
                </a:solidFill>
                <a:latin typeface="Baskerville Old Face" pitchFamily="18" charset="0"/>
              </a:rPr>
              <a:t>Sputum Culture on special media (BCYE) for </a:t>
            </a:r>
            <a:r>
              <a:rPr lang="en-US" sz="4100" i="1" dirty="0">
                <a:solidFill>
                  <a:schemeClr val="tx1"/>
                </a:solidFill>
                <a:latin typeface="Baskerville Old Face" pitchFamily="18" charset="0"/>
              </a:rPr>
              <a:t>Legionella </a:t>
            </a:r>
          </a:p>
          <a:p>
            <a:pPr algn="l" rtl="0"/>
            <a:endParaRPr lang="en-US" sz="4500" i="1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r>
              <a:rPr lang="en-US" sz="4100" dirty="0">
                <a:solidFill>
                  <a:schemeClr val="tx1"/>
                </a:solidFill>
                <a:latin typeface="Baskerville Old Face" pitchFamily="18" charset="0"/>
              </a:rPr>
              <a:t>Urine antigen for </a:t>
            </a:r>
            <a:r>
              <a:rPr lang="en-US" sz="4100" i="1" dirty="0">
                <a:solidFill>
                  <a:schemeClr val="tx1"/>
                </a:solidFill>
                <a:latin typeface="Baskerville Old Face" pitchFamily="18" charset="0"/>
              </a:rPr>
              <a:t>Legionella</a:t>
            </a:r>
          </a:p>
          <a:p>
            <a:pPr algn="l" rtl="0"/>
            <a:endParaRPr lang="en-US" sz="4500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r>
              <a:rPr lang="en-US" sz="4100" dirty="0">
                <a:solidFill>
                  <a:schemeClr val="tx1"/>
                </a:solidFill>
                <a:latin typeface="Baskerville Old Face" pitchFamily="18" charset="0"/>
              </a:rPr>
              <a:t>Serology for detecting antibodies</a:t>
            </a:r>
          </a:p>
          <a:p>
            <a:pPr algn="l" rtl="0"/>
            <a:endParaRPr lang="en-US" sz="3800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r>
              <a:rPr lang="en-US" sz="3400" dirty="0">
                <a:solidFill>
                  <a:schemeClr val="tx1"/>
                </a:solidFill>
                <a:latin typeface="Baskerville Old Face" pitchFamily="18" charset="0"/>
              </a:rPr>
              <a:t>DNA detection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1052736"/>
            <a:ext cx="3610744" cy="452596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Treatment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Macrolide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Quinolones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Tetracycline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B lactams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have no activity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Treat for 10-14 days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3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Mycoplasma 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Eaton’s agent (1944)</a:t>
            </a:r>
          </a:p>
          <a:p>
            <a:pPr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No cell wall</a:t>
            </a:r>
          </a:p>
          <a:p>
            <a:pPr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Common</a:t>
            </a:r>
          </a:p>
          <a:p>
            <a:pPr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Rare in children and in &gt; 65</a:t>
            </a:r>
          </a:p>
          <a:p>
            <a:pPr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People younger than 40.</a:t>
            </a:r>
          </a:p>
          <a:p>
            <a:pPr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Crowded places like schools, homeless shelters, prisons</a:t>
            </a:r>
            <a:r>
              <a:rPr lang="en-US" sz="3200" dirty="0">
                <a:solidFill>
                  <a:schemeClr val="tx1"/>
                </a:solidFill>
                <a:latin typeface="Baskerville Old Face" pitchFamily="18" charset="0"/>
              </a:rPr>
              <a:t>.</a:t>
            </a:r>
          </a:p>
          <a:p>
            <a:pPr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Can cause URT symptoms</a:t>
            </a:r>
          </a:p>
          <a:p>
            <a:pPr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Usually mild and responds well to antibiotics. </a:t>
            </a:r>
          </a:p>
          <a:p>
            <a:pPr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Can be very serious</a:t>
            </a:r>
          </a:p>
          <a:p>
            <a:pPr algn="l" rtl="0"/>
            <a:endParaRPr lang="en-US" sz="42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May be associated with extra pulmonary findings: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skin rash, hemolysis, myocarditis, pancreatitis, encephalitis</a:t>
            </a:r>
          </a:p>
          <a:p>
            <a:pPr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Diagnosis: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Serology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NAAT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Culture can be done but requires special media and slow grower (weeks)</a:t>
            </a:r>
          </a:p>
          <a:p>
            <a:pPr algn="l" rtl="0"/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1916832"/>
            <a:ext cx="2952328" cy="180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Baskerville Old Face" pitchFamily="18" charset="0"/>
              </a:rPr>
              <a:t>Mycoplasma</a:t>
            </a:r>
            <a:br>
              <a:rPr lang="en-US" dirty="0">
                <a:latin typeface="Baskerville Old Face" pitchFamily="18" charset="0"/>
              </a:rPr>
            </a:br>
            <a:r>
              <a:rPr lang="en-US" dirty="0">
                <a:latin typeface="Baskerville Old Face" pitchFamily="18" charset="0"/>
              </a:rPr>
              <a:t>pneumonia</a:t>
            </a:r>
            <a:br>
              <a:rPr lang="en-US" dirty="0">
                <a:latin typeface="Baskerville Old Face" pitchFamily="18" charset="0"/>
              </a:rPr>
            </a:br>
            <a:r>
              <a:rPr lang="en-US" dirty="0" err="1">
                <a:latin typeface="Baskerville Old Face" pitchFamily="18" charset="0"/>
              </a:rPr>
              <a:t>Cx</a:t>
            </a:r>
            <a:r>
              <a:rPr lang="en-US" dirty="0">
                <a:latin typeface="Baskerville Old Face" pitchFamily="18" charset="0"/>
              </a:rPr>
              <a:t>-ray </a:t>
            </a:r>
            <a:r>
              <a:rPr lang="en-US" dirty="0"/>
              <a:t> </a:t>
            </a:r>
          </a:p>
        </p:txBody>
      </p:sp>
      <p:pic>
        <p:nvPicPr>
          <p:cNvPr id="1027" name="Picture 3" descr="C:\Documents and Settings\Dr.Fauzia\My Documents\My Pictures\mycoplas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424847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1276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Chlamydia 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6912768" cy="5328592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Obligate intracellular organism </a:t>
            </a:r>
          </a:p>
          <a:p>
            <a:pPr algn="l" rtl="0"/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50% of adults </a:t>
            </a:r>
            <a:r>
              <a:rPr lang="en-US" sz="6000" dirty="0" err="1">
                <a:solidFill>
                  <a:schemeClr val="tx1"/>
                </a:solidFill>
                <a:latin typeface="Baskerville Old Face" pitchFamily="18" charset="0"/>
              </a:rPr>
              <a:t>sero</a:t>
            </a:r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-positive</a:t>
            </a:r>
          </a:p>
          <a:p>
            <a:pPr algn="l" rtl="0"/>
            <a:endParaRPr lang="en-US" sz="51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Mild disease </a:t>
            </a:r>
            <a:br>
              <a:rPr lang="en-US" sz="51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51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Sub clinical infections common</a:t>
            </a:r>
            <a:br>
              <a:rPr lang="en-US" sz="51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51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5-10% of community acquired pneumonia</a:t>
            </a:r>
          </a:p>
          <a:p>
            <a:pPr algn="l" rtl="0"/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6000" dirty="0">
                <a:solidFill>
                  <a:schemeClr val="tx1"/>
                </a:solidFill>
                <a:latin typeface="Baskerville Old Face" pitchFamily="18" charset="0"/>
              </a:rPr>
              <a:t>Diagnosis:</a:t>
            </a:r>
          </a:p>
          <a:p>
            <a:pPr lvl="1" algn="l" rtl="0"/>
            <a:r>
              <a:rPr lang="en-US" sz="4700" dirty="0">
                <a:solidFill>
                  <a:schemeClr val="tx1"/>
                </a:solidFill>
                <a:latin typeface="Baskerville Old Face" pitchFamily="18" charset="0"/>
              </a:rPr>
              <a:t>Serology</a:t>
            </a:r>
          </a:p>
          <a:p>
            <a:pPr lvl="1" algn="l" rtl="0"/>
            <a:r>
              <a:rPr lang="en-US" sz="4700" dirty="0">
                <a:solidFill>
                  <a:schemeClr val="tx1"/>
                </a:solidFill>
                <a:latin typeface="Baskerville Old Face" pitchFamily="18" charset="0"/>
              </a:rPr>
              <a:t>NAAT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 Alex the African Grey 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28800"/>
            <a:ext cx="3490913" cy="43204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Psittacosis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4008" y="1628800"/>
            <a:ext cx="3657600" cy="4343400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2075" tIns="46038" rIns="92075" bIns="46038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Chlamydia psittaci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Exposure to birds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Bird owners, pet shop employees, vets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Baskerville Old Face" pitchFamily="18" charset="0"/>
              </a:rPr>
              <a:t>Parrots, pigeons and poultry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Baskerville Old Face" pitchFamily="18" charset="0"/>
              </a:rPr>
              <a:t>Birds often asymptomatic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:Farm animals in spring 8a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5181600" cy="37417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1124744"/>
            <a:ext cx="7772400" cy="1656184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2075" tIns="46038" rIns="92075" bIns="46038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Exposure to farm animals mainly sheep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Spread by inhalation of infected animal birth products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Pneumonia is acute form of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Diagnosis: serology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188640"/>
            <a:ext cx="777686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Q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fever (</a:t>
            </a:r>
            <a:r>
              <a:rPr lang="en-US" sz="4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Coxiella</a:t>
            </a: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burnetti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Legionella </a:t>
            </a:r>
            <a:r>
              <a:rPr lang="en-US" i="1" dirty="0" err="1">
                <a:latin typeface="Baskerville Old Face" pitchFamily="18" charset="0"/>
              </a:rPr>
              <a:t>pneumophila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3744416" cy="4320480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l" rtl="0"/>
            <a:r>
              <a:rPr lang="en-US" sz="9600" dirty="0">
                <a:solidFill>
                  <a:schemeClr val="tx1"/>
                </a:solidFill>
                <a:latin typeface="Baskerville Old Face" pitchFamily="18" charset="0"/>
              </a:rPr>
              <a:t>Can cause</a:t>
            </a:r>
          </a:p>
          <a:p>
            <a:pPr lvl="1" algn="l" rtl="0"/>
            <a:r>
              <a:rPr lang="en-US" sz="7600" dirty="0" err="1">
                <a:solidFill>
                  <a:schemeClr val="tx1"/>
                </a:solidFill>
                <a:latin typeface="Baskerville Old Face" pitchFamily="18" charset="0"/>
              </a:rPr>
              <a:t>Hyponatraemia</a:t>
            </a:r>
            <a: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  <a:t> common </a:t>
            </a:r>
          </a:p>
          <a:p>
            <a:pPr lvl="2" algn="l" rtl="0"/>
            <a: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  <a:t>(&lt;130mMol)</a:t>
            </a:r>
            <a:br>
              <a:rPr lang="en-US" sz="53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5300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r>
              <a:rPr lang="en-US" sz="7600" dirty="0" err="1">
                <a:solidFill>
                  <a:schemeClr val="tx1"/>
                </a:solidFill>
                <a:latin typeface="Baskerville Old Face" pitchFamily="18" charset="0"/>
              </a:rPr>
              <a:t>Bradycardia</a:t>
            </a:r>
            <a:b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7600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  <a:t>WBC &lt; 15,000</a:t>
            </a:r>
            <a:b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7600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  <a:t>Abnormal LFTs</a:t>
            </a:r>
            <a:b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7600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  <a:t>Raised CPK</a:t>
            </a:r>
            <a:b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7600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  <a:t>Acute Renal failure</a:t>
            </a:r>
            <a:br>
              <a:rPr lang="en-US" sz="7600" dirty="0">
                <a:solidFill>
                  <a:schemeClr val="tx1"/>
                </a:solidFill>
                <a:latin typeface="Baskerville Old Face" pitchFamily="18" charset="0"/>
              </a:rPr>
            </a:br>
            <a:endParaRPr lang="en-US" sz="76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45" y="1988840"/>
            <a:ext cx="4032447" cy="4320480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Legionnaire's disease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Serious outbreaks linked to exposure to cooling towers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Can be very severe and lead to ICU admission.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Legionella </a:t>
            </a:r>
            <a:r>
              <a:rPr lang="en-US" i="1" dirty="0" err="1">
                <a:latin typeface="Baskerville Old Face" pitchFamily="18" charset="0"/>
              </a:rPr>
              <a:t>pneumophila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3744416" cy="4320480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Pontiac fever: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Non pneumonic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Influenza like illness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Self limiting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Related to exposure to environmental aerosols containing Legionella (potentially reaction to bacterial endotoxins)  </a:t>
            </a:r>
          </a:p>
          <a:p>
            <a:pPr algn="l" rtl="0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45" y="1988840"/>
            <a:ext cx="4032447" cy="4320480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Diagnosis: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Specimen: sputum</a:t>
            </a:r>
          </a:p>
          <a:p>
            <a:pPr lvl="1" algn="l" rtl="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Culture on specialized media (BCYE)</a:t>
            </a:r>
          </a:p>
          <a:p>
            <a:pPr lvl="1" algn="l" rtl="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DFA (low sensitivity)</a:t>
            </a:r>
          </a:p>
          <a:p>
            <a:pPr lvl="1" algn="l" rtl="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NAAT</a:t>
            </a:r>
          </a:p>
          <a:p>
            <a:pPr lvl="1" algn="l" rtl="0"/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Urine antigen testing</a:t>
            </a:r>
          </a:p>
          <a:p>
            <a:pPr lvl="1" algn="l" rtl="0"/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l" rtl="0"/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3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456384" cy="882352"/>
          </a:xfrm>
        </p:spPr>
        <p:txBody>
          <a:bodyPr/>
          <a:lstStyle/>
          <a:p>
            <a:r>
              <a:rPr lang="en-US" dirty="0">
                <a:latin typeface="Baskerville Old Face" pitchFamily="18" charset="0"/>
              </a:rPr>
              <a:t>Definition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075240" cy="5400600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/>
            <a:endParaRPr lang="en-US" sz="28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Pneumonia is an infection that leads to inflammation of the parenchyma of the lung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the alveoli) (consolidation and exudation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endParaRPr lang="en-US" sz="28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endParaRPr lang="en-US" sz="28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It may present as acute, fulminant clinical disease or  as a chronic disease with a more prolonged course</a:t>
            </a:r>
          </a:p>
        </p:txBody>
      </p:sp>
    </p:spTree>
    <p:extLst>
      <p:ext uri="{BB962C8B-B14F-4D97-AF65-F5344CB8AC3E}">
        <p14:creationId xmlns:p14="http://schemas.microsoft.com/office/powerpoint/2010/main" val="397967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87208" cy="79208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3848" y="5661248"/>
            <a:ext cx="288032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Baskerville Old Face" pitchFamily="18" charset="0"/>
              </a:rPr>
              <a:t>Legionnaires in ICU</a:t>
            </a:r>
            <a:endParaRPr lang="en-US" sz="2400" dirty="0"/>
          </a:p>
        </p:txBody>
      </p:sp>
      <p:pic>
        <p:nvPicPr>
          <p:cNvPr id="2050" name="Picture 2" descr="C:\Documents and Settings\Dr.Fauzia\My Documents\My Pictures\leginel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392392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Factors to consider in selection of antibiotic:</a:t>
            </a:r>
          </a:p>
          <a:p>
            <a:pPr lvl="1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Co morbidities</a:t>
            </a:r>
          </a:p>
          <a:p>
            <a:pPr lvl="1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Previous antibiotic exposure in last 3 months</a:t>
            </a:r>
          </a:p>
          <a:p>
            <a:pPr lvl="1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Severity</a:t>
            </a:r>
          </a:p>
          <a:p>
            <a:pPr lvl="2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Out-patient management vs requiring inpatient admission vs requiring ICU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08912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Antibiotic Treatment of CAP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687325"/>
              </p:ext>
            </p:extLst>
          </p:nvPr>
        </p:nvGraphicFramePr>
        <p:xfrm>
          <a:off x="467544" y="103894"/>
          <a:ext cx="8075240" cy="6493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1296"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Macrolides</a:t>
                      </a:r>
                    </a:p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Doxycycline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Levofloxacin</a:t>
                      </a:r>
                    </a:p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B-lactam</a:t>
                      </a:r>
                    </a:p>
                    <a:p>
                      <a:pPr algn="l" rtl="0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Macrolide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B-lactam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</a:p>
                    <a:p>
                      <a:pPr algn="l" rtl="0"/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885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Outpatient, healthy patient  with no exposure to antibiotics in the last 3 months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S. pneumoniae</a:t>
                      </a: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2286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-Atypical pathogens</a:t>
                      </a:r>
                    </a:p>
                    <a:p>
                      <a:pPr marL="2286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-Viral</a:t>
                      </a:r>
                    </a:p>
                    <a:p>
                      <a:pPr marL="2286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524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Outpatient, patient  with comorbidity  or  exposure to antibiotics in the last 3 months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As above +         </a:t>
                      </a:r>
                    </a:p>
                    <a:p>
                      <a:pPr marL="2286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Anaerobes</a:t>
                      </a:r>
                    </a:p>
                    <a:p>
                      <a:pPr marL="2286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S. aureus</a:t>
                      </a: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Inpatient : Not ICU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Same as </a:t>
                      </a:r>
                      <a:r>
                        <a:rPr lang="en-US" sz="160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above + coliforms</a:t>
                      </a:r>
                      <a:endParaRPr lang="en-US" sz="16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454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Inpatient : ICU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Same as above + </a:t>
                      </a: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Pseudomonas</a:t>
                      </a: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730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Ryan, Kenneth J.. </a:t>
            </a:r>
            <a:r>
              <a:rPr lang="en-US" dirty="0" err="1"/>
              <a:t>Sherris</a:t>
            </a:r>
            <a:r>
              <a:rPr lang="en-US" dirty="0"/>
              <a:t> Medical Microbiology, Seventh Edition. McGraw-Hill Education.</a:t>
            </a:r>
          </a:p>
          <a:p>
            <a:pPr lvl="1" algn="l" rtl="0"/>
            <a:r>
              <a:rPr lang="en-US" dirty="0"/>
              <a:t>Lower respiratory tract infections, part of the chapter on Infectious Diseases: Syndromes and Etiologies</a:t>
            </a:r>
            <a:endParaRPr lang="en-US" sz="3200" dirty="0"/>
          </a:p>
          <a:p>
            <a:pPr lvl="1" algn="l" rtl="0"/>
            <a:r>
              <a:rPr lang="en-US" dirty="0"/>
              <a:t>Streptococci, chapter 25</a:t>
            </a:r>
          </a:p>
          <a:p>
            <a:pPr lvl="1" algn="l" rtl="0"/>
            <a:r>
              <a:rPr lang="en-US" dirty="0"/>
              <a:t>Legionella and </a:t>
            </a:r>
            <a:r>
              <a:rPr lang="en-US" dirty="0" err="1"/>
              <a:t>Coxiella</a:t>
            </a:r>
            <a:r>
              <a:rPr lang="en-US" dirty="0"/>
              <a:t>, chapter 34</a:t>
            </a:r>
          </a:p>
          <a:p>
            <a:pPr lvl="1" algn="l" rtl="0"/>
            <a:r>
              <a:rPr lang="en-US" dirty="0"/>
              <a:t>Mycoplasma, chapter 38</a:t>
            </a:r>
          </a:p>
          <a:p>
            <a:pPr lvl="1" algn="l" rtl="0"/>
            <a:r>
              <a:rPr lang="en-US" dirty="0"/>
              <a:t>Chlamydia, chapter 39</a:t>
            </a:r>
          </a:p>
        </p:txBody>
      </p:sp>
    </p:spTree>
    <p:extLst>
      <p:ext uri="{BB962C8B-B14F-4D97-AF65-F5344CB8AC3E}">
        <p14:creationId xmlns:p14="http://schemas.microsoft.com/office/powerpoint/2010/main" val="112183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itchFamily="18" charset="0"/>
              </a:rPr>
              <a:t>Epidemiology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l" rtl="0"/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Overall the rate of CAP 5-6 cases per 1000 persons per year</a:t>
            </a:r>
          </a:p>
          <a:p>
            <a:pPr algn="l" rtl="0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Mortality 23%</a:t>
            </a:r>
          </a:p>
          <a:p>
            <a:pPr lvl="1" algn="l" rtl="0"/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High, especially in </a:t>
            </a:r>
            <a:r>
              <a:rPr lang="en-US" altLang="zh-CN" u="sng" dirty="0">
                <a:solidFill>
                  <a:schemeClr val="tx1"/>
                </a:solidFill>
                <a:latin typeface="Baskerville Old Face" pitchFamily="18" charset="0"/>
              </a:rPr>
              <a:t>old people</a:t>
            </a:r>
          </a:p>
          <a:p>
            <a:pPr algn="l" rtl="0"/>
            <a:r>
              <a:rPr lang="en-US" sz="3000" dirty="0">
                <a:solidFill>
                  <a:schemeClr val="tx1"/>
                </a:solidFill>
                <a:latin typeface="Baskerville Old Face" pitchFamily="18" charset="0"/>
              </a:rPr>
              <a:t>Almost 1 million annual episodes of CAP in adults </a:t>
            </a:r>
            <a:r>
              <a:rPr lang="en-US" sz="3000" u="sng" dirty="0">
                <a:solidFill>
                  <a:schemeClr val="tx1"/>
                </a:solidFill>
                <a:latin typeface="Baskerville Old Face" pitchFamily="18" charset="0"/>
              </a:rPr>
              <a:t>&gt;</a:t>
            </a:r>
            <a:r>
              <a:rPr lang="en-US" sz="3000" dirty="0">
                <a:solidFill>
                  <a:schemeClr val="tx1"/>
                </a:solidFill>
                <a:latin typeface="Baskerville Old Face" pitchFamily="18" charset="0"/>
              </a:rPr>
              <a:t> 65 yrs in the US</a:t>
            </a:r>
            <a:endParaRPr lang="en-US" altLang="zh-CN" sz="3000" u="sng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>
            <a:solidFill>
              <a:srgbClr val="0066FF"/>
            </a:solidFill>
          </a:ln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altLang="zh-CN" b="1" u="sng" dirty="0">
                <a:latin typeface="Baskerville Old Face" pitchFamily="18" charset="0"/>
              </a:rPr>
              <a:t>Risk factors </a:t>
            </a:r>
          </a:p>
          <a:p>
            <a:pPr lvl="1" algn="l" rtl="0"/>
            <a:r>
              <a:rPr lang="en-US" dirty="0">
                <a:latin typeface="Baskerville Old Face" pitchFamily="18" charset="0"/>
              </a:rPr>
              <a:t>Age &lt; 2 </a:t>
            </a:r>
            <a:r>
              <a:rPr lang="en-US" dirty="0" err="1">
                <a:latin typeface="Baskerville Old Face" pitchFamily="18" charset="0"/>
              </a:rPr>
              <a:t>yrs</a:t>
            </a:r>
            <a:r>
              <a:rPr lang="en-US" dirty="0">
                <a:latin typeface="Baskerville Old Face" pitchFamily="18" charset="0"/>
              </a:rPr>
              <a:t>, &gt; 65 </a:t>
            </a:r>
            <a:r>
              <a:rPr lang="en-US" dirty="0" err="1">
                <a:latin typeface="Baskerville Old Face" pitchFamily="18" charset="0"/>
              </a:rPr>
              <a:t>yrs</a:t>
            </a:r>
            <a:endParaRPr lang="en-US" dirty="0">
              <a:latin typeface="Baskerville Old Face" pitchFamily="18" charset="0"/>
            </a:endParaRPr>
          </a:p>
          <a:p>
            <a:pPr lvl="1" algn="l" rtl="0"/>
            <a:r>
              <a:rPr lang="en-US" dirty="0">
                <a:latin typeface="Baskerville Old Face" pitchFamily="18" charset="0"/>
              </a:rPr>
              <a:t>Alcoholism </a:t>
            </a:r>
          </a:p>
          <a:p>
            <a:pPr lvl="1" algn="l" rtl="0"/>
            <a:r>
              <a:rPr lang="en-US" dirty="0">
                <a:latin typeface="Baskerville Old Face" pitchFamily="18" charset="0"/>
              </a:rPr>
              <a:t>Smoking </a:t>
            </a:r>
          </a:p>
          <a:p>
            <a:pPr lvl="1" algn="l" rtl="0"/>
            <a:r>
              <a:rPr lang="en-US" dirty="0">
                <a:latin typeface="Baskerville Old Face" pitchFamily="18" charset="0"/>
              </a:rPr>
              <a:t>Asthma and COPD</a:t>
            </a:r>
          </a:p>
          <a:p>
            <a:pPr lvl="1" algn="l" rtl="0"/>
            <a:r>
              <a:rPr lang="en-US" dirty="0">
                <a:latin typeface="Baskerville Old Face" pitchFamily="18" charset="0"/>
              </a:rPr>
              <a:t>Aspiration</a:t>
            </a:r>
          </a:p>
          <a:p>
            <a:pPr lvl="1" algn="l" rtl="0"/>
            <a:r>
              <a:rPr lang="en-US" dirty="0">
                <a:latin typeface="Baskerville Old Face" pitchFamily="18" charset="0"/>
              </a:rPr>
              <a:t>Dementia</a:t>
            </a:r>
            <a:endParaRPr lang="en-US" altLang="zh-CN" dirty="0">
              <a:latin typeface="Baskerville Old Face" pitchFamily="18" charset="0"/>
            </a:endParaRPr>
          </a:p>
          <a:p>
            <a:pPr lvl="1" algn="l" rtl="0"/>
            <a:r>
              <a:rPr lang="en-US" dirty="0">
                <a:latin typeface="Baskerville Old Face" pitchFamily="18" charset="0"/>
              </a:rPr>
              <a:t>Prior influenza</a:t>
            </a:r>
          </a:p>
          <a:p>
            <a:pPr lvl="1" algn="l" rtl="0"/>
            <a:r>
              <a:rPr lang="en-US" dirty="0">
                <a:latin typeface="Baskerville Old Face" pitchFamily="18" charset="0"/>
              </a:rPr>
              <a:t>HIV</a:t>
            </a:r>
          </a:p>
          <a:p>
            <a:pPr lvl="1" algn="l" rtl="0"/>
            <a:r>
              <a:rPr lang="en-US" dirty="0">
                <a:latin typeface="Baskerville Old Face" pitchFamily="18" charset="0"/>
              </a:rPr>
              <a:t>Immunosuppression</a:t>
            </a:r>
          </a:p>
          <a:p>
            <a:pPr lvl="1" algn="l" rtl="0"/>
            <a:r>
              <a:rPr lang="en-US" dirty="0">
                <a:latin typeface="Baskerville Old Face" pitchFamily="18" charset="0"/>
              </a:rPr>
              <a:t>Institutionalization</a:t>
            </a:r>
          </a:p>
          <a:p>
            <a:pPr lvl="1" algn="l" rtl="0"/>
            <a:r>
              <a:rPr lang="en-US" dirty="0">
                <a:latin typeface="Baskerville Old Face" pitchFamily="18" charset="0"/>
              </a:rPr>
              <a:t>Recent hotel : </a:t>
            </a:r>
            <a:r>
              <a:rPr lang="en-US" i="1" dirty="0">
                <a:latin typeface="Baskerville Old Face" pitchFamily="18" charset="0"/>
              </a:rPr>
              <a:t>Legionella</a:t>
            </a:r>
          </a:p>
          <a:p>
            <a:pPr lvl="1" algn="l" rtl="0"/>
            <a:r>
              <a:rPr lang="en-US" dirty="0">
                <a:latin typeface="Book Antiqua" pitchFamily="18" charset="0"/>
                <a:cs typeface="Times New Roman" charset="0"/>
              </a:rPr>
              <a:t>Travel, pets, occupational exposures-</a:t>
            </a:r>
            <a:r>
              <a:rPr lang="en-US" dirty="0"/>
              <a:t> </a:t>
            </a:r>
            <a:r>
              <a:rPr lang="en-US" dirty="0">
                <a:latin typeface="Baskerville Old Face" pitchFamily="18" charset="0"/>
              </a:rPr>
              <a:t>birds </a:t>
            </a:r>
            <a:r>
              <a:rPr lang="en-US" dirty="0"/>
              <a:t>(</a:t>
            </a:r>
            <a:r>
              <a:rPr lang="en-US" i="1" dirty="0"/>
              <a:t>C. </a:t>
            </a:r>
            <a:r>
              <a:rPr lang="en-US" i="1" dirty="0" err="1">
                <a:latin typeface="Baskerville Old Face" pitchFamily="18" charset="0"/>
              </a:rPr>
              <a:t>psittaci</a:t>
            </a:r>
            <a:r>
              <a:rPr lang="en-US" dirty="0"/>
              <a:t>)</a:t>
            </a:r>
            <a:endParaRPr lang="en-US" i="1" dirty="0">
              <a:latin typeface="Baskerville Old Face" pitchFamily="18" charset="0"/>
            </a:endParaRP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Baskerville Old Face" pitchFamily="18" charset="0"/>
              </a:rPr>
              <a:t>Etiological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3754760" cy="4569371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3600" dirty="0">
                <a:solidFill>
                  <a:schemeClr val="tx1"/>
                </a:solidFill>
              </a:rPr>
              <a:t>Infectious</a:t>
            </a:r>
            <a:r>
              <a:rPr lang="en-US" altLang="zh-CN" sz="3600" b="1" dirty="0">
                <a:solidFill>
                  <a:schemeClr val="tx1"/>
                </a:solidFill>
              </a:rPr>
              <a:t>:</a:t>
            </a:r>
          </a:p>
          <a:p>
            <a:pPr algn="l" rtl="0"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Bacterial</a:t>
            </a:r>
          </a:p>
          <a:p>
            <a:pPr algn="l" rtl="0"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Fungal</a:t>
            </a:r>
          </a:p>
          <a:p>
            <a:pPr algn="l" rtl="0"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Viral    </a:t>
            </a:r>
          </a:p>
          <a:p>
            <a:pPr algn="l" rtl="0"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Parasitic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Non-infectious like: </a:t>
            </a:r>
          </a:p>
          <a:p>
            <a:pPr lvl="1" algn="l" rtl="0"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Chemical</a:t>
            </a:r>
          </a:p>
          <a:p>
            <a:pPr lvl="1" algn="l" rtl="0"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Allergen related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6" descr="pneumonias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320480" cy="3744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itchFamily="18" charset="0"/>
              </a:rPr>
              <a:t>Pathogenesis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3754760" cy="3096345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rtl="0">
              <a:buNone/>
            </a:pPr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Two factors involved in the formation of pneumonia</a:t>
            </a:r>
          </a:p>
          <a:p>
            <a:pPr lvl="1" algn="l" rtl="0"/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Pathogens</a:t>
            </a:r>
          </a:p>
          <a:p>
            <a:pPr lvl="1" algn="l" rtl="0"/>
            <a:r>
              <a:rPr lang="en-US" altLang="zh-CN" dirty="0">
                <a:solidFill>
                  <a:schemeClr val="tx1"/>
                </a:solidFill>
                <a:latin typeface="Baskerville Old Face" pitchFamily="18" charset="0"/>
              </a:rPr>
              <a:t>Host defenses. </a:t>
            </a:r>
          </a:p>
          <a:p>
            <a:pPr algn="l" rtl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7" descr="pneumonia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4896544" cy="5256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Defense mechanism of the respiratory tract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Filtration and deposition of environmental pathogens in the upper airways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Cough reflux</a:t>
            </a:r>
          </a:p>
          <a:p>
            <a:pPr algn="l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Mucociliary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clearance 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Alveolar macrophages</a:t>
            </a:r>
          </a:p>
          <a:p>
            <a:pPr algn="l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cellular immunity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Oxidative metabolism of neutrophils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Baskerville Old Face" pitchFamily="18" charset="0"/>
              </a:rPr>
              <a:t>Pathophysiology</a:t>
            </a:r>
            <a:r>
              <a:rPr lang="en-US" dirty="0">
                <a:latin typeface="Baskerville Old Face" pitchFamily="18" charset="0"/>
              </a:rPr>
              <a:t> </a:t>
            </a:r>
            <a:br>
              <a:rPr lang="en-US" dirty="0">
                <a:latin typeface="Baskerville Old Fac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Inhalation or aspiration of pulmonary pathogenic organisms into a lung segment or lobe.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Results from secondary </a:t>
            </a:r>
            <a:r>
              <a:rPr lang="en-US" dirty="0" err="1">
                <a:solidFill>
                  <a:schemeClr val="tx1"/>
                </a:solidFill>
                <a:latin typeface="Baskerville Old Face" pitchFamily="18" charset="0"/>
              </a:rPr>
              <a:t>bacteraemia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 from a distant source, such as Escherichia coli urinary tract infection and/or </a:t>
            </a:r>
            <a:r>
              <a:rPr lang="en-US" dirty="0" err="1">
                <a:solidFill>
                  <a:schemeClr val="tx1"/>
                </a:solidFill>
                <a:latin typeface="Baskerville Old Face" pitchFamily="18" charset="0"/>
              </a:rPr>
              <a:t>bacteraemia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 (less commonly).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Aspiration of </a:t>
            </a:r>
            <a:r>
              <a:rPr lang="en-US" dirty="0" err="1">
                <a:solidFill>
                  <a:schemeClr val="tx1"/>
                </a:solidFill>
                <a:latin typeface="Baskerville Old Face" pitchFamily="18" charset="0"/>
              </a:rPr>
              <a:t>oropharyngeal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 contents (multiple pathogens).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48620"/>
            <a:ext cx="7139136" cy="733474"/>
          </a:xfrm>
        </p:spPr>
        <p:txBody>
          <a:bodyPr>
            <a:normAutofit fontScale="90000"/>
          </a:bodyPr>
          <a:lstStyle/>
          <a:p>
            <a:br>
              <a:rPr lang="en-US" altLang="zh-CN" sz="2700" dirty="0"/>
            </a:br>
            <a:br>
              <a:rPr lang="en-US" altLang="zh-CN" sz="2700" dirty="0"/>
            </a:br>
            <a:r>
              <a:rPr lang="en-US" altLang="zh-CN" b="1" dirty="0">
                <a:solidFill>
                  <a:srgbClr val="C00000"/>
                </a:solidFill>
                <a:latin typeface="Baskerville Old Face" pitchFamily="18" charset="0"/>
              </a:rPr>
              <a:t>Classification</a:t>
            </a:r>
            <a:br>
              <a:rPr lang="en-US" altLang="zh-CN" sz="2700" dirty="0"/>
            </a:b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776864" cy="5616624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/>
            <a:r>
              <a:rPr lang="en-US" altLang="zh-CN" sz="3600" b="1" dirty="0">
                <a:solidFill>
                  <a:schemeClr val="tx1"/>
                </a:solidFill>
                <a:latin typeface="Baskerville Old Face" pitchFamily="18" charset="0"/>
              </a:rPr>
              <a:t>Pneumonia classified according to:</a:t>
            </a:r>
            <a:endParaRPr lang="en-US" altLang="zh-CN" sz="3600" dirty="0">
              <a:solidFill>
                <a:schemeClr val="tx1"/>
              </a:solidFill>
              <a:latin typeface="Baskerville Old Face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altLang="zh-CN" sz="3200" dirty="0">
                <a:solidFill>
                  <a:srgbClr val="C00000"/>
                </a:solidFill>
                <a:latin typeface="Baskerville Old Face" pitchFamily="18" charset="0"/>
              </a:rPr>
              <a:t>Pathogen</a:t>
            </a:r>
          </a:p>
          <a:p>
            <a:pPr marL="1371600" lvl="2" indent="-514350" algn="l" rtl="0"/>
            <a:r>
              <a:rPr lang="en-US" altLang="zh-CN" sz="2800" dirty="0">
                <a:solidFill>
                  <a:schemeClr val="tx1"/>
                </a:solidFill>
                <a:latin typeface="Baskerville Old Face" pitchFamily="18" charset="0"/>
              </a:rPr>
              <a:t>Bacterial</a:t>
            </a:r>
          </a:p>
          <a:p>
            <a:pPr marL="1828800" lvl="3" indent="-514350" algn="l" rtl="0"/>
            <a:r>
              <a:rPr lang="en-US" altLang="zh-CN" sz="2400" dirty="0">
                <a:solidFill>
                  <a:schemeClr val="tx1"/>
                </a:solidFill>
                <a:latin typeface="Baskerville Old Face" pitchFamily="18" charset="0"/>
              </a:rPr>
              <a:t>Typical</a:t>
            </a:r>
          </a:p>
          <a:p>
            <a:pPr marL="1828800" lvl="3" indent="-514350" algn="l" rtl="0"/>
            <a:r>
              <a:rPr lang="en-US" altLang="zh-CN" sz="2400" dirty="0">
                <a:solidFill>
                  <a:schemeClr val="tx1"/>
                </a:solidFill>
                <a:latin typeface="Baskerville Old Face" pitchFamily="18" charset="0"/>
              </a:rPr>
              <a:t>Atypical</a:t>
            </a:r>
          </a:p>
          <a:p>
            <a:pPr marL="1371600" lvl="2" indent="-514350" algn="l" rtl="0"/>
            <a:r>
              <a:rPr lang="en-US" altLang="zh-CN" sz="2800" dirty="0">
                <a:solidFill>
                  <a:schemeClr val="tx1"/>
                </a:solidFill>
                <a:latin typeface="Baskerville Old Face" pitchFamily="18" charset="0"/>
              </a:rPr>
              <a:t>Viral</a:t>
            </a:r>
          </a:p>
          <a:p>
            <a:pPr marL="1371600" lvl="2" indent="-514350" algn="l" rtl="0"/>
            <a:r>
              <a:rPr lang="en-US" altLang="zh-CN" sz="2800" dirty="0">
                <a:solidFill>
                  <a:schemeClr val="tx1"/>
                </a:solidFill>
                <a:latin typeface="Baskerville Old Face" pitchFamily="18" charset="0"/>
              </a:rPr>
              <a:t>Fungal</a:t>
            </a:r>
          </a:p>
          <a:p>
            <a:pPr marL="1371600" lvl="2" indent="-514350" algn="l" rtl="0"/>
            <a:r>
              <a:rPr lang="en-US" altLang="zh-CN" sz="2800" dirty="0">
                <a:solidFill>
                  <a:schemeClr val="tx1"/>
                </a:solidFill>
                <a:latin typeface="Baskerville Old Face" pitchFamily="18" charset="0"/>
              </a:rPr>
              <a:t>Parasite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altLang="zh-CN" sz="3200" dirty="0">
                <a:solidFill>
                  <a:srgbClr val="C00000"/>
                </a:solidFill>
                <a:latin typeface="Baskerville Old Face" pitchFamily="18" charset="0"/>
              </a:rPr>
              <a:t>Anatomy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altLang="zh-CN" sz="3200" dirty="0">
                <a:solidFill>
                  <a:srgbClr val="C00000"/>
                </a:solidFill>
                <a:latin typeface="Baskerville Old Face" pitchFamily="18" charset="0"/>
              </a:rPr>
              <a:t>Acquired environment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1275</Words>
  <Application>Microsoft Office PowerPoint</Application>
  <PresentationFormat>On-screen Show (4:3)</PresentationFormat>
  <Paragraphs>330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Angsana New</vt:lpstr>
      <vt:lpstr>Arial</vt:lpstr>
      <vt:lpstr>Baskerville Old Face</vt:lpstr>
      <vt:lpstr>Book Antiqua</vt:lpstr>
      <vt:lpstr>Calibri</vt:lpstr>
      <vt:lpstr>Calibri Light</vt:lpstr>
      <vt:lpstr>Monotype Sorts</vt:lpstr>
      <vt:lpstr>Times New Roman</vt:lpstr>
      <vt:lpstr>Wingdings</vt:lpstr>
      <vt:lpstr>Office Theme</vt:lpstr>
      <vt:lpstr>Pneumonia </vt:lpstr>
      <vt:lpstr>Objectives</vt:lpstr>
      <vt:lpstr>Definition </vt:lpstr>
      <vt:lpstr>Epidemiology </vt:lpstr>
      <vt:lpstr>Etiological agents</vt:lpstr>
      <vt:lpstr>Pathogenesis </vt:lpstr>
      <vt:lpstr>Defense mechanism of the respiratory tract </vt:lpstr>
      <vt:lpstr>Pathophysiology  </vt:lpstr>
      <vt:lpstr>  Classification  </vt:lpstr>
      <vt:lpstr>Classification by anatomy</vt:lpstr>
      <vt:lpstr>PowerPoint Presentation</vt:lpstr>
      <vt:lpstr>Classification by acquired environment</vt:lpstr>
      <vt:lpstr> CAP- fever+ productive cough + infiltrate  </vt:lpstr>
      <vt:lpstr>Community acquired pneumonia </vt:lpstr>
      <vt:lpstr>Typical pneumonia Clinical manifestation</vt:lpstr>
      <vt:lpstr>PowerPoint Presentation</vt:lpstr>
      <vt:lpstr>PowerPoint Presentation</vt:lpstr>
      <vt:lpstr>PowerPoint Presentation</vt:lpstr>
      <vt:lpstr>Streptococcus pneumoniae</vt:lpstr>
      <vt:lpstr>Atypical pneumonia </vt:lpstr>
      <vt:lpstr>Atypical pneumonia </vt:lpstr>
      <vt:lpstr>Diagnosis &amp; Treatment  </vt:lpstr>
      <vt:lpstr>Mycoplasma pneumonia</vt:lpstr>
      <vt:lpstr>Mycoplasma pneumonia Cx-ray  </vt:lpstr>
      <vt:lpstr>Chlamydia pneumonia</vt:lpstr>
      <vt:lpstr>PowerPoint Presentation</vt:lpstr>
      <vt:lpstr>PowerPoint Presentation</vt:lpstr>
      <vt:lpstr>Legionella pneumophila</vt:lpstr>
      <vt:lpstr>Legionella pneumophila</vt:lpstr>
      <vt:lpstr>       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 </dc:title>
  <dc:creator>f</dc:creator>
  <cp:lastModifiedBy>f</cp:lastModifiedBy>
  <cp:revision>3</cp:revision>
  <dcterms:created xsi:type="dcterms:W3CDTF">2021-02-08T04:23:13Z</dcterms:created>
  <dcterms:modified xsi:type="dcterms:W3CDTF">2021-02-08T04:39:53Z</dcterms:modified>
</cp:coreProperties>
</file>