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19"/>
  </p:notesMasterIdLst>
  <p:sldIdLst>
    <p:sldId id="506" r:id="rId2"/>
    <p:sldId id="644" r:id="rId3"/>
    <p:sldId id="323" r:id="rId4"/>
    <p:sldId id="778" r:id="rId5"/>
    <p:sldId id="781" r:id="rId6"/>
    <p:sldId id="783" r:id="rId7"/>
    <p:sldId id="712" r:id="rId8"/>
    <p:sldId id="558" r:id="rId9"/>
    <p:sldId id="347" r:id="rId10"/>
    <p:sldId id="716" r:id="rId11"/>
    <p:sldId id="782" r:id="rId12"/>
    <p:sldId id="407" r:id="rId13"/>
    <p:sldId id="779" r:id="rId14"/>
    <p:sldId id="780" r:id="rId15"/>
    <p:sldId id="772" r:id="rId16"/>
    <p:sldId id="337" r:id="rId17"/>
    <p:sldId id="78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C99FF"/>
    <a:srgbClr val="66FFFF"/>
    <a:srgbClr val="00FFFF"/>
    <a:srgbClr val="FFFF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8" autoAdjust="0"/>
    <p:restoredTop sz="89498" autoAdjust="0"/>
  </p:normalViewPr>
  <p:slideViewPr>
    <p:cSldViewPr>
      <p:cViewPr varScale="1">
        <p:scale>
          <a:sx n="93" d="100"/>
          <a:sy n="93" d="100"/>
        </p:scale>
        <p:origin x="100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5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11DD549D-BEDB-E24C-8855-A08329B526A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l" rtl="0"/>
            <a:endParaRPr lang="en-US" alt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6E9A3B4-3346-4B48-B680-04CD8C6979D3}" type="slidenum">
              <a:rPr lang="ar-SA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4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FDFEE48A-14A8-034C-88E1-EE42AE01A7CC}" type="slidenum">
              <a:rPr lang="en-AU" altLang="en-US"/>
              <a:pPr algn="l">
                <a:spcBef>
                  <a:spcPct val="0"/>
                </a:spcBef>
              </a:pPr>
              <a:t>8</a:t>
            </a:fld>
            <a:endParaRPr lang="en-AU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9124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l" rtl="0"/>
            <a:endParaRPr lang="en-US" alt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0FDE8C-8853-F145-A266-E650515E5181}" type="slidenum">
              <a:rPr lang="ar-SA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64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l" rtl="0"/>
            <a:endParaRPr lang="en-US" alt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681FAAC-2C7D-C74B-8168-36AFE3A4C792}" type="slidenum">
              <a:rPr lang="ar-SA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>
              <a:solidFill>
                <a:srgbClr val="FFFFFF"/>
              </a:solidFill>
              <a:latin typeface="Lucida Sans Unicode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ADC41-1F72-EA44-9DB8-DE7DFB449A3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78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ADE5-3CD7-3240-A4FD-ACF08C37B62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C1C1D-C358-154A-A673-85A5E90E7F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69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472DD-0288-0B46-A6C2-C21B390C9DE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53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7B5E7-8251-A84F-BAEE-ADD5484C4D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71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 eaLnBrk="1" hangingPunct="1"/>
            <a:endParaRPr lang="en-US" alt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 eaLnBrk="1" hangingPunct="1"/>
            <a:endParaRPr lang="en-US" alt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8EBB7-5C09-394A-93E4-96786CA894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D1F2F-7C14-034F-B3B5-18887450DE6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517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E5578-938A-4D4D-8058-13DEFB77E17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6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498D0-12D5-7B46-9D39-83DB16FCC1C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54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32924-9CFD-1A4E-8FAE-19412EDE93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7BF6B-1A7B-1746-A4CA-77A53602CA7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99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 eaLnBrk="1" hangingPunct="1"/>
            <a:endParaRPr lang="en-US" alt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 eaLnBrk="1" hangingPunct="1"/>
            <a:endParaRPr lang="en-US" alt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10DD5-F257-2A4B-93EF-E5006D76F3B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24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Dr.Aida Korish ( akorish@ksu.edu.sa)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/>
            </a:lvl1pPr>
          </a:lstStyle>
          <a:p>
            <a:fld id="{3070D798-C568-F94E-AC9B-A502F748E23F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595" r:id="rId2"/>
    <p:sldLayoutId id="2147484601" r:id="rId3"/>
    <p:sldLayoutId id="2147484602" r:id="rId4"/>
    <p:sldLayoutId id="2147484603" r:id="rId5"/>
    <p:sldLayoutId id="2147484604" r:id="rId6"/>
    <p:sldLayoutId id="2147484596" r:id="rId7"/>
    <p:sldLayoutId id="2147484605" r:id="rId8"/>
    <p:sldLayoutId id="2147484606" r:id="rId9"/>
    <p:sldLayoutId id="2147484597" r:id="rId10"/>
    <p:sldLayoutId id="2147484598" r:id="rId11"/>
    <p:sldLayoutId id="21474845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565150" y="4724400"/>
            <a:ext cx="7751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Dr.Aida </a:t>
            </a:r>
            <a:r>
              <a:rPr lang="en-US" altLang="en-US" sz="2800" b="1" dirty="0" err="1">
                <a:latin typeface="Arial" charset="0"/>
              </a:rPr>
              <a:t>Korish</a:t>
            </a:r>
            <a:endParaRPr lang="en-US" altLang="en-US" sz="2800" b="1" dirty="0">
              <a:latin typeface="Arial" charset="0"/>
            </a:endParaRP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Associate </a:t>
            </a:r>
            <a:r>
              <a:rPr lang="en-US" altLang="en-US" sz="2800" b="1" dirty="0" err="1">
                <a:latin typeface="Arial" charset="0"/>
              </a:rPr>
              <a:t>Prof.Physiology</a:t>
            </a:r>
            <a:endParaRPr lang="en-US" altLang="en-US" sz="2800" b="1" dirty="0">
              <a:latin typeface="Arial" charset="0"/>
            </a:endParaRP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College of Medicine</a:t>
            </a: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KSU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type="ctrTitle"/>
          </p:nvPr>
        </p:nvSpPr>
        <p:spPr>
          <a:xfrm>
            <a:off x="685800" y="260647"/>
            <a:ext cx="7772400" cy="1134127"/>
          </a:xfrm>
          <a:solidFill>
            <a:schemeClr val="bg1"/>
          </a:solidFill>
          <a:ln cap="flat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000000">
                <a:alpha val="34998"/>
              </a:srgb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endParaRPr lang="en-US" altLang="en-US" sz="36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en-US" altLang="en-US" sz="4400" dirty="0">
                <a:solidFill>
                  <a:srgbClr val="0000FF"/>
                </a:solidFill>
              </a:rPr>
              <a:t>Gas Transfer</a:t>
            </a:r>
          </a:p>
          <a:p>
            <a:pPr algn="ctr" eaLnBrk="1" hangingPunct="1">
              <a:defRPr/>
            </a:pPr>
            <a:r>
              <a:rPr lang="en-US" altLang="en-US" sz="3200" dirty="0">
                <a:solidFill>
                  <a:srgbClr val="0000FF"/>
                </a:solidFill>
              </a:rPr>
              <a:t>(Diffusion of O2 and CO2)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57363"/>
            <a:ext cx="3719513" cy="28940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782763"/>
            <a:ext cx="3516312" cy="2868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476672"/>
            <a:ext cx="8025333" cy="3551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Composition of Alveolar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Air</a:t>
            </a:r>
            <a:br>
              <a:rPr lang="en-US" sz="2800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in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Relation to Atmospheric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Air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half" idx="1"/>
          </p:nvPr>
        </p:nvSpPr>
        <p:spPr>
          <a:xfrm>
            <a:off x="219075" y="1268759"/>
            <a:ext cx="6153150" cy="5505103"/>
          </a:xfrm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07950" indent="0">
              <a:buFont typeface="Wingdings 3" charset="2"/>
              <a:buNone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Alveolar air concentrations of gases are different from the atmospheric air due to several reasons. </a:t>
            </a:r>
          </a:p>
          <a:p>
            <a:pPr marL="107950" indent="0">
              <a:buFont typeface="Wingdings 3" charset="2"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1-The alveolar air is only partially replaced by atmospheric air with each breath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{Only 350 milliliters of new air is brought into the alveoli with each normal inspiration, and this same amount of old alveolar air is expired.</a:t>
            </a:r>
          </a:p>
          <a:p>
            <a:pPr marL="107950" indent="0">
              <a:buFont typeface="Wingdings 3" charset="2"/>
              <a:buNone/>
            </a:pP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i.e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The volume of alveolar air replaced by new atmospheric air with each breath is only one seventh of the total,</a:t>
            </a:r>
          </a:p>
          <a:p>
            <a:pPr marL="107950" indent="0">
              <a:buFont typeface="Wingdings 3" charset="2"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2-Oxygen is being absorbed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into the pulmonary blood from the alveolar air. </a:t>
            </a:r>
          </a:p>
          <a:p>
            <a:pPr marL="107950" indent="0">
              <a:buFont typeface="Wingdings 3" charset="2"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3- Carbon dioxide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is diffusing from the pulmonary blood into the alveoli. </a:t>
            </a:r>
          </a:p>
          <a:p>
            <a:pPr marL="107950" indent="0">
              <a:buFont typeface="Wingdings 3" charset="2"/>
              <a:buNone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4- Dry atmospheric air is </a:t>
            </a: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humidified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even before it reaches the alveoli. </a:t>
            </a:r>
          </a:p>
          <a:p>
            <a:pPr marL="107950" indent="0">
              <a:buFont typeface="Wingdings 3" charset="2"/>
              <a:buNone/>
            </a:pPr>
            <a:endParaRPr lang="en-US" altLang="en-US" dirty="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516216" y="6093295"/>
            <a:ext cx="2304256" cy="2880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  <a:ea typeface="Arial" charset="0"/>
              </a:rPr>
              <a:t>Dr.Aida </a:t>
            </a:r>
            <a:r>
              <a:rPr lang="en-US" altLang="en-US" sz="1000" dirty="0" err="1">
                <a:latin typeface="Arial" charset="0"/>
                <a:ea typeface="Arial" charset="0"/>
              </a:rPr>
              <a:t>Korish</a:t>
            </a:r>
            <a:r>
              <a:rPr lang="en-US" altLang="en-US" sz="1000" dirty="0">
                <a:latin typeface="Arial" charset="0"/>
                <a:ea typeface="Arial" charset="0"/>
              </a:rPr>
              <a:t> ( akorish@ksu.edu.sa)</a:t>
            </a:r>
          </a:p>
        </p:txBody>
      </p:sp>
      <p:pic>
        <p:nvPicPr>
          <p:cNvPr id="27652" name="Picture 12" descr="16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7" y="3788102"/>
            <a:ext cx="2448272" cy="2018098"/>
          </a:xfrm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448272" cy="1872208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Importance of the Slow Replacement of Alveolar Air</a:t>
            </a:r>
          </a:p>
        </p:txBody>
      </p:sp>
      <p:sp>
        <p:nvSpPr>
          <p:cNvPr id="29698" name="عنصر نائب للمحتوى 2"/>
          <p:cNvSpPr>
            <a:spLocks noGrp="1"/>
          </p:cNvSpPr>
          <p:nvPr>
            <p:ph idx="1"/>
          </p:nvPr>
        </p:nvSpPr>
        <p:spPr>
          <a:xfrm>
            <a:off x="-1" y="980728"/>
            <a:ext cx="5076057" cy="489654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slow replacement of alveolar air is of particular importance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in preventing sudden changes in gas concentrations in the blood.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This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makes the respiratory control mechanism much more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stable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Helps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prevent excessive increases and dec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reases in tissue oxygenation, tissue CO2 concentration, and tissue pH when respiration is temporarily interrupted. 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292080" y="5442024"/>
            <a:ext cx="3672405" cy="1227336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Partial Pressures of Respiratory Gases as They Enter and Leave the Lungs</a:t>
            </a:r>
            <a:endParaRPr lang="en-US" sz="20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5560"/>
            <a:ext cx="3672406" cy="396364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PO2 and PCO2 in various potions of normal expired air</a:t>
            </a:r>
          </a:p>
        </p:txBody>
      </p:sp>
      <p:sp>
        <p:nvSpPr>
          <p:cNvPr id="37890" name="Text Placeholder 3"/>
          <p:cNvSpPr>
            <a:spLocks noGrp="1"/>
          </p:cNvSpPr>
          <p:nvPr>
            <p:ph type="body" sz="half" idx="1"/>
          </p:nvPr>
        </p:nvSpPr>
        <p:spPr>
          <a:xfrm>
            <a:off x="219075" y="1598613"/>
            <a:ext cx="4497388" cy="4206875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Normal expired air, containing both dead space air and alveolar air.</a:t>
            </a:r>
          </a:p>
          <a:p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It has gas concentrations and partial pressures that is between those of alveolar air and humidified atmospheric air. </a:t>
            </a:r>
          </a:p>
          <a:p>
            <a:endParaRPr lang="en-US" altLang="en-US" dirty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  <a:ea typeface="Arial" charset="0"/>
              </a:rPr>
              <a:t>Dr.Aida Korish ( akorish@ksu.edu.sa)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3" y="1569269"/>
            <a:ext cx="3617913" cy="4032672"/>
          </a:xfr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432048"/>
          </a:xfrm>
          <a:ln w="19050"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smtClean="0">
                <a:solidFill>
                  <a:srgbClr val="0000FF"/>
                </a:solidFill>
                <a:effectLst/>
              </a:rPr>
              <a:t/>
            </a:r>
            <a:br>
              <a:rPr lang="en-US" sz="2700" smtClean="0">
                <a:solidFill>
                  <a:srgbClr val="0000FF"/>
                </a:solidFill>
                <a:effectLst/>
              </a:rPr>
            </a:br>
            <a:r>
              <a:rPr lang="en-US" sz="310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Diffusion of Oxygen </a:t>
            </a:r>
            <a:r>
              <a:rPr lang="en-US" sz="310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1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842" name="Text Placeholder 5"/>
          <p:cNvSpPr>
            <a:spLocks noGrp="1"/>
          </p:cNvSpPr>
          <p:nvPr>
            <p:ph type="body" idx="1"/>
          </p:nvPr>
        </p:nvSpPr>
        <p:spPr>
          <a:xfrm>
            <a:off x="457200" y="5373216"/>
            <a:ext cx="3922713" cy="792088"/>
          </a:xfrm>
          <a:solidFill>
            <a:schemeClr val="accent1"/>
          </a:solidFill>
          <a:ln w="19050">
            <a:solidFill>
              <a:srgbClr val="0000FF"/>
            </a:solidFill>
            <a:headEnd/>
            <a:tailEnd/>
          </a:ln>
        </p:spPr>
        <p:txBody>
          <a:bodyPr/>
          <a:lstStyle/>
          <a:p>
            <a:r>
              <a:rPr lang="en-US" altLang="en-US" dirty="0"/>
              <a:t>From alveoli to pulmonary capillaries</a:t>
            </a:r>
          </a:p>
        </p:txBody>
      </p:sp>
      <p:pic>
        <p:nvPicPr>
          <p:cNvPr id="35843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268760"/>
            <a:ext cx="3884612" cy="3744565"/>
          </a:xfrm>
          <a:ln w="19050">
            <a:solidFill>
              <a:srgbClr val="0000FF"/>
            </a:solidFill>
            <a:headEnd/>
            <a:tailEnd/>
          </a:ln>
        </p:spPr>
      </p:pic>
      <p:pic>
        <p:nvPicPr>
          <p:cNvPr id="35844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1268760"/>
            <a:ext cx="3905250" cy="3904903"/>
          </a:xfrm>
          <a:ln w="19050">
            <a:solidFill>
              <a:srgbClr val="0000FF"/>
            </a:solidFill>
            <a:headEnd/>
            <a:tailEnd/>
          </a:ln>
        </p:spPr>
      </p:pic>
      <p:sp>
        <p:nvSpPr>
          <p:cNvPr id="3584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/>
              <a:t>Dr.Aida Korish ( akorish@ksu.edu.sa)</a:t>
            </a:r>
          </a:p>
        </p:txBody>
      </p:sp>
      <p:sp>
        <p:nvSpPr>
          <p:cNvPr id="35846" name="Text Placeholder 11"/>
          <p:cNvSpPr>
            <a:spLocks noGrp="1"/>
          </p:cNvSpPr>
          <p:nvPr>
            <p:ph type="body" sz="half" idx="3"/>
          </p:nvPr>
        </p:nvSpPr>
        <p:spPr>
          <a:xfrm>
            <a:off x="4932363" y="5249863"/>
            <a:ext cx="3884611" cy="771425"/>
          </a:xfrm>
          <a:solidFill>
            <a:schemeClr val="accent1"/>
          </a:solidFill>
          <a:ln>
            <a:solidFill>
              <a:srgbClr val="00B0F0"/>
            </a:solidFill>
            <a:headEnd/>
            <a:tailEnd/>
          </a:ln>
        </p:spPr>
        <p:txBody>
          <a:bodyPr/>
          <a:lstStyle/>
          <a:p>
            <a:r>
              <a:rPr lang="en-US" altLang="en-US" dirty="0"/>
              <a:t>From systemic capillaries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Diffusion of Carbon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Dioxide</a:t>
            </a:r>
            <a:endParaRPr lang="en-US" sz="28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866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998538"/>
          </a:xfrm>
          <a:solidFill>
            <a:srgbClr val="00B0F0"/>
          </a:solidFill>
          <a:ln>
            <a:headEnd/>
            <a:tailEnd/>
          </a:ln>
        </p:spPr>
        <p:txBody>
          <a:bodyPr/>
          <a:lstStyle/>
          <a:p>
            <a:r>
              <a:rPr lang="en-US" altLang="en-US" sz="1800"/>
              <a:t>from the peripheral tissue cells into the Capillaries</a:t>
            </a:r>
          </a:p>
        </p:txBody>
      </p:sp>
      <p:sp>
        <p:nvSpPr>
          <p:cNvPr id="36867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998538"/>
          </a:xfrm>
          <a:solidFill>
            <a:srgbClr val="00B0F0"/>
          </a:solidFill>
          <a:ln>
            <a:headEnd/>
            <a:tailEnd/>
          </a:ln>
        </p:spPr>
        <p:txBody>
          <a:bodyPr/>
          <a:lstStyle/>
          <a:p>
            <a:r>
              <a:rPr lang="en-US" altLang="en-US" sz="1800"/>
              <a:t>from the Pulmonary Capillaries into the Alveoli </a:t>
            </a:r>
            <a:br>
              <a:rPr lang="en-US" altLang="en-US" sz="1800"/>
            </a:br>
            <a:endParaRPr lang="en-US" altLang="en-US" sz="1800"/>
          </a:p>
        </p:txBody>
      </p:sp>
      <p:pic>
        <p:nvPicPr>
          <p:cNvPr id="3686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" y="1671638"/>
            <a:ext cx="4040188" cy="3279775"/>
          </a:xfrm>
          <a:ln w="19050">
            <a:solidFill>
              <a:schemeClr val="accent1"/>
            </a:solidFill>
            <a:headEnd/>
            <a:tailEnd/>
          </a:ln>
        </p:spPr>
      </p:pic>
      <p:pic>
        <p:nvPicPr>
          <p:cNvPr id="3686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1631156"/>
            <a:ext cx="3409950" cy="3279775"/>
          </a:xfrm>
          <a:ln w="25400">
            <a:solidFill>
              <a:schemeClr val="accent1"/>
            </a:solidFill>
            <a:headEnd/>
            <a:tailEnd/>
          </a:ln>
        </p:spPr>
      </p:pic>
      <p:sp>
        <p:nvSpPr>
          <p:cNvPr id="36870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/>
              <a:t>Dr.Aida Korish ( akorish@ksu.edu.sa)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075" y="116633"/>
            <a:ext cx="8241357" cy="72008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O2 concentration in the alveoli</a:t>
            </a:r>
            <a:endParaRPr lang="en-US" sz="3200" dirty="0"/>
          </a:p>
        </p:txBody>
      </p:sp>
      <p:sp>
        <p:nvSpPr>
          <p:cNvPr id="32770" name="Text Placeholder 5"/>
          <p:cNvSpPr>
            <a:spLocks noGrp="1"/>
          </p:cNvSpPr>
          <p:nvPr>
            <p:ph type="body" sz="half" idx="1"/>
          </p:nvPr>
        </p:nvSpPr>
        <p:spPr>
          <a:xfrm>
            <a:off x="219075" y="836714"/>
            <a:ext cx="5289029" cy="5904654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07950" indent="0" algn="just" eaLnBrk="1" hangingPunct="1">
              <a:lnSpc>
                <a:spcPct val="90000"/>
              </a:lnSpc>
              <a:spcAft>
                <a:spcPts val="600"/>
              </a:spcAft>
              <a:buFont typeface="Wingdings 3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At resting condition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250 ml of oxygen are extracted by the tissues at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ventilation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rate of 4.2 L/min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07950" indent="0" eaLnBrk="1" hangingPunct="1">
              <a:lnSpc>
                <a:spcPct val="90000"/>
              </a:lnSpc>
              <a:spcAft>
                <a:spcPts val="600"/>
              </a:spcAft>
              <a:buFont typeface="Wingdings 3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During exercise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1000 ml of oxygen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is extracted by the tissues per minute, the rate of alveolar ventilation must increase 4 times to maintain the alveolar PO2 at the normal value of 104 mmHg</a:t>
            </a:r>
            <a:r>
              <a:rPr lang="ar-SA" altLang="en-US" sz="2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107950" indent="0" eaLnBrk="1" hangingPunct="1">
              <a:lnSpc>
                <a:spcPct val="90000"/>
              </a:lnSpc>
              <a:spcAft>
                <a:spcPts val="600"/>
              </a:spcAft>
              <a:buFont typeface="Wingdings 3" charset="2"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*Therefore, oxygen concentration in the alveoli, and its partial pressure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are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controlled by:  </a:t>
            </a:r>
            <a:endParaRPr lang="en-US" alt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950" indent="0" eaLnBrk="1" hangingPunct="1">
              <a:lnSpc>
                <a:spcPct val="90000"/>
              </a:lnSpc>
              <a:spcAft>
                <a:spcPts val="600"/>
              </a:spcAft>
              <a:buFont typeface="Wingdings 3" charset="2"/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1)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rate of absorption of oxygen into the blood.</a:t>
            </a:r>
          </a:p>
          <a:p>
            <a:pPr marL="107950" indent="0" eaLnBrk="1" hangingPunct="1">
              <a:lnSpc>
                <a:spcPct val="90000"/>
              </a:lnSpc>
              <a:spcAft>
                <a:spcPts val="600"/>
              </a:spcAft>
              <a:buFont typeface="Wingdings 3" charset="2"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(2) The rate of entry of new oxygen into the lungs by the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ventilatory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process. </a:t>
            </a:r>
          </a:p>
          <a:p>
            <a:pPr marL="107950" indent="0" eaLnBrk="1" hangingPunct="1">
              <a:lnSpc>
                <a:spcPct val="90000"/>
              </a:lnSpc>
            </a:pP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950" indent="0" eaLnBrk="1" hangingPunct="1">
              <a:lnSpc>
                <a:spcPct val="90000"/>
              </a:lnSpc>
              <a:buFont typeface="Wingdings 3" charset="2"/>
              <a:buNone/>
            </a:pPr>
            <a:endParaRPr lang="en-US" altLang="en-US" sz="24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07950" indent="0"/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240360" cy="4392488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745413" cy="75371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</a:rPr>
              <a:t>Effect of alveolar ventilation on the alveolar PCO2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3794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370013"/>
            <a:ext cx="4668838" cy="4883150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Normal rate of CO2 excretion is  200 ml/min, at normal rate of alveolar ventilation of 4.2 L/min.</a:t>
            </a: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alveolar PCO2 increases directly in proportion to the rate of carbon dioxide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excretion by tissues.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alveolar PCO2 decreases in inverse proportion to alveolar ventilation. </a:t>
            </a:r>
          </a:p>
          <a:p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en-US" dirty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370013"/>
            <a:ext cx="3887788" cy="4795291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  <a:ea typeface="Arial" charset="0"/>
              </a:rPr>
              <a:t>Dr.Aida Korish ( akorish@ksu.edu.sa)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1124744"/>
            <a:ext cx="4104455" cy="3870176"/>
          </a:xfrm>
          <a:ln w="19050">
            <a:solidFill>
              <a:srgbClr val="0000FF"/>
            </a:solidFill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1" y="5148064"/>
            <a:ext cx="4104456" cy="1233264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Changes in PO2 in pulmonary capillary, systemic arterial, and systemic capillary, demonstrating the effect of venous admixture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04295" cy="3870176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716015" y="5148064"/>
            <a:ext cx="4104295" cy="1233264"/>
          </a:xfrm>
          <a:ln w="190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PO2 and PCO2 in air, lung and tissues</a:t>
            </a:r>
            <a:endParaRPr lang="en-US" sz="2400" b="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250825" y="692695"/>
            <a:ext cx="8678863" cy="6081167"/>
          </a:xfrm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Font typeface="Wingdings" charset="2"/>
              <a:buChar char="q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Define </a:t>
            </a:r>
            <a:r>
              <a:rPr lang="en-US" altLang="en-US" sz="24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partial pressure of a gas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how is influenced by altitude.</a:t>
            </a:r>
          </a:p>
          <a:p>
            <a:pPr marL="342900" indent="-342900" eaLnBrk="1" hangingPunct="1">
              <a:spcBef>
                <a:spcPts val="0"/>
              </a:spcBef>
              <a:buFont typeface="Wingdings" charset="2"/>
              <a:buChar char="q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Understand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that the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pressure exerted by each gas in a mixture</a:t>
            </a:r>
            <a:r>
              <a:rPr lang="en-US" altLang="en-US" sz="2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of gases is independent of  the pressure exerted by the other gases (Dalton's Law)</a:t>
            </a:r>
          </a:p>
          <a:p>
            <a:pPr marL="342900" indent="-342900" eaLnBrk="1" hangingPunct="1">
              <a:spcBef>
                <a:spcPts val="0"/>
              </a:spcBef>
              <a:buFont typeface="Wingdings" charset="2"/>
              <a:buChar char="q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Understand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that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gases in a liquid diffuse from higher partial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pressure to lower partial pressure (Henry’s Law)</a:t>
            </a:r>
          </a:p>
          <a:p>
            <a:pPr marL="342900" indent="-342900" eaLnBrk="1" hangingPunct="1">
              <a:spcBef>
                <a:spcPts val="0"/>
              </a:spcBef>
              <a:buFont typeface="Wingdings" charset="2"/>
              <a:buChar char="q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Describe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factors that determine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the concentration of a gas in a liquid.</a:t>
            </a:r>
          </a:p>
          <a:p>
            <a:pPr marL="342900" indent="-342900" eaLnBrk="1" hangingPunct="1">
              <a:spcBef>
                <a:spcPts val="0"/>
              </a:spcBef>
              <a:buFont typeface="Wingdings" charset="2"/>
              <a:buChar char="q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Describe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components of the alveolar-capillary membrane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Identify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various factors determining gas transfer: -</a:t>
            </a:r>
          </a:p>
          <a:p>
            <a:pPr marL="342900" indent="-342900" eaLnBrk="1" hangingPunct="1">
              <a:spcBef>
                <a:spcPts val="0"/>
              </a:spcBef>
              <a:buFont typeface="Wingdings" charset="2"/>
              <a:buChar char="q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  Surface area, thickness, partial pressure difference, and diffusion coefficient of gas</a:t>
            </a:r>
          </a:p>
          <a:p>
            <a:pPr marL="342900" indent="-342900" eaLnBrk="1" hangingPunct="1">
              <a:spcBef>
                <a:spcPts val="0"/>
              </a:spcBef>
              <a:buFont typeface="Wingdings" charset="2"/>
              <a:buChar char="q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State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partial pressures of oxygen and carbon dioxide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in the atmosphere, alveolar gas, at the end of the pulmonary capillary, in systemic capillaries, and at the beginning of a pulmonary capillary.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588224" y="6408738"/>
            <a:ext cx="22322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  <a:ea typeface="Arial" charset="0"/>
              </a:rPr>
              <a:t>Dr.Aida </a:t>
            </a:r>
            <a:r>
              <a:rPr lang="en-US" altLang="en-US" sz="1000" dirty="0" err="1">
                <a:latin typeface="Arial" charset="0"/>
                <a:ea typeface="Arial" charset="0"/>
              </a:rPr>
              <a:t>Korish</a:t>
            </a:r>
            <a:r>
              <a:rPr lang="en-US" altLang="en-US" sz="1000" dirty="0">
                <a:latin typeface="Arial" charset="0"/>
                <a:ea typeface="Arial" charset="0"/>
              </a:rPr>
              <a:t> ( akorish@ksu.edu.sa)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7546"/>
            <a:ext cx="5904210" cy="4679726"/>
          </a:xfrm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486850" indent="-342900" eaLnBrk="1" hangingPunct="1">
              <a:spcBef>
                <a:spcPts val="1000"/>
              </a:spcBef>
              <a:buFont typeface="Wingdings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After ventilation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of the alveoli with fresh air the next step is the process called </a:t>
            </a: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Diffusion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of oxygen and carbon dioxide across </a:t>
            </a: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the respiratory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membrane (</a:t>
            </a:r>
            <a:r>
              <a:rPr lang="en-US" altLang="en-US" sz="20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alveolo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-capillary membrane)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86850" indent="-342900" eaLnBrk="1" hangingPunct="1">
              <a:spcBef>
                <a:spcPts val="1000"/>
              </a:spcBef>
              <a:buFont typeface="Wingdings" charset="2"/>
              <a:buChar char="Ø"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Thickness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of the respiratory membrane is 0.2 -0.6 micrometer.</a:t>
            </a:r>
          </a:p>
          <a:p>
            <a:pPr marL="486850" indent="-342900" eaLnBrk="1" hangingPunct="1">
              <a:spcBef>
                <a:spcPts val="1000"/>
              </a:spcBef>
              <a:buFont typeface="Wingdings" charset="2"/>
              <a:buChar char="Ø"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Surface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area is about 70 m2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86850" indent="-342900" eaLnBrk="1" hangingPunct="1">
              <a:spcBef>
                <a:spcPts val="1000"/>
              </a:spcBef>
              <a:buFont typeface="Wingdings" charset="2"/>
              <a:buChar char="Ø"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total quantity of blood in the capillaries of the lungs at any given instant is 60 to 140 ml. </a:t>
            </a:r>
            <a:endParaRPr lang="en-US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86850" indent="-342900" eaLnBrk="1" hangingPunct="1">
              <a:spcBef>
                <a:spcPts val="10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This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small amount of blood spread over the entire surface of a 25 × 30-foot floor, and it is easy to understand the rapidity of the respiratory exchange of O2 and CO2. </a:t>
            </a: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143950" indent="0" eaLnBrk="1" hangingPunct="1">
              <a:buFont typeface="Wingdings 3" charset="2"/>
              <a:buNone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950" indent="0" eaLnBrk="1" hangingPunct="1">
              <a:buFont typeface="Wingdings 3" charset="2"/>
              <a:buNone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950" indent="0" eaLnBrk="1" hangingPunct="1"/>
            <a:endParaRPr lang="arn-CL" altLang="en-US" sz="2000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2800" dirty="0" smtClean="0">
                <a:latin typeface="Arial" panose="020B0604020202020204" pitchFamily="34" charset="0"/>
              </a:rPr>
              <a:t>Gas exchange through the respiratory membrane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77169"/>
            <a:ext cx="2807865" cy="4320480"/>
          </a:xfrm>
          <a:prstGeom prst="rect">
            <a:avLst/>
          </a:prstGeom>
          <a:ln w="15875"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>
          <a:xfrm>
            <a:off x="251521" y="1268760"/>
            <a:ext cx="6048672" cy="4968553"/>
          </a:xfrm>
          <a:ln w="19050">
            <a:solidFill>
              <a:srgbClr val="0000FF">
                <a:alpha val="98038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The gases of physiological importance are O2,CO2.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The rate of diffusion of each of these gases is </a:t>
            </a: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directly proportional to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the pressure caused by this gas alone which is called the </a:t>
            </a:r>
            <a:r>
              <a:rPr lang="en-US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partial pressure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of the gas</a:t>
            </a:r>
            <a:endParaRPr lang="en-US" alt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Pressure is caused by the constant impact of kinetically moving molecules against a surface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000" dirty="0" smtClean="0">
                <a:solidFill>
                  <a:srgbClr val="00FF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pressure of a gas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acting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on the surfaces of the respiratory passages and alveoli is proportional to the summated force of impact of all the molecules of that gas striking the surface at any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time. 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This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means that the pressure is directly proportional to the concentration of the gas molecules. </a:t>
            </a: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800" dirty="0">
              <a:solidFill>
                <a:srgbClr val="00FF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Partial pressure of gases</a:t>
            </a:r>
            <a:endParaRPr lang="en-US" sz="28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020272" y="6237313"/>
            <a:ext cx="1666528" cy="4320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/>
              <a:t>Dr.Aida </a:t>
            </a:r>
            <a:r>
              <a:rPr lang="en-US" altLang="en-US" dirty="0" err="1"/>
              <a:t>Korish</a:t>
            </a:r>
            <a:r>
              <a:rPr lang="en-US" altLang="en-US" dirty="0"/>
              <a:t> ( akorish@ksu.edu.sa)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03" y="3753036"/>
            <a:ext cx="2376266" cy="2239764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03" y="1278957"/>
            <a:ext cx="2376265" cy="2112292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000" b="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HUMIDIFICATION OF THE AIR IN THE</a:t>
            </a:r>
            <a:br>
              <a:rPr lang="en-US" sz="3000" b="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000" b="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RESPIRATORY PASSAGES</a:t>
            </a:r>
          </a:p>
        </p:txBody>
      </p:sp>
      <p:sp>
        <p:nvSpPr>
          <p:cNvPr id="26626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1484784"/>
            <a:ext cx="5328716" cy="4464495"/>
          </a:xfrm>
          <a:ln>
            <a:solidFill>
              <a:srgbClr val="0000FF"/>
            </a:solidFill>
          </a:ln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Atmospheric air is composed almost entirely of nitrogen and O2; it normally contains almost no CO2 and little water vapor. </a:t>
            </a:r>
          </a:p>
          <a:p>
            <a:pPr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As soon as the atmospheric air enters the respiratory passages, it is exposed to the fluids that cover the respiratory surfaces.</a:t>
            </a:r>
          </a:p>
          <a:p>
            <a:pPr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Even before the air enters the alveoli, it becomes almost totally humidified.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1"/>
            <a:ext cx="2660491" cy="346782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012160" y="5229200"/>
            <a:ext cx="2660491" cy="1152128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US" sz="1800" b="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Values for PO2 and PCO2 in dry inspired, humidified tracheal, alveolar air, and pulmonary blood.</a:t>
            </a:r>
            <a:endParaRPr lang="en-US" sz="1800" b="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29" y="260648"/>
            <a:ext cx="6858048" cy="936104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Dalton’s Law of Partial Pressures</a:t>
            </a:r>
          </a:p>
        </p:txBody>
      </p:sp>
      <p:sp>
        <p:nvSpPr>
          <p:cNvPr id="20482" name="عنصر نائب للمحتوى 2"/>
          <p:cNvSpPr>
            <a:spLocks noGrp="1"/>
          </p:cNvSpPr>
          <p:nvPr>
            <p:ph idx="1"/>
          </p:nvPr>
        </p:nvSpPr>
        <p:spPr>
          <a:xfrm>
            <a:off x="323850" y="981075"/>
            <a:ext cx="8640763" cy="5472113"/>
          </a:xfrm>
        </p:spPr>
        <p:txBody>
          <a:bodyPr/>
          <a:lstStyle/>
          <a:p>
            <a:pPr marL="0" indent="0" algn="just">
              <a:buFont typeface="Wingdings 3" charset="2"/>
              <a:buNone/>
            </a:pPr>
            <a:r>
              <a:rPr lang="en-US" altLang="en-US" sz="1800" dirty="0"/>
              <a:t>It states that the partial pressure of a gas in a mixture of gases is the pressure that gas would exert if it occupied the total volume of the mixture. 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Thus partial pressure is the total pressure multiplied by the fractional concentration of dry gas, or   </a:t>
            </a:r>
            <a:r>
              <a:rPr lang="en-US" altLang="en-US" sz="1800" dirty="0" smtClean="0">
                <a:solidFill>
                  <a:srgbClr val="0000FF"/>
                </a:solidFill>
              </a:rPr>
              <a:t>      </a:t>
            </a:r>
            <a:r>
              <a:rPr lang="en-US" altLang="en-US" sz="1800" b="1" dirty="0" err="1" smtClean="0">
                <a:solidFill>
                  <a:srgbClr val="0000FF"/>
                </a:solidFill>
              </a:rPr>
              <a:t>Px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= PB × F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for humidified gas </a:t>
            </a:r>
            <a:r>
              <a:rPr lang="en-US" altLang="en-US" sz="1800" b="1" dirty="0">
                <a:solidFill>
                  <a:srgbClr val="C00000"/>
                </a:solidFill>
              </a:rPr>
              <a:t>: 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                    </a:t>
            </a:r>
            <a:r>
              <a:rPr lang="en-US" altLang="en-US" sz="1800" b="1" dirty="0">
                <a:solidFill>
                  <a:srgbClr val="C00000"/>
                </a:solidFill>
              </a:rPr>
              <a:t>PX = (PB − PH2O)×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F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600" dirty="0" smtClean="0"/>
              <a:t>PX </a:t>
            </a:r>
            <a:r>
              <a:rPr lang="en-US" altLang="en-US" sz="1600" dirty="0"/>
              <a:t>= Partial pressure of gas (mm Hg)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600" dirty="0"/>
              <a:t>PB = Barometric pressure (760mm Hg)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600" dirty="0"/>
              <a:t>PH2O = Water vapor pressure at 37°C (47 mm Hg)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600" dirty="0"/>
              <a:t>F = Fractional concentration of gas (0.21 no units)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The barometric pressure (PB) is the sum of the partial pressures of O2, CO2, N2, and H2O. </a:t>
            </a:r>
          </a:p>
          <a:p>
            <a:pPr marL="0" indent="0" algn="just">
              <a:buFont typeface="Wingdings 3" charset="2"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The percentages of gases </a:t>
            </a:r>
            <a:r>
              <a:rPr lang="en-US" altLang="en-US" sz="1800" dirty="0"/>
              <a:t>in dry air at a barometric pressure of 760 mm Hg are as follows:  </a:t>
            </a:r>
            <a:r>
              <a:rPr lang="en-US" altLang="en-US" sz="1800" dirty="0" smtClean="0"/>
              <a:t>        </a:t>
            </a:r>
            <a:r>
              <a:rPr lang="en-US" altLang="en-US" sz="1800" dirty="0" smtClean="0">
                <a:solidFill>
                  <a:srgbClr val="C00000"/>
                </a:solidFill>
              </a:rPr>
              <a:t>O2</a:t>
            </a:r>
            <a:r>
              <a:rPr lang="en-US" altLang="en-US" sz="1800" dirty="0">
                <a:solidFill>
                  <a:srgbClr val="C00000"/>
                </a:solidFill>
              </a:rPr>
              <a:t>, 21% (0.21); </a:t>
            </a:r>
            <a:r>
              <a:rPr lang="en-US" altLang="en-US" sz="1800" dirty="0" smtClean="0">
                <a:solidFill>
                  <a:srgbClr val="C00000"/>
                </a:solidFill>
              </a:rPr>
              <a:t>    N2</a:t>
            </a:r>
            <a:r>
              <a:rPr lang="en-US" altLang="en-US" sz="1800" dirty="0">
                <a:solidFill>
                  <a:srgbClr val="C00000"/>
                </a:solidFill>
              </a:rPr>
              <a:t>, 79% (0.79); </a:t>
            </a:r>
            <a:r>
              <a:rPr lang="en-US" altLang="en-US" sz="1800" dirty="0" smtClean="0">
                <a:solidFill>
                  <a:srgbClr val="C00000"/>
                </a:solidFill>
              </a:rPr>
              <a:t>        CO2</a:t>
            </a:r>
            <a:r>
              <a:rPr lang="en-US" altLang="en-US" sz="1800" dirty="0">
                <a:solidFill>
                  <a:srgbClr val="C00000"/>
                </a:solidFill>
              </a:rPr>
              <a:t>, 0% (0). </a:t>
            </a:r>
            <a:endParaRPr lang="en-US" altLang="en-US" sz="1800" dirty="0" smtClean="0">
              <a:solidFill>
                <a:srgbClr val="C00000"/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en-US" altLang="en-US" sz="1800" dirty="0" smtClean="0"/>
              <a:t>Because </a:t>
            </a:r>
            <a:r>
              <a:rPr lang="en-US" altLang="en-US" sz="1800" dirty="0"/>
              <a:t>air is humidified in the airways, </a:t>
            </a:r>
            <a:r>
              <a:rPr lang="en-US" altLang="en-US" sz="1800" dirty="0">
                <a:solidFill>
                  <a:srgbClr val="C00000"/>
                </a:solidFill>
              </a:rPr>
              <a:t>water</a:t>
            </a:r>
            <a:r>
              <a:rPr lang="en-US" altLang="en-US" sz="1800" dirty="0"/>
              <a:t> vapor pressure is obligatory and equal to </a:t>
            </a:r>
            <a:r>
              <a:rPr lang="en-US" altLang="en-US" sz="1800" dirty="0">
                <a:solidFill>
                  <a:srgbClr val="C00000"/>
                </a:solidFill>
              </a:rPr>
              <a:t>47 mm Hg </a:t>
            </a:r>
            <a:r>
              <a:rPr lang="en-US" altLang="en-US" sz="1800" dirty="0"/>
              <a:t>at 37°C.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4744"/>
            <a:ext cx="6696868" cy="5040559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2"/>
              <a:buChar char="q"/>
            </a:pP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Oxygen concentration in the atmosphere is 21%. </a:t>
            </a:r>
            <a:endParaRPr lang="en-US" altLang="en-US" sz="2400" dirty="0" smtClean="0">
              <a:latin typeface="Times New Roman" charset="0"/>
              <a:ea typeface="Aparajita" charset="0"/>
              <a:cs typeface="Times New Roman" charset="0"/>
            </a:endParaRPr>
          </a:p>
          <a:p>
            <a:pPr marL="109537" indent="0" eaLnBrk="1" hangingPunct="1">
              <a:buNone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So PO2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in atmosphere </a:t>
            </a: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= 760 mmHg x 21% =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Aparajita" charset="0"/>
                <a:cs typeface="Times New Roman" charset="0"/>
              </a:rPr>
              <a:t>160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charset="0"/>
                <a:ea typeface="Aparajita" charset="0"/>
                <a:cs typeface="Times New Roman" charset="0"/>
              </a:rPr>
              <a:t>mmHg.</a:t>
            </a:r>
          </a:p>
          <a:p>
            <a:pPr marL="109537" indent="0" eaLnBrk="1" hangingPunct="1">
              <a:buNone/>
            </a:pPr>
            <a:r>
              <a:rPr lang="en-US" altLang="en-US" sz="2400" dirty="0" smtClean="0">
                <a:latin typeface="Times New Roman" charset="0"/>
                <a:ea typeface="Aparajita" charset="0"/>
                <a:cs typeface="Times New Roman" charset="0"/>
              </a:rPr>
              <a:t>This </a:t>
            </a: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mixes with “old” air already present in alveolus to arrive at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PO2 of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Aparajita" charset="0"/>
                <a:cs typeface="Times New Roman" charset="0"/>
              </a:rPr>
              <a:t>104 mmHg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in alveoli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charset="0"/>
              <a:ea typeface="Aparajita" charset="0"/>
              <a:cs typeface="Times New Roman" charset="0"/>
            </a:endParaRPr>
          </a:p>
          <a:p>
            <a:pPr eaLnBrk="1" hangingPunct="1">
              <a:buFont typeface="Wingdings" charset="2"/>
              <a:buChar char="q"/>
            </a:pP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Carbon dioxide concentration in the atmosphere is 0.04%. </a:t>
            </a:r>
          </a:p>
          <a:p>
            <a:pPr marL="109537" indent="0" eaLnBrk="1" hangingPunct="1">
              <a:buNone/>
            </a:pPr>
            <a:r>
              <a:rPr lang="en-US" altLang="en-US" sz="2400" dirty="0" smtClean="0">
                <a:latin typeface="Times New Roman" charset="0"/>
                <a:ea typeface="Aparajita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So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PCO2 in atmosphere</a:t>
            </a: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 =760 mmHg x 0.04% =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Aparajita" charset="0"/>
                <a:cs typeface="Times New Roman" charset="0"/>
              </a:rPr>
              <a:t>0.3 mm Hg</a:t>
            </a:r>
          </a:p>
          <a:p>
            <a:pPr marL="109537" indent="0" eaLnBrk="1" hangingPunct="1">
              <a:buNone/>
            </a:pP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This mixes with high CO2 levels from residual volume in the alveoli to arrive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at PCO2 </a:t>
            </a: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of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Aparajita" charset="0"/>
                <a:cs typeface="Times New Roman" charset="0"/>
              </a:rPr>
              <a:t>40 mmHg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Aparajita" charset="0"/>
                <a:cs typeface="Times New Roman" charset="0"/>
              </a:rPr>
              <a:t>in the alveoli</a:t>
            </a:r>
            <a:r>
              <a:rPr lang="en-US" altLang="en-US" sz="2400" dirty="0">
                <a:latin typeface="Times New Roman" charset="0"/>
                <a:ea typeface="Aparajita" charset="0"/>
                <a:cs typeface="Times New Roman" charset="0"/>
              </a:rPr>
              <a:t>.</a:t>
            </a:r>
          </a:p>
          <a:p>
            <a:pPr eaLnBrk="1" hangingPunct="1"/>
            <a:endParaRPr lang="en-US" altLang="en-US" dirty="0">
              <a:ea typeface="Aparajita" charset="0"/>
              <a:cs typeface="Times New Roman" charset="0"/>
            </a:endParaRP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  <a:ea typeface="Arial" charset="0"/>
              </a:rPr>
              <a:t>Dr.Aida Korish ( akorish@ksu.edu.sa)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003232" cy="6479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Partial Pressure of O2 and CO2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3341"/>
            <a:ext cx="2078261" cy="4243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23703"/>
            <a:ext cx="6480175" cy="5850160"/>
          </a:xfrm>
        </p:spPr>
        <p:txBody>
          <a:bodyPr/>
          <a:lstStyle/>
          <a:p>
            <a:pPr marL="236538" indent="-42863" eaLnBrk="1" hangingPunct="1">
              <a:lnSpc>
                <a:spcPct val="90000"/>
              </a:lnSpc>
              <a:buFont typeface="Wingdings 3" charset="2"/>
              <a:buNone/>
            </a:pPr>
            <a:r>
              <a:rPr lang="en-AU" altLang="en-US" sz="2400" dirty="0"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     </a:t>
            </a:r>
            <a:r>
              <a:rPr lang="el-GR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α 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l-GR" altLang="en-US" sz="2400" u="sng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 x A x S</a:t>
            </a:r>
            <a:endParaRPr lang="en-US" altLang="en-US" sz="24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36538" indent="-42863" eaLnBrk="1" hangingPunct="1">
              <a:lnSpc>
                <a:spcPct val="90000"/>
              </a:lnSpc>
              <a:buFont typeface="Wingdings 3" charset="2"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d x √MW      </a:t>
            </a:r>
            <a:endParaRPr lang="en-AU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36538" lvl="1" indent="-42863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alt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P</a:t>
            </a:r>
            <a:r>
              <a:rPr lang="en-AU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AU" altLang="en-US" sz="2400" dirty="0">
                <a:latin typeface="Times New Roman" charset="0"/>
                <a:ea typeface="Times New Roman" charset="0"/>
                <a:cs typeface="Times New Roman" charset="0"/>
              </a:rPr>
              <a:t>Partial pressure differences</a:t>
            </a:r>
          </a:p>
          <a:p>
            <a:pPr marL="236538" lvl="1" indent="-42863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alt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A</a:t>
            </a:r>
            <a:r>
              <a:rPr lang="en-AU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AU" altLang="en-US" sz="2400" dirty="0">
                <a:latin typeface="Times New Roman" charset="0"/>
                <a:ea typeface="Times New Roman" charset="0"/>
                <a:cs typeface="Times New Roman" charset="0"/>
              </a:rPr>
              <a:t> Surface area for gas exchange [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total surface area of the respiratory membrane is </a:t>
            </a:r>
            <a:r>
              <a:rPr lang="en-US" altLang="en-US" sz="2400" u="sng" dirty="0">
                <a:latin typeface="Times New Roman" charset="0"/>
                <a:ea typeface="Times New Roman" charset="0"/>
                <a:cs typeface="Times New Roman" charset="0"/>
              </a:rPr>
              <a:t>~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50 to 100 m2 in normal adult.</a:t>
            </a:r>
            <a:r>
              <a:rPr lang="en-AU" altLang="en-US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marL="236538" lvl="1" indent="-42863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alt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AU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AU" altLang="en-US" sz="2400" dirty="0">
                <a:latin typeface="Times New Roman" charset="0"/>
                <a:ea typeface="Times New Roman" charset="0"/>
                <a:cs typeface="Times New Roman" charset="0"/>
              </a:rPr>
              <a:t>Diffusion distance [thickness of the respiratory membrane]</a:t>
            </a:r>
          </a:p>
          <a:p>
            <a:pPr marL="236538" lvl="1" indent="-42863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alt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MW</a:t>
            </a:r>
            <a:r>
              <a:rPr lang="en-AU" altLang="en-US" sz="2400" dirty="0">
                <a:latin typeface="Times New Roman" charset="0"/>
                <a:ea typeface="Times New Roman" charset="0"/>
                <a:cs typeface="Times New Roman" charset="0"/>
              </a:rPr>
              <a:t>: Molecular weight </a:t>
            </a:r>
            <a:r>
              <a:rPr lang="en-AU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of gas</a:t>
            </a:r>
          </a:p>
          <a:p>
            <a:pPr marL="236538" lvl="1" indent="-42863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alt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AU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:solubility </a:t>
            </a:r>
            <a:r>
              <a:rPr lang="en-AU" altLang="en-US" sz="2400" dirty="0">
                <a:latin typeface="Times New Roman" charset="0"/>
                <a:ea typeface="Times New Roman" charset="0"/>
                <a:cs typeface="Times New Roman" charset="0"/>
              </a:rPr>
              <a:t>of gas in the body </a:t>
            </a:r>
            <a:r>
              <a:rPr lang="en-AU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fluids.</a:t>
            </a:r>
            <a:endParaRPr lang="en-US" altLang="en-US" sz="2400" u="sng" dirty="0" smtClean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36538" lvl="1" indent="-42863" eaLnBrk="1" hangingPunct="1">
              <a:spcBef>
                <a:spcPct val="0"/>
              </a:spcBef>
              <a:buNone/>
            </a:pPr>
            <a:r>
              <a:rPr lang="en-US" altLang="en-US" sz="2400" u="sng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/ √MW</a:t>
            </a:r>
            <a:r>
              <a:rPr lang="en-US" alt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is called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diffusion coefficient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of the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gas.</a:t>
            </a:r>
          </a:p>
          <a:p>
            <a:pPr marL="236538" lvl="1" indent="-42863" eaLnBrk="1" hangingPunct="1">
              <a:spcBef>
                <a:spcPct val="0"/>
              </a:spcBef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6. The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temperature of the fluid. In the body, the temperature remains reasonably constant and usually need not be considered.</a:t>
            </a:r>
          </a:p>
          <a:p>
            <a:pPr marL="236538" lvl="1" indent="-42863" eaLnBrk="1" hangingPunct="1">
              <a:spcBef>
                <a:spcPct val="0"/>
              </a:spcBef>
              <a:buFont typeface="Verdana" charset="0"/>
              <a:buNone/>
            </a:pPr>
            <a:endParaRPr lang="en-AU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36538" indent="-42863" eaLnBrk="1" hangingPunct="1">
              <a:lnSpc>
                <a:spcPct val="90000"/>
              </a:lnSpc>
              <a:buFont typeface="Wingdings 3" charset="2"/>
              <a:buNone/>
            </a:pPr>
            <a:endParaRPr lang="en-US" altLang="en-US" sz="2400" dirty="0">
              <a:solidFill>
                <a:srgbClr val="FFFF00"/>
              </a:solidFill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Verdana" charset="0"/>
              <a:buNone/>
            </a:pPr>
            <a:endParaRPr lang="en-AU" altLang="en-US" sz="2000" dirty="0"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Verdana" charset="0"/>
              <a:buNone/>
            </a:pPr>
            <a:endParaRPr lang="en-AU" altLang="en-US" sz="2000" dirty="0">
              <a:ea typeface="Times New Roman" charset="0"/>
              <a:cs typeface="Times New Roman" charset="0"/>
            </a:endParaRP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  <a:ea typeface="Arial" charset="0"/>
              </a:rPr>
              <a:t>Dr.Aida Korish ( akorish@ksu.edu.sa)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7215"/>
            <a:ext cx="8750330" cy="906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affecting gas diffusion- Fick’s Principle</a:t>
            </a:r>
            <a:endParaRPr lang="en-US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5" y="1481820"/>
            <a:ext cx="2448371" cy="410742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5537"/>
            <a:ext cx="6840760" cy="5648325"/>
          </a:xfrm>
          <a:ln w="15875">
            <a:solidFill>
              <a:srgbClr val="0000FF"/>
            </a:solidFill>
          </a:ln>
        </p:spPr>
        <p:txBody>
          <a:bodyPr/>
          <a:lstStyle/>
          <a:p>
            <a:pPr marL="342900" lvl="1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AU" altLang="en-US" sz="2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AU" alt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AU" altLang="en-US" sz="2000" dirty="0">
                <a:latin typeface="Times New Roman" charset="0"/>
                <a:ea typeface="Times New Roman" charset="0"/>
                <a:cs typeface="Times New Roman" charset="0"/>
              </a:rPr>
              <a:t> has lower molecular weight than </a:t>
            </a:r>
            <a:r>
              <a:rPr lang="en-AU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AU" altLang="en-US" sz="20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AU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but </a:t>
            </a:r>
            <a:r>
              <a:rPr lang="en-AU" altLang="en-US" sz="2000" dirty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AU" alt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AU" altLang="en-US" sz="2000" dirty="0">
                <a:latin typeface="Times New Roman" charset="0"/>
                <a:ea typeface="Times New Roman" charset="0"/>
                <a:cs typeface="Times New Roman" charset="0"/>
              </a:rPr>
              <a:t> is 24 times  more soluble than </a:t>
            </a:r>
            <a:r>
              <a:rPr lang="en-AU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AU" altLang="en-US" sz="20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AU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Net </a:t>
            </a:r>
            <a:r>
              <a:rPr lang="en-AU" altLang="en-US" sz="2000" dirty="0">
                <a:latin typeface="Times New Roman" charset="0"/>
                <a:ea typeface="Times New Roman" charset="0"/>
                <a:cs typeface="Times New Roman" charset="0"/>
              </a:rPr>
              <a:t>result: </a:t>
            </a:r>
            <a:r>
              <a:rPr lang="en-AU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AU" altLang="en-US" sz="2000" baseline="-25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AU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diffusion approx. 20 times  faster than O</a:t>
            </a:r>
            <a:r>
              <a:rPr lang="en-AU" altLang="en-US" sz="2000" baseline="-25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AU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diffusion</a:t>
            </a:r>
            <a:endParaRPr lang="en-US" altLang="en-US" sz="20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The partial pressure of a gas in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 solution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is determined not only by its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concentration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but also by the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solubility coefficient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of the gas. </a:t>
            </a:r>
          </a:p>
          <a:p>
            <a:pPr marL="10953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Henry’s law: Partial pressure = </a:t>
            </a:r>
            <a:r>
              <a:rPr lang="en-US" altLang="en-US" sz="2000" u="sng" dirty="0" smtClean="0">
                <a:latin typeface="Times New Roman" charset="0"/>
                <a:ea typeface="Times New Roman" charset="0"/>
                <a:cs typeface="Times New Roman" charset="0"/>
              </a:rPr>
              <a:t>Concentration of dissolved gas</a:t>
            </a:r>
            <a:endParaRPr lang="en-US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953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        Solubility coefficient</a:t>
            </a:r>
          </a:p>
          <a:p>
            <a:pPr marL="396875" indent="-342900" eaLnBrk="1" hangingPunct="1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Therefore, the partial pressure of carbon dioxide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(PCO2)(for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 given concentration) is less than one twentieth that exerted by oxygen. </a:t>
            </a:r>
          </a:p>
          <a:p>
            <a:pPr marL="396875" indent="-342900" eaLnBrk="1" hangingPunct="1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The relative rates at which different gases at the same pressure level will diffuse are proportional to their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diffusion coefficient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For  O2 =  1.0    CO2 = 20.0    N2  = 0.53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36538" indent="-2365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/>
          </a:p>
          <a:p>
            <a:pPr marL="236538" indent="-2365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020272" y="6237312"/>
            <a:ext cx="1512168" cy="360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  <a:ea typeface="Arial" charset="0"/>
              </a:rPr>
              <a:t>Dr.Aida </a:t>
            </a:r>
            <a:r>
              <a:rPr lang="en-US" altLang="en-US" sz="1000" dirty="0" err="1" smtClean="0">
                <a:latin typeface="Arial" charset="0"/>
                <a:ea typeface="Arial" charset="0"/>
              </a:rPr>
              <a:t>Korish</a:t>
            </a:r>
            <a:endParaRPr lang="en-US" altLang="en-US" sz="1000" dirty="0" smtClean="0">
              <a:latin typeface="Arial" charset="0"/>
              <a:ea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  <a:ea typeface="Arial" charset="0"/>
              </a:rPr>
              <a:t> </a:t>
            </a:r>
            <a:r>
              <a:rPr lang="en-US" altLang="en-US" sz="1000" dirty="0">
                <a:latin typeface="Arial" charset="0"/>
                <a:ea typeface="Arial" charset="0"/>
              </a:rPr>
              <a:t>( akorish@ksu.edu.sa)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95" y="260648"/>
            <a:ext cx="8778005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</a:rPr>
              <a:t>Cont….Factors affecting diffusion across the respiratory membrane</a:t>
            </a: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5604" name="Picture 5" descr="ÙØªÙØ¬Ø© Ø¨Ø­Ø« Ø§ÙØµÙØ± Ø¹Ù âªthe diffusion coefficient of ga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54" y="1124744"/>
            <a:ext cx="182985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10907</TotalTime>
  <Words>1521</Words>
  <Application>Microsoft Macintosh PowerPoint</Application>
  <PresentationFormat>On-screen Show (4:3)</PresentationFormat>
  <Paragraphs>121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Aparajita</vt:lpstr>
      <vt:lpstr>Comic Sans MS</vt:lpstr>
      <vt:lpstr>Lucida Sans Unicode</vt:lpstr>
      <vt:lpstr>Verdana</vt:lpstr>
      <vt:lpstr>Wingdings 2</vt:lpstr>
      <vt:lpstr>Wingdings 3</vt:lpstr>
      <vt:lpstr>Arial</vt:lpstr>
      <vt:lpstr>Calibri</vt:lpstr>
      <vt:lpstr>Times New Roman</vt:lpstr>
      <vt:lpstr>Wingdings</vt:lpstr>
      <vt:lpstr>Concourse</vt:lpstr>
      <vt:lpstr> Gas Transfer (Diffusion of O2 and CO2)</vt:lpstr>
      <vt:lpstr>Objectives</vt:lpstr>
      <vt:lpstr>Gas exchange through the respiratory membrane </vt:lpstr>
      <vt:lpstr>Partial pressure of gases</vt:lpstr>
      <vt:lpstr>HUMIDIFICATION OF THE AIR IN THE RESPIRATORY PASSAGES</vt:lpstr>
      <vt:lpstr>Dalton’s Law of Partial Pressures</vt:lpstr>
      <vt:lpstr>Partial Pressure of O2 and CO2</vt:lpstr>
      <vt:lpstr> Factors affecting gas diffusion- Fick’s Principle</vt:lpstr>
      <vt:lpstr>Cont….Factors affecting diffusion across the respiratory membrane</vt:lpstr>
      <vt:lpstr>Composition of Alveolar Air in  Relation to Atmospheric Air  </vt:lpstr>
      <vt:lpstr>Importance of the Slow Replacement of Alveolar Air</vt:lpstr>
      <vt:lpstr>PO2 and PCO2 in various potions of normal expired air</vt:lpstr>
      <vt:lpstr> Diffusion of Oxygen  </vt:lpstr>
      <vt:lpstr>Diffusion of Carbon Dioxide</vt:lpstr>
      <vt:lpstr>O2 concentration in the alveoli</vt:lpstr>
      <vt:lpstr>Effect of alveolar ventilation on the alveolar PCO2</vt:lpstr>
      <vt:lpstr>PO2 and PCO2 in air, lung and tissues</vt:lpstr>
    </vt:vector>
  </TitlesOfParts>
  <Company>KSU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</dc:title>
  <dc:creator>DTK</dc:creator>
  <cp:lastModifiedBy>Microsoft Office User</cp:lastModifiedBy>
  <cp:revision>879</cp:revision>
  <cp:lastPrinted>1601-01-01T00:00:00Z</cp:lastPrinted>
  <dcterms:created xsi:type="dcterms:W3CDTF">2006-11-19T09:48:28Z</dcterms:created>
  <dcterms:modified xsi:type="dcterms:W3CDTF">2021-01-19T17:09:39Z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