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4" r:id="rId1"/>
  </p:sldMasterIdLst>
  <p:notesMasterIdLst>
    <p:notesMasterId r:id="rId23"/>
  </p:notesMasterIdLst>
  <p:sldIdLst>
    <p:sldId id="505" r:id="rId2"/>
    <p:sldId id="645" r:id="rId3"/>
    <p:sldId id="686" r:id="rId4"/>
    <p:sldId id="504" r:id="rId5"/>
    <p:sldId id="654" r:id="rId6"/>
    <p:sldId id="355" r:id="rId7"/>
    <p:sldId id="503" r:id="rId8"/>
    <p:sldId id="687" r:id="rId9"/>
    <p:sldId id="726" r:id="rId10"/>
    <p:sldId id="361" r:id="rId11"/>
    <p:sldId id="785" r:id="rId12"/>
    <p:sldId id="362" r:id="rId13"/>
    <p:sldId id="399" r:id="rId14"/>
    <p:sldId id="363" r:id="rId15"/>
    <p:sldId id="365" r:id="rId16"/>
    <p:sldId id="366" r:id="rId17"/>
    <p:sldId id="784" r:id="rId18"/>
    <p:sldId id="367" r:id="rId19"/>
    <p:sldId id="608" r:id="rId20"/>
    <p:sldId id="368" r:id="rId21"/>
    <p:sldId id="369"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99FF"/>
    <a:srgbClr val="66FFFF"/>
    <a:srgbClr val="00FFFF"/>
    <a:srgbClr val="FF00FF"/>
    <a:srgbClr val="FFFF00"/>
    <a:srgbClr val="00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8" autoAdjust="0"/>
    <p:restoredTop sz="89498" autoAdjust="0"/>
  </p:normalViewPr>
  <p:slideViewPr>
    <p:cSldViewPr>
      <p:cViewPr varScale="1">
        <p:scale>
          <a:sx n="93" d="100"/>
          <a:sy n="93" d="100"/>
        </p:scale>
        <p:origin x="560" y="208"/>
      </p:cViewPr>
      <p:guideLst>
        <p:guide orient="horz" pos="2160"/>
        <p:guide pos="2880"/>
      </p:guideLst>
    </p:cSldViewPr>
  </p:slideViewPr>
  <p:outlineViewPr>
    <p:cViewPr>
      <p:scale>
        <a:sx n="33" d="100"/>
        <a:sy n="33" d="100"/>
      </p:scale>
      <p:origin x="0" y="5781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6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smtClean="0">
                <a:latin typeface="Arial" panose="020B0604020202020204" pitchFamily="34" charset="0"/>
                <a:ea typeface="+mn-ea"/>
                <a:cs typeface="Arial" panose="020B0604020202020204" pitchFamily="34" charset="0"/>
              </a:defRPr>
            </a:lvl1pPr>
          </a:lstStyle>
          <a:p>
            <a:pPr>
              <a:defRPr/>
            </a:pPr>
            <a:endParaRPr lang="en-US" altLang="en-US"/>
          </a:p>
        </p:txBody>
      </p:sp>
      <p:sp>
        <p:nvSpPr>
          <p:cNvPr id="655363"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smtClean="0">
                <a:latin typeface="Arial" panose="020B0604020202020204" pitchFamily="34" charset="0"/>
                <a:ea typeface="+mn-ea"/>
                <a:cs typeface="Arial" panose="020B0604020202020204" pitchFamily="34" charset="0"/>
              </a:defRPr>
            </a:lvl1pPr>
          </a:lstStyle>
          <a:p>
            <a:pPr>
              <a:defRPr/>
            </a:pPr>
            <a:endParaRPr lang="en-US" alt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366"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smtClean="0">
                <a:latin typeface="Arial" panose="020B0604020202020204" pitchFamily="34" charset="0"/>
                <a:ea typeface="+mn-ea"/>
                <a:cs typeface="Arial" panose="020B0604020202020204" pitchFamily="34" charset="0"/>
              </a:defRPr>
            </a:lvl1pPr>
          </a:lstStyle>
          <a:p>
            <a:pPr>
              <a:defRPr/>
            </a:pPr>
            <a:endParaRPr lang="en-US" altLang="en-US"/>
          </a:p>
        </p:txBody>
      </p:sp>
      <p:sp>
        <p:nvSpPr>
          <p:cNvPr id="655367"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lvl1pPr>
          </a:lstStyle>
          <a:p>
            <a:fld id="{CFEFA0C5-1E86-0248-AF8D-108411297DA9}" type="slidenum">
              <a:rPr lang="ar-SA" altLang="en-US"/>
              <a:pPr/>
              <a:t>‹#›</a:t>
            </a:fld>
            <a:endParaRPr lang="en-US" altLang="en-US"/>
          </a:p>
        </p:txBody>
      </p:sp>
    </p:spTree>
    <p:extLst>
      <p:ext uri="{BB962C8B-B14F-4D97-AF65-F5344CB8AC3E}">
        <p14:creationId xmlns:p14="http://schemas.microsoft.com/office/powerpoint/2010/main" val="45164630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ea typeface="Arial" charset="0"/>
                <a:cs typeface="Arial" charset="0"/>
              </a:defRPr>
            </a:lvl1pPr>
            <a:lvl2pPr marL="742950" indent="-285750" algn="r" rtl="1">
              <a:spcBef>
                <a:spcPct val="30000"/>
              </a:spcBef>
              <a:defRPr sz="1200">
                <a:solidFill>
                  <a:schemeClr val="tx1"/>
                </a:solidFill>
                <a:latin typeface="Arial" charset="0"/>
                <a:ea typeface="Arial" charset="0"/>
                <a:cs typeface="Arial" charset="0"/>
              </a:defRPr>
            </a:lvl2pPr>
            <a:lvl3pPr marL="1143000" indent="-228600" algn="r" rtl="1">
              <a:spcBef>
                <a:spcPct val="30000"/>
              </a:spcBef>
              <a:defRPr sz="1200">
                <a:solidFill>
                  <a:schemeClr val="tx1"/>
                </a:solidFill>
                <a:latin typeface="Arial" charset="0"/>
                <a:ea typeface="Arial" charset="0"/>
                <a:cs typeface="Arial" charset="0"/>
              </a:defRPr>
            </a:lvl3pPr>
            <a:lvl4pPr marL="1600200" indent="-228600" algn="r" rtl="1">
              <a:spcBef>
                <a:spcPct val="30000"/>
              </a:spcBef>
              <a:defRPr sz="1200">
                <a:solidFill>
                  <a:schemeClr val="tx1"/>
                </a:solidFill>
                <a:latin typeface="Arial" charset="0"/>
                <a:ea typeface="Arial" charset="0"/>
                <a:cs typeface="Arial" charset="0"/>
              </a:defRPr>
            </a:lvl4pPr>
            <a:lvl5pPr marL="2057400" indent="-228600" algn="r" rtl="1">
              <a:spcBef>
                <a:spcPct val="30000"/>
              </a:spcBef>
              <a:defRPr sz="1200">
                <a:solidFill>
                  <a:schemeClr val="tx1"/>
                </a:solidFill>
                <a:latin typeface="Arial" charset="0"/>
                <a:ea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ea typeface="Arial" charset="0"/>
                <a:cs typeface="Arial" charset="0"/>
              </a:defRPr>
            </a:lvl9pPr>
          </a:lstStyle>
          <a:p>
            <a:pPr algn="l">
              <a:spcBef>
                <a:spcPct val="0"/>
              </a:spcBef>
            </a:pPr>
            <a:fld id="{3D67D3C7-3E50-7146-B829-BC252A3652F7}" type="slidenum">
              <a:rPr lang="ar-SA" altLang="en-US"/>
              <a:pPr algn="l">
                <a:spcBef>
                  <a:spcPct val="0"/>
                </a:spcBef>
              </a:pPr>
              <a:t>4</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ar-EG" altLang="en-US"/>
          </a:p>
        </p:txBody>
      </p:sp>
    </p:spTree>
    <p:extLst>
      <p:ext uri="{BB962C8B-B14F-4D97-AF65-F5344CB8AC3E}">
        <p14:creationId xmlns:p14="http://schemas.microsoft.com/office/powerpoint/2010/main" val="161217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ea typeface="Arial" charset="0"/>
                <a:cs typeface="Arial" charset="0"/>
              </a:defRPr>
            </a:lvl1pPr>
            <a:lvl2pPr marL="742950" indent="-285750" algn="r" rtl="1">
              <a:spcBef>
                <a:spcPct val="30000"/>
              </a:spcBef>
              <a:defRPr sz="1200">
                <a:solidFill>
                  <a:schemeClr val="tx1"/>
                </a:solidFill>
                <a:latin typeface="Arial" charset="0"/>
                <a:ea typeface="Arial" charset="0"/>
                <a:cs typeface="Arial" charset="0"/>
              </a:defRPr>
            </a:lvl2pPr>
            <a:lvl3pPr marL="1143000" indent="-228600" algn="r" rtl="1">
              <a:spcBef>
                <a:spcPct val="30000"/>
              </a:spcBef>
              <a:defRPr sz="1200">
                <a:solidFill>
                  <a:schemeClr val="tx1"/>
                </a:solidFill>
                <a:latin typeface="Arial" charset="0"/>
                <a:ea typeface="Arial" charset="0"/>
                <a:cs typeface="Arial" charset="0"/>
              </a:defRPr>
            </a:lvl3pPr>
            <a:lvl4pPr marL="1600200" indent="-228600" algn="r" rtl="1">
              <a:spcBef>
                <a:spcPct val="30000"/>
              </a:spcBef>
              <a:defRPr sz="1200">
                <a:solidFill>
                  <a:schemeClr val="tx1"/>
                </a:solidFill>
                <a:latin typeface="Arial" charset="0"/>
                <a:ea typeface="Arial" charset="0"/>
                <a:cs typeface="Arial" charset="0"/>
              </a:defRPr>
            </a:lvl4pPr>
            <a:lvl5pPr marL="2057400" indent="-228600" algn="r" rtl="1">
              <a:spcBef>
                <a:spcPct val="30000"/>
              </a:spcBef>
              <a:defRPr sz="1200">
                <a:solidFill>
                  <a:schemeClr val="tx1"/>
                </a:solidFill>
                <a:latin typeface="Arial" charset="0"/>
                <a:ea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ea typeface="Arial" charset="0"/>
                <a:cs typeface="Arial" charset="0"/>
              </a:defRPr>
            </a:lvl9pPr>
          </a:lstStyle>
          <a:p>
            <a:pPr algn="l">
              <a:spcBef>
                <a:spcPct val="0"/>
              </a:spcBef>
            </a:pPr>
            <a:fld id="{438D0133-BBAC-7542-93CE-F87062E85130}" type="slidenum">
              <a:rPr lang="ar-SA" altLang="en-US"/>
              <a:pPr algn="l">
                <a:spcBef>
                  <a:spcPct val="0"/>
                </a:spcBef>
              </a:pPr>
              <a:t>7</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ar-EG" altLang="en-US"/>
          </a:p>
        </p:txBody>
      </p:sp>
    </p:spTree>
    <p:extLst>
      <p:ext uri="{BB962C8B-B14F-4D97-AF65-F5344CB8AC3E}">
        <p14:creationId xmlns:p14="http://schemas.microsoft.com/office/powerpoint/2010/main" val="98050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rtl="0"/>
            <a:endParaRPr lang="en-US" altLang="en-US"/>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57A39F86-C154-E446-97C8-2A31BD92D690}" type="slidenum">
              <a:rPr lang="ar-SA" altLang="en-US"/>
              <a:pPr/>
              <a:t>16</a:t>
            </a:fld>
            <a:endParaRPr lang="en-US" altLang="en-US"/>
          </a:p>
        </p:txBody>
      </p:sp>
    </p:spTree>
    <p:extLst>
      <p:ext uri="{BB962C8B-B14F-4D97-AF65-F5344CB8AC3E}">
        <p14:creationId xmlns:p14="http://schemas.microsoft.com/office/powerpoint/2010/main" val="168641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ea typeface="Arial" charset="0"/>
                <a:cs typeface="Arial" charset="0"/>
              </a:defRPr>
            </a:lvl1pPr>
            <a:lvl2pPr marL="742950" indent="-285750" algn="r" rtl="1">
              <a:spcBef>
                <a:spcPct val="30000"/>
              </a:spcBef>
              <a:defRPr sz="1200">
                <a:solidFill>
                  <a:schemeClr val="tx1"/>
                </a:solidFill>
                <a:latin typeface="Arial" charset="0"/>
                <a:ea typeface="Arial" charset="0"/>
                <a:cs typeface="Arial" charset="0"/>
              </a:defRPr>
            </a:lvl2pPr>
            <a:lvl3pPr marL="1143000" indent="-228600" algn="r" rtl="1">
              <a:spcBef>
                <a:spcPct val="30000"/>
              </a:spcBef>
              <a:defRPr sz="1200">
                <a:solidFill>
                  <a:schemeClr val="tx1"/>
                </a:solidFill>
                <a:latin typeface="Arial" charset="0"/>
                <a:ea typeface="Arial" charset="0"/>
                <a:cs typeface="Arial" charset="0"/>
              </a:defRPr>
            </a:lvl3pPr>
            <a:lvl4pPr marL="1600200" indent="-228600" algn="r" rtl="1">
              <a:spcBef>
                <a:spcPct val="30000"/>
              </a:spcBef>
              <a:defRPr sz="1200">
                <a:solidFill>
                  <a:schemeClr val="tx1"/>
                </a:solidFill>
                <a:latin typeface="Arial" charset="0"/>
                <a:ea typeface="Arial" charset="0"/>
                <a:cs typeface="Arial" charset="0"/>
              </a:defRPr>
            </a:lvl4pPr>
            <a:lvl5pPr marL="2057400" indent="-228600" algn="r" rtl="1">
              <a:spcBef>
                <a:spcPct val="30000"/>
              </a:spcBef>
              <a:defRPr sz="1200">
                <a:solidFill>
                  <a:schemeClr val="tx1"/>
                </a:solidFill>
                <a:latin typeface="Arial" charset="0"/>
                <a:ea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ea typeface="Arial" charset="0"/>
                <a:cs typeface="Arial" charset="0"/>
              </a:defRPr>
            </a:lvl9pPr>
          </a:lstStyle>
          <a:p>
            <a:pPr algn="l">
              <a:spcBef>
                <a:spcPct val="0"/>
              </a:spcBef>
            </a:pPr>
            <a:fld id="{C35D58D9-A6F1-6143-8D88-8B63C7FCC367}" type="slidenum">
              <a:rPr lang="ar-SA" altLang="en-US"/>
              <a:pPr algn="l">
                <a:spcBef>
                  <a:spcPct val="0"/>
                </a:spcBef>
              </a:pPr>
              <a:t>19</a:t>
            </a:fld>
            <a:endParaRPr lang="en-US" altLang="en-US"/>
          </a:p>
        </p:txBody>
      </p:sp>
    </p:spTree>
    <p:extLst>
      <p:ext uri="{BB962C8B-B14F-4D97-AF65-F5344CB8AC3E}">
        <p14:creationId xmlns:p14="http://schemas.microsoft.com/office/powerpoint/2010/main" val="1151884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1" Type="http://schemas.openxmlformats.org/officeDocument/2006/relationships/themeOverride" Target="../theme/themeOverride4.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endParaRPr lang="en-US" altLang="en-US" smtClean="0">
              <a:solidFill>
                <a:srgbClr val="FFFFFF"/>
              </a:solidFill>
              <a:latin typeface="Lucida Sans Unicode" panose="020B0602030504020204" pitchFamily="34"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hangingPunct="1">
                <a:defRPr/>
              </a:pPr>
              <a:endParaRPr lang="en-US">
                <a:ea typeface="+mn-ea"/>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endParaRPr lang="en-US" altLang="en-US" smtClean="0">
                <a:solidFill>
                  <a:srgbClr val="FFFFFF"/>
                </a:solidFill>
                <a:latin typeface="Lucida Sans Unicode" panose="020B0602030504020204" pitchFamily="34"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lstStyle>
          <a:p>
            <a:pPr>
              <a:defRPr/>
            </a:pPr>
            <a:endParaRPr lang="en-US" alt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Dr.Aida Korish ( akorish@ksu.edu.sa)</a:t>
            </a:r>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BEFD5E88-0A9A-6946-86A7-96DDC3CF8366}" type="slidenum">
              <a:rPr lang="ar-SA" altLang="en-US"/>
              <a:pPr/>
              <a:t>‹#›</a:t>
            </a:fld>
            <a:endParaRPr lang="en-US" altLang="en-US"/>
          </a:p>
        </p:txBody>
      </p:sp>
    </p:spTree>
    <p:extLst>
      <p:ext uri="{BB962C8B-B14F-4D97-AF65-F5344CB8AC3E}">
        <p14:creationId xmlns:p14="http://schemas.microsoft.com/office/powerpoint/2010/main" val="48646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Dr.Aida Korish ( akorish@ksu.edu.sa)</a:t>
            </a:r>
          </a:p>
        </p:txBody>
      </p:sp>
      <p:sp>
        <p:nvSpPr>
          <p:cNvPr id="6" name="Slide Number Placeholder 17"/>
          <p:cNvSpPr>
            <a:spLocks noGrp="1"/>
          </p:cNvSpPr>
          <p:nvPr>
            <p:ph type="sldNum" sz="quarter" idx="12"/>
          </p:nvPr>
        </p:nvSpPr>
        <p:spPr/>
        <p:txBody>
          <a:bodyPr/>
          <a:lstStyle>
            <a:lvl1pPr>
              <a:defRPr/>
            </a:lvl1pPr>
          </a:lstStyle>
          <a:p>
            <a:fld id="{977DF287-7F51-CA4F-9AB5-C364925D2DE4}" type="slidenum">
              <a:rPr lang="ar-SA" altLang="en-US"/>
              <a:pPr/>
              <a:t>‹#›</a:t>
            </a:fld>
            <a:endParaRPr lang="en-US" altLang="en-US"/>
          </a:p>
        </p:txBody>
      </p:sp>
    </p:spTree>
    <p:extLst>
      <p:ext uri="{BB962C8B-B14F-4D97-AF65-F5344CB8AC3E}">
        <p14:creationId xmlns:p14="http://schemas.microsoft.com/office/powerpoint/2010/main" val="1922507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Dr.Aida Korish ( akorish@ksu.edu.sa)</a:t>
            </a:r>
          </a:p>
        </p:txBody>
      </p:sp>
      <p:sp>
        <p:nvSpPr>
          <p:cNvPr id="6" name="Slide Number Placeholder 17"/>
          <p:cNvSpPr>
            <a:spLocks noGrp="1"/>
          </p:cNvSpPr>
          <p:nvPr>
            <p:ph type="sldNum" sz="quarter" idx="12"/>
          </p:nvPr>
        </p:nvSpPr>
        <p:spPr/>
        <p:txBody>
          <a:bodyPr/>
          <a:lstStyle>
            <a:lvl1pPr>
              <a:defRPr/>
            </a:lvl1pPr>
          </a:lstStyle>
          <a:p>
            <a:fld id="{45A97092-BD04-544D-B79F-258D5B2A6739}" type="slidenum">
              <a:rPr lang="ar-SA" altLang="en-US"/>
              <a:pPr/>
              <a:t>‹#›</a:t>
            </a:fld>
            <a:endParaRPr lang="en-US" altLang="en-US"/>
          </a:p>
        </p:txBody>
      </p:sp>
    </p:spTree>
    <p:extLst>
      <p:ext uri="{BB962C8B-B14F-4D97-AF65-F5344CB8AC3E}">
        <p14:creationId xmlns:p14="http://schemas.microsoft.com/office/powerpoint/2010/main" val="543288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ltLang="en-US"/>
          </a:p>
        </p:txBody>
      </p:sp>
      <p:sp>
        <p:nvSpPr>
          <p:cNvPr id="6" name="Footer Placeholder 21"/>
          <p:cNvSpPr>
            <a:spLocks noGrp="1"/>
          </p:cNvSpPr>
          <p:nvPr>
            <p:ph type="ftr" sz="quarter" idx="11"/>
          </p:nvPr>
        </p:nvSpPr>
        <p:spPr/>
        <p:txBody>
          <a:bodyPr/>
          <a:lstStyle>
            <a:lvl1pPr>
              <a:defRPr/>
            </a:lvl1pPr>
          </a:lstStyle>
          <a:p>
            <a:pPr>
              <a:defRPr/>
            </a:pPr>
            <a:r>
              <a:rPr lang="en-US"/>
              <a:t>Dr.Aida Korish ( akorish@ksu.edu.sa)</a:t>
            </a:r>
          </a:p>
        </p:txBody>
      </p:sp>
      <p:sp>
        <p:nvSpPr>
          <p:cNvPr id="7" name="Slide Number Placeholder 17"/>
          <p:cNvSpPr>
            <a:spLocks noGrp="1"/>
          </p:cNvSpPr>
          <p:nvPr>
            <p:ph type="sldNum" sz="quarter" idx="12"/>
          </p:nvPr>
        </p:nvSpPr>
        <p:spPr/>
        <p:txBody>
          <a:bodyPr/>
          <a:lstStyle>
            <a:lvl1pPr>
              <a:defRPr/>
            </a:lvl1pPr>
          </a:lstStyle>
          <a:p>
            <a:fld id="{CC62610E-F639-0B44-9520-4990B24263B9}" type="slidenum">
              <a:rPr lang="ar-SA" altLang="en-US"/>
              <a:pPr/>
              <a:t>‹#›</a:t>
            </a:fld>
            <a:endParaRPr lang="en-US" altLang="en-US"/>
          </a:p>
        </p:txBody>
      </p:sp>
    </p:spTree>
    <p:extLst>
      <p:ext uri="{BB962C8B-B14F-4D97-AF65-F5344CB8AC3E}">
        <p14:creationId xmlns:p14="http://schemas.microsoft.com/office/powerpoint/2010/main" val="210174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Dr.Aida Korish ( akorish@ksu.edu.sa)</a:t>
            </a:r>
          </a:p>
        </p:txBody>
      </p:sp>
      <p:sp>
        <p:nvSpPr>
          <p:cNvPr id="6" name="Slide Number Placeholder 17"/>
          <p:cNvSpPr>
            <a:spLocks noGrp="1"/>
          </p:cNvSpPr>
          <p:nvPr>
            <p:ph type="sldNum" sz="quarter" idx="12"/>
          </p:nvPr>
        </p:nvSpPr>
        <p:spPr/>
        <p:txBody>
          <a:bodyPr/>
          <a:lstStyle>
            <a:lvl1pPr>
              <a:defRPr/>
            </a:lvl1pPr>
          </a:lstStyle>
          <a:p>
            <a:fld id="{D3981018-28DC-694A-AA67-D9AF52D1B7EB}" type="slidenum">
              <a:rPr lang="ar-SA" altLang="en-US"/>
              <a:pPr/>
              <a:t>‹#›</a:t>
            </a:fld>
            <a:endParaRPr lang="en-US" altLang="en-US"/>
          </a:p>
        </p:txBody>
      </p:sp>
    </p:spTree>
    <p:extLst>
      <p:ext uri="{BB962C8B-B14F-4D97-AF65-F5344CB8AC3E}">
        <p14:creationId xmlns:p14="http://schemas.microsoft.com/office/powerpoint/2010/main" val="15289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6940" dir="5400000" rotWithShape="0">
              <a:srgbClr val="000000">
                <a:alpha val="45998"/>
              </a:srgbClr>
            </a:outerShdw>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rtl="1" eaLnBrk="1" hangingPunct="1"/>
            <a:endParaRPr lang="en-US" altLang="en-US">
              <a:solidFill>
                <a:srgbClr val="FFFFFF"/>
              </a:solidFill>
              <a:latin typeface="Lucida Sans Unicode"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6940" dir="5400000" rotWithShape="0">
              <a:srgbClr val="000000">
                <a:alpha val="45998"/>
              </a:srgbClr>
            </a:outerShdw>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rtl="1" eaLnBrk="1" hangingPunct="1"/>
            <a:endParaRPr lang="en-US" altLang="en-US">
              <a:solidFill>
                <a:srgbClr val="FFFFFF"/>
              </a:solidFill>
              <a:latin typeface="Lucida Sans Unicode"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endParaRPr lang="en-US" altLang="en-US"/>
          </a:p>
        </p:txBody>
      </p:sp>
      <p:sp>
        <p:nvSpPr>
          <p:cNvPr id="7" name="Footer Placeholder 4"/>
          <p:cNvSpPr>
            <a:spLocks noGrp="1"/>
          </p:cNvSpPr>
          <p:nvPr>
            <p:ph type="ftr" sz="quarter" idx="11"/>
          </p:nvPr>
        </p:nvSpPr>
        <p:spPr/>
        <p:txBody>
          <a:bodyPr/>
          <a:lstStyle>
            <a:lvl1pPr>
              <a:defRPr/>
            </a:lvl1pPr>
            <a:extLst/>
          </a:lstStyle>
          <a:p>
            <a:pPr>
              <a:defRPr/>
            </a:pPr>
            <a:r>
              <a:rPr lang="en-US"/>
              <a:t>Dr.Aida Korish ( akorish@ksu.edu.sa)</a:t>
            </a:r>
          </a:p>
        </p:txBody>
      </p:sp>
      <p:sp>
        <p:nvSpPr>
          <p:cNvPr id="8" name="Slide Number Placeholder 5"/>
          <p:cNvSpPr>
            <a:spLocks noGrp="1"/>
          </p:cNvSpPr>
          <p:nvPr>
            <p:ph type="sldNum" sz="quarter" idx="12"/>
          </p:nvPr>
        </p:nvSpPr>
        <p:spPr/>
        <p:txBody>
          <a:bodyPr/>
          <a:lstStyle>
            <a:lvl1pPr>
              <a:defRPr/>
            </a:lvl1pPr>
          </a:lstStyle>
          <a:p>
            <a:fld id="{80CEB9D5-D1AC-2A46-926E-A6A08A095922}" type="slidenum">
              <a:rPr lang="ar-SA" altLang="en-US"/>
              <a:pPr/>
              <a:t>‹#›</a:t>
            </a:fld>
            <a:endParaRPr lang="en-US" altLang="en-US"/>
          </a:p>
        </p:txBody>
      </p:sp>
    </p:spTree>
    <p:extLst>
      <p:ext uri="{BB962C8B-B14F-4D97-AF65-F5344CB8AC3E}">
        <p14:creationId xmlns:p14="http://schemas.microsoft.com/office/powerpoint/2010/main" val="15550152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lvl1pPr>
          </a:lstStyle>
          <a:p>
            <a:pPr>
              <a:defRPr/>
            </a:pPr>
            <a:endParaRPr lang="en-US" altLang="en-US"/>
          </a:p>
        </p:txBody>
      </p:sp>
      <p:sp>
        <p:nvSpPr>
          <p:cNvPr id="6" name="Footer Placeholder 5"/>
          <p:cNvSpPr>
            <a:spLocks noGrp="1"/>
          </p:cNvSpPr>
          <p:nvPr>
            <p:ph type="ftr" sz="quarter" idx="11"/>
          </p:nvPr>
        </p:nvSpPr>
        <p:spPr/>
        <p:txBody>
          <a:bodyPr/>
          <a:lstStyle>
            <a:lvl1pPr>
              <a:defRPr/>
            </a:lvl1pPr>
            <a:extLst/>
          </a:lstStyle>
          <a:p>
            <a:pPr>
              <a:defRPr/>
            </a:pPr>
            <a:r>
              <a:rPr lang="en-US"/>
              <a:t>Dr.Aida Korish ( akorish@ksu.edu.sa)</a:t>
            </a:r>
          </a:p>
        </p:txBody>
      </p:sp>
      <p:sp>
        <p:nvSpPr>
          <p:cNvPr id="7" name="Slide Number Placeholder 6"/>
          <p:cNvSpPr>
            <a:spLocks noGrp="1"/>
          </p:cNvSpPr>
          <p:nvPr>
            <p:ph type="sldNum" sz="quarter" idx="12"/>
          </p:nvPr>
        </p:nvSpPr>
        <p:spPr/>
        <p:txBody>
          <a:bodyPr/>
          <a:lstStyle>
            <a:lvl1pPr>
              <a:defRPr/>
            </a:lvl1pPr>
          </a:lstStyle>
          <a:p>
            <a:fld id="{0670DD87-0E22-5F45-BB53-2466AA773F0C}" type="slidenum">
              <a:rPr lang="ar-SA" altLang="en-US"/>
              <a:pPr/>
              <a:t>‹#›</a:t>
            </a:fld>
            <a:endParaRPr lang="en-US" altLang="en-US"/>
          </a:p>
        </p:txBody>
      </p:sp>
    </p:spTree>
    <p:extLst>
      <p:ext uri="{BB962C8B-B14F-4D97-AF65-F5344CB8AC3E}">
        <p14:creationId xmlns:p14="http://schemas.microsoft.com/office/powerpoint/2010/main" val="26485216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endParaRPr lang="en-US" altLang="en-US"/>
          </a:p>
        </p:txBody>
      </p:sp>
      <p:sp>
        <p:nvSpPr>
          <p:cNvPr id="8" name="Footer Placeholder 7"/>
          <p:cNvSpPr>
            <a:spLocks noGrp="1"/>
          </p:cNvSpPr>
          <p:nvPr>
            <p:ph type="ftr" sz="quarter" idx="11"/>
          </p:nvPr>
        </p:nvSpPr>
        <p:spPr/>
        <p:txBody>
          <a:bodyPr/>
          <a:lstStyle>
            <a:lvl1pPr>
              <a:defRPr/>
            </a:lvl1pPr>
            <a:extLst/>
          </a:lstStyle>
          <a:p>
            <a:pPr>
              <a:defRPr/>
            </a:pPr>
            <a:r>
              <a:rPr lang="en-US"/>
              <a:t>Dr.Aida Korish ( akorish@ksu.edu.sa)</a:t>
            </a:r>
          </a:p>
        </p:txBody>
      </p:sp>
      <p:sp>
        <p:nvSpPr>
          <p:cNvPr id="9" name="Slide Number Placeholder 8"/>
          <p:cNvSpPr>
            <a:spLocks noGrp="1"/>
          </p:cNvSpPr>
          <p:nvPr>
            <p:ph type="sldNum" sz="quarter" idx="12"/>
          </p:nvPr>
        </p:nvSpPr>
        <p:spPr/>
        <p:txBody>
          <a:bodyPr/>
          <a:lstStyle>
            <a:lvl1pPr>
              <a:defRPr/>
            </a:lvl1pPr>
          </a:lstStyle>
          <a:p>
            <a:fld id="{7270D75B-4CDD-BC47-B614-79722EBC483B}" type="slidenum">
              <a:rPr lang="ar-SA" altLang="en-US"/>
              <a:pPr/>
              <a:t>‹#›</a:t>
            </a:fld>
            <a:endParaRPr lang="en-US" altLang="en-US"/>
          </a:p>
        </p:txBody>
      </p:sp>
    </p:spTree>
    <p:extLst>
      <p:ext uri="{BB962C8B-B14F-4D97-AF65-F5344CB8AC3E}">
        <p14:creationId xmlns:p14="http://schemas.microsoft.com/office/powerpoint/2010/main" val="17842037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endParaRPr lang="en-US" altLang="en-US"/>
          </a:p>
        </p:txBody>
      </p:sp>
      <p:sp>
        <p:nvSpPr>
          <p:cNvPr id="4" name="Footer Placeholder 3"/>
          <p:cNvSpPr>
            <a:spLocks noGrp="1"/>
          </p:cNvSpPr>
          <p:nvPr>
            <p:ph type="ftr" sz="quarter" idx="11"/>
          </p:nvPr>
        </p:nvSpPr>
        <p:spPr/>
        <p:txBody>
          <a:bodyPr/>
          <a:lstStyle>
            <a:lvl1pPr>
              <a:defRPr/>
            </a:lvl1pPr>
            <a:extLst/>
          </a:lstStyle>
          <a:p>
            <a:pPr>
              <a:defRPr/>
            </a:pPr>
            <a:r>
              <a:rPr lang="en-US"/>
              <a:t>Dr.Aida Korish ( akorish@ksu.edu.sa)</a:t>
            </a:r>
          </a:p>
        </p:txBody>
      </p:sp>
      <p:sp>
        <p:nvSpPr>
          <p:cNvPr id="5" name="Slide Number Placeholder 4"/>
          <p:cNvSpPr>
            <a:spLocks noGrp="1"/>
          </p:cNvSpPr>
          <p:nvPr>
            <p:ph type="sldNum" sz="quarter" idx="12"/>
          </p:nvPr>
        </p:nvSpPr>
        <p:spPr/>
        <p:txBody>
          <a:bodyPr/>
          <a:lstStyle>
            <a:lvl1pPr>
              <a:defRPr/>
            </a:lvl1pPr>
          </a:lstStyle>
          <a:p>
            <a:fld id="{D8512F8A-C42F-D54B-9336-D050FFEA2427}" type="slidenum">
              <a:rPr lang="ar-SA" altLang="en-US"/>
              <a:pPr/>
              <a:t>‹#›</a:t>
            </a:fld>
            <a:endParaRPr lang="en-US" altLang="en-US"/>
          </a:p>
        </p:txBody>
      </p:sp>
    </p:spTree>
    <p:extLst>
      <p:ext uri="{BB962C8B-B14F-4D97-AF65-F5344CB8AC3E}">
        <p14:creationId xmlns:p14="http://schemas.microsoft.com/office/powerpoint/2010/main" val="179849848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en-US"/>
          </a:p>
        </p:txBody>
      </p:sp>
      <p:sp>
        <p:nvSpPr>
          <p:cNvPr id="3" name="Footer Placeholder 21"/>
          <p:cNvSpPr>
            <a:spLocks noGrp="1"/>
          </p:cNvSpPr>
          <p:nvPr>
            <p:ph type="ftr" sz="quarter" idx="11"/>
          </p:nvPr>
        </p:nvSpPr>
        <p:spPr/>
        <p:txBody>
          <a:bodyPr/>
          <a:lstStyle>
            <a:lvl1pPr>
              <a:defRPr/>
            </a:lvl1pPr>
          </a:lstStyle>
          <a:p>
            <a:pPr>
              <a:defRPr/>
            </a:pPr>
            <a:r>
              <a:rPr lang="en-US"/>
              <a:t>Dr.Aida Korish ( akorish@ksu.edu.sa)</a:t>
            </a:r>
          </a:p>
        </p:txBody>
      </p:sp>
      <p:sp>
        <p:nvSpPr>
          <p:cNvPr id="4" name="Slide Number Placeholder 17"/>
          <p:cNvSpPr>
            <a:spLocks noGrp="1"/>
          </p:cNvSpPr>
          <p:nvPr>
            <p:ph type="sldNum" sz="quarter" idx="12"/>
          </p:nvPr>
        </p:nvSpPr>
        <p:spPr/>
        <p:txBody>
          <a:bodyPr/>
          <a:lstStyle>
            <a:lvl1pPr>
              <a:defRPr/>
            </a:lvl1pPr>
          </a:lstStyle>
          <a:p>
            <a:fld id="{6AFEB75A-CF0D-EB40-B3E3-CE3760654CC6}" type="slidenum">
              <a:rPr lang="ar-SA" altLang="en-US"/>
              <a:pPr/>
              <a:t>‹#›</a:t>
            </a:fld>
            <a:endParaRPr lang="en-US" altLang="en-US"/>
          </a:p>
        </p:txBody>
      </p:sp>
    </p:spTree>
    <p:extLst>
      <p:ext uri="{BB962C8B-B14F-4D97-AF65-F5344CB8AC3E}">
        <p14:creationId xmlns:p14="http://schemas.microsoft.com/office/powerpoint/2010/main" val="123491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endParaRPr lang="en-US" altLang="en-US"/>
          </a:p>
        </p:txBody>
      </p:sp>
      <p:sp>
        <p:nvSpPr>
          <p:cNvPr id="6" name="Footer Placeholder 5"/>
          <p:cNvSpPr>
            <a:spLocks noGrp="1"/>
          </p:cNvSpPr>
          <p:nvPr>
            <p:ph type="ftr" sz="quarter" idx="11"/>
          </p:nvPr>
        </p:nvSpPr>
        <p:spPr/>
        <p:txBody>
          <a:bodyPr/>
          <a:lstStyle>
            <a:lvl1pPr>
              <a:defRPr/>
            </a:lvl1pPr>
            <a:extLst/>
          </a:lstStyle>
          <a:p>
            <a:pPr>
              <a:defRPr/>
            </a:pPr>
            <a:r>
              <a:rPr lang="en-US"/>
              <a:t>Dr.Aida Korish ( akorish@ksu.edu.sa)</a:t>
            </a:r>
          </a:p>
        </p:txBody>
      </p:sp>
      <p:sp>
        <p:nvSpPr>
          <p:cNvPr id="7" name="Slide Number Placeholder 6"/>
          <p:cNvSpPr>
            <a:spLocks noGrp="1"/>
          </p:cNvSpPr>
          <p:nvPr>
            <p:ph type="sldNum" sz="quarter" idx="12"/>
          </p:nvPr>
        </p:nvSpPr>
        <p:spPr/>
        <p:txBody>
          <a:bodyPr/>
          <a:lstStyle>
            <a:lvl1pPr>
              <a:defRPr/>
            </a:lvl1pPr>
          </a:lstStyle>
          <a:p>
            <a:fld id="{2B83E631-A905-D14D-8186-9F93FC141D2D}" type="slidenum">
              <a:rPr lang="ar-SA" altLang="en-US"/>
              <a:pPr/>
              <a:t>‹#›</a:t>
            </a:fld>
            <a:endParaRPr lang="en-US" altLang="en-US"/>
          </a:p>
        </p:txBody>
      </p:sp>
    </p:spTree>
    <p:extLst>
      <p:ext uri="{BB962C8B-B14F-4D97-AF65-F5344CB8AC3E}">
        <p14:creationId xmlns:p14="http://schemas.microsoft.com/office/powerpoint/2010/main" val="153173948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hangingPunct="1">
              <a:defRPr/>
            </a:pPr>
            <a:endParaRPr lang="en-US">
              <a:ea typeface="+mn-ea"/>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endParaRPr lang="en-US" altLang="en-US" smtClean="0">
              <a:solidFill>
                <a:srgbClr val="FFFFFF"/>
              </a:solidFill>
              <a:latin typeface="Lucida Sans Unicode" panose="020B0602030504020204" pitchFamily="34" charset="0"/>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6940" dir="5400000" rotWithShape="0">
              <a:srgbClr val="000000">
                <a:alpha val="45998"/>
              </a:srgbClr>
            </a:outerShdw>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rtl="1" eaLnBrk="1" hangingPunct="1"/>
            <a:endParaRPr lang="en-US" altLang="en-US">
              <a:solidFill>
                <a:srgbClr val="FFFFFF"/>
              </a:solidFill>
              <a:latin typeface="Lucida Sans Unicode"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6940" dir="5400000" rotWithShape="0">
              <a:srgbClr val="000000">
                <a:alpha val="45998"/>
              </a:srgbClr>
            </a:outerShdw>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rtl="1" eaLnBrk="1" hangingPunct="1"/>
            <a:endParaRPr lang="en-US" altLang="en-US">
              <a:solidFill>
                <a:srgbClr val="FFFFFF"/>
              </a:solidFill>
              <a:latin typeface="Lucida Sans Unicode"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lvl1pPr>
          </a:lstStyle>
          <a:p>
            <a:pPr>
              <a:defRPr/>
            </a:pPr>
            <a:endParaRPr lang="en-US" alt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Dr.Aida Korish ( akorish@ksu.edu.sa)</a:t>
            </a:r>
          </a:p>
        </p:txBody>
      </p:sp>
      <p:sp>
        <p:nvSpPr>
          <p:cNvPr id="13" name="Slide Number Placeholder 6"/>
          <p:cNvSpPr>
            <a:spLocks noGrp="1"/>
          </p:cNvSpPr>
          <p:nvPr>
            <p:ph type="sldNum" sz="quarter" idx="12"/>
          </p:nvPr>
        </p:nvSpPr>
        <p:spPr/>
        <p:txBody>
          <a:bodyPr/>
          <a:lstStyle>
            <a:lvl1pPr>
              <a:defRPr/>
            </a:lvl1pPr>
          </a:lstStyle>
          <a:p>
            <a:fld id="{81C79E06-A8F8-EB45-8F70-8A8763A4BCF0}" type="slidenum">
              <a:rPr lang="ar-SA" altLang="en-US"/>
              <a:pPr/>
              <a:t>‹#›</a:t>
            </a:fld>
            <a:endParaRPr lang="en-US" altLang="en-US"/>
          </a:p>
        </p:txBody>
      </p:sp>
    </p:spTree>
    <p:extLst>
      <p:ext uri="{BB962C8B-B14F-4D97-AF65-F5344CB8AC3E}">
        <p14:creationId xmlns:p14="http://schemas.microsoft.com/office/powerpoint/2010/main" val="20590309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eaLnBrk="1" hangingPunct="1">
              <a:defRPr/>
            </a:pPr>
            <a:endParaRPr lang="en-US">
              <a:ea typeface="+mn-ea"/>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endParaRPr lang="en-US" altLang="en-US" smtClean="0">
              <a:solidFill>
                <a:srgbClr val="FFFFFF"/>
              </a:solidFill>
              <a:latin typeface="Lucida Sans Unicode" panose="020B0602030504020204"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30"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rtl="1" eaLnBrk="1" hangingPunct="1">
              <a:defRPr sz="1000" smtClean="0">
                <a:latin typeface="Arial" panose="020B0604020202020204" pitchFamily="34" charset="0"/>
                <a:ea typeface="+mn-ea"/>
                <a:cs typeface="Arial" panose="020B0604020202020204" pitchFamily="34" charset="0"/>
              </a:defRPr>
            </a:lvl1pPr>
          </a:lstStyle>
          <a:p>
            <a:pPr>
              <a:defRPr/>
            </a:pPr>
            <a:endParaRPr lang="en-US" alt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rtl="1" eaLnBrk="1" latinLnBrk="0" hangingPunct="1">
              <a:defRPr kumimoji="0" sz="1000">
                <a:solidFill>
                  <a:schemeClr val="tx1"/>
                </a:solidFill>
                <a:latin typeface="Arial" charset="0"/>
                <a:ea typeface="+mn-ea"/>
                <a:cs typeface="Arial" charset="0"/>
              </a:defRPr>
            </a:lvl1pPr>
            <a:extLst/>
          </a:lstStyle>
          <a:p>
            <a:pPr>
              <a:defRPr/>
            </a:pPr>
            <a:r>
              <a:rPr lang="en-US"/>
              <a:t>Dr.Aida Korish ( akorish@ksu.edu.sa)</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rtl="1" eaLnBrk="1" hangingPunct="1">
              <a:defRPr sz="1000"/>
            </a:lvl1pPr>
          </a:lstStyle>
          <a:p>
            <a:fld id="{094A1F9B-4EB0-8549-9508-F4EC34013F00}"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81" r:id="rId1"/>
    <p:sldLayoutId id="2147484576" r:id="rId2"/>
    <p:sldLayoutId id="2147484582" r:id="rId3"/>
    <p:sldLayoutId id="2147484583" r:id="rId4"/>
    <p:sldLayoutId id="2147484584" r:id="rId5"/>
    <p:sldLayoutId id="2147484585" r:id="rId6"/>
    <p:sldLayoutId id="2147484577" r:id="rId7"/>
    <p:sldLayoutId id="2147484586" r:id="rId8"/>
    <p:sldLayoutId id="2147484587" r:id="rId9"/>
    <p:sldLayoutId id="2147484578" r:id="rId10"/>
    <p:sldLayoutId id="2147484579" r:id="rId11"/>
    <p:sldLayoutId id="2147484580"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2000"/>
                                        <p:tgtEl>
                                          <p:spTgt spid="3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animEffect transition="in" filter="fade">
                                      <p:cBhvr>
                                        <p:cTn id="15" dur="2000"/>
                                        <p:tgtEl>
                                          <p:spTgt spid="3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xEl>
                                              <p:pRg st="2" end="2"/>
                                            </p:txEl>
                                          </p:spTgt>
                                        </p:tgtEl>
                                        <p:attrNameLst>
                                          <p:attrName>style.visibility</p:attrName>
                                        </p:attrNameLst>
                                      </p:cBhvr>
                                      <p:to>
                                        <p:strVal val="visible"/>
                                      </p:to>
                                    </p:set>
                                    <p:animEffect transition="in" filter="fade">
                                      <p:cBhvr>
                                        <p:cTn id="18" dur="2000"/>
                                        <p:tgtEl>
                                          <p:spTgt spid="3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animEffect transition="in" filter="fade">
                                      <p:cBhvr>
                                        <p:cTn id="21" dur="2000"/>
                                        <p:tgtEl>
                                          <p:spTgt spid="3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xEl>
                                              <p:pRg st="4" end="4"/>
                                            </p:txEl>
                                          </p:spTgt>
                                        </p:tgtEl>
                                        <p:attrNameLst>
                                          <p:attrName>style.visibility</p:attrName>
                                        </p:attrNameLst>
                                      </p:cBhvr>
                                      <p:to>
                                        <p:strVal val="visible"/>
                                      </p:to>
                                    </p:set>
                                    <p:animEffect transition="in" filter="fade">
                                      <p:cBhvr>
                                        <p:cTn id="24" dur="20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000"/>
                        <p:tgtEl>
                          <p:spTgt spid="3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000"/>
                        <p:tgtEl>
                          <p:spTgt spid="3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000"/>
                        <p:tgtEl>
                          <p:spTgt spid="3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000"/>
                        <p:tgtEl>
                          <p:spTgt spid="3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000"/>
                        <p:tgtEl>
                          <p:spTgt spid="30"/>
                        </p:tgtEl>
                      </p:cBhvr>
                    </p:animEffect>
                  </p:childTnLst>
                </p:cTn>
              </p:par>
            </p:tnLst>
          </p:tmpl>
        </p:tmplLst>
      </p:bldP>
    </p:bldLst>
  </p:timing>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 Id="rId3" Type="http://schemas.openxmlformats.org/officeDocument/2006/relationships/image" Target="../media/image1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1"/>
          </p:nvPr>
        </p:nvSpPr>
        <p:spPr>
          <a:xfrm>
            <a:off x="1143000" y="1643063"/>
            <a:ext cx="6929438" cy="2143125"/>
          </a:xfrm>
          <a:gradFill rotWithShape="1">
            <a:gsLst>
              <a:gs pos="0">
                <a:srgbClr val="FF1A21"/>
              </a:gs>
              <a:gs pos="30000">
                <a:srgbClr val="DD0002"/>
              </a:gs>
              <a:gs pos="50000">
                <a:srgbClr val="C70000"/>
              </a:gs>
              <a:gs pos="100000">
                <a:srgbClr val="7D0000"/>
              </a:gs>
            </a:gsLst>
            <a:lin ang="5400000"/>
          </a:gradFill>
          <a:ln cap="flat">
            <a:solidFill>
              <a:schemeClr val="accent2"/>
            </a:solidFill>
            <a:miter lim="800000"/>
            <a:headEnd/>
            <a:tailEnd/>
          </a:ln>
          <a:effectLst>
            <a:outerShdw blurRad="50800" dist="38100" dir="5400000" rotWithShape="0">
              <a:srgbClr val="000000">
                <a:alpha val="34998"/>
              </a:srgbClr>
            </a:outerShdw>
          </a:effectLst>
        </p:spPr>
        <p:txBody>
          <a:bodyPr/>
          <a:lstStyle/>
          <a:p>
            <a:pPr marL="365760" indent="-256032" algn="ctr" eaLnBrk="1" fontAlgn="auto" hangingPunct="1">
              <a:spcAft>
                <a:spcPts val="0"/>
              </a:spcAft>
              <a:buFontTx/>
              <a:buNone/>
              <a:defRPr/>
            </a:pPr>
            <a:r>
              <a:rPr lang="en-US" sz="3600" b="1" dirty="0" smtClean="0">
                <a:solidFill>
                  <a:srgbClr val="FFFFFF"/>
                </a:solidFill>
              </a:rPr>
              <a:t>Oxygen and Carbon dioxide Transport</a:t>
            </a:r>
          </a:p>
        </p:txBody>
      </p:sp>
      <p:sp>
        <p:nvSpPr>
          <p:cNvPr id="1024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10244" name="TextBox 3"/>
          <p:cNvSpPr txBox="1">
            <a:spLocks noChangeArrowheads="1"/>
          </p:cNvSpPr>
          <p:nvPr/>
        </p:nvSpPr>
        <p:spPr bwMode="auto">
          <a:xfrm>
            <a:off x="1835150" y="4724400"/>
            <a:ext cx="62658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lgn="ctr" rtl="1" eaLnBrk="1" hangingPunct="1">
              <a:spcBef>
                <a:spcPct val="0"/>
              </a:spcBef>
              <a:buClrTx/>
              <a:buSzTx/>
              <a:buFontTx/>
              <a:buNone/>
            </a:pPr>
            <a:r>
              <a:rPr lang="en-US" altLang="en-US" sz="2800" b="1">
                <a:latin typeface="Arial" charset="0"/>
              </a:rPr>
              <a:t>Dr.Aida Korish</a:t>
            </a:r>
          </a:p>
          <a:p>
            <a:pPr algn="ctr" rtl="1" eaLnBrk="1" hangingPunct="1">
              <a:spcBef>
                <a:spcPct val="0"/>
              </a:spcBef>
              <a:buClrTx/>
              <a:buSzTx/>
              <a:buFontTx/>
              <a:buNone/>
            </a:pPr>
            <a:r>
              <a:rPr lang="en-US" altLang="en-US" sz="2800" b="1">
                <a:latin typeface="Arial" charset="0"/>
              </a:rPr>
              <a:t>Associate Prof.PHysiology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00034" y="142853"/>
            <a:ext cx="8643966" cy="765867"/>
          </a:xfrm>
        </p:spPr>
        <p:txBody>
          <a:bodyPr/>
          <a:lstStyle/>
          <a:p>
            <a:pPr eaLnBrk="1" fontAlgn="auto" hangingPunct="1">
              <a:spcAft>
                <a:spcPts val="0"/>
              </a:spcAft>
              <a:defRPr/>
            </a:pPr>
            <a:r>
              <a:rPr lang="en-US" sz="2800" dirty="0" smtClean="0">
                <a:solidFill>
                  <a:srgbClr val="0000FF"/>
                </a:solidFill>
              </a:rPr>
              <a:t>Factors that shift the O2-Hb dissociation curve</a:t>
            </a:r>
          </a:p>
        </p:txBody>
      </p:sp>
      <p:sp>
        <p:nvSpPr>
          <p:cNvPr id="21507" name="Rectangle 3"/>
          <p:cNvSpPr>
            <a:spLocks noGrp="1" noChangeArrowheads="1"/>
          </p:cNvSpPr>
          <p:nvPr>
            <p:ph type="body" sz="half" idx="1"/>
          </p:nvPr>
        </p:nvSpPr>
        <p:spPr>
          <a:xfrm>
            <a:off x="251520" y="1052511"/>
            <a:ext cx="5184576" cy="4824759"/>
          </a:xfrm>
          <a:ln w="22225">
            <a:solidFill>
              <a:schemeClr val="accent1"/>
            </a:solidFill>
            <a:miter lim="800000"/>
            <a:headEnd/>
            <a:tailEnd/>
          </a:ln>
        </p:spPr>
        <p:txBody>
          <a:bodyPr/>
          <a:lstStyle/>
          <a:p>
            <a:pPr eaLnBrk="1" hangingPunct="1">
              <a:lnSpc>
                <a:spcPct val="90000"/>
              </a:lnSpc>
            </a:pPr>
            <a:r>
              <a:rPr lang="en-US" altLang="en-US" sz="2400" dirty="0">
                <a:solidFill>
                  <a:srgbClr val="0000FF"/>
                </a:solidFill>
                <a:latin typeface="Times New Roman" charset="0"/>
                <a:ea typeface="Times New Roman" charset="0"/>
                <a:cs typeface="Times New Roman" charset="0"/>
              </a:rPr>
              <a:t>The position of the dissociation curve can be determined by measuring the P50</a:t>
            </a:r>
            <a:endParaRPr lang="en-US" altLang="en-US" sz="2400" u="sng" dirty="0">
              <a:solidFill>
                <a:srgbClr val="0000FF"/>
              </a:solidFill>
              <a:latin typeface="Times New Roman" charset="0"/>
              <a:ea typeface="Times New Roman" charset="0"/>
              <a:cs typeface="Times New Roman" charset="0"/>
            </a:endParaRPr>
          </a:p>
          <a:p>
            <a:pPr eaLnBrk="1" hangingPunct="1">
              <a:lnSpc>
                <a:spcPct val="90000"/>
              </a:lnSpc>
            </a:pPr>
            <a:r>
              <a:rPr lang="en-US" altLang="en-US" sz="2400" b="1" u="sng" dirty="0">
                <a:latin typeface="Times New Roman" charset="0"/>
                <a:ea typeface="Times New Roman" charset="0"/>
                <a:cs typeface="Times New Roman" charset="0"/>
              </a:rPr>
              <a:t>P50:</a:t>
            </a:r>
            <a:r>
              <a:rPr lang="en-US" altLang="en-US" sz="2400" dirty="0">
                <a:latin typeface="Times New Roman" charset="0"/>
                <a:ea typeface="Times New Roman" charset="0"/>
                <a:cs typeface="Times New Roman" charset="0"/>
              </a:rPr>
              <a:t>The arterial PO2 at which 50% of the </a:t>
            </a:r>
            <a:r>
              <a:rPr lang="en-US" altLang="en-US" sz="2400" dirty="0" err="1">
                <a:latin typeface="Times New Roman" charset="0"/>
                <a:ea typeface="Times New Roman" charset="0"/>
                <a:cs typeface="Times New Roman" charset="0"/>
              </a:rPr>
              <a:t>Hb</a:t>
            </a:r>
            <a:r>
              <a:rPr lang="en-US" altLang="en-US" sz="2400" dirty="0">
                <a:latin typeface="Times New Roman" charset="0"/>
                <a:ea typeface="Times New Roman" charset="0"/>
                <a:cs typeface="Times New Roman" charset="0"/>
              </a:rPr>
              <a:t> is saturated with O2, </a:t>
            </a:r>
          </a:p>
          <a:p>
            <a:pPr eaLnBrk="1" hangingPunct="1">
              <a:lnSpc>
                <a:spcPct val="90000"/>
              </a:lnSpc>
              <a:buFont typeface="Wingdings 3" charset="2"/>
              <a:buNone/>
            </a:pPr>
            <a:r>
              <a:rPr lang="en-US" altLang="en-US" sz="2400" dirty="0">
                <a:latin typeface="Times New Roman" charset="0"/>
                <a:ea typeface="Times New Roman" charset="0"/>
                <a:cs typeface="Times New Roman" charset="0"/>
              </a:rPr>
              <a:t>    normally </a:t>
            </a:r>
            <a:r>
              <a:rPr lang="en-US" altLang="en-US" sz="2400" dirty="0" smtClean="0">
                <a:latin typeface="Times New Roman" charset="0"/>
                <a:ea typeface="Times New Roman" charset="0"/>
                <a:cs typeface="Times New Roman" charset="0"/>
              </a:rPr>
              <a:t>P50 = 26.5 mmHg</a:t>
            </a:r>
            <a:endParaRPr lang="en-US" altLang="en-US" sz="2400" dirty="0">
              <a:latin typeface="Times New Roman" charset="0"/>
              <a:ea typeface="Times New Roman" charset="0"/>
              <a:cs typeface="Times New Roman" charset="0"/>
            </a:endParaRPr>
          </a:p>
          <a:p>
            <a:pPr eaLnBrk="1" hangingPunct="1">
              <a:lnSpc>
                <a:spcPct val="90000"/>
              </a:lnSpc>
            </a:pPr>
            <a:r>
              <a:rPr lang="en-US" altLang="en-US" sz="2400" b="1" dirty="0">
                <a:solidFill>
                  <a:srgbClr val="0000FF"/>
                </a:solidFill>
                <a:latin typeface="Times New Roman" charset="0"/>
                <a:ea typeface="Times New Roman" charset="0"/>
                <a:cs typeface="Times New Roman" charset="0"/>
              </a:rPr>
              <a:t>Decreased P50 </a:t>
            </a:r>
            <a:r>
              <a:rPr lang="en-US" altLang="en-US" sz="2400" dirty="0">
                <a:latin typeface="Times New Roman" charset="0"/>
                <a:ea typeface="Times New Roman" charset="0"/>
                <a:cs typeface="Times New Roman" charset="0"/>
              </a:rPr>
              <a:t>means increased affinity of </a:t>
            </a:r>
            <a:r>
              <a:rPr lang="en-US" altLang="en-US" sz="2400" dirty="0" err="1">
                <a:latin typeface="Times New Roman" charset="0"/>
                <a:ea typeface="Times New Roman" charset="0"/>
                <a:cs typeface="Times New Roman" charset="0"/>
              </a:rPr>
              <a:t>Hb</a:t>
            </a:r>
            <a:r>
              <a:rPr lang="en-US" altLang="en-US" sz="2400" dirty="0">
                <a:latin typeface="Times New Roman" charset="0"/>
                <a:ea typeface="Times New Roman" charset="0"/>
                <a:cs typeface="Times New Roman" charset="0"/>
              </a:rPr>
              <a:t> to O2 or shift of the curve to </a:t>
            </a:r>
            <a:r>
              <a:rPr lang="en-US" altLang="en-US" sz="2400" dirty="0" smtClean="0">
                <a:latin typeface="Times New Roman" charset="0"/>
                <a:ea typeface="Times New Roman" charset="0"/>
                <a:cs typeface="Times New Roman" charset="0"/>
              </a:rPr>
              <a:t>left.</a:t>
            </a:r>
            <a:endParaRPr lang="en-US" altLang="en-US" sz="2400" dirty="0">
              <a:latin typeface="Times New Roman" charset="0"/>
              <a:ea typeface="Times New Roman" charset="0"/>
              <a:cs typeface="Times New Roman" charset="0"/>
            </a:endParaRPr>
          </a:p>
          <a:p>
            <a:pPr eaLnBrk="1" hangingPunct="1">
              <a:lnSpc>
                <a:spcPct val="90000"/>
              </a:lnSpc>
            </a:pPr>
            <a:r>
              <a:rPr lang="en-US" altLang="en-US" sz="2400" b="1" dirty="0">
                <a:solidFill>
                  <a:srgbClr val="0000FF"/>
                </a:solidFill>
                <a:latin typeface="Times New Roman" charset="0"/>
                <a:ea typeface="Times New Roman" charset="0"/>
                <a:cs typeface="Times New Roman" charset="0"/>
              </a:rPr>
              <a:t>Increased P50 </a:t>
            </a:r>
            <a:r>
              <a:rPr lang="en-US" altLang="en-US" sz="2400" dirty="0">
                <a:latin typeface="Times New Roman" charset="0"/>
                <a:ea typeface="Times New Roman" charset="0"/>
                <a:cs typeface="Times New Roman" charset="0"/>
              </a:rPr>
              <a:t>means decreased affinity or shift of the curve to right</a:t>
            </a:r>
            <a:r>
              <a:rPr lang="en-US" altLang="en-US" sz="2400" dirty="0">
                <a:solidFill>
                  <a:srgbClr val="FFFFFF"/>
                </a:solidFill>
                <a:latin typeface="Times New Roman" charset="0"/>
                <a:ea typeface="Times New Roman" charset="0"/>
                <a:cs typeface="Times New Roman" charset="0"/>
              </a:rPr>
              <a:t>.</a:t>
            </a:r>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pic>
        <p:nvPicPr>
          <p:cNvPr id="7" name="عنصر نائب للمحتوى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62415" y="1628800"/>
            <a:ext cx="3457079" cy="3356964"/>
          </a:xfrm>
          <a:ln w="19050">
            <a:solidFill>
              <a:schemeClr val="accent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066800" y="404813"/>
            <a:ext cx="7720013" cy="575915"/>
          </a:xfrm>
          <a:prstGeom prst="rect">
            <a:avLst/>
          </a:prstGeom>
        </p:spPr>
        <p:txBody>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ＭＳ Ｐゴシック"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ＭＳ Ｐゴシック"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ＭＳ Ｐゴシック"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ＭＳ Ｐゴシック"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a:lstStyle>
          <a:p>
            <a:pPr eaLnBrk="1" hangingPunct="1">
              <a:defRPr/>
            </a:pPr>
            <a:r>
              <a:rPr lang="en-US" altLang="en-US" sz="2800" kern="0" dirty="0" smtClean="0">
                <a:solidFill>
                  <a:srgbClr val="0000FF"/>
                </a:solidFill>
                <a:ea typeface="ＭＳ Ｐゴシック" charset="-128"/>
              </a:rPr>
              <a:t>Shift of the </a:t>
            </a:r>
            <a:r>
              <a:rPr lang="en-US" altLang="en-US" sz="2800" kern="0" dirty="0" smtClean="0">
                <a:solidFill>
                  <a:srgbClr val="0000FF"/>
                </a:solidFill>
                <a:ea typeface="ＭＳ Ｐゴシック" charset="-128"/>
              </a:rPr>
              <a:t>Oxygen–</a:t>
            </a:r>
            <a:r>
              <a:rPr lang="en-US" altLang="en-US" sz="2800" kern="0" dirty="0" err="1" smtClean="0">
                <a:solidFill>
                  <a:srgbClr val="0000FF"/>
                </a:solidFill>
                <a:ea typeface="ＭＳ Ｐゴシック" charset="-128"/>
              </a:rPr>
              <a:t>Hb</a:t>
            </a:r>
            <a:r>
              <a:rPr lang="en-US" altLang="en-US" sz="2800" kern="0" dirty="0" smtClean="0">
                <a:solidFill>
                  <a:srgbClr val="0000FF"/>
                </a:solidFill>
                <a:ea typeface="ＭＳ Ｐゴシック" charset="-128"/>
              </a:rPr>
              <a:t> Dissociation Curve </a:t>
            </a:r>
            <a:endParaRPr lang="en-US" altLang="en-US" sz="2800" kern="0" dirty="0">
              <a:solidFill>
                <a:srgbClr val="0000FF"/>
              </a:solidFill>
              <a:ea typeface="ＭＳ Ｐゴシック" charset="-128"/>
            </a:endParaRPr>
          </a:p>
        </p:txBody>
      </p:sp>
      <p:pic>
        <p:nvPicPr>
          <p:cNvPr id="2355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4325" y="1124744"/>
            <a:ext cx="4392488" cy="460895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39552" y="1124744"/>
            <a:ext cx="3672408" cy="4608959"/>
          </a:xfrm>
          <a:prstGeom prst="rect">
            <a:avLst/>
          </a:prstGeom>
          <a:ln w="19050">
            <a:solidFill>
              <a:schemeClr val="accent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323529" y="1052735"/>
            <a:ext cx="8606160" cy="5040089"/>
          </a:xfrm>
          <a:ln w="22225">
            <a:solidFill>
              <a:schemeClr val="accent1"/>
            </a:solidFill>
            <a:miter lim="800000"/>
            <a:headEnd/>
            <a:tailEnd/>
          </a:ln>
        </p:spPr>
        <p:txBody>
          <a:bodyPr/>
          <a:lstStyle/>
          <a:p>
            <a:pPr marL="221125" indent="0" eaLnBrk="1" hangingPunct="1">
              <a:spcAft>
                <a:spcPts val="0"/>
              </a:spcAft>
            </a:pPr>
            <a:r>
              <a:rPr lang="en-US" altLang="en-US" sz="2400" dirty="0" smtClean="0">
                <a:solidFill>
                  <a:srgbClr val="0000FF"/>
                </a:solidFill>
                <a:latin typeface="Times New Roman" charset="0"/>
                <a:ea typeface="Times New Roman" charset="0"/>
                <a:cs typeface="Times New Roman" charset="0"/>
              </a:rPr>
              <a:t> </a:t>
            </a:r>
            <a:r>
              <a:rPr lang="en-US" altLang="en-US" sz="2400" dirty="0" err="1" smtClean="0">
                <a:solidFill>
                  <a:srgbClr val="0000FF"/>
                </a:solidFill>
                <a:latin typeface="Times New Roman" charset="0"/>
                <a:ea typeface="Times New Roman" charset="0"/>
                <a:cs typeface="Times New Roman" charset="0"/>
              </a:rPr>
              <a:t>Rt</a:t>
            </a:r>
            <a:r>
              <a:rPr lang="en-US" altLang="en-US" sz="2400" dirty="0" smtClean="0">
                <a:solidFill>
                  <a:srgbClr val="0000FF"/>
                </a:solidFill>
                <a:latin typeface="Times New Roman" charset="0"/>
                <a:ea typeface="Times New Roman" charset="0"/>
                <a:cs typeface="Times New Roman" charset="0"/>
              </a:rPr>
              <a:t> </a:t>
            </a:r>
            <a:r>
              <a:rPr lang="en-US" altLang="en-US" sz="2400" dirty="0">
                <a:solidFill>
                  <a:srgbClr val="0000FF"/>
                </a:solidFill>
                <a:latin typeface="Times New Roman" charset="0"/>
                <a:ea typeface="Times New Roman" charset="0"/>
                <a:cs typeface="Times New Roman" charset="0"/>
              </a:rPr>
              <a:t>shift means </a:t>
            </a:r>
            <a:r>
              <a:rPr lang="en-US" altLang="en-US" sz="2400" dirty="0">
                <a:latin typeface="Times New Roman" charset="0"/>
                <a:ea typeface="Times New Roman" charset="0"/>
                <a:cs typeface="Times New Roman" charset="0"/>
              </a:rPr>
              <a:t>the oxygen is </a:t>
            </a:r>
            <a:r>
              <a:rPr lang="en-US" altLang="en-US" sz="2400" dirty="0" smtClean="0">
                <a:latin typeface="Times New Roman" charset="0"/>
                <a:ea typeface="Times New Roman" charset="0"/>
                <a:cs typeface="Times New Roman" charset="0"/>
              </a:rPr>
              <a:t>unloaded (released) </a:t>
            </a:r>
            <a:r>
              <a:rPr lang="en-US" altLang="en-US" sz="2400" dirty="0">
                <a:latin typeface="Times New Roman" charset="0"/>
                <a:ea typeface="Times New Roman" charset="0"/>
                <a:cs typeface="Times New Roman" charset="0"/>
              </a:rPr>
              <a:t>to the tissues from </a:t>
            </a:r>
            <a:r>
              <a:rPr lang="en-US" altLang="en-US" sz="2400" dirty="0" err="1">
                <a:latin typeface="Times New Roman" charset="0"/>
                <a:ea typeface="Times New Roman" charset="0"/>
                <a:cs typeface="Times New Roman" charset="0"/>
              </a:rPr>
              <a:t>Hb</a:t>
            </a:r>
            <a:r>
              <a:rPr lang="en-US" altLang="en-US" sz="2400" dirty="0">
                <a:solidFill>
                  <a:srgbClr val="0000FF"/>
                </a:solidFill>
                <a:latin typeface="Times New Roman" charset="0"/>
                <a:ea typeface="Times New Roman" charset="0"/>
                <a:cs typeface="Times New Roman" charset="0"/>
              </a:rPr>
              <a:t>, while </a:t>
            </a:r>
            <a:r>
              <a:rPr lang="en-US" altLang="en-US" sz="2400" u="sng" dirty="0">
                <a:solidFill>
                  <a:srgbClr val="0000FF"/>
                </a:solidFill>
                <a:latin typeface="Times New Roman" charset="0"/>
                <a:ea typeface="Times New Roman" charset="0"/>
                <a:cs typeface="Times New Roman" charset="0"/>
              </a:rPr>
              <a:t>Lt shift means</a:t>
            </a:r>
            <a:r>
              <a:rPr lang="en-US" altLang="en-US" sz="2400" dirty="0">
                <a:solidFill>
                  <a:srgbClr val="0000FF"/>
                </a:solidFill>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loading or attachment of oxygen to </a:t>
            </a:r>
            <a:r>
              <a:rPr lang="en-US" altLang="en-US" sz="2400" dirty="0" err="1">
                <a:latin typeface="Times New Roman" charset="0"/>
                <a:ea typeface="Times New Roman" charset="0"/>
                <a:cs typeface="Times New Roman" charset="0"/>
              </a:rPr>
              <a:t>Hb</a:t>
            </a:r>
            <a:r>
              <a:rPr lang="en-US" altLang="en-US" sz="2400" dirty="0">
                <a:latin typeface="Times New Roman" charset="0"/>
                <a:ea typeface="Times New Roman" charset="0"/>
                <a:cs typeface="Times New Roman" charset="0"/>
              </a:rPr>
              <a:t>.</a:t>
            </a:r>
          </a:p>
          <a:p>
            <a:pPr marL="136525" indent="0" eaLnBrk="1" hangingPunct="1">
              <a:spcAft>
                <a:spcPts val="0"/>
              </a:spcAft>
              <a:buFontTx/>
              <a:buNone/>
            </a:pPr>
            <a:r>
              <a:rPr lang="en-US" altLang="en-US" sz="2400" dirty="0">
                <a:solidFill>
                  <a:srgbClr val="0000FF"/>
                </a:solidFill>
                <a:latin typeface="Times New Roman" charset="0"/>
                <a:ea typeface="Times New Roman" charset="0"/>
                <a:cs typeface="Times New Roman" charset="0"/>
              </a:rPr>
              <a:t> </a:t>
            </a:r>
            <a:r>
              <a:rPr lang="en-US" altLang="en-US" sz="2400" dirty="0" smtClean="0">
                <a:solidFill>
                  <a:srgbClr val="C00000"/>
                </a:solidFill>
                <a:latin typeface="Times New Roman" charset="0"/>
                <a:ea typeface="Times New Roman" charset="0"/>
                <a:cs typeface="Times New Roman" charset="0"/>
              </a:rPr>
              <a:t>Increased </a:t>
            </a:r>
            <a:r>
              <a:rPr lang="en-US" altLang="en-US" sz="2400" dirty="0">
                <a:solidFill>
                  <a:srgbClr val="C00000"/>
                </a:solidFill>
                <a:latin typeface="Times New Roman" charset="0"/>
                <a:ea typeface="Times New Roman" charset="0"/>
                <a:cs typeface="Times New Roman" charset="0"/>
              </a:rPr>
              <a:t>2,3DPG, H+, Temperature , PCO2 </a:t>
            </a:r>
            <a:r>
              <a:rPr lang="en-US" altLang="en-US" sz="2400" dirty="0">
                <a:solidFill>
                  <a:srgbClr val="0000FF"/>
                </a:solidFill>
                <a:latin typeface="Times New Roman" charset="0"/>
                <a:ea typeface="Times New Roman" charset="0"/>
                <a:cs typeface="Times New Roman" charset="0"/>
              </a:rPr>
              <a:t>shift the curve to right. </a:t>
            </a:r>
          </a:p>
          <a:p>
            <a:pPr marL="221125" indent="0" eaLnBrk="1" hangingPunct="1">
              <a:spcAft>
                <a:spcPts val="0"/>
              </a:spcAft>
            </a:pPr>
            <a:r>
              <a:rPr lang="en-US" altLang="en-US" sz="2400" dirty="0" smtClean="0">
                <a:latin typeface="Times New Roman" charset="0"/>
                <a:ea typeface="Times New Roman" charset="0"/>
                <a:cs typeface="Times New Roman" charset="0"/>
              </a:rPr>
              <a:t> 2,3DPG </a:t>
            </a:r>
            <a:r>
              <a:rPr lang="en-US" altLang="en-US" sz="2400" dirty="0">
                <a:latin typeface="Times New Roman" charset="0"/>
                <a:ea typeface="Times New Roman" charset="0"/>
                <a:cs typeface="Times New Roman" charset="0"/>
              </a:rPr>
              <a:t>is synthesized in RBCs  from the glycolytic pathway , it binds tightly to reduced </a:t>
            </a:r>
            <a:r>
              <a:rPr lang="en-US" altLang="en-US" sz="2400" dirty="0" err="1">
                <a:latin typeface="Times New Roman" charset="0"/>
                <a:ea typeface="Times New Roman" charset="0"/>
                <a:cs typeface="Times New Roman" charset="0"/>
              </a:rPr>
              <a:t>Hb</a:t>
            </a:r>
            <a:r>
              <a:rPr lang="en-US" altLang="en-US" sz="2400" dirty="0">
                <a:latin typeface="Times New Roman" charset="0"/>
                <a:ea typeface="Times New Roman" charset="0"/>
                <a:cs typeface="Times New Roman" charset="0"/>
              </a:rPr>
              <a:t>. increased 2,3 DPG facilitate the oxygen release and shifts the dissociation curve to Rt.</a:t>
            </a:r>
          </a:p>
          <a:p>
            <a:pPr marL="221125" indent="0" eaLnBrk="1" hangingPunct="1">
              <a:spcAft>
                <a:spcPts val="0"/>
              </a:spcAft>
            </a:pPr>
            <a:r>
              <a:rPr lang="en-US" altLang="en-US" sz="2400" dirty="0">
                <a:solidFill>
                  <a:srgbClr val="0000FF"/>
                </a:solidFill>
                <a:latin typeface="Times New Roman" charset="0"/>
                <a:ea typeface="Times New Roman" charset="0"/>
                <a:cs typeface="Times New Roman" charset="0"/>
              </a:rPr>
              <a:t>2,3 DPG increases in the RBCs </a:t>
            </a:r>
            <a:r>
              <a:rPr lang="en-US" altLang="en-US" sz="2400" dirty="0">
                <a:latin typeface="Times New Roman" charset="0"/>
                <a:ea typeface="Times New Roman" charset="0"/>
                <a:cs typeface="Times New Roman" charset="0"/>
              </a:rPr>
              <a:t>in anemia and hypoxemia, and thus serves as an important adaptive response in maintaining tissue oxygenation</a:t>
            </a:r>
          </a:p>
          <a:p>
            <a:pPr marL="221125" indent="0" eaLnBrk="1" hangingPunct="1">
              <a:spcAft>
                <a:spcPts val="0"/>
              </a:spcAft>
            </a:pPr>
            <a:r>
              <a:rPr lang="en-US" altLang="en-US" sz="2400" dirty="0" smtClean="0">
                <a:solidFill>
                  <a:srgbClr val="0000FF"/>
                </a:solidFill>
                <a:latin typeface="Times New Roman" charset="0"/>
                <a:ea typeface="Times New Roman" charset="0"/>
                <a:cs typeface="Times New Roman" charset="0"/>
              </a:rPr>
              <a:t> Fetal </a:t>
            </a:r>
            <a:r>
              <a:rPr lang="en-US" altLang="en-US" sz="2400" dirty="0" err="1">
                <a:solidFill>
                  <a:srgbClr val="0000FF"/>
                </a:solidFill>
                <a:latin typeface="Times New Roman" charset="0"/>
                <a:ea typeface="Times New Roman" charset="0"/>
                <a:cs typeface="Times New Roman" charset="0"/>
              </a:rPr>
              <a:t>Hb</a:t>
            </a:r>
            <a:r>
              <a:rPr lang="en-US" altLang="en-US" sz="2400" dirty="0">
                <a:solidFill>
                  <a:srgbClr val="0000FF"/>
                </a:solidFill>
                <a:latin typeface="Times New Roman" charset="0"/>
                <a:ea typeface="Times New Roman" charset="0"/>
                <a:cs typeface="Times New Roman" charset="0"/>
              </a:rPr>
              <a:t>:  has a P50 of 20 mmHg in comparison to 27 mmHg of adult </a:t>
            </a:r>
            <a:r>
              <a:rPr lang="en-US" altLang="en-US" sz="2400" dirty="0" err="1">
                <a:solidFill>
                  <a:srgbClr val="0000FF"/>
                </a:solidFill>
                <a:latin typeface="Times New Roman" charset="0"/>
                <a:ea typeface="Times New Roman" charset="0"/>
                <a:cs typeface="Times New Roman" charset="0"/>
              </a:rPr>
              <a:t>Hb</a:t>
            </a:r>
            <a:r>
              <a:rPr lang="en-US" altLang="en-US" sz="2400" dirty="0">
                <a:solidFill>
                  <a:srgbClr val="0000FF"/>
                </a:solidFill>
                <a:latin typeface="Times New Roman" charset="0"/>
                <a:ea typeface="Times New Roman" charset="0"/>
                <a:cs typeface="Times New Roman" charset="0"/>
              </a:rPr>
              <a:t>.</a:t>
            </a:r>
          </a:p>
          <a:p>
            <a:pPr eaLnBrk="1" hangingPunct="1">
              <a:lnSpc>
                <a:spcPct val="80000"/>
              </a:lnSpc>
            </a:pPr>
            <a:endParaRPr lang="en-US" altLang="en-US" sz="2800" i="1" dirty="0">
              <a:solidFill>
                <a:srgbClr val="FFFFFF"/>
              </a:solidFill>
              <a:latin typeface="Times New Roman" charset="0"/>
              <a:ea typeface="Times New Roman" charset="0"/>
              <a:cs typeface="Times New Roman" charset="0"/>
            </a:endParaRPr>
          </a:p>
          <a:p>
            <a:pPr eaLnBrk="1" hangingPunct="1">
              <a:lnSpc>
                <a:spcPct val="80000"/>
              </a:lnSpc>
            </a:pPr>
            <a:endParaRPr lang="en-US" altLang="en-US" sz="2200" b="1" dirty="0">
              <a:solidFill>
                <a:srgbClr val="FFFFFF"/>
              </a:solidFill>
            </a:endParaRPr>
          </a:p>
        </p:txBody>
      </p:sp>
      <p:sp>
        <p:nvSpPr>
          <p:cNvPr id="2457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110594" name="Rectangle 2"/>
          <p:cNvSpPr>
            <a:spLocks noGrp="1" noChangeArrowheads="1"/>
          </p:cNvSpPr>
          <p:nvPr>
            <p:ph type="title"/>
          </p:nvPr>
        </p:nvSpPr>
        <p:spPr>
          <a:xfrm>
            <a:off x="611560" y="260648"/>
            <a:ext cx="7776864" cy="576063"/>
          </a:xfrm>
        </p:spPr>
        <p:txBody>
          <a:bodyPr>
            <a:normAutofit fontScale="90000"/>
          </a:bodyPr>
          <a:lstStyle/>
          <a:p>
            <a:pPr eaLnBrk="1" fontAlgn="auto" hangingPunct="1">
              <a:spcAft>
                <a:spcPts val="0"/>
              </a:spcAft>
              <a:defRPr/>
            </a:pPr>
            <a:r>
              <a:rPr lang="en-US" sz="3200" i="1" dirty="0" err="1" smtClean="0">
                <a:solidFill>
                  <a:srgbClr val="0000FF"/>
                </a:solidFill>
                <a:latin typeface="Aparajita" pitchFamily="34" charset="0"/>
                <a:cs typeface="Aparajita" pitchFamily="34" charset="0"/>
              </a:rPr>
              <a:t>Rt</a:t>
            </a:r>
            <a:r>
              <a:rPr lang="en-US" sz="3200" i="1" dirty="0" smtClean="0">
                <a:solidFill>
                  <a:srgbClr val="0000FF"/>
                </a:solidFill>
                <a:latin typeface="Aparajita" pitchFamily="34" charset="0"/>
                <a:cs typeface="Aparajita" pitchFamily="34" charset="0"/>
              </a:rPr>
              <a:t> </a:t>
            </a:r>
            <a:r>
              <a:rPr lang="en-US" sz="3200" i="1" dirty="0" smtClean="0">
                <a:solidFill>
                  <a:srgbClr val="0000FF"/>
                </a:solidFill>
                <a:latin typeface="Aparajita" pitchFamily="34" charset="0"/>
                <a:cs typeface="Aparajita" pitchFamily="34" charset="0"/>
              </a:rPr>
              <a:t>and Lt shifts</a:t>
            </a:r>
            <a:r>
              <a:rPr lang="en-US" sz="3200" dirty="0" smtClean="0">
                <a:solidFill>
                  <a:srgbClr val="0000FF"/>
                </a:solidFill>
                <a:latin typeface="Aparajita" pitchFamily="34" charset="0"/>
                <a:cs typeface="Aparajita" pitchFamily="34" charset="0"/>
              </a:rPr>
              <a:t>: of the O2-Hb dissociation curve</a:t>
            </a:r>
            <a:endParaRPr lang="en-US" sz="3200" dirty="0" smtClean="0">
              <a:solidFill>
                <a:srgbClr val="0000FF"/>
              </a:solidFill>
              <a:latin typeface="Aparajita" pitchFamily="34" charset="0"/>
              <a:cs typeface="Aparajit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323850" y="1052736"/>
            <a:ext cx="5328270" cy="4968552"/>
          </a:xfrm>
          <a:ln w="22225">
            <a:solidFill>
              <a:schemeClr val="accent1"/>
            </a:solidFill>
            <a:miter lim="800000"/>
            <a:headEnd/>
            <a:tailEnd/>
          </a:ln>
        </p:spPr>
        <p:txBody>
          <a:bodyPr/>
          <a:lstStyle/>
          <a:p>
            <a:pPr marL="136525" indent="-26988" eaLnBrk="1" hangingPunct="1">
              <a:spcBef>
                <a:spcPts val="1200"/>
              </a:spcBef>
              <a:spcAft>
                <a:spcPts val="1200"/>
              </a:spcAft>
              <a:buNone/>
            </a:pPr>
            <a:r>
              <a:rPr lang="en-US" altLang="en-US" sz="2400" dirty="0">
                <a:solidFill>
                  <a:srgbClr val="0000FF"/>
                </a:solidFill>
                <a:latin typeface="Times New Roman" charset="0"/>
                <a:ea typeface="Times New Roman" charset="0"/>
                <a:cs typeface="Times New Roman" charset="0"/>
              </a:rPr>
              <a:t>Effect of carbon dioxide and hydrogen ions on the curve</a:t>
            </a:r>
            <a:r>
              <a:rPr lang="en-US" altLang="en-US" sz="2400" dirty="0">
                <a:latin typeface="Times New Roman" charset="0"/>
                <a:ea typeface="Times New Roman" charset="0"/>
                <a:cs typeface="Times New Roman" charset="0"/>
              </a:rPr>
              <a:t> </a:t>
            </a:r>
            <a:r>
              <a:rPr lang="en-US" altLang="en-US" sz="2400" dirty="0">
                <a:solidFill>
                  <a:srgbClr val="000000"/>
                </a:solidFill>
                <a:latin typeface="Times New Roman" charset="0"/>
                <a:ea typeface="Times New Roman" charset="0"/>
                <a:cs typeface="Times New Roman" charset="0"/>
              </a:rPr>
              <a:t>( Bohr effect</a:t>
            </a:r>
            <a:r>
              <a:rPr lang="en-US" altLang="en-US" sz="2400" dirty="0" smtClean="0">
                <a:solidFill>
                  <a:srgbClr val="000000"/>
                </a:solidFill>
                <a:latin typeface="Times New Roman" charset="0"/>
                <a:ea typeface="Times New Roman" charset="0"/>
                <a:cs typeface="Times New Roman" charset="0"/>
              </a:rPr>
              <a:t>)</a:t>
            </a:r>
            <a:r>
              <a:rPr lang="en-US" altLang="en-US" sz="2400" dirty="0">
                <a:solidFill>
                  <a:srgbClr val="0000FF"/>
                </a:solidFill>
                <a:latin typeface="Times New Roman" charset="0"/>
                <a:ea typeface="Times New Roman" charset="0"/>
                <a:cs typeface="Times New Roman" charset="0"/>
              </a:rPr>
              <a:t/>
            </a:r>
            <a:br>
              <a:rPr lang="en-US" altLang="en-US" sz="2400" dirty="0">
                <a:solidFill>
                  <a:srgbClr val="0000FF"/>
                </a:solidFill>
                <a:latin typeface="Times New Roman" charset="0"/>
                <a:ea typeface="Times New Roman" charset="0"/>
                <a:cs typeface="Times New Roman" charset="0"/>
              </a:rPr>
            </a:br>
            <a:r>
              <a:rPr lang="en-US" altLang="en-US" sz="2400" u="sng" dirty="0">
                <a:solidFill>
                  <a:srgbClr val="0000FF"/>
                </a:solidFill>
                <a:latin typeface="Times New Roman" charset="0"/>
                <a:ea typeface="Times New Roman" charset="0"/>
                <a:cs typeface="Times New Roman" charset="0"/>
              </a:rPr>
              <a:t>At tissues</a:t>
            </a:r>
            <a:r>
              <a:rPr lang="en-US" altLang="en-US" sz="2400" dirty="0">
                <a:solidFill>
                  <a:srgbClr val="0000FF"/>
                </a:solidFill>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Increased CO2 and H+ ions produced by the </a:t>
            </a:r>
            <a:r>
              <a:rPr lang="en-US" altLang="en-US" sz="2400" dirty="0" smtClean="0">
                <a:latin typeface="Times New Roman" charset="0"/>
                <a:ea typeface="Times New Roman" charset="0"/>
                <a:cs typeface="Times New Roman" charset="0"/>
              </a:rPr>
              <a:t>tissues during metabolism will </a:t>
            </a:r>
            <a:r>
              <a:rPr lang="en-US" altLang="en-US" sz="2400" dirty="0" smtClean="0">
                <a:latin typeface="Times New Roman" charset="0"/>
                <a:ea typeface="Times New Roman" charset="0"/>
                <a:cs typeface="Times New Roman" charset="0"/>
              </a:rPr>
              <a:t>shift the curve to the RT and helps release ( unloading) of O2 from </a:t>
            </a:r>
            <a:r>
              <a:rPr lang="en-US" altLang="en-US" sz="2400" dirty="0" err="1" smtClean="0">
                <a:latin typeface="Times New Roman" charset="0"/>
                <a:ea typeface="Times New Roman" charset="0"/>
                <a:cs typeface="Times New Roman" charset="0"/>
              </a:rPr>
              <a:t>Hb</a:t>
            </a:r>
            <a:r>
              <a:rPr lang="en-US" altLang="en-US" sz="2400" dirty="0" smtClean="0">
                <a:latin typeface="Times New Roman" charset="0"/>
                <a:ea typeface="Times New Roman" charset="0"/>
                <a:cs typeface="Times New Roman" charset="0"/>
              </a:rPr>
              <a:t> </a:t>
            </a:r>
            <a:r>
              <a:rPr lang="en-US" altLang="en-US" sz="2400" dirty="0" smtClean="0">
                <a:solidFill>
                  <a:srgbClr val="0000FF"/>
                </a:solidFill>
                <a:latin typeface="Times New Roman" charset="0"/>
                <a:ea typeface="Times New Roman" charset="0"/>
                <a:cs typeface="Times New Roman" charset="0"/>
              </a:rPr>
              <a:t>to the tissues.</a:t>
            </a:r>
          </a:p>
          <a:p>
            <a:pPr marL="136525" indent="-26988" eaLnBrk="1" hangingPunct="1">
              <a:spcBef>
                <a:spcPts val="600"/>
              </a:spcBef>
              <a:spcAft>
                <a:spcPts val="600"/>
              </a:spcAft>
              <a:buNone/>
            </a:pPr>
            <a:r>
              <a:rPr lang="en-US" altLang="en-US" sz="2400" u="sng" dirty="0" smtClean="0">
                <a:solidFill>
                  <a:srgbClr val="0000FF"/>
                </a:solidFill>
                <a:latin typeface="Times New Roman" charset="0"/>
                <a:ea typeface="Times New Roman" charset="0"/>
                <a:cs typeface="Times New Roman" charset="0"/>
              </a:rPr>
              <a:t>At </a:t>
            </a:r>
            <a:r>
              <a:rPr lang="en-US" altLang="en-US" sz="2400" u="sng" dirty="0">
                <a:solidFill>
                  <a:srgbClr val="0000FF"/>
                </a:solidFill>
                <a:latin typeface="Times New Roman" charset="0"/>
                <a:ea typeface="Times New Roman" charset="0"/>
                <a:cs typeface="Times New Roman" charset="0"/>
              </a:rPr>
              <a:t>lung</a:t>
            </a:r>
            <a:r>
              <a:rPr lang="en-US" altLang="en-US" sz="2400" dirty="0">
                <a:solidFill>
                  <a:srgbClr val="0000FF"/>
                </a:solidFill>
                <a:latin typeface="Times New Roman" charset="0"/>
                <a:ea typeface="Times New Roman" charset="0"/>
                <a:cs typeface="Times New Roman" charset="0"/>
              </a:rPr>
              <a:t> </a:t>
            </a:r>
            <a:r>
              <a:rPr lang="en-US" altLang="en-US" sz="2400" dirty="0" smtClean="0">
                <a:solidFill>
                  <a:srgbClr val="0000FF"/>
                </a:solidFill>
                <a:latin typeface="Times New Roman" charset="0"/>
                <a:ea typeface="Times New Roman" charset="0"/>
                <a:cs typeface="Times New Roman" charset="0"/>
              </a:rPr>
              <a:t>the reverse will occur : </a:t>
            </a:r>
            <a:r>
              <a:rPr lang="en-US" altLang="en-US" sz="2400" dirty="0" smtClean="0">
                <a:latin typeface="Times New Roman" charset="0"/>
                <a:ea typeface="Times New Roman" charset="0"/>
                <a:cs typeface="Times New Roman" charset="0"/>
              </a:rPr>
              <a:t>diffusion </a:t>
            </a:r>
            <a:r>
              <a:rPr lang="en-US" altLang="en-US" sz="2400" dirty="0">
                <a:latin typeface="Times New Roman" charset="0"/>
                <a:ea typeface="Times New Roman" charset="0"/>
                <a:cs typeface="Times New Roman" charset="0"/>
              </a:rPr>
              <a:t>of CO2 from blood to alveoli will decrease blood CO2 &amp;H+ →shift the curve to left  and </a:t>
            </a:r>
            <a:r>
              <a:rPr lang="en-US" altLang="en-US" sz="2400" dirty="0" smtClean="0">
                <a:latin typeface="Times New Roman" charset="0"/>
                <a:ea typeface="Times New Roman" charset="0"/>
                <a:cs typeface="Times New Roman" charset="0"/>
              </a:rPr>
              <a:t>increases </a:t>
            </a:r>
            <a:r>
              <a:rPr lang="en-US" altLang="en-US" sz="2400" dirty="0">
                <a:latin typeface="Times New Roman" charset="0"/>
                <a:ea typeface="Times New Roman" charset="0"/>
                <a:cs typeface="Times New Roman" charset="0"/>
              </a:rPr>
              <a:t>O2 affinity to </a:t>
            </a:r>
            <a:r>
              <a:rPr lang="en-US" altLang="en-US" sz="2400" dirty="0" err="1">
                <a:latin typeface="Times New Roman" charset="0"/>
                <a:ea typeface="Times New Roman" charset="0"/>
                <a:cs typeface="Times New Roman" charset="0"/>
              </a:rPr>
              <a:t>Hb</a:t>
            </a:r>
            <a:r>
              <a:rPr lang="en-US" altLang="en-US" sz="2400" dirty="0">
                <a:latin typeface="Times New Roman" charset="0"/>
                <a:ea typeface="Times New Roman" charset="0"/>
                <a:cs typeface="Times New Roman" charset="0"/>
              </a:rPr>
              <a:t> allowing more O2 transport to tissues</a:t>
            </a:r>
            <a:endParaRPr lang="en-US" altLang="en-US" sz="2400" dirty="0">
              <a:solidFill>
                <a:srgbClr val="0000FF"/>
              </a:solidFill>
              <a:latin typeface="Times New Roman" charset="0"/>
              <a:ea typeface="Times New Roman" charset="0"/>
              <a:cs typeface="Times New Roman" charset="0"/>
            </a:endParaRPr>
          </a:p>
        </p:txBody>
      </p:sp>
      <p:sp>
        <p:nvSpPr>
          <p:cNvPr id="2560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pic>
        <p:nvPicPr>
          <p:cNvPr id="25604" name="Picture 5" descr="oxygen dissoc and C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74" y="1268412"/>
            <a:ext cx="3110506" cy="47528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683567" y="332655"/>
            <a:ext cx="5110807" cy="575395"/>
          </a:xfrm>
          <a:prstGeom prst="rect">
            <a:avLst/>
          </a:prstGeom>
        </p:spPr>
        <p:txBody>
          <a:bodyPr anchor="ctr">
            <a:normAutofit fontScale="92500" lnSpcReduction="2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en-US" dirty="0" smtClean="0"/>
              <a:t>Bohr Effect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539551" y="981075"/>
            <a:ext cx="8425061" cy="4968875"/>
          </a:xfrm>
          <a:ln w="22225">
            <a:solidFill>
              <a:schemeClr val="accent1"/>
            </a:solidFill>
            <a:miter lim="800000"/>
            <a:headEnd/>
            <a:tailEnd/>
          </a:ln>
        </p:spPr>
        <p:txBody>
          <a:bodyPr/>
          <a:lstStyle/>
          <a:p>
            <a:pPr eaLnBrk="1" hangingPunct="1">
              <a:lnSpc>
                <a:spcPct val="80000"/>
              </a:lnSpc>
            </a:pPr>
            <a:endParaRPr lang="en-US" altLang="en-US" sz="2800" dirty="0">
              <a:solidFill>
                <a:srgbClr val="0000FF"/>
              </a:solidFill>
              <a:latin typeface="Times New Roman" charset="0"/>
              <a:ea typeface="Times New Roman" charset="0"/>
              <a:cs typeface="Times New Roman" charset="0"/>
            </a:endParaRPr>
          </a:p>
          <a:p>
            <a:pPr eaLnBrk="1" hangingPunct="1">
              <a:lnSpc>
                <a:spcPct val="80000"/>
              </a:lnSpc>
            </a:pPr>
            <a:r>
              <a:rPr lang="en-US" altLang="en-US" sz="2800" dirty="0">
                <a:latin typeface="Times New Roman" charset="0"/>
                <a:ea typeface="Times New Roman" charset="0"/>
                <a:cs typeface="Times New Roman" charset="0"/>
              </a:rPr>
              <a:t>Exercise increases Temp, H+, 2,3 DPG and </a:t>
            </a:r>
            <a:r>
              <a:rPr lang="en-US" altLang="en-US" sz="2800" dirty="0" smtClean="0">
                <a:latin typeface="Times New Roman" charset="0"/>
                <a:ea typeface="Times New Roman" charset="0"/>
                <a:cs typeface="Times New Roman" charset="0"/>
              </a:rPr>
              <a:t>shifts </a:t>
            </a:r>
            <a:r>
              <a:rPr lang="en-US" altLang="en-US" sz="2800" dirty="0">
                <a:latin typeface="Times New Roman" charset="0"/>
                <a:ea typeface="Times New Roman" charset="0"/>
                <a:cs typeface="Times New Roman" charset="0"/>
              </a:rPr>
              <a:t>the curve to Rt.</a:t>
            </a:r>
          </a:p>
          <a:p>
            <a:pPr eaLnBrk="1" hangingPunct="1">
              <a:lnSpc>
                <a:spcPct val="80000"/>
              </a:lnSpc>
            </a:pPr>
            <a:r>
              <a:rPr lang="en-US" altLang="en-US" sz="2800" b="1" dirty="0">
                <a:solidFill>
                  <a:srgbClr val="FF00FF"/>
                </a:solidFill>
                <a:latin typeface="Times New Roman" charset="0"/>
                <a:ea typeface="Times New Roman" charset="0"/>
                <a:cs typeface="Times New Roman" charset="0"/>
              </a:rPr>
              <a:t>Utilization Coefficient </a:t>
            </a:r>
            <a:r>
              <a:rPr lang="en-US" altLang="en-US" sz="2800" dirty="0">
                <a:latin typeface="Times New Roman" charset="0"/>
                <a:ea typeface="Times New Roman" charset="0"/>
                <a:cs typeface="Times New Roman" charset="0"/>
              </a:rPr>
              <a:t>The percentage of the blood that gives up its oxygen as it passes through the tissues capillaries is called </a:t>
            </a:r>
            <a:r>
              <a:rPr lang="en-US" altLang="en-US" sz="2800" i="1" dirty="0">
                <a:latin typeface="Times New Roman" charset="0"/>
                <a:ea typeface="Times New Roman" charset="0"/>
                <a:cs typeface="Times New Roman" charset="0"/>
              </a:rPr>
              <a:t>utilization coefficient. </a:t>
            </a:r>
          </a:p>
          <a:p>
            <a:pPr eaLnBrk="1" hangingPunct="1">
              <a:lnSpc>
                <a:spcPct val="80000"/>
              </a:lnSpc>
              <a:buFont typeface="Wingdings 3" charset="2"/>
              <a:buNone/>
            </a:pPr>
            <a:endParaRPr lang="en-US" altLang="en-US" sz="2800" u="sng" dirty="0">
              <a:latin typeface="Times New Roman" charset="0"/>
              <a:ea typeface="Times New Roman" charset="0"/>
              <a:cs typeface="Times New Roman" charset="0"/>
            </a:endParaRPr>
          </a:p>
          <a:p>
            <a:pPr algn="ctr" eaLnBrk="1" hangingPunct="1">
              <a:lnSpc>
                <a:spcPct val="80000"/>
              </a:lnSpc>
              <a:buFont typeface="Wingdings 3" charset="2"/>
              <a:buNone/>
            </a:pPr>
            <a:r>
              <a:rPr lang="en-US" altLang="en-US" sz="2800" dirty="0">
                <a:solidFill>
                  <a:srgbClr val="0000FF"/>
                </a:solidFill>
                <a:latin typeface="Times New Roman" charset="0"/>
                <a:ea typeface="Times New Roman" charset="0"/>
                <a:cs typeface="Times New Roman" charset="0"/>
              </a:rPr>
              <a:t> =  </a:t>
            </a:r>
            <a:r>
              <a:rPr lang="en-US" altLang="en-US" sz="2800" u="sng" dirty="0">
                <a:solidFill>
                  <a:srgbClr val="0000FF"/>
                </a:solidFill>
                <a:latin typeface="Times New Roman" charset="0"/>
                <a:ea typeface="Times New Roman" charset="0"/>
                <a:cs typeface="Times New Roman" charset="0"/>
              </a:rPr>
              <a:t>O2 delivered to the tissues</a:t>
            </a:r>
            <a:endParaRPr lang="en-US" altLang="en-US" sz="2800" dirty="0">
              <a:solidFill>
                <a:srgbClr val="0000FF"/>
              </a:solidFill>
              <a:latin typeface="Times New Roman" charset="0"/>
              <a:ea typeface="Times New Roman" charset="0"/>
              <a:cs typeface="Times New Roman" charset="0"/>
            </a:endParaRPr>
          </a:p>
          <a:p>
            <a:pPr algn="ctr" eaLnBrk="1" hangingPunct="1">
              <a:lnSpc>
                <a:spcPct val="80000"/>
              </a:lnSpc>
              <a:buFont typeface="Wingdings 3" charset="2"/>
              <a:buNone/>
            </a:pPr>
            <a:r>
              <a:rPr lang="en-US" altLang="en-US" sz="2800" dirty="0">
                <a:solidFill>
                  <a:srgbClr val="0000FF"/>
                </a:solidFill>
                <a:latin typeface="Times New Roman" charset="0"/>
                <a:ea typeface="Times New Roman" charset="0"/>
                <a:cs typeface="Times New Roman" charset="0"/>
              </a:rPr>
              <a:t>       O2 content of arterial blood</a:t>
            </a:r>
          </a:p>
          <a:p>
            <a:pPr algn="ctr" eaLnBrk="1" hangingPunct="1">
              <a:lnSpc>
                <a:spcPct val="80000"/>
              </a:lnSpc>
              <a:buFont typeface="Wingdings 3" charset="2"/>
              <a:buNone/>
            </a:pPr>
            <a:endParaRPr lang="en-US" altLang="en-US" sz="2800" b="1" i="1" dirty="0">
              <a:solidFill>
                <a:srgbClr val="00FF00"/>
              </a:solidFill>
              <a:latin typeface="Times New Roman" charset="0"/>
              <a:ea typeface="Times New Roman" charset="0"/>
              <a:cs typeface="Times New Roman" charset="0"/>
            </a:endParaRPr>
          </a:p>
          <a:p>
            <a:pPr eaLnBrk="1" hangingPunct="1">
              <a:lnSpc>
                <a:spcPct val="80000"/>
              </a:lnSpc>
            </a:pPr>
            <a:r>
              <a:rPr lang="en-US" altLang="en-US" sz="2800" i="1" dirty="0">
                <a:latin typeface="Times New Roman" charset="0"/>
                <a:ea typeface="Times New Roman" charset="0"/>
                <a:cs typeface="Times New Roman" charset="0"/>
              </a:rPr>
              <a:t>Normally at rest = 5ml/20 ml= </a:t>
            </a:r>
            <a:r>
              <a:rPr lang="en-US" altLang="en-US" sz="2800" i="1" dirty="0">
                <a:solidFill>
                  <a:srgbClr val="0000FF"/>
                </a:solidFill>
                <a:latin typeface="Times New Roman" charset="0"/>
                <a:ea typeface="Times New Roman" charset="0"/>
                <a:cs typeface="Times New Roman" charset="0"/>
              </a:rPr>
              <a:t>25% </a:t>
            </a:r>
            <a:r>
              <a:rPr lang="en-US" altLang="en-US" sz="2800" i="1" dirty="0">
                <a:latin typeface="Times New Roman" charset="0"/>
                <a:ea typeface="Times New Roman" charset="0"/>
                <a:cs typeface="Times New Roman" charset="0"/>
              </a:rPr>
              <a:t>,</a:t>
            </a:r>
          </a:p>
          <a:p>
            <a:pPr eaLnBrk="1" hangingPunct="1">
              <a:lnSpc>
                <a:spcPct val="80000"/>
              </a:lnSpc>
            </a:pPr>
            <a:r>
              <a:rPr lang="en-US" altLang="en-US" sz="2800" i="1" dirty="0">
                <a:latin typeface="Times New Roman" charset="0"/>
                <a:ea typeface="Times New Roman" charset="0"/>
                <a:cs typeface="Times New Roman" charset="0"/>
              </a:rPr>
              <a:t> during exercise it = 15 ml/20 ml= </a:t>
            </a:r>
            <a:r>
              <a:rPr lang="en-US" altLang="en-US" sz="2800" i="1" dirty="0">
                <a:solidFill>
                  <a:srgbClr val="0000FF"/>
                </a:solidFill>
                <a:latin typeface="Times New Roman" charset="0"/>
                <a:ea typeface="Times New Roman" charset="0"/>
                <a:cs typeface="Times New Roman" charset="0"/>
              </a:rPr>
              <a:t>75 % - 85%</a:t>
            </a:r>
          </a:p>
          <a:p>
            <a:pPr eaLnBrk="1" hangingPunct="1">
              <a:lnSpc>
                <a:spcPct val="80000"/>
              </a:lnSpc>
            </a:pPr>
            <a:endParaRPr lang="en-US" altLang="en-US" sz="2800" dirty="0"/>
          </a:p>
        </p:txBody>
      </p:sp>
      <p:sp>
        <p:nvSpPr>
          <p:cNvPr id="2662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113666" name="Rectangle 2"/>
          <p:cNvSpPr>
            <a:spLocks noGrp="1" noChangeArrowheads="1"/>
          </p:cNvSpPr>
          <p:nvPr>
            <p:ph type="title"/>
          </p:nvPr>
        </p:nvSpPr>
        <p:spPr>
          <a:xfrm>
            <a:off x="755576" y="188640"/>
            <a:ext cx="7931224" cy="864096"/>
          </a:xfrm>
        </p:spPr>
        <p:txBody>
          <a:bodyPr>
            <a:normAutofit fontScale="90000"/>
          </a:bodyPr>
          <a:lstStyle/>
          <a:p>
            <a:pPr eaLnBrk="1" fontAlgn="auto" hangingPunct="1">
              <a:spcAft>
                <a:spcPts val="0"/>
              </a:spcAft>
              <a:defRPr/>
            </a:pPr>
            <a:r>
              <a:rPr lang="en-US" sz="3200" dirty="0" smtClean="0">
                <a:solidFill>
                  <a:srgbClr val="0000FF"/>
                </a:solidFill>
              </a:rPr>
              <a:t>Shift of dissociation curve during exercise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323850" y="908720"/>
            <a:ext cx="8451850" cy="4896544"/>
          </a:xfrm>
          <a:ln w="19050">
            <a:solidFill>
              <a:schemeClr val="accent1"/>
            </a:solidFill>
          </a:ln>
        </p:spPr>
        <p:txBody>
          <a:bodyPr/>
          <a:lstStyle/>
          <a:p>
            <a:pPr eaLnBrk="1" hangingPunct="1">
              <a:spcBef>
                <a:spcPts val="600"/>
              </a:spcBef>
              <a:spcAft>
                <a:spcPts val="600"/>
              </a:spcAft>
            </a:pPr>
            <a:r>
              <a:rPr lang="en-US" altLang="en-US" sz="2400" i="1" dirty="0">
                <a:solidFill>
                  <a:srgbClr val="0000FF"/>
                </a:solidFill>
                <a:latin typeface="Times New Roman" charset="0"/>
                <a:ea typeface="Times New Roman" charset="0"/>
                <a:cs typeface="Times New Roman" charset="0"/>
              </a:rPr>
              <a:t>Only 3% of O2 is </a:t>
            </a:r>
            <a:r>
              <a:rPr lang="en-US" altLang="en-US" sz="2400" i="1" dirty="0">
                <a:latin typeface="Times New Roman" charset="0"/>
                <a:ea typeface="Times New Roman" charset="0"/>
                <a:cs typeface="Times New Roman" charset="0"/>
              </a:rPr>
              <a:t>transported in the dissolved state,</a:t>
            </a:r>
          </a:p>
          <a:p>
            <a:pPr eaLnBrk="1" hangingPunct="1">
              <a:spcBef>
                <a:spcPts val="600"/>
              </a:spcBef>
              <a:spcAft>
                <a:spcPts val="600"/>
              </a:spcAft>
            </a:pPr>
            <a:r>
              <a:rPr lang="en-US" altLang="en-US" sz="2400" dirty="0">
                <a:latin typeface="Times New Roman" charset="0"/>
                <a:ea typeface="Times New Roman" charset="0"/>
                <a:cs typeface="Times New Roman" charset="0"/>
              </a:rPr>
              <a:t>At normal arterial </a:t>
            </a:r>
            <a:r>
              <a:rPr lang="en-US" altLang="en-US" sz="2400" dirty="0">
                <a:solidFill>
                  <a:srgbClr val="0000FF"/>
                </a:solidFill>
                <a:latin typeface="Times New Roman" charset="0"/>
                <a:ea typeface="Times New Roman" charset="0"/>
                <a:cs typeface="Times New Roman" charset="0"/>
              </a:rPr>
              <a:t>PO2 of 95 mmHg </a:t>
            </a:r>
            <a:r>
              <a:rPr lang="en-US" altLang="en-US" sz="2400" dirty="0">
                <a:latin typeface="Times New Roman" charset="0"/>
                <a:ea typeface="Times New Roman" charset="0"/>
                <a:cs typeface="Times New Roman" charset="0"/>
              </a:rPr>
              <a:t>, about </a:t>
            </a:r>
            <a:r>
              <a:rPr lang="en-US" altLang="en-US" sz="2400" dirty="0">
                <a:solidFill>
                  <a:srgbClr val="0000FF"/>
                </a:solidFill>
                <a:latin typeface="Times New Roman" charset="0"/>
                <a:ea typeface="Times New Roman" charset="0"/>
                <a:cs typeface="Times New Roman" charset="0"/>
              </a:rPr>
              <a:t>0.29 ml </a:t>
            </a:r>
            <a:r>
              <a:rPr lang="en-US" altLang="en-US" sz="2400" dirty="0">
                <a:latin typeface="Times New Roman" charset="0"/>
                <a:ea typeface="Times New Roman" charset="0"/>
                <a:cs typeface="Times New Roman" charset="0"/>
              </a:rPr>
              <a:t>of oxygen is dissolved in each 100ml of blood.</a:t>
            </a:r>
          </a:p>
          <a:p>
            <a:pPr eaLnBrk="1" hangingPunct="1">
              <a:spcBef>
                <a:spcPts val="600"/>
              </a:spcBef>
              <a:spcAft>
                <a:spcPts val="600"/>
              </a:spcAft>
            </a:pPr>
            <a:r>
              <a:rPr lang="en-US" altLang="en-US" sz="2400" dirty="0">
                <a:latin typeface="Times New Roman" charset="0"/>
                <a:ea typeface="Times New Roman" charset="0"/>
                <a:cs typeface="Times New Roman" charset="0"/>
              </a:rPr>
              <a:t>When the </a:t>
            </a:r>
            <a:r>
              <a:rPr lang="en-US" altLang="en-US" sz="2400" dirty="0">
                <a:solidFill>
                  <a:srgbClr val="0000FF"/>
                </a:solidFill>
                <a:latin typeface="Times New Roman" charset="0"/>
                <a:ea typeface="Times New Roman" charset="0"/>
                <a:cs typeface="Times New Roman" charset="0"/>
              </a:rPr>
              <a:t>PO2 of the blood falls to 40 mmHg </a:t>
            </a:r>
            <a:r>
              <a:rPr lang="en-US" altLang="en-US" sz="2400" dirty="0">
                <a:latin typeface="Times New Roman" charset="0"/>
                <a:ea typeface="Times New Roman" charset="0"/>
                <a:cs typeface="Times New Roman" charset="0"/>
              </a:rPr>
              <a:t>in tissue capillaries, only </a:t>
            </a:r>
            <a:r>
              <a:rPr lang="en-US" altLang="en-US" sz="2400" dirty="0">
                <a:solidFill>
                  <a:srgbClr val="0000FF"/>
                </a:solidFill>
                <a:latin typeface="Times New Roman" charset="0"/>
                <a:ea typeface="Times New Roman" charset="0"/>
                <a:cs typeface="Times New Roman" charset="0"/>
              </a:rPr>
              <a:t>0.12</a:t>
            </a:r>
            <a:r>
              <a:rPr lang="en-US" altLang="en-US" sz="2400" dirty="0">
                <a:latin typeface="Times New Roman" charset="0"/>
                <a:ea typeface="Times New Roman" charset="0"/>
                <a:cs typeface="Times New Roman" charset="0"/>
              </a:rPr>
              <a:t> of oxygen remains dissolved.</a:t>
            </a:r>
          </a:p>
          <a:p>
            <a:pPr eaLnBrk="1" hangingPunct="1">
              <a:spcBef>
                <a:spcPts val="600"/>
              </a:spcBef>
              <a:spcAft>
                <a:spcPts val="600"/>
              </a:spcAft>
            </a:pPr>
            <a:r>
              <a:rPr lang="en-US" altLang="en-US" sz="2400" dirty="0" smtClean="0">
                <a:latin typeface="Times New Roman" charset="0"/>
                <a:ea typeface="Times New Roman" charset="0"/>
                <a:cs typeface="Times New Roman" charset="0"/>
              </a:rPr>
              <a:t>Therefore </a:t>
            </a:r>
            <a:r>
              <a:rPr lang="en-US" altLang="en-US" sz="2400" dirty="0">
                <a:latin typeface="Times New Roman" charset="0"/>
                <a:ea typeface="Times New Roman" charset="0"/>
                <a:cs typeface="Times New Roman" charset="0"/>
              </a:rPr>
              <a:t>0.17 ml of oxygen is normally transported in the dissolved state to the tissues per each 100 ml of blood</a:t>
            </a:r>
            <a:r>
              <a:rPr lang="en-US" altLang="en-US" sz="2400" dirty="0" smtClean="0">
                <a:latin typeface="Times New Roman" charset="0"/>
                <a:ea typeface="Times New Roman" charset="0"/>
                <a:cs typeface="Times New Roman" charset="0"/>
              </a:rPr>
              <a:t>.</a:t>
            </a:r>
          </a:p>
          <a:p>
            <a:pPr eaLnBrk="1" hangingPunct="1">
              <a:spcBef>
                <a:spcPts val="600"/>
              </a:spcBef>
              <a:spcAft>
                <a:spcPts val="600"/>
              </a:spcAft>
            </a:pPr>
            <a:r>
              <a:rPr lang="en-US" altLang="en-US" sz="2400" b="1" dirty="0" smtClean="0">
                <a:solidFill>
                  <a:srgbClr val="0000FF"/>
                </a:solidFill>
                <a:latin typeface="Times New Roman" charset="0"/>
                <a:ea typeface="Times New Roman" charset="0"/>
                <a:cs typeface="Times New Roman" charset="0"/>
              </a:rPr>
              <a:t>Importance of dissolved O2 :</a:t>
            </a:r>
          </a:p>
          <a:p>
            <a:pPr eaLnBrk="1" hangingPunct="1">
              <a:spcBef>
                <a:spcPts val="600"/>
              </a:spcBef>
              <a:spcAft>
                <a:spcPts val="600"/>
              </a:spcAft>
            </a:pPr>
            <a:r>
              <a:rPr lang="en-US" altLang="en-US" sz="2400" dirty="0" smtClean="0">
                <a:latin typeface="Times New Roman" charset="0"/>
                <a:ea typeface="Times New Roman" charset="0"/>
                <a:cs typeface="Times New Roman" charset="0"/>
              </a:rPr>
              <a:t>The dissolved O2 determines the PO2 in the blood </a:t>
            </a:r>
          </a:p>
          <a:p>
            <a:pPr eaLnBrk="1" hangingPunct="1">
              <a:spcBef>
                <a:spcPts val="600"/>
              </a:spcBef>
              <a:spcAft>
                <a:spcPts val="600"/>
              </a:spcAft>
            </a:pPr>
            <a:r>
              <a:rPr lang="en-US" altLang="en-US" sz="2400" dirty="0" smtClean="0">
                <a:latin typeface="Times New Roman" charset="0"/>
                <a:ea typeface="Times New Roman" charset="0"/>
                <a:cs typeface="Times New Roman" charset="0"/>
              </a:rPr>
              <a:t>It s the form of oxygen used directly by the tissues.</a:t>
            </a:r>
            <a:endParaRPr lang="en-US" altLang="en-US" sz="2400" dirty="0">
              <a:latin typeface="Times New Roman" charset="0"/>
              <a:ea typeface="Times New Roman" charset="0"/>
              <a:cs typeface="Times New Roman" charset="0"/>
            </a:endParaRPr>
          </a:p>
        </p:txBody>
      </p:sp>
      <p:sp>
        <p:nvSpPr>
          <p:cNvPr id="2765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117762" name="Rectangle 2"/>
          <p:cNvSpPr>
            <a:spLocks noGrp="1" noChangeArrowheads="1"/>
          </p:cNvSpPr>
          <p:nvPr>
            <p:ph type="title"/>
          </p:nvPr>
        </p:nvSpPr>
        <p:spPr>
          <a:xfrm>
            <a:off x="285720" y="260648"/>
            <a:ext cx="8390736" cy="648072"/>
          </a:xfrm>
        </p:spPr>
        <p:txBody>
          <a:bodyPr>
            <a:noAutofit/>
          </a:bodyPr>
          <a:lstStyle/>
          <a:p>
            <a:pPr eaLnBrk="1" fontAlgn="auto" hangingPunct="1">
              <a:spcAft>
                <a:spcPts val="0"/>
              </a:spcAft>
              <a:defRPr/>
            </a:pPr>
            <a:r>
              <a:rPr lang="en-US" sz="2800" i="1" dirty="0" smtClean="0">
                <a:solidFill>
                  <a:srgbClr val="0000FF"/>
                </a:solidFill>
              </a:rPr>
              <a:t>Transport of oxygen in the dissolved state.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357188" y="1412875"/>
            <a:ext cx="4791075" cy="4321175"/>
          </a:xfrm>
          <a:ln w="22225">
            <a:solidFill>
              <a:schemeClr val="accent1"/>
            </a:solidFill>
            <a:miter lim="800000"/>
            <a:headEnd/>
            <a:tailEnd/>
          </a:ln>
        </p:spPr>
        <p:txBody>
          <a:bodyPr/>
          <a:lstStyle/>
          <a:p>
            <a:pPr eaLnBrk="1" hangingPunct="1"/>
            <a:r>
              <a:rPr lang="en-US" altLang="en-US" sz="2800" dirty="0">
                <a:latin typeface="Times New Roman" charset="0"/>
                <a:ea typeface="Times New Roman" charset="0"/>
                <a:cs typeface="Times New Roman" charset="0"/>
              </a:rPr>
              <a:t>CO combines with </a:t>
            </a:r>
            <a:r>
              <a:rPr lang="en-US" altLang="en-US" sz="2800" dirty="0" err="1">
                <a:latin typeface="Times New Roman" charset="0"/>
                <a:ea typeface="Times New Roman" charset="0"/>
                <a:cs typeface="Times New Roman" charset="0"/>
              </a:rPr>
              <a:t>Hb</a:t>
            </a:r>
            <a:r>
              <a:rPr lang="en-US" altLang="en-US" sz="2800" dirty="0">
                <a:latin typeface="Times New Roman" charset="0"/>
                <a:ea typeface="Times New Roman" charset="0"/>
                <a:cs typeface="Times New Roman" charset="0"/>
              </a:rPr>
              <a:t> at the same point on the </a:t>
            </a:r>
            <a:r>
              <a:rPr lang="en-US" altLang="en-US" sz="2800" dirty="0" err="1">
                <a:latin typeface="Times New Roman" charset="0"/>
                <a:ea typeface="Times New Roman" charset="0"/>
                <a:cs typeface="Times New Roman" charset="0"/>
              </a:rPr>
              <a:t>Hb</a:t>
            </a:r>
            <a:r>
              <a:rPr lang="en-US" altLang="en-US" sz="2800" dirty="0">
                <a:latin typeface="Times New Roman" charset="0"/>
                <a:ea typeface="Times New Roman" charset="0"/>
                <a:cs typeface="Times New Roman" charset="0"/>
              </a:rPr>
              <a:t> molecule as does oxygen,</a:t>
            </a:r>
          </a:p>
          <a:p>
            <a:pPr eaLnBrk="1" hangingPunct="1"/>
            <a:r>
              <a:rPr lang="en-US" altLang="en-US" sz="2800" dirty="0" smtClean="0">
                <a:latin typeface="Times New Roman" charset="0"/>
                <a:ea typeface="Times New Roman" charset="0"/>
                <a:cs typeface="Times New Roman" charset="0"/>
              </a:rPr>
              <a:t>It </a:t>
            </a:r>
            <a:r>
              <a:rPr lang="en-US" altLang="en-US" sz="2800" dirty="0">
                <a:latin typeface="Times New Roman" charset="0"/>
                <a:ea typeface="Times New Roman" charset="0"/>
                <a:cs typeface="Times New Roman" charset="0"/>
              </a:rPr>
              <a:t>binds with </a:t>
            </a:r>
            <a:r>
              <a:rPr lang="en-US" altLang="en-US" sz="2800" dirty="0" err="1">
                <a:latin typeface="Times New Roman" charset="0"/>
                <a:ea typeface="Times New Roman" charset="0"/>
                <a:cs typeface="Times New Roman" charset="0"/>
              </a:rPr>
              <a:t>Hb</a:t>
            </a:r>
            <a:r>
              <a:rPr lang="en-US" altLang="en-US" sz="2800" dirty="0">
                <a:latin typeface="Times New Roman" charset="0"/>
                <a:ea typeface="Times New Roman" charset="0"/>
                <a:cs typeface="Times New Roman" charset="0"/>
              </a:rPr>
              <a:t> about 250 times as much as O2 (affinity of </a:t>
            </a:r>
            <a:r>
              <a:rPr lang="en-US" altLang="en-US" sz="2800" dirty="0" err="1">
                <a:latin typeface="Times New Roman" charset="0"/>
                <a:ea typeface="Times New Roman" charset="0"/>
                <a:cs typeface="Times New Roman" charset="0"/>
              </a:rPr>
              <a:t>Hb</a:t>
            </a:r>
            <a:r>
              <a:rPr lang="en-US" altLang="en-US" sz="2800" dirty="0">
                <a:latin typeface="Times New Roman" charset="0"/>
                <a:ea typeface="Times New Roman" charset="0"/>
                <a:cs typeface="Times New Roman" charset="0"/>
              </a:rPr>
              <a:t> to CO is very high (250 times) that to O2.It causes Lt  shift of the O2-Hb curve.</a:t>
            </a:r>
          </a:p>
        </p:txBody>
      </p:sp>
      <p:sp>
        <p:nvSpPr>
          <p:cNvPr id="2867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118786" name="Rectangle 2"/>
          <p:cNvSpPr>
            <a:spLocks noGrp="1" noChangeArrowheads="1"/>
          </p:cNvSpPr>
          <p:nvPr>
            <p:ph type="title"/>
          </p:nvPr>
        </p:nvSpPr>
        <p:spPr>
          <a:xfrm>
            <a:off x="323528" y="188640"/>
            <a:ext cx="8424936" cy="1296144"/>
          </a:xfrm>
        </p:spPr>
        <p:txBody>
          <a:bodyPr>
            <a:noAutofit/>
          </a:bodyPr>
          <a:lstStyle/>
          <a:p>
            <a:pPr algn="ctr" eaLnBrk="1" fontAlgn="auto" hangingPunct="1">
              <a:spcAft>
                <a:spcPts val="0"/>
              </a:spcAft>
              <a:defRPr/>
            </a:pPr>
            <a:r>
              <a:rPr lang="en-US" sz="2800" dirty="0" smtClean="0">
                <a:solidFill>
                  <a:srgbClr val="0000FF"/>
                </a:solidFill>
                <a:effectLst/>
                <a:latin typeface="Times New Roman" pitchFamily="18" charset="0"/>
                <a:cs typeface="Times New Roman" pitchFamily="18" charset="0"/>
              </a:rPr>
              <a:t>Combination of </a:t>
            </a:r>
            <a:r>
              <a:rPr lang="en-US" sz="2800" dirty="0" err="1" smtClean="0">
                <a:solidFill>
                  <a:srgbClr val="0000FF"/>
                </a:solidFill>
                <a:effectLst/>
                <a:latin typeface="Times New Roman" pitchFamily="18" charset="0"/>
                <a:cs typeface="Times New Roman" pitchFamily="18" charset="0"/>
              </a:rPr>
              <a:t>Hb</a:t>
            </a:r>
            <a:r>
              <a:rPr lang="en-US" sz="2800" dirty="0" smtClean="0">
                <a:solidFill>
                  <a:srgbClr val="0000FF"/>
                </a:solidFill>
                <a:effectLst/>
                <a:latin typeface="Times New Roman" pitchFamily="18" charset="0"/>
                <a:cs typeface="Times New Roman" pitchFamily="18" charset="0"/>
              </a:rPr>
              <a:t> with carbon monoxide (CO) </a:t>
            </a:r>
            <a:r>
              <a:rPr lang="en-US" sz="2800" dirty="0" smtClean="0">
                <a:solidFill>
                  <a:srgbClr val="0000FF"/>
                </a:solidFill>
                <a:effectLst/>
                <a:latin typeface="Times New Roman" pitchFamily="18" charset="0"/>
                <a:cs typeface="Times New Roman" pitchFamily="18" charset="0"/>
              </a:rPr>
              <a:t>- </a:t>
            </a:r>
            <a:r>
              <a:rPr lang="en-US" sz="2800" dirty="0" smtClean="0">
                <a:solidFill>
                  <a:srgbClr val="0000FF"/>
                </a:solidFill>
                <a:effectLst/>
                <a:latin typeface="Times New Roman" pitchFamily="18" charset="0"/>
                <a:cs typeface="Times New Roman" pitchFamily="18" charset="0"/>
              </a:rPr>
              <a:t>displacement of oxygen</a:t>
            </a:r>
          </a:p>
        </p:txBody>
      </p:sp>
      <p:pic>
        <p:nvPicPr>
          <p:cNvPr id="28677" name="Content Placeholder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44625"/>
            <a:ext cx="3672533" cy="428942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75656" y="332656"/>
            <a:ext cx="6148152" cy="648072"/>
          </a:xfrm>
        </p:spPr>
        <p:txBody>
          <a:bodyPr>
            <a:noAutofit/>
          </a:bodyPr>
          <a:lstStyle/>
          <a:p>
            <a:pPr algn="ctr">
              <a:defRPr/>
            </a:pPr>
            <a:r>
              <a:rPr lang="en-US" sz="3000" dirty="0">
                <a:solidFill>
                  <a:srgbClr val="0000FF"/>
                </a:solidFill>
              </a:rPr>
              <a:t>Pulse Oximetry</a:t>
            </a:r>
            <a:br>
              <a:rPr lang="en-US" sz="3000" dirty="0">
                <a:solidFill>
                  <a:srgbClr val="0000FF"/>
                </a:solidFill>
              </a:rPr>
            </a:br>
            <a:endParaRPr lang="en-US" sz="3000" dirty="0">
              <a:solidFill>
                <a:srgbClr val="0000FF"/>
              </a:solidFill>
            </a:endParaRPr>
          </a:p>
        </p:txBody>
      </p:sp>
      <p:sp>
        <p:nvSpPr>
          <p:cNvPr id="30723" name="عنصر نائب للمحتوى 2"/>
          <p:cNvSpPr>
            <a:spLocks noGrp="1"/>
          </p:cNvSpPr>
          <p:nvPr>
            <p:ph idx="1"/>
          </p:nvPr>
        </p:nvSpPr>
        <p:spPr>
          <a:xfrm>
            <a:off x="251519" y="980729"/>
            <a:ext cx="5472609" cy="4752528"/>
          </a:xfrm>
        </p:spPr>
        <p:txBody>
          <a:bodyPr/>
          <a:lstStyle/>
          <a:p>
            <a:pPr algn="just">
              <a:spcBef>
                <a:spcPts val="1000"/>
              </a:spcBef>
              <a:spcAft>
                <a:spcPts val="600"/>
              </a:spcAft>
              <a:buFont typeface="Wingdings" charset="2"/>
              <a:buChar char="Ø"/>
            </a:pPr>
            <a:r>
              <a:rPr lang="en-US" altLang="en-US" sz="2400" dirty="0">
                <a:latin typeface="Times New Roman" charset="0"/>
                <a:ea typeface="Times New Roman" charset="0"/>
                <a:cs typeface="Times New Roman" charset="0"/>
              </a:rPr>
              <a:t>Measures % saturation of arterial blood (e.g., of the finger) using dual-wavelength spectrophotometry. </a:t>
            </a:r>
            <a:endParaRPr lang="en-US" altLang="en-US" sz="2400" dirty="0" smtClean="0">
              <a:latin typeface="Times New Roman" charset="0"/>
              <a:ea typeface="Times New Roman" charset="0"/>
              <a:cs typeface="Times New Roman" charset="0"/>
            </a:endParaRPr>
          </a:p>
          <a:p>
            <a:pPr algn="just">
              <a:spcBef>
                <a:spcPts val="1000"/>
              </a:spcBef>
              <a:spcAft>
                <a:spcPts val="600"/>
              </a:spcAft>
              <a:buFont typeface="Wingdings" charset="2"/>
              <a:buChar char="Ø"/>
            </a:pPr>
            <a:r>
              <a:rPr lang="en-US" altLang="en-US" sz="2400" dirty="0" smtClean="0">
                <a:latin typeface="Times New Roman" charset="0"/>
                <a:ea typeface="Times New Roman" charset="0"/>
                <a:cs typeface="Times New Roman" charset="0"/>
              </a:rPr>
              <a:t>Because </a:t>
            </a:r>
            <a:r>
              <a:rPr lang="en-US" altLang="en-US" sz="2400" dirty="0" err="1">
                <a:latin typeface="Times New Roman" charset="0"/>
                <a:ea typeface="Times New Roman" charset="0"/>
                <a:cs typeface="Times New Roman" charset="0"/>
              </a:rPr>
              <a:t>oxyhemoglobin</a:t>
            </a:r>
            <a:r>
              <a:rPr lang="en-US" altLang="en-US" sz="2400" dirty="0">
                <a:latin typeface="Times New Roman" charset="0"/>
                <a:ea typeface="Times New Roman" charset="0"/>
                <a:cs typeface="Times New Roman" charset="0"/>
              </a:rPr>
              <a:t> and </a:t>
            </a:r>
            <a:r>
              <a:rPr lang="en-US" altLang="en-US" sz="2400" dirty="0" err="1">
                <a:latin typeface="Times New Roman" charset="0"/>
                <a:ea typeface="Times New Roman" charset="0"/>
                <a:cs typeface="Times New Roman" charset="0"/>
              </a:rPr>
              <a:t>deoxyhemoglobin</a:t>
            </a:r>
            <a:r>
              <a:rPr lang="en-US" altLang="en-US" sz="2400" dirty="0">
                <a:latin typeface="Times New Roman" charset="0"/>
                <a:ea typeface="Times New Roman" charset="0"/>
                <a:cs typeface="Times New Roman" charset="0"/>
              </a:rPr>
              <a:t> have different absorbance characteristics, the machine calculates % saturation from absorbance at two different wavelengths. </a:t>
            </a:r>
          </a:p>
          <a:p>
            <a:pPr algn="just">
              <a:spcBef>
                <a:spcPts val="1000"/>
              </a:spcBef>
              <a:spcAft>
                <a:spcPts val="600"/>
              </a:spcAft>
              <a:buFont typeface="Wingdings" charset="2"/>
              <a:buChar char="Ø"/>
            </a:pPr>
            <a:r>
              <a:rPr lang="en-US" altLang="en-US" sz="2400" dirty="0">
                <a:latin typeface="Times New Roman" charset="0"/>
                <a:ea typeface="Times New Roman" charset="0"/>
                <a:cs typeface="Times New Roman" charset="0"/>
              </a:rPr>
              <a:t>Pulse oximetry does not directly measure PaO2. However, knowing % saturation, one can estimate PaO2 from the O2-hemoglobin dissociation curve.</a:t>
            </a:r>
          </a:p>
        </p:txBody>
      </p:sp>
      <p:pic>
        <p:nvPicPr>
          <p:cNvPr id="3" name="Picture 2"/>
          <p:cNvPicPr>
            <a:picLocks noChangeAspect="1"/>
          </p:cNvPicPr>
          <p:nvPr/>
        </p:nvPicPr>
        <p:blipFill>
          <a:blip r:embed="rId2"/>
          <a:stretch>
            <a:fillRect/>
          </a:stretch>
        </p:blipFill>
        <p:spPr>
          <a:xfrm>
            <a:off x="5991510" y="1124744"/>
            <a:ext cx="2828962" cy="2463800"/>
          </a:xfrm>
          <a:prstGeom prst="rect">
            <a:avLst/>
          </a:prstGeom>
          <a:ln w="19050">
            <a:solidFill>
              <a:schemeClr val="accent1"/>
            </a:solidFill>
          </a:ln>
        </p:spPr>
      </p:pic>
      <p:pic>
        <p:nvPicPr>
          <p:cNvPr id="4" name="Picture 3"/>
          <p:cNvPicPr>
            <a:picLocks noChangeAspect="1"/>
          </p:cNvPicPr>
          <p:nvPr/>
        </p:nvPicPr>
        <p:blipFill>
          <a:blip r:embed="rId3"/>
          <a:stretch>
            <a:fillRect/>
          </a:stretch>
        </p:blipFill>
        <p:spPr>
          <a:xfrm>
            <a:off x="5991510" y="3933056"/>
            <a:ext cx="2828962" cy="2403004"/>
          </a:xfrm>
          <a:prstGeom prst="rect">
            <a:avLst/>
          </a:prstGeom>
          <a:ln w="19050">
            <a:solidFill>
              <a:schemeClr val="accent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23850" y="227013"/>
            <a:ext cx="7776542" cy="609699"/>
          </a:xfrm>
        </p:spPr>
        <p:txBody>
          <a:bodyPr/>
          <a:lstStyle/>
          <a:p>
            <a:pPr eaLnBrk="1" fontAlgn="auto" hangingPunct="1">
              <a:spcAft>
                <a:spcPts val="0"/>
              </a:spcAft>
              <a:defRPr/>
            </a:pPr>
            <a:r>
              <a:rPr lang="en-US" sz="2800" i="1" dirty="0" smtClean="0">
                <a:solidFill>
                  <a:srgbClr val="0000FF"/>
                </a:solidFill>
              </a:rPr>
              <a:t>Transport of carbon dioxide in the blood</a:t>
            </a:r>
          </a:p>
        </p:txBody>
      </p:sp>
      <p:sp>
        <p:nvSpPr>
          <p:cNvPr id="31747" name="Rectangle 3"/>
          <p:cNvSpPr>
            <a:spLocks noGrp="1" noChangeArrowheads="1"/>
          </p:cNvSpPr>
          <p:nvPr>
            <p:ph sz="half" idx="2"/>
          </p:nvPr>
        </p:nvSpPr>
        <p:spPr>
          <a:xfrm>
            <a:off x="323850" y="1170260"/>
            <a:ext cx="5111750" cy="4490988"/>
          </a:xfrm>
          <a:ln w="22225">
            <a:solidFill>
              <a:schemeClr val="tx1"/>
            </a:solidFill>
            <a:miter lim="800000"/>
            <a:headEnd/>
            <a:tailEnd/>
          </a:ln>
        </p:spPr>
        <p:txBody>
          <a:bodyPr/>
          <a:lstStyle/>
          <a:p>
            <a:pPr eaLnBrk="1" hangingPunct="1">
              <a:buFont typeface="Wingdings 3" charset="2"/>
              <a:buNone/>
            </a:pPr>
            <a:r>
              <a:rPr lang="en-US" altLang="en-US" sz="2800" b="1" dirty="0">
                <a:latin typeface="Times New Roman" charset="0"/>
                <a:ea typeface="Aparajita" charset="0"/>
                <a:cs typeface="Times New Roman" charset="0"/>
              </a:rPr>
              <a:t>Carbon dioxide  is transported in three forms.</a:t>
            </a:r>
            <a:endParaRPr lang="en-US" altLang="en-US" sz="2800" dirty="0">
              <a:latin typeface="Times New Roman" charset="0"/>
              <a:ea typeface="Aparajita" charset="0"/>
              <a:cs typeface="Times New Roman" charset="0"/>
            </a:endParaRPr>
          </a:p>
          <a:p>
            <a:pPr eaLnBrk="1" hangingPunct="1"/>
            <a:r>
              <a:rPr lang="en-US" altLang="en-US" sz="2800" i="1" dirty="0">
                <a:solidFill>
                  <a:srgbClr val="0000FF"/>
                </a:solidFill>
                <a:latin typeface="Times New Roman" charset="0"/>
                <a:ea typeface="Aparajita" charset="0"/>
                <a:cs typeface="Times New Roman" charset="0"/>
              </a:rPr>
              <a:t>Dissolved CO2  </a:t>
            </a:r>
            <a:r>
              <a:rPr lang="en-US" altLang="en-US" sz="2800" i="1" dirty="0">
                <a:latin typeface="Times New Roman" charset="0"/>
                <a:ea typeface="Aparajita" charset="0"/>
                <a:cs typeface="Times New Roman" charset="0"/>
              </a:rPr>
              <a:t>7</a:t>
            </a:r>
            <a:r>
              <a:rPr lang="en-US" altLang="en-US" sz="2800" i="1" dirty="0" smtClean="0">
                <a:latin typeface="Times New Roman" charset="0"/>
                <a:ea typeface="Aparajita" charset="0"/>
                <a:cs typeface="Times New Roman" charset="0"/>
              </a:rPr>
              <a:t>% ( this determines the PCO2 in blood)</a:t>
            </a:r>
            <a:endParaRPr lang="en-US" altLang="en-US" sz="2800" i="1" dirty="0">
              <a:latin typeface="Times New Roman" charset="0"/>
              <a:ea typeface="Aparajita" charset="0"/>
              <a:cs typeface="Times New Roman" charset="0"/>
            </a:endParaRPr>
          </a:p>
          <a:p>
            <a:pPr eaLnBrk="1" hangingPunct="1"/>
            <a:r>
              <a:rPr lang="en-US" altLang="en-US" sz="2800" i="1" dirty="0" smtClean="0">
                <a:solidFill>
                  <a:srgbClr val="0000FF"/>
                </a:solidFill>
                <a:latin typeface="Times New Roman" charset="0"/>
                <a:ea typeface="Aparajita" charset="0"/>
                <a:cs typeface="Times New Roman" charset="0"/>
              </a:rPr>
              <a:t>Bicarbonate </a:t>
            </a:r>
            <a:r>
              <a:rPr lang="en-US" altLang="en-US" sz="2800" i="1" dirty="0">
                <a:solidFill>
                  <a:srgbClr val="0000FF"/>
                </a:solidFill>
                <a:latin typeface="Times New Roman" charset="0"/>
                <a:ea typeface="Aparajita" charset="0"/>
                <a:cs typeface="Times New Roman" charset="0"/>
              </a:rPr>
              <a:t>ions </a:t>
            </a:r>
            <a:r>
              <a:rPr lang="en-US" altLang="en-US" sz="2800" i="1" dirty="0" smtClean="0">
                <a:solidFill>
                  <a:srgbClr val="0000FF"/>
                </a:solidFill>
                <a:latin typeface="Times New Roman" charset="0"/>
                <a:ea typeface="Aparajita" charset="0"/>
                <a:cs typeface="Times New Roman" charset="0"/>
              </a:rPr>
              <a:t> </a:t>
            </a:r>
            <a:r>
              <a:rPr lang="en-US" altLang="en-US" sz="2800" i="1" dirty="0" smtClean="0">
                <a:latin typeface="Times New Roman" charset="0"/>
                <a:ea typeface="Aparajita" charset="0"/>
                <a:cs typeface="Times New Roman" charset="0"/>
              </a:rPr>
              <a:t>(HCO3)70 </a:t>
            </a:r>
            <a:r>
              <a:rPr lang="en-US" altLang="en-US" sz="2800" i="1" dirty="0">
                <a:latin typeface="Times New Roman" charset="0"/>
                <a:ea typeface="Aparajita" charset="0"/>
                <a:cs typeface="Times New Roman" charset="0"/>
              </a:rPr>
              <a:t>%</a:t>
            </a:r>
          </a:p>
          <a:p>
            <a:pPr eaLnBrk="1" hangingPunct="1"/>
            <a:r>
              <a:rPr lang="en-US" altLang="en-US" sz="2800" i="1" dirty="0" err="1">
                <a:solidFill>
                  <a:srgbClr val="0000FF"/>
                </a:solidFill>
                <a:latin typeface="Times New Roman" charset="0"/>
                <a:ea typeface="Aparajita" charset="0"/>
                <a:cs typeface="Times New Roman" charset="0"/>
              </a:rPr>
              <a:t>Carbaminohemoglobin</a:t>
            </a:r>
            <a:r>
              <a:rPr lang="en-US" altLang="en-US" sz="2800" i="1" dirty="0">
                <a:latin typeface="Times New Roman" charset="0"/>
                <a:ea typeface="Aparajita" charset="0"/>
                <a:cs typeface="Times New Roman" charset="0"/>
              </a:rPr>
              <a:t> ( </a:t>
            </a:r>
            <a:r>
              <a:rPr lang="en-US" altLang="en-US" sz="2800" i="1" dirty="0" smtClean="0">
                <a:latin typeface="Times New Roman" charset="0"/>
                <a:ea typeface="Aparajita" charset="0"/>
                <a:cs typeface="Times New Roman" charset="0"/>
              </a:rPr>
              <a:t>CO2 combined with </a:t>
            </a:r>
            <a:r>
              <a:rPr lang="en-US" altLang="en-US" sz="2800" i="1" dirty="0" err="1">
                <a:latin typeface="Times New Roman" charset="0"/>
                <a:ea typeface="Aparajita" charset="0"/>
                <a:cs typeface="Times New Roman" charset="0"/>
              </a:rPr>
              <a:t>Hb</a:t>
            </a:r>
            <a:r>
              <a:rPr lang="en-US" altLang="en-US" sz="2800" i="1" dirty="0">
                <a:latin typeface="Times New Roman" charset="0"/>
                <a:ea typeface="Aparajita" charset="0"/>
                <a:cs typeface="Times New Roman" charset="0"/>
              </a:rPr>
              <a:t>) 23</a:t>
            </a:r>
            <a:r>
              <a:rPr lang="en-US" altLang="en-US" sz="2800" b="1" i="1" dirty="0">
                <a:latin typeface="Times New Roman" charset="0"/>
                <a:ea typeface="Aparajita" charset="0"/>
                <a:cs typeface="Times New Roman" charset="0"/>
              </a:rPr>
              <a:t>%.</a:t>
            </a:r>
            <a:endParaRPr lang="en-US" altLang="en-US" sz="2800" dirty="0">
              <a:latin typeface="Times New Roman" charset="0"/>
              <a:ea typeface="Aparajita" charset="0"/>
              <a:cs typeface="Times New Roman" charset="0"/>
            </a:endParaRPr>
          </a:p>
          <a:p>
            <a:pPr eaLnBrk="1" hangingPunct="1">
              <a:buFont typeface="Wingdings 3" charset="2"/>
              <a:buNone/>
            </a:pPr>
            <a:r>
              <a:rPr lang="en-US" altLang="en-US" sz="2800" dirty="0">
                <a:latin typeface="Times New Roman" charset="0"/>
                <a:ea typeface="Aparajita" charset="0"/>
                <a:cs typeface="Times New Roman" charset="0"/>
              </a:rPr>
              <a:t>   Each 100 ml of blood carry 4 ml of CO2 from the tissues.</a:t>
            </a:r>
          </a:p>
        </p:txBody>
      </p:sp>
      <p:sp>
        <p:nvSpPr>
          <p:cNvPr id="3174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pic>
        <p:nvPicPr>
          <p:cNvPr id="31749" name="Picture 2" descr="ÙØªÙØ¬Ø© Ø¨Ø­Ø« Ø§ÙØµÙØ± Ø¹Ù âªgas diffusion across respiratory membrane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70260"/>
            <a:ext cx="3024336" cy="4490987"/>
          </a:xfrm>
          <a:prstGeom prst="rect">
            <a:avLst/>
          </a:prstGeom>
          <a:noFill/>
          <a:ln w="19050">
            <a:solidFill>
              <a:srgbClr val="0000FF"/>
            </a:solidFill>
            <a:prstDash val="sysDash"/>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07678"/>
          </a:xfrm>
        </p:spPr>
        <p:txBody>
          <a:bodyPr/>
          <a:lstStyle/>
          <a:p>
            <a:pPr eaLnBrk="1" fontAlgn="auto" hangingPunct="1">
              <a:spcAft>
                <a:spcPts val="0"/>
              </a:spcAft>
              <a:defRPr/>
            </a:pPr>
            <a:r>
              <a:rPr lang="en-US" sz="2800" dirty="0" smtClean="0"/>
              <a:t>Formation of HCO3</a:t>
            </a:r>
            <a:r>
              <a:rPr lang="en-US" sz="2800" baseline="30000" dirty="0" smtClean="0"/>
              <a:t>_</a:t>
            </a:r>
            <a:r>
              <a:rPr lang="en-US" sz="2800" dirty="0" smtClean="0"/>
              <a:t> &amp; Chloride shift</a:t>
            </a:r>
            <a:endParaRPr lang="ar-SA" sz="2800" dirty="0"/>
          </a:p>
        </p:txBody>
      </p:sp>
      <p:sp>
        <p:nvSpPr>
          <p:cNvPr id="32771" name="Text Placeholder 5"/>
          <p:cNvSpPr>
            <a:spLocks noGrp="1"/>
          </p:cNvSpPr>
          <p:nvPr>
            <p:ph type="body" idx="1"/>
          </p:nvPr>
        </p:nvSpPr>
        <p:spPr>
          <a:ln>
            <a:headEnd/>
            <a:tailEnd/>
          </a:ln>
        </p:spPr>
        <p:txBody>
          <a:bodyPr/>
          <a:lstStyle/>
          <a:p>
            <a:pPr eaLnBrk="1" hangingPunct="1"/>
            <a:r>
              <a:rPr lang="en-US" altLang="en-US"/>
              <a:t>In Tissues</a:t>
            </a:r>
          </a:p>
        </p:txBody>
      </p:sp>
      <p:sp>
        <p:nvSpPr>
          <p:cNvPr id="32772" name="Text Placeholder 6"/>
          <p:cNvSpPr>
            <a:spLocks noGrp="1"/>
          </p:cNvSpPr>
          <p:nvPr>
            <p:ph type="body" sz="half" idx="3"/>
          </p:nvPr>
        </p:nvSpPr>
        <p:spPr>
          <a:xfrm>
            <a:off x="4860032" y="5410200"/>
            <a:ext cx="4041775" cy="762000"/>
          </a:xfrm>
          <a:ln>
            <a:headEnd/>
            <a:tailEnd/>
          </a:ln>
        </p:spPr>
        <p:txBody>
          <a:bodyPr/>
          <a:lstStyle/>
          <a:p>
            <a:pPr eaLnBrk="1" hangingPunct="1"/>
            <a:r>
              <a:rPr lang="en-US" altLang="en-US"/>
              <a:t>In Pulmonary capillaries</a:t>
            </a:r>
          </a:p>
        </p:txBody>
      </p:sp>
      <p:pic>
        <p:nvPicPr>
          <p:cNvPr id="32773" name="Content Placeholder 3" descr="CO2 transport as HCO3.bmp"/>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5288" y="1052513"/>
            <a:ext cx="4105275" cy="4121149"/>
          </a:xfrm>
          <a:ln w="22225">
            <a:solidFill>
              <a:schemeClr val="tx1"/>
            </a:solidFill>
            <a:prstDash val="solid"/>
            <a:headEnd/>
            <a:tailEnd/>
          </a:ln>
        </p:spPr>
      </p:pic>
      <p:sp>
        <p:nvSpPr>
          <p:cNvPr id="3277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pic>
        <p:nvPicPr>
          <p:cNvPr id="8"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070915"/>
            <a:ext cx="4041775" cy="4121150"/>
          </a:xfrm>
          <a:prstGeom prst="rect">
            <a:avLst/>
          </a:prstGeom>
          <a:noFill/>
          <a:ln w="19050">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28625" y="908050"/>
            <a:ext cx="8429625" cy="5113338"/>
          </a:xfrm>
          <a:ln w="22225">
            <a:solidFill>
              <a:schemeClr val="accent1"/>
            </a:solidFill>
            <a:miter lim="800000"/>
            <a:headEnd/>
            <a:tailEnd/>
          </a:ln>
        </p:spPr>
        <p:txBody>
          <a:bodyPr/>
          <a:lstStyle/>
          <a:p>
            <a:pPr marL="623888" indent="-514350" eaLnBrk="1" hangingPunct="1">
              <a:buFont typeface="Lucida Sans Unicode" charset="0"/>
              <a:buAutoNum type="arabicPeriod"/>
            </a:pPr>
            <a:r>
              <a:rPr lang="en-US" altLang="en-US" sz="2400" dirty="0">
                <a:latin typeface="Aparajita" charset="0"/>
                <a:ea typeface="Aparajita" charset="0"/>
                <a:cs typeface="Aparajita" charset="0"/>
              </a:rPr>
              <a:t>Understand the </a:t>
            </a:r>
            <a:r>
              <a:rPr lang="en-US" altLang="en-US" sz="2400" dirty="0">
                <a:solidFill>
                  <a:srgbClr val="0000FF"/>
                </a:solidFill>
                <a:latin typeface="Aparajita" charset="0"/>
                <a:ea typeface="Aparajita" charset="0"/>
                <a:cs typeface="Aparajita" charset="0"/>
              </a:rPr>
              <a:t>forms of oxygen transport </a:t>
            </a:r>
            <a:r>
              <a:rPr lang="en-US" altLang="en-US" sz="2400" dirty="0">
                <a:latin typeface="Aparajita" charset="0"/>
                <a:ea typeface="Aparajita" charset="0"/>
                <a:cs typeface="Aparajita" charset="0"/>
              </a:rPr>
              <a:t>in the blood, the importance of each.</a:t>
            </a:r>
          </a:p>
          <a:p>
            <a:pPr marL="623888" indent="-514350" eaLnBrk="1" hangingPunct="1">
              <a:buFont typeface="Lucida Sans Unicode" charset="0"/>
              <a:buAutoNum type="arabicPeriod"/>
            </a:pPr>
            <a:r>
              <a:rPr lang="en-US" altLang="en-US" sz="2400" dirty="0">
                <a:latin typeface="Aparajita" charset="0"/>
                <a:ea typeface="Aparajita" charset="0"/>
                <a:cs typeface="Aparajita" charset="0"/>
              </a:rPr>
              <a:t>Differentiate between </a:t>
            </a:r>
            <a:r>
              <a:rPr lang="en-US" altLang="en-US" sz="2400" dirty="0">
                <a:solidFill>
                  <a:srgbClr val="0000FF"/>
                </a:solidFill>
                <a:latin typeface="Aparajita" charset="0"/>
                <a:ea typeface="Aparajita" charset="0"/>
                <a:cs typeface="Aparajita" charset="0"/>
              </a:rPr>
              <a:t>O2 capacity, O2 content </a:t>
            </a:r>
            <a:r>
              <a:rPr lang="en-US" altLang="en-US" sz="2400" dirty="0">
                <a:latin typeface="Aparajita" charset="0"/>
                <a:ea typeface="Aparajita" charset="0"/>
                <a:cs typeface="Aparajita" charset="0"/>
              </a:rPr>
              <a:t>and </a:t>
            </a:r>
            <a:r>
              <a:rPr lang="en-US" altLang="en-US" sz="2400" dirty="0">
                <a:solidFill>
                  <a:srgbClr val="0000FF"/>
                </a:solidFill>
                <a:latin typeface="Aparajita" charset="0"/>
                <a:ea typeface="Aparajita" charset="0"/>
                <a:cs typeface="Aparajita" charset="0"/>
              </a:rPr>
              <a:t>O2 saturation.</a:t>
            </a:r>
          </a:p>
          <a:p>
            <a:pPr marL="623888" indent="-514350" eaLnBrk="1" hangingPunct="1">
              <a:buFont typeface="Lucida Sans Unicode" charset="0"/>
              <a:buAutoNum type="arabicPeriod"/>
            </a:pPr>
            <a:r>
              <a:rPr lang="en-US" altLang="en-US" sz="2400" dirty="0">
                <a:latin typeface="Aparajita" charset="0"/>
                <a:ea typeface="Aparajita" charset="0"/>
                <a:cs typeface="Aparajita" charset="0"/>
              </a:rPr>
              <a:t>Describe  </a:t>
            </a:r>
            <a:r>
              <a:rPr lang="en-US" altLang="en-US" sz="2400" dirty="0">
                <a:solidFill>
                  <a:srgbClr val="0000FF"/>
                </a:solidFill>
                <a:latin typeface="Aparajita" charset="0"/>
                <a:ea typeface="Aparajita" charset="0"/>
                <a:cs typeface="Aparajita" charset="0"/>
              </a:rPr>
              <a:t>(Oxygen- hemoglobin dissociation curve)</a:t>
            </a:r>
          </a:p>
          <a:p>
            <a:pPr marL="623888" indent="-514350" eaLnBrk="1" hangingPunct="1">
              <a:buFont typeface="Lucida Sans Unicode" charset="0"/>
              <a:buAutoNum type="arabicPeriod"/>
            </a:pPr>
            <a:r>
              <a:rPr lang="en-US" altLang="en-US" sz="2400" dirty="0" smtClean="0">
                <a:latin typeface="Aparajita" charset="0"/>
                <a:ea typeface="Aparajita" charset="0"/>
                <a:cs typeface="Aparajita" charset="0"/>
              </a:rPr>
              <a:t>Define </a:t>
            </a:r>
            <a:r>
              <a:rPr lang="en-US" altLang="en-US" sz="2400" dirty="0">
                <a:solidFill>
                  <a:srgbClr val="0000FF"/>
                </a:solidFill>
                <a:latin typeface="Aparajita" charset="0"/>
                <a:ea typeface="Aparajita" charset="0"/>
                <a:cs typeface="Aparajita" charset="0"/>
              </a:rPr>
              <a:t>the P50 </a:t>
            </a:r>
            <a:r>
              <a:rPr lang="en-US" altLang="en-US" sz="2400" dirty="0">
                <a:latin typeface="Aparajita" charset="0"/>
                <a:ea typeface="Aparajita" charset="0"/>
                <a:cs typeface="Aparajita" charset="0"/>
              </a:rPr>
              <a:t>and its significance.</a:t>
            </a:r>
            <a:endParaRPr lang="en-US" altLang="en-US" sz="2400" dirty="0">
              <a:solidFill>
                <a:srgbClr val="FFFF00"/>
              </a:solidFill>
              <a:latin typeface="Aparajita" charset="0"/>
              <a:ea typeface="Aparajita" charset="0"/>
              <a:cs typeface="Aparajita" charset="0"/>
            </a:endParaRPr>
          </a:p>
          <a:p>
            <a:pPr marL="623888" indent="-514350" eaLnBrk="1" hangingPunct="1">
              <a:buFont typeface="Lucida Sans Unicode" charset="0"/>
              <a:buAutoNum type="arabicPeriod"/>
            </a:pPr>
            <a:r>
              <a:rPr lang="en-US" altLang="en-US" sz="2400" dirty="0" smtClean="0">
                <a:latin typeface="Aparajita" charset="0"/>
                <a:ea typeface="Aparajita" charset="0"/>
                <a:cs typeface="Aparajita" charset="0"/>
              </a:rPr>
              <a:t>Explain </a:t>
            </a:r>
            <a:r>
              <a:rPr lang="en-US" altLang="en-US" sz="2400" dirty="0" smtClean="0">
                <a:latin typeface="Aparajita" charset="0"/>
                <a:ea typeface="Aparajita" charset="0"/>
                <a:cs typeface="Aparajita" charset="0"/>
              </a:rPr>
              <a:t>how </a:t>
            </a:r>
            <a:r>
              <a:rPr lang="en-US" altLang="en-US" sz="2400" dirty="0">
                <a:latin typeface="Aparajita" charset="0"/>
                <a:ea typeface="Aparajita" charset="0"/>
                <a:cs typeface="Aparajita" charset="0"/>
              </a:rPr>
              <a:t>DPG, temperature, H</a:t>
            </a:r>
            <a:r>
              <a:rPr lang="en-US" altLang="en-US" sz="2400" baseline="30000" dirty="0">
                <a:latin typeface="Aparajita" charset="0"/>
                <a:ea typeface="Aparajita" charset="0"/>
                <a:cs typeface="Aparajita" charset="0"/>
              </a:rPr>
              <a:t>+</a:t>
            </a:r>
            <a:r>
              <a:rPr lang="en-US" altLang="en-US" sz="2400" dirty="0">
                <a:latin typeface="Aparajita" charset="0"/>
                <a:ea typeface="Aparajita" charset="0"/>
                <a:cs typeface="Aparajita" charset="0"/>
              </a:rPr>
              <a:t> ions and PCO</a:t>
            </a:r>
            <a:r>
              <a:rPr lang="en-US" altLang="en-US" sz="2400" baseline="-25000" dirty="0">
                <a:latin typeface="Aparajita" charset="0"/>
                <a:ea typeface="Aparajita" charset="0"/>
                <a:cs typeface="Aparajita" charset="0"/>
              </a:rPr>
              <a:t>2</a:t>
            </a:r>
            <a:r>
              <a:rPr lang="en-US" altLang="en-US" sz="2400" dirty="0">
                <a:latin typeface="Aparajita" charset="0"/>
                <a:ea typeface="Aparajita" charset="0"/>
                <a:cs typeface="Aparajita" charset="0"/>
              </a:rPr>
              <a:t> affect affinity of O</a:t>
            </a:r>
            <a:r>
              <a:rPr lang="en-US" altLang="en-US" sz="2400" baseline="-25000" dirty="0">
                <a:latin typeface="Aparajita" charset="0"/>
                <a:ea typeface="Aparajita" charset="0"/>
                <a:cs typeface="Aparajita" charset="0"/>
              </a:rPr>
              <a:t>2</a:t>
            </a:r>
            <a:r>
              <a:rPr lang="en-US" altLang="en-US" sz="2400" dirty="0">
                <a:latin typeface="Aparajita" charset="0"/>
                <a:ea typeface="Aparajita" charset="0"/>
                <a:cs typeface="Aparajita" charset="0"/>
              </a:rPr>
              <a:t> for Hemoglobin and the physiological importance of these effects.</a:t>
            </a:r>
          </a:p>
          <a:p>
            <a:pPr marL="623888" indent="-514350" eaLnBrk="1" hangingPunct="1">
              <a:buFont typeface="Lucida Sans Unicode" charset="0"/>
              <a:buAutoNum type="arabicPeriod"/>
            </a:pPr>
            <a:r>
              <a:rPr lang="en-US" altLang="en-US" sz="2400" dirty="0">
                <a:latin typeface="Aparajita" charset="0"/>
                <a:ea typeface="Aparajita" charset="0"/>
                <a:cs typeface="Aparajita" charset="0"/>
              </a:rPr>
              <a:t> Describe the </a:t>
            </a:r>
            <a:r>
              <a:rPr lang="en-US" altLang="en-US" sz="2400" dirty="0">
                <a:solidFill>
                  <a:srgbClr val="0000FF"/>
                </a:solidFill>
                <a:latin typeface="Aparajita" charset="0"/>
                <a:ea typeface="Aparajita" charset="0"/>
                <a:cs typeface="Aparajita" charset="0"/>
              </a:rPr>
              <a:t>three forms of carbon dioxide </a:t>
            </a:r>
            <a:r>
              <a:rPr lang="en-US" altLang="en-US" sz="2400" dirty="0">
                <a:latin typeface="Aparajita" charset="0"/>
                <a:ea typeface="Aparajita" charset="0"/>
                <a:cs typeface="Aparajita" charset="0"/>
              </a:rPr>
              <a:t>that are transported in the blood, and the chloride shift.</a:t>
            </a:r>
          </a:p>
        </p:txBody>
      </p:sp>
      <p:sp>
        <p:nvSpPr>
          <p:cNvPr id="1126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2" name="Title 1"/>
          <p:cNvSpPr>
            <a:spLocks noGrp="1"/>
          </p:cNvSpPr>
          <p:nvPr>
            <p:ph type="title"/>
          </p:nvPr>
        </p:nvSpPr>
        <p:spPr>
          <a:xfrm>
            <a:off x="500034" y="188640"/>
            <a:ext cx="7467600" cy="648072"/>
          </a:xfrm>
        </p:spPr>
        <p:txBody>
          <a:bodyPr>
            <a:normAutofit fontScale="90000"/>
          </a:bodyPr>
          <a:lstStyle/>
          <a:p>
            <a:pPr eaLnBrk="1" fontAlgn="auto" hangingPunct="1">
              <a:spcAft>
                <a:spcPts val="0"/>
              </a:spcAft>
              <a:defRPr/>
            </a:pPr>
            <a:r>
              <a:rPr lang="en-US" dirty="0" smtClean="0">
                <a:solidFill>
                  <a:srgbClr val="0000FF"/>
                </a:solidFill>
                <a:latin typeface="Times New Roman" pitchFamily="18" charset="0"/>
                <a:cs typeface="Times New Roman" pitchFamily="18" charset="0"/>
              </a:rPr>
              <a:t>Objectives</a:t>
            </a:r>
            <a:endParaRPr lang="en-US" dirty="0">
              <a:solidFill>
                <a:srgbClr val="0000FF"/>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107504" y="981075"/>
            <a:ext cx="5904359" cy="4680173"/>
          </a:xfrm>
          <a:ln w="22225">
            <a:solidFill>
              <a:schemeClr val="tx1"/>
            </a:solidFill>
            <a:miter lim="800000"/>
            <a:headEnd/>
            <a:tailEnd/>
          </a:ln>
        </p:spPr>
        <p:txBody>
          <a:bodyPr/>
          <a:lstStyle/>
          <a:p>
            <a:pPr eaLnBrk="1" hangingPunct="1">
              <a:lnSpc>
                <a:spcPct val="90000"/>
              </a:lnSpc>
              <a:spcBef>
                <a:spcPts val="1000"/>
              </a:spcBef>
              <a:spcAft>
                <a:spcPts val="600"/>
              </a:spcAft>
            </a:pPr>
            <a:r>
              <a:rPr lang="en-US" altLang="en-US" sz="2400" dirty="0" smtClean="0">
                <a:latin typeface="Times New Roman" charset="0"/>
                <a:ea typeface="Times New Roman" charset="0"/>
                <a:cs typeface="Times New Roman" charset="0"/>
              </a:rPr>
              <a:t>When </a:t>
            </a:r>
            <a:r>
              <a:rPr lang="en-US" altLang="en-US" sz="2400" dirty="0">
                <a:latin typeface="Times New Roman" charset="0"/>
                <a:ea typeface="Times New Roman" charset="0"/>
                <a:cs typeface="Times New Roman" charset="0"/>
              </a:rPr>
              <a:t>oxygen binds with </a:t>
            </a:r>
            <a:r>
              <a:rPr lang="en-US" altLang="en-US" sz="2400" dirty="0" smtClean="0">
                <a:latin typeface="Times New Roman" charset="0"/>
                <a:ea typeface="Times New Roman" charset="0"/>
                <a:cs typeface="Times New Roman" charset="0"/>
              </a:rPr>
              <a:t>hemoglobin at the lungs </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CO2 is released into the alveoli- </a:t>
            </a:r>
            <a:r>
              <a:rPr lang="en-US" altLang="en-US" sz="2400" dirty="0">
                <a:latin typeface="Times New Roman" charset="0"/>
                <a:ea typeface="Times New Roman" charset="0"/>
                <a:cs typeface="Times New Roman" charset="0"/>
              </a:rPr>
              <a:t>to increase CO2 transport</a:t>
            </a:r>
          </a:p>
          <a:p>
            <a:pPr eaLnBrk="1" hangingPunct="1">
              <a:lnSpc>
                <a:spcPct val="90000"/>
              </a:lnSpc>
              <a:spcBef>
                <a:spcPts val="1000"/>
              </a:spcBef>
              <a:spcAft>
                <a:spcPts val="600"/>
              </a:spcAft>
            </a:pPr>
            <a:r>
              <a:rPr lang="en-US" altLang="en-US" sz="2400" dirty="0">
                <a:latin typeface="Times New Roman" charset="0"/>
                <a:ea typeface="Times New Roman" charset="0"/>
                <a:cs typeface="Times New Roman" charset="0"/>
              </a:rPr>
              <a:t>Binding of </a:t>
            </a:r>
            <a:r>
              <a:rPr lang="en-US" altLang="en-US" sz="2400" dirty="0" err="1">
                <a:latin typeface="Times New Roman" charset="0"/>
                <a:ea typeface="Times New Roman" charset="0"/>
                <a:cs typeface="Times New Roman" charset="0"/>
              </a:rPr>
              <a:t>Hb</a:t>
            </a:r>
            <a:r>
              <a:rPr lang="en-US" altLang="en-US" sz="2400" dirty="0">
                <a:latin typeface="Times New Roman" charset="0"/>
                <a:ea typeface="Times New Roman" charset="0"/>
                <a:cs typeface="Times New Roman" charset="0"/>
              </a:rPr>
              <a:t> with O2 at the lung causes the </a:t>
            </a:r>
            <a:r>
              <a:rPr lang="en-US" altLang="en-US" sz="2400" dirty="0" err="1">
                <a:latin typeface="Times New Roman" charset="0"/>
                <a:ea typeface="Times New Roman" charset="0"/>
                <a:cs typeface="Times New Roman" charset="0"/>
              </a:rPr>
              <a:t>Hb</a:t>
            </a:r>
            <a:r>
              <a:rPr lang="en-US" altLang="en-US" sz="2400" dirty="0">
                <a:latin typeface="Times New Roman" charset="0"/>
                <a:ea typeface="Times New Roman" charset="0"/>
                <a:cs typeface="Times New Roman" charset="0"/>
              </a:rPr>
              <a:t> to become  a stronger acid and , this in turn displaces CO2 from the blood and into the alveoli</a:t>
            </a:r>
          </a:p>
          <a:p>
            <a:pPr eaLnBrk="1" hangingPunct="1">
              <a:lnSpc>
                <a:spcPct val="90000"/>
              </a:lnSpc>
              <a:spcBef>
                <a:spcPts val="1000"/>
              </a:spcBef>
              <a:spcAft>
                <a:spcPts val="600"/>
              </a:spcAft>
            </a:pPr>
            <a:r>
              <a:rPr lang="en-US" altLang="en-US" sz="2400" b="1" dirty="0">
                <a:solidFill>
                  <a:srgbClr val="C00000"/>
                </a:solidFill>
                <a:latin typeface="Times New Roman" charset="0"/>
                <a:ea typeface="Times New Roman" charset="0"/>
                <a:cs typeface="Times New Roman" charset="0"/>
              </a:rPr>
              <a:t>Change in blood acidity during CO2 transport.</a:t>
            </a:r>
          </a:p>
          <a:p>
            <a:pPr eaLnBrk="1" hangingPunct="1">
              <a:lnSpc>
                <a:spcPct val="90000"/>
              </a:lnSpc>
              <a:spcBef>
                <a:spcPts val="1000"/>
              </a:spcBef>
              <a:spcAft>
                <a:spcPts val="600"/>
              </a:spcAft>
              <a:buFontTx/>
              <a:buNone/>
            </a:pPr>
            <a:r>
              <a:rPr lang="en-US" altLang="en-US" sz="2400" dirty="0">
                <a:latin typeface="Times New Roman" charset="0"/>
                <a:ea typeface="Times New Roman" charset="0"/>
                <a:cs typeface="Times New Roman" charset="0"/>
              </a:rPr>
              <a:t>    Arterial blood has a PH of 7.41 that of </a:t>
            </a:r>
            <a:r>
              <a:rPr lang="en-US" altLang="en-US" sz="2400" dirty="0" smtClean="0">
                <a:latin typeface="Times New Roman" charset="0"/>
                <a:ea typeface="Times New Roman" charset="0"/>
                <a:cs typeface="Times New Roman" charset="0"/>
              </a:rPr>
              <a:t>the venous </a:t>
            </a:r>
            <a:r>
              <a:rPr lang="en-US" altLang="en-US" sz="2400" dirty="0">
                <a:latin typeface="Times New Roman" charset="0"/>
                <a:ea typeface="Times New Roman" charset="0"/>
                <a:cs typeface="Times New Roman" charset="0"/>
              </a:rPr>
              <a:t>blood with higher PCO2 falls to 7.37 ( </a:t>
            </a:r>
            <a:r>
              <a:rPr lang="en-US" altLang="en-US" sz="2400" dirty="0" err="1">
                <a:latin typeface="Times New Roman" charset="0"/>
                <a:ea typeface="Times New Roman" charset="0"/>
                <a:cs typeface="Times New Roman" charset="0"/>
              </a:rPr>
              <a:t>i.e</a:t>
            </a:r>
            <a:r>
              <a:rPr lang="en-US" altLang="en-US" sz="2400" dirty="0">
                <a:latin typeface="Times New Roman" charset="0"/>
                <a:ea typeface="Times New Roman" charset="0"/>
                <a:cs typeface="Times New Roman" charset="0"/>
              </a:rPr>
              <a:t> change of 0.04 unit takes place)</a:t>
            </a:r>
          </a:p>
        </p:txBody>
      </p:sp>
      <p:sp>
        <p:nvSpPr>
          <p:cNvPr id="3481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125954" name="Rectangle 2"/>
          <p:cNvSpPr>
            <a:spLocks noGrp="1" noChangeArrowheads="1"/>
          </p:cNvSpPr>
          <p:nvPr>
            <p:ph type="title"/>
          </p:nvPr>
        </p:nvSpPr>
        <p:spPr>
          <a:xfrm>
            <a:off x="571472" y="214290"/>
            <a:ext cx="6838976" cy="684235"/>
          </a:xfrm>
        </p:spPr>
        <p:txBody>
          <a:bodyPr/>
          <a:lstStyle/>
          <a:p>
            <a:pPr eaLnBrk="1" fontAlgn="auto" hangingPunct="1">
              <a:spcAft>
                <a:spcPts val="0"/>
              </a:spcAft>
              <a:defRPr/>
            </a:pPr>
            <a:r>
              <a:rPr lang="en-US" sz="3200" b="0" i="1" dirty="0" smtClean="0">
                <a:solidFill>
                  <a:srgbClr val="0000FF"/>
                </a:solidFill>
                <a:latin typeface="Aparajita" pitchFamily="34" charset="0"/>
                <a:cs typeface="Aparajita" pitchFamily="34" charset="0"/>
              </a:rPr>
              <a:t>The Haldane effect</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79" y="981075"/>
            <a:ext cx="2736101" cy="468017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457200" y="1481138"/>
            <a:ext cx="8229600" cy="5292725"/>
          </a:xfrm>
          <a:ln w="22225">
            <a:solidFill>
              <a:schemeClr val="tx1"/>
            </a:solidFill>
            <a:miter lim="800000"/>
            <a:headEnd/>
            <a:tailEnd/>
          </a:ln>
        </p:spPr>
        <p:txBody>
          <a:bodyPr/>
          <a:lstStyle/>
          <a:p>
            <a:pPr eaLnBrk="1" hangingPunct="1">
              <a:buFontTx/>
              <a:buNone/>
            </a:pPr>
            <a:r>
              <a:rPr lang="en-US" altLang="en-US" b="1" i="1" dirty="0"/>
              <a:t>   </a:t>
            </a:r>
            <a:r>
              <a:rPr lang="en-US" altLang="en-US" sz="2400" b="1" i="1" dirty="0">
                <a:solidFill>
                  <a:srgbClr val="0000FF"/>
                </a:solidFill>
                <a:latin typeface="Comic Sans MS" charset="0"/>
              </a:rPr>
              <a:t>R</a:t>
            </a:r>
            <a:r>
              <a:rPr lang="en-US" altLang="en-US" sz="2400" i="1" dirty="0">
                <a:solidFill>
                  <a:srgbClr val="0000FF"/>
                </a:solidFill>
                <a:latin typeface="Comic Sans MS" charset="0"/>
              </a:rPr>
              <a:t>= </a:t>
            </a:r>
            <a:r>
              <a:rPr lang="en-US" altLang="en-US" sz="2400" u="sng" dirty="0">
                <a:solidFill>
                  <a:srgbClr val="0000FF"/>
                </a:solidFill>
                <a:latin typeface="Comic Sans MS" charset="0"/>
              </a:rPr>
              <a:t> Rate of carbon dioxide output </a:t>
            </a:r>
            <a:endParaRPr lang="en-US" altLang="en-US" sz="2400" i="1" dirty="0">
              <a:solidFill>
                <a:srgbClr val="0000FF"/>
              </a:solidFill>
              <a:latin typeface="Comic Sans MS" charset="0"/>
            </a:endParaRPr>
          </a:p>
          <a:p>
            <a:pPr eaLnBrk="1" hangingPunct="1">
              <a:buFontTx/>
              <a:buNone/>
            </a:pPr>
            <a:r>
              <a:rPr lang="en-US" altLang="en-US" sz="2400" i="1" dirty="0">
                <a:solidFill>
                  <a:srgbClr val="0000FF"/>
                </a:solidFill>
                <a:latin typeface="Comic Sans MS" charset="0"/>
              </a:rPr>
              <a:t>        </a:t>
            </a:r>
            <a:r>
              <a:rPr lang="en-US" altLang="en-US" sz="2400" dirty="0">
                <a:solidFill>
                  <a:srgbClr val="0000FF"/>
                </a:solidFill>
                <a:latin typeface="Comic Sans MS" charset="0"/>
              </a:rPr>
              <a:t>Rate of oxygen uptake</a:t>
            </a:r>
          </a:p>
          <a:p>
            <a:pPr eaLnBrk="1" hangingPunct="1"/>
            <a:r>
              <a:rPr lang="en-US" altLang="en-US" sz="2400" dirty="0">
                <a:latin typeface="Times New Roman" charset="0"/>
                <a:ea typeface="Times New Roman" charset="0"/>
                <a:cs typeface="Times New Roman" charset="0"/>
              </a:rPr>
              <a:t> Normally it is 4/5= 82%</a:t>
            </a:r>
          </a:p>
          <a:p>
            <a:pPr eaLnBrk="1" hangingPunct="1"/>
            <a:r>
              <a:rPr lang="en-US" altLang="en-US" sz="2400" dirty="0">
                <a:latin typeface="Times New Roman" charset="0"/>
                <a:ea typeface="Times New Roman" charset="0"/>
                <a:cs typeface="Times New Roman" charset="0"/>
              </a:rPr>
              <a:t> When Carbohydrate diet is used </a:t>
            </a:r>
            <a:r>
              <a:rPr lang="en-US" altLang="en-US" sz="2400" dirty="0" smtClean="0">
                <a:latin typeface="Times New Roman" charset="0"/>
                <a:ea typeface="Times New Roman" charset="0"/>
                <a:cs typeface="Times New Roman" charset="0"/>
              </a:rPr>
              <a:t> R </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1 </a:t>
            </a:r>
          </a:p>
          <a:p>
            <a:pPr eaLnBrk="1" hangingPunct="1"/>
            <a:r>
              <a:rPr lang="en-US" altLang="en-US" sz="2400" dirty="0" smtClean="0">
                <a:latin typeface="Times New Roman" charset="0"/>
                <a:ea typeface="Times New Roman" charset="0"/>
                <a:cs typeface="Times New Roman" charset="0"/>
              </a:rPr>
              <a:t>When </a:t>
            </a:r>
            <a:r>
              <a:rPr lang="en-US" altLang="en-US" sz="2400" dirty="0">
                <a:latin typeface="Times New Roman" charset="0"/>
                <a:ea typeface="Times New Roman" charset="0"/>
                <a:cs typeface="Times New Roman" charset="0"/>
              </a:rPr>
              <a:t>fats only is used </a:t>
            </a:r>
            <a:r>
              <a:rPr lang="en-US" altLang="en-US" sz="2400" dirty="0" smtClean="0">
                <a:latin typeface="Times New Roman" charset="0"/>
                <a:ea typeface="Times New Roman" charset="0"/>
                <a:cs typeface="Times New Roman" charset="0"/>
              </a:rPr>
              <a:t>     R =  0.7</a:t>
            </a:r>
            <a:endParaRPr lang="en-US" altLang="en-US" sz="2400" dirty="0">
              <a:latin typeface="Times New Roman" charset="0"/>
              <a:ea typeface="Times New Roman" charset="0"/>
              <a:cs typeface="Times New Roman" charset="0"/>
            </a:endParaRPr>
          </a:p>
          <a:p>
            <a:pPr eaLnBrk="1" hangingPunct="1"/>
            <a:r>
              <a:rPr lang="en-US" altLang="en-US" sz="2400" dirty="0">
                <a:latin typeface="Times New Roman" charset="0"/>
                <a:ea typeface="Times New Roman" charset="0"/>
                <a:cs typeface="Times New Roman" charset="0"/>
              </a:rPr>
              <a:t>A person on normal diet </a:t>
            </a:r>
            <a:r>
              <a:rPr lang="en-US" altLang="en-US" sz="2400" dirty="0" smtClean="0">
                <a:latin typeface="Times New Roman" charset="0"/>
                <a:ea typeface="Times New Roman" charset="0"/>
                <a:cs typeface="Times New Roman" charset="0"/>
              </a:rPr>
              <a:t>   R =  0.825</a:t>
            </a:r>
            <a:endParaRPr lang="en-US" altLang="en-US" sz="2400" dirty="0">
              <a:latin typeface="Times New Roman" charset="0"/>
              <a:ea typeface="Times New Roman" charset="0"/>
              <a:cs typeface="Times New Roman" charset="0"/>
            </a:endParaRPr>
          </a:p>
          <a:p>
            <a:pPr eaLnBrk="1" hangingPunct="1"/>
            <a:r>
              <a:rPr lang="en-US" altLang="en-US" sz="2400" dirty="0">
                <a:latin typeface="Times New Roman" charset="0"/>
                <a:ea typeface="Times New Roman" charset="0"/>
                <a:cs typeface="Times New Roman" charset="0"/>
              </a:rPr>
              <a:t>The reason for this difference is that when O2 is metabolized with carbohydrates, one molecule of CO2 is formed for each molecule of O2 consumed; when O2 reacts with fats, a large share of the O2 combines with hydrogen atoms from the fats to form water instead of CO2. </a:t>
            </a:r>
          </a:p>
          <a:p>
            <a:pPr eaLnBrk="1" hangingPunct="1"/>
            <a:endParaRPr lang="en-US" altLang="en-US" sz="2400" dirty="0">
              <a:latin typeface="Comic Sans MS" charset="0"/>
            </a:endParaRPr>
          </a:p>
          <a:p>
            <a:pPr eaLnBrk="1" hangingPunct="1"/>
            <a:endParaRPr lang="en-US" altLang="en-US" sz="2400" dirty="0">
              <a:latin typeface="Comic Sans MS" charset="0"/>
            </a:endParaRPr>
          </a:p>
        </p:txBody>
      </p:sp>
      <p:sp>
        <p:nvSpPr>
          <p:cNvPr id="3584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126978" name="Rectangle 2"/>
          <p:cNvSpPr>
            <a:spLocks noGrp="1" noChangeArrowheads="1"/>
          </p:cNvSpPr>
          <p:nvPr>
            <p:ph type="title"/>
          </p:nvPr>
        </p:nvSpPr>
        <p:spPr/>
        <p:txBody>
          <a:bodyPr/>
          <a:lstStyle/>
          <a:p>
            <a:pPr eaLnBrk="1" fontAlgn="auto" hangingPunct="1">
              <a:spcAft>
                <a:spcPts val="0"/>
              </a:spcAft>
              <a:defRPr/>
            </a:pPr>
            <a:r>
              <a:rPr lang="en-US" sz="2800" i="1" dirty="0" smtClean="0">
                <a:solidFill>
                  <a:srgbClr val="FF0000"/>
                </a:solidFill>
                <a:latin typeface="Times New Roman" pitchFamily="18" charset="0"/>
                <a:cs typeface="Times New Roman" pitchFamily="18" charset="0"/>
              </a:rPr>
              <a:t>Respiratory Exchange ratio </a:t>
            </a:r>
            <a:r>
              <a:rPr lang="en-US" sz="2800" i="1" dirty="0" smtClean="0">
                <a:solidFill>
                  <a:srgbClr val="0000FF"/>
                </a:solidFill>
                <a:latin typeface="Times New Roman" pitchFamily="18" charset="0"/>
                <a:cs typeface="Times New Roman" pitchFamily="18" charset="0"/>
              </a:rPr>
              <a:t>(Respiratory Quotient)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28" y="0"/>
            <a:ext cx="7477125" cy="1143000"/>
          </a:xfrm>
        </p:spPr>
        <p:txBody>
          <a:bodyPr/>
          <a:lstStyle/>
          <a:p>
            <a:pPr eaLnBrk="1" fontAlgn="auto" hangingPunct="1">
              <a:spcAft>
                <a:spcPts val="0"/>
              </a:spcAft>
              <a:defRPr/>
            </a:pPr>
            <a:r>
              <a:rPr lang="en-US" sz="3600" dirty="0" smtClean="0">
                <a:solidFill>
                  <a:srgbClr val="0000FF"/>
                </a:solidFill>
                <a:latin typeface="Times New Roman" pitchFamily="18" charset="0"/>
                <a:cs typeface="Times New Roman" pitchFamily="18" charset="0"/>
              </a:rPr>
              <a:t>Forms of O2 transport</a:t>
            </a:r>
            <a:endParaRPr lang="en-US" sz="3600" dirty="0">
              <a:solidFill>
                <a:srgbClr val="0000FF"/>
              </a:solidFill>
              <a:latin typeface="Times New Roman" pitchFamily="18" charset="0"/>
              <a:cs typeface="Times New Roman" pitchFamily="18" charset="0"/>
            </a:endParaRPr>
          </a:p>
        </p:txBody>
      </p:sp>
      <p:sp>
        <p:nvSpPr>
          <p:cNvPr id="12291" name="Text Placeholder 2"/>
          <p:cNvSpPr>
            <a:spLocks noGrp="1"/>
          </p:cNvSpPr>
          <p:nvPr>
            <p:ph type="body" sz="half" idx="1"/>
          </p:nvPr>
        </p:nvSpPr>
        <p:spPr>
          <a:xfrm>
            <a:off x="263525" y="1598614"/>
            <a:ext cx="4884738" cy="3968750"/>
          </a:xfrm>
          <a:ln w="19050">
            <a:solidFill>
              <a:schemeClr val="accent2"/>
            </a:solidFill>
            <a:miter lim="800000"/>
            <a:headEnd/>
            <a:tailEnd/>
          </a:ln>
        </p:spPr>
        <p:txBody>
          <a:bodyPr/>
          <a:lstStyle/>
          <a:p>
            <a:r>
              <a:rPr lang="en-US" altLang="en-US" dirty="0">
                <a:latin typeface="Times New Roman" charset="0"/>
                <a:ea typeface="Times New Roman" charset="0"/>
                <a:cs typeface="Times New Roman" charset="0"/>
              </a:rPr>
              <a:t>The presence of </a:t>
            </a:r>
            <a:r>
              <a:rPr lang="en-US" altLang="en-US" dirty="0" smtClean="0">
                <a:latin typeface="Times New Roman" charset="0"/>
                <a:ea typeface="Times New Roman" charset="0"/>
                <a:cs typeface="Times New Roman" charset="0"/>
              </a:rPr>
              <a:t>hemoglobin ( </a:t>
            </a:r>
            <a:r>
              <a:rPr lang="en-US" altLang="en-US" dirty="0" err="1" smtClean="0">
                <a:latin typeface="Times New Roman" charset="0"/>
                <a:ea typeface="Times New Roman" charset="0"/>
                <a:cs typeface="Times New Roman" charset="0"/>
              </a:rPr>
              <a:t>Hb</a:t>
            </a:r>
            <a:r>
              <a:rPr lang="en-US" altLang="en-US" dirty="0" smtClean="0">
                <a:latin typeface="Times New Roman" charset="0"/>
                <a:ea typeface="Times New Roman" charset="0"/>
                <a:cs typeface="Times New Roman" charset="0"/>
              </a:rPr>
              <a:t>) </a:t>
            </a:r>
            <a:r>
              <a:rPr lang="en-US" altLang="en-US" dirty="0">
                <a:latin typeface="Times New Roman" charset="0"/>
                <a:ea typeface="Times New Roman" charset="0"/>
                <a:cs typeface="Times New Roman" charset="0"/>
              </a:rPr>
              <a:t>in the red blood cells allows the blood to transport 30 to 100 times as much oxygen as could be transported in the form of dissolved oxygen in the water of the blood. </a:t>
            </a:r>
          </a:p>
          <a:p>
            <a:endParaRPr lang="en-US" altLang="en-US" dirty="0"/>
          </a:p>
        </p:txBody>
      </p:sp>
      <p:pic>
        <p:nvPicPr>
          <p:cNvPr id="12292" name="Picture 10" descr="16_3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86400" y="1598613"/>
            <a:ext cx="3617913" cy="3968750"/>
          </a:xfrm>
          <a:ln w="19050">
            <a:solidFill>
              <a:schemeClr val="accent2"/>
            </a:solidFill>
            <a:miter lim="800000"/>
            <a:headEnd/>
            <a:tailEnd/>
          </a:ln>
        </p:spPr>
      </p:pic>
      <p:sp>
        <p:nvSpPr>
          <p:cNvPr id="122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68313" y="1268413"/>
            <a:ext cx="8675687" cy="5589587"/>
          </a:xfrm>
        </p:spPr>
        <p:txBody>
          <a:bodyPr/>
          <a:lstStyle/>
          <a:p>
            <a:pPr eaLnBrk="1" hangingPunct="1"/>
            <a:r>
              <a:rPr lang="en-AU" altLang="en-US" dirty="0">
                <a:latin typeface="Times New Roman" charset="0"/>
                <a:ea typeface="Times New Roman" charset="0"/>
                <a:cs typeface="Times New Roman" charset="0"/>
              </a:rPr>
              <a:t>O</a:t>
            </a:r>
            <a:r>
              <a:rPr lang="en-AU" altLang="en-US" baseline="-25000" dirty="0">
                <a:latin typeface="Times New Roman" charset="0"/>
                <a:ea typeface="Times New Roman" charset="0"/>
                <a:cs typeface="Times New Roman" charset="0"/>
              </a:rPr>
              <a:t>2</a:t>
            </a:r>
            <a:r>
              <a:rPr lang="en-AU" altLang="en-US" dirty="0">
                <a:latin typeface="Times New Roman" charset="0"/>
                <a:ea typeface="Times New Roman" charset="0"/>
                <a:cs typeface="Times New Roman" charset="0"/>
              </a:rPr>
              <a:t> is mostly transported in the blood bound to </a:t>
            </a:r>
            <a:r>
              <a:rPr lang="en-AU" altLang="en-US" dirty="0" err="1">
                <a:latin typeface="Times New Roman" charset="0"/>
                <a:ea typeface="Times New Roman" charset="0"/>
                <a:cs typeface="Times New Roman" charset="0"/>
              </a:rPr>
              <a:t>hemoglobin</a:t>
            </a:r>
            <a:endParaRPr lang="en-AU" altLang="en-US" dirty="0">
              <a:latin typeface="Times New Roman" charset="0"/>
              <a:ea typeface="Times New Roman" charset="0"/>
              <a:cs typeface="Times New Roman" charset="0"/>
            </a:endParaRPr>
          </a:p>
          <a:p>
            <a:pPr eaLnBrk="1" hangingPunct="1"/>
            <a:r>
              <a:rPr lang="en-AU" altLang="en-US" dirty="0">
                <a:latin typeface="Times New Roman" charset="0"/>
                <a:ea typeface="Times New Roman" charset="0"/>
                <a:cs typeface="Times New Roman" charset="0"/>
              </a:rPr>
              <a:t>If the P</a:t>
            </a:r>
            <a:r>
              <a:rPr lang="en-AU" altLang="en-US" sz="2400" dirty="0">
                <a:latin typeface="Times New Roman" charset="0"/>
                <a:ea typeface="Times New Roman" charset="0"/>
                <a:cs typeface="Times New Roman" charset="0"/>
              </a:rPr>
              <a:t>O2</a:t>
            </a:r>
            <a:r>
              <a:rPr lang="en-AU" altLang="en-US" dirty="0">
                <a:latin typeface="Times New Roman" charset="0"/>
                <a:ea typeface="Times New Roman" charset="0"/>
                <a:cs typeface="Times New Roman" charset="0"/>
              </a:rPr>
              <a:t> increases </a:t>
            </a:r>
            <a:r>
              <a:rPr lang="en-AU" altLang="en-US" dirty="0" err="1">
                <a:latin typeface="Times New Roman" charset="0"/>
                <a:ea typeface="Times New Roman" charset="0"/>
                <a:cs typeface="Times New Roman" charset="0"/>
              </a:rPr>
              <a:t>Hb</a:t>
            </a:r>
            <a:r>
              <a:rPr lang="en-AU" altLang="en-US" dirty="0">
                <a:latin typeface="Times New Roman" charset="0"/>
                <a:ea typeface="Times New Roman" charset="0"/>
                <a:cs typeface="Times New Roman" charset="0"/>
              </a:rPr>
              <a:t> binds O</a:t>
            </a:r>
            <a:r>
              <a:rPr lang="en-AU" altLang="en-US" baseline="-25000" dirty="0">
                <a:latin typeface="Times New Roman" charset="0"/>
                <a:ea typeface="Times New Roman" charset="0"/>
                <a:cs typeface="Times New Roman" charset="0"/>
              </a:rPr>
              <a:t>2</a:t>
            </a:r>
          </a:p>
          <a:p>
            <a:pPr eaLnBrk="1" hangingPunct="1"/>
            <a:r>
              <a:rPr lang="en-AU" altLang="en-US" dirty="0">
                <a:latin typeface="Times New Roman" charset="0"/>
                <a:ea typeface="Times New Roman" charset="0"/>
                <a:cs typeface="Times New Roman" charset="0"/>
              </a:rPr>
              <a:t>If </a:t>
            </a:r>
            <a:r>
              <a:rPr lang="en-AU" altLang="en-US" dirty="0" smtClean="0">
                <a:latin typeface="Times New Roman" charset="0"/>
                <a:ea typeface="Times New Roman" charset="0"/>
                <a:cs typeface="Times New Roman" charset="0"/>
              </a:rPr>
              <a:t> </a:t>
            </a:r>
            <a:r>
              <a:rPr lang="en-AU" altLang="en-US" sz="2400" dirty="0" smtClean="0">
                <a:latin typeface="Times New Roman" charset="0"/>
                <a:ea typeface="Times New Roman" charset="0"/>
                <a:cs typeface="Times New Roman" charset="0"/>
              </a:rPr>
              <a:t>PO</a:t>
            </a:r>
            <a:r>
              <a:rPr lang="en-AU" altLang="en-US" sz="3200" baseline="-25000" dirty="0" smtClean="0">
                <a:latin typeface="Times New Roman" charset="0"/>
                <a:ea typeface="Times New Roman" charset="0"/>
                <a:cs typeface="Times New Roman" charset="0"/>
              </a:rPr>
              <a:t>2</a:t>
            </a:r>
            <a:r>
              <a:rPr lang="en-AU" altLang="en-US" dirty="0" smtClean="0">
                <a:latin typeface="Times New Roman" charset="0"/>
                <a:ea typeface="Times New Roman" charset="0"/>
                <a:cs typeface="Times New Roman" charset="0"/>
              </a:rPr>
              <a:t> </a:t>
            </a:r>
            <a:r>
              <a:rPr lang="en-AU" altLang="en-US" dirty="0">
                <a:latin typeface="Times New Roman" charset="0"/>
                <a:ea typeface="Times New Roman" charset="0"/>
                <a:cs typeface="Times New Roman" charset="0"/>
              </a:rPr>
              <a:t>decreases </a:t>
            </a:r>
            <a:r>
              <a:rPr lang="en-AU" altLang="en-US" dirty="0" err="1">
                <a:latin typeface="Times New Roman" charset="0"/>
                <a:ea typeface="Times New Roman" charset="0"/>
                <a:cs typeface="Times New Roman" charset="0"/>
              </a:rPr>
              <a:t>Hb</a:t>
            </a:r>
            <a:r>
              <a:rPr lang="en-AU" altLang="en-US" dirty="0">
                <a:latin typeface="Times New Roman" charset="0"/>
                <a:ea typeface="Times New Roman" charset="0"/>
                <a:cs typeface="Times New Roman" charset="0"/>
              </a:rPr>
              <a:t> releases O</a:t>
            </a:r>
            <a:r>
              <a:rPr lang="en-AU" altLang="en-US" baseline="-25000" dirty="0">
                <a:latin typeface="Times New Roman" charset="0"/>
                <a:ea typeface="Times New Roman" charset="0"/>
                <a:cs typeface="Times New Roman" charset="0"/>
              </a:rPr>
              <a:t>2</a:t>
            </a:r>
            <a:endParaRPr lang="en-AU" altLang="en-US" baseline="-25000" dirty="0">
              <a:solidFill>
                <a:srgbClr val="FFFFFF"/>
              </a:solidFill>
              <a:latin typeface="Times New Roman" charset="0"/>
              <a:ea typeface="Times New Roman" charset="0"/>
              <a:cs typeface="Times New Roman" charset="0"/>
            </a:endParaRPr>
          </a:p>
          <a:p>
            <a:pPr eaLnBrk="1" hangingPunct="1"/>
            <a:r>
              <a:rPr lang="en-US" altLang="en-US" sz="2400" dirty="0">
                <a:latin typeface="Arial" charset="0"/>
                <a:ea typeface="Arial" charset="0"/>
                <a:cs typeface="Arial" charset="0"/>
              </a:rPr>
              <a:t>O2 binds to the </a:t>
            </a:r>
            <a:r>
              <a:rPr lang="en-US" altLang="en-US" sz="2400" dirty="0" err="1">
                <a:latin typeface="Arial" charset="0"/>
                <a:ea typeface="Arial" charset="0"/>
                <a:cs typeface="Arial" charset="0"/>
              </a:rPr>
              <a:t>heme</a:t>
            </a:r>
            <a:r>
              <a:rPr lang="en-US" altLang="en-US" sz="2400" dirty="0">
                <a:latin typeface="Arial" charset="0"/>
                <a:ea typeface="Arial" charset="0"/>
                <a:cs typeface="Arial" charset="0"/>
              </a:rPr>
              <a:t> group on hemoglobin, with 4 </a:t>
            </a:r>
            <a:r>
              <a:rPr lang="en-US" altLang="en-US" sz="2400" dirty="0" err="1">
                <a:latin typeface="Arial" charset="0"/>
                <a:ea typeface="Arial" charset="0"/>
                <a:cs typeface="Arial" charset="0"/>
              </a:rPr>
              <a:t>oxygens</a:t>
            </a:r>
            <a:r>
              <a:rPr lang="en-US" altLang="en-US" sz="2400" dirty="0">
                <a:latin typeface="Arial" charset="0"/>
                <a:ea typeface="Arial" charset="0"/>
                <a:cs typeface="Arial" charset="0"/>
              </a:rPr>
              <a:t> </a:t>
            </a:r>
            <a:r>
              <a:rPr lang="en-US" altLang="en-US" sz="2400" dirty="0" smtClean="0">
                <a:latin typeface="Arial" charset="0"/>
                <a:ea typeface="Arial" charset="0"/>
                <a:cs typeface="Arial" charset="0"/>
              </a:rPr>
              <a:t>per /</a:t>
            </a:r>
            <a:r>
              <a:rPr lang="en-US" altLang="en-US" sz="2400" dirty="0" err="1" smtClean="0">
                <a:latin typeface="Arial" charset="0"/>
                <a:ea typeface="Arial" charset="0"/>
                <a:cs typeface="Arial" charset="0"/>
              </a:rPr>
              <a:t>Hb</a:t>
            </a:r>
            <a:r>
              <a:rPr lang="en-US" altLang="en-US" sz="2400" dirty="0" smtClean="0">
                <a:latin typeface="Arial" charset="0"/>
                <a:ea typeface="Arial" charset="0"/>
                <a:cs typeface="Arial" charset="0"/>
              </a:rPr>
              <a:t>  molecule.</a:t>
            </a:r>
            <a:endParaRPr lang="en-US" altLang="en-US" sz="2400" dirty="0">
              <a:latin typeface="Arial" charset="0"/>
              <a:ea typeface="Arial" charset="0"/>
              <a:cs typeface="Arial" charset="0"/>
            </a:endParaRPr>
          </a:p>
          <a:p>
            <a:pPr eaLnBrk="1" hangingPunct="1"/>
            <a:endParaRPr lang="en-AU" altLang="en-US" baseline="-25000" dirty="0">
              <a:solidFill>
                <a:srgbClr val="FFFFFF"/>
              </a:solidFill>
              <a:latin typeface="Times New Roman" charset="0"/>
              <a:ea typeface="Times New Roman" charset="0"/>
              <a:cs typeface="Times New Roman" charset="0"/>
            </a:endParaRPr>
          </a:p>
          <a:p>
            <a:pPr eaLnBrk="1" hangingPunct="1">
              <a:buFont typeface="Wingdings 3" charset="2"/>
              <a:buNone/>
            </a:pPr>
            <a:endParaRPr lang="en-AU" altLang="en-US" baseline="-25000" dirty="0">
              <a:solidFill>
                <a:srgbClr val="FFFFFF"/>
              </a:solidFill>
              <a:latin typeface="Times New Roman" charset="0"/>
              <a:ea typeface="Times New Roman" charset="0"/>
              <a:cs typeface="Times New Roman" charset="0"/>
            </a:endParaRPr>
          </a:p>
        </p:txBody>
      </p:sp>
      <p:sp>
        <p:nvSpPr>
          <p:cNvPr id="1331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dirty="0">
                <a:latin typeface="Arial" charset="0"/>
                <a:ea typeface="Arial" charset="0"/>
              </a:rPr>
              <a:t>Dr.Aida </a:t>
            </a:r>
            <a:r>
              <a:rPr lang="en-US" altLang="en-US" sz="1000" dirty="0" err="1">
                <a:latin typeface="Arial" charset="0"/>
                <a:ea typeface="Arial" charset="0"/>
              </a:rPr>
              <a:t>Korish</a:t>
            </a:r>
            <a:r>
              <a:rPr lang="en-US" altLang="en-US" sz="1000" dirty="0">
                <a:latin typeface="Arial" charset="0"/>
                <a:ea typeface="Arial" charset="0"/>
              </a:rPr>
              <a:t> ( akorish@ksu.edu.sa)</a:t>
            </a:r>
          </a:p>
        </p:txBody>
      </p:sp>
      <p:sp>
        <p:nvSpPr>
          <p:cNvPr id="98306" name="Rectangle 2"/>
          <p:cNvSpPr>
            <a:spLocks noGrp="1" noChangeArrowheads="1"/>
          </p:cNvSpPr>
          <p:nvPr>
            <p:ph type="title"/>
          </p:nvPr>
        </p:nvSpPr>
        <p:spPr>
          <a:xfrm>
            <a:off x="395536" y="332657"/>
            <a:ext cx="8605619" cy="792088"/>
          </a:xfrm>
        </p:spPr>
        <p:txBody>
          <a:bodyPr>
            <a:normAutofit fontScale="90000"/>
          </a:bodyPr>
          <a:lstStyle/>
          <a:p>
            <a:pPr eaLnBrk="1" fontAlgn="auto" hangingPunct="1">
              <a:spcAft>
                <a:spcPts val="0"/>
              </a:spcAft>
              <a:defRPr/>
            </a:pPr>
            <a:r>
              <a:rPr lang="en-US" sz="3200" b="0" dirty="0" smtClean="0">
                <a:solidFill>
                  <a:srgbClr val="0000FF"/>
                </a:solidFill>
                <a:latin typeface="Times New Roman" pitchFamily="18" charset="0"/>
                <a:cs typeface="Times New Roman" pitchFamily="18" charset="0"/>
              </a:rPr>
              <a:t>Transport of O2 and CO2 in the blood and body fluid</a:t>
            </a:r>
            <a:r>
              <a:rPr lang="en-US" sz="3200" b="0" dirty="0" smtClean="0">
                <a:solidFill>
                  <a:srgbClr val="0000FF"/>
                </a:solidFill>
              </a:rPr>
              <a:t>s</a:t>
            </a:r>
            <a:endParaRPr lang="en-AU" sz="3200" b="0" dirty="0" smtClean="0">
              <a:solidFill>
                <a:srgbClr val="0000FF"/>
              </a:solidFill>
            </a:endParaRP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602909"/>
            <a:ext cx="2970460" cy="1867217"/>
          </a:xfrm>
          <a:prstGeom prst="rect">
            <a:avLst/>
          </a:prstGeom>
          <a:noFill/>
          <a:ln w="19050">
            <a:solidFill>
              <a:schemeClr val="accent5"/>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5277221" y="3586792"/>
            <a:ext cx="3107681" cy="1854200"/>
          </a:xfrm>
          <a:prstGeom prst="rect">
            <a:avLst/>
          </a:prstGeom>
          <a:ln w="19050">
            <a:solidFill>
              <a:schemeClr val="accent4"/>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95288" y="1125538"/>
            <a:ext cx="8424862" cy="4391694"/>
          </a:xfrm>
        </p:spPr>
        <p:txBody>
          <a:bodyPr/>
          <a:lstStyle/>
          <a:p>
            <a:pPr eaLnBrk="1" hangingPunct="1">
              <a:buFont typeface="Wingdings 3" charset="2"/>
              <a:buNone/>
            </a:pPr>
            <a:r>
              <a:rPr lang="en-US" altLang="en-US" sz="2400" dirty="0">
                <a:solidFill>
                  <a:srgbClr val="0000FF"/>
                </a:solidFill>
                <a:latin typeface="Times New Roman" charset="0"/>
                <a:ea typeface="Times New Roman" charset="0"/>
                <a:cs typeface="Times New Roman" charset="0"/>
              </a:rPr>
              <a:t>O</a:t>
            </a:r>
            <a:r>
              <a:rPr lang="en-US" altLang="en-US" sz="2400" baseline="-25000" dirty="0">
                <a:solidFill>
                  <a:srgbClr val="0000FF"/>
                </a:solidFill>
                <a:latin typeface="Times New Roman" charset="0"/>
                <a:ea typeface="Times New Roman" charset="0"/>
                <a:cs typeface="Times New Roman" charset="0"/>
              </a:rPr>
              <a:t>2</a:t>
            </a:r>
            <a:r>
              <a:rPr lang="en-US" altLang="en-US" sz="2400" dirty="0">
                <a:solidFill>
                  <a:srgbClr val="0000FF"/>
                </a:solidFill>
                <a:latin typeface="Times New Roman" charset="0"/>
                <a:ea typeface="Times New Roman" charset="0"/>
                <a:cs typeface="Times New Roman" charset="0"/>
              </a:rPr>
              <a:t> content: </a:t>
            </a:r>
            <a:r>
              <a:rPr lang="en-US" altLang="en-US" sz="2400" dirty="0" smtClean="0">
                <a:latin typeface="Times New Roman" charset="0"/>
                <a:ea typeface="Times New Roman" charset="0"/>
                <a:cs typeface="Times New Roman" charset="0"/>
              </a:rPr>
              <a:t>The amount </a:t>
            </a:r>
            <a:r>
              <a:rPr lang="en-US" altLang="en-US" sz="2400" dirty="0">
                <a:latin typeface="Times New Roman" charset="0"/>
                <a:ea typeface="Times New Roman" charset="0"/>
                <a:cs typeface="Times New Roman" charset="0"/>
              </a:rPr>
              <a:t>of O</a:t>
            </a:r>
            <a:r>
              <a:rPr lang="en-US" altLang="en-US" sz="2400" baseline="-25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in blood (ml O</a:t>
            </a:r>
            <a:r>
              <a:rPr lang="en-US" altLang="en-US" sz="2400" baseline="-25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/100 ml blood) </a:t>
            </a:r>
            <a:endParaRPr lang="en-US" altLang="en-US" sz="2400" dirty="0">
              <a:solidFill>
                <a:srgbClr val="FFFF00"/>
              </a:solidFill>
              <a:latin typeface="Times New Roman" charset="0"/>
              <a:ea typeface="Times New Roman" charset="0"/>
              <a:cs typeface="Times New Roman" charset="0"/>
            </a:endParaRPr>
          </a:p>
          <a:p>
            <a:pPr eaLnBrk="1" hangingPunct="1">
              <a:buFont typeface="Wingdings 3" charset="2"/>
              <a:buNone/>
            </a:pPr>
            <a:r>
              <a:rPr lang="en-US" altLang="en-US" sz="2400" dirty="0">
                <a:solidFill>
                  <a:srgbClr val="0000FF"/>
                </a:solidFill>
                <a:latin typeface="Times New Roman" charset="0"/>
                <a:ea typeface="Times New Roman" charset="0"/>
                <a:cs typeface="Times New Roman" charset="0"/>
              </a:rPr>
              <a:t>O</a:t>
            </a:r>
            <a:r>
              <a:rPr lang="en-US" altLang="en-US" sz="2400" baseline="-25000" dirty="0">
                <a:solidFill>
                  <a:srgbClr val="0000FF"/>
                </a:solidFill>
                <a:latin typeface="Times New Roman" charset="0"/>
                <a:ea typeface="Times New Roman" charset="0"/>
                <a:cs typeface="Times New Roman" charset="0"/>
              </a:rPr>
              <a:t>2</a:t>
            </a:r>
            <a:r>
              <a:rPr lang="en-US" altLang="en-US" sz="2400" dirty="0">
                <a:solidFill>
                  <a:srgbClr val="0000FF"/>
                </a:solidFill>
                <a:latin typeface="Times New Roman" charset="0"/>
                <a:ea typeface="Times New Roman" charset="0"/>
                <a:cs typeface="Times New Roman" charset="0"/>
              </a:rPr>
              <a:t>-binding capacity: </a:t>
            </a:r>
            <a:r>
              <a:rPr lang="en-US" altLang="en-US" sz="2400" dirty="0" smtClean="0">
                <a:latin typeface="Times New Roman" charset="0"/>
                <a:ea typeface="Times New Roman" charset="0"/>
                <a:cs typeface="Times New Roman" charset="0"/>
              </a:rPr>
              <a:t>The</a:t>
            </a:r>
            <a:r>
              <a:rPr lang="en-US" altLang="en-US" sz="2400" dirty="0" smtClean="0">
                <a:solidFill>
                  <a:srgbClr val="0000FF"/>
                </a:solidFill>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maximum </a:t>
            </a:r>
            <a:r>
              <a:rPr lang="en-US" altLang="en-US" sz="2400" dirty="0">
                <a:latin typeface="Times New Roman" charset="0"/>
                <a:ea typeface="Times New Roman" charset="0"/>
                <a:cs typeface="Times New Roman" charset="0"/>
              </a:rPr>
              <a:t>amount of O</a:t>
            </a:r>
            <a:r>
              <a:rPr lang="en-US" altLang="en-US" sz="2400" baseline="-25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that can bind </a:t>
            </a:r>
            <a:r>
              <a:rPr lang="en-US" altLang="en-US" sz="2400" dirty="0">
                <a:latin typeface="Times New Roman" charset="0"/>
                <a:ea typeface="Times New Roman" charset="0"/>
                <a:cs typeface="Times New Roman" charset="0"/>
              </a:rPr>
              <a:t>to hemoglobin (ml O</a:t>
            </a:r>
            <a:r>
              <a:rPr lang="en-US" altLang="en-US" sz="2400" baseline="-25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/100 ml blood) measured at 100% saturation.</a:t>
            </a:r>
          </a:p>
          <a:p>
            <a:pPr eaLnBrk="1" hangingPunct="1">
              <a:lnSpc>
                <a:spcPct val="80000"/>
              </a:lnSpc>
              <a:buFont typeface="Wingdings 3" charset="2"/>
              <a:buNone/>
            </a:pPr>
            <a:endParaRPr lang="en-US" altLang="en-US" sz="2400" dirty="0">
              <a:solidFill>
                <a:srgbClr val="FFFF00"/>
              </a:solidFill>
              <a:latin typeface="Times New Roman" charset="0"/>
              <a:ea typeface="Times New Roman" charset="0"/>
              <a:cs typeface="Times New Roman" charset="0"/>
            </a:endParaRPr>
          </a:p>
          <a:p>
            <a:pPr eaLnBrk="1" hangingPunct="1">
              <a:lnSpc>
                <a:spcPct val="80000"/>
              </a:lnSpc>
              <a:buFont typeface="Wingdings 3" charset="2"/>
              <a:buNone/>
            </a:pPr>
            <a:r>
              <a:rPr lang="en-US" altLang="en-US" sz="2400" dirty="0" smtClean="0">
                <a:solidFill>
                  <a:srgbClr val="0000FF"/>
                </a:solidFill>
                <a:latin typeface="Times New Roman" charset="0"/>
                <a:ea typeface="Times New Roman" charset="0"/>
                <a:cs typeface="Times New Roman" charset="0"/>
              </a:rPr>
              <a:t>The Percentage saturation of </a:t>
            </a:r>
            <a:r>
              <a:rPr lang="en-US" altLang="en-US" sz="2400" dirty="0" err="1" smtClean="0">
                <a:solidFill>
                  <a:srgbClr val="0000FF"/>
                </a:solidFill>
                <a:latin typeface="Times New Roman" charset="0"/>
                <a:ea typeface="Times New Roman" charset="0"/>
                <a:cs typeface="Times New Roman" charset="0"/>
              </a:rPr>
              <a:t>Hb</a:t>
            </a:r>
            <a:r>
              <a:rPr lang="en-US" altLang="en-US" sz="2400" dirty="0" smtClean="0">
                <a:solidFill>
                  <a:srgbClr val="0000FF"/>
                </a:solidFill>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 of </a:t>
            </a:r>
            <a:r>
              <a:rPr lang="en-US" altLang="en-US" sz="2400" dirty="0" err="1">
                <a:latin typeface="Times New Roman" charset="0"/>
                <a:ea typeface="Times New Roman" charset="0"/>
                <a:cs typeface="Times New Roman" charset="0"/>
              </a:rPr>
              <a:t>heme</a:t>
            </a:r>
            <a:r>
              <a:rPr lang="en-US" altLang="en-US" sz="2400" dirty="0">
                <a:latin typeface="Times New Roman" charset="0"/>
                <a:ea typeface="Times New Roman" charset="0"/>
                <a:cs typeface="Times New Roman" charset="0"/>
              </a:rPr>
              <a:t> groups bound to O</a:t>
            </a:r>
            <a:r>
              <a:rPr lang="en-US" altLang="en-US" sz="2400" baseline="-25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a:t>
            </a:r>
            <a:endParaRPr lang="en-US" altLang="en-US" sz="2400" dirty="0">
              <a:solidFill>
                <a:srgbClr val="FFFF00"/>
              </a:solidFill>
              <a:latin typeface="Times New Roman" charset="0"/>
              <a:ea typeface="Times New Roman" charset="0"/>
              <a:cs typeface="Times New Roman" charset="0"/>
            </a:endParaRPr>
          </a:p>
          <a:p>
            <a:pPr eaLnBrk="1" hangingPunct="1">
              <a:lnSpc>
                <a:spcPct val="80000"/>
              </a:lnSpc>
              <a:buFont typeface="Wingdings 3" charset="2"/>
              <a:buNone/>
            </a:pPr>
            <a:r>
              <a:rPr lang="en-US" altLang="en-US" sz="2400" dirty="0">
                <a:solidFill>
                  <a:srgbClr val="FFFF00"/>
                </a:solidFill>
                <a:latin typeface="Times New Roman" charset="0"/>
                <a:ea typeface="Times New Roman" charset="0"/>
                <a:cs typeface="Times New Roman" charset="0"/>
              </a:rPr>
              <a:t>          </a:t>
            </a:r>
            <a:endParaRPr lang="en-US" altLang="en-US" sz="2400" dirty="0">
              <a:solidFill>
                <a:srgbClr val="FF0000"/>
              </a:solidFill>
              <a:latin typeface="Times New Roman" charset="0"/>
              <a:ea typeface="Times New Roman" charset="0"/>
              <a:cs typeface="Times New Roman" charset="0"/>
            </a:endParaRPr>
          </a:p>
          <a:p>
            <a:pPr eaLnBrk="1" hangingPunct="1">
              <a:lnSpc>
                <a:spcPct val="80000"/>
              </a:lnSpc>
              <a:buFont typeface="Wingdings 3" charset="2"/>
              <a:buNone/>
            </a:pPr>
            <a:r>
              <a:rPr lang="en-US" altLang="en-US" sz="2400" dirty="0">
                <a:solidFill>
                  <a:srgbClr val="0000FF"/>
                </a:solidFill>
                <a:latin typeface="Times New Roman" charset="0"/>
                <a:ea typeface="Times New Roman" charset="0"/>
                <a:cs typeface="Times New Roman" charset="0"/>
              </a:rPr>
              <a:t>       % saturation of </a:t>
            </a:r>
            <a:r>
              <a:rPr lang="en-US" altLang="en-US" sz="2400" dirty="0" err="1">
                <a:solidFill>
                  <a:srgbClr val="0000FF"/>
                </a:solidFill>
                <a:latin typeface="Times New Roman" charset="0"/>
                <a:ea typeface="Times New Roman" charset="0"/>
                <a:cs typeface="Times New Roman" charset="0"/>
              </a:rPr>
              <a:t>Hb</a:t>
            </a:r>
            <a:r>
              <a:rPr lang="en-US" altLang="en-US" sz="2400" dirty="0">
                <a:solidFill>
                  <a:srgbClr val="0000FF"/>
                </a:solidFill>
                <a:latin typeface="Times New Roman" charset="0"/>
                <a:ea typeface="Times New Roman" charset="0"/>
                <a:cs typeface="Times New Roman" charset="0"/>
              </a:rPr>
              <a:t>   = </a:t>
            </a:r>
            <a:r>
              <a:rPr lang="en-US" altLang="en-US" sz="2400" u="sng" dirty="0">
                <a:solidFill>
                  <a:srgbClr val="0000FF"/>
                </a:solidFill>
                <a:latin typeface="Times New Roman" charset="0"/>
                <a:ea typeface="Times New Roman" charset="0"/>
                <a:cs typeface="Times New Roman" charset="0"/>
              </a:rPr>
              <a:t>oxygen content</a:t>
            </a:r>
            <a:r>
              <a:rPr lang="en-US" altLang="en-US" sz="2400" dirty="0">
                <a:solidFill>
                  <a:srgbClr val="0000FF"/>
                </a:solidFill>
                <a:latin typeface="Times New Roman" charset="0"/>
                <a:ea typeface="Times New Roman" charset="0"/>
                <a:cs typeface="Times New Roman" charset="0"/>
              </a:rPr>
              <a:t>    x 100</a:t>
            </a:r>
          </a:p>
          <a:p>
            <a:pPr eaLnBrk="1" hangingPunct="1">
              <a:lnSpc>
                <a:spcPct val="80000"/>
              </a:lnSpc>
              <a:buFont typeface="Wingdings 3" charset="2"/>
              <a:buNone/>
            </a:pPr>
            <a:r>
              <a:rPr lang="en-US" altLang="en-US" sz="2400" dirty="0">
                <a:solidFill>
                  <a:srgbClr val="0000FF"/>
                </a:solidFill>
                <a:latin typeface="Times New Roman" charset="0"/>
                <a:ea typeface="Times New Roman" charset="0"/>
                <a:cs typeface="Times New Roman" charset="0"/>
              </a:rPr>
              <a:t>                                           oxygen capacity</a:t>
            </a:r>
            <a:endParaRPr lang="en-US" altLang="en-US" sz="2400" dirty="0">
              <a:solidFill>
                <a:srgbClr val="FFFF00"/>
              </a:solidFill>
              <a:latin typeface="Times New Roman" charset="0"/>
              <a:ea typeface="Times New Roman" charset="0"/>
              <a:cs typeface="Times New Roman" charset="0"/>
            </a:endParaRPr>
          </a:p>
          <a:p>
            <a:pPr eaLnBrk="1" hangingPunct="1">
              <a:buFont typeface="Wingdings 3" charset="2"/>
              <a:buNone/>
            </a:pPr>
            <a:r>
              <a:rPr lang="en-US" altLang="en-US" sz="2400" dirty="0" smtClean="0">
                <a:solidFill>
                  <a:srgbClr val="0000FF"/>
                </a:solidFill>
                <a:latin typeface="Times New Roman" charset="0"/>
                <a:ea typeface="Times New Roman" charset="0"/>
                <a:cs typeface="Times New Roman" charset="0"/>
              </a:rPr>
              <a:t>The dissolved </a:t>
            </a:r>
            <a:r>
              <a:rPr lang="en-US" altLang="en-US" sz="2400" dirty="0">
                <a:solidFill>
                  <a:srgbClr val="0000FF"/>
                </a:solidFill>
                <a:latin typeface="Times New Roman" charset="0"/>
                <a:ea typeface="Times New Roman" charset="0"/>
                <a:cs typeface="Times New Roman" charset="0"/>
              </a:rPr>
              <a:t>O</a:t>
            </a:r>
            <a:r>
              <a:rPr lang="en-US" altLang="en-US" sz="2400" baseline="-25000" dirty="0">
                <a:solidFill>
                  <a:srgbClr val="0000FF"/>
                </a:solidFill>
                <a:latin typeface="Times New Roman" charset="0"/>
                <a:ea typeface="Times New Roman" charset="0"/>
                <a:cs typeface="Times New Roman" charset="0"/>
              </a:rPr>
              <a:t>2:</a:t>
            </a:r>
            <a:r>
              <a:rPr lang="en-US" altLang="en-US" sz="2400" dirty="0">
                <a:solidFill>
                  <a:srgbClr val="0000FF"/>
                </a:solidFill>
                <a:latin typeface="Times New Roman" charset="0"/>
                <a:ea typeface="Times New Roman" charset="0"/>
                <a:cs typeface="Times New Roman" charset="0"/>
              </a:rPr>
              <a:t> </a:t>
            </a:r>
            <a:r>
              <a:rPr lang="en-US" altLang="en-US" sz="2400" dirty="0" smtClean="0">
                <a:solidFill>
                  <a:srgbClr val="0000FF"/>
                </a:solidFill>
                <a:latin typeface="Times New Roman" charset="0"/>
                <a:ea typeface="Times New Roman" charset="0"/>
                <a:cs typeface="Times New Roman" charset="0"/>
              </a:rPr>
              <a:t>The O2 not </a:t>
            </a:r>
            <a:r>
              <a:rPr lang="en-US" altLang="en-US" sz="2400" dirty="0" smtClean="0">
                <a:latin typeface="Times New Roman" charset="0"/>
                <a:ea typeface="Times New Roman" charset="0"/>
                <a:cs typeface="Times New Roman" charset="0"/>
              </a:rPr>
              <a:t>bound to </a:t>
            </a:r>
            <a:r>
              <a:rPr lang="en-US" altLang="en-US" sz="2400" dirty="0" err="1" smtClean="0">
                <a:latin typeface="Times New Roman" charset="0"/>
                <a:ea typeface="Times New Roman" charset="0"/>
                <a:cs typeface="Times New Roman" charset="0"/>
              </a:rPr>
              <a:t>Hb</a:t>
            </a:r>
            <a:r>
              <a:rPr lang="en-US" altLang="en-US" sz="2400" dirty="0" smtClean="0">
                <a:latin typeface="Times New Roman" charset="0"/>
                <a:ea typeface="Times New Roman" charset="0"/>
                <a:cs typeface="Times New Roman" charset="0"/>
              </a:rPr>
              <a:t>  in </a:t>
            </a:r>
            <a:r>
              <a:rPr lang="en-US" altLang="en-US" sz="2400" dirty="0">
                <a:latin typeface="Times New Roman" charset="0"/>
                <a:ea typeface="Times New Roman" charset="0"/>
                <a:cs typeface="Times New Roman" charset="0"/>
              </a:rPr>
              <a:t>blood (ml O</a:t>
            </a:r>
            <a:r>
              <a:rPr lang="en-US" altLang="en-US" sz="2400" baseline="-25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/100 ml blood</a:t>
            </a:r>
            <a:r>
              <a:rPr lang="en-US" altLang="en-US" sz="2400" dirty="0" smtClean="0">
                <a:latin typeface="Times New Roman" charset="0"/>
                <a:ea typeface="Times New Roman" charset="0"/>
                <a:cs typeface="Times New Roman" charset="0"/>
              </a:rPr>
              <a:t>) e.g the O2 dissolved in the plasma.</a:t>
            </a:r>
            <a:endParaRPr lang="en-US" altLang="en-US" sz="2400" dirty="0">
              <a:latin typeface="Times New Roman" charset="0"/>
              <a:ea typeface="Times New Roman" charset="0"/>
              <a:cs typeface="Times New Roman" charset="0"/>
            </a:endParaRPr>
          </a:p>
          <a:p>
            <a:pPr eaLnBrk="1" hangingPunct="1">
              <a:buFont typeface="Wingdings 3" charset="2"/>
              <a:buNone/>
            </a:pPr>
            <a:r>
              <a:rPr lang="en-US" altLang="en-US" sz="2400" dirty="0">
                <a:latin typeface="Times New Roman" charset="0"/>
                <a:ea typeface="Times New Roman" charset="0"/>
                <a:cs typeface="Times New Roman" charset="0"/>
              </a:rPr>
              <a:t> </a:t>
            </a:r>
          </a:p>
          <a:p>
            <a:pPr eaLnBrk="1" hangingPunct="1"/>
            <a:endParaRPr lang="en-US" altLang="en-US" dirty="0"/>
          </a:p>
          <a:p>
            <a:pPr eaLnBrk="1" hangingPunct="1"/>
            <a:endParaRPr lang="en-US" altLang="en-US" dirty="0"/>
          </a:p>
        </p:txBody>
      </p:sp>
      <p:sp>
        <p:nvSpPr>
          <p:cNvPr id="1536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2" name="Title 1"/>
          <p:cNvSpPr>
            <a:spLocks noGrp="1"/>
          </p:cNvSpPr>
          <p:nvPr>
            <p:ph type="title"/>
          </p:nvPr>
        </p:nvSpPr>
        <p:spPr>
          <a:xfrm>
            <a:off x="395536" y="332656"/>
            <a:ext cx="8748464" cy="792088"/>
          </a:xfrm>
        </p:spPr>
        <p:txBody>
          <a:bodyPr/>
          <a:lstStyle/>
          <a:p>
            <a:pPr eaLnBrk="1" fontAlgn="auto" hangingPunct="1">
              <a:spcAft>
                <a:spcPts val="0"/>
              </a:spcAft>
              <a:defRPr/>
            </a:pPr>
            <a:r>
              <a:rPr lang="en-US" sz="3200" dirty="0" smtClean="0"/>
              <a:t>Terminology</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273035" y="870100"/>
            <a:ext cx="8569325" cy="5295203"/>
          </a:xfrm>
          <a:ln w="22225">
            <a:solidFill>
              <a:schemeClr val="accent1"/>
            </a:solidFill>
            <a:miter lim="800000"/>
            <a:headEnd/>
            <a:tailEnd/>
          </a:ln>
        </p:spPr>
        <p:txBody>
          <a:bodyPr/>
          <a:lstStyle/>
          <a:p>
            <a:pPr marL="71438" indent="-342900" eaLnBrk="1" hangingPunct="1">
              <a:lnSpc>
                <a:spcPts val="2880"/>
              </a:lnSpc>
              <a:spcBef>
                <a:spcPts val="0"/>
              </a:spcBef>
              <a:spcAft>
                <a:spcPts val="0"/>
              </a:spcAft>
              <a:buFont typeface="Wingdings" charset="2"/>
              <a:buChar char="q"/>
              <a:tabLst>
                <a:tab pos="300038" algn="l"/>
              </a:tabLst>
            </a:pPr>
            <a:r>
              <a:rPr lang="en-US" altLang="en-US" sz="2400" dirty="0">
                <a:solidFill>
                  <a:srgbClr val="0000FF"/>
                </a:solidFill>
                <a:latin typeface="Times New Roman" charset="0"/>
                <a:ea typeface="Times New Roman" charset="0"/>
                <a:cs typeface="Times New Roman" charset="0"/>
              </a:rPr>
              <a:t>When </a:t>
            </a:r>
            <a:r>
              <a:rPr lang="en-US" altLang="en-US" sz="2400" dirty="0" smtClean="0">
                <a:solidFill>
                  <a:srgbClr val="0000FF"/>
                </a:solidFill>
                <a:latin typeface="Times New Roman" charset="0"/>
                <a:ea typeface="Times New Roman" charset="0"/>
                <a:cs typeface="Times New Roman" charset="0"/>
              </a:rPr>
              <a:t> the </a:t>
            </a:r>
            <a:r>
              <a:rPr lang="en-US" altLang="en-US" sz="2400" dirty="0" err="1" smtClean="0">
                <a:solidFill>
                  <a:srgbClr val="0000FF"/>
                </a:solidFill>
                <a:latin typeface="Times New Roman" charset="0"/>
                <a:ea typeface="Times New Roman" charset="0"/>
                <a:cs typeface="Times New Roman" charset="0"/>
              </a:rPr>
              <a:t>Hb</a:t>
            </a:r>
            <a:r>
              <a:rPr lang="en-US" altLang="en-US" sz="2400" dirty="0" smtClean="0">
                <a:solidFill>
                  <a:srgbClr val="0000FF"/>
                </a:solidFill>
                <a:latin typeface="Times New Roman" charset="0"/>
                <a:ea typeface="Times New Roman" charset="0"/>
                <a:cs typeface="Times New Roman" charset="0"/>
              </a:rPr>
              <a:t> of the </a:t>
            </a:r>
            <a:r>
              <a:rPr lang="en-US" altLang="en-US" sz="2400" dirty="0" smtClean="0">
                <a:solidFill>
                  <a:srgbClr val="0000FF"/>
                </a:solidFill>
                <a:latin typeface="Times New Roman" charset="0"/>
                <a:ea typeface="Times New Roman" charset="0"/>
                <a:cs typeface="Times New Roman" charset="0"/>
              </a:rPr>
              <a:t>blood </a:t>
            </a:r>
            <a:r>
              <a:rPr lang="en-US" altLang="en-US" sz="2400" dirty="0">
                <a:solidFill>
                  <a:srgbClr val="0000FF"/>
                </a:solidFill>
                <a:latin typeface="Times New Roman" charset="0"/>
                <a:ea typeface="Times New Roman" charset="0"/>
                <a:cs typeface="Times New Roman" charset="0"/>
              </a:rPr>
              <a:t>is 100% saturated with O2: </a:t>
            </a:r>
            <a:r>
              <a:rPr lang="en-US" altLang="en-US" sz="2400" dirty="0">
                <a:latin typeface="Times New Roman" charset="0"/>
                <a:ea typeface="Times New Roman" charset="0"/>
                <a:cs typeface="Times New Roman" charset="0"/>
              </a:rPr>
              <a:t>each gram of </a:t>
            </a:r>
            <a:r>
              <a:rPr lang="en-US" altLang="en-US" sz="2400" dirty="0" err="1">
                <a:latin typeface="Times New Roman" charset="0"/>
                <a:ea typeface="Times New Roman" charset="0"/>
                <a:cs typeface="Times New Roman" charset="0"/>
              </a:rPr>
              <a:t>Hb</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carries </a:t>
            </a:r>
            <a:r>
              <a:rPr lang="en-US" altLang="en-US" sz="2400" dirty="0">
                <a:latin typeface="Times New Roman" charset="0"/>
                <a:ea typeface="Times New Roman" charset="0"/>
                <a:cs typeface="Times New Roman" charset="0"/>
              </a:rPr>
              <a:t>1.34 ml O2   </a:t>
            </a:r>
            <a:endParaRPr lang="en-US" altLang="en-US" sz="2400" dirty="0" smtClean="0">
              <a:latin typeface="Times New Roman" charset="0"/>
              <a:ea typeface="Times New Roman" charset="0"/>
              <a:cs typeface="Times New Roman" charset="0"/>
            </a:endParaRPr>
          </a:p>
          <a:p>
            <a:pPr marL="0" indent="0" eaLnBrk="1" hangingPunct="1">
              <a:lnSpc>
                <a:spcPts val="2880"/>
              </a:lnSpc>
              <a:spcBef>
                <a:spcPts val="0"/>
              </a:spcBef>
              <a:spcAft>
                <a:spcPts val="0"/>
              </a:spcAft>
              <a:buNone/>
            </a:pPr>
            <a:r>
              <a:rPr lang="en-US" altLang="en-US" sz="2400" dirty="0" smtClean="0">
                <a:latin typeface="Times New Roman" charset="0"/>
                <a:ea typeface="Times New Roman" charset="0"/>
                <a:cs typeface="Times New Roman" charset="0"/>
              </a:rPr>
              <a:t>So  if an adult has 15 g </a:t>
            </a:r>
            <a:r>
              <a:rPr lang="en-US" altLang="en-US" sz="2400" dirty="0" err="1" smtClean="0">
                <a:latin typeface="Times New Roman" charset="0"/>
                <a:ea typeface="Times New Roman" charset="0"/>
                <a:cs typeface="Times New Roman" charset="0"/>
              </a:rPr>
              <a:t>Hb</a:t>
            </a:r>
            <a:r>
              <a:rPr lang="en-US" altLang="en-US" sz="2400" dirty="0" smtClean="0">
                <a:latin typeface="Times New Roman" charset="0"/>
                <a:ea typeface="Times New Roman" charset="0"/>
                <a:cs typeface="Times New Roman" charset="0"/>
              </a:rPr>
              <a:t>/100 ml (dl) blood. </a:t>
            </a:r>
          </a:p>
          <a:p>
            <a:pPr marL="0" indent="0" eaLnBrk="1" hangingPunct="1">
              <a:lnSpc>
                <a:spcPts val="2880"/>
              </a:lnSpc>
              <a:spcBef>
                <a:spcPts val="0"/>
              </a:spcBef>
              <a:spcAft>
                <a:spcPts val="0"/>
              </a:spcAft>
              <a:buNone/>
            </a:pPr>
            <a:r>
              <a:rPr lang="en-US" altLang="en-US" sz="2400" dirty="0" smtClean="0">
                <a:latin typeface="Times New Roman" charset="0"/>
                <a:ea typeface="Times New Roman" charset="0"/>
                <a:cs typeface="Times New Roman" charset="0"/>
              </a:rPr>
              <a:t>His O2 </a:t>
            </a:r>
            <a:r>
              <a:rPr lang="en-US" altLang="en-US" sz="2400" dirty="0">
                <a:latin typeface="Times New Roman" charset="0"/>
                <a:ea typeface="Times New Roman" charset="0"/>
                <a:cs typeface="Times New Roman" charset="0"/>
              </a:rPr>
              <a:t>content = </a:t>
            </a:r>
            <a:r>
              <a:rPr lang="en-US" altLang="en-US" sz="2400" dirty="0" smtClean="0">
                <a:latin typeface="Times New Roman" charset="0"/>
                <a:ea typeface="Times New Roman" charset="0"/>
                <a:cs typeface="Times New Roman" charset="0"/>
              </a:rPr>
              <a:t>15 g of </a:t>
            </a:r>
            <a:r>
              <a:rPr lang="en-US" altLang="en-US" sz="2400" dirty="0" err="1" smtClean="0">
                <a:latin typeface="Times New Roman" charset="0"/>
                <a:ea typeface="Times New Roman" charset="0"/>
                <a:cs typeface="Times New Roman" charset="0"/>
              </a:rPr>
              <a:t>Hb</a:t>
            </a:r>
            <a:r>
              <a:rPr lang="en-US" altLang="en-US" sz="2400" dirty="0" smtClean="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x 1.34 </a:t>
            </a:r>
            <a:r>
              <a:rPr lang="en-US" altLang="en-US" sz="2400" dirty="0" smtClean="0">
                <a:latin typeface="Times New Roman" charset="0"/>
                <a:ea typeface="Times New Roman" charset="0"/>
                <a:cs typeface="Times New Roman" charset="0"/>
              </a:rPr>
              <a:t>O2 = 20 ml/ 100 ml blood (dl).</a:t>
            </a:r>
            <a:endParaRPr lang="en-US" altLang="en-US" sz="2400" dirty="0">
              <a:latin typeface="Times New Roman" charset="0"/>
              <a:ea typeface="Times New Roman" charset="0"/>
              <a:cs typeface="Times New Roman" charset="0"/>
            </a:endParaRPr>
          </a:p>
          <a:p>
            <a:pPr marL="71438" indent="23813" eaLnBrk="1" hangingPunct="1">
              <a:lnSpc>
                <a:spcPts val="2880"/>
              </a:lnSpc>
              <a:spcBef>
                <a:spcPts val="0"/>
              </a:spcBef>
              <a:spcAft>
                <a:spcPts val="0"/>
              </a:spcAft>
              <a:buFont typeface="Wingdings" charset="2"/>
              <a:buChar char="q"/>
              <a:tabLst>
                <a:tab pos="217488" algn="l"/>
                <a:tab pos="300038" algn="l"/>
                <a:tab pos="614363" algn="l"/>
              </a:tabLst>
            </a:pPr>
            <a:r>
              <a:rPr lang="en-US" altLang="en-US" sz="2400" dirty="0">
                <a:latin typeface="Times New Roman" charset="0"/>
                <a:ea typeface="Times New Roman" charset="0"/>
                <a:cs typeface="Times New Roman" charset="0"/>
              </a:rPr>
              <a:t> </a:t>
            </a:r>
            <a:r>
              <a:rPr lang="en-US" altLang="en-US" sz="2400" dirty="0" smtClean="0">
                <a:solidFill>
                  <a:srgbClr val="0000FF"/>
                </a:solidFill>
                <a:latin typeface="Times New Roman" charset="0"/>
                <a:ea typeface="Times New Roman" charset="0"/>
                <a:cs typeface="Times New Roman" charset="0"/>
              </a:rPr>
              <a:t>But </a:t>
            </a:r>
            <a:r>
              <a:rPr lang="en-US" altLang="en-US" sz="2400" dirty="0">
                <a:solidFill>
                  <a:srgbClr val="0000FF"/>
                </a:solidFill>
                <a:latin typeface="Times New Roman" charset="0"/>
                <a:ea typeface="Times New Roman" charset="0"/>
                <a:cs typeface="Times New Roman" charset="0"/>
              </a:rPr>
              <a:t>when the blood is only 97% saturated with O2</a:t>
            </a:r>
            <a:r>
              <a:rPr lang="en-US" altLang="en-US" sz="2400" dirty="0">
                <a:latin typeface="Times New Roman" charset="0"/>
                <a:ea typeface="Times New Roman" charset="0"/>
                <a:cs typeface="Times New Roman" charset="0"/>
              </a:rPr>
              <a:t>:each 100 ml blood contain 19.4 ml O2</a:t>
            </a:r>
            <a:r>
              <a:rPr lang="en-US" altLang="en-US" sz="2400" dirty="0" smtClean="0">
                <a:latin typeface="Times New Roman" charset="0"/>
                <a:ea typeface="Times New Roman" charset="0"/>
                <a:cs typeface="Times New Roman" charset="0"/>
              </a:rPr>
              <a:t>).</a:t>
            </a:r>
            <a:endParaRPr lang="en-US" altLang="en-US" sz="2400" dirty="0">
              <a:latin typeface="Times New Roman" charset="0"/>
              <a:ea typeface="Times New Roman" charset="0"/>
              <a:cs typeface="Times New Roman" charset="0"/>
            </a:endParaRPr>
          </a:p>
          <a:p>
            <a:pPr marL="72000" indent="-342900" eaLnBrk="1" hangingPunct="1">
              <a:lnSpc>
                <a:spcPts val="2880"/>
              </a:lnSpc>
              <a:spcBef>
                <a:spcPts val="0"/>
              </a:spcBef>
              <a:spcAft>
                <a:spcPts val="0"/>
              </a:spcAft>
              <a:buFont typeface="Wingdings" charset="2"/>
              <a:buChar char="q"/>
            </a:pPr>
            <a:r>
              <a:rPr lang="en-US" altLang="en-US" sz="2400" dirty="0">
                <a:solidFill>
                  <a:srgbClr val="0000FF"/>
                </a:solidFill>
                <a:latin typeface="Times New Roman" charset="0"/>
                <a:ea typeface="Times New Roman" charset="0"/>
                <a:cs typeface="Times New Roman" charset="0"/>
              </a:rPr>
              <a:t>Amount of oxygen released from the hemoglobin to  the tissues is  </a:t>
            </a:r>
            <a:r>
              <a:rPr lang="en-US" altLang="en-US" sz="2400" dirty="0" smtClean="0">
                <a:solidFill>
                  <a:srgbClr val="0000FF"/>
                </a:solidFill>
                <a:latin typeface="Times New Roman" charset="0"/>
                <a:ea typeface="Times New Roman" charset="0"/>
                <a:cs typeface="Times New Roman" charset="0"/>
              </a:rPr>
              <a:t>5 ml </a:t>
            </a:r>
            <a:r>
              <a:rPr lang="en-US" altLang="en-US" sz="2400" dirty="0">
                <a:solidFill>
                  <a:srgbClr val="0000FF"/>
                </a:solidFill>
                <a:latin typeface="Times New Roman" charset="0"/>
                <a:ea typeface="Times New Roman" charset="0"/>
                <a:cs typeface="Times New Roman" charset="0"/>
              </a:rPr>
              <a:t>O2 per each </a:t>
            </a:r>
            <a:r>
              <a:rPr lang="en-US" altLang="en-US" sz="2400" dirty="0" smtClean="0">
                <a:solidFill>
                  <a:srgbClr val="0000FF"/>
                </a:solidFill>
                <a:latin typeface="Times New Roman" charset="0"/>
                <a:ea typeface="Times New Roman" charset="0"/>
                <a:cs typeface="Times New Roman" charset="0"/>
              </a:rPr>
              <a:t>100 ml </a:t>
            </a:r>
            <a:r>
              <a:rPr lang="en-US" altLang="en-US" sz="2400" dirty="0">
                <a:solidFill>
                  <a:srgbClr val="0000FF"/>
                </a:solidFill>
                <a:latin typeface="Times New Roman" charset="0"/>
                <a:ea typeface="Times New Roman" charset="0"/>
                <a:cs typeface="Times New Roman" charset="0"/>
              </a:rPr>
              <a:t>blood. </a:t>
            </a:r>
          </a:p>
          <a:p>
            <a:pPr marL="72000" indent="0" eaLnBrk="1" hangingPunct="1">
              <a:lnSpc>
                <a:spcPts val="2880"/>
              </a:lnSpc>
              <a:spcBef>
                <a:spcPts val="0"/>
              </a:spcBef>
              <a:spcAft>
                <a:spcPts val="0"/>
              </a:spcAft>
              <a:buNone/>
            </a:pPr>
            <a:r>
              <a:rPr lang="en-US" altLang="en-US" sz="2400" dirty="0" smtClean="0">
                <a:latin typeface="Times New Roman" charset="0"/>
                <a:ea typeface="Times New Roman" charset="0"/>
                <a:cs typeface="Times New Roman" charset="0"/>
              </a:rPr>
              <a:t>So </a:t>
            </a:r>
            <a:r>
              <a:rPr lang="en-US" altLang="en-US" sz="2400" dirty="0">
                <a:latin typeface="Times New Roman" charset="0"/>
                <a:ea typeface="Times New Roman" charset="0"/>
                <a:cs typeface="Times New Roman" charset="0"/>
              </a:rPr>
              <a:t>O2 content in venous blood </a:t>
            </a:r>
            <a:r>
              <a:rPr lang="en-US" altLang="en-US" sz="2400" dirty="0" smtClean="0">
                <a:latin typeface="Times New Roman" charset="0"/>
                <a:ea typeface="Times New Roman" charset="0"/>
                <a:cs typeface="Times New Roman" charset="0"/>
              </a:rPr>
              <a:t> at rest =19.4 ml </a:t>
            </a:r>
            <a:r>
              <a:rPr lang="en-US" altLang="en-US" sz="2400" dirty="0" smtClean="0">
                <a:latin typeface="Times New Roman" charset="0"/>
                <a:ea typeface="Times New Roman" charset="0"/>
                <a:cs typeface="Times New Roman" charset="0"/>
              </a:rPr>
              <a:t>- 5 </a:t>
            </a:r>
            <a:r>
              <a:rPr lang="en-US" altLang="en-US" sz="2400" dirty="0" smtClean="0">
                <a:latin typeface="Times New Roman" charset="0"/>
                <a:ea typeface="Times New Roman" charset="0"/>
                <a:cs typeface="Times New Roman" charset="0"/>
              </a:rPr>
              <a:t>ml = </a:t>
            </a:r>
            <a:r>
              <a:rPr lang="en-US" altLang="en-US" sz="2400" dirty="0">
                <a:latin typeface="Times New Roman" charset="0"/>
                <a:ea typeface="Times New Roman" charset="0"/>
                <a:cs typeface="Times New Roman" charset="0"/>
              </a:rPr>
              <a:t>14.4 ml</a:t>
            </a:r>
            <a:r>
              <a:rPr lang="en-US" altLang="en-US" sz="2400" dirty="0" smtClean="0">
                <a:latin typeface="Times New Roman" charset="0"/>
                <a:ea typeface="Times New Roman" charset="0"/>
                <a:cs typeface="Times New Roman" charset="0"/>
              </a:rPr>
              <a:t>.</a:t>
            </a:r>
            <a:endParaRPr lang="en-US" altLang="en-US" sz="2400" dirty="0">
              <a:latin typeface="Times New Roman" charset="0"/>
              <a:ea typeface="Times New Roman" charset="0"/>
              <a:cs typeface="Times New Roman" charset="0"/>
            </a:endParaRPr>
          </a:p>
          <a:p>
            <a:pPr marL="72000" indent="-342900" eaLnBrk="1" hangingPunct="1">
              <a:lnSpc>
                <a:spcPts val="2880"/>
              </a:lnSpc>
              <a:spcBef>
                <a:spcPts val="0"/>
              </a:spcBef>
              <a:spcAft>
                <a:spcPts val="0"/>
              </a:spcAft>
              <a:buFont typeface="Wingdings" charset="2"/>
              <a:buChar char="q"/>
            </a:pPr>
            <a:r>
              <a:rPr lang="en-US" altLang="en-US" sz="2400" dirty="0">
                <a:solidFill>
                  <a:srgbClr val="0000FF"/>
                </a:solidFill>
                <a:latin typeface="Times New Roman" charset="0"/>
                <a:ea typeface="Times New Roman" charset="0"/>
                <a:cs typeface="Times New Roman" charset="0"/>
              </a:rPr>
              <a:t>During strenuous exercise </a:t>
            </a:r>
            <a:r>
              <a:rPr lang="en-US" altLang="en-US" sz="2400" dirty="0">
                <a:latin typeface="Times New Roman" charset="0"/>
                <a:ea typeface="Times New Roman" charset="0"/>
                <a:cs typeface="Times New Roman" charset="0"/>
              </a:rPr>
              <a:t>the oxygen uptake by the </a:t>
            </a:r>
            <a:r>
              <a:rPr lang="en-US" altLang="en-US" sz="2400" dirty="0" smtClean="0">
                <a:latin typeface="Times New Roman" charset="0"/>
                <a:ea typeface="Times New Roman" charset="0"/>
                <a:cs typeface="Times New Roman" charset="0"/>
              </a:rPr>
              <a:t>tissues </a:t>
            </a:r>
            <a:r>
              <a:rPr lang="en-US" altLang="en-US" sz="2400" dirty="0">
                <a:latin typeface="Times New Roman" charset="0"/>
                <a:ea typeface="Times New Roman" charset="0"/>
                <a:cs typeface="Times New Roman" charset="0"/>
              </a:rPr>
              <a:t>increases 3 folds so 15 ml O2 is </a:t>
            </a:r>
            <a:r>
              <a:rPr lang="en-US" altLang="en-US" sz="2400" dirty="0" smtClean="0">
                <a:latin typeface="Times New Roman" charset="0"/>
                <a:ea typeface="Times New Roman" charset="0"/>
                <a:cs typeface="Times New Roman" charset="0"/>
              </a:rPr>
              <a:t>taken by the tissues </a:t>
            </a:r>
            <a:r>
              <a:rPr lang="en-US" altLang="en-US" sz="2400" dirty="0" smtClean="0">
                <a:latin typeface="Times New Roman" charset="0"/>
                <a:ea typeface="Times New Roman" charset="0"/>
                <a:cs typeface="Times New Roman" charset="0"/>
              </a:rPr>
              <a:t>from </a:t>
            </a:r>
            <a:r>
              <a:rPr lang="en-US" altLang="en-US" sz="2400" dirty="0" smtClean="0">
                <a:latin typeface="Times New Roman" charset="0"/>
                <a:ea typeface="Times New Roman" charset="0"/>
                <a:cs typeface="Times New Roman" charset="0"/>
              </a:rPr>
              <a:t>each dl of blood.  So </a:t>
            </a:r>
            <a:r>
              <a:rPr lang="en-US" altLang="en-US" sz="2400" dirty="0">
                <a:latin typeface="Times New Roman" charset="0"/>
                <a:ea typeface="Times New Roman" charset="0"/>
                <a:cs typeface="Times New Roman" charset="0"/>
              </a:rPr>
              <a:t>O2 content in venous </a:t>
            </a:r>
            <a:r>
              <a:rPr lang="en-US" altLang="en-US" sz="2400" dirty="0" smtClean="0">
                <a:latin typeface="Times New Roman" charset="0"/>
                <a:ea typeface="Times New Roman" charset="0"/>
                <a:cs typeface="Times New Roman" charset="0"/>
              </a:rPr>
              <a:t>blood =19.4-15 = 4.4 </a:t>
            </a:r>
            <a:r>
              <a:rPr lang="en-US" altLang="en-US" sz="2400" dirty="0">
                <a:latin typeface="Times New Roman" charset="0"/>
                <a:ea typeface="Times New Roman" charset="0"/>
                <a:cs typeface="Times New Roman" charset="0"/>
              </a:rPr>
              <a:t>ml </a:t>
            </a:r>
            <a:r>
              <a:rPr lang="en-US" altLang="en-US" sz="2400" dirty="0" smtClean="0">
                <a:latin typeface="Times New Roman" charset="0"/>
                <a:ea typeface="Times New Roman" charset="0"/>
                <a:cs typeface="Times New Roman" charset="0"/>
              </a:rPr>
              <a:t>O2/dl </a:t>
            </a:r>
          </a:p>
          <a:p>
            <a:pPr marL="312738" indent="-312738" eaLnBrk="1" hangingPunct="1">
              <a:lnSpc>
                <a:spcPts val="2880"/>
              </a:lnSpc>
              <a:spcBef>
                <a:spcPts val="0"/>
              </a:spcBef>
              <a:spcAft>
                <a:spcPts val="0"/>
              </a:spcAft>
              <a:buFont typeface="Wingdings" charset="2"/>
              <a:buChar char="q"/>
              <a:tabLst>
                <a:tab pos="395288" algn="l"/>
              </a:tabLst>
            </a:pPr>
            <a:r>
              <a:rPr lang="en-US" altLang="en-US" sz="2400" dirty="0" smtClean="0">
                <a:solidFill>
                  <a:srgbClr val="0000FF"/>
                </a:solidFill>
                <a:latin typeface="Times New Roman" charset="0"/>
                <a:ea typeface="Times New Roman" charset="0"/>
                <a:cs typeface="Times New Roman" charset="0"/>
              </a:rPr>
              <a:t>At rest </a:t>
            </a:r>
            <a:r>
              <a:rPr lang="en-US" altLang="en-US" sz="2400" dirty="0" smtClean="0">
                <a:solidFill>
                  <a:srgbClr val="0000FF"/>
                </a:solidFill>
                <a:latin typeface="Times New Roman" charset="0"/>
                <a:ea typeface="Times New Roman" charset="0"/>
                <a:cs typeface="Times New Roman" charset="0"/>
              </a:rPr>
              <a:t>the tissues </a:t>
            </a:r>
            <a:r>
              <a:rPr lang="en-US" altLang="en-US" sz="2400" dirty="0">
                <a:solidFill>
                  <a:srgbClr val="0000FF"/>
                </a:solidFill>
                <a:latin typeface="Times New Roman" charset="0"/>
                <a:ea typeface="Times New Roman" charset="0"/>
                <a:cs typeface="Times New Roman" charset="0"/>
              </a:rPr>
              <a:t>consume 250 ml O2 /min and produce </a:t>
            </a:r>
            <a:r>
              <a:rPr lang="en-US" altLang="en-US" sz="2400" dirty="0" smtClean="0">
                <a:solidFill>
                  <a:srgbClr val="0000FF"/>
                </a:solidFill>
                <a:latin typeface="Times New Roman" charset="0"/>
                <a:ea typeface="Times New Roman" charset="0"/>
                <a:cs typeface="Times New Roman" charset="0"/>
              </a:rPr>
              <a:t>200 ml CO2</a:t>
            </a:r>
            <a:endParaRPr lang="en-US" altLang="en-US" sz="2400" dirty="0">
              <a:solidFill>
                <a:srgbClr val="0000FF"/>
              </a:solidFill>
              <a:latin typeface="Times New Roman" charset="0"/>
              <a:ea typeface="Times New Roman" charset="0"/>
              <a:cs typeface="Times New Roman" charset="0"/>
            </a:endParaRPr>
          </a:p>
          <a:p>
            <a:pPr eaLnBrk="1" hangingPunct="1">
              <a:lnSpc>
                <a:spcPct val="70000"/>
              </a:lnSpc>
            </a:pPr>
            <a:endParaRPr lang="en-US" altLang="en-US" sz="2400" dirty="0">
              <a:solidFill>
                <a:srgbClr val="FFFF00"/>
              </a:solidFill>
            </a:endParaRPr>
          </a:p>
          <a:p>
            <a:pPr eaLnBrk="1" hangingPunct="1">
              <a:lnSpc>
                <a:spcPct val="70000"/>
              </a:lnSpc>
            </a:pPr>
            <a:endParaRPr lang="en-US" altLang="en-US" sz="600" dirty="0">
              <a:solidFill>
                <a:srgbClr val="FFFF00"/>
              </a:solidFill>
            </a:endParaRPr>
          </a:p>
        </p:txBody>
      </p:sp>
      <p:sp>
        <p:nvSpPr>
          <p:cNvPr id="1638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100354" name="Rectangle 2"/>
          <p:cNvSpPr>
            <a:spLocks noGrp="1" noChangeArrowheads="1"/>
          </p:cNvSpPr>
          <p:nvPr>
            <p:ph type="title"/>
          </p:nvPr>
        </p:nvSpPr>
        <p:spPr>
          <a:xfrm>
            <a:off x="428596" y="285728"/>
            <a:ext cx="8258204" cy="550984"/>
          </a:xfrm>
        </p:spPr>
        <p:txBody>
          <a:bodyPr/>
          <a:lstStyle/>
          <a:p>
            <a:pPr eaLnBrk="1" fontAlgn="auto" hangingPunct="1">
              <a:spcAft>
                <a:spcPts val="0"/>
              </a:spcAft>
              <a:defRPr/>
            </a:pPr>
            <a:r>
              <a:rPr lang="en-US" sz="2800" dirty="0" smtClean="0">
                <a:solidFill>
                  <a:srgbClr val="0000FF"/>
                </a:solidFill>
                <a:latin typeface="Times New Roman" pitchFamily="18" charset="0"/>
                <a:cs typeface="Times New Roman" pitchFamily="18" charset="0"/>
              </a:rPr>
              <a:t>Cont…transport of oxygen in arterial blood</a:t>
            </a:r>
            <a:r>
              <a:rPr lang="en-US" sz="2800" dirty="0" smtClean="0">
                <a:solidFill>
                  <a:srgbClr val="FFFF00"/>
                </a:solidFill>
                <a:latin typeface="Times New Roman" pitchFamily="18" charset="0"/>
                <a:cs typeface="Times New Roman"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71472" y="304577"/>
            <a:ext cx="6952856" cy="316111"/>
          </a:xfrm>
        </p:spPr>
        <p:txBody>
          <a:bodyPr>
            <a:noAutofit/>
          </a:bodyPr>
          <a:lstStyle/>
          <a:p>
            <a:pPr eaLnBrk="1" fontAlgn="auto" hangingPunct="1">
              <a:spcAft>
                <a:spcPts val="0"/>
              </a:spcAft>
              <a:defRPr/>
            </a:pPr>
            <a:r>
              <a:rPr lang="en-US" sz="2800" dirty="0" smtClean="0">
                <a:solidFill>
                  <a:srgbClr val="0000FF"/>
                </a:solidFill>
                <a:latin typeface="Times New Roman" charset="0"/>
                <a:ea typeface="Times New Roman" charset="0"/>
                <a:cs typeface="Times New Roman" charset="0"/>
              </a:rPr>
              <a:t/>
            </a:r>
            <a:br>
              <a:rPr lang="en-US" sz="2800" dirty="0" smtClean="0">
                <a:solidFill>
                  <a:srgbClr val="0000FF"/>
                </a:solidFill>
                <a:latin typeface="Times New Roman" charset="0"/>
                <a:ea typeface="Times New Roman" charset="0"/>
                <a:cs typeface="Times New Roman" charset="0"/>
              </a:rPr>
            </a:br>
            <a:r>
              <a:rPr lang="en-US" sz="2800" dirty="0" smtClean="0">
                <a:solidFill>
                  <a:srgbClr val="0000FF"/>
                </a:solidFill>
                <a:latin typeface="Times New Roman" charset="0"/>
                <a:ea typeface="Times New Roman" charset="0"/>
                <a:cs typeface="Times New Roman" charset="0"/>
              </a:rPr>
              <a:t>Forms of Oxygen transported </a:t>
            </a:r>
            <a:r>
              <a:rPr lang="en-US" sz="2800" dirty="0" smtClean="0">
                <a:solidFill>
                  <a:srgbClr val="0000FF"/>
                </a:solidFill>
                <a:latin typeface="Times New Roman" charset="0"/>
                <a:ea typeface="Times New Roman" charset="0"/>
                <a:cs typeface="Times New Roman" charset="0"/>
              </a:rPr>
              <a:t>in Blood</a:t>
            </a:r>
            <a:br>
              <a:rPr lang="en-US" sz="2800" dirty="0" smtClean="0">
                <a:solidFill>
                  <a:srgbClr val="0000FF"/>
                </a:solidFill>
                <a:latin typeface="Times New Roman" charset="0"/>
                <a:ea typeface="Times New Roman" charset="0"/>
                <a:cs typeface="Times New Roman" charset="0"/>
              </a:rPr>
            </a:br>
            <a:endParaRPr lang="en-US" sz="2800" dirty="0" smtClean="0">
              <a:solidFill>
                <a:srgbClr val="0000FF"/>
              </a:solidFill>
              <a:latin typeface="Times New Roman" charset="0"/>
              <a:ea typeface="Times New Roman" charset="0"/>
              <a:cs typeface="Times New Roman" charset="0"/>
            </a:endParaRPr>
          </a:p>
        </p:txBody>
      </p:sp>
      <p:sp>
        <p:nvSpPr>
          <p:cNvPr id="17411" name="Rectangle 3"/>
          <p:cNvSpPr>
            <a:spLocks noGrp="1" noChangeArrowheads="1"/>
          </p:cNvSpPr>
          <p:nvPr>
            <p:ph type="body" sz="half" idx="1"/>
          </p:nvPr>
        </p:nvSpPr>
        <p:spPr>
          <a:xfrm>
            <a:off x="323850" y="908050"/>
            <a:ext cx="4748213" cy="4968875"/>
          </a:xfrm>
          <a:ln w="22225">
            <a:solidFill>
              <a:schemeClr val="accent1"/>
            </a:solidFill>
            <a:miter lim="800000"/>
            <a:headEnd/>
            <a:tailEnd/>
          </a:ln>
        </p:spPr>
        <p:txBody>
          <a:bodyPr/>
          <a:lstStyle/>
          <a:p>
            <a:pPr marL="12700" indent="0" eaLnBrk="1" hangingPunct="1">
              <a:lnSpc>
                <a:spcPct val="120000"/>
              </a:lnSpc>
              <a:spcBef>
                <a:spcPts val="600"/>
              </a:spcBef>
              <a:spcAft>
                <a:spcPts val="600"/>
              </a:spcAft>
            </a:pPr>
            <a:r>
              <a:rPr lang="en-AU" altLang="en-US" sz="2400" dirty="0" smtClean="0">
                <a:latin typeface="Times New Roman" charset="0"/>
                <a:ea typeface="Times New Roman" charset="0"/>
                <a:cs typeface="Times New Roman" charset="0"/>
              </a:rPr>
              <a:t>  3% is  </a:t>
            </a:r>
            <a:r>
              <a:rPr lang="en-AU" altLang="en-US" sz="2400" dirty="0">
                <a:solidFill>
                  <a:srgbClr val="0000FF"/>
                </a:solidFill>
                <a:latin typeface="Times New Roman" charset="0"/>
                <a:ea typeface="Times New Roman" charset="0"/>
                <a:cs typeface="Times New Roman" charset="0"/>
              </a:rPr>
              <a:t>dissolved</a:t>
            </a:r>
            <a:r>
              <a:rPr lang="en-AU" altLang="en-US" sz="2400" dirty="0">
                <a:latin typeface="Times New Roman" charset="0"/>
                <a:ea typeface="Times New Roman" charset="0"/>
                <a:cs typeface="Times New Roman" charset="0"/>
              </a:rPr>
              <a:t> in plasma</a:t>
            </a:r>
          </a:p>
          <a:p>
            <a:pPr marL="12700" indent="0" eaLnBrk="1" hangingPunct="1">
              <a:lnSpc>
                <a:spcPct val="120000"/>
              </a:lnSpc>
              <a:spcBef>
                <a:spcPts val="600"/>
              </a:spcBef>
              <a:spcAft>
                <a:spcPts val="600"/>
              </a:spcAft>
            </a:pPr>
            <a:r>
              <a:rPr lang="en-AU" altLang="en-US" sz="2400" dirty="0" smtClean="0">
                <a:latin typeface="Times New Roman" charset="0"/>
                <a:ea typeface="Times New Roman" charset="0"/>
                <a:cs typeface="Times New Roman" charset="0"/>
              </a:rPr>
              <a:t>   97% is </a:t>
            </a:r>
            <a:r>
              <a:rPr lang="en-AU" altLang="en-US" sz="2400" dirty="0">
                <a:latin typeface="Times New Roman" charset="0"/>
                <a:ea typeface="Times New Roman" charset="0"/>
                <a:cs typeface="Times New Roman" charset="0"/>
              </a:rPr>
              <a:t>bound to </a:t>
            </a:r>
            <a:r>
              <a:rPr lang="en-AU" altLang="en-US" sz="2400" dirty="0" err="1">
                <a:latin typeface="Times New Roman" charset="0"/>
                <a:ea typeface="Times New Roman" charset="0"/>
                <a:cs typeface="Times New Roman" charset="0"/>
              </a:rPr>
              <a:t>hemoglobin</a:t>
            </a:r>
            <a:r>
              <a:rPr lang="en-AU" altLang="en-US" sz="2400" dirty="0">
                <a:latin typeface="Times New Roman" charset="0"/>
                <a:ea typeface="Times New Roman" charset="0"/>
                <a:cs typeface="Times New Roman" charset="0"/>
              </a:rPr>
              <a:t> </a:t>
            </a:r>
            <a:r>
              <a:rPr lang="en-AU" altLang="en-US" sz="2400" dirty="0">
                <a:solidFill>
                  <a:srgbClr val="0000FF"/>
                </a:solidFill>
                <a:latin typeface="Times New Roman" charset="0"/>
                <a:ea typeface="Times New Roman" charset="0"/>
                <a:cs typeface="Times New Roman" charset="0"/>
              </a:rPr>
              <a:t>(</a:t>
            </a:r>
            <a:r>
              <a:rPr lang="en-AU" altLang="en-US" sz="2400" dirty="0" err="1">
                <a:solidFill>
                  <a:srgbClr val="0000FF"/>
                </a:solidFill>
                <a:latin typeface="Times New Roman" charset="0"/>
                <a:ea typeface="Times New Roman" charset="0"/>
                <a:cs typeface="Times New Roman" charset="0"/>
              </a:rPr>
              <a:t>oxyhemoglobin</a:t>
            </a:r>
            <a:r>
              <a:rPr lang="en-AU" altLang="en-US" sz="2400" dirty="0">
                <a:solidFill>
                  <a:srgbClr val="0000FF"/>
                </a:solidFill>
                <a:latin typeface="Times New Roman" charset="0"/>
                <a:ea typeface="Times New Roman" charset="0"/>
                <a:cs typeface="Times New Roman" charset="0"/>
              </a:rPr>
              <a:t>)</a:t>
            </a:r>
          </a:p>
          <a:p>
            <a:pPr marL="12700" indent="0" eaLnBrk="1" hangingPunct="1">
              <a:spcBef>
                <a:spcPts val="600"/>
              </a:spcBef>
              <a:spcAft>
                <a:spcPts val="600"/>
              </a:spcAft>
            </a:pPr>
            <a:r>
              <a:rPr lang="en-US" altLang="en-US" sz="2400" dirty="0" smtClean="0">
                <a:latin typeface="Times New Roman" charset="0"/>
                <a:ea typeface="Times New Roman" charset="0"/>
                <a:cs typeface="Times New Roman" charset="0"/>
              </a:rPr>
              <a:t>  The higher </a:t>
            </a:r>
            <a:r>
              <a:rPr lang="en-US" altLang="en-US" sz="2400" dirty="0">
                <a:latin typeface="Times New Roman" charset="0"/>
                <a:ea typeface="Times New Roman" charset="0"/>
                <a:cs typeface="Times New Roman" charset="0"/>
              </a:rPr>
              <a:t>PO2</a:t>
            </a:r>
            <a:r>
              <a:rPr lang="en-US" altLang="en-US" sz="2400" baseline="-67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results in greater </a:t>
            </a:r>
            <a:r>
              <a:rPr lang="en-US" altLang="en-US" sz="2400" dirty="0" err="1">
                <a:latin typeface="Times New Roman" charset="0"/>
                <a:ea typeface="Times New Roman" charset="0"/>
                <a:cs typeface="Times New Roman" charset="0"/>
              </a:rPr>
              <a:t>Hb</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saturation with O2.</a:t>
            </a:r>
            <a:endParaRPr lang="en-US" altLang="en-US" sz="2400" dirty="0">
              <a:latin typeface="Times New Roman" charset="0"/>
              <a:ea typeface="Times New Roman" charset="0"/>
              <a:cs typeface="Times New Roman" charset="0"/>
            </a:endParaRPr>
          </a:p>
          <a:p>
            <a:pPr marL="12700" indent="0" eaLnBrk="1" hangingPunct="1">
              <a:lnSpc>
                <a:spcPct val="80000"/>
              </a:lnSpc>
              <a:spcBef>
                <a:spcPts val="600"/>
              </a:spcBef>
              <a:spcAft>
                <a:spcPts val="600"/>
              </a:spcAft>
            </a:pPr>
            <a:r>
              <a:rPr lang="en-US" altLang="en-US" sz="2400" dirty="0" smtClean="0">
                <a:latin typeface="Times New Roman" charset="0"/>
                <a:ea typeface="Times New Roman" charset="0"/>
                <a:cs typeface="Times New Roman" charset="0"/>
              </a:rPr>
              <a:t>  The </a:t>
            </a:r>
            <a:r>
              <a:rPr lang="en-US" altLang="en-US" sz="2400" dirty="0" smtClean="0">
                <a:latin typeface="Times New Roman" charset="0"/>
                <a:ea typeface="Times New Roman" charset="0"/>
                <a:cs typeface="Times New Roman" charset="0"/>
              </a:rPr>
              <a:t>relationship </a:t>
            </a:r>
            <a:r>
              <a:rPr lang="en-US" altLang="en-US" sz="2400" dirty="0">
                <a:latin typeface="Times New Roman" charset="0"/>
                <a:ea typeface="Times New Roman" charset="0"/>
                <a:cs typeface="Times New Roman" charset="0"/>
              </a:rPr>
              <a:t>between PO2 and </a:t>
            </a:r>
            <a:r>
              <a:rPr lang="en-US" altLang="en-US" sz="2400" dirty="0" smtClean="0">
                <a:latin typeface="Times New Roman" charset="0"/>
                <a:ea typeface="Times New Roman" charset="0"/>
                <a:cs typeface="Times New Roman" charset="0"/>
              </a:rPr>
              <a:t>% Hb-O2 </a:t>
            </a:r>
            <a:r>
              <a:rPr lang="en-US" altLang="en-US" sz="2400" dirty="0">
                <a:latin typeface="Times New Roman" charset="0"/>
                <a:ea typeface="Times New Roman" charset="0"/>
                <a:cs typeface="Times New Roman" charset="0"/>
              </a:rPr>
              <a:t>is not </a:t>
            </a:r>
            <a:r>
              <a:rPr lang="en-US" altLang="en-US" sz="2400" dirty="0" smtClean="0">
                <a:latin typeface="Times New Roman" charset="0"/>
                <a:ea typeface="Times New Roman" charset="0"/>
                <a:cs typeface="Times New Roman" charset="0"/>
              </a:rPr>
              <a:t>linear .  </a:t>
            </a:r>
            <a:endParaRPr lang="en-US" altLang="en-US" sz="2400" dirty="0" smtClean="0">
              <a:latin typeface="Times New Roman" charset="0"/>
              <a:ea typeface="Times New Roman" charset="0"/>
              <a:cs typeface="Times New Roman" charset="0"/>
            </a:endParaRPr>
          </a:p>
          <a:p>
            <a:pPr marL="12700" indent="0" eaLnBrk="1" hangingPunct="1">
              <a:lnSpc>
                <a:spcPct val="80000"/>
              </a:lnSpc>
              <a:spcBef>
                <a:spcPts val="600"/>
              </a:spcBef>
              <a:spcAft>
                <a:spcPts val="600"/>
              </a:spcAft>
            </a:pPr>
            <a:r>
              <a:rPr lang="en-US" altLang="en-US" sz="2400" dirty="0" smtClean="0">
                <a:latin typeface="Times New Roman" charset="0"/>
                <a:ea typeface="Times New Roman" charset="0"/>
                <a:cs typeface="Times New Roman" charset="0"/>
              </a:rPr>
              <a:t> The </a:t>
            </a:r>
            <a:r>
              <a:rPr lang="en-US" altLang="en-US" sz="2400" dirty="0">
                <a:latin typeface="Times New Roman" charset="0"/>
                <a:ea typeface="Times New Roman" charset="0"/>
                <a:cs typeface="Times New Roman" charset="0"/>
              </a:rPr>
              <a:t>curve is called </a:t>
            </a:r>
            <a:r>
              <a:rPr lang="en-US" altLang="en-US" sz="2400" dirty="0" err="1">
                <a:latin typeface="Times New Roman" charset="0"/>
                <a:ea typeface="Times New Roman" charset="0"/>
                <a:cs typeface="Times New Roman" charset="0"/>
              </a:rPr>
              <a:t>Oxyhemoglobin</a:t>
            </a:r>
            <a:r>
              <a:rPr lang="en-US" altLang="en-US" sz="2400" dirty="0">
                <a:latin typeface="Times New Roman" charset="0"/>
                <a:ea typeface="Times New Roman" charset="0"/>
                <a:cs typeface="Times New Roman" charset="0"/>
              </a:rPr>
              <a:t> Saturation Curve </a:t>
            </a:r>
            <a:r>
              <a:rPr lang="en-US" altLang="en-US" sz="2400" dirty="0" smtClean="0">
                <a:latin typeface="Times New Roman" charset="0"/>
                <a:ea typeface="Times New Roman" charset="0"/>
                <a:cs typeface="Times New Roman" charset="0"/>
              </a:rPr>
              <a:t>or  (O2-Hb- dissociation curve)</a:t>
            </a:r>
            <a:endParaRPr lang="en-US" altLang="en-US" sz="2400" dirty="0">
              <a:latin typeface="Times New Roman" charset="0"/>
              <a:ea typeface="Times New Roman" charset="0"/>
              <a:cs typeface="Times New Roman" charset="0"/>
            </a:endParaRPr>
          </a:p>
          <a:p>
            <a:pPr marL="12700" indent="0" eaLnBrk="1" hangingPunct="1">
              <a:lnSpc>
                <a:spcPct val="80000"/>
              </a:lnSpc>
              <a:spcBef>
                <a:spcPts val="600"/>
              </a:spcBef>
              <a:spcAft>
                <a:spcPts val="600"/>
              </a:spcAft>
            </a:pPr>
            <a:r>
              <a:rPr lang="en-US" altLang="en-US" sz="2400" dirty="0" smtClean="0">
                <a:latin typeface="Times New Roman" charset="0"/>
                <a:ea typeface="Times New Roman" charset="0"/>
                <a:cs typeface="Times New Roman" charset="0"/>
              </a:rPr>
              <a:t> Which </a:t>
            </a:r>
            <a:r>
              <a:rPr lang="en-US" altLang="en-US" sz="2400" dirty="0">
                <a:latin typeface="Times New Roman" charset="0"/>
                <a:ea typeface="Times New Roman" charset="0"/>
                <a:cs typeface="Times New Roman" charset="0"/>
              </a:rPr>
              <a:t>is S- shaped or sigmoid</a:t>
            </a:r>
          </a:p>
          <a:p>
            <a:pPr marL="12700" indent="0" eaLnBrk="1" hangingPunct="1">
              <a:lnSpc>
                <a:spcPct val="80000"/>
              </a:lnSpc>
              <a:spcBef>
                <a:spcPts val="600"/>
              </a:spcBef>
              <a:spcAft>
                <a:spcPts val="600"/>
              </a:spcAft>
              <a:buFont typeface="Wingdings 3" charset="2"/>
              <a:buNone/>
            </a:pPr>
            <a:endParaRPr lang="en-US" altLang="en-US" sz="2400" dirty="0">
              <a:latin typeface="Times New Roman" charset="0"/>
              <a:ea typeface="Times New Roman" charset="0"/>
              <a:cs typeface="Times New Roman" charset="0"/>
            </a:endParaRPr>
          </a:p>
          <a:p>
            <a:pPr lvl="1" eaLnBrk="1" hangingPunct="1"/>
            <a:endParaRPr lang="en-US" altLang="en-US" sz="2400" dirty="0">
              <a:solidFill>
                <a:srgbClr val="FFFFFF"/>
              </a:solidFill>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pic>
        <p:nvPicPr>
          <p:cNvPr id="174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908051"/>
            <a:ext cx="3888233" cy="4897214"/>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593725" y="6137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lgn="r" rtl="1" eaLnBrk="1" hangingPunct="1">
              <a:spcBef>
                <a:spcPct val="0"/>
              </a:spcBef>
              <a:buClrTx/>
              <a:buSzTx/>
              <a:buFontTx/>
              <a:buNone/>
            </a:pPr>
            <a:endParaRPr lang="en-US" altLang="en-US" sz="1800">
              <a:latin typeface="Times New Roman" charset="0"/>
            </a:endParaRPr>
          </a:p>
        </p:txBody>
      </p:sp>
      <p:sp>
        <p:nvSpPr>
          <p:cNvPr id="1945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54275" name="Rectangle 9"/>
          <p:cNvSpPr>
            <a:spLocks noGrp="1" noChangeArrowheads="1"/>
          </p:cNvSpPr>
          <p:nvPr>
            <p:ph type="title"/>
          </p:nvPr>
        </p:nvSpPr>
        <p:spPr>
          <a:xfrm>
            <a:off x="539552" y="188640"/>
            <a:ext cx="8147248" cy="936104"/>
          </a:xfrm>
        </p:spPr>
        <p:txBody>
          <a:bodyPr>
            <a:normAutofit/>
          </a:bodyPr>
          <a:lstStyle/>
          <a:p>
            <a:pPr eaLnBrk="1" fontAlgn="auto" hangingPunct="1">
              <a:spcAft>
                <a:spcPts val="0"/>
              </a:spcAft>
              <a:defRPr/>
            </a:pPr>
            <a:r>
              <a:rPr lang="en-US" sz="3200" dirty="0" smtClean="0">
                <a:solidFill>
                  <a:srgbClr val="0000FF"/>
                </a:solidFill>
              </a:rPr>
              <a:t>Oxygen-hemoglobin Dissociation Curve</a:t>
            </a:r>
          </a:p>
        </p:txBody>
      </p:sp>
      <p:pic>
        <p:nvPicPr>
          <p:cNvPr id="19461"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77875" y="1125538"/>
            <a:ext cx="7250113" cy="4881562"/>
          </a:xfrm>
          <a:ln w="19050">
            <a:solidFill>
              <a:schemeClr val="accent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Stacy_Patch\Seeley A&amp;P 2003\DCM\DCM-Working\Chapt23 add to PPT\Art Library\Color Art Library\23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36712"/>
            <a:ext cx="7849567" cy="4655914"/>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048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10806</TotalTime>
  <Words>1428</Words>
  <Application>Microsoft Macintosh PowerPoint</Application>
  <PresentationFormat>On-screen Show (4:3)</PresentationFormat>
  <Paragraphs>130</Paragraphs>
  <Slides>21</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Aparajita</vt:lpstr>
      <vt:lpstr>Comic Sans MS</vt:lpstr>
      <vt:lpstr>Lucida Sans Unicode</vt:lpstr>
      <vt:lpstr>ＭＳ Ｐゴシック</vt:lpstr>
      <vt:lpstr>Times New Roman</vt:lpstr>
      <vt:lpstr>Verdana</vt:lpstr>
      <vt:lpstr>Wingdings</vt:lpstr>
      <vt:lpstr>Wingdings 2</vt:lpstr>
      <vt:lpstr>Wingdings 3</vt:lpstr>
      <vt:lpstr>Arial</vt:lpstr>
      <vt:lpstr>Concourse</vt:lpstr>
      <vt:lpstr>PowerPoint Presentation</vt:lpstr>
      <vt:lpstr>Objectives</vt:lpstr>
      <vt:lpstr>Forms of O2 transport</vt:lpstr>
      <vt:lpstr>Transport of O2 and CO2 in the blood and body fluids</vt:lpstr>
      <vt:lpstr>Terminology</vt:lpstr>
      <vt:lpstr>Cont…transport of oxygen in arterial blood </vt:lpstr>
      <vt:lpstr> Forms of Oxygen transported in Blood </vt:lpstr>
      <vt:lpstr>Oxygen-hemoglobin Dissociation Curve</vt:lpstr>
      <vt:lpstr>PowerPoint Presentation</vt:lpstr>
      <vt:lpstr>Factors that shift the O2-Hb dissociation curve</vt:lpstr>
      <vt:lpstr>PowerPoint Presentation</vt:lpstr>
      <vt:lpstr>Rt and Lt shifts: of the O2-Hb dissociation curve</vt:lpstr>
      <vt:lpstr>PowerPoint Presentation</vt:lpstr>
      <vt:lpstr>Shift of dissociation curve during exercise</vt:lpstr>
      <vt:lpstr>Transport of oxygen in the dissolved state.</vt:lpstr>
      <vt:lpstr>Combination of Hb with carbon monoxide (CO) - displacement of oxygen</vt:lpstr>
      <vt:lpstr>Pulse Oximetry </vt:lpstr>
      <vt:lpstr>Transport of carbon dioxide in the blood</vt:lpstr>
      <vt:lpstr>Formation of HCO3_ &amp; Chloride shift</vt:lpstr>
      <vt:lpstr>The Haldane effect</vt:lpstr>
      <vt:lpstr>Respiratory Exchange ratio (Respiratory Quotient)</vt:lpstr>
    </vt:vector>
  </TitlesOfParts>
  <Company>KSU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Respiration</dc:title>
  <dc:creator>DTK</dc:creator>
  <cp:lastModifiedBy>Microsoft Office User</cp:lastModifiedBy>
  <cp:revision>873</cp:revision>
  <cp:lastPrinted>1601-01-01T00:00:00Z</cp:lastPrinted>
  <dcterms:created xsi:type="dcterms:W3CDTF">2006-11-19T09:48:28Z</dcterms:created>
  <dcterms:modified xsi:type="dcterms:W3CDTF">2021-01-24T14:35:51Z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