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323" r:id="rId9"/>
    <p:sldId id="313" r:id="rId10"/>
    <p:sldId id="324" r:id="rId11"/>
    <p:sldId id="317" r:id="rId12"/>
    <p:sldId id="312" r:id="rId13"/>
    <p:sldId id="311" r:id="rId14"/>
    <p:sldId id="320" r:id="rId15"/>
    <p:sldId id="270" r:id="rId16"/>
    <p:sldId id="264" r:id="rId17"/>
    <p:sldId id="304" r:id="rId18"/>
    <p:sldId id="306" r:id="rId19"/>
    <p:sldId id="31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/>
    <p:restoredTop sz="90439" autoAdjust="0"/>
  </p:normalViewPr>
  <p:slideViewPr>
    <p:cSldViewPr>
      <p:cViewPr varScale="1">
        <p:scale>
          <a:sx n="95" d="100"/>
          <a:sy n="95" d="100"/>
        </p:scale>
        <p:origin x="4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A46AB7C-D6A3-A946-ABC3-919FD37895E9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8D5A7ED-495C-9648-A3B7-06AC6A87D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F022463-A0F0-B545-9EEC-9C4E049F6D1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63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390201B2-8FFD-ED45-9791-BE39F11B3B9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C0403C9B-4A50-E84D-B63D-6719A682E3A8}" type="slidenum">
              <a:rPr lang="en-US" altLang="en-US">
                <a:latin typeface="Calibri" charset="0"/>
              </a:rPr>
              <a:pPr/>
              <a:t>9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3196A563-348D-BE45-980D-89234527B316}" type="slidenum">
              <a:rPr lang="en-US" altLang="en-US">
                <a:latin typeface="Calibri" charset="0"/>
              </a:rPr>
              <a:pPr/>
              <a:t>14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3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63A8-2224-6D41-8D8B-93412151B425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4A19-9648-A342-B347-8EF03954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87A5-B10E-0045-B502-69D8953F2495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EA95-7999-6E48-9F4C-F1B9EFCAD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38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3951-9630-8F49-996F-C9E08CB8E2DC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1B16-9FDC-9945-9150-3BA5AC1DC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1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07F9-8CB1-324C-84AF-6FCEF1B7E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7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5320-47E5-804C-880E-61EE7677A197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B934-CCF9-7948-AB40-5D90593A7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D235-0358-CD45-9D66-FB294521E10B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4264-4501-9147-B50C-A4F5C855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6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339C-E761-C04A-AED5-771B29C4D928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54F0-358A-C645-A73A-A879A56C3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0550-5A82-6749-80CF-E8343CC2C8D5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99DF-D882-6D4F-A141-161BEBC7C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7733-21C6-5A4D-A62E-D19E9C6214B1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9870-3A81-F140-83B3-785D5C494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7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8523-4505-DB4A-8099-ED0F7FA6E5E8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3037-9D44-F24F-BC23-2A6B6AADE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7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0FB6-E50D-7444-AAE7-DCE83AED0DB7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A854-0B4C-A14E-A003-124717CAF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1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3D85-DBF2-9E48-8167-58A4FE1D5FC6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6B52-3C7B-3F4D-B577-B320ECBE9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25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B4DE7C7-7272-7C42-894E-2A6EEABB2717}" type="datetimeFigureOut">
              <a:rPr lang="en-US" altLang="en-US"/>
              <a:pPr>
                <a:defRPr/>
              </a:pPr>
              <a:t>1/25/21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2DA1354-EA10-4F49-B412-CBDBBC040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857223" y="1828800"/>
            <a:ext cx="7215239" cy="1828800"/>
          </a:xfrm>
          <a:ln>
            <a:miter lim="800000"/>
            <a:headEnd/>
            <a:tailEnd/>
          </a:ln>
          <a:extLst>
            <a:ext uri="{91240B29-F687-4f45-9708-019B960494DF}"/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Control of Breathing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FFFFFF"/>
              </a:solidFill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838200" y="3657600"/>
            <a:ext cx="723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Dr. Aida Korish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Assoc. Prof. Physiology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KSU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iaidakorish@yahoo.com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5734FD"/>
                </a:solidFill>
              </a:rPr>
              <a:t>Effect of changes of Co2,H+</a:t>
            </a:r>
            <a:endParaRPr lang="en-US" sz="3200" b="1" dirty="0">
              <a:solidFill>
                <a:srgbClr val="5734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7150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104775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Excess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CO2 or H+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 the blood stimulate the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central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chemoreceptors 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which act on the respiratory center,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causing increased strength of both the inspiratory and the expiratory motor signals to the respiratory muscles (hyperventilation).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4775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Also  increased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CO2  or H+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concentration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in blood 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simulate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peripheral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chemoreceptors and increases respiratory activity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104775" indent="0" algn="just"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effects of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CO2 or H+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on 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the central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chemoreceptors are (about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seven times as powerful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 than their effects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peripheral chemoreceptors . </a:t>
            </a:r>
          </a:p>
          <a:p>
            <a:pPr marL="104775" indent="0" algn="just"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However,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stimulation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the peripheral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chemoreceptors occurs </a:t>
            </a:r>
            <a:r>
              <a:rPr lang="en-US" altLang="en-US" sz="2400" dirty="0" smtClean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five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times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as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rapidly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as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central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stimulation, </a:t>
            </a:r>
          </a:p>
          <a:p>
            <a:pPr marL="104775" indent="0" algn="just"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So the peripheral chemoreceptors might be especially important in increasing the rapidity of response to CO2 at the onset of exercise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عنوان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609600"/>
          </a:xfrm>
        </p:spPr>
        <p:txBody>
          <a:bodyPr/>
          <a:lstStyle/>
          <a:p>
            <a:pPr algn="l"/>
            <a:r>
              <a:rPr lang="en-US" altLang="en-US" sz="2400" b="1" dirty="0" smtClean="0">
                <a:solidFill>
                  <a:srgbClr val="FF0000"/>
                </a:solidFill>
                <a:ea typeface="MS PGothic" charset="-128"/>
              </a:rPr>
              <a:t>Direct effect of H+ ions on the central chemoreceptors</a:t>
            </a:r>
            <a:endParaRPr lang="en-US" altLang="en-US" sz="2400" b="1" dirty="0">
              <a:solidFill>
                <a:srgbClr val="5734FD"/>
              </a:solidFill>
              <a:ea typeface="MS PGothic" charset="-128"/>
            </a:endParaRPr>
          </a:p>
        </p:txBody>
      </p:sp>
      <p:sp>
        <p:nvSpPr>
          <p:cNvPr id="29698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219200"/>
            <a:ext cx="5535613" cy="49530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en-US" altLang="en-US" sz="2000" dirty="0" smtClean="0">
                <a:ea typeface="MS PGothic" charset="-128"/>
              </a:rPr>
              <a:t>The central chemoreceptors are </a:t>
            </a:r>
            <a:r>
              <a:rPr lang="en-US" altLang="en-US" sz="2000" dirty="0">
                <a:ea typeface="MS PGothic" charset="-128"/>
              </a:rPr>
              <a:t>especially excited by </a:t>
            </a:r>
            <a:r>
              <a:rPr lang="en-US" altLang="en-US" sz="2000" dirty="0" smtClean="0">
                <a:ea typeface="MS PGothic" charset="-128"/>
              </a:rPr>
              <a:t>H+ ions.</a:t>
            </a:r>
          </a:p>
          <a:p>
            <a:pPr algn="just">
              <a:buFont typeface="Wingdings" charset="2"/>
              <a:buChar char="Ø"/>
            </a:pPr>
            <a:r>
              <a:rPr lang="en-US" altLang="en-US" sz="2000" dirty="0" smtClean="0">
                <a:ea typeface="MS PGothic" charset="-128"/>
              </a:rPr>
              <a:t> In </a:t>
            </a:r>
            <a:r>
              <a:rPr lang="en-US" altLang="en-US" sz="2000" dirty="0">
                <a:ea typeface="MS PGothic" charset="-128"/>
              </a:rPr>
              <a:t>fact, it is believed that </a:t>
            </a:r>
            <a:r>
              <a:rPr lang="en-US" altLang="en-US" sz="2000" dirty="0" smtClean="0">
                <a:ea typeface="MS PGothic" charset="-128"/>
              </a:rPr>
              <a:t>H+ </a:t>
            </a:r>
            <a:r>
              <a:rPr lang="en-US" altLang="en-US" sz="2000" dirty="0">
                <a:ea typeface="MS PGothic" charset="-128"/>
              </a:rPr>
              <a:t>ions may be </a:t>
            </a:r>
            <a:r>
              <a:rPr lang="en-US" altLang="en-US" sz="2000" dirty="0">
                <a:solidFill>
                  <a:srgbClr val="5734FD"/>
                </a:solidFill>
                <a:ea typeface="MS PGothic" charset="-128"/>
              </a:rPr>
              <a:t>the only important direct stimulus for these neurons. </a:t>
            </a:r>
          </a:p>
          <a:p>
            <a:pPr algn="just">
              <a:buFont typeface="Wingdings" charset="2"/>
              <a:buChar char="Ø"/>
            </a:pPr>
            <a:r>
              <a:rPr lang="en-US" altLang="en-US" sz="2000" dirty="0" smtClean="0">
                <a:ea typeface="MS PGothic" charset="-128"/>
              </a:rPr>
              <a:t>However, 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blood- brain barrier (BBB) is nearly impermeable to H+ ions, but CO2 passes this barrier very easily. </a:t>
            </a:r>
            <a:endParaRPr lang="en-US" altLang="en-US" sz="2000" dirty="0" smtClean="0">
              <a:ea typeface="MS PGothic" charset="-128"/>
            </a:endParaRPr>
          </a:p>
          <a:p>
            <a:pPr algn="just">
              <a:buFont typeface="Wingdings" charset="2"/>
              <a:buChar char="Ø"/>
            </a:pPr>
            <a:r>
              <a:rPr lang="en-US" altLang="en-US" sz="2000" dirty="0" smtClean="0">
                <a:ea typeface="MS PGothic" charset="-128"/>
              </a:rPr>
              <a:t>For </a:t>
            </a:r>
            <a:r>
              <a:rPr lang="en-US" altLang="en-US" sz="2000" dirty="0">
                <a:ea typeface="MS PGothic" charset="-128"/>
              </a:rPr>
              <a:t>this reason, changes in </a:t>
            </a:r>
            <a:r>
              <a:rPr lang="en-US" altLang="en-US" sz="2000" dirty="0" smtClean="0">
                <a:ea typeface="MS PGothic" charset="-128"/>
              </a:rPr>
              <a:t>H+ </a:t>
            </a:r>
            <a:r>
              <a:rPr lang="en-US" altLang="en-US" sz="2000" dirty="0">
                <a:ea typeface="MS PGothic" charset="-128"/>
              </a:rPr>
              <a:t>ion concentration in the blood have considerably less effect in stimulating the </a:t>
            </a:r>
            <a:r>
              <a:rPr lang="en-US" altLang="en-US" sz="2000" dirty="0" err="1">
                <a:ea typeface="MS PGothic" charset="-128"/>
              </a:rPr>
              <a:t>chemosensitive</a:t>
            </a:r>
            <a:r>
              <a:rPr lang="en-US" altLang="en-US" sz="2000" dirty="0">
                <a:ea typeface="MS PGothic" charset="-128"/>
              </a:rPr>
              <a:t> neurons than do changes in blood </a:t>
            </a:r>
            <a:r>
              <a:rPr lang="en-US" altLang="en-US" sz="2000" dirty="0" smtClean="0">
                <a:ea typeface="MS PGothic" charset="-128"/>
              </a:rPr>
              <a:t>CO2  </a:t>
            </a:r>
            <a:r>
              <a:rPr lang="en-US" altLang="en-US" sz="2000" dirty="0">
                <a:ea typeface="MS PGothic" charset="-128"/>
              </a:rPr>
              <a:t>even though CO2 is believed to stimulate these neurons secondarily by changing the hydrogen ion concentration.</a:t>
            </a: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73" y="3935818"/>
            <a:ext cx="3073026" cy="222220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1219200"/>
            <a:ext cx="3000374" cy="251460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954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Why does blood carbon dioxide have a more potent effect in stimulating the </a:t>
            </a:r>
            <a:r>
              <a:rPr lang="en-US" altLang="en-US" sz="2400" dirty="0" smtClean="0">
                <a:solidFill>
                  <a:srgbClr val="FF0000"/>
                </a:solidFill>
                <a:ea typeface="MS PGothic" charset="-128"/>
              </a:rPr>
              <a:t>chemo sensitive </a:t>
            </a: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neurons than do blood hydrogen ions?</a:t>
            </a:r>
          </a:p>
        </p:txBody>
      </p:sp>
      <p:pic>
        <p:nvPicPr>
          <p:cNvPr id="3277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078" y="1752600"/>
            <a:ext cx="3073026" cy="3733800"/>
          </a:xfrm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8675" name="Text Placeholder 8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5410200" cy="5181600"/>
          </a:xfrm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Although </a:t>
            </a:r>
            <a:r>
              <a:rPr lang="en-US" altLang="en-US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carbon dioxide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has </a:t>
            </a:r>
            <a:r>
              <a:rPr lang="en-US" altLang="en-US" sz="2000" dirty="0">
                <a:solidFill>
                  <a:srgbClr val="5734FD"/>
                </a:solidFill>
                <a:latin typeface="Times New Roman" charset="0"/>
                <a:ea typeface="Times New Roman" charset="0"/>
                <a:cs typeface="Times New Roman" charset="0"/>
              </a:rPr>
              <a:t>little direct effect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in stimulating the neurons in the 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chemosensitive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area, </a:t>
            </a:r>
            <a:r>
              <a:rPr lang="en-US" altLang="en-US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it does have a potent indirect effect.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 blood PCO2 increases, so does the PCO2 of both the interstitial fluid of the medulla and the CSF.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 these fluids, the CO2 reacts with the water to form new H+ ions. Thus, more H+ ions are released into the respiratory </a:t>
            </a:r>
            <a:r>
              <a:rPr lang="en-US" alt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chemosensitive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sensory area of the medulla when the blood CO2 concentration increases than when the blood H+ ion  increases.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For this reason, respiratory center activity is increased very strongly by changes in blood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CO2. </a:t>
            </a:r>
            <a:endParaRPr lang="en-US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9083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MS PGothic" charset="-128"/>
              </a:rPr>
              <a:t>A change in blood CO2 concentration has a potent </a:t>
            </a:r>
            <a:r>
              <a:rPr lang="en-US" altLang="en-US" sz="2400" b="1" i="1">
                <a:solidFill>
                  <a:srgbClr val="FF0000"/>
                </a:solidFill>
                <a:ea typeface="MS PGothic" charset="-128"/>
              </a:rPr>
              <a:t>acute </a:t>
            </a:r>
            <a:r>
              <a:rPr lang="en-US" altLang="en-US" sz="2400" b="1">
                <a:solidFill>
                  <a:srgbClr val="FF0000"/>
                </a:solidFill>
                <a:ea typeface="MS PGothic" charset="-128"/>
              </a:rPr>
              <a:t>effect on controlling respiratory drive but only a weak </a:t>
            </a:r>
            <a:r>
              <a:rPr lang="en-US" altLang="en-US" sz="2400" b="1" i="1">
                <a:solidFill>
                  <a:srgbClr val="FF0000"/>
                </a:solidFill>
                <a:ea typeface="MS PGothic" charset="-128"/>
              </a:rPr>
              <a:t>chronic </a:t>
            </a:r>
            <a:r>
              <a:rPr lang="en-US" altLang="en-US" sz="2400" b="1">
                <a:solidFill>
                  <a:srgbClr val="FF0000"/>
                </a:solidFill>
                <a:ea typeface="MS PGothic" charset="-128"/>
              </a:rPr>
              <a:t>effect after a few days’ adaptation. 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tabLst>
                <a:tab pos="2908300" algn="l"/>
              </a:tabLst>
            </a:pPr>
            <a:r>
              <a:rPr lang="en-US" altLang="en-US" sz="2400" dirty="0">
                <a:latin typeface="Times" charset="0"/>
                <a:ea typeface="Times" charset="0"/>
                <a:cs typeface="Times" charset="0"/>
              </a:rPr>
              <a:t>Excitation of the respiratory center by CO2 is great after the blood CO2 first increases, but it gradually declines over the next 1 to 2 days. </a:t>
            </a:r>
          </a:p>
          <a:p>
            <a:pPr>
              <a:tabLst>
                <a:tab pos="2908300" algn="l"/>
              </a:tabLst>
            </a:pPr>
            <a:r>
              <a:rPr lang="en-US" altLang="en-US" sz="2400" dirty="0">
                <a:latin typeface="Times" charset="0"/>
                <a:ea typeface="Times" charset="0"/>
                <a:cs typeface="Times" charset="0"/>
              </a:rPr>
              <a:t>Part of this decline results from renal readjustment of the H+ ion concentration in the circulating blood back toward normal after the CO2 first increases. </a:t>
            </a:r>
          </a:p>
          <a:p>
            <a:pPr>
              <a:tabLst>
                <a:tab pos="2908300" algn="l"/>
              </a:tabLst>
            </a:pPr>
            <a:r>
              <a:rPr lang="en-US" altLang="en-US" sz="2400" dirty="0">
                <a:latin typeface="Times" charset="0"/>
                <a:ea typeface="Times" charset="0"/>
                <a:cs typeface="Times" charset="0"/>
              </a:rPr>
              <a:t>The kidneys increasing the blood HCO3-, which binds with H+ ions in the blood and CSF to reduce their concentrations. </a:t>
            </a:r>
          </a:p>
          <a:p>
            <a:pPr>
              <a:tabLst>
                <a:tab pos="2908300" algn="l"/>
              </a:tabLst>
            </a:pPr>
            <a:r>
              <a:rPr lang="en-US" altLang="en-US" sz="2400" dirty="0">
                <a:latin typeface="Times" charset="0"/>
                <a:ea typeface="Times" charset="0"/>
                <a:cs typeface="Times" charset="0"/>
              </a:rPr>
              <a:t>Over a period of hours, the HCO3- ions slowly diffuse through the BBB– CSF barriers and combine directly with the H+ ions adjacent to the respiratory neurons as well, thus reducing the H+ ions back to near normal.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91400" cy="70485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5734FD"/>
                </a:solidFill>
                <a:ea typeface="MS PGothic" charset="-128"/>
              </a:rPr>
              <a:t>Peripheral Chemoreceptor System </a:t>
            </a:r>
            <a:r>
              <a:rPr lang="en-US" altLang="en-US" sz="2400" b="1" dirty="0" smtClean="0">
                <a:solidFill>
                  <a:srgbClr val="5734FD"/>
                </a:solidFill>
                <a:ea typeface="MS PGothic" charset="-128"/>
              </a:rPr>
              <a:t>Activity</a:t>
            </a:r>
            <a:br>
              <a:rPr lang="en-US" altLang="en-US" sz="2400" b="1" dirty="0" smtClean="0">
                <a:solidFill>
                  <a:srgbClr val="5734FD"/>
                </a:solidFill>
                <a:ea typeface="MS PGothic" charset="-128"/>
              </a:rPr>
            </a:br>
            <a:r>
              <a:rPr lang="en-US" altLang="en-US" sz="2400" b="1" dirty="0" smtClean="0">
                <a:solidFill>
                  <a:srgbClr val="5734FD"/>
                </a:solidFill>
                <a:ea typeface="MS PGothic" charset="-128"/>
              </a:rPr>
              <a:t>—</a:t>
            </a:r>
            <a:r>
              <a:rPr lang="en-US" altLang="en-US" sz="2400" b="1" dirty="0">
                <a:solidFill>
                  <a:srgbClr val="FF0000"/>
                </a:solidFill>
                <a:ea typeface="MS PGothic" charset="-128"/>
              </a:rPr>
              <a:t>Role of Oxygen in Respiratory Control </a:t>
            </a:r>
            <a:r>
              <a:rPr lang="en-US" altLang="en-US" sz="2400" dirty="0">
                <a:solidFill>
                  <a:srgbClr val="5734FD"/>
                </a:solidFill>
                <a:ea typeface="MS PGothic" charset="-128"/>
              </a:rPr>
              <a:t/>
            </a:r>
            <a:br>
              <a:rPr lang="en-US" altLang="en-US" sz="2400" dirty="0">
                <a:solidFill>
                  <a:srgbClr val="5734FD"/>
                </a:solidFill>
                <a:ea typeface="MS PGothic" charset="-128"/>
              </a:rPr>
            </a:br>
            <a:endParaRPr lang="en-US" altLang="en-US" sz="2400" dirty="0">
              <a:solidFill>
                <a:srgbClr val="5734FD"/>
              </a:solidFill>
              <a:ea typeface="MS PGothic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600700" cy="5334000"/>
          </a:xfrm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" charset="0"/>
                <a:ea typeface="Times" charset="0"/>
                <a:cs typeface="Times" charset="0"/>
              </a:rPr>
              <a:t>When </a:t>
            </a:r>
            <a:r>
              <a:rPr lang="en-US" altLang="en-US" sz="2000" dirty="0">
                <a:latin typeface="Times" charset="0"/>
                <a:ea typeface="Times" charset="0"/>
                <a:cs typeface="Times" charset="0"/>
              </a:rPr>
              <a:t>the oxygen concentration in the arterial blood falls below normal</a:t>
            </a:r>
            <a:r>
              <a:rPr lang="en-US" altLang="en-US" sz="2000" dirty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2000" u="sng" dirty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it acts almost entirely on peripheral </a:t>
            </a:r>
            <a:r>
              <a:rPr lang="en-US" sz="2000" u="sng" dirty="0" smtClean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chemoreceptors, </a:t>
            </a:r>
            <a:endParaRPr lang="en-US" sz="2000" u="sng" dirty="0" smtClean="0">
              <a:solidFill>
                <a:srgbClr val="5734FD"/>
              </a:solidFill>
              <a:latin typeface="Times" charset="0"/>
              <a:ea typeface="Times" charset="0"/>
              <a:cs typeface="Times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US" altLang="en-US" sz="2000" dirty="0">
                <a:latin typeface="Times" charset="0"/>
                <a:ea typeface="Times" charset="0"/>
                <a:cs typeface="Times" charset="0"/>
              </a:rPr>
              <a:t>impulse rate is </a:t>
            </a:r>
            <a:r>
              <a:rPr lang="en-US" altLang="en-US" sz="2000" dirty="0" smtClean="0">
                <a:latin typeface="Times" charset="0"/>
                <a:ea typeface="Times" charset="0"/>
                <a:cs typeface="Times" charset="0"/>
              </a:rPr>
              <a:t>particularly </a:t>
            </a:r>
            <a:r>
              <a:rPr lang="en-US" altLang="en-US" sz="2000" dirty="0">
                <a:latin typeface="Times" charset="0"/>
                <a:ea typeface="Times" charset="0"/>
                <a:cs typeface="Times" charset="0"/>
              </a:rPr>
              <a:t>sensitive to changes in arterial </a:t>
            </a:r>
            <a:r>
              <a:rPr lang="en-US" altLang="en-US" sz="2000" dirty="0" smtClean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PO2 </a:t>
            </a:r>
            <a:r>
              <a:rPr lang="en-US" altLang="en-US" sz="2000" dirty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in the range of 60 down to 30 mm Hg.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" charset="0"/>
                <a:ea typeface="Times" charset="0"/>
                <a:cs typeface="Times" charset="0"/>
              </a:rPr>
              <a:t>Under these conditions, low arterial </a:t>
            </a:r>
            <a:r>
              <a:rPr lang="en-US" altLang="en-US" sz="2000" dirty="0" smtClean="0">
                <a:latin typeface="Times" charset="0"/>
                <a:ea typeface="Times" charset="0"/>
                <a:cs typeface="Times" charset="0"/>
              </a:rPr>
              <a:t>PO2 </a:t>
            </a:r>
            <a:r>
              <a:rPr lang="en-US" altLang="en-US" sz="2000" dirty="0">
                <a:latin typeface="Times" charset="0"/>
                <a:ea typeface="Times" charset="0"/>
                <a:cs typeface="Times" charset="0"/>
              </a:rPr>
              <a:t>obviously drives the </a:t>
            </a:r>
            <a:r>
              <a:rPr lang="en-US" altLang="en-US" sz="2000" dirty="0" err="1" smtClean="0">
                <a:latin typeface="Times" charset="0"/>
                <a:ea typeface="Times" charset="0"/>
                <a:cs typeface="Times" charset="0"/>
              </a:rPr>
              <a:t>ventilatory</a:t>
            </a:r>
            <a:r>
              <a:rPr lang="en-US" altLang="en-US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altLang="en-US" sz="2000" dirty="0">
                <a:latin typeface="Times" charset="0"/>
                <a:ea typeface="Times" charset="0"/>
                <a:cs typeface="Times" charset="0"/>
              </a:rPr>
              <a:t>process quite strongly. </a:t>
            </a:r>
            <a:endParaRPr lang="en-US" altLang="en-US" sz="2000" dirty="0" smtClean="0">
              <a:latin typeface="Times" charset="0"/>
              <a:ea typeface="Times" charset="0"/>
              <a:cs typeface="Times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Because the effect of hypoxia on ventilation is modest for PO2 values greater than 60 to 80 mm Hg, </a:t>
            </a:r>
            <a:r>
              <a:rPr lang="en-US" sz="2000" dirty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the PCO2 and the hydrogen ion response are mainly responsible for regulating ventilation in healthy humans at sea level.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1371600"/>
            <a:ext cx="2990850" cy="2457450"/>
          </a:xfrm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962400"/>
            <a:ext cx="2986087" cy="2743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5175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MS PGothic" charset="-128"/>
              </a:rPr>
              <a:t>Summary of Chemoreceptor Control of Breathing</a:t>
            </a:r>
          </a:p>
        </p:txBody>
      </p:sp>
      <p:pic>
        <p:nvPicPr>
          <p:cNvPr id="34819" name="Picture 12" descr="16_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334" y="1125537"/>
            <a:ext cx="4267200" cy="5181600"/>
          </a:xfrm>
          <a:ln w="19050">
            <a:solidFill>
              <a:srgbClr val="0070C0"/>
            </a:solidFill>
          </a:ln>
        </p:spPr>
      </p:pic>
      <p:pic>
        <p:nvPicPr>
          <p:cNvPr id="6" name="Content Placeholder 3" descr="Brain stem control of breathing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25537"/>
            <a:ext cx="3733800" cy="557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981950" cy="6477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ea typeface="MS PGothic" charset="-128"/>
              </a:rPr>
              <a:t>Other Factors Influencing Respiration</a:t>
            </a:r>
          </a:p>
        </p:txBody>
      </p:sp>
      <p:pic>
        <p:nvPicPr>
          <p:cNvPr id="35843" name="Picture 5" descr="respiratory change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28688"/>
            <a:ext cx="8515350" cy="56435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4495800" y="26670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1600200" y="3657600"/>
            <a:ext cx="2057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1219200" y="4419600"/>
            <a:ext cx="1828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4572000" y="4114800"/>
            <a:ext cx="121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1752600" y="5410200"/>
            <a:ext cx="2362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sp>
        <p:nvSpPr>
          <p:cNvPr id="35849" name="Rectangle 13"/>
          <p:cNvSpPr>
            <a:spLocks noChangeArrowheads="1"/>
          </p:cNvSpPr>
          <p:nvPr/>
        </p:nvSpPr>
        <p:spPr bwMode="auto">
          <a:xfrm>
            <a:off x="4495800" y="48768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85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Respiratory Acidosis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Hypoventilation.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Accumulation of CO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in the tissues.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increases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pH decreases.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965575" cy="685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Respiratory Alkalosis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754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Hyperventilation.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Excessive loss of CO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decreases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(  35 mmHg).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pH increases.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7848600" y="2514600"/>
            <a:ext cx="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Metabolic Acidosis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350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Ingestion, infusion, or production of a fixed acid.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Decreased renal excretion of hydrogen ions.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of bicarbonate or other bases from the extracellular compartment.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Metabolic disorders as diabetic ketoacidosis.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965575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Metabolic Alkalosis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Excessive loss of fixed acids from the body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Ingestion, infusion, or excessive renal reabsorption of bases such as bicarbonate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pH increases.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05400"/>
            <a:ext cx="8229600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5734FD"/>
                </a:solidFill>
              </a:rPr>
              <a:t>The respiratory system can compensate for metabolic acidosis or alkalosis by </a:t>
            </a:r>
            <a:r>
              <a:rPr lang="en-US" sz="2800" dirty="0" smtClean="0">
                <a:solidFill>
                  <a:srgbClr val="5734FD"/>
                </a:solidFill>
              </a:rPr>
              <a:t>changing </a:t>
            </a:r>
            <a:r>
              <a:rPr lang="en-US" sz="2800" dirty="0">
                <a:solidFill>
                  <a:srgbClr val="5734FD"/>
                </a:solidFill>
              </a:rPr>
              <a:t>alveolar ventilation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solidFill>
                  <a:srgbClr val="0070C0"/>
                </a:solidFill>
                <a:ea typeface="MS PGothic" charset="-128"/>
              </a:rPr>
              <a:t>The overall processes of Respiration</a:t>
            </a:r>
          </a:p>
        </p:txBody>
      </p:sp>
      <p:pic>
        <p:nvPicPr>
          <p:cNvPr id="39938" name="Picture 2" descr="ÙØªÙØ¬Ø© Ø¨Ø­Ø« Ø§ÙØµÙØ± Ø¹Ù âªRespiratory physiologyâ¬â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51000"/>
            <a:ext cx="4724400" cy="4902200"/>
          </a:xfr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9939" name="عنصر نائب للمحتوى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651000"/>
            <a:ext cx="3325812" cy="490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Objectives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401050" cy="5572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By the end of this lecture you should be able to: -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Understand the role of the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medulla oblongata </a:t>
            </a: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in determining the basic pattern of respiratory activity.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List some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factors that can modify the basic breathing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pattern  like e.g.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 a- The </a:t>
            </a:r>
            <a:r>
              <a:rPr lang="en-US" sz="26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Hering</a:t>
            </a: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-Breuer reflexes,  b- The </a:t>
            </a:r>
            <a:r>
              <a:rPr lang="en-US" sz="26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proprioreceptor</a:t>
            </a: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 reflexes, c- The protective reflexes, like the irritant, and the J-receptors.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Understand the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respiratory consequences of changing PO</a:t>
            </a:r>
            <a:r>
              <a:rPr lang="en-US" sz="2600" baseline="-250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PCO</a:t>
            </a:r>
            <a:r>
              <a:rPr lang="en-US" sz="2600" baseline="-250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and PH.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Describe the locations and roles of the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peripheral and central </a:t>
            </a:r>
            <a:r>
              <a:rPr lang="en-US" sz="2600" dirty="0" err="1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chemoreceptors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Compare and contrast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metabolic and respiratory acidosis and metabolic and  respiratory alkalosis.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MS PGothic" charset="-128"/>
              </a:rPr>
              <a:t>Controls of rate and depth of respiration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66800"/>
            <a:ext cx="8291512" cy="5602288"/>
          </a:xfr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charset="2"/>
              <a:buChar char="Ø"/>
            </a:pPr>
            <a:r>
              <a:rPr lang="en-US" sz="2400" dirty="0"/>
              <a:t>The goal of respiration is to maintain proper concentrations of O2, CO2, and H+ in the tissues. </a:t>
            </a:r>
          </a:p>
          <a:p>
            <a:pPr eaLnBrk="1" hangingPunct="1">
              <a:spcBef>
                <a:spcPts val="0"/>
              </a:spcBef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nervous system normally adjusts the rate of alveolar ventilation almost exactly to the demands of the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body.</a:t>
            </a:r>
          </a:p>
          <a:p>
            <a:pPr eaLnBrk="1" hangingPunct="1">
              <a:spcBef>
                <a:spcPts val="0"/>
              </a:spcBef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respiratory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activity is highly responsive to changes in each of these substances.</a:t>
            </a:r>
            <a:endParaRPr lang="en-US" altLang="en-US" sz="240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ts val="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Arterial PO2</a:t>
            </a:r>
          </a:p>
          <a:p>
            <a:pPr marL="92075" lvl="1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When PO2 is VERY low (Hypoxia), ventilation increases in rate and depth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i.e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the patient will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hyperventilate.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ts val="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Arterial PCO2</a:t>
            </a:r>
          </a:p>
          <a:p>
            <a:pPr marL="92075" lvl="1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most important regulator of ventilation is PCO2, small increases in PCO2, greatly increases ventilation. </a:t>
            </a:r>
          </a:p>
          <a:p>
            <a:pPr eaLnBrk="1" hangingPunct="1">
              <a:spcBef>
                <a:spcPts val="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Arterial pH</a:t>
            </a:r>
          </a:p>
          <a:p>
            <a:pPr marL="92075" lvl="1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As hydrogen ions increase (acidosis), alveolar ventilation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88925"/>
            <a:ext cx="8343900" cy="492125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solidFill>
                  <a:srgbClr val="FF0000"/>
                </a:solidFill>
                <a:ea typeface="MS PGothic" charset="-128"/>
              </a:rPr>
              <a:t>Respiratory Centers</a:t>
            </a:r>
          </a:p>
        </p:txBody>
      </p:sp>
      <p:sp>
        <p:nvSpPr>
          <p:cNvPr id="18434" name="Text Placeholder 1"/>
          <p:cNvSpPr>
            <a:spLocks noGrp="1"/>
          </p:cNvSpPr>
          <p:nvPr>
            <p:ph type="body" sz="half" idx="2"/>
          </p:nvPr>
        </p:nvSpPr>
        <p:spPr>
          <a:xfrm>
            <a:off x="152400" y="1066800"/>
            <a:ext cx="5256213" cy="51054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en-US" sz="2000" dirty="0">
                <a:ea typeface="MS PGothic" charset="-128"/>
              </a:rPr>
              <a:t>It is divided into the following collections of neurons: </a:t>
            </a:r>
          </a:p>
          <a:p>
            <a:pPr algn="just"/>
            <a:r>
              <a:rPr lang="en-US" altLang="en-US" sz="2000" b="1" dirty="0">
                <a:ea typeface="MS PGothic" charset="-128"/>
              </a:rPr>
              <a:t>(1) A dorsal respiratory group (DRG)</a:t>
            </a:r>
            <a:r>
              <a:rPr lang="en-US" altLang="en-US" sz="2000" dirty="0">
                <a:ea typeface="MS PGothic" charset="-128"/>
              </a:rPr>
              <a:t>, located in the dorsal portion of the medulla, which mainly causes </a:t>
            </a:r>
            <a:r>
              <a:rPr lang="en-US" altLang="en-US" sz="2000" dirty="0" smtClean="0">
                <a:solidFill>
                  <a:srgbClr val="5734FD"/>
                </a:solidFill>
                <a:ea typeface="MS PGothic" charset="-128"/>
              </a:rPr>
              <a:t>inspiration</a:t>
            </a:r>
            <a:r>
              <a:rPr lang="en-US" altLang="en-US" sz="2000" dirty="0" smtClean="0">
                <a:ea typeface="MS PGothic" charset="-128"/>
              </a:rPr>
              <a:t>. </a:t>
            </a:r>
            <a:endParaRPr lang="en-US" altLang="en-US" sz="2000" dirty="0">
              <a:ea typeface="MS PGothic" charset="-128"/>
            </a:endParaRPr>
          </a:p>
          <a:p>
            <a:pPr algn="just"/>
            <a:r>
              <a:rPr lang="en-US" altLang="en-US" sz="2000" b="1" dirty="0">
                <a:ea typeface="MS PGothic" charset="-128"/>
              </a:rPr>
              <a:t>(2) A ventral respiratory group (VRG)</a:t>
            </a:r>
            <a:r>
              <a:rPr lang="en-US" altLang="en-US" sz="2000" dirty="0">
                <a:ea typeface="MS PGothic" charset="-128"/>
              </a:rPr>
              <a:t>, located in the </a:t>
            </a:r>
            <a:r>
              <a:rPr lang="en-US" altLang="en-US" sz="2000" dirty="0" err="1">
                <a:ea typeface="MS PGothic" charset="-128"/>
              </a:rPr>
              <a:t>ventrolateral</a:t>
            </a:r>
            <a:r>
              <a:rPr lang="en-US" altLang="en-US" sz="2000" dirty="0">
                <a:ea typeface="MS PGothic" charset="-128"/>
              </a:rPr>
              <a:t> part of </a:t>
            </a:r>
            <a:r>
              <a:rPr lang="en-US" altLang="en-US" sz="2000" dirty="0" err="1" smtClean="0">
                <a:ea typeface="MS PGothic" charset="-128"/>
              </a:rPr>
              <a:t>th</a:t>
            </a:r>
            <a:r>
              <a:rPr lang="en-US" altLang="en-US" sz="2000" dirty="0" smtClean="0">
                <a:ea typeface="MS PGothic" charset="-128"/>
              </a:rPr>
              <a:t> medulla</a:t>
            </a:r>
            <a:r>
              <a:rPr lang="en-US" altLang="en-US" sz="2000" dirty="0">
                <a:ea typeface="MS PGothic" charset="-128"/>
              </a:rPr>
              <a:t>, which mainly causes </a:t>
            </a:r>
            <a:r>
              <a:rPr lang="en-US" altLang="en-US" sz="2000" dirty="0" smtClean="0">
                <a:ea typeface="MS PGothic" charset="-128"/>
              </a:rPr>
              <a:t>forced </a:t>
            </a:r>
            <a:r>
              <a:rPr lang="en-US" altLang="en-US" sz="2000" dirty="0" smtClean="0">
                <a:solidFill>
                  <a:srgbClr val="5734FD"/>
                </a:solidFill>
                <a:ea typeface="MS PGothic" charset="-128"/>
              </a:rPr>
              <a:t>expiration</a:t>
            </a:r>
            <a:r>
              <a:rPr lang="en-US" altLang="en-US" sz="2000" dirty="0" smtClean="0">
                <a:ea typeface="MS PGothic" charset="-128"/>
              </a:rPr>
              <a:t>.</a:t>
            </a:r>
            <a:endParaRPr lang="en-US" altLang="en-US" sz="2000" dirty="0">
              <a:ea typeface="MS PGothic" charset="-128"/>
            </a:endParaRPr>
          </a:p>
          <a:p>
            <a:pPr algn="just"/>
            <a:r>
              <a:rPr lang="en-US" altLang="en-US" sz="2000" b="1" dirty="0">
                <a:ea typeface="MS PGothic" charset="-128"/>
              </a:rPr>
              <a:t>(3) The </a:t>
            </a:r>
            <a:r>
              <a:rPr lang="en-US" altLang="en-US" sz="2000" b="1" dirty="0" err="1">
                <a:ea typeface="MS PGothic" charset="-128"/>
              </a:rPr>
              <a:t>pneumotaxic</a:t>
            </a:r>
            <a:r>
              <a:rPr lang="en-US" altLang="en-US" sz="2000" b="1" dirty="0">
                <a:ea typeface="MS PGothic" charset="-128"/>
              </a:rPr>
              <a:t> center</a:t>
            </a:r>
            <a:r>
              <a:rPr lang="en-US" altLang="en-US" sz="2000" dirty="0">
                <a:ea typeface="MS PGothic" charset="-128"/>
              </a:rPr>
              <a:t>, located dorsally in the superior portion of the pons, which mainly controls rate and depth of breathing.</a:t>
            </a:r>
          </a:p>
          <a:p>
            <a:pPr algn="just"/>
            <a:r>
              <a:rPr lang="en-US" altLang="en-US" sz="2000" dirty="0">
                <a:ea typeface="MS PGothic" charset="-128"/>
              </a:rPr>
              <a:t>(4) </a:t>
            </a:r>
            <a:r>
              <a:rPr lang="en-US" altLang="en-US" sz="2000" b="1" dirty="0">
                <a:ea typeface="MS PGothic" charset="-128"/>
              </a:rPr>
              <a:t>The </a:t>
            </a:r>
            <a:r>
              <a:rPr lang="en-US" altLang="en-US" sz="2000" b="1" dirty="0" err="1">
                <a:ea typeface="MS PGothic" charset="-128"/>
              </a:rPr>
              <a:t>apneustic</a:t>
            </a:r>
            <a:r>
              <a:rPr lang="en-US" altLang="en-US" sz="2000" b="1" dirty="0">
                <a:ea typeface="MS PGothic" charset="-128"/>
              </a:rPr>
              <a:t> center</a:t>
            </a:r>
            <a:r>
              <a:rPr lang="en-US" altLang="en-US" sz="2000" dirty="0">
                <a:ea typeface="MS PGothic" charset="-128"/>
              </a:rPr>
              <a:t>: located in the inferior potion of the </a:t>
            </a:r>
            <a:r>
              <a:rPr lang="en-US" altLang="en-US" sz="2000" dirty="0" smtClean="0">
                <a:ea typeface="MS PGothic" charset="-128"/>
              </a:rPr>
              <a:t>pons, </a:t>
            </a:r>
            <a:r>
              <a:rPr lang="en-US" altLang="en-US" sz="2000" dirty="0">
                <a:ea typeface="MS PGothic" charset="-128"/>
              </a:rPr>
              <a:t>it turns on stimulatory impulses to the DRG of neurons.</a:t>
            </a:r>
          </a:p>
          <a:p>
            <a:endParaRPr lang="en-US" altLang="en-US" sz="2000" dirty="0">
              <a:ea typeface="MS PGothic" charset="-128"/>
            </a:endParaRPr>
          </a:p>
        </p:txBody>
      </p:sp>
      <p:pic>
        <p:nvPicPr>
          <p:cNvPr id="18435" name="Picture 5" descr="respiratory cen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1066800"/>
            <a:ext cx="3195638" cy="5105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8601"/>
            <a:ext cx="7196137" cy="609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ea typeface="MS PGothic" charset="-128"/>
              </a:rPr>
              <a:t>  </a:t>
            </a:r>
            <a:r>
              <a:rPr lang="en-US" altLang="en-US" sz="3200" b="1">
                <a:solidFill>
                  <a:srgbClr val="7030A0"/>
                </a:solidFill>
                <a:ea typeface="MS PGothic" charset="-128"/>
              </a:rPr>
              <a:t>Medullary Respiratory centers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55688"/>
            <a:ext cx="5715000" cy="5573712"/>
          </a:xfrm>
          <a:ln w="19050">
            <a:solidFill>
              <a:schemeClr val="accent1"/>
            </a:solidFill>
          </a:ln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1" dirty="0" smtClean="0">
                <a:solidFill>
                  <a:srgbClr val="5734F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Inspiratory area (Dorsal Respiratory Group) DRG: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within the nucleus of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solitaries (NTS),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sensory termination of both the vagal and the glossopharyngeal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nerves (which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sensory signals into the respiratory center from:</a:t>
            </a:r>
          </a:p>
          <a:p>
            <a:pPr marL="0" indent="0" algn="just">
              <a:buNone/>
              <a:defRPr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chemoreceptors,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Baroreceptors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  <a:defRPr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types of receptors in the lungs.</a:t>
            </a:r>
            <a:endParaRPr lang="en-US" i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4775" indent="-20638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     -It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 determines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basic rhythm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of breathing.</a:t>
            </a:r>
          </a:p>
          <a:p>
            <a:pPr marL="104775" indent="-20638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     -It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 causes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contraction of diaphragm and external </a:t>
            </a:r>
            <a:r>
              <a:rPr lang="en-AU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intercostals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1" dirty="0" smtClean="0">
                <a:solidFill>
                  <a:srgbClr val="5734F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Expiratory area (Ventral Respiratory Group) VRG</a:t>
            </a:r>
          </a:p>
          <a:p>
            <a:pPr marL="354013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46088" algn="l"/>
              </a:tabLst>
              <a:defRPr/>
            </a:pPr>
            <a:r>
              <a:rPr lang="en-AU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-Although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contains both inspiratory and expiratory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neurons. </a:t>
            </a:r>
            <a:r>
              <a:rPr lang="en-AU" dirty="0" smtClean="0">
                <a:solidFill>
                  <a:srgbClr val="5734FD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smtClean="0">
                <a:solidFill>
                  <a:srgbClr val="5734F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inactive during normal quiet breathing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    -</a:t>
            </a:r>
            <a:r>
              <a:rPr lang="en-US" b="1" dirty="0" smtClean="0">
                <a:solidFill>
                  <a:srgbClr val="5734F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Activated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by inspiratory area </a:t>
            </a:r>
            <a:r>
              <a:rPr lang="en-US" dirty="0" smtClean="0">
                <a:solidFill>
                  <a:srgbClr val="5734F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during forceful breathing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     -</a:t>
            </a:r>
            <a:r>
              <a:rPr lang="en-AU" b="1" dirty="0" smtClean="0">
                <a:solidFill>
                  <a:srgbClr val="5734F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Causes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 contraction of  the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abdominal muscles</a:t>
            </a:r>
            <a:r>
              <a:rPr lang="en-AU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AU" dirty="0" smtClean="0">
                <a:latin typeface="Times New Roman" pitchFamily="18" charset="0"/>
                <a:ea typeface="+mn-ea"/>
                <a:cs typeface="Times New Roman" pitchFamily="18" charset="0"/>
              </a:rPr>
              <a:t>during forced breathing.</a:t>
            </a:r>
            <a:endParaRPr lang="en-AU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 medullary respiratory center stimulates basic inspiration for about 2 seconds and then basic expiration for about 3 seconds (5sec/ breath =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12 breaths/min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524000"/>
            <a:ext cx="2665523" cy="343852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7013"/>
            <a:ext cx="7312025" cy="754062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7030A0"/>
                </a:solidFill>
                <a:ea typeface="MS PGothic" charset="-128"/>
              </a:rPr>
              <a:t>Pontine Respiratory centers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143000"/>
            <a:ext cx="5000625" cy="5072063"/>
          </a:xfrm>
          <a:ln w="19050">
            <a:solidFill>
              <a:srgbClr val="00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Transition between inhalation and exhalation  is controlled by:</a:t>
            </a:r>
          </a:p>
          <a:p>
            <a:pPr marL="114300" lvl="1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Pneumotaxic</a:t>
            </a:r>
            <a:r>
              <a:rPr lang="en-A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area</a:t>
            </a:r>
          </a:p>
          <a:p>
            <a:pPr marL="57150" lvl="1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Inhibits inspiratory area of medulla to stop inhalation.</a:t>
            </a:r>
          </a:p>
          <a:p>
            <a:pPr marL="63500" lvl="1" indent="-6350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Therefore, breathing is more rapid when </a:t>
            </a:r>
            <a:r>
              <a:rPr lang="en-A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pneumotaxic</a:t>
            </a: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area is active.</a:t>
            </a:r>
          </a:p>
          <a:p>
            <a:pPr marL="0" lvl="1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Apneustic</a:t>
            </a:r>
            <a:r>
              <a:rPr lang="en-A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area</a:t>
            </a:r>
          </a:p>
          <a:p>
            <a:pPr marL="0" lvl="1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Stimulates inspiratory area of medulla to prolong inhalation. </a:t>
            </a: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Therefore, if it is stimulated  it prolonged </a:t>
            </a: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respiratory cycles </a:t>
            </a:r>
            <a:r>
              <a:rPr lang="en-A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slow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respiration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rate.</a:t>
            </a:r>
            <a:endParaRPr lang="en-US" sz="24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35101"/>
            <a:ext cx="3048000" cy="4051300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7929563" cy="685800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5734FD"/>
                </a:solidFill>
                <a:ea typeface="MS PGothic" charset="-128"/>
              </a:rPr>
              <a:t>Hering</a:t>
            </a:r>
            <a:r>
              <a:rPr lang="en-US" altLang="en-US" sz="3200" dirty="0">
                <a:solidFill>
                  <a:srgbClr val="5734FD"/>
                </a:solidFill>
                <a:ea typeface="MS PGothic" charset="-128"/>
              </a:rPr>
              <a:t>-Breuer inflation reflex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638800" cy="5334000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269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MS PGothic" charset="-128"/>
              </a:rPr>
              <a:t>When the lung becomes overstretched 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(tidal volume is </a:t>
            </a:r>
            <a:r>
              <a:rPr lang="en-US" sz="2400" dirty="0" smtClean="0"/>
              <a:t>(&gt;</a:t>
            </a:r>
            <a:r>
              <a:rPr lang="en-US" sz="2400" dirty="0"/>
              <a:t>≈1.5 L/breath</a:t>
            </a:r>
            <a:r>
              <a:rPr lang="en-US" sz="2400" dirty="0" smtClean="0"/>
              <a:t>)</a:t>
            </a:r>
            <a:r>
              <a:rPr lang="en-US" altLang="en-US" sz="2400" dirty="0" smtClean="0">
                <a:latin typeface="Times New Roman" charset="0"/>
                <a:ea typeface="MS PGothic" charset="-128"/>
              </a:rPr>
              <a:t>, the stretch 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receptors located in the wall of bronchi and bronchioles transmit signals through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vagus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nerve to DRG producing effect similar to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pneumotaxic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center stimulation.</a:t>
            </a:r>
          </a:p>
          <a:p>
            <a:pPr marL="1269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MS PGothic" charset="-128"/>
              </a:rPr>
              <a:t>Switches off  inspiratory signals 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and thus stops further inspiration . </a:t>
            </a:r>
          </a:p>
          <a:p>
            <a:pPr marL="1269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This reflex also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MS PGothic" charset="-128"/>
              </a:rPr>
              <a:t>increases the rate of respiration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as does the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pneumotaxic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center.</a:t>
            </a:r>
          </a:p>
          <a:p>
            <a:pPr marL="1269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This reflex appears to be mainly a </a:t>
            </a:r>
            <a:r>
              <a:rPr lang="en-US" altLang="en-US" sz="2400" dirty="0">
                <a:solidFill>
                  <a:srgbClr val="5734FD"/>
                </a:solidFill>
                <a:latin typeface="Times New Roman" charset="0"/>
                <a:ea typeface="MS PGothic" charset="-128"/>
              </a:rPr>
              <a:t>protective mechanism 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for preventing excessive lung inflation.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 dirty="0">
              <a:latin typeface="Times New Roman" charset="0"/>
              <a:ea typeface="MS PGothic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 dirty="0">
              <a:latin typeface="Times New Roman" charset="0"/>
              <a:ea typeface="MS PGothic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FFFFFF"/>
              </a:solidFill>
              <a:latin typeface="Arial" charset="0"/>
              <a:ea typeface="MS PGothic" charset="-128"/>
            </a:endParaRPr>
          </a:p>
        </p:txBody>
      </p:sp>
      <p:pic>
        <p:nvPicPr>
          <p:cNvPr id="23555" name="Picture 4" descr="ÙØªÙØ¬Ø© Ø¨Ø­Ø« Ø§ÙØµÙØ± Ø¹Ù âªhering breuer reflex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819400" cy="3733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sz="2800" b="1" dirty="0" smtClean="0"/>
              <a:t>Other factors that affect respiration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Irritant </a:t>
            </a:r>
            <a:r>
              <a:rPr lang="en-US" sz="2400" b="1" dirty="0">
                <a:solidFill>
                  <a:srgbClr val="FF0000"/>
                </a:solidFill>
              </a:rPr>
              <a:t>Receptors in the Airways</a:t>
            </a:r>
            <a:r>
              <a:rPr lang="en-US" sz="2400" b="1" dirty="0"/>
              <a:t>. </a:t>
            </a:r>
            <a:r>
              <a:rPr lang="en-US" sz="2400" dirty="0"/>
              <a:t>The epithelium of the trachea, bronchi, and bronchioles is supplied with sensory nerve endings called </a:t>
            </a:r>
            <a:r>
              <a:rPr lang="en-US" sz="2400" i="1" dirty="0"/>
              <a:t>pulmonary irritant </a:t>
            </a:r>
            <a:r>
              <a:rPr lang="en-US" sz="2400" i="1" dirty="0" smtClean="0"/>
              <a:t>receptors.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receptors initiate coughing and </a:t>
            </a:r>
            <a:r>
              <a:rPr lang="en-US" sz="2400" dirty="0" smtClean="0"/>
              <a:t>sneezing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may also cause bronchial constriction in persons with diseases such as asthma and emphysema. </a:t>
            </a:r>
            <a:endParaRPr lang="en-US" sz="2400" b="1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Lung 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J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Receptors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sensory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nerve endings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the alveolar walls in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juxtaposition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to the pulmonary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capillaries.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Are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stimulated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pulmonary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capillaries become engorged with blood or when pulmonary edema occurs in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congestive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heart failure. 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Their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excitation may give the person a feeling of dyspnea.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33799"/>
          </a:xfrm>
          <a:ln w="222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ea typeface="MS PGothic" charset="-128"/>
              </a:rPr>
              <a:t>Chemical Control of Respiration</a:t>
            </a:r>
            <a:br>
              <a:rPr lang="en-US" altLang="en-US" sz="3200">
                <a:ea typeface="MS PGothic" charset="-128"/>
              </a:rPr>
            </a:br>
            <a:r>
              <a:rPr lang="en-US" altLang="en-US" sz="2800" i="1">
                <a:solidFill>
                  <a:srgbClr val="FF0000"/>
                </a:solidFill>
                <a:ea typeface="MS PGothic" charset="-128"/>
              </a:rPr>
              <a:t>Peripheral and central chemoreceptors</a:t>
            </a:r>
          </a:p>
        </p:txBody>
      </p:sp>
      <p:pic>
        <p:nvPicPr>
          <p:cNvPr id="25602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7342"/>
            <a:ext cx="2895600" cy="2453809"/>
          </a:xfrm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1607343"/>
            <a:ext cx="5486400" cy="4717258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126900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Times" charset="0"/>
                <a:ea typeface="Times" charset="0"/>
                <a:cs typeface="Times" charset="0"/>
              </a:rPr>
              <a:t>Most of the peripheral chemoreceptors are in the </a:t>
            </a:r>
            <a:r>
              <a:rPr lang="en-US" altLang="en-US" sz="2400" dirty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carotid bodies. </a:t>
            </a:r>
            <a:r>
              <a:rPr lang="en-US" altLang="en-US" sz="2400" dirty="0">
                <a:latin typeface="Times" charset="0"/>
                <a:ea typeface="Times" charset="0"/>
                <a:cs typeface="Times" charset="0"/>
              </a:rPr>
              <a:t>However, a few are also in the </a:t>
            </a:r>
            <a:r>
              <a:rPr lang="en-US" altLang="en-US" sz="2400" dirty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aortic bodies</a:t>
            </a:r>
            <a:r>
              <a:rPr lang="en-US" altLang="en-US" sz="2400" dirty="0" smtClean="0"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 marL="126900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smtClean="0">
                <a:latin typeface="Times" charset="0"/>
                <a:ea typeface="Times" charset="0"/>
                <a:cs typeface="Times" charset="0"/>
              </a:rPr>
              <a:t>They send impulses to the inspiratory neurons (DRG) through CN: </a:t>
            </a:r>
            <a:r>
              <a:rPr lang="en-US" altLang="en-US" sz="2400" dirty="0" smtClean="0">
                <a:solidFill>
                  <a:srgbClr val="5734FD"/>
                </a:solidFill>
                <a:latin typeface="Times" charset="0"/>
                <a:ea typeface="Times" charset="0"/>
                <a:cs typeface="Times" charset="0"/>
              </a:rPr>
              <a:t>IX and X</a:t>
            </a:r>
            <a:r>
              <a:rPr lang="en-US" altLang="en-US" sz="2400" dirty="0" smtClean="0"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 marL="126900">
              <a:spcBef>
                <a:spcPts val="0"/>
              </a:spcBef>
              <a:spcAft>
                <a:spcPts val="0"/>
              </a:spcAft>
            </a:pPr>
            <a:endParaRPr lang="en-US" altLang="en-US" sz="2400" dirty="0">
              <a:latin typeface="Times" charset="0"/>
              <a:ea typeface="Times" charset="0"/>
              <a:cs typeface="Times" charset="0"/>
            </a:endParaRPr>
          </a:p>
          <a:p>
            <a:pPr marL="126900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smtClean="0">
                <a:latin typeface="Times" charset="0"/>
                <a:ea typeface="Times" charset="0"/>
                <a:cs typeface="Times" charset="0"/>
              </a:rPr>
              <a:t>The central chemoreceptors are located under the ventral surface of the medulla and  has direct connections with the inspiratory area (DRG).</a:t>
            </a:r>
            <a:endParaRPr lang="en-US" altLang="en-US" sz="2400" dirty="0">
              <a:latin typeface="Times" charset="0"/>
              <a:ea typeface="Times" charset="0"/>
              <a:cs typeface="Times" charset="0"/>
            </a:endParaRPr>
          </a:p>
          <a:p>
            <a:endParaRPr lang="en-US" dirty="0"/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0056"/>
            <a:ext cx="2895600" cy="206454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1578</Words>
  <Application>Microsoft Macintosh PowerPoint</Application>
  <PresentationFormat>On-screen Show (4:3)</PresentationFormat>
  <Paragraphs>125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MS PGothic</vt:lpstr>
      <vt:lpstr>Tahoma</vt:lpstr>
      <vt:lpstr>Times</vt:lpstr>
      <vt:lpstr>Times New Roman</vt:lpstr>
      <vt:lpstr>Wingdings</vt:lpstr>
      <vt:lpstr>Arial</vt:lpstr>
      <vt:lpstr>Office Theme</vt:lpstr>
      <vt:lpstr>PowerPoint Presentation</vt:lpstr>
      <vt:lpstr>Objectives</vt:lpstr>
      <vt:lpstr>Controls of rate and depth of respiration</vt:lpstr>
      <vt:lpstr>Respiratory Centers</vt:lpstr>
      <vt:lpstr>  Medullary Respiratory centers</vt:lpstr>
      <vt:lpstr>Pontine Respiratory centers</vt:lpstr>
      <vt:lpstr>Hering-Breuer inflation reflex</vt:lpstr>
      <vt:lpstr>Other factors that affect respiration</vt:lpstr>
      <vt:lpstr>Chemical Control of Respiration Peripheral and central chemoreceptors</vt:lpstr>
      <vt:lpstr>Effect of changes of Co2,H+</vt:lpstr>
      <vt:lpstr>Direct effect of H+ ions on the central chemoreceptors</vt:lpstr>
      <vt:lpstr>Why does blood carbon dioxide have a more potent effect in stimulating the chemo sensitive neurons than do blood hydrogen ions?</vt:lpstr>
      <vt:lpstr>A change in blood CO2 concentration has a potent acute effect on controlling respiratory drive but only a weak chronic effect after a few days’ adaptation. </vt:lpstr>
      <vt:lpstr>Peripheral Chemoreceptor System Activity —Role of Oxygen in Respiratory Control  </vt:lpstr>
      <vt:lpstr>Summary of Chemoreceptor Control of Breathing</vt:lpstr>
      <vt:lpstr>Other Factors Influencing Respiration</vt:lpstr>
      <vt:lpstr>PowerPoint Presentation</vt:lpstr>
      <vt:lpstr>PowerPoint Presentation</vt:lpstr>
      <vt:lpstr>The overall processes of Respiration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MACPC</dc:creator>
  <cp:lastModifiedBy>Microsoft Office User</cp:lastModifiedBy>
  <cp:revision>99</cp:revision>
  <dcterms:created xsi:type="dcterms:W3CDTF">2006-08-16T00:00:00Z</dcterms:created>
  <dcterms:modified xsi:type="dcterms:W3CDTF">2021-01-25T21:03:49Z</dcterms:modified>
</cp:coreProperties>
</file>