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7" r:id="rId5"/>
    <p:sldId id="292" r:id="rId6"/>
    <p:sldId id="261" r:id="rId7"/>
    <p:sldId id="262" r:id="rId8"/>
    <p:sldId id="258" r:id="rId9"/>
    <p:sldId id="260" r:id="rId10"/>
    <p:sldId id="259" r:id="rId11"/>
    <p:sldId id="293" r:id="rId12"/>
    <p:sldId id="263" r:id="rId13"/>
    <p:sldId id="264" r:id="rId14"/>
    <p:sldId id="266" r:id="rId15"/>
    <p:sldId id="269" r:id="rId16"/>
    <p:sldId id="267" r:id="rId17"/>
    <p:sldId id="271" r:id="rId18"/>
    <p:sldId id="268" r:id="rId19"/>
    <p:sldId id="286" r:id="rId20"/>
    <p:sldId id="291" r:id="rId21"/>
    <p:sldId id="273" r:id="rId22"/>
    <p:sldId id="288" r:id="rId23"/>
    <p:sldId id="278" r:id="rId24"/>
    <p:sldId id="280" r:id="rId25"/>
    <p:sldId id="289" r:id="rId26"/>
    <p:sldId id="272" r:id="rId27"/>
    <p:sldId id="294" r:id="rId28"/>
    <p:sldId id="285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Jenkins" initials="C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51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4-14T21:37:20.505" idx="1">
    <p:pos x="10" y="10"/>
    <p:text>Sue i have inserted a bracket and shifted the obstructive label. The FVC in this slide is about 3.4 by eyeball - shoudl be moved down to 3.2 or the numbers should be changed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35CD-CC62-4C71-93EF-1F48FADF3A7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5F93-1886-41F2-AECC-F8560A6E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72DC7F-D602-40E3-B135-7A8814DAA59D}" type="slidenum">
              <a:rPr lang="en-GB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898525" y="49164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898525" y="52705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898525" y="562451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898525" y="597852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>
            <a:off x="898525" y="63325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>
            <a:off x="898525" y="66881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898525" y="704215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>
            <a:off x="898525" y="739616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7" name="Line 22"/>
          <p:cNvSpPr>
            <a:spLocks noChangeShapeType="1"/>
          </p:cNvSpPr>
          <p:nvPr/>
        </p:nvSpPr>
        <p:spPr bwMode="auto">
          <a:xfrm>
            <a:off x="898525" y="775017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898525" y="81041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898525" y="84582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65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8F3EE3D-D6D8-4495-BFCE-EFDCAF6BB82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9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43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0BB183B-0C63-44E6-B343-056C6660CF9D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3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79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9395-8AA2-4228-9462-45BAD58150CC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D2A1-6991-4742-806A-2B225F4CE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1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5E4D-CAF0-47E4-9954-13D785DD8903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266E-D03E-4D1A-8DE3-12723E513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3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4E2-B533-4BB6-AD42-EB7CFD24E170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602-9A1F-468C-B148-F222CD090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7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A2FF-E5D3-4E81-8C42-6646F8E95C35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23D2-9EE9-4B08-AB30-0A74F403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31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FAF-C8D9-430D-8B6C-9F59B2FABDD4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8B4B-F445-4E02-8285-9DAAD7A8D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2418-9A84-43A3-AB93-182B85C4B697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86E5-9707-44C7-8376-8E023E2DD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4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A555-E75D-44BF-B644-828FF6B0E39F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4C11-4461-4CCE-BD63-53A424422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6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B4D4-F54A-407B-8FC6-0D179B9A4B72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2F00-F922-4906-B5AC-8B411D573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3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6D80-4DFE-4656-A775-DC938AF98F74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0CCB-D425-4335-A893-C1531384D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60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DF4D-55FA-4C51-8779-32D04EF4F3D1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1C40-C0E7-44BE-B5E3-F213E022D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E545-EB48-450F-8595-A40E2699B298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3AF7-9757-4976-9C5B-1F288544F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2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D5A8-2B12-4585-AF62-3DE160923ECB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BF01-B9FB-475D-89A9-8FFE7D748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6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8E1B-0D41-46CB-9C71-A9BA81380ADE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DDCC-16E6-487A-9BA7-B488C8FE4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6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4610-F3F1-4245-AC92-3664FFC7E5F6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9899-45A2-4A3A-A4DE-5150DA3F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42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687E-5862-405B-9B56-93375E4ABDF1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19E3-EFDD-4F5F-BFBB-973C16CEE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2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A32F-E663-40FB-A856-CACFE6572CCC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8319-D2FE-429C-A9E0-89F52019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96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A94D-ACF7-4062-BACB-854AD913D863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0E06-106A-4A98-98CE-11DE85BC1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6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B8D3-4A84-4D55-912E-9B9DBF32F00F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DF50-4C3E-4588-831C-1C89B36D0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8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04AC-1F1B-43B3-973A-B441DC90FB0E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325-266F-4A49-A368-D1A715286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27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5C46-31ED-4B14-B667-B0480E45B007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4BB-4BF3-43F2-A030-DD16113CF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77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2DB0-91AD-4C7F-966E-D4FE6BB427BC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8D75-443C-45E4-8E4B-E5AB98A54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58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E8F-0CD8-412C-AC17-9CC59FE14731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8265-4BCD-461E-A01B-67F4A7607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595D-DDDF-4956-833E-CB61DBF8F70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7044C-EEF6-4691-8572-0EF260AE19AD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1/25/2021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1A6B1-240C-4E4F-B0A8-0CB4C246AB9D}" type="slidenum">
              <a:rPr lang="en-US" altLang="en-US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270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D11DE-12F8-4D02-B9B9-19B21325A3C3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1/25/2021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AAC55-A9E1-4FD9-9C2E-C43FB0C90ED6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92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 Spirometry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Dr. Ola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Mawlana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Two types of curves can be obtained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71804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85383"/>
            <a:ext cx="8028979" cy="7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1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8098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Forced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Expiratory Curve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subject takes a maximal inspiration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then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exhales as rapidly, as forcibly,&amp;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 maximally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 possible.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plot of volume against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one must ensure that the FEV1 curve has reached a plateau and that expiration is maintained for at least 6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seconds. </a:t>
            </a:r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normal volume-time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graph</a:t>
            </a:r>
            <a:b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(FEV</a:t>
            </a:r>
            <a:r>
              <a:rPr lang="en-GB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curve).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832648" cy="39604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9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GB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FEV1 </a:t>
            </a:r>
            <a:endParaRPr lang="en-GB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400" kern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Volume of air expelled in the 1</a:t>
            </a:r>
            <a:r>
              <a:rPr lang="en-GB" sz="2400" kern="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GB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 of forced expiration starting from full </a:t>
            </a:r>
            <a:r>
              <a:rPr lang="en-GB" sz="2400" kern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inspiration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Plateau: </a:t>
            </a: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 </a:t>
            </a:r>
            <a:endParaRPr lang="en-US" sz="2400" kern="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FEV1 % or ratio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(FEV1/FVC) * 100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Fraction of the VC expired during the 1</a:t>
            </a:r>
            <a:r>
              <a:rPr lang="en-US" sz="2400" kern="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sec of a forced expiration (NL 70%-80</a:t>
            </a:r>
            <a:r>
              <a:rPr lang="en-US" sz="2400" kern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%)</a:t>
            </a: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FEV1 is a useful measure of how quickly the lungs can be emptied.</a:t>
            </a:r>
          </a:p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The ratio is a useful index of airflow limitation.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Normal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FEV1 values (% predicted).</a:t>
            </a:r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847580"/>
              </p:ext>
            </p:extLst>
          </p:nvPr>
        </p:nvGraphicFramePr>
        <p:xfrm>
          <a:off x="457200" y="1988840"/>
          <a:ext cx="82296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Parameter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Normal value (ATS/ERS)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FEV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(% predicted FEV1)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FVC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(% predicted FVC)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FEV</a:t>
                      </a:r>
                      <a:r>
                        <a:rPr lang="en-US" sz="2400" baseline="-250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1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/FVC ratio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(0.7)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4121" y="4581128"/>
            <a:ext cx="2217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ATS=American Thoracic Society,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ERS=European Respiratory Society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endParaRPr lang="en-US" altLang="en-US" sz="36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2566988" y="5451475"/>
            <a:ext cx="401161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>
            <a:off x="2441575" y="477678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2441575" y="411003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2441575" y="3441700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2441575" y="2773363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32004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3800475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44196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5035550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5653088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6270625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641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366395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42799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4899025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10258" name="Rectangle 21"/>
          <p:cNvSpPr>
            <a:spLocks noChangeArrowheads="1"/>
          </p:cNvSpPr>
          <p:nvPr/>
        </p:nvSpPr>
        <p:spPr bwMode="auto">
          <a:xfrm>
            <a:off x="551656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61341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2057400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0261" name="Rectangle 24"/>
          <p:cNvSpPr>
            <a:spLocks noChangeArrowheads="1"/>
          </p:cNvSpPr>
          <p:nvPr/>
        </p:nvSpPr>
        <p:spPr bwMode="auto">
          <a:xfrm>
            <a:off x="2057400" y="3952875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20574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0263" name="Rectangle 26"/>
          <p:cNvSpPr>
            <a:spLocks noChangeArrowheads="1"/>
          </p:cNvSpPr>
          <p:nvPr/>
        </p:nvSpPr>
        <p:spPr bwMode="auto">
          <a:xfrm>
            <a:off x="20574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1524000" y="34305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 flipV="1">
            <a:off x="2598738" y="3886200"/>
            <a:ext cx="76200" cy="1524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 flipV="1">
            <a:off x="4495800" y="2082800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4249738" y="59197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8" name="Arc 32"/>
          <p:cNvSpPr>
            <a:spLocks/>
          </p:cNvSpPr>
          <p:nvPr/>
        </p:nvSpPr>
        <p:spPr bwMode="auto">
          <a:xfrm rot="321011">
            <a:off x="2759075" y="2006600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lnTo>
                  <a:pt x="99" y="2367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 flipH="1" flipV="1">
            <a:off x="3154363" y="2743200"/>
            <a:ext cx="46037" cy="274320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H="1">
            <a:off x="2557463" y="2768600"/>
            <a:ext cx="609600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71" name="Rectangle 35"/>
          <p:cNvSpPr>
            <a:spLocks noChangeArrowheads="1"/>
          </p:cNvSpPr>
          <p:nvPr/>
        </p:nvSpPr>
        <p:spPr bwMode="auto">
          <a:xfrm rot="-5400000">
            <a:off x="588169" y="3218656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Volume, liters</a:t>
            </a:r>
          </a:p>
        </p:txBody>
      </p:sp>
      <p:sp>
        <p:nvSpPr>
          <p:cNvPr id="10272" name="Rectangle 36"/>
          <p:cNvSpPr>
            <a:spLocks noChangeArrowheads="1"/>
          </p:cNvSpPr>
          <p:nvPr/>
        </p:nvSpPr>
        <p:spPr bwMode="auto">
          <a:xfrm>
            <a:off x="3844925" y="6091238"/>
            <a:ext cx="141064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Time, sec</a:t>
            </a:r>
          </a:p>
        </p:txBody>
      </p:sp>
      <p:sp>
        <p:nvSpPr>
          <p:cNvPr id="16420" name="Rectangle 37"/>
          <p:cNvSpPr>
            <a:spLocks noChangeArrowheads="1"/>
          </p:cNvSpPr>
          <p:nvPr/>
        </p:nvSpPr>
        <p:spPr bwMode="auto">
          <a:xfrm>
            <a:off x="6840538" y="18288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FVC</a:t>
            </a:r>
          </a:p>
        </p:txBody>
      </p:sp>
      <p:sp>
        <p:nvSpPr>
          <p:cNvPr id="10274" name="Rectangle 38"/>
          <p:cNvSpPr>
            <a:spLocks noChangeArrowheads="1"/>
          </p:cNvSpPr>
          <p:nvPr/>
        </p:nvSpPr>
        <p:spPr bwMode="auto">
          <a:xfrm>
            <a:off x="20574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0276" name="Rectangle 17"/>
          <p:cNvSpPr>
            <a:spLocks noChangeArrowheads="1"/>
          </p:cNvSpPr>
          <p:nvPr/>
        </p:nvSpPr>
        <p:spPr bwMode="auto">
          <a:xfrm>
            <a:off x="3048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962400" y="28956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8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4L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 = 5L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8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/FVC = 0.8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503488" y="2100263"/>
            <a:ext cx="1600200" cy="1587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9" name="Line 4"/>
          <p:cNvSpPr>
            <a:spLocks noChangeShapeType="1"/>
          </p:cNvSpPr>
          <p:nvPr/>
        </p:nvSpPr>
        <p:spPr bwMode="auto">
          <a:xfrm flipV="1">
            <a:off x="2590800" y="1905000"/>
            <a:ext cx="0" cy="35385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80" name="Line 10"/>
          <p:cNvSpPr>
            <a:spLocks noChangeShapeType="1"/>
          </p:cNvSpPr>
          <p:nvPr/>
        </p:nvSpPr>
        <p:spPr bwMode="auto">
          <a:xfrm flipH="1">
            <a:off x="2441575" y="2105025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303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  <p:bldP spid="16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normal flow-volume loop.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12" y="1412776"/>
            <a:ext cx="4608975" cy="482453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521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Obstructive pulmonary diseases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MEF50↓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Effort independent part of curve: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concave (Curvilinear)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PEFR normal or ↓ in severe cases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-   Inspiratory loop Normal</a:t>
            </a: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1858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Restrictive pulmonary disease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Miniature loop (elliptical)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All flow parameters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↓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71625"/>
            <a:ext cx="392621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Differences between Obstructive and Restrictive Airway Diseases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6" y="1600200"/>
            <a:ext cx="76917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At the end of this session, students should be able to: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Perform a dynamic spirometry test on a fellow student.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Describe the two graphs recorded by dynamic spirometry, namely: flow-volume loop (FVL) and </a:t>
            </a:r>
            <a:r>
              <a:rPr lang="en-US" sz="9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volume-time curve </a:t>
            </a:r>
            <a:r>
              <a:rPr lang="en-US" sz="96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forced expiratory curve “FEV</a:t>
            </a:r>
            <a:r>
              <a:rPr lang="en-US" sz="9600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”</a:t>
            </a:r>
            <a:r>
              <a:rPr lang="en-US" sz="9600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9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curve</a:t>
            </a:r>
            <a:r>
              <a:rPr lang="en-US" sz="9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forced expiratory curve (FEV1 curve).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Analyze the components of each graph; FVL and FEV1 and describe their normal appearance.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Obstructive Disease</a:t>
            </a:r>
          </a:p>
        </p:txBody>
      </p:sp>
      <p:sp>
        <p:nvSpPr>
          <p:cNvPr id="37891" name="Arc 3"/>
          <p:cNvSpPr>
            <a:spLocks/>
          </p:cNvSpPr>
          <p:nvPr/>
        </p:nvSpPr>
        <p:spPr bwMode="auto">
          <a:xfrm rot="10800000">
            <a:off x="2486025" y="3046413"/>
            <a:ext cx="3459163" cy="2014537"/>
          </a:xfrm>
          <a:custGeom>
            <a:avLst/>
            <a:gdLst>
              <a:gd name="T0" fmla="*/ 2147483647 w 22359"/>
              <a:gd name="T1" fmla="*/ 0 h 21600"/>
              <a:gd name="T2" fmla="*/ 0 w 22359"/>
              <a:gd name="T3" fmla="*/ 2147483647 h 21600"/>
              <a:gd name="T4" fmla="*/ 2147483647 w 22359"/>
              <a:gd name="T5" fmla="*/ 0 h 21600"/>
              <a:gd name="T6" fmla="*/ 0 60000 65536"/>
              <a:gd name="T7" fmla="*/ 0 60000 65536"/>
              <a:gd name="T8" fmla="*/ 0 60000 65536"/>
              <a:gd name="T9" fmla="*/ 0 w 22359"/>
              <a:gd name="T10" fmla="*/ 0 h 21600"/>
              <a:gd name="T11" fmla="*/ 22359 w 223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59" h="21600" fill="none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22359" h="21600" stroke="0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22359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-5400000">
            <a:off x="421269" y="3208165"/>
            <a:ext cx="205306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Volume/ liters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05200" y="5715000"/>
            <a:ext cx="205024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Time, seconds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2438400" y="1547813"/>
            <a:ext cx="4013200" cy="3481387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71800" y="5051425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1910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800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657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943600" y="5029200"/>
            <a:ext cx="3175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4102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65388" y="1981200"/>
            <a:ext cx="3536950" cy="3038475"/>
            <a:chOff x="1553" y="1860"/>
            <a:chExt cx="2228" cy="1302"/>
          </a:xfrm>
          <a:solidFill>
            <a:srgbClr val="FF0000"/>
          </a:solidFill>
        </p:grpSpPr>
        <p:sp>
          <p:nvSpPr>
            <p:cNvPr id="25640" name="Freeform 19"/>
            <p:cNvSpPr>
              <a:spLocks/>
            </p:cNvSpPr>
            <p:nvPr/>
          </p:nvSpPr>
          <p:spPr bwMode="auto">
            <a:xfrm>
              <a:off x="1553" y="3079"/>
              <a:ext cx="19" cy="83"/>
            </a:xfrm>
            <a:custGeom>
              <a:avLst/>
              <a:gdLst>
                <a:gd name="T0" fmla="*/ 0 w 19"/>
                <a:gd name="T1" fmla="*/ 81 h 83"/>
                <a:gd name="T2" fmla="*/ 18 w 19"/>
                <a:gd name="T3" fmla="*/ 82 h 83"/>
                <a:gd name="T4" fmla="*/ 6 w 19"/>
                <a:gd name="T5" fmla="*/ 0 h 83"/>
                <a:gd name="T6" fmla="*/ 0 w 19"/>
                <a:gd name="T7" fmla="*/ 8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3"/>
                <a:gd name="T14" fmla="*/ 19 w 1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3">
                  <a:moveTo>
                    <a:pt x="0" y="81"/>
                  </a:moveTo>
                  <a:lnTo>
                    <a:pt x="18" y="82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Freeform 20"/>
            <p:cNvSpPr>
              <a:spLocks/>
            </p:cNvSpPr>
            <p:nvPr/>
          </p:nvSpPr>
          <p:spPr bwMode="auto">
            <a:xfrm>
              <a:off x="1558" y="3079"/>
              <a:ext cx="20" cy="83"/>
            </a:xfrm>
            <a:custGeom>
              <a:avLst/>
              <a:gdLst>
                <a:gd name="T0" fmla="*/ 12 w 20"/>
                <a:gd name="T1" fmla="*/ 82 h 83"/>
                <a:gd name="T2" fmla="*/ 0 w 20"/>
                <a:gd name="T3" fmla="*/ 0 h 83"/>
                <a:gd name="T4" fmla="*/ 19 w 20"/>
                <a:gd name="T5" fmla="*/ 0 h 83"/>
                <a:gd name="T6" fmla="*/ 12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2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Freeform 21"/>
            <p:cNvSpPr>
              <a:spLocks/>
            </p:cNvSpPr>
            <p:nvPr/>
          </p:nvSpPr>
          <p:spPr bwMode="auto">
            <a:xfrm>
              <a:off x="1553" y="3079"/>
              <a:ext cx="25" cy="83"/>
            </a:xfrm>
            <a:custGeom>
              <a:avLst/>
              <a:gdLst>
                <a:gd name="T0" fmla="*/ 0 w 25"/>
                <a:gd name="T1" fmla="*/ 81 h 83"/>
                <a:gd name="T2" fmla="*/ 18 w 25"/>
                <a:gd name="T3" fmla="*/ 82 h 83"/>
                <a:gd name="T4" fmla="*/ 24 w 25"/>
                <a:gd name="T5" fmla="*/ 0 h 83"/>
                <a:gd name="T6" fmla="*/ 6 w 25"/>
                <a:gd name="T7" fmla="*/ 0 h 83"/>
                <a:gd name="T8" fmla="*/ 0 w 25"/>
                <a:gd name="T9" fmla="*/ 8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3"/>
                <a:gd name="T17" fmla="*/ 25 w 2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3">
                  <a:moveTo>
                    <a:pt x="0" y="81"/>
                  </a:moveTo>
                  <a:lnTo>
                    <a:pt x="18" y="8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Freeform 22"/>
            <p:cNvSpPr>
              <a:spLocks/>
            </p:cNvSpPr>
            <p:nvPr/>
          </p:nvSpPr>
          <p:spPr bwMode="auto">
            <a:xfrm>
              <a:off x="1558" y="3007"/>
              <a:ext cx="20" cy="74"/>
            </a:xfrm>
            <a:custGeom>
              <a:avLst/>
              <a:gdLst>
                <a:gd name="T0" fmla="*/ 0 w 20"/>
                <a:gd name="T1" fmla="*/ 72 h 74"/>
                <a:gd name="T2" fmla="*/ 19 w 20"/>
                <a:gd name="T3" fmla="*/ 73 h 74"/>
                <a:gd name="T4" fmla="*/ 5 w 20"/>
                <a:gd name="T5" fmla="*/ 0 h 74"/>
                <a:gd name="T6" fmla="*/ 0 w 20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2"/>
                  </a:moveTo>
                  <a:lnTo>
                    <a:pt x="19" y="73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Freeform 23"/>
            <p:cNvSpPr>
              <a:spLocks/>
            </p:cNvSpPr>
            <p:nvPr/>
          </p:nvSpPr>
          <p:spPr bwMode="auto">
            <a:xfrm>
              <a:off x="1564" y="3007"/>
              <a:ext cx="21" cy="74"/>
            </a:xfrm>
            <a:custGeom>
              <a:avLst/>
              <a:gdLst>
                <a:gd name="T0" fmla="*/ 13 w 21"/>
                <a:gd name="T1" fmla="*/ 73 h 74"/>
                <a:gd name="T2" fmla="*/ 0 w 21"/>
                <a:gd name="T3" fmla="*/ 0 h 74"/>
                <a:gd name="T4" fmla="*/ 20 w 21"/>
                <a:gd name="T5" fmla="*/ 0 h 74"/>
                <a:gd name="T6" fmla="*/ 13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3" y="7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Freeform 24"/>
            <p:cNvSpPr>
              <a:spLocks/>
            </p:cNvSpPr>
            <p:nvPr/>
          </p:nvSpPr>
          <p:spPr bwMode="auto">
            <a:xfrm>
              <a:off x="1558" y="3007"/>
              <a:ext cx="27" cy="74"/>
            </a:xfrm>
            <a:custGeom>
              <a:avLst/>
              <a:gdLst>
                <a:gd name="T0" fmla="*/ 0 w 27"/>
                <a:gd name="T1" fmla="*/ 72 h 74"/>
                <a:gd name="T2" fmla="*/ 19 w 27"/>
                <a:gd name="T3" fmla="*/ 73 h 74"/>
                <a:gd name="T4" fmla="*/ 26 w 27"/>
                <a:gd name="T5" fmla="*/ 0 h 74"/>
                <a:gd name="T6" fmla="*/ 5 w 27"/>
                <a:gd name="T7" fmla="*/ 0 h 74"/>
                <a:gd name="T8" fmla="*/ 0 w 27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4"/>
                <a:gd name="T17" fmla="*/ 27 w 2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4">
                  <a:moveTo>
                    <a:pt x="0" y="72"/>
                  </a:moveTo>
                  <a:lnTo>
                    <a:pt x="19" y="73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6" name="Freeform 25"/>
            <p:cNvSpPr>
              <a:spLocks/>
            </p:cNvSpPr>
            <p:nvPr/>
          </p:nvSpPr>
          <p:spPr bwMode="auto">
            <a:xfrm>
              <a:off x="1564" y="2944"/>
              <a:ext cx="21" cy="65"/>
            </a:xfrm>
            <a:custGeom>
              <a:avLst/>
              <a:gdLst>
                <a:gd name="T0" fmla="*/ 0 w 21"/>
                <a:gd name="T1" fmla="*/ 63 h 65"/>
                <a:gd name="T2" fmla="*/ 20 w 21"/>
                <a:gd name="T3" fmla="*/ 64 h 65"/>
                <a:gd name="T4" fmla="*/ 4 w 21"/>
                <a:gd name="T5" fmla="*/ 0 h 65"/>
                <a:gd name="T6" fmla="*/ 0 w 21"/>
                <a:gd name="T7" fmla="*/ 6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0" y="63"/>
                  </a:moveTo>
                  <a:lnTo>
                    <a:pt x="20" y="64"/>
                  </a:lnTo>
                  <a:lnTo>
                    <a:pt x="4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7" name="Freeform 26"/>
            <p:cNvSpPr>
              <a:spLocks/>
            </p:cNvSpPr>
            <p:nvPr/>
          </p:nvSpPr>
          <p:spPr bwMode="auto">
            <a:xfrm>
              <a:off x="1570" y="2944"/>
              <a:ext cx="21" cy="65"/>
            </a:xfrm>
            <a:custGeom>
              <a:avLst/>
              <a:gdLst>
                <a:gd name="T0" fmla="*/ 15 w 21"/>
                <a:gd name="T1" fmla="*/ 64 h 65"/>
                <a:gd name="T2" fmla="*/ 0 w 21"/>
                <a:gd name="T3" fmla="*/ 0 h 65"/>
                <a:gd name="T4" fmla="*/ 20 w 21"/>
                <a:gd name="T5" fmla="*/ 1 h 65"/>
                <a:gd name="T6" fmla="*/ 15 w 21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15" y="6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5" y="6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8" name="Freeform 27"/>
            <p:cNvSpPr>
              <a:spLocks/>
            </p:cNvSpPr>
            <p:nvPr/>
          </p:nvSpPr>
          <p:spPr bwMode="auto">
            <a:xfrm>
              <a:off x="1564" y="2944"/>
              <a:ext cx="27" cy="65"/>
            </a:xfrm>
            <a:custGeom>
              <a:avLst/>
              <a:gdLst>
                <a:gd name="T0" fmla="*/ 0 w 27"/>
                <a:gd name="T1" fmla="*/ 63 h 65"/>
                <a:gd name="T2" fmla="*/ 21 w 27"/>
                <a:gd name="T3" fmla="*/ 64 h 65"/>
                <a:gd name="T4" fmla="*/ 26 w 27"/>
                <a:gd name="T5" fmla="*/ 1 h 65"/>
                <a:gd name="T6" fmla="*/ 5 w 27"/>
                <a:gd name="T7" fmla="*/ 0 h 65"/>
                <a:gd name="T8" fmla="*/ 0 w 27"/>
                <a:gd name="T9" fmla="*/ 6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5"/>
                <a:gd name="T17" fmla="*/ 27 w 2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5">
                  <a:moveTo>
                    <a:pt x="0" y="63"/>
                  </a:moveTo>
                  <a:lnTo>
                    <a:pt x="21" y="6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9" name="Freeform 28"/>
            <p:cNvSpPr>
              <a:spLocks/>
            </p:cNvSpPr>
            <p:nvPr/>
          </p:nvSpPr>
          <p:spPr bwMode="auto">
            <a:xfrm>
              <a:off x="1570" y="2887"/>
              <a:ext cx="21" cy="58"/>
            </a:xfrm>
            <a:custGeom>
              <a:avLst/>
              <a:gdLst>
                <a:gd name="T0" fmla="*/ 0 w 21"/>
                <a:gd name="T1" fmla="*/ 55 h 58"/>
                <a:gd name="T2" fmla="*/ 20 w 21"/>
                <a:gd name="T3" fmla="*/ 57 h 58"/>
                <a:gd name="T4" fmla="*/ 4 w 21"/>
                <a:gd name="T5" fmla="*/ 0 h 58"/>
                <a:gd name="T6" fmla="*/ 0 w 21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0" y="55"/>
                  </a:moveTo>
                  <a:lnTo>
                    <a:pt x="20" y="57"/>
                  </a:lnTo>
                  <a:lnTo>
                    <a:pt x="4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0" name="Freeform 29"/>
            <p:cNvSpPr>
              <a:spLocks/>
            </p:cNvSpPr>
            <p:nvPr/>
          </p:nvSpPr>
          <p:spPr bwMode="auto">
            <a:xfrm>
              <a:off x="1575" y="2887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0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1" name="Freeform 30"/>
            <p:cNvSpPr>
              <a:spLocks/>
            </p:cNvSpPr>
            <p:nvPr/>
          </p:nvSpPr>
          <p:spPr bwMode="auto">
            <a:xfrm>
              <a:off x="1570" y="2887"/>
              <a:ext cx="26" cy="58"/>
            </a:xfrm>
            <a:custGeom>
              <a:avLst/>
              <a:gdLst>
                <a:gd name="T0" fmla="*/ 0 w 26"/>
                <a:gd name="T1" fmla="*/ 55 h 58"/>
                <a:gd name="T2" fmla="*/ 21 w 26"/>
                <a:gd name="T3" fmla="*/ 57 h 58"/>
                <a:gd name="T4" fmla="*/ 25 w 26"/>
                <a:gd name="T5" fmla="*/ 0 h 58"/>
                <a:gd name="T6" fmla="*/ 5 w 26"/>
                <a:gd name="T7" fmla="*/ 0 h 58"/>
                <a:gd name="T8" fmla="*/ 0 w 26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"/>
                <a:gd name="T17" fmla="*/ 26 w 2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">
                  <a:moveTo>
                    <a:pt x="0" y="55"/>
                  </a:moveTo>
                  <a:lnTo>
                    <a:pt x="21" y="57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2" name="Freeform 31"/>
            <p:cNvSpPr>
              <a:spLocks/>
            </p:cNvSpPr>
            <p:nvPr/>
          </p:nvSpPr>
          <p:spPr bwMode="auto">
            <a:xfrm>
              <a:off x="1575" y="2836"/>
              <a:ext cx="21" cy="53"/>
            </a:xfrm>
            <a:custGeom>
              <a:avLst/>
              <a:gdLst>
                <a:gd name="T0" fmla="*/ 0 w 21"/>
                <a:gd name="T1" fmla="*/ 51 h 53"/>
                <a:gd name="T2" fmla="*/ 20 w 21"/>
                <a:gd name="T3" fmla="*/ 52 h 53"/>
                <a:gd name="T4" fmla="*/ 3 w 21"/>
                <a:gd name="T5" fmla="*/ 0 h 53"/>
                <a:gd name="T6" fmla="*/ 0 w 21"/>
                <a:gd name="T7" fmla="*/ 51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3"/>
                <a:gd name="T14" fmla="*/ 21 w 2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3">
                  <a:moveTo>
                    <a:pt x="0" y="51"/>
                  </a:moveTo>
                  <a:lnTo>
                    <a:pt x="20" y="52"/>
                  </a:lnTo>
                  <a:lnTo>
                    <a:pt x="3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3" name="Freeform 32"/>
            <p:cNvSpPr>
              <a:spLocks/>
            </p:cNvSpPr>
            <p:nvPr/>
          </p:nvSpPr>
          <p:spPr bwMode="auto">
            <a:xfrm>
              <a:off x="1576" y="2836"/>
              <a:ext cx="22" cy="53"/>
            </a:xfrm>
            <a:custGeom>
              <a:avLst/>
              <a:gdLst>
                <a:gd name="T0" fmla="*/ 17 w 22"/>
                <a:gd name="T1" fmla="*/ 52 h 53"/>
                <a:gd name="T2" fmla="*/ 0 w 22"/>
                <a:gd name="T3" fmla="*/ 0 h 53"/>
                <a:gd name="T4" fmla="*/ 21 w 22"/>
                <a:gd name="T5" fmla="*/ 1 h 53"/>
                <a:gd name="T6" fmla="*/ 17 w 22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17" y="52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7" y="5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4" name="Freeform 33"/>
            <p:cNvSpPr>
              <a:spLocks/>
            </p:cNvSpPr>
            <p:nvPr/>
          </p:nvSpPr>
          <p:spPr bwMode="auto">
            <a:xfrm>
              <a:off x="1575" y="2836"/>
              <a:ext cx="23" cy="53"/>
            </a:xfrm>
            <a:custGeom>
              <a:avLst/>
              <a:gdLst>
                <a:gd name="T0" fmla="*/ 0 w 23"/>
                <a:gd name="T1" fmla="*/ 51 h 53"/>
                <a:gd name="T2" fmla="*/ 18 w 23"/>
                <a:gd name="T3" fmla="*/ 52 h 53"/>
                <a:gd name="T4" fmla="*/ 22 w 23"/>
                <a:gd name="T5" fmla="*/ 1 h 53"/>
                <a:gd name="T6" fmla="*/ 2 w 23"/>
                <a:gd name="T7" fmla="*/ 0 h 53"/>
                <a:gd name="T8" fmla="*/ 0 w 23"/>
                <a:gd name="T9" fmla="*/ 5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3"/>
                <a:gd name="T17" fmla="*/ 23 w 2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3">
                  <a:moveTo>
                    <a:pt x="0" y="51"/>
                  </a:moveTo>
                  <a:lnTo>
                    <a:pt x="18" y="52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5" name="Freeform 34"/>
            <p:cNvSpPr>
              <a:spLocks/>
            </p:cNvSpPr>
            <p:nvPr/>
          </p:nvSpPr>
          <p:spPr bwMode="auto">
            <a:xfrm>
              <a:off x="1576" y="2788"/>
              <a:ext cx="22" cy="49"/>
            </a:xfrm>
            <a:custGeom>
              <a:avLst/>
              <a:gdLst>
                <a:gd name="T0" fmla="*/ 0 w 22"/>
                <a:gd name="T1" fmla="*/ 46 h 49"/>
                <a:gd name="T2" fmla="*/ 21 w 22"/>
                <a:gd name="T3" fmla="*/ 48 h 49"/>
                <a:gd name="T4" fmla="*/ 4 w 22"/>
                <a:gd name="T5" fmla="*/ 0 h 49"/>
                <a:gd name="T6" fmla="*/ 0 w 22"/>
                <a:gd name="T7" fmla="*/ 4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9"/>
                <a:gd name="T14" fmla="*/ 22 w 2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9">
                  <a:moveTo>
                    <a:pt x="0" y="46"/>
                  </a:moveTo>
                  <a:lnTo>
                    <a:pt x="21" y="48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6" name="Freeform 35"/>
            <p:cNvSpPr>
              <a:spLocks/>
            </p:cNvSpPr>
            <p:nvPr/>
          </p:nvSpPr>
          <p:spPr bwMode="auto">
            <a:xfrm>
              <a:off x="1582" y="2788"/>
              <a:ext cx="20" cy="49"/>
            </a:xfrm>
            <a:custGeom>
              <a:avLst/>
              <a:gdLst>
                <a:gd name="T0" fmla="*/ 16 w 20"/>
                <a:gd name="T1" fmla="*/ 48 h 49"/>
                <a:gd name="T2" fmla="*/ 0 w 20"/>
                <a:gd name="T3" fmla="*/ 0 h 49"/>
                <a:gd name="T4" fmla="*/ 19 w 20"/>
                <a:gd name="T5" fmla="*/ 1 h 49"/>
                <a:gd name="T6" fmla="*/ 16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16" y="48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7" name="Freeform 36"/>
            <p:cNvSpPr>
              <a:spLocks/>
            </p:cNvSpPr>
            <p:nvPr/>
          </p:nvSpPr>
          <p:spPr bwMode="auto">
            <a:xfrm>
              <a:off x="1576" y="2788"/>
              <a:ext cx="26" cy="49"/>
            </a:xfrm>
            <a:custGeom>
              <a:avLst/>
              <a:gdLst>
                <a:gd name="T0" fmla="*/ 0 w 26"/>
                <a:gd name="T1" fmla="*/ 46 h 49"/>
                <a:gd name="T2" fmla="*/ 21 w 26"/>
                <a:gd name="T3" fmla="*/ 48 h 49"/>
                <a:gd name="T4" fmla="*/ 25 w 26"/>
                <a:gd name="T5" fmla="*/ 1 h 49"/>
                <a:gd name="T6" fmla="*/ 4 w 26"/>
                <a:gd name="T7" fmla="*/ 0 h 49"/>
                <a:gd name="T8" fmla="*/ 0 w 26"/>
                <a:gd name="T9" fmla="*/ 4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9"/>
                <a:gd name="T17" fmla="*/ 26 w 2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9">
                  <a:moveTo>
                    <a:pt x="0" y="46"/>
                  </a:moveTo>
                  <a:lnTo>
                    <a:pt x="21" y="48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8" name="Freeform 37"/>
            <p:cNvSpPr>
              <a:spLocks/>
            </p:cNvSpPr>
            <p:nvPr/>
          </p:nvSpPr>
          <p:spPr bwMode="auto">
            <a:xfrm>
              <a:off x="1582" y="2745"/>
              <a:ext cx="20" cy="46"/>
            </a:xfrm>
            <a:custGeom>
              <a:avLst/>
              <a:gdLst>
                <a:gd name="T0" fmla="*/ 0 w 20"/>
                <a:gd name="T1" fmla="*/ 43 h 46"/>
                <a:gd name="T2" fmla="*/ 19 w 20"/>
                <a:gd name="T3" fmla="*/ 45 h 46"/>
                <a:gd name="T4" fmla="*/ 2 w 20"/>
                <a:gd name="T5" fmla="*/ 0 h 46"/>
                <a:gd name="T6" fmla="*/ 0 w 20"/>
                <a:gd name="T7" fmla="*/ 4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43"/>
                  </a:moveTo>
                  <a:lnTo>
                    <a:pt x="19" y="45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9" name="Freeform 38"/>
            <p:cNvSpPr>
              <a:spLocks/>
            </p:cNvSpPr>
            <p:nvPr/>
          </p:nvSpPr>
          <p:spPr bwMode="auto">
            <a:xfrm>
              <a:off x="1584" y="2745"/>
              <a:ext cx="21" cy="46"/>
            </a:xfrm>
            <a:custGeom>
              <a:avLst/>
              <a:gdLst>
                <a:gd name="T0" fmla="*/ 16 w 21"/>
                <a:gd name="T1" fmla="*/ 45 h 46"/>
                <a:gd name="T2" fmla="*/ 0 w 21"/>
                <a:gd name="T3" fmla="*/ 0 h 46"/>
                <a:gd name="T4" fmla="*/ 20 w 21"/>
                <a:gd name="T5" fmla="*/ 1 h 46"/>
                <a:gd name="T6" fmla="*/ 16 w 21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6"/>
                <a:gd name="T14" fmla="*/ 21 w 2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6">
                  <a:moveTo>
                    <a:pt x="16" y="4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4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0" name="Freeform 39"/>
            <p:cNvSpPr>
              <a:spLocks/>
            </p:cNvSpPr>
            <p:nvPr/>
          </p:nvSpPr>
          <p:spPr bwMode="auto">
            <a:xfrm>
              <a:off x="1582" y="2745"/>
              <a:ext cx="23" cy="46"/>
            </a:xfrm>
            <a:custGeom>
              <a:avLst/>
              <a:gdLst>
                <a:gd name="T0" fmla="*/ 0 w 23"/>
                <a:gd name="T1" fmla="*/ 43 h 46"/>
                <a:gd name="T2" fmla="*/ 18 w 23"/>
                <a:gd name="T3" fmla="*/ 45 h 46"/>
                <a:gd name="T4" fmla="*/ 22 w 23"/>
                <a:gd name="T5" fmla="*/ 1 h 46"/>
                <a:gd name="T6" fmla="*/ 2 w 23"/>
                <a:gd name="T7" fmla="*/ 0 h 46"/>
                <a:gd name="T8" fmla="*/ 0 w 23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6"/>
                <a:gd name="T17" fmla="*/ 23 w 2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6">
                  <a:moveTo>
                    <a:pt x="0" y="43"/>
                  </a:moveTo>
                  <a:lnTo>
                    <a:pt x="18" y="45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1" name="Freeform 40"/>
            <p:cNvSpPr>
              <a:spLocks/>
            </p:cNvSpPr>
            <p:nvPr/>
          </p:nvSpPr>
          <p:spPr bwMode="auto">
            <a:xfrm>
              <a:off x="1584" y="2708"/>
              <a:ext cx="21" cy="41"/>
            </a:xfrm>
            <a:custGeom>
              <a:avLst/>
              <a:gdLst>
                <a:gd name="T0" fmla="*/ 0 w 21"/>
                <a:gd name="T1" fmla="*/ 38 h 41"/>
                <a:gd name="T2" fmla="*/ 20 w 21"/>
                <a:gd name="T3" fmla="*/ 40 h 41"/>
                <a:gd name="T4" fmla="*/ 2 w 21"/>
                <a:gd name="T5" fmla="*/ 0 h 41"/>
                <a:gd name="T6" fmla="*/ 0 w 21"/>
                <a:gd name="T7" fmla="*/ 38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0" y="38"/>
                  </a:moveTo>
                  <a:lnTo>
                    <a:pt x="20" y="40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2" name="Freeform 41"/>
            <p:cNvSpPr>
              <a:spLocks/>
            </p:cNvSpPr>
            <p:nvPr/>
          </p:nvSpPr>
          <p:spPr bwMode="auto">
            <a:xfrm>
              <a:off x="1586" y="2708"/>
              <a:ext cx="22" cy="41"/>
            </a:xfrm>
            <a:custGeom>
              <a:avLst/>
              <a:gdLst>
                <a:gd name="T0" fmla="*/ 18 w 22"/>
                <a:gd name="T1" fmla="*/ 40 h 41"/>
                <a:gd name="T2" fmla="*/ 0 w 22"/>
                <a:gd name="T3" fmla="*/ 0 h 41"/>
                <a:gd name="T4" fmla="*/ 21 w 22"/>
                <a:gd name="T5" fmla="*/ 1 h 41"/>
                <a:gd name="T6" fmla="*/ 18 w 22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1"/>
                <a:gd name="T14" fmla="*/ 22 w 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1">
                  <a:moveTo>
                    <a:pt x="18" y="4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4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3" name="Freeform 42"/>
            <p:cNvSpPr>
              <a:spLocks/>
            </p:cNvSpPr>
            <p:nvPr/>
          </p:nvSpPr>
          <p:spPr bwMode="auto">
            <a:xfrm>
              <a:off x="1584" y="2708"/>
              <a:ext cx="24" cy="41"/>
            </a:xfrm>
            <a:custGeom>
              <a:avLst/>
              <a:gdLst>
                <a:gd name="T0" fmla="*/ 0 w 24"/>
                <a:gd name="T1" fmla="*/ 38 h 41"/>
                <a:gd name="T2" fmla="*/ 20 w 24"/>
                <a:gd name="T3" fmla="*/ 40 h 41"/>
                <a:gd name="T4" fmla="*/ 23 w 24"/>
                <a:gd name="T5" fmla="*/ 1 h 41"/>
                <a:gd name="T6" fmla="*/ 2 w 24"/>
                <a:gd name="T7" fmla="*/ 0 h 41"/>
                <a:gd name="T8" fmla="*/ 0 w 24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1"/>
                <a:gd name="T17" fmla="*/ 24 w 2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1">
                  <a:moveTo>
                    <a:pt x="0" y="38"/>
                  </a:moveTo>
                  <a:lnTo>
                    <a:pt x="20" y="4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4" name="Freeform 43"/>
            <p:cNvSpPr>
              <a:spLocks/>
            </p:cNvSpPr>
            <p:nvPr/>
          </p:nvSpPr>
          <p:spPr bwMode="auto">
            <a:xfrm>
              <a:off x="1586" y="2672"/>
              <a:ext cx="22" cy="37"/>
            </a:xfrm>
            <a:custGeom>
              <a:avLst/>
              <a:gdLst>
                <a:gd name="T0" fmla="*/ 0 w 22"/>
                <a:gd name="T1" fmla="*/ 34 h 37"/>
                <a:gd name="T2" fmla="*/ 21 w 22"/>
                <a:gd name="T3" fmla="*/ 36 h 37"/>
                <a:gd name="T4" fmla="*/ 3 w 22"/>
                <a:gd name="T5" fmla="*/ 0 h 37"/>
                <a:gd name="T6" fmla="*/ 0 w 2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4"/>
                  </a:moveTo>
                  <a:lnTo>
                    <a:pt x="21" y="36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5" name="Freeform 44"/>
            <p:cNvSpPr>
              <a:spLocks/>
            </p:cNvSpPr>
            <p:nvPr/>
          </p:nvSpPr>
          <p:spPr bwMode="auto">
            <a:xfrm>
              <a:off x="1590" y="2672"/>
              <a:ext cx="21" cy="37"/>
            </a:xfrm>
            <a:custGeom>
              <a:avLst/>
              <a:gdLst>
                <a:gd name="T0" fmla="*/ 17 w 21"/>
                <a:gd name="T1" fmla="*/ 36 h 37"/>
                <a:gd name="T2" fmla="*/ 0 w 21"/>
                <a:gd name="T3" fmla="*/ 0 h 37"/>
                <a:gd name="T4" fmla="*/ 20 w 21"/>
                <a:gd name="T5" fmla="*/ 1 h 37"/>
                <a:gd name="T6" fmla="*/ 17 w 21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7"/>
                <a:gd name="T14" fmla="*/ 21 w 2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7">
                  <a:moveTo>
                    <a:pt x="17" y="3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6" name="Freeform 45"/>
            <p:cNvSpPr>
              <a:spLocks/>
            </p:cNvSpPr>
            <p:nvPr/>
          </p:nvSpPr>
          <p:spPr bwMode="auto">
            <a:xfrm>
              <a:off x="1586" y="2672"/>
              <a:ext cx="25" cy="37"/>
            </a:xfrm>
            <a:custGeom>
              <a:avLst/>
              <a:gdLst>
                <a:gd name="T0" fmla="*/ 0 w 25"/>
                <a:gd name="T1" fmla="*/ 34 h 37"/>
                <a:gd name="T2" fmla="*/ 21 w 25"/>
                <a:gd name="T3" fmla="*/ 36 h 37"/>
                <a:gd name="T4" fmla="*/ 24 w 25"/>
                <a:gd name="T5" fmla="*/ 1 h 37"/>
                <a:gd name="T6" fmla="*/ 3 w 25"/>
                <a:gd name="T7" fmla="*/ 0 h 37"/>
                <a:gd name="T8" fmla="*/ 0 w 25"/>
                <a:gd name="T9" fmla="*/ 3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7"/>
                <a:gd name="T17" fmla="*/ 25 w 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7">
                  <a:moveTo>
                    <a:pt x="0" y="34"/>
                  </a:moveTo>
                  <a:lnTo>
                    <a:pt x="21" y="3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7" name="Freeform 46"/>
            <p:cNvSpPr>
              <a:spLocks/>
            </p:cNvSpPr>
            <p:nvPr/>
          </p:nvSpPr>
          <p:spPr bwMode="auto">
            <a:xfrm>
              <a:off x="1590" y="2640"/>
              <a:ext cx="21" cy="33"/>
            </a:xfrm>
            <a:custGeom>
              <a:avLst/>
              <a:gdLst>
                <a:gd name="T0" fmla="*/ 0 w 21"/>
                <a:gd name="T1" fmla="*/ 30 h 33"/>
                <a:gd name="T2" fmla="*/ 20 w 21"/>
                <a:gd name="T3" fmla="*/ 32 h 33"/>
                <a:gd name="T4" fmla="*/ 2 w 21"/>
                <a:gd name="T5" fmla="*/ 0 h 33"/>
                <a:gd name="T6" fmla="*/ 0 w 21"/>
                <a:gd name="T7" fmla="*/ 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0"/>
                  </a:moveTo>
                  <a:lnTo>
                    <a:pt x="20" y="3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8" name="Freeform 47"/>
            <p:cNvSpPr>
              <a:spLocks/>
            </p:cNvSpPr>
            <p:nvPr/>
          </p:nvSpPr>
          <p:spPr bwMode="auto">
            <a:xfrm>
              <a:off x="1593" y="2640"/>
              <a:ext cx="19" cy="33"/>
            </a:xfrm>
            <a:custGeom>
              <a:avLst/>
              <a:gdLst>
                <a:gd name="T0" fmla="*/ 16 w 19"/>
                <a:gd name="T1" fmla="*/ 32 h 33"/>
                <a:gd name="T2" fmla="*/ 0 w 19"/>
                <a:gd name="T3" fmla="*/ 0 h 33"/>
                <a:gd name="T4" fmla="*/ 18 w 19"/>
                <a:gd name="T5" fmla="*/ 0 h 33"/>
                <a:gd name="T6" fmla="*/ 16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6" y="3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9" name="Freeform 48"/>
            <p:cNvSpPr>
              <a:spLocks/>
            </p:cNvSpPr>
            <p:nvPr/>
          </p:nvSpPr>
          <p:spPr bwMode="auto">
            <a:xfrm>
              <a:off x="1590" y="2640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19 w 22"/>
                <a:gd name="T3" fmla="*/ 32 h 33"/>
                <a:gd name="T4" fmla="*/ 21 w 22"/>
                <a:gd name="T5" fmla="*/ 0 h 33"/>
                <a:gd name="T6" fmla="*/ 2 w 22"/>
                <a:gd name="T7" fmla="*/ 0 h 33"/>
                <a:gd name="T8" fmla="*/ 0 w 22"/>
                <a:gd name="T9" fmla="*/ 3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0"/>
                  </a:moveTo>
                  <a:lnTo>
                    <a:pt x="19" y="32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0" name="Freeform 49"/>
            <p:cNvSpPr>
              <a:spLocks/>
            </p:cNvSpPr>
            <p:nvPr/>
          </p:nvSpPr>
          <p:spPr bwMode="auto">
            <a:xfrm>
              <a:off x="1593" y="2608"/>
              <a:ext cx="19" cy="33"/>
            </a:xfrm>
            <a:custGeom>
              <a:avLst/>
              <a:gdLst>
                <a:gd name="T0" fmla="*/ 0 w 19"/>
                <a:gd name="T1" fmla="*/ 31 h 33"/>
                <a:gd name="T2" fmla="*/ 18 w 19"/>
                <a:gd name="T3" fmla="*/ 32 h 33"/>
                <a:gd name="T4" fmla="*/ 1 w 19"/>
                <a:gd name="T5" fmla="*/ 0 h 33"/>
                <a:gd name="T6" fmla="*/ 0 w 19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1"/>
                  </a:moveTo>
                  <a:lnTo>
                    <a:pt x="18" y="32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1" name="Freeform 50"/>
            <p:cNvSpPr>
              <a:spLocks/>
            </p:cNvSpPr>
            <p:nvPr/>
          </p:nvSpPr>
          <p:spPr bwMode="auto">
            <a:xfrm>
              <a:off x="1596" y="2608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1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2" name="Freeform 51"/>
            <p:cNvSpPr>
              <a:spLocks/>
            </p:cNvSpPr>
            <p:nvPr/>
          </p:nvSpPr>
          <p:spPr bwMode="auto">
            <a:xfrm>
              <a:off x="1593" y="2608"/>
              <a:ext cx="22" cy="33"/>
            </a:xfrm>
            <a:custGeom>
              <a:avLst/>
              <a:gdLst>
                <a:gd name="T0" fmla="*/ 0 w 22"/>
                <a:gd name="T1" fmla="*/ 31 h 33"/>
                <a:gd name="T2" fmla="*/ 18 w 22"/>
                <a:gd name="T3" fmla="*/ 32 h 33"/>
                <a:gd name="T4" fmla="*/ 21 w 22"/>
                <a:gd name="T5" fmla="*/ 1 h 33"/>
                <a:gd name="T6" fmla="*/ 1 w 22"/>
                <a:gd name="T7" fmla="*/ 0 h 33"/>
                <a:gd name="T8" fmla="*/ 0 w 22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1"/>
                  </a:moveTo>
                  <a:lnTo>
                    <a:pt x="18" y="32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3" name="Freeform 52"/>
            <p:cNvSpPr>
              <a:spLocks/>
            </p:cNvSpPr>
            <p:nvPr/>
          </p:nvSpPr>
          <p:spPr bwMode="auto">
            <a:xfrm>
              <a:off x="1596" y="2579"/>
              <a:ext cx="19" cy="32"/>
            </a:xfrm>
            <a:custGeom>
              <a:avLst/>
              <a:gdLst>
                <a:gd name="T0" fmla="*/ 0 w 19"/>
                <a:gd name="T1" fmla="*/ 29 h 32"/>
                <a:gd name="T2" fmla="*/ 18 w 19"/>
                <a:gd name="T3" fmla="*/ 31 h 32"/>
                <a:gd name="T4" fmla="*/ 2 w 19"/>
                <a:gd name="T5" fmla="*/ 0 h 32"/>
                <a:gd name="T6" fmla="*/ 0 w 19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9"/>
                  </a:moveTo>
                  <a:lnTo>
                    <a:pt x="18" y="3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4" name="Freeform 53"/>
            <p:cNvSpPr>
              <a:spLocks/>
            </p:cNvSpPr>
            <p:nvPr/>
          </p:nvSpPr>
          <p:spPr bwMode="auto">
            <a:xfrm>
              <a:off x="1597" y="2579"/>
              <a:ext cx="23" cy="32"/>
            </a:xfrm>
            <a:custGeom>
              <a:avLst/>
              <a:gdLst>
                <a:gd name="T0" fmla="*/ 18 w 23"/>
                <a:gd name="T1" fmla="*/ 31 h 32"/>
                <a:gd name="T2" fmla="*/ 0 w 23"/>
                <a:gd name="T3" fmla="*/ 0 h 32"/>
                <a:gd name="T4" fmla="*/ 22 w 23"/>
                <a:gd name="T5" fmla="*/ 1 h 32"/>
                <a:gd name="T6" fmla="*/ 18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18" y="31"/>
                  </a:moveTo>
                  <a:lnTo>
                    <a:pt x="0" y="0"/>
                  </a:lnTo>
                  <a:lnTo>
                    <a:pt x="22" y="1"/>
                  </a:lnTo>
                  <a:lnTo>
                    <a:pt x="18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5" name="Freeform 54"/>
            <p:cNvSpPr>
              <a:spLocks/>
            </p:cNvSpPr>
            <p:nvPr/>
          </p:nvSpPr>
          <p:spPr bwMode="auto">
            <a:xfrm>
              <a:off x="1596" y="2579"/>
              <a:ext cx="24" cy="32"/>
            </a:xfrm>
            <a:custGeom>
              <a:avLst/>
              <a:gdLst>
                <a:gd name="T0" fmla="*/ 0 w 24"/>
                <a:gd name="T1" fmla="*/ 29 h 32"/>
                <a:gd name="T2" fmla="*/ 20 w 24"/>
                <a:gd name="T3" fmla="*/ 31 h 32"/>
                <a:gd name="T4" fmla="*/ 23 w 24"/>
                <a:gd name="T5" fmla="*/ 1 h 32"/>
                <a:gd name="T6" fmla="*/ 2 w 24"/>
                <a:gd name="T7" fmla="*/ 0 h 32"/>
                <a:gd name="T8" fmla="*/ 0 w 24"/>
                <a:gd name="T9" fmla="*/ 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0" y="29"/>
                  </a:moveTo>
                  <a:lnTo>
                    <a:pt x="20" y="31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6" name="Freeform 55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2 w 23"/>
                <a:gd name="T3" fmla="*/ 30 h 31"/>
                <a:gd name="T4" fmla="*/ 3 w 23"/>
                <a:gd name="T5" fmla="*/ 0 h 31"/>
                <a:gd name="T6" fmla="*/ 0 w 23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28"/>
                  </a:moveTo>
                  <a:lnTo>
                    <a:pt x="22" y="30"/>
                  </a:lnTo>
                  <a:lnTo>
                    <a:pt x="3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7" name="Freeform 56"/>
            <p:cNvSpPr>
              <a:spLocks/>
            </p:cNvSpPr>
            <p:nvPr/>
          </p:nvSpPr>
          <p:spPr bwMode="auto">
            <a:xfrm>
              <a:off x="1601" y="2551"/>
              <a:ext cx="19" cy="31"/>
            </a:xfrm>
            <a:custGeom>
              <a:avLst/>
              <a:gdLst>
                <a:gd name="T0" fmla="*/ 16 w 19"/>
                <a:gd name="T1" fmla="*/ 30 h 31"/>
                <a:gd name="T2" fmla="*/ 0 w 19"/>
                <a:gd name="T3" fmla="*/ 0 h 31"/>
                <a:gd name="T4" fmla="*/ 18 w 19"/>
                <a:gd name="T5" fmla="*/ 1 h 31"/>
                <a:gd name="T6" fmla="*/ 16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6" y="30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8" name="Freeform 57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0 w 23"/>
                <a:gd name="T3" fmla="*/ 30 h 31"/>
                <a:gd name="T4" fmla="*/ 22 w 23"/>
                <a:gd name="T5" fmla="*/ 1 h 31"/>
                <a:gd name="T6" fmla="*/ 2 w 23"/>
                <a:gd name="T7" fmla="*/ 0 h 31"/>
                <a:gd name="T8" fmla="*/ 0 w 23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28"/>
                  </a:moveTo>
                  <a:lnTo>
                    <a:pt x="20" y="30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9" name="Freeform 58"/>
            <p:cNvSpPr>
              <a:spLocks/>
            </p:cNvSpPr>
            <p:nvPr/>
          </p:nvSpPr>
          <p:spPr bwMode="auto">
            <a:xfrm>
              <a:off x="1601" y="2525"/>
              <a:ext cx="19" cy="30"/>
            </a:xfrm>
            <a:custGeom>
              <a:avLst/>
              <a:gdLst>
                <a:gd name="T0" fmla="*/ 0 w 19"/>
                <a:gd name="T1" fmla="*/ 27 h 30"/>
                <a:gd name="T2" fmla="*/ 18 w 19"/>
                <a:gd name="T3" fmla="*/ 29 h 30"/>
                <a:gd name="T4" fmla="*/ 1 w 19"/>
                <a:gd name="T5" fmla="*/ 0 h 30"/>
                <a:gd name="T6" fmla="*/ 0 w 19"/>
                <a:gd name="T7" fmla="*/ 2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27"/>
                  </a:moveTo>
                  <a:lnTo>
                    <a:pt x="18" y="29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0" name="Freeform 59"/>
            <p:cNvSpPr>
              <a:spLocks/>
            </p:cNvSpPr>
            <p:nvPr/>
          </p:nvSpPr>
          <p:spPr bwMode="auto">
            <a:xfrm>
              <a:off x="1603" y="2525"/>
              <a:ext cx="21" cy="30"/>
            </a:xfrm>
            <a:custGeom>
              <a:avLst/>
              <a:gdLst>
                <a:gd name="T0" fmla="*/ 17 w 21"/>
                <a:gd name="T1" fmla="*/ 29 h 30"/>
                <a:gd name="T2" fmla="*/ 0 w 21"/>
                <a:gd name="T3" fmla="*/ 0 h 30"/>
                <a:gd name="T4" fmla="*/ 20 w 21"/>
                <a:gd name="T5" fmla="*/ 0 h 30"/>
                <a:gd name="T6" fmla="*/ 17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7" y="2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1" name="Freeform 60"/>
            <p:cNvSpPr>
              <a:spLocks/>
            </p:cNvSpPr>
            <p:nvPr/>
          </p:nvSpPr>
          <p:spPr bwMode="auto">
            <a:xfrm>
              <a:off x="1601" y="2525"/>
              <a:ext cx="23" cy="30"/>
            </a:xfrm>
            <a:custGeom>
              <a:avLst/>
              <a:gdLst>
                <a:gd name="T0" fmla="*/ 0 w 23"/>
                <a:gd name="T1" fmla="*/ 27 h 30"/>
                <a:gd name="T2" fmla="*/ 19 w 23"/>
                <a:gd name="T3" fmla="*/ 29 h 30"/>
                <a:gd name="T4" fmla="*/ 22 w 23"/>
                <a:gd name="T5" fmla="*/ 0 h 30"/>
                <a:gd name="T6" fmla="*/ 1 w 23"/>
                <a:gd name="T7" fmla="*/ 0 h 30"/>
                <a:gd name="T8" fmla="*/ 0 w 23"/>
                <a:gd name="T9" fmla="*/ 2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"/>
                <a:gd name="T17" fmla="*/ 23 w 2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">
                  <a:moveTo>
                    <a:pt x="0" y="27"/>
                  </a:moveTo>
                  <a:lnTo>
                    <a:pt x="19" y="2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2" name="Freeform 61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20 w 21"/>
                <a:gd name="T3" fmla="*/ 27 h 28"/>
                <a:gd name="T4" fmla="*/ 2 w 21"/>
                <a:gd name="T5" fmla="*/ 0 h 28"/>
                <a:gd name="T6" fmla="*/ 0 w 21"/>
                <a:gd name="T7" fmla="*/ 26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26"/>
                  </a:moveTo>
                  <a:lnTo>
                    <a:pt x="20" y="27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3" name="Freeform 62"/>
            <p:cNvSpPr>
              <a:spLocks/>
            </p:cNvSpPr>
            <p:nvPr/>
          </p:nvSpPr>
          <p:spPr bwMode="auto">
            <a:xfrm>
              <a:off x="1605" y="2498"/>
              <a:ext cx="19" cy="28"/>
            </a:xfrm>
            <a:custGeom>
              <a:avLst/>
              <a:gdLst>
                <a:gd name="T0" fmla="*/ 16 w 19"/>
                <a:gd name="T1" fmla="*/ 27 h 28"/>
                <a:gd name="T2" fmla="*/ 0 w 19"/>
                <a:gd name="T3" fmla="*/ 0 h 28"/>
                <a:gd name="T4" fmla="*/ 18 w 19"/>
                <a:gd name="T5" fmla="*/ 1 h 28"/>
                <a:gd name="T6" fmla="*/ 16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6" y="2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4" name="Freeform 63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18 w 21"/>
                <a:gd name="T3" fmla="*/ 27 h 28"/>
                <a:gd name="T4" fmla="*/ 20 w 21"/>
                <a:gd name="T5" fmla="*/ 1 h 28"/>
                <a:gd name="T6" fmla="*/ 2 w 21"/>
                <a:gd name="T7" fmla="*/ 0 h 28"/>
                <a:gd name="T8" fmla="*/ 0 w 21"/>
                <a:gd name="T9" fmla="*/ 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0" y="26"/>
                  </a:moveTo>
                  <a:lnTo>
                    <a:pt x="18" y="27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5" name="Freeform 64"/>
            <p:cNvSpPr>
              <a:spLocks/>
            </p:cNvSpPr>
            <p:nvPr/>
          </p:nvSpPr>
          <p:spPr bwMode="auto">
            <a:xfrm>
              <a:off x="1605" y="2471"/>
              <a:ext cx="19" cy="31"/>
            </a:xfrm>
            <a:custGeom>
              <a:avLst/>
              <a:gdLst>
                <a:gd name="T0" fmla="*/ 0 w 19"/>
                <a:gd name="T1" fmla="*/ 28 h 31"/>
                <a:gd name="T2" fmla="*/ 18 w 19"/>
                <a:gd name="T3" fmla="*/ 30 h 31"/>
                <a:gd name="T4" fmla="*/ 1 w 19"/>
                <a:gd name="T5" fmla="*/ 0 h 31"/>
                <a:gd name="T6" fmla="*/ 0 w 19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28"/>
                  </a:moveTo>
                  <a:lnTo>
                    <a:pt x="18" y="30"/>
                  </a:lnTo>
                  <a:lnTo>
                    <a:pt x="1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6" name="Freeform 65"/>
            <p:cNvSpPr>
              <a:spLocks/>
            </p:cNvSpPr>
            <p:nvPr/>
          </p:nvSpPr>
          <p:spPr bwMode="auto">
            <a:xfrm>
              <a:off x="1607" y="2471"/>
              <a:ext cx="22" cy="31"/>
            </a:xfrm>
            <a:custGeom>
              <a:avLst/>
              <a:gdLst>
                <a:gd name="T0" fmla="*/ 18 w 22"/>
                <a:gd name="T1" fmla="*/ 30 h 31"/>
                <a:gd name="T2" fmla="*/ 0 w 22"/>
                <a:gd name="T3" fmla="*/ 0 h 31"/>
                <a:gd name="T4" fmla="*/ 21 w 22"/>
                <a:gd name="T5" fmla="*/ 1 h 31"/>
                <a:gd name="T6" fmla="*/ 18 w 2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18" y="3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7" name="Freeform 66"/>
            <p:cNvSpPr>
              <a:spLocks/>
            </p:cNvSpPr>
            <p:nvPr/>
          </p:nvSpPr>
          <p:spPr bwMode="auto">
            <a:xfrm>
              <a:off x="1605" y="2471"/>
              <a:ext cx="24" cy="31"/>
            </a:xfrm>
            <a:custGeom>
              <a:avLst/>
              <a:gdLst>
                <a:gd name="T0" fmla="*/ 0 w 24"/>
                <a:gd name="T1" fmla="*/ 28 h 31"/>
                <a:gd name="T2" fmla="*/ 20 w 24"/>
                <a:gd name="T3" fmla="*/ 30 h 31"/>
                <a:gd name="T4" fmla="*/ 23 w 24"/>
                <a:gd name="T5" fmla="*/ 1 h 31"/>
                <a:gd name="T6" fmla="*/ 2 w 24"/>
                <a:gd name="T7" fmla="*/ 0 h 31"/>
                <a:gd name="T8" fmla="*/ 0 w 24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28"/>
                  </a:moveTo>
                  <a:lnTo>
                    <a:pt x="20" y="3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8" name="Freeform 67"/>
            <p:cNvSpPr>
              <a:spLocks/>
            </p:cNvSpPr>
            <p:nvPr/>
          </p:nvSpPr>
          <p:spPr bwMode="auto">
            <a:xfrm>
              <a:off x="1607" y="2447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9" name="Freeform 68"/>
            <p:cNvSpPr>
              <a:spLocks/>
            </p:cNvSpPr>
            <p:nvPr/>
          </p:nvSpPr>
          <p:spPr bwMode="auto">
            <a:xfrm>
              <a:off x="1610" y="2447"/>
              <a:ext cx="21" cy="27"/>
            </a:xfrm>
            <a:custGeom>
              <a:avLst/>
              <a:gdLst>
                <a:gd name="T0" fmla="*/ 17 w 21"/>
                <a:gd name="T1" fmla="*/ 26 h 27"/>
                <a:gd name="T2" fmla="*/ 0 w 21"/>
                <a:gd name="T3" fmla="*/ 0 h 27"/>
                <a:gd name="T4" fmla="*/ 20 w 21"/>
                <a:gd name="T5" fmla="*/ 1 h 27"/>
                <a:gd name="T6" fmla="*/ 17 w 2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17" y="2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0" name="Freeform 69"/>
            <p:cNvSpPr>
              <a:spLocks/>
            </p:cNvSpPr>
            <p:nvPr/>
          </p:nvSpPr>
          <p:spPr bwMode="auto">
            <a:xfrm>
              <a:off x="1607" y="2447"/>
              <a:ext cx="24" cy="27"/>
            </a:xfrm>
            <a:custGeom>
              <a:avLst/>
              <a:gdLst>
                <a:gd name="T0" fmla="*/ 0 w 24"/>
                <a:gd name="T1" fmla="*/ 24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4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1" name="Freeform 70"/>
            <p:cNvSpPr>
              <a:spLocks/>
            </p:cNvSpPr>
            <p:nvPr/>
          </p:nvSpPr>
          <p:spPr bwMode="auto">
            <a:xfrm>
              <a:off x="1610" y="2421"/>
              <a:ext cx="21" cy="27"/>
            </a:xfrm>
            <a:custGeom>
              <a:avLst/>
              <a:gdLst>
                <a:gd name="T0" fmla="*/ 0 w 21"/>
                <a:gd name="T1" fmla="*/ 24 h 27"/>
                <a:gd name="T2" fmla="*/ 20 w 21"/>
                <a:gd name="T3" fmla="*/ 26 h 27"/>
                <a:gd name="T4" fmla="*/ 2 w 21"/>
                <a:gd name="T5" fmla="*/ 0 h 27"/>
                <a:gd name="T6" fmla="*/ 0 w 21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4"/>
                  </a:moveTo>
                  <a:lnTo>
                    <a:pt x="20" y="26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2" name="Freeform 71"/>
            <p:cNvSpPr>
              <a:spLocks/>
            </p:cNvSpPr>
            <p:nvPr/>
          </p:nvSpPr>
          <p:spPr bwMode="auto">
            <a:xfrm>
              <a:off x="1613" y="2421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3" name="Freeform 72"/>
            <p:cNvSpPr>
              <a:spLocks/>
            </p:cNvSpPr>
            <p:nvPr/>
          </p:nvSpPr>
          <p:spPr bwMode="auto">
            <a:xfrm>
              <a:off x="1610" y="2421"/>
              <a:ext cx="25" cy="27"/>
            </a:xfrm>
            <a:custGeom>
              <a:avLst/>
              <a:gdLst>
                <a:gd name="T0" fmla="*/ 0 w 25"/>
                <a:gd name="T1" fmla="*/ 24 h 27"/>
                <a:gd name="T2" fmla="*/ 21 w 25"/>
                <a:gd name="T3" fmla="*/ 26 h 27"/>
                <a:gd name="T4" fmla="*/ 24 w 25"/>
                <a:gd name="T5" fmla="*/ 1 h 27"/>
                <a:gd name="T6" fmla="*/ 3 w 25"/>
                <a:gd name="T7" fmla="*/ 0 h 27"/>
                <a:gd name="T8" fmla="*/ 0 w 25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4"/>
                  </a:moveTo>
                  <a:lnTo>
                    <a:pt x="21" y="2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4" name="Freeform 73"/>
            <p:cNvSpPr>
              <a:spLocks/>
            </p:cNvSpPr>
            <p:nvPr/>
          </p:nvSpPr>
          <p:spPr bwMode="auto">
            <a:xfrm>
              <a:off x="1613" y="2396"/>
              <a:ext cx="22" cy="27"/>
            </a:xfrm>
            <a:custGeom>
              <a:avLst/>
              <a:gdLst>
                <a:gd name="T0" fmla="*/ 0 w 22"/>
                <a:gd name="T1" fmla="*/ 23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3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5" name="Freeform 74"/>
            <p:cNvSpPr>
              <a:spLocks/>
            </p:cNvSpPr>
            <p:nvPr/>
          </p:nvSpPr>
          <p:spPr bwMode="auto">
            <a:xfrm>
              <a:off x="1615" y="2396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6" name="Freeform 75"/>
            <p:cNvSpPr>
              <a:spLocks/>
            </p:cNvSpPr>
            <p:nvPr/>
          </p:nvSpPr>
          <p:spPr bwMode="auto">
            <a:xfrm>
              <a:off x="1613" y="2396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7" name="Freeform 76"/>
            <p:cNvSpPr>
              <a:spLocks/>
            </p:cNvSpPr>
            <p:nvPr/>
          </p:nvSpPr>
          <p:spPr bwMode="auto">
            <a:xfrm>
              <a:off x="1615" y="2372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8" name="Freeform 77"/>
            <p:cNvSpPr>
              <a:spLocks/>
            </p:cNvSpPr>
            <p:nvPr/>
          </p:nvSpPr>
          <p:spPr bwMode="auto">
            <a:xfrm>
              <a:off x="1619" y="2372"/>
              <a:ext cx="19" cy="27"/>
            </a:xfrm>
            <a:custGeom>
              <a:avLst/>
              <a:gdLst>
                <a:gd name="T0" fmla="*/ 15 w 19"/>
                <a:gd name="T1" fmla="*/ 26 h 27"/>
                <a:gd name="T2" fmla="*/ 0 w 19"/>
                <a:gd name="T3" fmla="*/ 0 h 27"/>
                <a:gd name="T4" fmla="*/ 18 w 19"/>
                <a:gd name="T5" fmla="*/ 1 h 27"/>
                <a:gd name="T6" fmla="*/ 15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5" y="2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9" name="Freeform 78"/>
            <p:cNvSpPr>
              <a:spLocks/>
            </p:cNvSpPr>
            <p:nvPr/>
          </p:nvSpPr>
          <p:spPr bwMode="auto">
            <a:xfrm>
              <a:off x="1615" y="2372"/>
              <a:ext cx="23" cy="27"/>
            </a:xfrm>
            <a:custGeom>
              <a:avLst/>
              <a:gdLst>
                <a:gd name="T0" fmla="*/ 0 w 23"/>
                <a:gd name="T1" fmla="*/ 24 h 27"/>
                <a:gd name="T2" fmla="*/ 19 w 23"/>
                <a:gd name="T3" fmla="*/ 26 h 27"/>
                <a:gd name="T4" fmla="*/ 22 w 23"/>
                <a:gd name="T5" fmla="*/ 1 h 27"/>
                <a:gd name="T6" fmla="*/ 2 w 23"/>
                <a:gd name="T7" fmla="*/ 0 h 27"/>
                <a:gd name="T8" fmla="*/ 0 w 23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4"/>
                  </a:moveTo>
                  <a:lnTo>
                    <a:pt x="19" y="26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0" name="Freeform 79"/>
            <p:cNvSpPr>
              <a:spLocks/>
            </p:cNvSpPr>
            <p:nvPr/>
          </p:nvSpPr>
          <p:spPr bwMode="auto">
            <a:xfrm>
              <a:off x="1619" y="2349"/>
              <a:ext cx="19" cy="26"/>
            </a:xfrm>
            <a:custGeom>
              <a:avLst/>
              <a:gdLst>
                <a:gd name="T0" fmla="*/ 0 w 19"/>
                <a:gd name="T1" fmla="*/ 23 h 26"/>
                <a:gd name="T2" fmla="*/ 18 w 19"/>
                <a:gd name="T3" fmla="*/ 25 h 26"/>
                <a:gd name="T4" fmla="*/ 3 w 19"/>
                <a:gd name="T5" fmla="*/ 0 h 26"/>
                <a:gd name="T6" fmla="*/ 0 w 19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3"/>
                  </a:moveTo>
                  <a:lnTo>
                    <a:pt x="18" y="25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1" name="Freeform 80"/>
            <p:cNvSpPr>
              <a:spLocks/>
            </p:cNvSpPr>
            <p:nvPr/>
          </p:nvSpPr>
          <p:spPr bwMode="auto">
            <a:xfrm>
              <a:off x="1623" y="2349"/>
              <a:ext cx="20" cy="26"/>
            </a:xfrm>
            <a:custGeom>
              <a:avLst/>
              <a:gdLst>
                <a:gd name="T0" fmla="*/ 16 w 20"/>
                <a:gd name="T1" fmla="*/ 25 h 26"/>
                <a:gd name="T2" fmla="*/ 0 w 20"/>
                <a:gd name="T3" fmla="*/ 0 h 26"/>
                <a:gd name="T4" fmla="*/ 19 w 20"/>
                <a:gd name="T5" fmla="*/ 2 h 26"/>
                <a:gd name="T6" fmla="*/ 16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6" y="25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2" name="Freeform 81"/>
            <p:cNvSpPr>
              <a:spLocks/>
            </p:cNvSpPr>
            <p:nvPr/>
          </p:nvSpPr>
          <p:spPr bwMode="auto">
            <a:xfrm>
              <a:off x="1619" y="2349"/>
              <a:ext cx="24" cy="26"/>
            </a:xfrm>
            <a:custGeom>
              <a:avLst/>
              <a:gdLst>
                <a:gd name="T0" fmla="*/ 0 w 24"/>
                <a:gd name="T1" fmla="*/ 23 h 26"/>
                <a:gd name="T2" fmla="*/ 20 w 24"/>
                <a:gd name="T3" fmla="*/ 25 h 26"/>
                <a:gd name="T4" fmla="*/ 23 w 24"/>
                <a:gd name="T5" fmla="*/ 2 h 26"/>
                <a:gd name="T6" fmla="*/ 3 w 24"/>
                <a:gd name="T7" fmla="*/ 0 h 26"/>
                <a:gd name="T8" fmla="*/ 0 w 24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3"/>
                  </a:moveTo>
                  <a:lnTo>
                    <a:pt x="20" y="25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3" name="Freeform 82"/>
            <p:cNvSpPr>
              <a:spLocks/>
            </p:cNvSpPr>
            <p:nvPr/>
          </p:nvSpPr>
          <p:spPr bwMode="auto">
            <a:xfrm>
              <a:off x="1623" y="2325"/>
              <a:ext cx="20" cy="27"/>
            </a:xfrm>
            <a:custGeom>
              <a:avLst/>
              <a:gdLst>
                <a:gd name="T0" fmla="*/ 0 w 20"/>
                <a:gd name="T1" fmla="*/ 23 h 27"/>
                <a:gd name="T2" fmla="*/ 19 w 20"/>
                <a:gd name="T3" fmla="*/ 26 h 27"/>
                <a:gd name="T4" fmla="*/ 3 w 20"/>
                <a:gd name="T5" fmla="*/ 0 h 27"/>
                <a:gd name="T6" fmla="*/ 0 w 20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3"/>
                  </a:moveTo>
                  <a:lnTo>
                    <a:pt x="19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4" name="Freeform 83"/>
            <p:cNvSpPr>
              <a:spLocks/>
            </p:cNvSpPr>
            <p:nvPr/>
          </p:nvSpPr>
          <p:spPr bwMode="auto">
            <a:xfrm>
              <a:off x="1628" y="2325"/>
              <a:ext cx="19" cy="27"/>
            </a:xfrm>
            <a:custGeom>
              <a:avLst/>
              <a:gdLst>
                <a:gd name="T0" fmla="*/ 14 w 19"/>
                <a:gd name="T1" fmla="*/ 26 h 27"/>
                <a:gd name="T2" fmla="*/ 0 w 19"/>
                <a:gd name="T3" fmla="*/ 0 h 27"/>
                <a:gd name="T4" fmla="*/ 18 w 19"/>
                <a:gd name="T5" fmla="*/ 2 h 27"/>
                <a:gd name="T6" fmla="*/ 14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4" y="26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5" name="Freeform 84"/>
            <p:cNvSpPr>
              <a:spLocks/>
            </p:cNvSpPr>
            <p:nvPr/>
          </p:nvSpPr>
          <p:spPr bwMode="auto">
            <a:xfrm>
              <a:off x="1623" y="2325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19 w 24"/>
                <a:gd name="T3" fmla="*/ 26 h 27"/>
                <a:gd name="T4" fmla="*/ 23 w 24"/>
                <a:gd name="T5" fmla="*/ 2 h 27"/>
                <a:gd name="T6" fmla="*/ 3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19" y="26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6" name="Freeform 85"/>
            <p:cNvSpPr>
              <a:spLocks/>
            </p:cNvSpPr>
            <p:nvPr/>
          </p:nvSpPr>
          <p:spPr bwMode="auto">
            <a:xfrm>
              <a:off x="1628" y="2305"/>
              <a:ext cx="19" cy="25"/>
            </a:xfrm>
            <a:custGeom>
              <a:avLst/>
              <a:gdLst>
                <a:gd name="T0" fmla="*/ 0 w 19"/>
                <a:gd name="T1" fmla="*/ 21 h 25"/>
                <a:gd name="T2" fmla="*/ 18 w 19"/>
                <a:gd name="T3" fmla="*/ 24 h 25"/>
                <a:gd name="T4" fmla="*/ 3 w 19"/>
                <a:gd name="T5" fmla="*/ 0 h 25"/>
                <a:gd name="T6" fmla="*/ 0 w 19"/>
                <a:gd name="T7" fmla="*/ 2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21"/>
                  </a:moveTo>
                  <a:lnTo>
                    <a:pt x="18" y="24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7" name="Freeform 86"/>
            <p:cNvSpPr>
              <a:spLocks/>
            </p:cNvSpPr>
            <p:nvPr/>
          </p:nvSpPr>
          <p:spPr bwMode="auto">
            <a:xfrm>
              <a:off x="1630" y="2305"/>
              <a:ext cx="21" cy="25"/>
            </a:xfrm>
            <a:custGeom>
              <a:avLst/>
              <a:gdLst>
                <a:gd name="T0" fmla="*/ 16 w 21"/>
                <a:gd name="T1" fmla="*/ 24 h 25"/>
                <a:gd name="T2" fmla="*/ 0 w 21"/>
                <a:gd name="T3" fmla="*/ 0 h 25"/>
                <a:gd name="T4" fmla="*/ 20 w 21"/>
                <a:gd name="T5" fmla="*/ 2 h 25"/>
                <a:gd name="T6" fmla="*/ 16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16" y="2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8" name="Freeform 87"/>
            <p:cNvSpPr>
              <a:spLocks/>
            </p:cNvSpPr>
            <p:nvPr/>
          </p:nvSpPr>
          <p:spPr bwMode="auto">
            <a:xfrm>
              <a:off x="1628" y="2305"/>
              <a:ext cx="23" cy="25"/>
            </a:xfrm>
            <a:custGeom>
              <a:avLst/>
              <a:gdLst>
                <a:gd name="T0" fmla="*/ 0 w 23"/>
                <a:gd name="T1" fmla="*/ 21 h 25"/>
                <a:gd name="T2" fmla="*/ 18 w 23"/>
                <a:gd name="T3" fmla="*/ 24 h 25"/>
                <a:gd name="T4" fmla="*/ 22 w 23"/>
                <a:gd name="T5" fmla="*/ 2 h 25"/>
                <a:gd name="T6" fmla="*/ 3 w 23"/>
                <a:gd name="T7" fmla="*/ 0 h 25"/>
                <a:gd name="T8" fmla="*/ 0 w 23"/>
                <a:gd name="T9" fmla="*/ 2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0" y="21"/>
                  </a:moveTo>
                  <a:lnTo>
                    <a:pt x="18" y="24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9" name="Freeform 88"/>
            <p:cNvSpPr>
              <a:spLocks/>
            </p:cNvSpPr>
            <p:nvPr/>
          </p:nvSpPr>
          <p:spPr bwMode="auto">
            <a:xfrm>
              <a:off x="1630" y="2284"/>
              <a:ext cx="21" cy="24"/>
            </a:xfrm>
            <a:custGeom>
              <a:avLst/>
              <a:gdLst>
                <a:gd name="T0" fmla="*/ 0 w 21"/>
                <a:gd name="T1" fmla="*/ 20 h 24"/>
                <a:gd name="T2" fmla="*/ 20 w 21"/>
                <a:gd name="T3" fmla="*/ 23 h 24"/>
                <a:gd name="T4" fmla="*/ 4 w 21"/>
                <a:gd name="T5" fmla="*/ 0 h 24"/>
                <a:gd name="T6" fmla="*/ 0 w 21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20"/>
                  </a:moveTo>
                  <a:lnTo>
                    <a:pt x="20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0" name="Freeform 89"/>
            <p:cNvSpPr>
              <a:spLocks/>
            </p:cNvSpPr>
            <p:nvPr/>
          </p:nvSpPr>
          <p:spPr bwMode="auto">
            <a:xfrm>
              <a:off x="1635" y="2284"/>
              <a:ext cx="22" cy="24"/>
            </a:xfrm>
            <a:custGeom>
              <a:avLst/>
              <a:gdLst>
                <a:gd name="T0" fmla="*/ 16 w 22"/>
                <a:gd name="T1" fmla="*/ 23 h 24"/>
                <a:gd name="T2" fmla="*/ 0 w 22"/>
                <a:gd name="T3" fmla="*/ 0 h 24"/>
                <a:gd name="T4" fmla="*/ 21 w 22"/>
                <a:gd name="T5" fmla="*/ 3 h 24"/>
                <a:gd name="T6" fmla="*/ 16 w 22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6" y="23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1" name="Freeform 90"/>
            <p:cNvSpPr>
              <a:spLocks/>
            </p:cNvSpPr>
            <p:nvPr/>
          </p:nvSpPr>
          <p:spPr bwMode="auto">
            <a:xfrm>
              <a:off x="1630" y="2284"/>
              <a:ext cx="27" cy="24"/>
            </a:xfrm>
            <a:custGeom>
              <a:avLst/>
              <a:gdLst>
                <a:gd name="T0" fmla="*/ 0 w 27"/>
                <a:gd name="T1" fmla="*/ 20 h 24"/>
                <a:gd name="T2" fmla="*/ 20 w 27"/>
                <a:gd name="T3" fmla="*/ 23 h 24"/>
                <a:gd name="T4" fmla="*/ 26 w 27"/>
                <a:gd name="T5" fmla="*/ 3 h 24"/>
                <a:gd name="T6" fmla="*/ 4 w 27"/>
                <a:gd name="T7" fmla="*/ 0 h 24"/>
                <a:gd name="T8" fmla="*/ 0 w 27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20"/>
                  </a:moveTo>
                  <a:lnTo>
                    <a:pt x="20" y="23"/>
                  </a:lnTo>
                  <a:lnTo>
                    <a:pt x="26" y="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2" name="Freeform 91"/>
            <p:cNvSpPr>
              <a:spLocks/>
            </p:cNvSpPr>
            <p:nvPr/>
          </p:nvSpPr>
          <p:spPr bwMode="auto">
            <a:xfrm>
              <a:off x="1635" y="2265"/>
              <a:ext cx="22" cy="23"/>
            </a:xfrm>
            <a:custGeom>
              <a:avLst/>
              <a:gdLst>
                <a:gd name="T0" fmla="*/ 0 w 22"/>
                <a:gd name="T1" fmla="*/ 18 h 23"/>
                <a:gd name="T2" fmla="*/ 21 w 22"/>
                <a:gd name="T3" fmla="*/ 22 h 23"/>
                <a:gd name="T4" fmla="*/ 5 w 22"/>
                <a:gd name="T5" fmla="*/ 0 h 23"/>
                <a:gd name="T6" fmla="*/ 0 w 22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8"/>
                  </a:moveTo>
                  <a:lnTo>
                    <a:pt x="21" y="2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3" name="Freeform 92"/>
            <p:cNvSpPr>
              <a:spLocks/>
            </p:cNvSpPr>
            <p:nvPr/>
          </p:nvSpPr>
          <p:spPr bwMode="auto">
            <a:xfrm>
              <a:off x="1637" y="2265"/>
              <a:ext cx="22" cy="23"/>
            </a:xfrm>
            <a:custGeom>
              <a:avLst/>
              <a:gdLst>
                <a:gd name="T0" fmla="*/ 16 w 22"/>
                <a:gd name="T1" fmla="*/ 22 h 23"/>
                <a:gd name="T2" fmla="*/ 0 w 22"/>
                <a:gd name="T3" fmla="*/ 0 h 23"/>
                <a:gd name="T4" fmla="*/ 21 w 22"/>
                <a:gd name="T5" fmla="*/ 3 h 23"/>
                <a:gd name="T6" fmla="*/ 16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6" y="22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4" name="Freeform 93"/>
            <p:cNvSpPr>
              <a:spLocks/>
            </p:cNvSpPr>
            <p:nvPr/>
          </p:nvSpPr>
          <p:spPr bwMode="auto">
            <a:xfrm>
              <a:off x="1635" y="2265"/>
              <a:ext cx="24" cy="23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2 h 23"/>
                <a:gd name="T4" fmla="*/ 23 w 24"/>
                <a:gd name="T5" fmla="*/ 3 h 23"/>
                <a:gd name="T6" fmla="*/ 4 w 24"/>
                <a:gd name="T7" fmla="*/ 0 h 23"/>
                <a:gd name="T8" fmla="*/ 0 w 24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8"/>
                  </a:moveTo>
                  <a:lnTo>
                    <a:pt x="19" y="22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5" name="Freeform 94"/>
            <p:cNvSpPr>
              <a:spLocks/>
            </p:cNvSpPr>
            <p:nvPr/>
          </p:nvSpPr>
          <p:spPr bwMode="auto">
            <a:xfrm>
              <a:off x="1637" y="2247"/>
              <a:ext cx="22" cy="21"/>
            </a:xfrm>
            <a:custGeom>
              <a:avLst/>
              <a:gdLst>
                <a:gd name="T0" fmla="*/ 0 w 22"/>
                <a:gd name="T1" fmla="*/ 16 h 21"/>
                <a:gd name="T2" fmla="*/ 21 w 22"/>
                <a:gd name="T3" fmla="*/ 20 h 21"/>
                <a:gd name="T4" fmla="*/ 5 w 22"/>
                <a:gd name="T5" fmla="*/ 0 h 21"/>
                <a:gd name="T6" fmla="*/ 0 w 22"/>
                <a:gd name="T7" fmla="*/ 16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1"/>
                <a:gd name="T14" fmla="*/ 22 w 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1">
                  <a:moveTo>
                    <a:pt x="0" y="16"/>
                  </a:moveTo>
                  <a:lnTo>
                    <a:pt x="21" y="20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6" name="Freeform 95"/>
            <p:cNvSpPr>
              <a:spLocks/>
            </p:cNvSpPr>
            <p:nvPr/>
          </p:nvSpPr>
          <p:spPr bwMode="auto">
            <a:xfrm>
              <a:off x="1644" y="2247"/>
              <a:ext cx="20" cy="21"/>
            </a:xfrm>
            <a:custGeom>
              <a:avLst/>
              <a:gdLst>
                <a:gd name="T0" fmla="*/ 14 w 20"/>
                <a:gd name="T1" fmla="*/ 20 h 21"/>
                <a:gd name="T2" fmla="*/ 0 w 20"/>
                <a:gd name="T3" fmla="*/ 0 h 21"/>
                <a:gd name="T4" fmla="*/ 19 w 20"/>
                <a:gd name="T5" fmla="*/ 3 h 21"/>
                <a:gd name="T6" fmla="*/ 14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4" y="2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7" name="Freeform 96"/>
            <p:cNvSpPr>
              <a:spLocks/>
            </p:cNvSpPr>
            <p:nvPr/>
          </p:nvSpPr>
          <p:spPr bwMode="auto">
            <a:xfrm>
              <a:off x="1637" y="2247"/>
              <a:ext cx="27" cy="21"/>
            </a:xfrm>
            <a:custGeom>
              <a:avLst/>
              <a:gdLst>
                <a:gd name="T0" fmla="*/ 0 w 27"/>
                <a:gd name="T1" fmla="*/ 16 h 21"/>
                <a:gd name="T2" fmla="*/ 20 w 27"/>
                <a:gd name="T3" fmla="*/ 20 h 21"/>
                <a:gd name="T4" fmla="*/ 26 w 27"/>
                <a:gd name="T5" fmla="*/ 3 h 21"/>
                <a:gd name="T6" fmla="*/ 5 w 27"/>
                <a:gd name="T7" fmla="*/ 0 h 21"/>
                <a:gd name="T8" fmla="*/ 0 w 27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6"/>
                  </a:moveTo>
                  <a:lnTo>
                    <a:pt x="20" y="20"/>
                  </a:lnTo>
                  <a:lnTo>
                    <a:pt x="26" y="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8" name="Freeform 97"/>
            <p:cNvSpPr>
              <a:spLocks/>
            </p:cNvSpPr>
            <p:nvPr/>
          </p:nvSpPr>
          <p:spPr bwMode="auto">
            <a:xfrm>
              <a:off x="1644" y="2227"/>
              <a:ext cx="20" cy="23"/>
            </a:xfrm>
            <a:custGeom>
              <a:avLst/>
              <a:gdLst>
                <a:gd name="T0" fmla="*/ 0 w 20"/>
                <a:gd name="T1" fmla="*/ 17 h 23"/>
                <a:gd name="T2" fmla="*/ 19 w 20"/>
                <a:gd name="T3" fmla="*/ 22 h 23"/>
                <a:gd name="T4" fmla="*/ 4 w 20"/>
                <a:gd name="T5" fmla="*/ 0 h 23"/>
                <a:gd name="T6" fmla="*/ 0 w 20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17"/>
                  </a:moveTo>
                  <a:lnTo>
                    <a:pt x="19" y="22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9" name="Freeform 98"/>
            <p:cNvSpPr>
              <a:spLocks/>
            </p:cNvSpPr>
            <p:nvPr/>
          </p:nvSpPr>
          <p:spPr bwMode="auto">
            <a:xfrm>
              <a:off x="1648" y="2227"/>
              <a:ext cx="20" cy="23"/>
            </a:xfrm>
            <a:custGeom>
              <a:avLst/>
              <a:gdLst>
                <a:gd name="T0" fmla="*/ 14 w 20"/>
                <a:gd name="T1" fmla="*/ 22 h 23"/>
                <a:gd name="T2" fmla="*/ 0 w 20"/>
                <a:gd name="T3" fmla="*/ 0 h 23"/>
                <a:gd name="T4" fmla="*/ 19 w 20"/>
                <a:gd name="T5" fmla="*/ 5 h 23"/>
                <a:gd name="T6" fmla="*/ 14 w 2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14" y="2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0" name="Freeform 99"/>
            <p:cNvSpPr>
              <a:spLocks/>
            </p:cNvSpPr>
            <p:nvPr/>
          </p:nvSpPr>
          <p:spPr bwMode="auto">
            <a:xfrm>
              <a:off x="1644" y="2227"/>
              <a:ext cx="24" cy="23"/>
            </a:xfrm>
            <a:custGeom>
              <a:avLst/>
              <a:gdLst>
                <a:gd name="T0" fmla="*/ 0 w 24"/>
                <a:gd name="T1" fmla="*/ 17 h 23"/>
                <a:gd name="T2" fmla="*/ 18 w 24"/>
                <a:gd name="T3" fmla="*/ 22 h 23"/>
                <a:gd name="T4" fmla="*/ 23 w 24"/>
                <a:gd name="T5" fmla="*/ 5 h 23"/>
                <a:gd name="T6" fmla="*/ 4 w 24"/>
                <a:gd name="T7" fmla="*/ 0 h 23"/>
                <a:gd name="T8" fmla="*/ 0 w 24"/>
                <a:gd name="T9" fmla="*/ 1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7"/>
                  </a:moveTo>
                  <a:lnTo>
                    <a:pt x="18" y="22"/>
                  </a:lnTo>
                  <a:lnTo>
                    <a:pt x="23" y="5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1" name="Freeform 100"/>
            <p:cNvSpPr>
              <a:spLocks/>
            </p:cNvSpPr>
            <p:nvPr/>
          </p:nvSpPr>
          <p:spPr bwMode="auto">
            <a:xfrm>
              <a:off x="1648" y="2209"/>
              <a:ext cx="20" cy="24"/>
            </a:xfrm>
            <a:custGeom>
              <a:avLst/>
              <a:gdLst>
                <a:gd name="T0" fmla="*/ 0 w 20"/>
                <a:gd name="T1" fmla="*/ 17 h 24"/>
                <a:gd name="T2" fmla="*/ 19 w 20"/>
                <a:gd name="T3" fmla="*/ 23 h 24"/>
                <a:gd name="T4" fmla="*/ 5 w 20"/>
                <a:gd name="T5" fmla="*/ 0 h 24"/>
                <a:gd name="T6" fmla="*/ 0 w 20"/>
                <a:gd name="T7" fmla="*/ 1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7"/>
                  </a:moveTo>
                  <a:lnTo>
                    <a:pt x="19" y="23"/>
                  </a:lnTo>
                  <a:lnTo>
                    <a:pt x="5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2" name="Freeform 101"/>
            <p:cNvSpPr>
              <a:spLocks/>
            </p:cNvSpPr>
            <p:nvPr/>
          </p:nvSpPr>
          <p:spPr bwMode="auto">
            <a:xfrm>
              <a:off x="1656" y="2209"/>
              <a:ext cx="19" cy="24"/>
            </a:xfrm>
            <a:custGeom>
              <a:avLst/>
              <a:gdLst>
                <a:gd name="T0" fmla="*/ 12 w 19"/>
                <a:gd name="T1" fmla="*/ 23 h 24"/>
                <a:gd name="T2" fmla="*/ 0 w 19"/>
                <a:gd name="T3" fmla="*/ 0 h 24"/>
                <a:gd name="T4" fmla="*/ 18 w 19"/>
                <a:gd name="T5" fmla="*/ 5 h 24"/>
                <a:gd name="T6" fmla="*/ 12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2" y="23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12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3" name="Freeform 102"/>
            <p:cNvSpPr>
              <a:spLocks/>
            </p:cNvSpPr>
            <p:nvPr/>
          </p:nvSpPr>
          <p:spPr bwMode="auto">
            <a:xfrm>
              <a:off x="1648" y="2209"/>
              <a:ext cx="27" cy="24"/>
            </a:xfrm>
            <a:custGeom>
              <a:avLst/>
              <a:gdLst>
                <a:gd name="T0" fmla="*/ 0 w 27"/>
                <a:gd name="T1" fmla="*/ 17 h 24"/>
                <a:gd name="T2" fmla="*/ 20 w 27"/>
                <a:gd name="T3" fmla="*/ 23 h 24"/>
                <a:gd name="T4" fmla="*/ 26 w 27"/>
                <a:gd name="T5" fmla="*/ 5 h 24"/>
                <a:gd name="T6" fmla="*/ 6 w 27"/>
                <a:gd name="T7" fmla="*/ 0 h 24"/>
                <a:gd name="T8" fmla="*/ 0 w 27"/>
                <a:gd name="T9" fmla="*/ 1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17"/>
                  </a:moveTo>
                  <a:lnTo>
                    <a:pt x="20" y="23"/>
                  </a:lnTo>
                  <a:lnTo>
                    <a:pt x="26" y="5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4" name="Freeform 103"/>
            <p:cNvSpPr>
              <a:spLocks/>
            </p:cNvSpPr>
            <p:nvPr/>
          </p:nvSpPr>
          <p:spPr bwMode="auto">
            <a:xfrm>
              <a:off x="1656" y="2194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18 w 19"/>
                <a:gd name="T3" fmla="*/ 22 h 23"/>
                <a:gd name="T4" fmla="*/ 5 w 19"/>
                <a:gd name="T5" fmla="*/ 0 h 23"/>
                <a:gd name="T6" fmla="*/ 0 w 19"/>
                <a:gd name="T7" fmla="*/ 1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6"/>
                  </a:moveTo>
                  <a:lnTo>
                    <a:pt x="18" y="2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5" name="Freeform 104"/>
            <p:cNvSpPr>
              <a:spLocks/>
            </p:cNvSpPr>
            <p:nvPr/>
          </p:nvSpPr>
          <p:spPr bwMode="auto">
            <a:xfrm>
              <a:off x="1659" y="2194"/>
              <a:ext cx="22" cy="23"/>
            </a:xfrm>
            <a:custGeom>
              <a:avLst/>
              <a:gdLst>
                <a:gd name="T0" fmla="*/ 14 w 22"/>
                <a:gd name="T1" fmla="*/ 22 h 23"/>
                <a:gd name="T2" fmla="*/ 0 w 22"/>
                <a:gd name="T3" fmla="*/ 0 h 23"/>
                <a:gd name="T4" fmla="*/ 21 w 22"/>
                <a:gd name="T5" fmla="*/ 6 h 23"/>
                <a:gd name="T6" fmla="*/ 14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4" y="22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6" name="Freeform 105"/>
            <p:cNvSpPr>
              <a:spLocks/>
            </p:cNvSpPr>
            <p:nvPr/>
          </p:nvSpPr>
          <p:spPr bwMode="auto">
            <a:xfrm>
              <a:off x="1656" y="2194"/>
              <a:ext cx="25" cy="23"/>
            </a:xfrm>
            <a:custGeom>
              <a:avLst/>
              <a:gdLst>
                <a:gd name="T0" fmla="*/ 0 w 25"/>
                <a:gd name="T1" fmla="*/ 16 h 23"/>
                <a:gd name="T2" fmla="*/ 18 w 25"/>
                <a:gd name="T3" fmla="*/ 22 h 23"/>
                <a:gd name="T4" fmla="*/ 24 w 25"/>
                <a:gd name="T5" fmla="*/ 6 h 23"/>
                <a:gd name="T6" fmla="*/ 5 w 25"/>
                <a:gd name="T7" fmla="*/ 0 h 23"/>
                <a:gd name="T8" fmla="*/ 0 w 25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6"/>
                  </a:moveTo>
                  <a:lnTo>
                    <a:pt x="18" y="22"/>
                  </a:lnTo>
                  <a:lnTo>
                    <a:pt x="24" y="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7" name="Freeform 106"/>
            <p:cNvSpPr>
              <a:spLocks/>
            </p:cNvSpPr>
            <p:nvPr/>
          </p:nvSpPr>
          <p:spPr bwMode="auto">
            <a:xfrm>
              <a:off x="1659" y="2178"/>
              <a:ext cx="22" cy="23"/>
            </a:xfrm>
            <a:custGeom>
              <a:avLst/>
              <a:gdLst>
                <a:gd name="T0" fmla="*/ 0 w 22"/>
                <a:gd name="T1" fmla="*/ 15 h 23"/>
                <a:gd name="T2" fmla="*/ 21 w 22"/>
                <a:gd name="T3" fmla="*/ 22 h 23"/>
                <a:gd name="T4" fmla="*/ 7 w 22"/>
                <a:gd name="T5" fmla="*/ 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5"/>
                  </a:moveTo>
                  <a:lnTo>
                    <a:pt x="21" y="22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8" name="Freeform 107"/>
            <p:cNvSpPr>
              <a:spLocks/>
            </p:cNvSpPr>
            <p:nvPr/>
          </p:nvSpPr>
          <p:spPr bwMode="auto">
            <a:xfrm>
              <a:off x="1667" y="2178"/>
              <a:ext cx="18" cy="23"/>
            </a:xfrm>
            <a:custGeom>
              <a:avLst/>
              <a:gdLst>
                <a:gd name="T0" fmla="*/ 11 w 18"/>
                <a:gd name="T1" fmla="*/ 22 h 23"/>
                <a:gd name="T2" fmla="*/ 0 w 18"/>
                <a:gd name="T3" fmla="*/ 0 h 23"/>
                <a:gd name="T4" fmla="*/ 17 w 18"/>
                <a:gd name="T5" fmla="*/ 6 h 23"/>
                <a:gd name="T6" fmla="*/ 11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1" y="22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9" name="Freeform 108"/>
            <p:cNvSpPr>
              <a:spLocks/>
            </p:cNvSpPr>
            <p:nvPr/>
          </p:nvSpPr>
          <p:spPr bwMode="auto">
            <a:xfrm>
              <a:off x="1659" y="2178"/>
              <a:ext cx="26" cy="23"/>
            </a:xfrm>
            <a:custGeom>
              <a:avLst/>
              <a:gdLst>
                <a:gd name="T0" fmla="*/ 0 w 26"/>
                <a:gd name="T1" fmla="*/ 15 h 23"/>
                <a:gd name="T2" fmla="*/ 19 w 26"/>
                <a:gd name="T3" fmla="*/ 22 h 23"/>
                <a:gd name="T4" fmla="*/ 25 w 26"/>
                <a:gd name="T5" fmla="*/ 6 h 23"/>
                <a:gd name="T6" fmla="*/ 6 w 26"/>
                <a:gd name="T7" fmla="*/ 0 h 23"/>
                <a:gd name="T8" fmla="*/ 0 w 26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5"/>
                  </a:moveTo>
                  <a:lnTo>
                    <a:pt x="19" y="22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0" name="Freeform 109"/>
            <p:cNvSpPr>
              <a:spLocks/>
            </p:cNvSpPr>
            <p:nvPr/>
          </p:nvSpPr>
          <p:spPr bwMode="auto">
            <a:xfrm>
              <a:off x="1667" y="2163"/>
              <a:ext cx="18" cy="23"/>
            </a:xfrm>
            <a:custGeom>
              <a:avLst/>
              <a:gdLst>
                <a:gd name="T0" fmla="*/ 0 w 18"/>
                <a:gd name="T1" fmla="*/ 15 h 23"/>
                <a:gd name="T2" fmla="*/ 17 w 18"/>
                <a:gd name="T3" fmla="*/ 22 h 23"/>
                <a:gd name="T4" fmla="*/ 5 w 18"/>
                <a:gd name="T5" fmla="*/ 0 h 23"/>
                <a:gd name="T6" fmla="*/ 0 w 18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5"/>
                  </a:moveTo>
                  <a:lnTo>
                    <a:pt x="17" y="22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1" name="Freeform 110"/>
            <p:cNvSpPr>
              <a:spLocks/>
            </p:cNvSpPr>
            <p:nvPr/>
          </p:nvSpPr>
          <p:spPr bwMode="auto">
            <a:xfrm>
              <a:off x="1672" y="2163"/>
              <a:ext cx="19" cy="23"/>
            </a:xfrm>
            <a:custGeom>
              <a:avLst/>
              <a:gdLst>
                <a:gd name="T0" fmla="*/ 11 w 19"/>
                <a:gd name="T1" fmla="*/ 22 h 23"/>
                <a:gd name="T2" fmla="*/ 0 w 19"/>
                <a:gd name="T3" fmla="*/ 0 h 23"/>
                <a:gd name="T4" fmla="*/ 18 w 19"/>
                <a:gd name="T5" fmla="*/ 6 h 23"/>
                <a:gd name="T6" fmla="*/ 11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1" y="2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2" name="Freeform 111"/>
            <p:cNvSpPr>
              <a:spLocks/>
            </p:cNvSpPr>
            <p:nvPr/>
          </p:nvSpPr>
          <p:spPr bwMode="auto">
            <a:xfrm>
              <a:off x="1667" y="2163"/>
              <a:ext cx="24" cy="23"/>
            </a:xfrm>
            <a:custGeom>
              <a:avLst/>
              <a:gdLst>
                <a:gd name="T0" fmla="*/ 0 w 24"/>
                <a:gd name="T1" fmla="*/ 15 h 23"/>
                <a:gd name="T2" fmla="*/ 16 w 24"/>
                <a:gd name="T3" fmla="*/ 22 h 23"/>
                <a:gd name="T4" fmla="*/ 23 w 24"/>
                <a:gd name="T5" fmla="*/ 6 h 23"/>
                <a:gd name="T6" fmla="*/ 5 w 24"/>
                <a:gd name="T7" fmla="*/ 0 h 23"/>
                <a:gd name="T8" fmla="*/ 0 w 2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5"/>
                  </a:moveTo>
                  <a:lnTo>
                    <a:pt x="16" y="22"/>
                  </a:lnTo>
                  <a:lnTo>
                    <a:pt x="23" y="6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3" name="Freeform 112"/>
            <p:cNvSpPr>
              <a:spLocks/>
            </p:cNvSpPr>
            <p:nvPr/>
          </p:nvSpPr>
          <p:spPr bwMode="auto">
            <a:xfrm>
              <a:off x="1672" y="2149"/>
              <a:ext cx="19" cy="23"/>
            </a:xfrm>
            <a:custGeom>
              <a:avLst/>
              <a:gdLst>
                <a:gd name="T0" fmla="*/ 0 w 19"/>
                <a:gd name="T1" fmla="*/ 15 h 23"/>
                <a:gd name="T2" fmla="*/ 18 w 19"/>
                <a:gd name="T3" fmla="*/ 22 h 23"/>
                <a:gd name="T4" fmla="*/ 6 w 19"/>
                <a:gd name="T5" fmla="*/ 0 h 23"/>
                <a:gd name="T6" fmla="*/ 0 w 19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5"/>
                  </a:moveTo>
                  <a:lnTo>
                    <a:pt x="18" y="22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4" name="Freeform 113"/>
            <p:cNvSpPr>
              <a:spLocks/>
            </p:cNvSpPr>
            <p:nvPr/>
          </p:nvSpPr>
          <p:spPr bwMode="auto">
            <a:xfrm>
              <a:off x="1680" y="2149"/>
              <a:ext cx="19" cy="23"/>
            </a:xfrm>
            <a:custGeom>
              <a:avLst/>
              <a:gdLst>
                <a:gd name="T0" fmla="*/ 12 w 19"/>
                <a:gd name="T1" fmla="*/ 22 h 23"/>
                <a:gd name="T2" fmla="*/ 0 w 19"/>
                <a:gd name="T3" fmla="*/ 0 h 23"/>
                <a:gd name="T4" fmla="*/ 18 w 19"/>
                <a:gd name="T5" fmla="*/ 7 h 23"/>
                <a:gd name="T6" fmla="*/ 12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2" y="22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2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5" name="Freeform 114"/>
            <p:cNvSpPr>
              <a:spLocks/>
            </p:cNvSpPr>
            <p:nvPr/>
          </p:nvSpPr>
          <p:spPr bwMode="auto">
            <a:xfrm>
              <a:off x="1672" y="2149"/>
              <a:ext cx="27" cy="23"/>
            </a:xfrm>
            <a:custGeom>
              <a:avLst/>
              <a:gdLst>
                <a:gd name="T0" fmla="*/ 0 w 27"/>
                <a:gd name="T1" fmla="*/ 15 h 23"/>
                <a:gd name="T2" fmla="*/ 20 w 27"/>
                <a:gd name="T3" fmla="*/ 22 h 23"/>
                <a:gd name="T4" fmla="*/ 26 w 27"/>
                <a:gd name="T5" fmla="*/ 7 h 23"/>
                <a:gd name="T6" fmla="*/ 7 w 27"/>
                <a:gd name="T7" fmla="*/ 0 h 23"/>
                <a:gd name="T8" fmla="*/ 0 w 27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5"/>
                  </a:moveTo>
                  <a:lnTo>
                    <a:pt x="20" y="22"/>
                  </a:lnTo>
                  <a:lnTo>
                    <a:pt x="26" y="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6" name="Freeform 115"/>
            <p:cNvSpPr>
              <a:spLocks/>
            </p:cNvSpPr>
            <p:nvPr/>
          </p:nvSpPr>
          <p:spPr bwMode="auto">
            <a:xfrm>
              <a:off x="1680" y="2136"/>
              <a:ext cx="19" cy="20"/>
            </a:xfrm>
            <a:custGeom>
              <a:avLst/>
              <a:gdLst>
                <a:gd name="T0" fmla="*/ 0 w 19"/>
                <a:gd name="T1" fmla="*/ 12 h 20"/>
                <a:gd name="T2" fmla="*/ 18 w 19"/>
                <a:gd name="T3" fmla="*/ 19 h 20"/>
                <a:gd name="T4" fmla="*/ 7 w 19"/>
                <a:gd name="T5" fmla="*/ 0 h 20"/>
                <a:gd name="T6" fmla="*/ 0 w 19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12"/>
                  </a:moveTo>
                  <a:lnTo>
                    <a:pt x="18" y="19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7" name="Freeform 116"/>
            <p:cNvSpPr>
              <a:spLocks/>
            </p:cNvSpPr>
            <p:nvPr/>
          </p:nvSpPr>
          <p:spPr bwMode="auto">
            <a:xfrm>
              <a:off x="1688" y="2136"/>
              <a:ext cx="18" cy="20"/>
            </a:xfrm>
            <a:custGeom>
              <a:avLst/>
              <a:gdLst>
                <a:gd name="T0" fmla="*/ 9 w 18"/>
                <a:gd name="T1" fmla="*/ 19 h 20"/>
                <a:gd name="T2" fmla="*/ 0 w 18"/>
                <a:gd name="T3" fmla="*/ 0 h 20"/>
                <a:gd name="T4" fmla="*/ 17 w 18"/>
                <a:gd name="T5" fmla="*/ 7 h 20"/>
                <a:gd name="T6" fmla="*/ 9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9" y="19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9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8" name="Freeform 117"/>
            <p:cNvSpPr>
              <a:spLocks/>
            </p:cNvSpPr>
            <p:nvPr/>
          </p:nvSpPr>
          <p:spPr bwMode="auto">
            <a:xfrm>
              <a:off x="1680" y="2136"/>
              <a:ext cx="25" cy="20"/>
            </a:xfrm>
            <a:custGeom>
              <a:avLst/>
              <a:gdLst>
                <a:gd name="T0" fmla="*/ 0 w 25"/>
                <a:gd name="T1" fmla="*/ 12 h 20"/>
                <a:gd name="T2" fmla="*/ 16 w 25"/>
                <a:gd name="T3" fmla="*/ 19 h 20"/>
                <a:gd name="T4" fmla="*/ 24 w 25"/>
                <a:gd name="T5" fmla="*/ 7 h 20"/>
                <a:gd name="T6" fmla="*/ 7 w 25"/>
                <a:gd name="T7" fmla="*/ 0 h 20"/>
                <a:gd name="T8" fmla="*/ 0 w 25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0" y="12"/>
                  </a:moveTo>
                  <a:lnTo>
                    <a:pt x="16" y="19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9" name="Freeform 118"/>
            <p:cNvSpPr>
              <a:spLocks/>
            </p:cNvSpPr>
            <p:nvPr/>
          </p:nvSpPr>
          <p:spPr bwMode="auto">
            <a:xfrm>
              <a:off x="1688" y="2122"/>
              <a:ext cx="18" cy="21"/>
            </a:xfrm>
            <a:custGeom>
              <a:avLst/>
              <a:gdLst>
                <a:gd name="T0" fmla="*/ 0 w 18"/>
                <a:gd name="T1" fmla="*/ 12 h 21"/>
                <a:gd name="T2" fmla="*/ 17 w 18"/>
                <a:gd name="T3" fmla="*/ 20 h 21"/>
                <a:gd name="T4" fmla="*/ 7 w 18"/>
                <a:gd name="T5" fmla="*/ 0 h 21"/>
                <a:gd name="T6" fmla="*/ 0 w 18"/>
                <a:gd name="T7" fmla="*/ 1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0" y="12"/>
                  </a:moveTo>
                  <a:lnTo>
                    <a:pt x="17" y="20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0" name="Freeform 119"/>
            <p:cNvSpPr>
              <a:spLocks/>
            </p:cNvSpPr>
            <p:nvPr/>
          </p:nvSpPr>
          <p:spPr bwMode="auto">
            <a:xfrm>
              <a:off x="1695" y="2122"/>
              <a:ext cx="18" cy="21"/>
            </a:xfrm>
            <a:custGeom>
              <a:avLst/>
              <a:gdLst>
                <a:gd name="T0" fmla="*/ 10 w 18"/>
                <a:gd name="T1" fmla="*/ 20 h 21"/>
                <a:gd name="T2" fmla="*/ 0 w 18"/>
                <a:gd name="T3" fmla="*/ 0 h 21"/>
                <a:gd name="T4" fmla="*/ 17 w 18"/>
                <a:gd name="T5" fmla="*/ 7 h 21"/>
                <a:gd name="T6" fmla="*/ 10 w 18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0" y="20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1" name="Freeform 120"/>
            <p:cNvSpPr>
              <a:spLocks/>
            </p:cNvSpPr>
            <p:nvPr/>
          </p:nvSpPr>
          <p:spPr bwMode="auto">
            <a:xfrm>
              <a:off x="1688" y="2122"/>
              <a:ext cx="25" cy="21"/>
            </a:xfrm>
            <a:custGeom>
              <a:avLst/>
              <a:gdLst>
                <a:gd name="T0" fmla="*/ 0 w 25"/>
                <a:gd name="T1" fmla="*/ 12 h 21"/>
                <a:gd name="T2" fmla="*/ 17 w 25"/>
                <a:gd name="T3" fmla="*/ 20 h 21"/>
                <a:gd name="T4" fmla="*/ 24 w 25"/>
                <a:gd name="T5" fmla="*/ 7 h 21"/>
                <a:gd name="T6" fmla="*/ 7 w 25"/>
                <a:gd name="T7" fmla="*/ 0 h 21"/>
                <a:gd name="T8" fmla="*/ 0 w 2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0" y="12"/>
                  </a:moveTo>
                  <a:lnTo>
                    <a:pt x="17" y="20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2" name="Freeform 121"/>
            <p:cNvSpPr>
              <a:spLocks/>
            </p:cNvSpPr>
            <p:nvPr/>
          </p:nvSpPr>
          <p:spPr bwMode="auto">
            <a:xfrm>
              <a:off x="1695" y="2109"/>
              <a:ext cx="18" cy="23"/>
            </a:xfrm>
            <a:custGeom>
              <a:avLst/>
              <a:gdLst>
                <a:gd name="T0" fmla="*/ 0 w 18"/>
                <a:gd name="T1" fmla="*/ 13 h 23"/>
                <a:gd name="T2" fmla="*/ 17 w 18"/>
                <a:gd name="T3" fmla="*/ 22 h 23"/>
                <a:gd name="T4" fmla="*/ 6 w 18"/>
                <a:gd name="T5" fmla="*/ 0 h 23"/>
                <a:gd name="T6" fmla="*/ 0 w 18"/>
                <a:gd name="T7" fmla="*/ 1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3"/>
                  </a:moveTo>
                  <a:lnTo>
                    <a:pt x="17" y="22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3" name="Freeform 122"/>
            <p:cNvSpPr>
              <a:spLocks/>
            </p:cNvSpPr>
            <p:nvPr/>
          </p:nvSpPr>
          <p:spPr bwMode="auto">
            <a:xfrm>
              <a:off x="1702" y="2109"/>
              <a:ext cx="19" cy="23"/>
            </a:xfrm>
            <a:custGeom>
              <a:avLst/>
              <a:gdLst>
                <a:gd name="T0" fmla="*/ 10 w 19"/>
                <a:gd name="T1" fmla="*/ 22 h 23"/>
                <a:gd name="T2" fmla="*/ 0 w 19"/>
                <a:gd name="T3" fmla="*/ 0 h 23"/>
                <a:gd name="T4" fmla="*/ 18 w 19"/>
                <a:gd name="T5" fmla="*/ 9 h 23"/>
                <a:gd name="T6" fmla="*/ 10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0" y="22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4" name="Freeform 123"/>
            <p:cNvSpPr>
              <a:spLocks/>
            </p:cNvSpPr>
            <p:nvPr/>
          </p:nvSpPr>
          <p:spPr bwMode="auto">
            <a:xfrm>
              <a:off x="1695" y="2109"/>
              <a:ext cx="26" cy="23"/>
            </a:xfrm>
            <a:custGeom>
              <a:avLst/>
              <a:gdLst>
                <a:gd name="T0" fmla="*/ 0 w 26"/>
                <a:gd name="T1" fmla="*/ 13 h 23"/>
                <a:gd name="T2" fmla="*/ 17 w 26"/>
                <a:gd name="T3" fmla="*/ 22 h 23"/>
                <a:gd name="T4" fmla="*/ 25 w 26"/>
                <a:gd name="T5" fmla="*/ 9 h 23"/>
                <a:gd name="T6" fmla="*/ 6 w 26"/>
                <a:gd name="T7" fmla="*/ 0 h 23"/>
                <a:gd name="T8" fmla="*/ 0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3"/>
                  </a:moveTo>
                  <a:lnTo>
                    <a:pt x="17" y="22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5" name="Freeform 124"/>
            <p:cNvSpPr>
              <a:spLocks/>
            </p:cNvSpPr>
            <p:nvPr/>
          </p:nvSpPr>
          <p:spPr bwMode="auto">
            <a:xfrm>
              <a:off x="1702" y="2097"/>
              <a:ext cx="19" cy="22"/>
            </a:xfrm>
            <a:custGeom>
              <a:avLst/>
              <a:gdLst>
                <a:gd name="T0" fmla="*/ 0 w 19"/>
                <a:gd name="T1" fmla="*/ 12 h 22"/>
                <a:gd name="T2" fmla="*/ 18 w 19"/>
                <a:gd name="T3" fmla="*/ 21 h 22"/>
                <a:gd name="T4" fmla="*/ 7 w 19"/>
                <a:gd name="T5" fmla="*/ 0 h 22"/>
                <a:gd name="T6" fmla="*/ 0 w 19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2"/>
                  </a:moveTo>
                  <a:lnTo>
                    <a:pt x="18" y="21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6" name="Freeform 125"/>
            <p:cNvSpPr>
              <a:spLocks/>
            </p:cNvSpPr>
            <p:nvPr/>
          </p:nvSpPr>
          <p:spPr bwMode="auto">
            <a:xfrm>
              <a:off x="1709" y="2097"/>
              <a:ext cx="20" cy="22"/>
            </a:xfrm>
            <a:custGeom>
              <a:avLst/>
              <a:gdLst>
                <a:gd name="T0" fmla="*/ 11 w 20"/>
                <a:gd name="T1" fmla="*/ 21 h 22"/>
                <a:gd name="T2" fmla="*/ 0 w 20"/>
                <a:gd name="T3" fmla="*/ 0 h 22"/>
                <a:gd name="T4" fmla="*/ 19 w 20"/>
                <a:gd name="T5" fmla="*/ 8 h 22"/>
                <a:gd name="T6" fmla="*/ 11 w 20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11" y="21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7" name="Freeform 126"/>
            <p:cNvSpPr>
              <a:spLocks/>
            </p:cNvSpPr>
            <p:nvPr/>
          </p:nvSpPr>
          <p:spPr bwMode="auto">
            <a:xfrm>
              <a:off x="1702" y="2097"/>
              <a:ext cx="27" cy="22"/>
            </a:xfrm>
            <a:custGeom>
              <a:avLst/>
              <a:gdLst>
                <a:gd name="T0" fmla="*/ 0 w 27"/>
                <a:gd name="T1" fmla="*/ 12 h 22"/>
                <a:gd name="T2" fmla="*/ 18 w 27"/>
                <a:gd name="T3" fmla="*/ 21 h 22"/>
                <a:gd name="T4" fmla="*/ 26 w 27"/>
                <a:gd name="T5" fmla="*/ 8 h 22"/>
                <a:gd name="T6" fmla="*/ 7 w 27"/>
                <a:gd name="T7" fmla="*/ 0 h 22"/>
                <a:gd name="T8" fmla="*/ 0 w 2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12"/>
                  </a:moveTo>
                  <a:lnTo>
                    <a:pt x="18" y="21"/>
                  </a:lnTo>
                  <a:lnTo>
                    <a:pt x="26" y="8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8" name="Freeform 127"/>
            <p:cNvSpPr>
              <a:spLocks/>
            </p:cNvSpPr>
            <p:nvPr/>
          </p:nvSpPr>
          <p:spPr bwMode="auto">
            <a:xfrm>
              <a:off x="1709" y="2086"/>
              <a:ext cx="20" cy="20"/>
            </a:xfrm>
            <a:custGeom>
              <a:avLst/>
              <a:gdLst>
                <a:gd name="T0" fmla="*/ 0 w 20"/>
                <a:gd name="T1" fmla="*/ 11 h 20"/>
                <a:gd name="T2" fmla="*/ 19 w 20"/>
                <a:gd name="T3" fmla="*/ 19 h 20"/>
                <a:gd name="T4" fmla="*/ 9 w 20"/>
                <a:gd name="T5" fmla="*/ 0 h 20"/>
                <a:gd name="T6" fmla="*/ 0 w 20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11"/>
                  </a:moveTo>
                  <a:lnTo>
                    <a:pt x="19" y="19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9" name="Freeform 128"/>
            <p:cNvSpPr>
              <a:spLocks/>
            </p:cNvSpPr>
            <p:nvPr/>
          </p:nvSpPr>
          <p:spPr bwMode="auto">
            <a:xfrm>
              <a:off x="1717" y="2086"/>
              <a:ext cx="19" cy="20"/>
            </a:xfrm>
            <a:custGeom>
              <a:avLst/>
              <a:gdLst>
                <a:gd name="T0" fmla="*/ 10 w 19"/>
                <a:gd name="T1" fmla="*/ 19 h 20"/>
                <a:gd name="T2" fmla="*/ 0 w 19"/>
                <a:gd name="T3" fmla="*/ 0 h 20"/>
                <a:gd name="T4" fmla="*/ 18 w 19"/>
                <a:gd name="T5" fmla="*/ 8 h 20"/>
                <a:gd name="T6" fmla="*/ 10 w 1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0" y="19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0" name="Freeform 129"/>
            <p:cNvSpPr>
              <a:spLocks/>
            </p:cNvSpPr>
            <p:nvPr/>
          </p:nvSpPr>
          <p:spPr bwMode="auto">
            <a:xfrm>
              <a:off x="1709" y="2086"/>
              <a:ext cx="27" cy="20"/>
            </a:xfrm>
            <a:custGeom>
              <a:avLst/>
              <a:gdLst>
                <a:gd name="T0" fmla="*/ 0 w 27"/>
                <a:gd name="T1" fmla="*/ 11 h 20"/>
                <a:gd name="T2" fmla="*/ 18 w 27"/>
                <a:gd name="T3" fmla="*/ 19 h 20"/>
                <a:gd name="T4" fmla="*/ 26 w 27"/>
                <a:gd name="T5" fmla="*/ 8 h 20"/>
                <a:gd name="T6" fmla="*/ 8 w 27"/>
                <a:gd name="T7" fmla="*/ 0 h 20"/>
                <a:gd name="T8" fmla="*/ 0 w 27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11"/>
                  </a:moveTo>
                  <a:lnTo>
                    <a:pt x="18" y="19"/>
                  </a:lnTo>
                  <a:lnTo>
                    <a:pt x="26" y="8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1" name="Freeform 130"/>
            <p:cNvSpPr>
              <a:spLocks/>
            </p:cNvSpPr>
            <p:nvPr/>
          </p:nvSpPr>
          <p:spPr bwMode="auto">
            <a:xfrm>
              <a:off x="1717" y="2074"/>
              <a:ext cx="19" cy="21"/>
            </a:xfrm>
            <a:custGeom>
              <a:avLst/>
              <a:gdLst>
                <a:gd name="T0" fmla="*/ 0 w 19"/>
                <a:gd name="T1" fmla="*/ 10 h 21"/>
                <a:gd name="T2" fmla="*/ 18 w 19"/>
                <a:gd name="T3" fmla="*/ 20 h 21"/>
                <a:gd name="T4" fmla="*/ 8 w 19"/>
                <a:gd name="T5" fmla="*/ 0 h 21"/>
                <a:gd name="T6" fmla="*/ 0 w 19"/>
                <a:gd name="T7" fmla="*/ 1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2" name="Freeform 131"/>
            <p:cNvSpPr>
              <a:spLocks/>
            </p:cNvSpPr>
            <p:nvPr/>
          </p:nvSpPr>
          <p:spPr bwMode="auto">
            <a:xfrm>
              <a:off x="1724" y="2074"/>
              <a:ext cx="19" cy="21"/>
            </a:xfrm>
            <a:custGeom>
              <a:avLst/>
              <a:gdLst>
                <a:gd name="T0" fmla="*/ 10 w 19"/>
                <a:gd name="T1" fmla="*/ 20 h 21"/>
                <a:gd name="T2" fmla="*/ 0 w 19"/>
                <a:gd name="T3" fmla="*/ 0 h 21"/>
                <a:gd name="T4" fmla="*/ 18 w 19"/>
                <a:gd name="T5" fmla="*/ 9 h 21"/>
                <a:gd name="T6" fmla="*/ 10 w 1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10" y="20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3" name="Freeform 132"/>
            <p:cNvSpPr>
              <a:spLocks/>
            </p:cNvSpPr>
            <p:nvPr/>
          </p:nvSpPr>
          <p:spPr bwMode="auto">
            <a:xfrm>
              <a:off x="1717" y="2074"/>
              <a:ext cx="26" cy="21"/>
            </a:xfrm>
            <a:custGeom>
              <a:avLst/>
              <a:gdLst>
                <a:gd name="T0" fmla="*/ 0 w 26"/>
                <a:gd name="T1" fmla="*/ 10 h 21"/>
                <a:gd name="T2" fmla="*/ 17 w 26"/>
                <a:gd name="T3" fmla="*/ 20 h 21"/>
                <a:gd name="T4" fmla="*/ 25 w 26"/>
                <a:gd name="T5" fmla="*/ 9 h 21"/>
                <a:gd name="T6" fmla="*/ 7 w 26"/>
                <a:gd name="T7" fmla="*/ 0 h 21"/>
                <a:gd name="T8" fmla="*/ 0 w 26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10"/>
                  </a:moveTo>
                  <a:lnTo>
                    <a:pt x="17" y="20"/>
                  </a:lnTo>
                  <a:lnTo>
                    <a:pt x="25" y="9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4" name="Freeform 133"/>
            <p:cNvSpPr>
              <a:spLocks/>
            </p:cNvSpPr>
            <p:nvPr/>
          </p:nvSpPr>
          <p:spPr bwMode="auto">
            <a:xfrm>
              <a:off x="1724" y="2062"/>
              <a:ext cx="19" cy="22"/>
            </a:xfrm>
            <a:custGeom>
              <a:avLst/>
              <a:gdLst>
                <a:gd name="T0" fmla="*/ 0 w 19"/>
                <a:gd name="T1" fmla="*/ 11 h 22"/>
                <a:gd name="T2" fmla="*/ 18 w 19"/>
                <a:gd name="T3" fmla="*/ 21 h 22"/>
                <a:gd name="T4" fmla="*/ 9 w 19"/>
                <a:gd name="T5" fmla="*/ 0 h 22"/>
                <a:gd name="T6" fmla="*/ 0 w 19"/>
                <a:gd name="T7" fmla="*/ 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1"/>
                  </a:moveTo>
                  <a:lnTo>
                    <a:pt x="18" y="2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5" name="Freeform 134"/>
            <p:cNvSpPr>
              <a:spLocks/>
            </p:cNvSpPr>
            <p:nvPr/>
          </p:nvSpPr>
          <p:spPr bwMode="auto">
            <a:xfrm>
              <a:off x="1734" y="2062"/>
              <a:ext cx="18" cy="22"/>
            </a:xfrm>
            <a:custGeom>
              <a:avLst/>
              <a:gdLst>
                <a:gd name="T0" fmla="*/ 9 w 18"/>
                <a:gd name="T1" fmla="*/ 21 h 22"/>
                <a:gd name="T2" fmla="*/ 0 w 18"/>
                <a:gd name="T3" fmla="*/ 0 h 22"/>
                <a:gd name="T4" fmla="*/ 17 w 18"/>
                <a:gd name="T5" fmla="*/ 10 h 22"/>
                <a:gd name="T6" fmla="*/ 9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9" y="21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9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6" name="Freeform 135"/>
            <p:cNvSpPr>
              <a:spLocks/>
            </p:cNvSpPr>
            <p:nvPr/>
          </p:nvSpPr>
          <p:spPr bwMode="auto">
            <a:xfrm>
              <a:off x="1724" y="206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17 w 26"/>
                <a:gd name="T3" fmla="*/ 21 h 22"/>
                <a:gd name="T4" fmla="*/ 25 w 26"/>
                <a:gd name="T5" fmla="*/ 10 h 22"/>
                <a:gd name="T6" fmla="*/ 8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17" y="21"/>
                  </a:lnTo>
                  <a:lnTo>
                    <a:pt x="25" y="10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7" name="Freeform 136"/>
            <p:cNvSpPr>
              <a:spLocks/>
            </p:cNvSpPr>
            <p:nvPr/>
          </p:nvSpPr>
          <p:spPr bwMode="auto">
            <a:xfrm>
              <a:off x="1734" y="2051"/>
              <a:ext cx="18" cy="23"/>
            </a:xfrm>
            <a:custGeom>
              <a:avLst/>
              <a:gdLst>
                <a:gd name="T0" fmla="*/ 0 w 18"/>
                <a:gd name="T1" fmla="*/ 11 h 23"/>
                <a:gd name="T2" fmla="*/ 17 w 18"/>
                <a:gd name="T3" fmla="*/ 22 h 23"/>
                <a:gd name="T4" fmla="*/ 9 w 18"/>
                <a:gd name="T5" fmla="*/ 0 h 23"/>
                <a:gd name="T6" fmla="*/ 0 w 18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1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8" name="Freeform 137"/>
            <p:cNvSpPr>
              <a:spLocks/>
            </p:cNvSpPr>
            <p:nvPr/>
          </p:nvSpPr>
          <p:spPr bwMode="auto">
            <a:xfrm>
              <a:off x="1742" y="2051"/>
              <a:ext cx="19" cy="23"/>
            </a:xfrm>
            <a:custGeom>
              <a:avLst/>
              <a:gdLst>
                <a:gd name="T0" fmla="*/ 8 w 19"/>
                <a:gd name="T1" fmla="*/ 22 h 23"/>
                <a:gd name="T2" fmla="*/ 0 w 19"/>
                <a:gd name="T3" fmla="*/ 0 h 23"/>
                <a:gd name="T4" fmla="*/ 18 w 19"/>
                <a:gd name="T5" fmla="*/ 11 h 23"/>
                <a:gd name="T6" fmla="*/ 8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8" y="22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8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9" name="Freeform 138"/>
            <p:cNvSpPr>
              <a:spLocks/>
            </p:cNvSpPr>
            <p:nvPr/>
          </p:nvSpPr>
          <p:spPr bwMode="auto">
            <a:xfrm>
              <a:off x="1734" y="2051"/>
              <a:ext cx="27" cy="23"/>
            </a:xfrm>
            <a:custGeom>
              <a:avLst/>
              <a:gdLst>
                <a:gd name="T0" fmla="*/ 0 w 27"/>
                <a:gd name="T1" fmla="*/ 11 h 23"/>
                <a:gd name="T2" fmla="*/ 17 w 27"/>
                <a:gd name="T3" fmla="*/ 22 h 23"/>
                <a:gd name="T4" fmla="*/ 26 w 27"/>
                <a:gd name="T5" fmla="*/ 11 h 23"/>
                <a:gd name="T6" fmla="*/ 9 w 27"/>
                <a:gd name="T7" fmla="*/ 0 h 23"/>
                <a:gd name="T8" fmla="*/ 0 w 2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1"/>
                  </a:moveTo>
                  <a:lnTo>
                    <a:pt x="17" y="22"/>
                  </a:lnTo>
                  <a:lnTo>
                    <a:pt x="26" y="1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0" name="Freeform 139"/>
            <p:cNvSpPr>
              <a:spLocks/>
            </p:cNvSpPr>
            <p:nvPr/>
          </p:nvSpPr>
          <p:spPr bwMode="auto">
            <a:xfrm>
              <a:off x="1742" y="2039"/>
              <a:ext cx="19" cy="24"/>
            </a:xfrm>
            <a:custGeom>
              <a:avLst/>
              <a:gdLst>
                <a:gd name="T0" fmla="*/ 0 w 19"/>
                <a:gd name="T1" fmla="*/ 11 h 24"/>
                <a:gd name="T2" fmla="*/ 18 w 19"/>
                <a:gd name="T3" fmla="*/ 23 h 24"/>
                <a:gd name="T4" fmla="*/ 10 w 19"/>
                <a:gd name="T5" fmla="*/ 0 h 24"/>
                <a:gd name="T6" fmla="*/ 0 w 19"/>
                <a:gd name="T7" fmla="*/ 1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11"/>
                  </a:moveTo>
                  <a:lnTo>
                    <a:pt x="18" y="23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1" name="Freeform 140"/>
            <p:cNvSpPr>
              <a:spLocks/>
            </p:cNvSpPr>
            <p:nvPr/>
          </p:nvSpPr>
          <p:spPr bwMode="auto">
            <a:xfrm>
              <a:off x="1753" y="2039"/>
              <a:ext cx="17" cy="24"/>
            </a:xfrm>
            <a:custGeom>
              <a:avLst/>
              <a:gdLst>
                <a:gd name="T0" fmla="*/ 7 w 17"/>
                <a:gd name="T1" fmla="*/ 23 h 24"/>
                <a:gd name="T2" fmla="*/ 0 w 17"/>
                <a:gd name="T3" fmla="*/ 0 h 24"/>
                <a:gd name="T4" fmla="*/ 16 w 17"/>
                <a:gd name="T5" fmla="*/ 11 h 24"/>
                <a:gd name="T6" fmla="*/ 7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7" y="23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7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2" name="Freeform 141"/>
            <p:cNvSpPr>
              <a:spLocks/>
            </p:cNvSpPr>
            <p:nvPr/>
          </p:nvSpPr>
          <p:spPr bwMode="auto">
            <a:xfrm>
              <a:off x="1742" y="2039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7 w 28"/>
                <a:gd name="T3" fmla="*/ 23 h 24"/>
                <a:gd name="T4" fmla="*/ 27 w 28"/>
                <a:gd name="T5" fmla="*/ 11 h 24"/>
                <a:gd name="T6" fmla="*/ 10 w 28"/>
                <a:gd name="T7" fmla="*/ 0 h 24"/>
                <a:gd name="T8" fmla="*/ 0 w 28"/>
                <a:gd name="T9" fmla="*/ 1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0" y="11"/>
                  </a:moveTo>
                  <a:lnTo>
                    <a:pt x="17" y="23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3" name="Freeform 142"/>
            <p:cNvSpPr>
              <a:spLocks/>
            </p:cNvSpPr>
            <p:nvPr/>
          </p:nvSpPr>
          <p:spPr bwMode="auto">
            <a:xfrm>
              <a:off x="1753" y="2030"/>
              <a:ext cx="17" cy="22"/>
            </a:xfrm>
            <a:custGeom>
              <a:avLst/>
              <a:gdLst>
                <a:gd name="T0" fmla="*/ 0 w 17"/>
                <a:gd name="T1" fmla="*/ 10 h 22"/>
                <a:gd name="T2" fmla="*/ 16 w 17"/>
                <a:gd name="T3" fmla="*/ 21 h 22"/>
                <a:gd name="T4" fmla="*/ 10 w 17"/>
                <a:gd name="T5" fmla="*/ 0 h 22"/>
                <a:gd name="T6" fmla="*/ 0 w 17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10"/>
                  </a:moveTo>
                  <a:lnTo>
                    <a:pt x="16" y="21"/>
                  </a:ln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4" name="Freeform 143"/>
            <p:cNvSpPr>
              <a:spLocks/>
            </p:cNvSpPr>
            <p:nvPr/>
          </p:nvSpPr>
          <p:spPr bwMode="auto">
            <a:xfrm>
              <a:off x="1761" y="2030"/>
              <a:ext cx="18" cy="22"/>
            </a:xfrm>
            <a:custGeom>
              <a:avLst/>
              <a:gdLst>
                <a:gd name="T0" fmla="*/ 6 w 18"/>
                <a:gd name="T1" fmla="*/ 21 h 22"/>
                <a:gd name="T2" fmla="*/ 0 w 18"/>
                <a:gd name="T3" fmla="*/ 0 h 22"/>
                <a:gd name="T4" fmla="*/ 17 w 18"/>
                <a:gd name="T5" fmla="*/ 11 h 22"/>
                <a:gd name="T6" fmla="*/ 6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6" y="21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6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5" name="Freeform 144"/>
            <p:cNvSpPr>
              <a:spLocks/>
            </p:cNvSpPr>
            <p:nvPr/>
          </p:nvSpPr>
          <p:spPr bwMode="auto">
            <a:xfrm>
              <a:off x="1753" y="2030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14 w 24"/>
                <a:gd name="T3" fmla="*/ 21 h 22"/>
                <a:gd name="T4" fmla="*/ 23 w 24"/>
                <a:gd name="T5" fmla="*/ 11 h 22"/>
                <a:gd name="T6" fmla="*/ 9 w 24"/>
                <a:gd name="T7" fmla="*/ 0 h 22"/>
                <a:gd name="T8" fmla="*/ 0 w 24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0" y="10"/>
                  </a:moveTo>
                  <a:lnTo>
                    <a:pt x="14" y="21"/>
                  </a:lnTo>
                  <a:lnTo>
                    <a:pt x="23" y="11"/>
                  </a:ln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6" name="Freeform 145"/>
            <p:cNvSpPr>
              <a:spLocks/>
            </p:cNvSpPr>
            <p:nvPr/>
          </p:nvSpPr>
          <p:spPr bwMode="auto">
            <a:xfrm>
              <a:off x="1761" y="2021"/>
              <a:ext cx="18" cy="22"/>
            </a:xfrm>
            <a:custGeom>
              <a:avLst/>
              <a:gdLst>
                <a:gd name="T0" fmla="*/ 0 w 18"/>
                <a:gd name="T1" fmla="*/ 9 h 22"/>
                <a:gd name="T2" fmla="*/ 17 w 18"/>
                <a:gd name="T3" fmla="*/ 21 h 22"/>
                <a:gd name="T4" fmla="*/ 12 w 18"/>
                <a:gd name="T5" fmla="*/ 0 h 22"/>
                <a:gd name="T6" fmla="*/ 0 w 1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9"/>
                  </a:moveTo>
                  <a:lnTo>
                    <a:pt x="17" y="21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7" name="Freeform 146"/>
            <p:cNvSpPr>
              <a:spLocks/>
            </p:cNvSpPr>
            <p:nvPr/>
          </p:nvSpPr>
          <p:spPr bwMode="auto">
            <a:xfrm>
              <a:off x="1773" y="2021"/>
              <a:ext cx="19" cy="22"/>
            </a:xfrm>
            <a:custGeom>
              <a:avLst/>
              <a:gdLst>
                <a:gd name="T0" fmla="*/ 4 w 19"/>
                <a:gd name="T1" fmla="*/ 21 h 22"/>
                <a:gd name="T2" fmla="*/ 0 w 19"/>
                <a:gd name="T3" fmla="*/ 0 h 22"/>
                <a:gd name="T4" fmla="*/ 18 w 19"/>
                <a:gd name="T5" fmla="*/ 12 h 22"/>
                <a:gd name="T6" fmla="*/ 4 w 19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4" y="21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4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8" name="Freeform 147"/>
            <p:cNvSpPr>
              <a:spLocks/>
            </p:cNvSpPr>
            <p:nvPr/>
          </p:nvSpPr>
          <p:spPr bwMode="auto">
            <a:xfrm>
              <a:off x="1761" y="2021"/>
              <a:ext cx="26" cy="22"/>
            </a:xfrm>
            <a:custGeom>
              <a:avLst/>
              <a:gdLst>
                <a:gd name="T0" fmla="*/ 0 w 26"/>
                <a:gd name="T1" fmla="*/ 9 h 22"/>
                <a:gd name="T2" fmla="*/ 14 w 26"/>
                <a:gd name="T3" fmla="*/ 21 h 22"/>
                <a:gd name="T4" fmla="*/ 25 w 26"/>
                <a:gd name="T5" fmla="*/ 12 h 22"/>
                <a:gd name="T6" fmla="*/ 10 w 26"/>
                <a:gd name="T7" fmla="*/ 0 h 22"/>
                <a:gd name="T8" fmla="*/ 0 w 26"/>
                <a:gd name="T9" fmla="*/ 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9"/>
                  </a:moveTo>
                  <a:lnTo>
                    <a:pt x="14" y="21"/>
                  </a:lnTo>
                  <a:lnTo>
                    <a:pt x="25" y="1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9" name="Freeform 148"/>
            <p:cNvSpPr>
              <a:spLocks/>
            </p:cNvSpPr>
            <p:nvPr/>
          </p:nvSpPr>
          <p:spPr bwMode="auto">
            <a:xfrm>
              <a:off x="1773" y="2010"/>
              <a:ext cx="19" cy="24"/>
            </a:xfrm>
            <a:custGeom>
              <a:avLst/>
              <a:gdLst>
                <a:gd name="T0" fmla="*/ 0 w 19"/>
                <a:gd name="T1" fmla="*/ 9 h 24"/>
                <a:gd name="T2" fmla="*/ 18 w 19"/>
                <a:gd name="T3" fmla="*/ 23 h 24"/>
                <a:gd name="T4" fmla="*/ 14 w 19"/>
                <a:gd name="T5" fmla="*/ 0 h 24"/>
                <a:gd name="T6" fmla="*/ 0 w 19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9"/>
                  </a:moveTo>
                  <a:lnTo>
                    <a:pt x="18" y="23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0" name="Freeform 149"/>
            <p:cNvSpPr>
              <a:spLocks/>
            </p:cNvSpPr>
            <p:nvPr/>
          </p:nvSpPr>
          <p:spPr bwMode="auto">
            <a:xfrm>
              <a:off x="1785" y="2010"/>
              <a:ext cx="17" cy="24"/>
            </a:xfrm>
            <a:custGeom>
              <a:avLst/>
              <a:gdLst>
                <a:gd name="T0" fmla="*/ 3 w 17"/>
                <a:gd name="T1" fmla="*/ 23 h 24"/>
                <a:gd name="T2" fmla="*/ 0 w 17"/>
                <a:gd name="T3" fmla="*/ 0 h 24"/>
                <a:gd name="T4" fmla="*/ 16 w 17"/>
                <a:gd name="T5" fmla="*/ 13 h 24"/>
                <a:gd name="T6" fmla="*/ 3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3" y="23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3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1" name="Freeform 150"/>
            <p:cNvSpPr>
              <a:spLocks/>
            </p:cNvSpPr>
            <p:nvPr/>
          </p:nvSpPr>
          <p:spPr bwMode="auto">
            <a:xfrm>
              <a:off x="1773" y="2010"/>
              <a:ext cx="24" cy="24"/>
            </a:xfrm>
            <a:custGeom>
              <a:avLst/>
              <a:gdLst>
                <a:gd name="T0" fmla="*/ 0 w 24"/>
                <a:gd name="T1" fmla="*/ 9 h 24"/>
                <a:gd name="T2" fmla="*/ 13 w 24"/>
                <a:gd name="T3" fmla="*/ 23 h 24"/>
                <a:gd name="T4" fmla="*/ 23 w 24"/>
                <a:gd name="T5" fmla="*/ 13 h 24"/>
                <a:gd name="T6" fmla="*/ 10 w 24"/>
                <a:gd name="T7" fmla="*/ 0 h 24"/>
                <a:gd name="T8" fmla="*/ 0 w 24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9"/>
                  </a:moveTo>
                  <a:lnTo>
                    <a:pt x="13" y="23"/>
                  </a:lnTo>
                  <a:lnTo>
                    <a:pt x="23" y="13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2" name="Freeform 151"/>
            <p:cNvSpPr>
              <a:spLocks/>
            </p:cNvSpPr>
            <p:nvPr/>
          </p:nvSpPr>
          <p:spPr bwMode="auto">
            <a:xfrm>
              <a:off x="1785" y="2000"/>
              <a:ext cx="17" cy="24"/>
            </a:xfrm>
            <a:custGeom>
              <a:avLst/>
              <a:gdLst>
                <a:gd name="T0" fmla="*/ 0 w 17"/>
                <a:gd name="T1" fmla="*/ 10 h 24"/>
                <a:gd name="T2" fmla="*/ 16 w 17"/>
                <a:gd name="T3" fmla="*/ 23 h 24"/>
                <a:gd name="T4" fmla="*/ 14 w 17"/>
                <a:gd name="T5" fmla="*/ 0 h 24"/>
                <a:gd name="T6" fmla="*/ 0 w 17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0"/>
                  </a:moveTo>
                  <a:lnTo>
                    <a:pt x="16" y="23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3" name="Freeform 152"/>
            <p:cNvSpPr>
              <a:spLocks/>
            </p:cNvSpPr>
            <p:nvPr/>
          </p:nvSpPr>
          <p:spPr bwMode="auto">
            <a:xfrm>
              <a:off x="1796" y="2000"/>
              <a:ext cx="19" cy="24"/>
            </a:xfrm>
            <a:custGeom>
              <a:avLst/>
              <a:gdLst>
                <a:gd name="T0" fmla="*/ 1 w 19"/>
                <a:gd name="T1" fmla="*/ 23 h 24"/>
                <a:gd name="T2" fmla="*/ 0 w 19"/>
                <a:gd name="T3" fmla="*/ 0 h 24"/>
                <a:gd name="T4" fmla="*/ 18 w 19"/>
                <a:gd name="T5" fmla="*/ 13 h 24"/>
                <a:gd name="T6" fmla="*/ 1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" y="23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1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4" name="Freeform 153"/>
            <p:cNvSpPr>
              <a:spLocks/>
            </p:cNvSpPr>
            <p:nvPr/>
          </p:nvSpPr>
          <p:spPr bwMode="auto">
            <a:xfrm>
              <a:off x="1785" y="2000"/>
              <a:ext cx="26" cy="24"/>
            </a:xfrm>
            <a:custGeom>
              <a:avLst/>
              <a:gdLst>
                <a:gd name="T0" fmla="*/ 0 w 26"/>
                <a:gd name="T1" fmla="*/ 10 h 24"/>
                <a:gd name="T2" fmla="*/ 13 w 26"/>
                <a:gd name="T3" fmla="*/ 23 h 24"/>
                <a:gd name="T4" fmla="*/ 25 w 26"/>
                <a:gd name="T5" fmla="*/ 13 h 24"/>
                <a:gd name="T6" fmla="*/ 12 w 26"/>
                <a:gd name="T7" fmla="*/ 0 h 24"/>
                <a:gd name="T8" fmla="*/ 0 w 2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10"/>
                  </a:moveTo>
                  <a:lnTo>
                    <a:pt x="13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5" name="Freeform 154"/>
            <p:cNvSpPr>
              <a:spLocks/>
            </p:cNvSpPr>
            <p:nvPr/>
          </p:nvSpPr>
          <p:spPr bwMode="auto">
            <a:xfrm>
              <a:off x="1796" y="1990"/>
              <a:ext cx="19" cy="25"/>
            </a:xfrm>
            <a:custGeom>
              <a:avLst/>
              <a:gdLst>
                <a:gd name="T0" fmla="*/ 0 w 19"/>
                <a:gd name="T1" fmla="*/ 9 h 25"/>
                <a:gd name="T2" fmla="*/ 16 w 19"/>
                <a:gd name="T3" fmla="*/ 24 h 25"/>
                <a:gd name="T4" fmla="*/ 18 w 19"/>
                <a:gd name="T5" fmla="*/ 0 h 25"/>
                <a:gd name="T6" fmla="*/ 0 w 19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9"/>
                  </a:moveTo>
                  <a:lnTo>
                    <a:pt x="16" y="24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6" name="Freeform 155"/>
            <p:cNvSpPr>
              <a:spLocks/>
            </p:cNvSpPr>
            <p:nvPr/>
          </p:nvSpPr>
          <p:spPr bwMode="auto">
            <a:xfrm>
              <a:off x="1810" y="199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0 h 25"/>
                <a:gd name="T4" fmla="*/ 16 w 17"/>
                <a:gd name="T5" fmla="*/ 15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1" y="0"/>
                  </a:lnTo>
                  <a:lnTo>
                    <a:pt x="16" y="15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7" name="Freeform 156"/>
            <p:cNvSpPr>
              <a:spLocks/>
            </p:cNvSpPr>
            <p:nvPr/>
          </p:nvSpPr>
          <p:spPr bwMode="auto">
            <a:xfrm>
              <a:off x="1796" y="1990"/>
              <a:ext cx="27" cy="25"/>
            </a:xfrm>
            <a:custGeom>
              <a:avLst/>
              <a:gdLst>
                <a:gd name="T0" fmla="*/ 0 w 27"/>
                <a:gd name="T1" fmla="*/ 9 h 25"/>
                <a:gd name="T2" fmla="*/ 13 w 27"/>
                <a:gd name="T3" fmla="*/ 24 h 25"/>
                <a:gd name="T4" fmla="*/ 26 w 27"/>
                <a:gd name="T5" fmla="*/ 15 h 25"/>
                <a:gd name="T6" fmla="*/ 14 w 27"/>
                <a:gd name="T7" fmla="*/ 0 h 25"/>
                <a:gd name="T8" fmla="*/ 0 w 2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9"/>
                  </a:moveTo>
                  <a:lnTo>
                    <a:pt x="13" y="24"/>
                  </a:lnTo>
                  <a:lnTo>
                    <a:pt x="26" y="15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8" name="Freeform 157"/>
            <p:cNvSpPr>
              <a:spLocks/>
            </p:cNvSpPr>
            <p:nvPr/>
          </p:nvSpPr>
          <p:spPr bwMode="auto">
            <a:xfrm>
              <a:off x="1810" y="1983"/>
              <a:ext cx="17" cy="22"/>
            </a:xfrm>
            <a:custGeom>
              <a:avLst/>
              <a:gdLst>
                <a:gd name="T0" fmla="*/ 0 w 17"/>
                <a:gd name="T1" fmla="*/ 7 h 22"/>
                <a:gd name="T2" fmla="*/ 12 w 17"/>
                <a:gd name="T3" fmla="*/ 21 h 22"/>
                <a:gd name="T4" fmla="*/ 16 w 17"/>
                <a:gd name="T5" fmla="*/ 0 h 22"/>
                <a:gd name="T6" fmla="*/ 0 w 1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7"/>
                  </a:moveTo>
                  <a:lnTo>
                    <a:pt x="12" y="21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9" name="Freeform 158"/>
            <p:cNvSpPr>
              <a:spLocks/>
            </p:cNvSpPr>
            <p:nvPr/>
          </p:nvSpPr>
          <p:spPr bwMode="auto">
            <a:xfrm>
              <a:off x="1822" y="1983"/>
              <a:ext cx="18" cy="22"/>
            </a:xfrm>
            <a:custGeom>
              <a:avLst/>
              <a:gdLst>
                <a:gd name="T0" fmla="*/ 0 w 18"/>
                <a:gd name="T1" fmla="*/ 21 h 22"/>
                <a:gd name="T2" fmla="*/ 3 w 18"/>
                <a:gd name="T3" fmla="*/ 0 h 22"/>
                <a:gd name="T4" fmla="*/ 17 w 18"/>
                <a:gd name="T5" fmla="*/ 13 h 22"/>
                <a:gd name="T6" fmla="*/ 0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1"/>
                  </a:moveTo>
                  <a:lnTo>
                    <a:pt x="3" y="0"/>
                  </a:lnTo>
                  <a:lnTo>
                    <a:pt x="17" y="13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0" name="Freeform 159"/>
            <p:cNvSpPr>
              <a:spLocks/>
            </p:cNvSpPr>
            <p:nvPr/>
          </p:nvSpPr>
          <p:spPr bwMode="auto">
            <a:xfrm>
              <a:off x="1810" y="1983"/>
              <a:ext cx="28" cy="22"/>
            </a:xfrm>
            <a:custGeom>
              <a:avLst/>
              <a:gdLst>
                <a:gd name="T0" fmla="*/ 0 w 28"/>
                <a:gd name="T1" fmla="*/ 7 h 22"/>
                <a:gd name="T2" fmla="*/ 12 w 28"/>
                <a:gd name="T3" fmla="*/ 21 h 22"/>
                <a:gd name="T4" fmla="*/ 27 w 28"/>
                <a:gd name="T5" fmla="*/ 13 h 22"/>
                <a:gd name="T6" fmla="*/ 15 w 28"/>
                <a:gd name="T7" fmla="*/ 0 h 22"/>
                <a:gd name="T8" fmla="*/ 0 w 28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0" y="7"/>
                  </a:moveTo>
                  <a:lnTo>
                    <a:pt x="12" y="21"/>
                  </a:lnTo>
                  <a:lnTo>
                    <a:pt x="27" y="13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1" name="Freeform 160"/>
            <p:cNvSpPr>
              <a:spLocks/>
            </p:cNvSpPr>
            <p:nvPr/>
          </p:nvSpPr>
          <p:spPr bwMode="auto">
            <a:xfrm>
              <a:off x="1824" y="1973"/>
              <a:ext cx="18" cy="25"/>
            </a:xfrm>
            <a:custGeom>
              <a:avLst/>
              <a:gdLst>
                <a:gd name="T0" fmla="*/ 0 w 18"/>
                <a:gd name="T1" fmla="*/ 8 h 25"/>
                <a:gd name="T2" fmla="*/ 12 w 18"/>
                <a:gd name="T3" fmla="*/ 24 h 25"/>
                <a:gd name="T4" fmla="*/ 17 w 18"/>
                <a:gd name="T5" fmla="*/ 0 h 25"/>
                <a:gd name="T6" fmla="*/ 0 w 18"/>
                <a:gd name="T7" fmla="*/ 8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8"/>
                  </a:moveTo>
                  <a:lnTo>
                    <a:pt x="12" y="24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2" name="Freeform 161"/>
            <p:cNvSpPr>
              <a:spLocks/>
            </p:cNvSpPr>
            <p:nvPr/>
          </p:nvSpPr>
          <p:spPr bwMode="auto">
            <a:xfrm>
              <a:off x="1837" y="1973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5 w 17"/>
                <a:gd name="T3" fmla="*/ 0 h 25"/>
                <a:gd name="T4" fmla="*/ 16 w 17"/>
                <a:gd name="T5" fmla="*/ 16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3" name="Freeform 162"/>
            <p:cNvSpPr>
              <a:spLocks/>
            </p:cNvSpPr>
            <p:nvPr/>
          </p:nvSpPr>
          <p:spPr bwMode="auto">
            <a:xfrm>
              <a:off x="1824" y="1973"/>
              <a:ext cx="26" cy="25"/>
            </a:xfrm>
            <a:custGeom>
              <a:avLst/>
              <a:gdLst>
                <a:gd name="T0" fmla="*/ 0 w 26"/>
                <a:gd name="T1" fmla="*/ 8 h 25"/>
                <a:gd name="T2" fmla="*/ 11 w 26"/>
                <a:gd name="T3" fmla="*/ 24 h 25"/>
                <a:gd name="T4" fmla="*/ 25 w 26"/>
                <a:gd name="T5" fmla="*/ 16 h 25"/>
                <a:gd name="T6" fmla="*/ 15 w 26"/>
                <a:gd name="T7" fmla="*/ 0 h 25"/>
                <a:gd name="T8" fmla="*/ 0 w 2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5"/>
                <a:gd name="T17" fmla="*/ 26 w 2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5">
                  <a:moveTo>
                    <a:pt x="0" y="8"/>
                  </a:moveTo>
                  <a:lnTo>
                    <a:pt x="11" y="24"/>
                  </a:lnTo>
                  <a:lnTo>
                    <a:pt x="25" y="16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4" name="Freeform 163"/>
            <p:cNvSpPr>
              <a:spLocks/>
            </p:cNvSpPr>
            <p:nvPr/>
          </p:nvSpPr>
          <p:spPr bwMode="auto">
            <a:xfrm>
              <a:off x="1840" y="1964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10 w 20"/>
                <a:gd name="T3" fmla="*/ 25 h 26"/>
                <a:gd name="T4" fmla="*/ 19 w 20"/>
                <a:gd name="T5" fmla="*/ 0 h 26"/>
                <a:gd name="T6" fmla="*/ 0 w 20"/>
                <a:gd name="T7" fmla="*/ 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8"/>
                  </a:moveTo>
                  <a:lnTo>
                    <a:pt x="10" y="25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5" name="Freeform 164"/>
            <p:cNvSpPr>
              <a:spLocks/>
            </p:cNvSpPr>
            <p:nvPr/>
          </p:nvSpPr>
          <p:spPr bwMode="auto">
            <a:xfrm>
              <a:off x="1849" y="1964"/>
              <a:ext cx="19" cy="26"/>
            </a:xfrm>
            <a:custGeom>
              <a:avLst/>
              <a:gdLst>
                <a:gd name="T0" fmla="*/ 0 w 19"/>
                <a:gd name="T1" fmla="*/ 25 h 26"/>
                <a:gd name="T2" fmla="*/ 8 w 19"/>
                <a:gd name="T3" fmla="*/ 0 h 26"/>
                <a:gd name="T4" fmla="*/ 18 w 19"/>
                <a:gd name="T5" fmla="*/ 16 h 26"/>
                <a:gd name="T6" fmla="*/ 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5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6" name="Freeform 165"/>
            <p:cNvSpPr>
              <a:spLocks/>
            </p:cNvSpPr>
            <p:nvPr/>
          </p:nvSpPr>
          <p:spPr bwMode="auto">
            <a:xfrm>
              <a:off x="1840" y="1964"/>
              <a:ext cx="28" cy="26"/>
            </a:xfrm>
            <a:custGeom>
              <a:avLst/>
              <a:gdLst>
                <a:gd name="T0" fmla="*/ 0 w 28"/>
                <a:gd name="T1" fmla="*/ 8 h 26"/>
                <a:gd name="T2" fmla="*/ 10 w 28"/>
                <a:gd name="T3" fmla="*/ 25 h 26"/>
                <a:gd name="T4" fmla="*/ 27 w 28"/>
                <a:gd name="T5" fmla="*/ 16 h 26"/>
                <a:gd name="T6" fmla="*/ 18 w 28"/>
                <a:gd name="T7" fmla="*/ 0 h 26"/>
                <a:gd name="T8" fmla="*/ 0 w 28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8"/>
                  </a:moveTo>
                  <a:lnTo>
                    <a:pt x="10" y="25"/>
                  </a:lnTo>
                  <a:lnTo>
                    <a:pt x="27" y="1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7" name="Freeform 166"/>
            <p:cNvSpPr>
              <a:spLocks/>
            </p:cNvSpPr>
            <p:nvPr/>
          </p:nvSpPr>
          <p:spPr bwMode="auto">
            <a:xfrm>
              <a:off x="1859" y="1955"/>
              <a:ext cx="18" cy="27"/>
            </a:xfrm>
            <a:custGeom>
              <a:avLst/>
              <a:gdLst>
                <a:gd name="T0" fmla="*/ 0 w 18"/>
                <a:gd name="T1" fmla="*/ 9 h 27"/>
                <a:gd name="T2" fmla="*/ 8 w 18"/>
                <a:gd name="T3" fmla="*/ 26 h 27"/>
                <a:gd name="T4" fmla="*/ 17 w 18"/>
                <a:gd name="T5" fmla="*/ 0 h 27"/>
                <a:gd name="T6" fmla="*/ 0 w 18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9"/>
                  </a:moveTo>
                  <a:lnTo>
                    <a:pt x="8" y="26"/>
                  </a:lnTo>
                  <a:lnTo>
                    <a:pt x="1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8" name="Freeform 167"/>
            <p:cNvSpPr>
              <a:spLocks/>
            </p:cNvSpPr>
            <p:nvPr/>
          </p:nvSpPr>
          <p:spPr bwMode="auto">
            <a:xfrm>
              <a:off x="1867" y="1955"/>
              <a:ext cx="20" cy="27"/>
            </a:xfrm>
            <a:custGeom>
              <a:avLst/>
              <a:gdLst>
                <a:gd name="T0" fmla="*/ 0 w 20"/>
                <a:gd name="T1" fmla="*/ 26 h 27"/>
                <a:gd name="T2" fmla="*/ 10 w 20"/>
                <a:gd name="T3" fmla="*/ 0 h 27"/>
                <a:gd name="T4" fmla="*/ 19 w 20"/>
                <a:gd name="T5" fmla="*/ 17 h 27"/>
                <a:gd name="T6" fmla="*/ 0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6"/>
                  </a:moveTo>
                  <a:lnTo>
                    <a:pt x="10" y="0"/>
                  </a:lnTo>
                  <a:lnTo>
                    <a:pt x="19" y="17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9" name="Freeform 168"/>
            <p:cNvSpPr>
              <a:spLocks/>
            </p:cNvSpPr>
            <p:nvPr/>
          </p:nvSpPr>
          <p:spPr bwMode="auto">
            <a:xfrm>
              <a:off x="1859" y="1955"/>
              <a:ext cx="28" cy="27"/>
            </a:xfrm>
            <a:custGeom>
              <a:avLst/>
              <a:gdLst>
                <a:gd name="T0" fmla="*/ 0 w 28"/>
                <a:gd name="T1" fmla="*/ 9 h 27"/>
                <a:gd name="T2" fmla="*/ 8 w 28"/>
                <a:gd name="T3" fmla="*/ 26 h 27"/>
                <a:gd name="T4" fmla="*/ 27 w 28"/>
                <a:gd name="T5" fmla="*/ 17 h 27"/>
                <a:gd name="T6" fmla="*/ 18 w 28"/>
                <a:gd name="T7" fmla="*/ 0 h 27"/>
                <a:gd name="T8" fmla="*/ 0 w 28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9"/>
                  </a:moveTo>
                  <a:lnTo>
                    <a:pt x="8" y="26"/>
                  </a:lnTo>
                  <a:lnTo>
                    <a:pt x="27" y="17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0" name="Freeform 169"/>
            <p:cNvSpPr>
              <a:spLocks/>
            </p:cNvSpPr>
            <p:nvPr/>
          </p:nvSpPr>
          <p:spPr bwMode="auto">
            <a:xfrm>
              <a:off x="1876" y="1949"/>
              <a:ext cx="21" cy="24"/>
            </a:xfrm>
            <a:custGeom>
              <a:avLst/>
              <a:gdLst>
                <a:gd name="T0" fmla="*/ 0 w 21"/>
                <a:gd name="T1" fmla="*/ 6 h 24"/>
                <a:gd name="T2" fmla="*/ 9 w 21"/>
                <a:gd name="T3" fmla="*/ 23 h 24"/>
                <a:gd name="T4" fmla="*/ 20 w 21"/>
                <a:gd name="T5" fmla="*/ 0 h 24"/>
                <a:gd name="T6" fmla="*/ 0 w 21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6"/>
                  </a:moveTo>
                  <a:lnTo>
                    <a:pt x="9" y="23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1" name="Freeform 170"/>
            <p:cNvSpPr>
              <a:spLocks/>
            </p:cNvSpPr>
            <p:nvPr/>
          </p:nvSpPr>
          <p:spPr bwMode="auto">
            <a:xfrm>
              <a:off x="1886" y="1949"/>
              <a:ext cx="19" cy="24"/>
            </a:xfrm>
            <a:custGeom>
              <a:avLst/>
              <a:gdLst>
                <a:gd name="T0" fmla="*/ 0 w 19"/>
                <a:gd name="T1" fmla="*/ 23 h 24"/>
                <a:gd name="T2" fmla="*/ 10 w 19"/>
                <a:gd name="T3" fmla="*/ 0 h 24"/>
                <a:gd name="T4" fmla="*/ 18 w 19"/>
                <a:gd name="T5" fmla="*/ 16 h 24"/>
                <a:gd name="T6" fmla="*/ 0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23"/>
                  </a:moveTo>
                  <a:lnTo>
                    <a:pt x="10" y="0"/>
                  </a:lnTo>
                  <a:lnTo>
                    <a:pt x="18" y="16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2" name="Freeform 171"/>
            <p:cNvSpPr>
              <a:spLocks/>
            </p:cNvSpPr>
            <p:nvPr/>
          </p:nvSpPr>
          <p:spPr bwMode="auto">
            <a:xfrm>
              <a:off x="1876" y="1949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9 w 29"/>
                <a:gd name="T3" fmla="*/ 23 h 24"/>
                <a:gd name="T4" fmla="*/ 28 w 29"/>
                <a:gd name="T5" fmla="*/ 16 h 24"/>
                <a:gd name="T6" fmla="*/ 20 w 29"/>
                <a:gd name="T7" fmla="*/ 0 h 24"/>
                <a:gd name="T8" fmla="*/ 0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0" y="6"/>
                  </a:moveTo>
                  <a:lnTo>
                    <a:pt x="9" y="23"/>
                  </a:lnTo>
                  <a:lnTo>
                    <a:pt x="28" y="16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3" name="Freeform 172"/>
            <p:cNvSpPr>
              <a:spLocks/>
            </p:cNvSpPr>
            <p:nvPr/>
          </p:nvSpPr>
          <p:spPr bwMode="auto">
            <a:xfrm>
              <a:off x="1896" y="1942"/>
              <a:ext cx="21" cy="25"/>
            </a:xfrm>
            <a:custGeom>
              <a:avLst/>
              <a:gdLst>
                <a:gd name="T0" fmla="*/ 0 w 21"/>
                <a:gd name="T1" fmla="*/ 7 h 25"/>
                <a:gd name="T2" fmla="*/ 7 w 21"/>
                <a:gd name="T3" fmla="*/ 24 h 25"/>
                <a:gd name="T4" fmla="*/ 20 w 21"/>
                <a:gd name="T5" fmla="*/ 0 h 25"/>
                <a:gd name="T6" fmla="*/ 0 w 21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7"/>
                  </a:moveTo>
                  <a:lnTo>
                    <a:pt x="7" y="24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4" name="Freeform 173"/>
            <p:cNvSpPr>
              <a:spLocks/>
            </p:cNvSpPr>
            <p:nvPr/>
          </p:nvSpPr>
          <p:spPr bwMode="auto">
            <a:xfrm>
              <a:off x="1904" y="1942"/>
              <a:ext cx="20" cy="25"/>
            </a:xfrm>
            <a:custGeom>
              <a:avLst/>
              <a:gdLst>
                <a:gd name="T0" fmla="*/ 0 w 20"/>
                <a:gd name="T1" fmla="*/ 24 h 25"/>
                <a:gd name="T2" fmla="*/ 12 w 20"/>
                <a:gd name="T3" fmla="*/ 0 h 25"/>
                <a:gd name="T4" fmla="*/ 19 w 20"/>
                <a:gd name="T5" fmla="*/ 17 h 25"/>
                <a:gd name="T6" fmla="*/ 0 w 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4"/>
                  </a:moveTo>
                  <a:lnTo>
                    <a:pt x="12" y="0"/>
                  </a:lnTo>
                  <a:lnTo>
                    <a:pt x="19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5" name="Freeform 174"/>
            <p:cNvSpPr>
              <a:spLocks/>
            </p:cNvSpPr>
            <p:nvPr/>
          </p:nvSpPr>
          <p:spPr bwMode="auto">
            <a:xfrm>
              <a:off x="1896" y="1942"/>
              <a:ext cx="28" cy="25"/>
            </a:xfrm>
            <a:custGeom>
              <a:avLst/>
              <a:gdLst>
                <a:gd name="T0" fmla="*/ 0 w 28"/>
                <a:gd name="T1" fmla="*/ 7 h 25"/>
                <a:gd name="T2" fmla="*/ 7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7"/>
                  </a:moveTo>
                  <a:lnTo>
                    <a:pt x="7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6" name="Freeform 175"/>
            <p:cNvSpPr>
              <a:spLocks/>
            </p:cNvSpPr>
            <p:nvPr/>
          </p:nvSpPr>
          <p:spPr bwMode="auto">
            <a:xfrm>
              <a:off x="1916" y="1935"/>
              <a:ext cx="23" cy="25"/>
            </a:xfrm>
            <a:custGeom>
              <a:avLst/>
              <a:gdLst>
                <a:gd name="T0" fmla="*/ 0 w 23"/>
                <a:gd name="T1" fmla="*/ 6 h 25"/>
                <a:gd name="T2" fmla="*/ 7 w 23"/>
                <a:gd name="T3" fmla="*/ 24 h 25"/>
                <a:gd name="T4" fmla="*/ 22 w 23"/>
                <a:gd name="T5" fmla="*/ 0 h 25"/>
                <a:gd name="T6" fmla="*/ 0 w 23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6"/>
                  </a:moveTo>
                  <a:lnTo>
                    <a:pt x="7" y="24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7" name="Freeform 176"/>
            <p:cNvSpPr>
              <a:spLocks/>
            </p:cNvSpPr>
            <p:nvPr/>
          </p:nvSpPr>
          <p:spPr bwMode="auto">
            <a:xfrm>
              <a:off x="1923" y="1935"/>
              <a:ext cx="21" cy="25"/>
            </a:xfrm>
            <a:custGeom>
              <a:avLst/>
              <a:gdLst>
                <a:gd name="T0" fmla="*/ 0 w 21"/>
                <a:gd name="T1" fmla="*/ 24 h 25"/>
                <a:gd name="T2" fmla="*/ 13 w 21"/>
                <a:gd name="T3" fmla="*/ 0 h 25"/>
                <a:gd name="T4" fmla="*/ 20 w 21"/>
                <a:gd name="T5" fmla="*/ 17 h 25"/>
                <a:gd name="T6" fmla="*/ 0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24"/>
                  </a:moveTo>
                  <a:lnTo>
                    <a:pt x="13" y="0"/>
                  </a:lnTo>
                  <a:lnTo>
                    <a:pt x="20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8" name="Freeform 177"/>
            <p:cNvSpPr>
              <a:spLocks/>
            </p:cNvSpPr>
            <p:nvPr/>
          </p:nvSpPr>
          <p:spPr bwMode="auto">
            <a:xfrm>
              <a:off x="1916" y="1935"/>
              <a:ext cx="28" cy="25"/>
            </a:xfrm>
            <a:custGeom>
              <a:avLst/>
              <a:gdLst>
                <a:gd name="T0" fmla="*/ 0 w 28"/>
                <a:gd name="T1" fmla="*/ 6 h 25"/>
                <a:gd name="T2" fmla="*/ 6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6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9" name="Freeform 178"/>
            <p:cNvSpPr>
              <a:spLocks/>
            </p:cNvSpPr>
            <p:nvPr/>
          </p:nvSpPr>
          <p:spPr bwMode="auto">
            <a:xfrm>
              <a:off x="1938" y="1928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6 w 23"/>
                <a:gd name="T3" fmla="*/ 25 h 26"/>
                <a:gd name="T4" fmla="*/ 22 w 23"/>
                <a:gd name="T5" fmla="*/ 0 h 26"/>
                <a:gd name="T6" fmla="*/ 0 w 23"/>
                <a:gd name="T7" fmla="*/ 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6"/>
                  </a:moveTo>
                  <a:lnTo>
                    <a:pt x="6" y="25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0" name="Freeform 179"/>
            <p:cNvSpPr>
              <a:spLocks/>
            </p:cNvSpPr>
            <p:nvPr/>
          </p:nvSpPr>
          <p:spPr bwMode="auto">
            <a:xfrm>
              <a:off x="1943" y="1928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6 w 23"/>
                <a:gd name="T3" fmla="*/ 0 h 26"/>
                <a:gd name="T4" fmla="*/ 22 w 23"/>
                <a:gd name="T5" fmla="*/ 18 h 26"/>
                <a:gd name="T6" fmla="*/ 0 w 2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25"/>
                  </a:moveTo>
                  <a:lnTo>
                    <a:pt x="16" y="0"/>
                  </a:lnTo>
                  <a:lnTo>
                    <a:pt x="22" y="18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1" name="Freeform 180"/>
            <p:cNvSpPr>
              <a:spLocks/>
            </p:cNvSpPr>
            <p:nvPr/>
          </p:nvSpPr>
          <p:spPr bwMode="auto">
            <a:xfrm>
              <a:off x="1938" y="1928"/>
              <a:ext cx="28" cy="26"/>
            </a:xfrm>
            <a:custGeom>
              <a:avLst/>
              <a:gdLst>
                <a:gd name="T0" fmla="*/ 0 w 28"/>
                <a:gd name="T1" fmla="*/ 6 h 26"/>
                <a:gd name="T2" fmla="*/ 6 w 28"/>
                <a:gd name="T3" fmla="*/ 25 h 26"/>
                <a:gd name="T4" fmla="*/ 27 w 28"/>
                <a:gd name="T5" fmla="*/ 18 h 26"/>
                <a:gd name="T6" fmla="*/ 21 w 28"/>
                <a:gd name="T7" fmla="*/ 0 h 26"/>
                <a:gd name="T8" fmla="*/ 0 w 28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6"/>
                  </a:moveTo>
                  <a:lnTo>
                    <a:pt x="6" y="25"/>
                  </a:lnTo>
                  <a:lnTo>
                    <a:pt x="27" y="18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2" name="Freeform 181"/>
            <p:cNvSpPr>
              <a:spLocks/>
            </p:cNvSpPr>
            <p:nvPr/>
          </p:nvSpPr>
          <p:spPr bwMode="auto">
            <a:xfrm>
              <a:off x="1960" y="1923"/>
              <a:ext cx="24" cy="23"/>
            </a:xfrm>
            <a:custGeom>
              <a:avLst/>
              <a:gdLst>
                <a:gd name="T0" fmla="*/ 0 w 24"/>
                <a:gd name="T1" fmla="*/ 5 h 23"/>
                <a:gd name="T2" fmla="*/ 5 w 24"/>
                <a:gd name="T3" fmla="*/ 22 h 23"/>
                <a:gd name="T4" fmla="*/ 23 w 24"/>
                <a:gd name="T5" fmla="*/ 0 h 23"/>
                <a:gd name="T6" fmla="*/ 0 w 24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5"/>
                  </a:moveTo>
                  <a:lnTo>
                    <a:pt x="5" y="22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3" name="Freeform 182"/>
            <p:cNvSpPr>
              <a:spLocks/>
            </p:cNvSpPr>
            <p:nvPr/>
          </p:nvSpPr>
          <p:spPr bwMode="auto">
            <a:xfrm>
              <a:off x="1965" y="1923"/>
              <a:ext cx="24" cy="23"/>
            </a:xfrm>
            <a:custGeom>
              <a:avLst/>
              <a:gdLst>
                <a:gd name="T0" fmla="*/ 0 w 24"/>
                <a:gd name="T1" fmla="*/ 22 h 23"/>
                <a:gd name="T2" fmla="*/ 18 w 24"/>
                <a:gd name="T3" fmla="*/ 0 h 23"/>
                <a:gd name="T4" fmla="*/ 23 w 24"/>
                <a:gd name="T5" fmla="*/ 16 h 23"/>
                <a:gd name="T6" fmla="*/ 0 w 24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18" y="0"/>
                  </a:lnTo>
                  <a:lnTo>
                    <a:pt x="23" y="16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4" name="Freeform 183"/>
            <p:cNvSpPr>
              <a:spLocks/>
            </p:cNvSpPr>
            <p:nvPr/>
          </p:nvSpPr>
          <p:spPr bwMode="auto">
            <a:xfrm>
              <a:off x="1960" y="1923"/>
              <a:ext cx="29" cy="23"/>
            </a:xfrm>
            <a:custGeom>
              <a:avLst/>
              <a:gdLst>
                <a:gd name="T0" fmla="*/ 0 w 29"/>
                <a:gd name="T1" fmla="*/ 5 h 23"/>
                <a:gd name="T2" fmla="*/ 5 w 29"/>
                <a:gd name="T3" fmla="*/ 22 h 23"/>
                <a:gd name="T4" fmla="*/ 28 w 29"/>
                <a:gd name="T5" fmla="*/ 16 h 23"/>
                <a:gd name="T6" fmla="*/ 23 w 29"/>
                <a:gd name="T7" fmla="*/ 0 h 23"/>
                <a:gd name="T8" fmla="*/ 0 w 2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0" y="5"/>
                  </a:moveTo>
                  <a:lnTo>
                    <a:pt x="5" y="22"/>
                  </a:lnTo>
                  <a:lnTo>
                    <a:pt x="28" y="16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5" name="Freeform 184"/>
            <p:cNvSpPr>
              <a:spLocks/>
            </p:cNvSpPr>
            <p:nvPr/>
          </p:nvSpPr>
          <p:spPr bwMode="auto">
            <a:xfrm>
              <a:off x="1983" y="1917"/>
              <a:ext cx="23" cy="24"/>
            </a:xfrm>
            <a:custGeom>
              <a:avLst/>
              <a:gdLst>
                <a:gd name="T0" fmla="*/ 0 w 23"/>
                <a:gd name="T1" fmla="*/ 5 h 24"/>
                <a:gd name="T2" fmla="*/ 4 w 23"/>
                <a:gd name="T3" fmla="*/ 23 h 24"/>
                <a:gd name="T4" fmla="*/ 22 w 23"/>
                <a:gd name="T5" fmla="*/ 0 h 24"/>
                <a:gd name="T6" fmla="*/ 0 w 23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0" y="5"/>
                  </a:moveTo>
                  <a:lnTo>
                    <a:pt x="4" y="23"/>
                  </a:lnTo>
                  <a:lnTo>
                    <a:pt x="22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6" name="Freeform 185"/>
            <p:cNvSpPr>
              <a:spLocks/>
            </p:cNvSpPr>
            <p:nvPr/>
          </p:nvSpPr>
          <p:spPr bwMode="auto">
            <a:xfrm>
              <a:off x="1988" y="1917"/>
              <a:ext cx="26" cy="24"/>
            </a:xfrm>
            <a:custGeom>
              <a:avLst/>
              <a:gdLst>
                <a:gd name="T0" fmla="*/ 0 w 26"/>
                <a:gd name="T1" fmla="*/ 23 h 24"/>
                <a:gd name="T2" fmla="*/ 20 w 26"/>
                <a:gd name="T3" fmla="*/ 0 h 24"/>
                <a:gd name="T4" fmla="*/ 25 w 26"/>
                <a:gd name="T5" fmla="*/ 17 h 24"/>
                <a:gd name="T6" fmla="*/ 0 w 2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3"/>
                  </a:moveTo>
                  <a:lnTo>
                    <a:pt x="20" y="0"/>
                  </a:lnTo>
                  <a:lnTo>
                    <a:pt x="25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7" name="Freeform 186"/>
            <p:cNvSpPr>
              <a:spLocks/>
            </p:cNvSpPr>
            <p:nvPr/>
          </p:nvSpPr>
          <p:spPr bwMode="auto">
            <a:xfrm>
              <a:off x="1983" y="1917"/>
              <a:ext cx="31" cy="24"/>
            </a:xfrm>
            <a:custGeom>
              <a:avLst/>
              <a:gdLst>
                <a:gd name="T0" fmla="*/ 0 w 31"/>
                <a:gd name="T1" fmla="*/ 5 h 24"/>
                <a:gd name="T2" fmla="*/ 5 w 31"/>
                <a:gd name="T3" fmla="*/ 23 h 24"/>
                <a:gd name="T4" fmla="*/ 30 w 31"/>
                <a:gd name="T5" fmla="*/ 17 h 24"/>
                <a:gd name="T6" fmla="*/ 25 w 31"/>
                <a:gd name="T7" fmla="*/ 0 h 24"/>
                <a:gd name="T8" fmla="*/ 0 w 31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5"/>
                  </a:moveTo>
                  <a:lnTo>
                    <a:pt x="5" y="23"/>
                  </a:lnTo>
                  <a:lnTo>
                    <a:pt x="30" y="17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8" name="Freeform 187"/>
            <p:cNvSpPr>
              <a:spLocks/>
            </p:cNvSpPr>
            <p:nvPr/>
          </p:nvSpPr>
          <p:spPr bwMode="auto">
            <a:xfrm>
              <a:off x="2005" y="1912"/>
              <a:ext cx="28" cy="24"/>
            </a:xfrm>
            <a:custGeom>
              <a:avLst/>
              <a:gdLst>
                <a:gd name="T0" fmla="*/ 0 w 28"/>
                <a:gd name="T1" fmla="*/ 5 h 24"/>
                <a:gd name="T2" fmla="*/ 5 w 28"/>
                <a:gd name="T3" fmla="*/ 23 h 24"/>
                <a:gd name="T4" fmla="*/ 27 w 28"/>
                <a:gd name="T5" fmla="*/ 0 h 24"/>
                <a:gd name="T6" fmla="*/ 0 w 2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5"/>
                  </a:moveTo>
                  <a:lnTo>
                    <a:pt x="5" y="23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9" name="Freeform 188"/>
            <p:cNvSpPr>
              <a:spLocks/>
            </p:cNvSpPr>
            <p:nvPr/>
          </p:nvSpPr>
          <p:spPr bwMode="auto">
            <a:xfrm>
              <a:off x="2013" y="1912"/>
              <a:ext cx="24" cy="24"/>
            </a:xfrm>
            <a:custGeom>
              <a:avLst/>
              <a:gdLst>
                <a:gd name="T0" fmla="*/ 0 w 24"/>
                <a:gd name="T1" fmla="*/ 23 h 24"/>
                <a:gd name="T2" fmla="*/ 19 w 24"/>
                <a:gd name="T3" fmla="*/ 0 h 24"/>
                <a:gd name="T4" fmla="*/ 23 w 24"/>
                <a:gd name="T5" fmla="*/ 17 h 24"/>
                <a:gd name="T6" fmla="*/ 0 w 24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23"/>
                  </a:moveTo>
                  <a:lnTo>
                    <a:pt x="19" y="0"/>
                  </a:lnTo>
                  <a:lnTo>
                    <a:pt x="23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0" name="Freeform 189"/>
            <p:cNvSpPr>
              <a:spLocks/>
            </p:cNvSpPr>
            <p:nvPr/>
          </p:nvSpPr>
          <p:spPr bwMode="auto">
            <a:xfrm>
              <a:off x="2005" y="1912"/>
              <a:ext cx="32" cy="24"/>
            </a:xfrm>
            <a:custGeom>
              <a:avLst/>
              <a:gdLst>
                <a:gd name="T0" fmla="*/ 0 w 32"/>
                <a:gd name="T1" fmla="*/ 5 h 24"/>
                <a:gd name="T2" fmla="*/ 5 w 32"/>
                <a:gd name="T3" fmla="*/ 23 h 24"/>
                <a:gd name="T4" fmla="*/ 31 w 32"/>
                <a:gd name="T5" fmla="*/ 17 h 24"/>
                <a:gd name="T6" fmla="*/ 26 w 32"/>
                <a:gd name="T7" fmla="*/ 0 h 24"/>
                <a:gd name="T8" fmla="*/ 0 w 3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5"/>
                  </a:moveTo>
                  <a:lnTo>
                    <a:pt x="5" y="23"/>
                  </a:lnTo>
                  <a:lnTo>
                    <a:pt x="31" y="17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1" name="Freeform 190"/>
            <p:cNvSpPr>
              <a:spLocks/>
            </p:cNvSpPr>
            <p:nvPr/>
          </p:nvSpPr>
          <p:spPr bwMode="auto">
            <a:xfrm>
              <a:off x="2032" y="1906"/>
              <a:ext cx="25" cy="25"/>
            </a:xfrm>
            <a:custGeom>
              <a:avLst/>
              <a:gdLst>
                <a:gd name="T0" fmla="*/ 0 w 25"/>
                <a:gd name="T1" fmla="*/ 4 h 25"/>
                <a:gd name="T2" fmla="*/ 3 w 25"/>
                <a:gd name="T3" fmla="*/ 24 h 25"/>
                <a:gd name="T4" fmla="*/ 24 w 25"/>
                <a:gd name="T5" fmla="*/ 0 h 25"/>
                <a:gd name="T6" fmla="*/ 0 w 25"/>
                <a:gd name="T7" fmla="*/ 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0" y="4"/>
                  </a:moveTo>
                  <a:lnTo>
                    <a:pt x="3" y="24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2" name="Freeform 191"/>
            <p:cNvSpPr>
              <a:spLocks/>
            </p:cNvSpPr>
            <p:nvPr/>
          </p:nvSpPr>
          <p:spPr bwMode="auto">
            <a:xfrm>
              <a:off x="2036" y="1906"/>
              <a:ext cx="24" cy="25"/>
            </a:xfrm>
            <a:custGeom>
              <a:avLst/>
              <a:gdLst>
                <a:gd name="T0" fmla="*/ 0 w 24"/>
                <a:gd name="T1" fmla="*/ 24 h 25"/>
                <a:gd name="T2" fmla="*/ 19 w 24"/>
                <a:gd name="T3" fmla="*/ 0 h 25"/>
                <a:gd name="T4" fmla="*/ 23 w 24"/>
                <a:gd name="T5" fmla="*/ 18 h 25"/>
                <a:gd name="T6" fmla="*/ 0 w 24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5"/>
                <a:gd name="T14" fmla="*/ 24 w 2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5">
                  <a:moveTo>
                    <a:pt x="0" y="24"/>
                  </a:moveTo>
                  <a:lnTo>
                    <a:pt x="19" y="0"/>
                  </a:lnTo>
                  <a:lnTo>
                    <a:pt x="23" y="18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3" name="Freeform 192"/>
            <p:cNvSpPr>
              <a:spLocks/>
            </p:cNvSpPr>
            <p:nvPr/>
          </p:nvSpPr>
          <p:spPr bwMode="auto">
            <a:xfrm>
              <a:off x="2032" y="1906"/>
              <a:ext cx="28" cy="25"/>
            </a:xfrm>
            <a:custGeom>
              <a:avLst/>
              <a:gdLst>
                <a:gd name="T0" fmla="*/ 0 w 28"/>
                <a:gd name="T1" fmla="*/ 4 h 25"/>
                <a:gd name="T2" fmla="*/ 3 w 28"/>
                <a:gd name="T3" fmla="*/ 24 h 25"/>
                <a:gd name="T4" fmla="*/ 27 w 28"/>
                <a:gd name="T5" fmla="*/ 18 h 25"/>
                <a:gd name="T6" fmla="*/ 23 w 28"/>
                <a:gd name="T7" fmla="*/ 0 h 25"/>
                <a:gd name="T8" fmla="*/ 0 w 28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4"/>
                  </a:moveTo>
                  <a:lnTo>
                    <a:pt x="3" y="24"/>
                  </a:lnTo>
                  <a:lnTo>
                    <a:pt x="27" y="18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4" name="Freeform 193"/>
            <p:cNvSpPr>
              <a:spLocks/>
            </p:cNvSpPr>
            <p:nvPr/>
          </p:nvSpPr>
          <p:spPr bwMode="auto">
            <a:xfrm>
              <a:off x="2056" y="1904"/>
              <a:ext cx="28" cy="21"/>
            </a:xfrm>
            <a:custGeom>
              <a:avLst/>
              <a:gdLst>
                <a:gd name="T0" fmla="*/ 0 w 28"/>
                <a:gd name="T1" fmla="*/ 4 h 21"/>
                <a:gd name="T2" fmla="*/ 4 w 28"/>
                <a:gd name="T3" fmla="*/ 20 h 21"/>
                <a:gd name="T4" fmla="*/ 27 w 28"/>
                <a:gd name="T5" fmla="*/ 0 h 21"/>
                <a:gd name="T6" fmla="*/ 0 w 28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4"/>
                  </a:moveTo>
                  <a:lnTo>
                    <a:pt x="4" y="20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5" name="Freeform 194"/>
            <p:cNvSpPr>
              <a:spLocks/>
            </p:cNvSpPr>
            <p:nvPr/>
          </p:nvSpPr>
          <p:spPr bwMode="auto">
            <a:xfrm>
              <a:off x="2059" y="190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3 w 29"/>
                <a:gd name="T3" fmla="*/ 0 h 21"/>
                <a:gd name="T4" fmla="*/ 28 w 29"/>
                <a:gd name="T5" fmla="*/ 16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3" y="0"/>
                  </a:lnTo>
                  <a:lnTo>
                    <a:pt x="28" y="16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6" name="Freeform 195"/>
            <p:cNvSpPr>
              <a:spLocks/>
            </p:cNvSpPr>
            <p:nvPr/>
          </p:nvSpPr>
          <p:spPr bwMode="auto">
            <a:xfrm>
              <a:off x="2056" y="1904"/>
              <a:ext cx="32" cy="21"/>
            </a:xfrm>
            <a:custGeom>
              <a:avLst/>
              <a:gdLst>
                <a:gd name="T0" fmla="*/ 0 w 32"/>
                <a:gd name="T1" fmla="*/ 4 h 21"/>
                <a:gd name="T2" fmla="*/ 4 w 32"/>
                <a:gd name="T3" fmla="*/ 20 h 21"/>
                <a:gd name="T4" fmla="*/ 31 w 32"/>
                <a:gd name="T5" fmla="*/ 16 h 21"/>
                <a:gd name="T6" fmla="*/ 27 w 32"/>
                <a:gd name="T7" fmla="*/ 0 h 21"/>
                <a:gd name="T8" fmla="*/ 0 w 3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4"/>
                  </a:moveTo>
                  <a:lnTo>
                    <a:pt x="4" y="20"/>
                  </a:lnTo>
                  <a:lnTo>
                    <a:pt x="31" y="16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7" name="Freeform 196"/>
            <p:cNvSpPr>
              <a:spLocks/>
            </p:cNvSpPr>
            <p:nvPr/>
          </p:nvSpPr>
          <p:spPr bwMode="auto">
            <a:xfrm>
              <a:off x="2083" y="1898"/>
              <a:ext cx="28" cy="23"/>
            </a:xfrm>
            <a:custGeom>
              <a:avLst/>
              <a:gdLst>
                <a:gd name="T0" fmla="*/ 0 w 28"/>
                <a:gd name="T1" fmla="*/ 4 h 23"/>
                <a:gd name="T2" fmla="*/ 3 w 28"/>
                <a:gd name="T3" fmla="*/ 22 h 23"/>
                <a:gd name="T4" fmla="*/ 27 w 28"/>
                <a:gd name="T5" fmla="*/ 0 h 23"/>
                <a:gd name="T6" fmla="*/ 0 w 28"/>
                <a:gd name="T7" fmla="*/ 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4"/>
                  </a:moveTo>
                  <a:lnTo>
                    <a:pt x="3" y="2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8" name="Freeform 197"/>
            <p:cNvSpPr>
              <a:spLocks/>
            </p:cNvSpPr>
            <p:nvPr/>
          </p:nvSpPr>
          <p:spPr bwMode="auto">
            <a:xfrm>
              <a:off x="2087" y="1898"/>
              <a:ext cx="26" cy="23"/>
            </a:xfrm>
            <a:custGeom>
              <a:avLst/>
              <a:gdLst>
                <a:gd name="T0" fmla="*/ 0 w 26"/>
                <a:gd name="T1" fmla="*/ 22 h 23"/>
                <a:gd name="T2" fmla="*/ 22 w 26"/>
                <a:gd name="T3" fmla="*/ 0 h 23"/>
                <a:gd name="T4" fmla="*/ 25 w 26"/>
                <a:gd name="T5" fmla="*/ 18 h 23"/>
                <a:gd name="T6" fmla="*/ 0 w 26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2"/>
                  </a:moveTo>
                  <a:lnTo>
                    <a:pt x="22" y="0"/>
                  </a:lnTo>
                  <a:lnTo>
                    <a:pt x="25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9" name="Freeform 198"/>
            <p:cNvSpPr>
              <a:spLocks/>
            </p:cNvSpPr>
            <p:nvPr/>
          </p:nvSpPr>
          <p:spPr bwMode="auto">
            <a:xfrm>
              <a:off x="2083" y="1898"/>
              <a:ext cx="30" cy="23"/>
            </a:xfrm>
            <a:custGeom>
              <a:avLst/>
              <a:gdLst>
                <a:gd name="T0" fmla="*/ 0 w 30"/>
                <a:gd name="T1" fmla="*/ 4 h 23"/>
                <a:gd name="T2" fmla="*/ 3 w 30"/>
                <a:gd name="T3" fmla="*/ 22 h 23"/>
                <a:gd name="T4" fmla="*/ 29 w 30"/>
                <a:gd name="T5" fmla="*/ 18 h 23"/>
                <a:gd name="T6" fmla="*/ 26 w 30"/>
                <a:gd name="T7" fmla="*/ 0 h 23"/>
                <a:gd name="T8" fmla="*/ 0 w 30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0" y="4"/>
                  </a:moveTo>
                  <a:lnTo>
                    <a:pt x="3" y="22"/>
                  </a:lnTo>
                  <a:lnTo>
                    <a:pt x="29" y="18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0" name="Freeform 199"/>
            <p:cNvSpPr>
              <a:spLocks/>
            </p:cNvSpPr>
            <p:nvPr/>
          </p:nvSpPr>
          <p:spPr bwMode="auto">
            <a:xfrm>
              <a:off x="2110" y="1895"/>
              <a:ext cx="29" cy="23"/>
            </a:xfrm>
            <a:custGeom>
              <a:avLst/>
              <a:gdLst>
                <a:gd name="T0" fmla="*/ 0 w 29"/>
                <a:gd name="T1" fmla="*/ 3 h 23"/>
                <a:gd name="T2" fmla="*/ 3 w 29"/>
                <a:gd name="T3" fmla="*/ 22 h 23"/>
                <a:gd name="T4" fmla="*/ 28 w 29"/>
                <a:gd name="T5" fmla="*/ 0 h 23"/>
                <a:gd name="T6" fmla="*/ 0 w 29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3"/>
                  </a:moveTo>
                  <a:lnTo>
                    <a:pt x="3" y="22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1" name="Freeform 200"/>
            <p:cNvSpPr>
              <a:spLocks/>
            </p:cNvSpPr>
            <p:nvPr/>
          </p:nvSpPr>
          <p:spPr bwMode="auto">
            <a:xfrm>
              <a:off x="2112" y="1895"/>
              <a:ext cx="29" cy="23"/>
            </a:xfrm>
            <a:custGeom>
              <a:avLst/>
              <a:gdLst>
                <a:gd name="T0" fmla="*/ 0 w 29"/>
                <a:gd name="T1" fmla="*/ 22 h 23"/>
                <a:gd name="T2" fmla="*/ 25 w 29"/>
                <a:gd name="T3" fmla="*/ 0 h 23"/>
                <a:gd name="T4" fmla="*/ 28 w 29"/>
                <a:gd name="T5" fmla="*/ 18 h 23"/>
                <a:gd name="T6" fmla="*/ 0 w 2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22"/>
                  </a:moveTo>
                  <a:lnTo>
                    <a:pt x="25" y="0"/>
                  </a:lnTo>
                  <a:lnTo>
                    <a:pt x="28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2" name="Freeform 201"/>
            <p:cNvSpPr>
              <a:spLocks/>
            </p:cNvSpPr>
            <p:nvPr/>
          </p:nvSpPr>
          <p:spPr bwMode="auto">
            <a:xfrm>
              <a:off x="2110" y="1895"/>
              <a:ext cx="31" cy="23"/>
            </a:xfrm>
            <a:custGeom>
              <a:avLst/>
              <a:gdLst>
                <a:gd name="T0" fmla="*/ 0 w 31"/>
                <a:gd name="T1" fmla="*/ 3 h 23"/>
                <a:gd name="T2" fmla="*/ 2 w 31"/>
                <a:gd name="T3" fmla="*/ 22 h 23"/>
                <a:gd name="T4" fmla="*/ 30 w 31"/>
                <a:gd name="T5" fmla="*/ 18 h 23"/>
                <a:gd name="T6" fmla="*/ 27 w 31"/>
                <a:gd name="T7" fmla="*/ 0 h 23"/>
                <a:gd name="T8" fmla="*/ 0 w 31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0" y="3"/>
                  </a:moveTo>
                  <a:lnTo>
                    <a:pt x="2" y="22"/>
                  </a:lnTo>
                  <a:lnTo>
                    <a:pt x="30" y="18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3" name="Freeform 202"/>
            <p:cNvSpPr>
              <a:spLocks/>
            </p:cNvSpPr>
            <p:nvPr/>
          </p:nvSpPr>
          <p:spPr bwMode="auto">
            <a:xfrm>
              <a:off x="2138" y="1892"/>
              <a:ext cx="28" cy="22"/>
            </a:xfrm>
            <a:custGeom>
              <a:avLst/>
              <a:gdLst>
                <a:gd name="T0" fmla="*/ 0 w 28"/>
                <a:gd name="T1" fmla="*/ 2 h 22"/>
                <a:gd name="T2" fmla="*/ 2 w 28"/>
                <a:gd name="T3" fmla="*/ 21 h 22"/>
                <a:gd name="T4" fmla="*/ 27 w 28"/>
                <a:gd name="T5" fmla="*/ 0 h 22"/>
                <a:gd name="T6" fmla="*/ 0 w 28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2"/>
                <a:gd name="T14" fmla="*/ 28 w 2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2">
                  <a:moveTo>
                    <a:pt x="0" y="2"/>
                  </a:moveTo>
                  <a:lnTo>
                    <a:pt x="2" y="21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4" name="Freeform 203"/>
            <p:cNvSpPr>
              <a:spLocks/>
            </p:cNvSpPr>
            <p:nvPr/>
          </p:nvSpPr>
          <p:spPr bwMode="auto">
            <a:xfrm>
              <a:off x="2140" y="1892"/>
              <a:ext cx="31" cy="22"/>
            </a:xfrm>
            <a:custGeom>
              <a:avLst/>
              <a:gdLst>
                <a:gd name="T0" fmla="*/ 0 w 31"/>
                <a:gd name="T1" fmla="*/ 21 h 22"/>
                <a:gd name="T2" fmla="*/ 26 w 31"/>
                <a:gd name="T3" fmla="*/ 0 h 22"/>
                <a:gd name="T4" fmla="*/ 30 w 31"/>
                <a:gd name="T5" fmla="*/ 17 h 22"/>
                <a:gd name="T6" fmla="*/ 0 w 31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0" y="21"/>
                  </a:moveTo>
                  <a:lnTo>
                    <a:pt x="26" y="0"/>
                  </a:lnTo>
                  <a:lnTo>
                    <a:pt x="30" y="17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5" name="Freeform 204"/>
            <p:cNvSpPr>
              <a:spLocks/>
            </p:cNvSpPr>
            <p:nvPr/>
          </p:nvSpPr>
          <p:spPr bwMode="auto">
            <a:xfrm>
              <a:off x="2138" y="1892"/>
              <a:ext cx="33" cy="22"/>
            </a:xfrm>
            <a:custGeom>
              <a:avLst/>
              <a:gdLst>
                <a:gd name="T0" fmla="*/ 0 w 33"/>
                <a:gd name="T1" fmla="*/ 2 h 22"/>
                <a:gd name="T2" fmla="*/ 3 w 33"/>
                <a:gd name="T3" fmla="*/ 21 h 22"/>
                <a:gd name="T4" fmla="*/ 32 w 33"/>
                <a:gd name="T5" fmla="*/ 17 h 22"/>
                <a:gd name="T6" fmla="*/ 29 w 33"/>
                <a:gd name="T7" fmla="*/ 0 h 22"/>
                <a:gd name="T8" fmla="*/ 0 w 33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2"/>
                  </a:moveTo>
                  <a:lnTo>
                    <a:pt x="3" y="21"/>
                  </a:lnTo>
                  <a:lnTo>
                    <a:pt x="32" y="17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6" name="Freeform 205"/>
            <p:cNvSpPr>
              <a:spLocks/>
            </p:cNvSpPr>
            <p:nvPr/>
          </p:nvSpPr>
          <p:spPr bwMode="auto">
            <a:xfrm>
              <a:off x="2165" y="1890"/>
              <a:ext cx="29" cy="20"/>
            </a:xfrm>
            <a:custGeom>
              <a:avLst/>
              <a:gdLst>
                <a:gd name="T0" fmla="*/ 0 w 29"/>
                <a:gd name="T1" fmla="*/ 2 h 20"/>
                <a:gd name="T2" fmla="*/ 2 w 29"/>
                <a:gd name="T3" fmla="*/ 19 h 20"/>
                <a:gd name="T4" fmla="*/ 28 w 29"/>
                <a:gd name="T5" fmla="*/ 0 h 20"/>
                <a:gd name="T6" fmla="*/ 0 w 29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2"/>
                  </a:moveTo>
                  <a:lnTo>
                    <a:pt x="2" y="19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7" name="Freeform 206"/>
            <p:cNvSpPr>
              <a:spLocks/>
            </p:cNvSpPr>
            <p:nvPr/>
          </p:nvSpPr>
          <p:spPr bwMode="auto">
            <a:xfrm>
              <a:off x="2170" y="1890"/>
              <a:ext cx="28" cy="20"/>
            </a:xfrm>
            <a:custGeom>
              <a:avLst/>
              <a:gdLst>
                <a:gd name="T0" fmla="*/ 0 w 28"/>
                <a:gd name="T1" fmla="*/ 19 h 20"/>
                <a:gd name="T2" fmla="*/ 25 w 28"/>
                <a:gd name="T3" fmla="*/ 0 h 20"/>
                <a:gd name="T4" fmla="*/ 27 w 28"/>
                <a:gd name="T5" fmla="*/ 17 h 20"/>
                <a:gd name="T6" fmla="*/ 0 w 2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0"/>
                <a:gd name="T14" fmla="*/ 28 w 2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0">
                  <a:moveTo>
                    <a:pt x="0" y="19"/>
                  </a:moveTo>
                  <a:lnTo>
                    <a:pt x="25" y="0"/>
                  </a:lnTo>
                  <a:lnTo>
                    <a:pt x="27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8" name="Freeform 207"/>
            <p:cNvSpPr>
              <a:spLocks/>
            </p:cNvSpPr>
            <p:nvPr/>
          </p:nvSpPr>
          <p:spPr bwMode="auto">
            <a:xfrm>
              <a:off x="2165" y="1890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3 w 33"/>
                <a:gd name="T3" fmla="*/ 19 h 20"/>
                <a:gd name="T4" fmla="*/ 32 w 33"/>
                <a:gd name="T5" fmla="*/ 17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3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9" name="Freeform 208"/>
            <p:cNvSpPr>
              <a:spLocks/>
            </p:cNvSpPr>
            <p:nvPr/>
          </p:nvSpPr>
          <p:spPr bwMode="auto">
            <a:xfrm>
              <a:off x="2193" y="1887"/>
              <a:ext cx="32" cy="20"/>
            </a:xfrm>
            <a:custGeom>
              <a:avLst/>
              <a:gdLst>
                <a:gd name="T0" fmla="*/ 0 w 32"/>
                <a:gd name="T1" fmla="*/ 2 h 20"/>
                <a:gd name="T2" fmla="*/ 2 w 32"/>
                <a:gd name="T3" fmla="*/ 19 h 20"/>
                <a:gd name="T4" fmla="*/ 31 w 32"/>
                <a:gd name="T5" fmla="*/ 0 h 20"/>
                <a:gd name="T6" fmla="*/ 0 w 32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2"/>
                  </a:moveTo>
                  <a:lnTo>
                    <a:pt x="2" y="19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0" name="Freeform 209"/>
            <p:cNvSpPr>
              <a:spLocks/>
            </p:cNvSpPr>
            <p:nvPr/>
          </p:nvSpPr>
          <p:spPr bwMode="auto">
            <a:xfrm>
              <a:off x="2197" y="1887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26 w 29"/>
                <a:gd name="T3" fmla="*/ 0 h 20"/>
                <a:gd name="T4" fmla="*/ 28 w 29"/>
                <a:gd name="T5" fmla="*/ 16 h 20"/>
                <a:gd name="T6" fmla="*/ 0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19"/>
                  </a:moveTo>
                  <a:lnTo>
                    <a:pt x="26" y="0"/>
                  </a:lnTo>
                  <a:lnTo>
                    <a:pt x="28" y="16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1" name="Freeform 210"/>
            <p:cNvSpPr>
              <a:spLocks/>
            </p:cNvSpPr>
            <p:nvPr/>
          </p:nvSpPr>
          <p:spPr bwMode="auto">
            <a:xfrm>
              <a:off x="2193" y="1887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2 w 33"/>
                <a:gd name="T3" fmla="*/ 19 h 20"/>
                <a:gd name="T4" fmla="*/ 32 w 33"/>
                <a:gd name="T5" fmla="*/ 16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2" y="19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2" name="Freeform 211"/>
            <p:cNvSpPr>
              <a:spLocks/>
            </p:cNvSpPr>
            <p:nvPr/>
          </p:nvSpPr>
          <p:spPr bwMode="auto">
            <a:xfrm>
              <a:off x="2224" y="1887"/>
              <a:ext cx="30" cy="19"/>
            </a:xfrm>
            <a:custGeom>
              <a:avLst/>
              <a:gdLst>
                <a:gd name="T0" fmla="*/ 0 w 30"/>
                <a:gd name="T1" fmla="*/ 1 h 19"/>
                <a:gd name="T2" fmla="*/ 1 w 30"/>
                <a:gd name="T3" fmla="*/ 18 h 19"/>
                <a:gd name="T4" fmla="*/ 29 w 30"/>
                <a:gd name="T5" fmla="*/ 0 h 19"/>
                <a:gd name="T6" fmla="*/ 0 w 3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"/>
                  </a:moveTo>
                  <a:lnTo>
                    <a:pt x="1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3" name="Freeform 212"/>
            <p:cNvSpPr>
              <a:spLocks/>
            </p:cNvSpPr>
            <p:nvPr/>
          </p:nvSpPr>
          <p:spPr bwMode="auto">
            <a:xfrm>
              <a:off x="2225" y="1887"/>
              <a:ext cx="31" cy="19"/>
            </a:xfrm>
            <a:custGeom>
              <a:avLst/>
              <a:gdLst>
                <a:gd name="T0" fmla="*/ 0 w 31"/>
                <a:gd name="T1" fmla="*/ 18 h 19"/>
                <a:gd name="T2" fmla="*/ 29 w 31"/>
                <a:gd name="T3" fmla="*/ 0 h 19"/>
                <a:gd name="T4" fmla="*/ 30 w 31"/>
                <a:gd name="T5" fmla="*/ 16 h 19"/>
                <a:gd name="T6" fmla="*/ 0 w 3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8"/>
                  </a:moveTo>
                  <a:lnTo>
                    <a:pt x="29" y="0"/>
                  </a:lnTo>
                  <a:lnTo>
                    <a:pt x="3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4" name="Freeform 213"/>
            <p:cNvSpPr>
              <a:spLocks/>
            </p:cNvSpPr>
            <p:nvPr/>
          </p:nvSpPr>
          <p:spPr bwMode="auto">
            <a:xfrm>
              <a:off x="2224" y="1887"/>
              <a:ext cx="32" cy="19"/>
            </a:xfrm>
            <a:custGeom>
              <a:avLst/>
              <a:gdLst>
                <a:gd name="T0" fmla="*/ 0 w 32"/>
                <a:gd name="T1" fmla="*/ 1 h 19"/>
                <a:gd name="T2" fmla="*/ 1 w 32"/>
                <a:gd name="T3" fmla="*/ 18 h 19"/>
                <a:gd name="T4" fmla="*/ 31 w 32"/>
                <a:gd name="T5" fmla="*/ 16 h 19"/>
                <a:gd name="T6" fmla="*/ 30 w 32"/>
                <a:gd name="T7" fmla="*/ 0 h 19"/>
                <a:gd name="T8" fmla="*/ 0 w 3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1"/>
                  </a:moveTo>
                  <a:lnTo>
                    <a:pt x="1" y="18"/>
                  </a:lnTo>
                  <a:lnTo>
                    <a:pt x="31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5" name="Freeform 214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0 h 21"/>
                <a:gd name="T6" fmla="*/ 0 w 31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6" name="Freeform 215"/>
            <p:cNvSpPr>
              <a:spLocks/>
            </p:cNvSpPr>
            <p:nvPr/>
          </p:nvSpPr>
          <p:spPr bwMode="auto">
            <a:xfrm>
              <a:off x="2255" y="188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7 w 29"/>
                <a:gd name="T3" fmla="*/ 0 h 21"/>
                <a:gd name="T4" fmla="*/ 28 w 29"/>
                <a:gd name="T5" fmla="*/ 18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7" y="0"/>
                  </a:lnTo>
                  <a:lnTo>
                    <a:pt x="28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7" name="Freeform 216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8" name="Freeform 217"/>
            <p:cNvSpPr>
              <a:spLocks/>
            </p:cNvSpPr>
            <p:nvPr/>
          </p:nvSpPr>
          <p:spPr bwMode="auto">
            <a:xfrm>
              <a:off x="2283" y="1882"/>
              <a:ext cx="30" cy="21"/>
            </a:xfrm>
            <a:custGeom>
              <a:avLst/>
              <a:gdLst>
                <a:gd name="T0" fmla="*/ 0 w 30"/>
                <a:gd name="T1" fmla="*/ 1 h 21"/>
                <a:gd name="T2" fmla="*/ 0 w 30"/>
                <a:gd name="T3" fmla="*/ 20 h 21"/>
                <a:gd name="T4" fmla="*/ 29 w 30"/>
                <a:gd name="T5" fmla="*/ 0 h 21"/>
                <a:gd name="T6" fmla="*/ 0 w 30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1"/>
                <a:gd name="T14" fmla="*/ 30 w 3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1">
                  <a:moveTo>
                    <a:pt x="0" y="1"/>
                  </a:moveTo>
                  <a:lnTo>
                    <a:pt x="0" y="20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9" name="Freeform 218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20 h 21"/>
                <a:gd name="T2" fmla="*/ 29 w 31"/>
                <a:gd name="T3" fmla="*/ 0 h 21"/>
                <a:gd name="T4" fmla="*/ 30 w 31"/>
                <a:gd name="T5" fmla="*/ 18 h 21"/>
                <a:gd name="T6" fmla="*/ 0 w 3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20"/>
                  </a:moveTo>
                  <a:lnTo>
                    <a:pt x="29" y="0"/>
                  </a:lnTo>
                  <a:lnTo>
                    <a:pt x="30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0" name="Freeform 219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1" name="Freeform 220"/>
            <p:cNvSpPr>
              <a:spLocks/>
            </p:cNvSpPr>
            <p:nvPr/>
          </p:nvSpPr>
          <p:spPr bwMode="auto">
            <a:xfrm>
              <a:off x="2312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2" name="Freeform 221"/>
            <p:cNvSpPr>
              <a:spLocks/>
            </p:cNvSpPr>
            <p:nvPr/>
          </p:nvSpPr>
          <p:spPr bwMode="auto">
            <a:xfrm>
              <a:off x="2313" y="1881"/>
              <a:ext cx="32" cy="20"/>
            </a:xfrm>
            <a:custGeom>
              <a:avLst/>
              <a:gdLst>
                <a:gd name="T0" fmla="*/ 0 w 32"/>
                <a:gd name="T1" fmla="*/ 19 h 20"/>
                <a:gd name="T2" fmla="*/ 30 w 32"/>
                <a:gd name="T3" fmla="*/ 0 h 20"/>
                <a:gd name="T4" fmla="*/ 31 w 32"/>
                <a:gd name="T5" fmla="*/ 18 h 20"/>
                <a:gd name="T6" fmla="*/ 0 w 3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19"/>
                  </a:moveTo>
                  <a:lnTo>
                    <a:pt x="30" y="0"/>
                  </a:lnTo>
                  <a:lnTo>
                    <a:pt x="3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3" name="Freeform 222"/>
            <p:cNvSpPr>
              <a:spLocks/>
            </p:cNvSpPr>
            <p:nvPr/>
          </p:nvSpPr>
          <p:spPr bwMode="auto">
            <a:xfrm>
              <a:off x="2312" y="1881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4" name="Freeform 223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5" name="Freeform 224"/>
            <p:cNvSpPr>
              <a:spLocks/>
            </p:cNvSpPr>
            <p:nvPr/>
          </p:nvSpPr>
          <p:spPr bwMode="auto">
            <a:xfrm>
              <a:off x="2344" y="1881"/>
              <a:ext cx="31" cy="20"/>
            </a:xfrm>
            <a:custGeom>
              <a:avLst/>
              <a:gdLst>
                <a:gd name="T0" fmla="*/ 0 w 31"/>
                <a:gd name="T1" fmla="*/ 19 h 20"/>
                <a:gd name="T2" fmla="*/ 29 w 31"/>
                <a:gd name="T3" fmla="*/ 0 h 20"/>
                <a:gd name="T4" fmla="*/ 30 w 31"/>
                <a:gd name="T5" fmla="*/ 17 h 20"/>
                <a:gd name="T6" fmla="*/ 0 w 31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0" y="19"/>
                  </a:moveTo>
                  <a:lnTo>
                    <a:pt x="29" y="0"/>
                  </a:lnTo>
                  <a:lnTo>
                    <a:pt x="30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6" name="Freeform 225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17 h 20"/>
                <a:gd name="T6" fmla="*/ 30 w 32"/>
                <a:gd name="T7" fmla="*/ 0 h 20"/>
                <a:gd name="T8" fmla="*/ 0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17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7" name="Freeform 226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0 h 20"/>
                <a:gd name="T6" fmla="*/ 0 w 35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8" name="Freeform 227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2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2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9" name="Freeform 228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18 h 20"/>
                <a:gd name="T6" fmla="*/ 32 w 35"/>
                <a:gd name="T7" fmla="*/ 0 h 20"/>
                <a:gd name="T8" fmla="*/ 0 w 35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0"/>
                <a:gd name="T17" fmla="*/ 35 w 3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18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0" name="Freeform 229"/>
            <p:cNvSpPr>
              <a:spLocks/>
            </p:cNvSpPr>
            <p:nvPr/>
          </p:nvSpPr>
          <p:spPr bwMode="auto">
            <a:xfrm>
              <a:off x="2408" y="1878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1" name="Freeform 230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8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2" name="Freeform 231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3" name="Freeform 232"/>
            <p:cNvSpPr>
              <a:spLocks/>
            </p:cNvSpPr>
            <p:nvPr/>
          </p:nvSpPr>
          <p:spPr bwMode="auto">
            <a:xfrm>
              <a:off x="2439" y="1877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0 h 20"/>
                <a:gd name="T6" fmla="*/ 0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4" name="Freeform 233"/>
            <p:cNvSpPr>
              <a:spLocks/>
            </p:cNvSpPr>
            <p:nvPr/>
          </p:nvSpPr>
          <p:spPr bwMode="auto">
            <a:xfrm>
              <a:off x="2440" y="1877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7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5" name="Freeform 234"/>
            <p:cNvSpPr>
              <a:spLocks/>
            </p:cNvSpPr>
            <p:nvPr/>
          </p:nvSpPr>
          <p:spPr bwMode="auto">
            <a:xfrm>
              <a:off x="2439" y="1877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19 h 20"/>
                <a:gd name="T4" fmla="*/ 33 w 34"/>
                <a:gd name="T5" fmla="*/ 17 h 20"/>
                <a:gd name="T6" fmla="*/ 32 w 34"/>
                <a:gd name="T7" fmla="*/ 0 h 20"/>
                <a:gd name="T8" fmla="*/ 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0" y="0"/>
                  </a:moveTo>
                  <a:lnTo>
                    <a:pt x="0" y="19"/>
                  </a:lnTo>
                  <a:lnTo>
                    <a:pt x="33" y="17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6" name="Freeform 235"/>
            <p:cNvSpPr>
              <a:spLocks/>
            </p:cNvSpPr>
            <p:nvPr/>
          </p:nvSpPr>
          <p:spPr bwMode="auto">
            <a:xfrm>
              <a:off x="2471" y="1875"/>
              <a:ext cx="36" cy="19"/>
            </a:xfrm>
            <a:custGeom>
              <a:avLst/>
              <a:gdLst>
                <a:gd name="T0" fmla="*/ 0 w 36"/>
                <a:gd name="T1" fmla="*/ 1 h 19"/>
                <a:gd name="T2" fmla="*/ 0 w 36"/>
                <a:gd name="T3" fmla="*/ 18 h 19"/>
                <a:gd name="T4" fmla="*/ 35 w 36"/>
                <a:gd name="T5" fmla="*/ 0 h 19"/>
                <a:gd name="T6" fmla="*/ 0 w 3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7" name="Freeform 236"/>
            <p:cNvSpPr>
              <a:spLocks/>
            </p:cNvSpPr>
            <p:nvPr/>
          </p:nvSpPr>
          <p:spPr bwMode="auto">
            <a:xfrm>
              <a:off x="2472" y="1875"/>
              <a:ext cx="36" cy="19"/>
            </a:xfrm>
            <a:custGeom>
              <a:avLst/>
              <a:gdLst>
                <a:gd name="T0" fmla="*/ 0 w 36"/>
                <a:gd name="T1" fmla="*/ 18 h 19"/>
                <a:gd name="T2" fmla="*/ 34 w 36"/>
                <a:gd name="T3" fmla="*/ 0 h 19"/>
                <a:gd name="T4" fmla="*/ 35 w 36"/>
                <a:gd name="T5" fmla="*/ 17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8"/>
                  </a:moveTo>
                  <a:lnTo>
                    <a:pt x="34" y="0"/>
                  </a:lnTo>
                  <a:lnTo>
                    <a:pt x="35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8" name="Freeform 237"/>
            <p:cNvSpPr>
              <a:spLocks/>
            </p:cNvSpPr>
            <p:nvPr/>
          </p:nvSpPr>
          <p:spPr bwMode="auto">
            <a:xfrm>
              <a:off x="2471" y="1875"/>
              <a:ext cx="37" cy="19"/>
            </a:xfrm>
            <a:custGeom>
              <a:avLst/>
              <a:gdLst>
                <a:gd name="T0" fmla="*/ 0 w 37"/>
                <a:gd name="T1" fmla="*/ 1 h 19"/>
                <a:gd name="T2" fmla="*/ 0 w 37"/>
                <a:gd name="T3" fmla="*/ 18 h 19"/>
                <a:gd name="T4" fmla="*/ 36 w 37"/>
                <a:gd name="T5" fmla="*/ 17 h 19"/>
                <a:gd name="T6" fmla="*/ 35 w 37"/>
                <a:gd name="T7" fmla="*/ 0 h 19"/>
                <a:gd name="T8" fmla="*/ 0 w 3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1"/>
                  </a:moveTo>
                  <a:lnTo>
                    <a:pt x="0" y="18"/>
                  </a:lnTo>
                  <a:lnTo>
                    <a:pt x="36" y="17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9" name="Freeform 238"/>
            <p:cNvSpPr>
              <a:spLocks/>
            </p:cNvSpPr>
            <p:nvPr/>
          </p:nvSpPr>
          <p:spPr bwMode="auto">
            <a:xfrm>
              <a:off x="2506" y="1874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0 w 35"/>
                <a:gd name="T3" fmla="*/ 19 h 20"/>
                <a:gd name="T4" fmla="*/ 34 w 35"/>
                <a:gd name="T5" fmla="*/ 0 h 20"/>
                <a:gd name="T6" fmla="*/ 0 w 3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0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0" name="Freeform 239"/>
            <p:cNvSpPr>
              <a:spLocks/>
            </p:cNvSpPr>
            <p:nvPr/>
          </p:nvSpPr>
          <p:spPr bwMode="auto">
            <a:xfrm>
              <a:off x="2507" y="1874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3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3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1" name="Freeform 240"/>
            <p:cNvSpPr>
              <a:spLocks/>
            </p:cNvSpPr>
            <p:nvPr/>
          </p:nvSpPr>
          <p:spPr bwMode="auto">
            <a:xfrm>
              <a:off x="2506" y="1874"/>
              <a:ext cx="36" cy="20"/>
            </a:xfrm>
            <a:custGeom>
              <a:avLst/>
              <a:gdLst>
                <a:gd name="T0" fmla="*/ 0 w 36"/>
                <a:gd name="T1" fmla="*/ 0 h 20"/>
                <a:gd name="T2" fmla="*/ 0 w 36"/>
                <a:gd name="T3" fmla="*/ 19 h 20"/>
                <a:gd name="T4" fmla="*/ 35 w 36"/>
                <a:gd name="T5" fmla="*/ 18 h 20"/>
                <a:gd name="T6" fmla="*/ 34 w 36"/>
                <a:gd name="T7" fmla="*/ 0 h 20"/>
                <a:gd name="T8" fmla="*/ 0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0" y="0"/>
                  </a:moveTo>
                  <a:lnTo>
                    <a:pt x="0" y="19"/>
                  </a:lnTo>
                  <a:lnTo>
                    <a:pt x="35" y="18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2" name="Freeform 241"/>
            <p:cNvSpPr>
              <a:spLocks/>
            </p:cNvSpPr>
            <p:nvPr/>
          </p:nvSpPr>
          <p:spPr bwMode="auto">
            <a:xfrm>
              <a:off x="2540" y="1874"/>
              <a:ext cx="38" cy="19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18 h 19"/>
                <a:gd name="T4" fmla="*/ 37 w 38"/>
                <a:gd name="T5" fmla="*/ 0 h 19"/>
                <a:gd name="T6" fmla="*/ 0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0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3" name="Freeform 242"/>
            <p:cNvSpPr>
              <a:spLocks/>
            </p:cNvSpPr>
            <p:nvPr/>
          </p:nvSpPr>
          <p:spPr bwMode="auto">
            <a:xfrm>
              <a:off x="2541" y="1874"/>
              <a:ext cx="39" cy="19"/>
            </a:xfrm>
            <a:custGeom>
              <a:avLst/>
              <a:gdLst>
                <a:gd name="T0" fmla="*/ 0 w 39"/>
                <a:gd name="T1" fmla="*/ 18 h 19"/>
                <a:gd name="T2" fmla="*/ 37 w 39"/>
                <a:gd name="T3" fmla="*/ 0 h 19"/>
                <a:gd name="T4" fmla="*/ 38 w 39"/>
                <a:gd name="T5" fmla="*/ 16 h 19"/>
                <a:gd name="T6" fmla="*/ 0 w 3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9"/>
                <a:gd name="T14" fmla="*/ 39 w 3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9">
                  <a:moveTo>
                    <a:pt x="0" y="18"/>
                  </a:moveTo>
                  <a:lnTo>
                    <a:pt x="37" y="0"/>
                  </a:lnTo>
                  <a:lnTo>
                    <a:pt x="38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4" name="Freeform 243"/>
            <p:cNvSpPr>
              <a:spLocks/>
            </p:cNvSpPr>
            <p:nvPr/>
          </p:nvSpPr>
          <p:spPr bwMode="auto">
            <a:xfrm>
              <a:off x="2540" y="1874"/>
              <a:ext cx="40" cy="19"/>
            </a:xfrm>
            <a:custGeom>
              <a:avLst/>
              <a:gdLst>
                <a:gd name="T0" fmla="*/ 0 w 40"/>
                <a:gd name="T1" fmla="*/ 0 h 19"/>
                <a:gd name="T2" fmla="*/ 0 w 40"/>
                <a:gd name="T3" fmla="*/ 18 h 19"/>
                <a:gd name="T4" fmla="*/ 39 w 40"/>
                <a:gd name="T5" fmla="*/ 16 h 19"/>
                <a:gd name="T6" fmla="*/ 38 w 40"/>
                <a:gd name="T7" fmla="*/ 0 h 19"/>
                <a:gd name="T8" fmla="*/ 0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0" y="18"/>
                  </a:lnTo>
                  <a:lnTo>
                    <a:pt x="39" y="16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5" name="Freeform 244"/>
            <p:cNvSpPr>
              <a:spLocks/>
            </p:cNvSpPr>
            <p:nvPr/>
          </p:nvSpPr>
          <p:spPr bwMode="auto">
            <a:xfrm>
              <a:off x="2577" y="1872"/>
              <a:ext cx="43" cy="20"/>
            </a:xfrm>
            <a:custGeom>
              <a:avLst/>
              <a:gdLst>
                <a:gd name="T0" fmla="*/ 0 w 43"/>
                <a:gd name="T1" fmla="*/ 1 h 20"/>
                <a:gd name="T2" fmla="*/ 1 w 43"/>
                <a:gd name="T3" fmla="*/ 19 h 20"/>
                <a:gd name="T4" fmla="*/ 42 w 43"/>
                <a:gd name="T5" fmla="*/ 0 h 20"/>
                <a:gd name="T6" fmla="*/ 0 w 4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0" y="1"/>
                  </a:moveTo>
                  <a:lnTo>
                    <a:pt x="1" y="19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6" name="Freeform 245"/>
            <p:cNvSpPr>
              <a:spLocks/>
            </p:cNvSpPr>
            <p:nvPr/>
          </p:nvSpPr>
          <p:spPr bwMode="auto">
            <a:xfrm>
              <a:off x="2579" y="1872"/>
              <a:ext cx="42" cy="20"/>
            </a:xfrm>
            <a:custGeom>
              <a:avLst/>
              <a:gdLst>
                <a:gd name="T0" fmla="*/ 0 w 42"/>
                <a:gd name="T1" fmla="*/ 19 h 20"/>
                <a:gd name="T2" fmla="*/ 40 w 42"/>
                <a:gd name="T3" fmla="*/ 0 h 20"/>
                <a:gd name="T4" fmla="*/ 41 w 42"/>
                <a:gd name="T5" fmla="*/ 18 h 20"/>
                <a:gd name="T6" fmla="*/ 0 w 4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0"/>
                <a:gd name="T14" fmla="*/ 42 w 4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0">
                  <a:moveTo>
                    <a:pt x="0" y="19"/>
                  </a:moveTo>
                  <a:lnTo>
                    <a:pt x="40" y="0"/>
                  </a:lnTo>
                  <a:lnTo>
                    <a:pt x="4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7" name="Freeform 246"/>
            <p:cNvSpPr>
              <a:spLocks/>
            </p:cNvSpPr>
            <p:nvPr/>
          </p:nvSpPr>
          <p:spPr bwMode="auto">
            <a:xfrm>
              <a:off x="2577" y="1872"/>
              <a:ext cx="44" cy="20"/>
            </a:xfrm>
            <a:custGeom>
              <a:avLst/>
              <a:gdLst>
                <a:gd name="T0" fmla="*/ 0 w 44"/>
                <a:gd name="T1" fmla="*/ 1 h 20"/>
                <a:gd name="T2" fmla="*/ 1 w 44"/>
                <a:gd name="T3" fmla="*/ 19 h 20"/>
                <a:gd name="T4" fmla="*/ 43 w 44"/>
                <a:gd name="T5" fmla="*/ 18 h 20"/>
                <a:gd name="T6" fmla="*/ 42 w 44"/>
                <a:gd name="T7" fmla="*/ 0 h 20"/>
                <a:gd name="T8" fmla="*/ 0 w 4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"/>
                <a:gd name="T17" fmla="*/ 44 w 4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">
                  <a:moveTo>
                    <a:pt x="0" y="1"/>
                  </a:moveTo>
                  <a:lnTo>
                    <a:pt x="1" y="19"/>
                  </a:lnTo>
                  <a:lnTo>
                    <a:pt x="43" y="18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8" name="Freeform 247"/>
            <p:cNvSpPr>
              <a:spLocks/>
            </p:cNvSpPr>
            <p:nvPr/>
          </p:nvSpPr>
          <p:spPr bwMode="auto">
            <a:xfrm>
              <a:off x="2619" y="1870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0 w 43"/>
                <a:gd name="T3" fmla="*/ 20 h 21"/>
                <a:gd name="T4" fmla="*/ 42 w 43"/>
                <a:gd name="T5" fmla="*/ 0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0" y="2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9" name="Freeform 248"/>
            <p:cNvSpPr>
              <a:spLocks/>
            </p:cNvSpPr>
            <p:nvPr/>
          </p:nvSpPr>
          <p:spPr bwMode="auto">
            <a:xfrm>
              <a:off x="2620" y="1870"/>
              <a:ext cx="43" cy="21"/>
            </a:xfrm>
            <a:custGeom>
              <a:avLst/>
              <a:gdLst>
                <a:gd name="T0" fmla="*/ 0 w 43"/>
                <a:gd name="T1" fmla="*/ 20 h 21"/>
                <a:gd name="T2" fmla="*/ 41 w 43"/>
                <a:gd name="T3" fmla="*/ 0 h 21"/>
                <a:gd name="T4" fmla="*/ 42 w 43"/>
                <a:gd name="T5" fmla="*/ 19 h 21"/>
                <a:gd name="T6" fmla="*/ 0 w 4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20"/>
                  </a:moveTo>
                  <a:lnTo>
                    <a:pt x="41" y="0"/>
                  </a:lnTo>
                  <a:lnTo>
                    <a:pt x="42" y="19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0" name="Freeform 249"/>
            <p:cNvSpPr>
              <a:spLocks/>
            </p:cNvSpPr>
            <p:nvPr/>
          </p:nvSpPr>
          <p:spPr bwMode="auto">
            <a:xfrm>
              <a:off x="2619" y="1870"/>
              <a:ext cx="44" cy="21"/>
            </a:xfrm>
            <a:custGeom>
              <a:avLst/>
              <a:gdLst>
                <a:gd name="T0" fmla="*/ 0 w 44"/>
                <a:gd name="T1" fmla="*/ 0 h 21"/>
                <a:gd name="T2" fmla="*/ 0 w 44"/>
                <a:gd name="T3" fmla="*/ 20 h 21"/>
                <a:gd name="T4" fmla="*/ 43 w 44"/>
                <a:gd name="T5" fmla="*/ 19 h 21"/>
                <a:gd name="T6" fmla="*/ 42 w 44"/>
                <a:gd name="T7" fmla="*/ 0 h 21"/>
                <a:gd name="T8" fmla="*/ 0 w 4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0"/>
                  </a:moveTo>
                  <a:lnTo>
                    <a:pt x="0" y="20"/>
                  </a:lnTo>
                  <a:lnTo>
                    <a:pt x="43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1" name="Freeform 250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1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1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2" name="Freeform 251"/>
            <p:cNvSpPr>
              <a:spLocks/>
            </p:cNvSpPr>
            <p:nvPr/>
          </p:nvSpPr>
          <p:spPr bwMode="auto">
            <a:xfrm>
              <a:off x="2662" y="1869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46 w 48"/>
                <a:gd name="T3" fmla="*/ 0 h 19"/>
                <a:gd name="T4" fmla="*/ 47 w 48"/>
                <a:gd name="T5" fmla="*/ 17 h 19"/>
                <a:gd name="T6" fmla="*/ 0 w 4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0" y="18"/>
                  </a:moveTo>
                  <a:lnTo>
                    <a:pt x="46" y="0"/>
                  </a:lnTo>
                  <a:lnTo>
                    <a:pt x="47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3" name="Freeform 252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17 h 19"/>
                <a:gd name="T6" fmla="*/ 47 w 49"/>
                <a:gd name="T7" fmla="*/ 0 h 19"/>
                <a:gd name="T8" fmla="*/ 0 w 4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"/>
                <a:gd name="T17" fmla="*/ 49 w 4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1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4" name="Freeform 253"/>
            <p:cNvSpPr>
              <a:spLocks/>
            </p:cNvSpPr>
            <p:nvPr/>
          </p:nvSpPr>
          <p:spPr bwMode="auto">
            <a:xfrm>
              <a:off x="2709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5" name="Freeform 254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6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6" name="Freeform 255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0 h 19"/>
                <a:gd name="T2" fmla="*/ 0 w 51"/>
                <a:gd name="T3" fmla="*/ 18 h 19"/>
                <a:gd name="T4" fmla="*/ 50 w 51"/>
                <a:gd name="T5" fmla="*/ 16 h 19"/>
                <a:gd name="T6" fmla="*/ 49 w 51"/>
                <a:gd name="T7" fmla="*/ 0 h 19"/>
                <a:gd name="T8" fmla="*/ 0 w 5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0" y="0"/>
                  </a:moveTo>
                  <a:lnTo>
                    <a:pt x="0" y="18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7" name="Freeform 256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0 h 19"/>
                <a:gd name="T6" fmla="*/ 0 w 53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8" name="Freeform 257"/>
            <p:cNvSpPr>
              <a:spLocks/>
            </p:cNvSpPr>
            <p:nvPr/>
          </p:nvSpPr>
          <p:spPr bwMode="auto">
            <a:xfrm>
              <a:off x="275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7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9" name="Freeform 258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17 h 19"/>
                <a:gd name="T6" fmla="*/ 51 w 53"/>
                <a:gd name="T7" fmla="*/ 0 h 19"/>
                <a:gd name="T8" fmla="*/ 0 w 5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17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0" name="Freeform 259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0 h 20"/>
                <a:gd name="T6" fmla="*/ 0 w 5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1" name="Freeform 260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19 h 20"/>
                <a:gd name="T2" fmla="*/ 55 w 56"/>
                <a:gd name="T3" fmla="*/ 0 h 20"/>
                <a:gd name="T4" fmla="*/ 55 w 56"/>
                <a:gd name="T5" fmla="*/ 18 h 20"/>
                <a:gd name="T6" fmla="*/ 0 w 56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19"/>
                  </a:moveTo>
                  <a:lnTo>
                    <a:pt x="55" y="0"/>
                  </a:lnTo>
                  <a:lnTo>
                    <a:pt x="55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2" name="Freeform 261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18 h 20"/>
                <a:gd name="T6" fmla="*/ 55 w 56"/>
                <a:gd name="T7" fmla="*/ 0 h 20"/>
                <a:gd name="T8" fmla="*/ 0 w 5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3" name="Freeform 262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4" name="Freeform 263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21 h 22"/>
                <a:gd name="T2" fmla="*/ 55 w 56"/>
                <a:gd name="T3" fmla="*/ 0 h 22"/>
                <a:gd name="T4" fmla="*/ 55 w 56"/>
                <a:gd name="T5" fmla="*/ 20 h 22"/>
                <a:gd name="T6" fmla="*/ 0 w 56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1"/>
                  </a:moveTo>
                  <a:lnTo>
                    <a:pt x="55" y="0"/>
                  </a:lnTo>
                  <a:lnTo>
                    <a:pt x="55" y="2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5" name="Freeform 264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20 h 22"/>
                <a:gd name="T6" fmla="*/ 55 w 56"/>
                <a:gd name="T7" fmla="*/ 0 h 22"/>
                <a:gd name="T8" fmla="*/ 0 w 5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2"/>
                <a:gd name="T17" fmla="*/ 56 w 5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6" name="Freeform 265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0 h 20"/>
                <a:gd name="T6" fmla="*/ 0 w 5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7" name="Freeform 266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19 h 20"/>
                <a:gd name="T2" fmla="*/ 56 w 57"/>
                <a:gd name="T3" fmla="*/ 0 h 20"/>
                <a:gd name="T4" fmla="*/ 56 w 57"/>
                <a:gd name="T5" fmla="*/ 18 h 20"/>
                <a:gd name="T6" fmla="*/ 0 w 57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19"/>
                  </a:moveTo>
                  <a:lnTo>
                    <a:pt x="56" y="0"/>
                  </a:lnTo>
                  <a:lnTo>
                    <a:pt x="56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8" name="Freeform 267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18 h 20"/>
                <a:gd name="T6" fmla="*/ 56 w 57"/>
                <a:gd name="T7" fmla="*/ 0 h 20"/>
                <a:gd name="T8" fmla="*/ 0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9" name="Freeform 268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0 h 20"/>
                <a:gd name="T6" fmla="*/ 0 w 6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0" name="Freeform 269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19 h 20"/>
                <a:gd name="T2" fmla="*/ 59 w 60"/>
                <a:gd name="T3" fmla="*/ 0 h 20"/>
                <a:gd name="T4" fmla="*/ 59 w 60"/>
                <a:gd name="T5" fmla="*/ 18 h 20"/>
                <a:gd name="T6" fmla="*/ 0 w 6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19"/>
                  </a:moveTo>
                  <a:lnTo>
                    <a:pt x="59" y="0"/>
                  </a:lnTo>
                  <a:lnTo>
                    <a:pt x="59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1" name="Freeform 270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18 h 20"/>
                <a:gd name="T6" fmla="*/ 59 w 60"/>
                <a:gd name="T7" fmla="*/ 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2" name="Freeform 271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0 h 20"/>
                <a:gd name="T6" fmla="*/ 0 w 5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3" name="Freeform 272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19 h 20"/>
                <a:gd name="T2" fmla="*/ 57 w 58"/>
                <a:gd name="T3" fmla="*/ 0 h 20"/>
                <a:gd name="T4" fmla="*/ 57 w 58"/>
                <a:gd name="T5" fmla="*/ 18 h 20"/>
                <a:gd name="T6" fmla="*/ 0 w 5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19"/>
                  </a:moveTo>
                  <a:lnTo>
                    <a:pt x="57" y="0"/>
                  </a:lnTo>
                  <a:lnTo>
                    <a:pt x="57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4" name="Freeform 273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18 h 20"/>
                <a:gd name="T6" fmla="*/ 57 w 58"/>
                <a:gd name="T7" fmla="*/ 0 h 20"/>
                <a:gd name="T8" fmla="*/ 0 w 5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"/>
                <a:gd name="T17" fmla="*/ 58 w 5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5" name="Freeform 274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6" name="Freeform 275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7" name="Freeform 276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8" name="Freeform 277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9" name="Freeform 278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0" name="Freeform 279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1" name="Freeform 280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0 h 18"/>
                <a:gd name="T6" fmla="*/ 0 w 5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2" name="Freeform 281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17 h 18"/>
                <a:gd name="T2" fmla="*/ 57 w 58"/>
                <a:gd name="T3" fmla="*/ 0 h 18"/>
                <a:gd name="T4" fmla="*/ 57 w 58"/>
                <a:gd name="T5" fmla="*/ 17 h 18"/>
                <a:gd name="T6" fmla="*/ 0 w 5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17"/>
                  </a:moveTo>
                  <a:lnTo>
                    <a:pt x="57" y="0"/>
                  </a:lnTo>
                  <a:lnTo>
                    <a:pt x="57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3" name="Freeform 282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17 h 18"/>
                <a:gd name="T6" fmla="*/ 57 w 58"/>
                <a:gd name="T7" fmla="*/ 0 h 18"/>
                <a:gd name="T8" fmla="*/ 0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4" name="Freeform 283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0 h 18"/>
                <a:gd name="T6" fmla="*/ 0 w 6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5" name="Freeform 284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17 h 18"/>
                <a:gd name="T2" fmla="*/ 60 w 61"/>
                <a:gd name="T3" fmla="*/ 0 h 18"/>
                <a:gd name="T4" fmla="*/ 60 w 61"/>
                <a:gd name="T5" fmla="*/ 17 h 18"/>
                <a:gd name="T6" fmla="*/ 0 w 61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17"/>
                  </a:moveTo>
                  <a:lnTo>
                    <a:pt x="60" y="0"/>
                  </a:lnTo>
                  <a:lnTo>
                    <a:pt x="60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6" name="Freeform 285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17 h 18"/>
                <a:gd name="T6" fmla="*/ 60 w 61"/>
                <a:gd name="T7" fmla="*/ 0 h 18"/>
                <a:gd name="T8" fmla="*/ 0 w 6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"/>
                <a:gd name="T17" fmla="*/ 61 w 6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7" name="Freeform 286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0 h 18"/>
                <a:gd name="T6" fmla="*/ 0 w 6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8" name="Freeform 287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17 h 18"/>
                <a:gd name="T2" fmla="*/ 68 w 69"/>
                <a:gd name="T3" fmla="*/ 0 h 18"/>
                <a:gd name="T4" fmla="*/ 68 w 69"/>
                <a:gd name="T5" fmla="*/ 16 h 18"/>
                <a:gd name="T6" fmla="*/ 0 w 6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17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9" name="Freeform 288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16 h 18"/>
                <a:gd name="T6" fmla="*/ 68 w 69"/>
                <a:gd name="T7" fmla="*/ 0 h 18"/>
                <a:gd name="T8" fmla="*/ 0 w 6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8"/>
                <a:gd name="T17" fmla="*/ 69 w 6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0" name="Freeform 289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0 h 18"/>
                <a:gd name="T6" fmla="*/ 0 w 7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1" name="Freeform 290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17 h 18"/>
                <a:gd name="T2" fmla="*/ 78 w 79"/>
                <a:gd name="T3" fmla="*/ 0 h 18"/>
                <a:gd name="T4" fmla="*/ 78 w 79"/>
                <a:gd name="T5" fmla="*/ 17 h 18"/>
                <a:gd name="T6" fmla="*/ 0 w 7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17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2" name="Freeform 291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17 h 18"/>
                <a:gd name="T6" fmla="*/ 78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3" name="Freeform 292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0 h 18"/>
                <a:gd name="T6" fmla="*/ 0 w 9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4" name="Freeform 293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17 h 18"/>
                <a:gd name="T2" fmla="*/ 89 w 90"/>
                <a:gd name="T3" fmla="*/ 0 h 18"/>
                <a:gd name="T4" fmla="*/ 89 w 90"/>
                <a:gd name="T5" fmla="*/ 17 h 18"/>
                <a:gd name="T6" fmla="*/ 0 w 90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17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5" name="Freeform 294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17 h 18"/>
                <a:gd name="T6" fmla="*/ 89 w 90"/>
                <a:gd name="T7" fmla="*/ 0 h 18"/>
                <a:gd name="T8" fmla="*/ 0 w 9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"/>
                <a:gd name="T17" fmla="*/ 90 w 9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6" name="Freeform 295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0 h 20"/>
                <a:gd name="T6" fmla="*/ 0 w 10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7" name="Freeform 296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19 h 20"/>
                <a:gd name="T2" fmla="*/ 104 w 105"/>
                <a:gd name="T3" fmla="*/ 0 h 20"/>
                <a:gd name="T4" fmla="*/ 104 w 105"/>
                <a:gd name="T5" fmla="*/ 19 h 20"/>
                <a:gd name="T6" fmla="*/ 0 w 10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19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8" name="Freeform 297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19 h 20"/>
                <a:gd name="T6" fmla="*/ 104 w 105"/>
                <a:gd name="T7" fmla="*/ 0 h 20"/>
                <a:gd name="T8" fmla="*/ 0 w 10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0"/>
                <a:gd name="T17" fmla="*/ 105 w 10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9" name="Freeform 298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0 h 20"/>
                <a:gd name="T6" fmla="*/ 0 w 1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20" name="Freeform 299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19 h 20"/>
                <a:gd name="T2" fmla="*/ 121 w 122"/>
                <a:gd name="T3" fmla="*/ 0 h 20"/>
                <a:gd name="T4" fmla="*/ 121 w 122"/>
                <a:gd name="T5" fmla="*/ 19 h 20"/>
                <a:gd name="T6" fmla="*/ 0 w 12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19"/>
                  </a:moveTo>
                  <a:lnTo>
                    <a:pt x="121" y="0"/>
                  </a:lnTo>
                  <a:lnTo>
                    <a:pt x="121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21" name="Freeform 300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19 h 20"/>
                <a:gd name="T6" fmla="*/ 121 w 122"/>
                <a:gd name="T7" fmla="*/ 0 h 20"/>
                <a:gd name="T8" fmla="*/ 0 w 1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"/>
                <a:gd name="T17" fmla="*/ 122 w 1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21" name="Text Box 304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5</a:t>
            </a:r>
          </a:p>
        </p:txBody>
      </p:sp>
      <p:sp>
        <p:nvSpPr>
          <p:cNvPr id="25622" name="Text Box 305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4</a:t>
            </a:r>
          </a:p>
        </p:txBody>
      </p:sp>
      <p:sp>
        <p:nvSpPr>
          <p:cNvPr id="25623" name="Text Box 306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25624" name="Text Box 307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25625" name="Text Box 308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25626" name="Text Box 309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25627" name="Text Box 310"/>
          <p:cNvSpPr txBox="1">
            <a:spLocks noChangeArrowheads="1"/>
          </p:cNvSpPr>
          <p:nvPr/>
        </p:nvSpPr>
        <p:spPr bwMode="auto">
          <a:xfrm>
            <a:off x="3429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25628" name="Text Box 311"/>
          <p:cNvSpPr txBox="1">
            <a:spLocks noChangeArrowheads="1"/>
          </p:cNvSpPr>
          <p:nvPr/>
        </p:nvSpPr>
        <p:spPr bwMode="auto">
          <a:xfrm flipH="1">
            <a:off x="39624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25629" name="Text Box 312"/>
          <p:cNvSpPr txBox="1">
            <a:spLocks noChangeArrowheads="1"/>
          </p:cNvSpPr>
          <p:nvPr/>
        </p:nvSpPr>
        <p:spPr bwMode="auto">
          <a:xfrm>
            <a:off x="4572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4</a:t>
            </a:r>
          </a:p>
        </p:txBody>
      </p:sp>
      <p:sp>
        <p:nvSpPr>
          <p:cNvPr id="25630" name="Text Box 313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5</a:t>
            </a:r>
          </a:p>
        </p:txBody>
      </p:sp>
      <p:sp>
        <p:nvSpPr>
          <p:cNvPr id="25631" name="Text Box 314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6</a:t>
            </a:r>
          </a:p>
        </p:txBody>
      </p:sp>
      <p:sp>
        <p:nvSpPr>
          <p:cNvPr id="38204" name="Text Box 316"/>
          <p:cNvSpPr txBox="1">
            <a:spLocks noChangeArrowheads="1"/>
          </p:cNvSpPr>
          <p:nvPr/>
        </p:nvSpPr>
        <p:spPr bwMode="auto">
          <a:xfrm>
            <a:off x="6019800" y="21113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1.8L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= 3.2L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/FVC = 0.56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=56%</a:t>
            </a:r>
          </a:p>
        </p:txBody>
      </p: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6172200" y="1626587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Normal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6683559" y="47402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Obstructive</a:t>
            </a:r>
          </a:p>
        </p:txBody>
      </p:sp>
      <p:cxnSp>
        <p:nvCxnSpPr>
          <p:cNvPr id="322" name="Straight Connector 321"/>
          <p:cNvCxnSpPr>
            <a:cxnSpLocks noChangeShapeType="1"/>
          </p:cNvCxnSpPr>
          <p:nvPr/>
        </p:nvCxnSpPr>
        <p:spPr bwMode="auto">
          <a:xfrm rot="5400000" flipH="1" flipV="1">
            <a:off x="2474913" y="4533900"/>
            <a:ext cx="992188" cy="1587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26"/>
          <p:cNvCxnSpPr>
            <a:cxnSpLocks noChangeShapeType="1"/>
          </p:cNvCxnSpPr>
          <p:nvPr/>
        </p:nvCxnSpPr>
        <p:spPr bwMode="auto">
          <a:xfrm rot="10800000">
            <a:off x="2438400" y="4038600"/>
            <a:ext cx="533400" cy="1588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28"/>
          <p:cNvCxnSpPr>
            <a:cxnSpLocks noChangeShapeType="1"/>
          </p:cNvCxnSpPr>
          <p:nvPr/>
        </p:nvCxnSpPr>
        <p:spPr bwMode="auto">
          <a:xfrm rot="10800000" flipV="1">
            <a:off x="2438400" y="3049588"/>
            <a:ext cx="3124200" cy="74612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594039" y="42932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Prolonged Expiration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3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8204" grpId="0" build="allAtOnce"/>
      <p:bldP spid="3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 rot="-5400000">
            <a:off x="324736" y="3174034"/>
            <a:ext cx="224612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Volume ( liters)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505200" y="5786438"/>
            <a:ext cx="224420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Time (seconds)</a:t>
            </a:r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2462213" y="1584325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H="1">
            <a:off x="5978525" y="5059363"/>
            <a:ext cx="3175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65388" y="3887788"/>
            <a:ext cx="3536950" cy="1131887"/>
            <a:chOff x="1553" y="2449"/>
            <a:chExt cx="2228" cy="713"/>
          </a:xfrm>
          <a:solidFill>
            <a:schemeClr val="bg1"/>
          </a:solidFill>
        </p:grpSpPr>
        <p:sp>
          <p:nvSpPr>
            <p:cNvPr id="39233" name="Freeform 18"/>
            <p:cNvSpPr>
              <a:spLocks/>
            </p:cNvSpPr>
            <p:nvPr/>
          </p:nvSpPr>
          <p:spPr bwMode="auto">
            <a:xfrm>
              <a:off x="1553" y="3116"/>
              <a:ext cx="19" cy="46"/>
            </a:xfrm>
            <a:custGeom>
              <a:avLst/>
              <a:gdLst>
                <a:gd name="T0" fmla="*/ 0 w 19"/>
                <a:gd name="T1" fmla="*/ 44 h 46"/>
                <a:gd name="T2" fmla="*/ 18 w 19"/>
                <a:gd name="T3" fmla="*/ 45 h 46"/>
                <a:gd name="T4" fmla="*/ 6 w 19"/>
                <a:gd name="T5" fmla="*/ 0 h 46"/>
                <a:gd name="T6" fmla="*/ 0 w 19"/>
                <a:gd name="T7" fmla="*/ 44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6"/>
                <a:gd name="T14" fmla="*/ 19 w 1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6">
                  <a:moveTo>
                    <a:pt x="0" y="44"/>
                  </a:moveTo>
                  <a:lnTo>
                    <a:pt x="18" y="45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4" name="Freeform 19"/>
            <p:cNvSpPr>
              <a:spLocks/>
            </p:cNvSpPr>
            <p:nvPr/>
          </p:nvSpPr>
          <p:spPr bwMode="auto">
            <a:xfrm>
              <a:off x="1558" y="3116"/>
              <a:ext cx="20" cy="46"/>
            </a:xfrm>
            <a:custGeom>
              <a:avLst/>
              <a:gdLst>
                <a:gd name="T0" fmla="*/ 12 w 20"/>
                <a:gd name="T1" fmla="*/ 45 h 46"/>
                <a:gd name="T2" fmla="*/ 0 w 20"/>
                <a:gd name="T3" fmla="*/ 0 h 46"/>
                <a:gd name="T4" fmla="*/ 19 w 20"/>
                <a:gd name="T5" fmla="*/ 0 h 46"/>
                <a:gd name="T6" fmla="*/ 12 w 20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12" y="4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4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5" name="Freeform 20"/>
            <p:cNvSpPr>
              <a:spLocks/>
            </p:cNvSpPr>
            <p:nvPr/>
          </p:nvSpPr>
          <p:spPr bwMode="auto">
            <a:xfrm>
              <a:off x="1553" y="3116"/>
              <a:ext cx="25" cy="46"/>
            </a:xfrm>
            <a:custGeom>
              <a:avLst/>
              <a:gdLst>
                <a:gd name="T0" fmla="*/ 0 w 25"/>
                <a:gd name="T1" fmla="*/ 44 h 46"/>
                <a:gd name="T2" fmla="*/ 18 w 25"/>
                <a:gd name="T3" fmla="*/ 45 h 46"/>
                <a:gd name="T4" fmla="*/ 24 w 25"/>
                <a:gd name="T5" fmla="*/ 0 h 46"/>
                <a:gd name="T6" fmla="*/ 6 w 25"/>
                <a:gd name="T7" fmla="*/ 0 h 46"/>
                <a:gd name="T8" fmla="*/ 0 w 25"/>
                <a:gd name="T9" fmla="*/ 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0" y="44"/>
                  </a:moveTo>
                  <a:lnTo>
                    <a:pt x="18" y="45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6" name="Freeform 21"/>
            <p:cNvSpPr>
              <a:spLocks/>
            </p:cNvSpPr>
            <p:nvPr/>
          </p:nvSpPr>
          <p:spPr bwMode="auto">
            <a:xfrm>
              <a:off x="1558" y="3076"/>
              <a:ext cx="20" cy="42"/>
            </a:xfrm>
            <a:custGeom>
              <a:avLst/>
              <a:gdLst>
                <a:gd name="T0" fmla="*/ 0 w 20"/>
                <a:gd name="T1" fmla="*/ 40 h 42"/>
                <a:gd name="T2" fmla="*/ 19 w 20"/>
                <a:gd name="T3" fmla="*/ 41 h 42"/>
                <a:gd name="T4" fmla="*/ 5 w 20"/>
                <a:gd name="T5" fmla="*/ 0 h 42"/>
                <a:gd name="T6" fmla="*/ 0 w 20"/>
                <a:gd name="T7" fmla="*/ 4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2"/>
                <a:gd name="T14" fmla="*/ 20 w 2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2">
                  <a:moveTo>
                    <a:pt x="0" y="40"/>
                  </a:moveTo>
                  <a:lnTo>
                    <a:pt x="19" y="41"/>
                  </a:lnTo>
                  <a:lnTo>
                    <a:pt x="5" y="0"/>
                  </a:lnTo>
                  <a:lnTo>
                    <a:pt x="0" y="4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7" name="Freeform 22"/>
            <p:cNvSpPr>
              <a:spLocks/>
            </p:cNvSpPr>
            <p:nvPr/>
          </p:nvSpPr>
          <p:spPr bwMode="auto">
            <a:xfrm>
              <a:off x="1564" y="3076"/>
              <a:ext cx="22" cy="42"/>
            </a:xfrm>
            <a:custGeom>
              <a:avLst/>
              <a:gdLst>
                <a:gd name="T0" fmla="*/ 14 w 22"/>
                <a:gd name="T1" fmla="*/ 41 h 42"/>
                <a:gd name="T2" fmla="*/ 0 w 22"/>
                <a:gd name="T3" fmla="*/ 0 h 42"/>
                <a:gd name="T4" fmla="*/ 21 w 22"/>
                <a:gd name="T5" fmla="*/ 0 h 42"/>
                <a:gd name="T6" fmla="*/ 14 w 22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2"/>
                <a:gd name="T14" fmla="*/ 22 w 2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2">
                  <a:moveTo>
                    <a:pt x="14" y="4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4" y="4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8" name="Freeform 23"/>
            <p:cNvSpPr>
              <a:spLocks/>
            </p:cNvSpPr>
            <p:nvPr/>
          </p:nvSpPr>
          <p:spPr bwMode="auto">
            <a:xfrm>
              <a:off x="1558" y="3076"/>
              <a:ext cx="28" cy="42"/>
            </a:xfrm>
            <a:custGeom>
              <a:avLst/>
              <a:gdLst>
                <a:gd name="T0" fmla="*/ 0 w 28"/>
                <a:gd name="T1" fmla="*/ 40 h 42"/>
                <a:gd name="T2" fmla="*/ 20 w 28"/>
                <a:gd name="T3" fmla="*/ 41 h 42"/>
                <a:gd name="T4" fmla="*/ 27 w 28"/>
                <a:gd name="T5" fmla="*/ 0 h 42"/>
                <a:gd name="T6" fmla="*/ 6 w 28"/>
                <a:gd name="T7" fmla="*/ 0 h 42"/>
                <a:gd name="T8" fmla="*/ 0 w 28"/>
                <a:gd name="T9" fmla="*/ 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2"/>
                <a:gd name="T17" fmla="*/ 28 w 2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2">
                  <a:moveTo>
                    <a:pt x="0" y="40"/>
                  </a:moveTo>
                  <a:lnTo>
                    <a:pt x="20" y="41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4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9" name="Freeform 24"/>
            <p:cNvSpPr>
              <a:spLocks/>
            </p:cNvSpPr>
            <p:nvPr/>
          </p:nvSpPr>
          <p:spPr bwMode="auto">
            <a:xfrm>
              <a:off x="1564" y="3042"/>
              <a:ext cx="22" cy="36"/>
            </a:xfrm>
            <a:custGeom>
              <a:avLst/>
              <a:gdLst>
                <a:gd name="T0" fmla="*/ 0 w 22"/>
                <a:gd name="T1" fmla="*/ 34 h 36"/>
                <a:gd name="T2" fmla="*/ 21 w 22"/>
                <a:gd name="T3" fmla="*/ 35 h 36"/>
                <a:gd name="T4" fmla="*/ 5 w 22"/>
                <a:gd name="T5" fmla="*/ 0 h 36"/>
                <a:gd name="T6" fmla="*/ 0 w 2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6"/>
                <a:gd name="T14" fmla="*/ 22 w 2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6">
                  <a:moveTo>
                    <a:pt x="0" y="34"/>
                  </a:moveTo>
                  <a:lnTo>
                    <a:pt x="21" y="35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0" name="Freeform 25"/>
            <p:cNvSpPr>
              <a:spLocks/>
            </p:cNvSpPr>
            <p:nvPr/>
          </p:nvSpPr>
          <p:spPr bwMode="auto">
            <a:xfrm>
              <a:off x="1570" y="3042"/>
              <a:ext cx="21" cy="36"/>
            </a:xfrm>
            <a:custGeom>
              <a:avLst/>
              <a:gdLst>
                <a:gd name="T0" fmla="*/ 15 w 21"/>
                <a:gd name="T1" fmla="*/ 35 h 36"/>
                <a:gd name="T2" fmla="*/ 0 w 21"/>
                <a:gd name="T3" fmla="*/ 0 h 36"/>
                <a:gd name="T4" fmla="*/ 20 w 21"/>
                <a:gd name="T5" fmla="*/ 0 h 36"/>
                <a:gd name="T6" fmla="*/ 15 w 21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15" y="3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5" y="3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1" name="Freeform 26"/>
            <p:cNvSpPr>
              <a:spLocks/>
            </p:cNvSpPr>
            <p:nvPr/>
          </p:nvSpPr>
          <p:spPr bwMode="auto">
            <a:xfrm>
              <a:off x="1564" y="3042"/>
              <a:ext cx="27" cy="36"/>
            </a:xfrm>
            <a:custGeom>
              <a:avLst/>
              <a:gdLst>
                <a:gd name="T0" fmla="*/ 0 w 27"/>
                <a:gd name="T1" fmla="*/ 34 h 36"/>
                <a:gd name="T2" fmla="*/ 21 w 27"/>
                <a:gd name="T3" fmla="*/ 35 h 36"/>
                <a:gd name="T4" fmla="*/ 26 w 27"/>
                <a:gd name="T5" fmla="*/ 0 h 36"/>
                <a:gd name="T6" fmla="*/ 5 w 27"/>
                <a:gd name="T7" fmla="*/ 0 h 36"/>
                <a:gd name="T8" fmla="*/ 0 w 27"/>
                <a:gd name="T9" fmla="*/ 3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0" y="34"/>
                  </a:moveTo>
                  <a:lnTo>
                    <a:pt x="21" y="35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2" name="Freeform 27"/>
            <p:cNvSpPr>
              <a:spLocks/>
            </p:cNvSpPr>
            <p:nvPr/>
          </p:nvSpPr>
          <p:spPr bwMode="auto">
            <a:xfrm>
              <a:off x="1570" y="3010"/>
              <a:ext cx="21" cy="33"/>
            </a:xfrm>
            <a:custGeom>
              <a:avLst/>
              <a:gdLst>
                <a:gd name="T0" fmla="*/ 0 w 21"/>
                <a:gd name="T1" fmla="*/ 31 h 33"/>
                <a:gd name="T2" fmla="*/ 20 w 21"/>
                <a:gd name="T3" fmla="*/ 32 h 33"/>
                <a:gd name="T4" fmla="*/ 4 w 21"/>
                <a:gd name="T5" fmla="*/ 0 h 33"/>
                <a:gd name="T6" fmla="*/ 0 w 21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1"/>
                  </a:moveTo>
                  <a:lnTo>
                    <a:pt x="20" y="32"/>
                  </a:lnTo>
                  <a:lnTo>
                    <a:pt x="4" y="0"/>
                  </a:lnTo>
                  <a:lnTo>
                    <a:pt x="0" y="3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3" name="Freeform 28"/>
            <p:cNvSpPr>
              <a:spLocks/>
            </p:cNvSpPr>
            <p:nvPr/>
          </p:nvSpPr>
          <p:spPr bwMode="auto">
            <a:xfrm>
              <a:off x="1574" y="3010"/>
              <a:ext cx="22" cy="33"/>
            </a:xfrm>
            <a:custGeom>
              <a:avLst/>
              <a:gdLst>
                <a:gd name="T0" fmla="*/ 16 w 22"/>
                <a:gd name="T1" fmla="*/ 32 h 33"/>
                <a:gd name="T2" fmla="*/ 0 w 22"/>
                <a:gd name="T3" fmla="*/ 0 h 33"/>
                <a:gd name="T4" fmla="*/ 21 w 22"/>
                <a:gd name="T5" fmla="*/ 0 h 33"/>
                <a:gd name="T6" fmla="*/ 16 w 22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16" y="3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6" y="3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4" name="Freeform 29"/>
            <p:cNvSpPr>
              <a:spLocks/>
            </p:cNvSpPr>
            <p:nvPr/>
          </p:nvSpPr>
          <p:spPr bwMode="auto">
            <a:xfrm>
              <a:off x="1570" y="3010"/>
              <a:ext cx="26" cy="33"/>
            </a:xfrm>
            <a:custGeom>
              <a:avLst/>
              <a:gdLst>
                <a:gd name="T0" fmla="*/ 0 w 26"/>
                <a:gd name="T1" fmla="*/ 31 h 33"/>
                <a:gd name="T2" fmla="*/ 21 w 26"/>
                <a:gd name="T3" fmla="*/ 32 h 33"/>
                <a:gd name="T4" fmla="*/ 25 w 26"/>
                <a:gd name="T5" fmla="*/ 0 h 33"/>
                <a:gd name="T6" fmla="*/ 5 w 26"/>
                <a:gd name="T7" fmla="*/ 0 h 33"/>
                <a:gd name="T8" fmla="*/ 0 w 26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0" y="31"/>
                  </a:moveTo>
                  <a:lnTo>
                    <a:pt x="21" y="32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5" name="Freeform 30"/>
            <p:cNvSpPr>
              <a:spLocks/>
            </p:cNvSpPr>
            <p:nvPr/>
          </p:nvSpPr>
          <p:spPr bwMode="auto">
            <a:xfrm>
              <a:off x="1574" y="2983"/>
              <a:ext cx="22" cy="29"/>
            </a:xfrm>
            <a:custGeom>
              <a:avLst/>
              <a:gdLst>
                <a:gd name="T0" fmla="*/ 0 w 22"/>
                <a:gd name="T1" fmla="*/ 27 h 29"/>
                <a:gd name="T2" fmla="*/ 21 w 22"/>
                <a:gd name="T3" fmla="*/ 28 h 29"/>
                <a:gd name="T4" fmla="*/ 3 w 22"/>
                <a:gd name="T5" fmla="*/ 0 h 29"/>
                <a:gd name="T6" fmla="*/ 0 w 22"/>
                <a:gd name="T7" fmla="*/ 2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7"/>
                  </a:moveTo>
                  <a:lnTo>
                    <a:pt x="21" y="28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6" name="Freeform 31"/>
            <p:cNvSpPr>
              <a:spLocks/>
            </p:cNvSpPr>
            <p:nvPr/>
          </p:nvSpPr>
          <p:spPr bwMode="auto">
            <a:xfrm>
              <a:off x="1576" y="2983"/>
              <a:ext cx="22" cy="29"/>
            </a:xfrm>
            <a:custGeom>
              <a:avLst/>
              <a:gdLst>
                <a:gd name="T0" fmla="*/ 17 w 22"/>
                <a:gd name="T1" fmla="*/ 28 h 29"/>
                <a:gd name="T2" fmla="*/ 0 w 22"/>
                <a:gd name="T3" fmla="*/ 0 h 29"/>
                <a:gd name="T4" fmla="*/ 21 w 22"/>
                <a:gd name="T5" fmla="*/ 0 h 29"/>
                <a:gd name="T6" fmla="*/ 17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7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7" y="2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7" name="Freeform 32"/>
            <p:cNvSpPr>
              <a:spLocks/>
            </p:cNvSpPr>
            <p:nvPr/>
          </p:nvSpPr>
          <p:spPr bwMode="auto">
            <a:xfrm>
              <a:off x="1574" y="2983"/>
              <a:ext cx="24" cy="29"/>
            </a:xfrm>
            <a:custGeom>
              <a:avLst/>
              <a:gdLst>
                <a:gd name="T0" fmla="*/ 0 w 24"/>
                <a:gd name="T1" fmla="*/ 27 h 29"/>
                <a:gd name="T2" fmla="*/ 19 w 24"/>
                <a:gd name="T3" fmla="*/ 28 h 29"/>
                <a:gd name="T4" fmla="*/ 23 w 24"/>
                <a:gd name="T5" fmla="*/ 0 h 29"/>
                <a:gd name="T6" fmla="*/ 2 w 24"/>
                <a:gd name="T7" fmla="*/ 0 h 29"/>
                <a:gd name="T8" fmla="*/ 0 w 24"/>
                <a:gd name="T9" fmla="*/ 2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7"/>
                  </a:moveTo>
                  <a:lnTo>
                    <a:pt x="19" y="28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8" name="Freeform 33"/>
            <p:cNvSpPr>
              <a:spLocks/>
            </p:cNvSpPr>
            <p:nvPr/>
          </p:nvSpPr>
          <p:spPr bwMode="auto">
            <a:xfrm>
              <a:off x="1576" y="2957"/>
              <a:ext cx="22" cy="27"/>
            </a:xfrm>
            <a:custGeom>
              <a:avLst/>
              <a:gdLst>
                <a:gd name="T0" fmla="*/ 0 w 22"/>
                <a:gd name="T1" fmla="*/ 25 h 27"/>
                <a:gd name="T2" fmla="*/ 21 w 22"/>
                <a:gd name="T3" fmla="*/ 26 h 27"/>
                <a:gd name="T4" fmla="*/ 4 w 22"/>
                <a:gd name="T5" fmla="*/ 0 h 27"/>
                <a:gd name="T6" fmla="*/ 0 w 22"/>
                <a:gd name="T7" fmla="*/ 2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5"/>
                  </a:moveTo>
                  <a:lnTo>
                    <a:pt x="21" y="26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9" name="Freeform 34"/>
            <p:cNvSpPr>
              <a:spLocks/>
            </p:cNvSpPr>
            <p:nvPr/>
          </p:nvSpPr>
          <p:spPr bwMode="auto">
            <a:xfrm>
              <a:off x="1582" y="2957"/>
              <a:ext cx="20" cy="27"/>
            </a:xfrm>
            <a:custGeom>
              <a:avLst/>
              <a:gdLst>
                <a:gd name="T0" fmla="*/ 16 w 20"/>
                <a:gd name="T1" fmla="*/ 26 h 27"/>
                <a:gd name="T2" fmla="*/ 0 w 20"/>
                <a:gd name="T3" fmla="*/ 0 h 27"/>
                <a:gd name="T4" fmla="*/ 19 w 20"/>
                <a:gd name="T5" fmla="*/ 0 h 27"/>
                <a:gd name="T6" fmla="*/ 16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6" y="2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6" y="2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0" name="Freeform 35"/>
            <p:cNvSpPr>
              <a:spLocks/>
            </p:cNvSpPr>
            <p:nvPr/>
          </p:nvSpPr>
          <p:spPr bwMode="auto">
            <a:xfrm>
              <a:off x="1576" y="2957"/>
              <a:ext cx="26" cy="27"/>
            </a:xfrm>
            <a:custGeom>
              <a:avLst/>
              <a:gdLst>
                <a:gd name="T0" fmla="*/ 0 w 26"/>
                <a:gd name="T1" fmla="*/ 25 h 27"/>
                <a:gd name="T2" fmla="*/ 21 w 26"/>
                <a:gd name="T3" fmla="*/ 26 h 27"/>
                <a:gd name="T4" fmla="*/ 25 w 26"/>
                <a:gd name="T5" fmla="*/ 0 h 27"/>
                <a:gd name="T6" fmla="*/ 4 w 26"/>
                <a:gd name="T7" fmla="*/ 0 h 27"/>
                <a:gd name="T8" fmla="*/ 0 w 26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25"/>
                  </a:moveTo>
                  <a:lnTo>
                    <a:pt x="21" y="26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1" name="Freeform 36"/>
            <p:cNvSpPr>
              <a:spLocks/>
            </p:cNvSpPr>
            <p:nvPr/>
          </p:nvSpPr>
          <p:spPr bwMode="auto">
            <a:xfrm>
              <a:off x="1582" y="2933"/>
              <a:ext cx="20" cy="26"/>
            </a:xfrm>
            <a:custGeom>
              <a:avLst/>
              <a:gdLst>
                <a:gd name="T0" fmla="*/ 0 w 20"/>
                <a:gd name="T1" fmla="*/ 24 h 26"/>
                <a:gd name="T2" fmla="*/ 19 w 20"/>
                <a:gd name="T3" fmla="*/ 25 h 26"/>
                <a:gd name="T4" fmla="*/ 2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24"/>
                  </a:moveTo>
                  <a:lnTo>
                    <a:pt x="19" y="25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2" name="Freeform 37"/>
            <p:cNvSpPr>
              <a:spLocks/>
            </p:cNvSpPr>
            <p:nvPr/>
          </p:nvSpPr>
          <p:spPr bwMode="auto">
            <a:xfrm>
              <a:off x="1585" y="2933"/>
              <a:ext cx="20" cy="26"/>
            </a:xfrm>
            <a:custGeom>
              <a:avLst/>
              <a:gdLst>
                <a:gd name="T0" fmla="*/ 15 w 20"/>
                <a:gd name="T1" fmla="*/ 25 h 26"/>
                <a:gd name="T2" fmla="*/ 0 w 20"/>
                <a:gd name="T3" fmla="*/ 0 h 26"/>
                <a:gd name="T4" fmla="*/ 19 w 20"/>
                <a:gd name="T5" fmla="*/ 0 h 26"/>
                <a:gd name="T6" fmla="*/ 15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5" y="2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5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3" name="Freeform 38"/>
            <p:cNvSpPr>
              <a:spLocks/>
            </p:cNvSpPr>
            <p:nvPr/>
          </p:nvSpPr>
          <p:spPr bwMode="auto">
            <a:xfrm>
              <a:off x="1582" y="2933"/>
              <a:ext cx="23" cy="26"/>
            </a:xfrm>
            <a:custGeom>
              <a:avLst/>
              <a:gdLst>
                <a:gd name="T0" fmla="*/ 0 w 23"/>
                <a:gd name="T1" fmla="*/ 24 h 26"/>
                <a:gd name="T2" fmla="*/ 18 w 23"/>
                <a:gd name="T3" fmla="*/ 25 h 26"/>
                <a:gd name="T4" fmla="*/ 22 w 23"/>
                <a:gd name="T5" fmla="*/ 0 h 26"/>
                <a:gd name="T6" fmla="*/ 2 w 23"/>
                <a:gd name="T7" fmla="*/ 0 h 26"/>
                <a:gd name="T8" fmla="*/ 0 w 23"/>
                <a:gd name="T9" fmla="*/ 2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6"/>
                <a:gd name="T17" fmla="*/ 23 w 2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6">
                  <a:moveTo>
                    <a:pt x="0" y="24"/>
                  </a:moveTo>
                  <a:lnTo>
                    <a:pt x="18" y="25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4" name="Freeform 39"/>
            <p:cNvSpPr>
              <a:spLocks/>
            </p:cNvSpPr>
            <p:nvPr/>
          </p:nvSpPr>
          <p:spPr bwMode="auto">
            <a:xfrm>
              <a:off x="1585" y="2913"/>
              <a:ext cx="20" cy="23"/>
            </a:xfrm>
            <a:custGeom>
              <a:avLst/>
              <a:gdLst>
                <a:gd name="T0" fmla="*/ 0 w 20"/>
                <a:gd name="T1" fmla="*/ 21 h 23"/>
                <a:gd name="T2" fmla="*/ 19 w 20"/>
                <a:gd name="T3" fmla="*/ 22 h 23"/>
                <a:gd name="T4" fmla="*/ 2 w 20"/>
                <a:gd name="T5" fmla="*/ 0 h 23"/>
                <a:gd name="T6" fmla="*/ 0 w 20"/>
                <a:gd name="T7" fmla="*/ 2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21"/>
                  </a:moveTo>
                  <a:lnTo>
                    <a:pt x="19" y="22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5" name="Freeform 40"/>
            <p:cNvSpPr>
              <a:spLocks/>
            </p:cNvSpPr>
            <p:nvPr/>
          </p:nvSpPr>
          <p:spPr bwMode="auto">
            <a:xfrm>
              <a:off x="1587" y="2913"/>
              <a:ext cx="21" cy="23"/>
            </a:xfrm>
            <a:custGeom>
              <a:avLst/>
              <a:gdLst>
                <a:gd name="T0" fmla="*/ 17 w 21"/>
                <a:gd name="T1" fmla="*/ 22 h 23"/>
                <a:gd name="T2" fmla="*/ 0 w 21"/>
                <a:gd name="T3" fmla="*/ 0 h 23"/>
                <a:gd name="T4" fmla="*/ 20 w 21"/>
                <a:gd name="T5" fmla="*/ 0 h 23"/>
                <a:gd name="T6" fmla="*/ 17 w 2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17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6" name="Freeform 41"/>
            <p:cNvSpPr>
              <a:spLocks/>
            </p:cNvSpPr>
            <p:nvPr/>
          </p:nvSpPr>
          <p:spPr bwMode="auto">
            <a:xfrm>
              <a:off x="1585" y="2913"/>
              <a:ext cx="23" cy="23"/>
            </a:xfrm>
            <a:custGeom>
              <a:avLst/>
              <a:gdLst>
                <a:gd name="T0" fmla="*/ 0 w 23"/>
                <a:gd name="T1" fmla="*/ 21 h 23"/>
                <a:gd name="T2" fmla="*/ 19 w 23"/>
                <a:gd name="T3" fmla="*/ 22 h 23"/>
                <a:gd name="T4" fmla="*/ 22 w 23"/>
                <a:gd name="T5" fmla="*/ 0 h 23"/>
                <a:gd name="T6" fmla="*/ 2 w 23"/>
                <a:gd name="T7" fmla="*/ 0 h 23"/>
                <a:gd name="T8" fmla="*/ 0 w 23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1"/>
                  </a:moveTo>
                  <a:lnTo>
                    <a:pt x="19" y="22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7" name="Freeform 42"/>
            <p:cNvSpPr>
              <a:spLocks/>
            </p:cNvSpPr>
            <p:nvPr/>
          </p:nvSpPr>
          <p:spPr bwMode="auto">
            <a:xfrm>
              <a:off x="1587" y="2893"/>
              <a:ext cx="21" cy="21"/>
            </a:xfrm>
            <a:custGeom>
              <a:avLst/>
              <a:gdLst>
                <a:gd name="T0" fmla="*/ 0 w 21"/>
                <a:gd name="T1" fmla="*/ 19 h 21"/>
                <a:gd name="T2" fmla="*/ 20 w 21"/>
                <a:gd name="T3" fmla="*/ 20 h 21"/>
                <a:gd name="T4" fmla="*/ 2 w 21"/>
                <a:gd name="T5" fmla="*/ 0 h 21"/>
                <a:gd name="T6" fmla="*/ 0 w 21"/>
                <a:gd name="T7" fmla="*/ 1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0" y="19"/>
                  </a:moveTo>
                  <a:lnTo>
                    <a:pt x="20" y="2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8" name="Freeform 43"/>
            <p:cNvSpPr>
              <a:spLocks/>
            </p:cNvSpPr>
            <p:nvPr/>
          </p:nvSpPr>
          <p:spPr bwMode="auto">
            <a:xfrm>
              <a:off x="1590" y="2893"/>
              <a:ext cx="21" cy="21"/>
            </a:xfrm>
            <a:custGeom>
              <a:avLst/>
              <a:gdLst>
                <a:gd name="T0" fmla="*/ 17 w 21"/>
                <a:gd name="T1" fmla="*/ 20 h 21"/>
                <a:gd name="T2" fmla="*/ 0 w 21"/>
                <a:gd name="T3" fmla="*/ 0 h 21"/>
                <a:gd name="T4" fmla="*/ 20 w 21"/>
                <a:gd name="T5" fmla="*/ 0 h 21"/>
                <a:gd name="T6" fmla="*/ 17 w 2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17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9" name="Freeform 44"/>
            <p:cNvSpPr>
              <a:spLocks/>
            </p:cNvSpPr>
            <p:nvPr/>
          </p:nvSpPr>
          <p:spPr bwMode="auto">
            <a:xfrm>
              <a:off x="1587" y="2893"/>
              <a:ext cx="24" cy="21"/>
            </a:xfrm>
            <a:custGeom>
              <a:avLst/>
              <a:gdLst>
                <a:gd name="T0" fmla="*/ 0 w 24"/>
                <a:gd name="T1" fmla="*/ 19 h 21"/>
                <a:gd name="T2" fmla="*/ 20 w 24"/>
                <a:gd name="T3" fmla="*/ 20 h 21"/>
                <a:gd name="T4" fmla="*/ 23 w 24"/>
                <a:gd name="T5" fmla="*/ 0 h 21"/>
                <a:gd name="T6" fmla="*/ 2 w 24"/>
                <a:gd name="T7" fmla="*/ 0 h 21"/>
                <a:gd name="T8" fmla="*/ 0 w 2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19"/>
                  </a:moveTo>
                  <a:lnTo>
                    <a:pt x="20" y="2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0" name="Freeform 45"/>
            <p:cNvSpPr>
              <a:spLocks/>
            </p:cNvSpPr>
            <p:nvPr/>
          </p:nvSpPr>
          <p:spPr bwMode="auto">
            <a:xfrm>
              <a:off x="1590" y="2876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20 w 21"/>
                <a:gd name="T3" fmla="*/ 17 h 18"/>
                <a:gd name="T4" fmla="*/ 2 w 21"/>
                <a:gd name="T5" fmla="*/ 0 h 18"/>
                <a:gd name="T6" fmla="*/ 0 w 21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8"/>
                <a:gd name="T14" fmla="*/ 21 w 2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8">
                  <a:moveTo>
                    <a:pt x="0" y="16"/>
                  </a:moveTo>
                  <a:lnTo>
                    <a:pt x="20" y="17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1" name="Freeform 46"/>
            <p:cNvSpPr>
              <a:spLocks/>
            </p:cNvSpPr>
            <p:nvPr/>
          </p:nvSpPr>
          <p:spPr bwMode="auto">
            <a:xfrm>
              <a:off x="1594" y="2876"/>
              <a:ext cx="18" cy="18"/>
            </a:xfrm>
            <a:custGeom>
              <a:avLst/>
              <a:gdLst>
                <a:gd name="T0" fmla="*/ 15 w 18"/>
                <a:gd name="T1" fmla="*/ 17 h 18"/>
                <a:gd name="T2" fmla="*/ 0 w 18"/>
                <a:gd name="T3" fmla="*/ 0 h 18"/>
                <a:gd name="T4" fmla="*/ 17 w 18"/>
                <a:gd name="T5" fmla="*/ 0 h 18"/>
                <a:gd name="T6" fmla="*/ 15 w 1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5" y="1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2" name="Freeform 47"/>
            <p:cNvSpPr>
              <a:spLocks/>
            </p:cNvSpPr>
            <p:nvPr/>
          </p:nvSpPr>
          <p:spPr bwMode="auto">
            <a:xfrm>
              <a:off x="1590" y="2876"/>
              <a:ext cx="22" cy="18"/>
            </a:xfrm>
            <a:custGeom>
              <a:avLst/>
              <a:gdLst>
                <a:gd name="T0" fmla="*/ 0 w 22"/>
                <a:gd name="T1" fmla="*/ 16 h 18"/>
                <a:gd name="T2" fmla="*/ 19 w 22"/>
                <a:gd name="T3" fmla="*/ 17 h 18"/>
                <a:gd name="T4" fmla="*/ 21 w 22"/>
                <a:gd name="T5" fmla="*/ 0 h 18"/>
                <a:gd name="T6" fmla="*/ 2 w 22"/>
                <a:gd name="T7" fmla="*/ 0 h 18"/>
                <a:gd name="T8" fmla="*/ 0 w 22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8"/>
                <a:gd name="T17" fmla="*/ 22 w 2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8">
                  <a:moveTo>
                    <a:pt x="0" y="16"/>
                  </a:moveTo>
                  <a:lnTo>
                    <a:pt x="19" y="17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3" name="Freeform 48"/>
            <p:cNvSpPr>
              <a:spLocks/>
            </p:cNvSpPr>
            <p:nvPr/>
          </p:nvSpPr>
          <p:spPr bwMode="auto">
            <a:xfrm>
              <a:off x="1594" y="2859"/>
              <a:ext cx="18" cy="18"/>
            </a:xfrm>
            <a:custGeom>
              <a:avLst/>
              <a:gdLst>
                <a:gd name="T0" fmla="*/ 0 w 18"/>
                <a:gd name="T1" fmla="*/ 16 h 18"/>
                <a:gd name="T2" fmla="*/ 17 w 18"/>
                <a:gd name="T3" fmla="*/ 17 h 18"/>
                <a:gd name="T4" fmla="*/ 1 w 18"/>
                <a:gd name="T5" fmla="*/ 0 h 18"/>
                <a:gd name="T6" fmla="*/ 0 w 18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6"/>
                  </a:moveTo>
                  <a:lnTo>
                    <a:pt x="17" y="17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4" name="Freeform 49"/>
            <p:cNvSpPr>
              <a:spLocks/>
            </p:cNvSpPr>
            <p:nvPr/>
          </p:nvSpPr>
          <p:spPr bwMode="auto">
            <a:xfrm>
              <a:off x="1596" y="2859"/>
              <a:ext cx="19" cy="18"/>
            </a:xfrm>
            <a:custGeom>
              <a:avLst/>
              <a:gdLst>
                <a:gd name="T0" fmla="*/ 15 w 19"/>
                <a:gd name="T1" fmla="*/ 17 h 18"/>
                <a:gd name="T2" fmla="*/ 0 w 19"/>
                <a:gd name="T3" fmla="*/ 0 h 18"/>
                <a:gd name="T4" fmla="*/ 18 w 19"/>
                <a:gd name="T5" fmla="*/ 0 h 18"/>
                <a:gd name="T6" fmla="*/ 15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5" y="17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5" name="Freeform 50"/>
            <p:cNvSpPr>
              <a:spLocks/>
            </p:cNvSpPr>
            <p:nvPr/>
          </p:nvSpPr>
          <p:spPr bwMode="auto">
            <a:xfrm>
              <a:off x="1594" y="2859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17 w 21"/>
                <a:gd name="T3" fmla="*/ 17 h 18"/>
                <a:gd name="T4" fmla="*/ 20 w 21"/>
                <a:gd name="T5" fmla="*/ 0 h 18"/>
                <a:gd name="T6" fmla="*/ 1 w 21"/>
                <a:gd name="T7" fmla="*/ 0 h 18"/>
                <a:gd name="T8" fmla="*/ 0 w 21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16"/>
                  </a:moveTo>
                  <a:lnTo>
                    <a:pt x="17" y="17"/>
                  </a:lnTo>
                  <a:lnTo>
                    <a:pt x="2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6" name="Freeform 51"/>
            <p:cNvSpPr>
              <a:spLocks/>
            </p:cNvSpPr>
            <p:nvPr/>
          </p:nvSpPr>
          <p:spPr bwMode="auto">
            <a:xfrm>
              <a:off x="1596" y="284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2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7" name="Freeform 52"/>
            <p:cNvSpPr>
              <a:spLocks/>
            </p:cNvSpPr>
            <p:nvPr/>
          </p:nvSpPr>
          <p:spPr bwMode="auto">
            <a:xfrm>
              <a:off x="1597" y="2843"/>
              <a:ext cx="23" cy="17"/>
            </a:xfrm>
            <a:custGeom>
              <a:avLst/>
              <a:gdLst>
                <a:gd name="T0" fmla="*/ 18 w 23"/>
                <a:gd name="T1" fmla="*/ 16 h 17"/>
                <a:gd name="T2" fmla="*/ 0 w 23"/>
                <a:gd name="T3" fmla="*/ 0 h 17"/>
                <a:gd name="T4" fmla="*/ 22 w 23"/>
                <a:gd name="T5" fmla="*/ 0 h 17"/>
                <a:gd name="T6" fmla="*/ 18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18" y="1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8" name="Freeform 53"/>
            <p:cNvSpPr>
              <a:spLocks/>
            </p:cNvSpPr>
            <p:nvPr/>
          </p:nvSpPr>
          <p:spPr bwMode="auto">
            <a:xfrm>
              <a:off x="1596" y="2843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0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9" name="Freeform 54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2 w 23"/>
                <a:gd name="T3" fmla="*/ 17 h 18"/>
                <a:gd name="T4" fmla="*/ 3 w 23"/>
                <a:gd name="T5" fmla="*/ 0 h 18"/>
                <a:gd name="T6" fmla="*/ 0 w 23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8"/>
                <a:gd name="T14" fmla="*/ 23 w 2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8">
                  <a:moveTo>
                    <a:pt x="0" y="16"/>
                  </a:moveTo>
                  <a:lnTo>
                    <a:pt x="22" y="17"/>
                  </a:lnTo>
                  <a:lnTo>
                    <a:pt x="3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0" name="Freeform 55"/>
            <p:cNvSpPr>
              <a:spLocks/>
            </p:cNvSpPr>
            <p:nvPr/>
          </p:nvSpPr>
          <p:spPr bwMode="auto">
            <a:xfrm>
              <a:off x="1601" y="2827"/>
              <a:ext cx="19" cy="18"/>
            </a:xfrm>
            <a:custGeom>
              <a:avLst/>
              <a:gdLst>
                <a:gd name="T0" fmla="*/ 16 w 19"/>
                <a:gd name="T1" fmla="*/ 17 h 18"/>
                <a:gd name="T2" fmla="*/ 0 w 19"/>
                <a:gd name="T3" fmla="*/ 0 h 18"/>
                <a:gd name="T4" fmla="*/ 18 w 19"/>
                <a:gd name="T5" fmla="*/ 1 h 18"/>
                <a:gd name="T6" fmla="*/ 16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6" y="1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1" name="Freeform 56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0 w 23"/>
                <a:gd name="T3" fmla="*/ 17 h 18"/>
                <a:gd name="T4" fmla="*/ 22 w 23"/>
                <a:gd name="T5" fmla="*/ 1 h 18"/>
                <a:gd name="T6" fmla="*/ 2 w 23"/>
                <a:gd name="T7" fmla="*/ 0 h 18"/>
                <a:gd name="T8" fmla="*/ 0 w 23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0" y="16"/>
                  </a:moveTo>
                  <a:lnTo>
                    <a:pt x="20" y="17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2" name="Freeform 57"/>
            <p:cNvSpPr>
              <a:spLocks/>
            </p:cNvSpPr>
            <p:nvPr/>
          </p:nvSpPr>
          <p:spPr bwMode="auto">
            <a:xfrm>
              <a:off x="1601" y="281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3" name="Freeform 58"/>
            <p:cNvSpPr>
              <a:spLocks/>
            </p:cNvSpPr>
            <p:nvPr/>
          </p:nvSpPr>
          <p:spPr bwMode="auto">
            <a:xfrm>
              <a:off x="1603" y="2813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4" name="Freeform 59"/>
            <p:cNvSpPr>
              <a:spLocks/>
            </p:cNvSpPr>
            <p:nvPr/>
          </p:nvSpPr>
          <p:spPr bwMode="auto">
            <a:xfrm>
              <a:off x="1601" y="2813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5" name="Freeform 60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6" name="Freeform 61"/>
            <p:cNvSpPr>
              <a:spLocks/>
            </p:cNvSpPr>
            <p:nvPr/>
          </p:nvSpPr>
          <p:spPr bwMode="auto">
            <a:xfrm>
              <a:off x="1605" y="2798"/>
              <a:ext cx="19" cy="17"/>
            </a:xfrm>
            <a:custGeom>
              <a:avLst/>
              <a:gdLst>
                <a:gd name="T0" fmla="*/ 16 w 19"/>
                <a:gd name="T1" fmla="*/ 16 h 17"/>
                <a:gd name="T2" fmla="*/ 0 w 19"/>
                <a:gd name="T3" fmla="*/ 0 h 17"/>
                <a:gd name="T4" fmla="*/ 18 w 19"/>
                <a:gd name="T5" fmla="*/ 1 h 17"/>
                <a:gd name="T6" fmla="*/ 16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6" y="1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7" name="Freeform 62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18 w 21"/>
                <a:gd name="T3" fmla="*/ 16 h 17"/>
                <a:gd name="T4" fmla="*/ 20 w 21"/>
                <a:gd name="T5" fmla="*/ 1 h 17"/>
                <a:gd name="T6" fmla="*/ 2 w 21"/>
                <a:gd name="T7" fmla="*/ 0 h 17"/>
                <a:gd name="T8" fmla="*/ 0 w 21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5"/>
                  </a:moveTo>
                  <a:lnTo>
                    <a:pt x="18" y="16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8" name="Freeform 63"/>
            <p:cNvSpPr>
              <a:spLocks/>
            </p:cNvSpPr>
            <p:nvPr/>
          </p:nvSpPr>
          <p:spPr bwMode="auto">
            <a:xfrm>
              <a:off x="1605" y="2784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9" name="Freeform 64"/>
            <p:cNvSpPr>
              <a:spLocks/>
            </p:cNvSpPr>
            <p:nvPr/>
          </p:nvSpPr>
          <p:spPr bwMode="auto">
            <a:xfrm>
              <a:off x="1607" y="2784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0" name="Freeform 65"/>
            <p:cNvSpPr>
              <a:spLocks/>
            </p:cNvSpPr>
            <p:nvPr/>
          </p:nvSpPr>
          <p:spPr bwMode="auto">
            <a:xfrm>
              <a:off x="1605" y="2784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1" name="Freeform 66"/>
            <p:cNvSpPr>
              <a:spLocks/>
            </p:cNvSpPr>
            <p:nvPr/>
          </p:nvSpPr>
          <p:spPr bwMode="auto">
            <a:xfrm>
              <a:off x="1607" y="2770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2" name="Freeform 67"/>
            <p:cNvSpPr>
              <a:spLocks/>
            </p:cNvSpPr>
            <p:nvPr/>
          </p:nvSpPr>
          <p:spPr bwMode="auto">
            <a:xfrm>
              <a:off x="1610" y="2770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3" name="Freeform 68"/>
            <p:cNvSpPr>
              <a:spLocks/>
            </p:cNvSpPr>
            <p:nvPr/>
          </p:nvSpPr>
          <p:spPr bwMode="auto">
            <a:xfrm>
              <a:off x="1607" y="2770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4" name="Freeform 69"/>
            <p:cNvSpPr>
              <a:spLocks/>
            </p:cNvSpPr>
            <p:nvPr/>
          </p:nvSpPr>
          <p:spPr bwMode="auto">
            <a:xfrm>
              <a:off x="1610" y="2756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5" name="Freeform 70"/>
            <p:cNvSpPr>
              <a:spLocks/>
            </p:cNvSpPr>
            <p:nvPr/>
          </p:nvSpPr>
          <p:spPr bwMode="auto">
            <a:xfrm>
              <a:off x="1613" y="2756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6" name="Freeform 71"/>
            <p:cNvSpPr>
              <a:spLocks/>
            </p:cNvSpPr>
            <p:nvPr/>
          </p:nvSpPr>
          <p:spPr bwMode="auto">
            <a:xfrm>
              <a:off x="1610" y="2756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1 w 25"/>
                <a:gd name="T3" fmla="*/ 16 h 17"/>
                <a:gd name="T4" fmla="*/ 24 w 25"/>
                <a:gd name="T5" fmla="*/ 1 h 17"/>
                <a:gd name="T6" fmla="*/ 3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1" y="1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7" name="Freeform 72"/>
            <p:cNvSpPr>
              <a:spLocks/>
            </p:cNvSpPr>
            <p:nvPr/>
          </p:nvSpPr>
          <p:spPr bwMode="auto">
            <a:xfrm>
              <a:off x="1613" y="2743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8" name="Freeform 73"/>
            <p:cNvSpPr>
              <a:spLocks/>
            </p:cNvSpPr>
            <p:nvPr/>
          </p:nvSpPr>
          <p:spPr bwMode="auto">
            <a:xfrm>
              <a:off x="1615" y="2743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9" name="Freeform 74"/>
            <p:cNvSpPr>
              <a:spLocks/>
            </p:cNvSpPr>
            <p:nvPr/>
          </p:nvSpPr>
          <p:spPr bwMode="auto">
            <a:xfrm>
              <a:off x="1613" y="2743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0" name="Freeform 75"/>
            <p:cNvSpPr>
              <a:spLocks/>
            </p:cNvSpPr>
            <p:nvPr/>
          </p:nvSpPr>
          <p:spPr bwMode="auto">
            <a:xfrm>
              <a:off x="1615" y="2729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1" name="Freeform 76"/>
            <p:cNvSpPr>
              <a:spLocks/>
            </p:cNvSpPr>
            <p:nvPr/>
          </p:nvSpPr>
          <p:spPr bwMode="auto">
            <a:xfrm>
              <a:off x="1619" y="2729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2" name="Freeform 77"/>
            <p:cNvSpPr>
              <a:spLocks/>
            </p:cNvSpPr>
            <p:nvPr/>
          </p:nvSpPr>
          <p:spPr bwMode="auto">
            <a:xfrm>
              <a:off x="1615" y="2729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3" name="Freeform 78"/>
            <p:cNvSpPr>
              <a:spLocks/>
            </p:cNvSpPr>
            <p:nvPr/>
          </p:nvSpPr>
          <p:spPr bwMode="auto">
            <a:xfrm>
              <a:off x="1619" y="2717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4" name="Freeform 79"/>
            <p:cNvSpPr>
              <a:spLocks/>
            </p:cNvSpPr>
            <p:nvPr/>
          </p:nvSpPr>
          <p:spPr bwMode="auto">
            <a:xfrm>
              <a:off x="1623" y="2717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5" name="Freeform 80"/>
            <p:cNvSpPr>
              <a:spLocks/>
            </p:cNvSpPr>
            <p:nvPr/>
          </p:nvSpPr>
          <p:spPr bwMode="auto">
            <a:xfrm>
              <a:off x="1619" y="2717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6" name="Freeform 81"/>
            <p:cNvSpPr>
              <a:spLocks/>
            </p:cNvSpPr>
            <p:nvPr/>
          </p:nvSpPr>
          <p:spPr bwMode="auto">
            <a:xfrm>
              <a:off x="1623" y="2703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7" name="Freeform 82"/>
            <p:cNvSpPr>
              <a:spLocks/>
            </p:cNvSpPr>
            <p:nvPr/>
          </p:nvSpPr>
          <p:spPr bwMode="auto">
            <a:xfrm>
              <a:off x="1627" y="2703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8" name="Freeform 83"/>
            <p:cNvSpPr>
              <a:spLocks/>
            </p:cNvSpPr>
            <p:nvPr/>
          </p:nvSpPr>
          <p:spPr bwMode="auto">
            <a:xfrm>
              <a:off x="1623" y="2703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0 w 25"/>
                <a:gd name="T3" fmla="*/ 16 h 17"/>
                <a:gd name="T4" fmla="*/ 24 w 25"/>
                <a:gd name="T5" fmla="*/ 1 h 17"/>
                <a:gd name="T6" fmla="*/ 4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0" y="16"/>
                  </a:lnTo>
                  <a:lnTo>
                    <a:pt x="24" y="1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9" name="Freeform 84"/>
            <p:cNvSpPr>
              <a:spLocks/>
            </p:cNvSpPr>
            <p:nvPr/>
          </p:nvSpPr>
          <p:spPr bwMode="auto">
            <a:xfrm>
              <a:off x="1627" y="269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0" name="Freeform 85"/>
            <p:cNvSpPr>
              <a:spLocks/>
            </p:cNvSpPr>
            <p:nvPr/>
          </p:nvSpPr>
          <p:spPr bwMode="auto">
            <a:xfrm>
              <a:off x="1630" y="2692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1" name="Freeform 86"/>
            <p:cNvSpPr>
              <a:spLocks/>
            </p:cNvSpPr>
            <p:nvPr/>
          </p:nvSpPr>
          <p:spPr bwMode="auto">
            <a:xfrm>
              <a:off x="1627" y="2692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19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19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2" name="Freeform 87"/>
            <p:cNvSpPr>
              <a:spLocks/>
            </p:cNvSpPr>
            <p:nvPr/>
          </p:nvSpPr>
          <p:spPr bwMode="auto">
            <a:xfrm>
              <a:off x="1630" y="268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3" name="Freeform 88"/>
            <p:cNvSpPr>
              <a:spLocks/>
            </p:cNvSpPr>
            <p:nvPr/>
          </p:nvSpPr>
          <p:spPr bwMode="auto">
            <a:xfrm>
              <a:off x="1635" y="2682"/>
              <a:ext cx="22" cy="17"/>
            </a:xfrm>
            <a:custGeom>
              <a:avLst/>
              <a:gdLst>
                <a:gd name="T0" fmla="*/ 16 w 22"/>
                <a:gd name="T1" fmla="*/ 16 h 17"/>
                <a:gd name="T2" fmla="*/ 0 w 22"/>
                <a:gd name="T3" fmla="*/ 0 h 17"/>
                <a:gd name="T4" fmla="*/ 21 w 22"/>
                <a:gd name="T5" fmla="*/ 2 h 17"/>
                <a:gd name="T6" fmla="*/ 16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6" y="16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4" name="Freeform 89"/>
            <p:cNvSpPr>
              <a:spLocks/>
            </p:cNvSpPr>
            <p:nvPr/>
          </p:nvSpPr>
          <p:spPr bwMode="auto">
            <a:xfrm>
              <a:off x="1630" y="2682"/>
              <a:ext cx="27" cy="17"/>
            </a:xfrm>
            <a:custGeom>
              <a:avLst/>
              <a:gdLst>
                <a:gd name="T0" fmla="*/ 0 w 27"/>
                <a:gd name="T1" fmla="*/ 14 h 17"/>
                <a:gd name="T2" fmla="*/ 20 w 27"/>
                <a:gd name="T3" fmla="*/ 16 h 17"/>
                <a:gd name="T4" fmla="*/ 26 w 27"/>
                <a:gd name="T5" fmla="*/ 2 h 17"/>
                <a:gd name="T6" fmla="*/ 4 w 27"/>
                <a:gd name="T7" fmla="*/ 0 h 17"/>
                <a:gd name="T8" fmla="*/ 0 w 27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4"/>
                  </a:moveTo>
                  <a:lnTo>
                    <a:pt x="20" y="16"/>
                  </a:lnTo>
                  <a:lnTo>
                    <a:pt x="26" y="2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5" name="Freeform 90"/>
            <p:cNvSpPr>
              <a:spLocks/>
            </p:cNvSpPr>
            <p:nvPr/>
          </p:nvSpPr>
          <p:spPr bwMode="auto">
            <a:xfrm>
              <a:off x="1635" y="2670"/>
              <a:ext cx="22" cy="17"/>
            </a:xfrm>
            <a:custGeom>
              <a:avLst/>
              <a:gdLst>
                <a:gd name="T0" fmla="*/ 0 w 22"/>
                <a:gd name="T1" fmla="*/ 13 h 17"/>
                <a:gd name="T2" fmla="*/ 21 w 22"/>
                <a:gd name="T3" fmla="*/ 16 h 17"/>
                <a:gd name="T4" fmla="*/ 5 w 22"/>
                <a:gd name="T5" fmla="*/ 0 h 17"/>
                <a:gd name="T6" fmla="*/ 0 w 22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3"/>
                  </a:moveTo>
                  <a:lnTo>
                    <a:pt x="21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6" name="Freeform 91"/>
            <p:cNvSpPr>
              <a:spLocks/>
            </p:cNvSpPr>
            <p:nvPr/>
          </p:nvSpPr>
          <p:spPr bwMode="auto">
            <a:xfrm>
              <a:off x="1638" y="2670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2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7" name="Freeform 92"/>
            <p:cNvSpPr>
              <a:spLocks/>
            </p:cNvSpPr>
            <p:nvPr/>
          </p:nvSpPr>
          <p:spPr bwMode="auto">
            <a:xfrm>
              <a:off x="1635" y="2670"/>
              <a:ext cx="24" cy="17"/>
            </a:xfrm>
            <a:custGeom>
              <a:avLst/>
              <a:gdLst>
                <a:gd name="T0" fmla="*/ 0 w 24"/>
                <a:gd name="T1" fmla="*/ 13 h 17"/>
                <a:gd name="T2" fmla="*/ 19 w 24"/>
                <a:gd name="T3" fmla="*/ 16 h 17"/>
                <a:gd name="T4" fmla="*/ 23 w 24"/>
                <a:gd name="T5" fmla="*/ 2 h 17"/>
                <a:gd name="T6" fmla="*/ 4 w 24"/>
                <a:gd name="T7" fmla="*/ 0 h 17"/>
                <a:gd name="T8" fmla="*/ 0 w 24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3"/>
                  </a:moveTo>
                  <a:lnTo>
                    <a:pt x="19" y="16"/>
                  </a:lnTo>
                  <a:lnTo>
                    <a:pt x="23" y="2"/>
                  </a:lnTo>
                  <a:lnTo>
                    <a:pt x="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8" name="Freeform 93"/>
            <p:cNvSpPr>
              <a:spLocks/>
            </p:cNvSpPr>
            <p:nvPr/>
          </p:nvSpPr>
          <p:spPr bwMode="auto">
            <a:xfrm>
              <a:off x="1638" y="2661"/>
              <a:ext cx="21" cy="17"/>
            </a:xfrm>
            <a:custGeom>
              <a:avLst/>
              <a:gdLst>
                <a:gd name="T0" fmla="*/ 0 w 21"/>
                <a:gd name="T1" fmla="*/ 13 h 17"/>
                <a:gd name="T2" fmla="*/ 20 w 21"/>
                <a:gd name="T3" fmla="*/ 16 h 17"/>
                <a:gd name="T4" fmla="*/ 5 w 21"/>
                <a:gd name="T5" fmla="*/ 0 h 17"/>
                <a:gd name="T6" fmla="*/ 0 w 21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3"/>
                  </a:moveTo>
                  <a:lnTo>
                    <a:pt x="20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9" name="Freeform 94"/>
            <p:cNvSpPr>
              <a:spLocks/>
            </p:cNvSpPr>
            <p:nvPr/>
          </p:nvSpPr>
          <p:spPr bwMode="auto">
            <a:xfrm>
              <a:off x="1644" y="2661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0" name="Freeform 95"/>
            <p:cNvSpPr>
              <a:spLocks/>
            </p:cNvSpPr>
            <p:nvPr/>
          </p:nvSpPr>
          <p:spPr bwMode="auto">
            <a:xfrm>
              <a:off x="1638" y="2661"/>
              <a:ext cx="26" cy="17"/>
            </a:xfrm>
            <a:custGeom>
              <a:avLst/>
              <a:gdLst>
                <a:gd name="T0" fmla="*/ 0 w 26"/>
                <a:gd name="T1" fmla="*/ 13 h 17"/>
                <a:gd name="T2" fmla="*/ 20 w 26"/>
                <a:gd name="T3" fmla="*/ 16 h 17"/>
                <a:gd name="T4" fmla="*/ 25 w 26"/>
                <a:gd name="T5" fmla="*/ 3 h 17"/>
                <a:gd name="T6" fmla="*/ 5 w 26"/>
                <a:gd name="T7" fmla="*/ 0 h 17"/>
                <a:gd name="T8" fmla="*/ 0 w 2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3"/>
                  </a:moveTo>
                  <a:lnTo>
                    <a:pt x="20" y="16"/>
                  </a:lnTo>
                  <a:lnTo>
                    <a:pt x="25" y="3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1" name="Freeform 96"/>
            <p:cNvSpPr>
              <a:spLocks/>
            </p:cNvSpPr>
            <p:nvPr/>
          </p:nvSpPr>
          <p:spPr bwMode="auto">
            <a:xfrm>
              <a:off x="1644" y="265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4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2" name="Freeform 97"/>
            <p:cNvSpPr>
              <a:spLocks/>
            </p:cNvSpPr>
            <p:nvPr/>
          </p:nvSpPr>
          <p:spPr bwMode="auto">
            <a:xfrm>
              <a:off x="1648" y="2650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3" name="Freeform 98"/>
            <p:cNvSpPr>
              <a:spLocks/>
            </p:cNvSpPr>
            <p:nvPr/>
          </p:nvSpPr>
          <p:spPr bwMode="auto">
            <a:xfrm>
              <a:off x="1644" y="2650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8 w 24"/>
                <a:gd name="T3" fmla="*/ 16 h 17"/>
                <a:gd name="T4" fmla="*/ 23 w 24"/>
                <a:gd name="T5" fmla="*/ 3 h 17"/>
                <a:gd name="T6" fmla="*/ 4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8" y="16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4" name="Freeform 99"/>
            <p:cNvSpPr>
              <a:spLocks/>
            </p:cNvSpPr>
            <p:nvPr/>
          </p:nvSpPr>
          <p:spPr bwMode="auto">
            <a:xfrm>
              <a:off x="1648" y="264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5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5" name="Freeform 100"/>
            <p:cNvSpPr>
              <a:spLocks/>
            </p:cNvSpPr>
            <p:nvPr/>
          </p:nvSpPr>
          <p:spPr bwMode="auto">
            <a:xfrm>
              <a:off x="1656" y="2640"/>
              <a:ext cx="19" cy="17"/>
            </a:xfrm>
            <a:custGeom>
              <a:avLst/>
              <a:gdLst>
                <a:gd name="T0" fmla="*/ 12 w 19"/>
                <a:gd name="T1" fmla="*/ 16 h 17"/>
                <a:gd name="T2" fmla="*/ 0 w 19"/>
                <a:gd name="T3" fmla="*/ 0 h 17"/>
                <a:gd name="T4" fmla="*/ 18 w 19"/>
                <a:gd name="T5" fmla="*/ 3 h 17"/>
                <a:gd name="T6" fmla="*/ 12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2" y="16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6" name="Freeform 101"/>
            <p:cNvSpPr>
              <a:spLocks/>
            </p:cNvSpPr>
            <p:nvPr/>
          </p:nvSpPr>
          <p:spPr bwMode="auto">
            <a:xfrm>
              <a:off x="1648" y="2640"/>
              <a:ext cx="27" cy="17"/>
            </a:xfrm>
            <a:custGeom>
              <a:avLst/>
              <a:gdLst>
                <a:gd name="T0" fmla="*/ 0 w 27"/>
                <a:gd name="T1" fmla="*/ 12 h 17"/>
                <a:gd name="T2" fmla="*/ 20 w 27"/>
                <a:gd name="T3" fmla="*/ 16 h 17"/>
                <a:gd name="T4" fmla="*/ 26 w 27"/>
                <a:gd name="T5" fmla="*/ 3 h 17"/>
                <a:gd name="T6" fmla="*/ 6 w 27"/>
                <a:gd name="T7" fmla="*/ 0 h 17"/>
                <a:gd name="T8" fmla="*/ 0 w 2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2"/>
                  </a:moveTo>
                  <a:lnTo>
                    <a:pt x="20" y="16"/>
                  </a:lnTo>
                  <a:lnTo>
                    <a:pt x="26" y="3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7" name="Freeform 102"/>
            <p:cNvSpPr>
              <a:spLocks/>
            </p:cNvSpPr>
            <p:nvPr/>
          </p:nvSpPr>
          <p:spPr bwMode="auto">
            <a:xfrm>
              <a:off x="1656" y="2632"/>
              <a:ext cx="19" cy="17"/>
            </a:xfrm>
            <a:custGeom>
              <a:avLst/>
              <a:gdLst>
                <a:gd name="T0" fmla="*/ 0 w 19"/>
                <a:gd name="T1" fmla="*/ 12 h 17"/>
                <a:gd name="T2" fmla="*/ 18 w 19"/>
                <a:gd name="T3" fmla="*/ 16 h 17"/>
                <a:gd name="T4" fmla="*/ 5 w 19"/>
                <a:gd name="T5" fmla="*/ 0 h 17"/>
                <a:gd name="T6" fmla="*/ 0 w 19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2"/>
                  </a:moveTo>
                  <a:lnTo>
                    <a:pt x="18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8" name="Freeform 103"/>
            <p:cNvSpPr>
              <a:spLocks/>
            </p:cNvSpPr>
            <p:nvPr/>
          </p:nvSpPr>
          <p:spPr bwMode="auto">
            <a:xfrm>
              <a:off x="1659" y="2632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0 w 21"/>
                <a:gd name="T3" fmla="*/ 0 h 17"/>
                <a:gd name="T4" fmla="*/ 20 w 21"/>
                <a:gd name="T5" fmla="*/ 4 h 17"/>
                <a:gd name="T6" fmla="*/ 14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4" y="16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9" name="Freeform 104"/>
            <p:cNvSpPr>
              <a:spLocks/>
            </p:cNvSpPr>
            <p:nvPr/>
          </p:nvSpPr>
          <p:spPr bwMode="auto">
            <a:xfrm>
              <a:off x="1656" y="2632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7 w 24"/>
                <a:gd name="T3" fmla="*/ 16 h 17"/>
                <a:gd name="T4" fmla="*/ 23 w 24"/>
                <a:gd name="T5" fmla="*/ 4 h 17"/>
                <a:gd name="T6" fmla="*/ 5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7" y="16"/>
                  </a:lnTo>
                  <a:lnTo>
                    <a:pt x="23" y="4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0" name="Freeform 105"/>
            <p:cNvSpPr>
              <a:spLocks/>
            </p:cNvSpPr>
            <p:nvPr/>
          </p:nvSpPr>
          <p:spPr bwMode="auto">
            <a:xfrm>
              <a:off x="1659" y="2622"/>
              <a:ext cx="21" cy="17"/>
            </a:xfrm>
            <a:custGeom>
              <a:avLst/>
              <a:gdLst>
                <a:gd name="T0" fmla="*/ 0 w 21"/>
                <a:gd name="T1" fmla="*/ 11 h 17"/>
                <a:gd name="T2" fmla="*/ 20 w 21"/>
                <a:gd name="T3" fmla="*/ 16 h 17"/>
                <a:gd name="T4" fmla="*/ 7 w 21"/>
                <a:gd name="T5" fmla="*/ 0 h 17"/>
                <a:gd name="T6" fmla="*/ 0 w 21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1"/>
                  </a:moveTo>
                  <a:lnTo>
                    <a:pt x="20" y="16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1" name="Freeform 106"/>
            <p:cNvSpPr>
              <a:spLocks/>
            </p:cNvSpPr>
            <p:nvPr/>
          </p:nvSpPr>
          <p:spPr bwMode="auto">
            <a:xfrm>
              <a:off x="1667" y="2622"/>
              <a:ext cx="18" cy="17"/>
            </a:xfrm>
            <a:custGeom>
              <a:avLst/>
              <a:gdLst>
                <a:gd name="T0" fmla="*/ 11 w 18"/>
                <a:gd name="T1" fmla="*/ 16 h 17"/>
                <a:gd name="T2" fmla="*/ 0 w 18"/>
                <a:gd name="T3" fmla="*/ 0 h 17"/>
                <a:gd name="T4" fmla="*/ 17 w 18"/>
                <a:gd name="T5" fmla="*/ 4 h 17"/>
                <a:gd name="T6" fmla="*/ 1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1" y="16"/>
                  </a:moveTo>
                  <a:lnTo>
                    <a:pt x="0" y="0"/>
                  </a:lnTo>
                  <a:lnTo>
                    <a:pt x="17" y="4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2" name="Freeform 107"/>
            <p:cNvSpPr>
              <a:spLocks/>
            </p:cNvSpPr>
            <p:nvPr/>
          </p:nvSpPr>
          <p:spPr bwMode="auto">
            <a:xfrm>
              <a:off x="1659" y="2622"/>
              <a:ext cx="26" cy="17"/>
            </a:xfrm>
            <a:custGeom>
              <a:avLst/>
              <a:gdLst>
                <a:gd name="T0" fmla="*/ 0 w 26"/>
                <a:gd name="T1" fmla="*/ 11 h 17"/>
                <a:gd name="T2" fmla="*/ 19 w 26"/>
                <a:gd name="T3" fmla="*/ 16 h 17"/>
                <a:gd name="T4" fmla="*/ 25 w 26"/>
                <a:gd name="T5" fmla="*/ 4 h 17"/>
                <a:gd name="T6" fmla="*/ 6 w 26"/>
                <a:gd name="T7" fmla="*/ 0 h 17"/>
                <a:gd name="T8" fmla="*/ 0 w 26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1"/>
                  </a:moveTo>
                  <a:lnTo>
                    <a:pt x="19" y="16"/>
                  </a:lnTo>
                  <a:lnTo>
                    <a:pt x="25" y="4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3" name="Freeform 108"/>
            <p:cNvSpPr>
              <a:spLocks/>
            </p:cNvSpPr>
            <p:nvPr/>
          </p:nvSpPr>
          <p:spPr bwMode="auto">
            <a:xfrm>
              <a:off x="1667" y="2615"/>
              <a:ext cx="18" cy="17"/>
            </a:xfrm>
            <a:custGeom>
              <a:avLst/>
              <a:gdLst>
                <a:gd name="T0" fmla="*/ 0 w 18"/>
                <a:gd name="T1" fmla="*/ 11 h 17"/>
                <a:gd name="T2" fmla="*/ 17 w 18"/>
                <a:gd name="T3" fmla="*/ 16 h 17"/>
                <a:gd name="T4" fmla="*/ 5 w 18"/>
                <a:gd name="T5" fmla="*/ 0 h 17"/>
                <a:gd name="T6" fmla="*/ 0 w 18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1"/>
                  </a:moveTo>
                  <a:lnTo>
                    <a:pt x="17" y="16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4" name="Freeform 109"/>
            <p:cNvSpPr>
              <a:spLocks/>
            </p:cNvSpPr>
            <p:nvPr/>
          </p:nvSpPr>
          <p:spPr bwMode="auto">
            <a:xfrm>
              <a:off x="1672" y="2615"/>
              <a:ext cx="20" cy="17"/>
            </a:xfrm>
            <a:custGeom>
              <a:avLst/>
              <a:gdLst>
                <a:gd name="T0" fmla="*/ 12 w 20"/>
                <a:gd name="T1" fmla="*/ 16 h 17"/>
                <a:gd name="T2" fmla="*/ 0 w 20"/>
                <a:gd name="T3" fmla="*/ 0 h 17"/>
                <a:gd name="T4" fmla="*/ 19 w 20"/>
                <a:gd name="T5" fmla="*/ 4 h 17"/>
                <a:gd name="T6" fmla="*/ 12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2" y="16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5" name="Freeform 110"/>
            <p:cNvSpPr>
              <a:spLocks/>
            </p:cNvSpPr>
            <p:nvPr/>
          </p:nvSpPr>
          <p:spPr bwMode="auto">
            <a:xfrm>
              <a:off x="1667" y="2615"/>
              <a:ext cx="25" cy="17"/>
            </a:xfrm>
            <a:custGeom>
              <a:avLst/>
              <a:gdLst>
                <a:gd name="T0" fmla="*/ 0 w 25"/>
                <a:gd name="T1" fmla="*/ 11 h 17"/>
                <a:gd name="T2" fmla="*/ 17 w 25"/>
                <a:gd name="T3" fmla="*/ 16 h 17"/>
                <a:gd name="T4" fmla="*/ 24 w 25"/>
                <a:gd name="T5" fmla="*/ 4 h 17"/>
                <a:gd name="T6" fmla="*/ 5 w 25"/>
                <a:gd name="T7" fmla="*/ 0 h 17"/>
                <a:gd name="T8" fmla="*/ 0 w 25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1"/>
                  </a:moveTo>
                  <a:lnTo>
                    <a:pt x="17" y="16"/>
                  </a:lnTo>
                  <a:lnTo>
                    <a:pt x="24" y="4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6" name="Freeform 111"/>
            <p:cNvSpPr>
              <a:spLocks/>
            </p:cNvSpPr>
            <p:nvPr/>
          </p:nvSpPr>
          <p:spPr bwMode="auto">
            <a:xfrm>
              <a:off x="1672" y="2607"/>
              <a:ext cx="20" cy="17"/>
            </a:xfrm>
            <a:custGeom>
              <a:avLst/>
              <a:gdLst>
                <a:gd name="T0" fmla="*/ 0 w 20"/>
                <a:gd name="T1" fmla="*/ 11 h 17"/>
                <a:gd name="T2" fmla="*/ 19 w 20"/>
                <a:gd name="T3" fmla="*/ 16 h 17"/>
                <a:gd name="T4" fmla="*/ 6 w 20"/>
                <a:gd name="T5" fmla="*/ 0 h 17"/>
                <a:gd name="T6" fmla="*/ 0 w 20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1"/>
                  </a:moveTo>
                  <a:lnTo>
                    <a:pt x="19" y="16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7" name="Freeform 112"/>
            <p:cNvSpPr>
              <a:spLocks/>
            </p:cNvSpPr>
            <p:nvPr/>
          </p:nvSpPr>
          <p:spPr bwMode="auto">
            <a:xfrm>
              <a:off x="1679" y="2607"/>
              <a:ext cx="20" cy="17"/>
            </a:xfrm>
            <a:custGeom>
              <a:avLst/>
              <a:gdLst>
                <a:gd name="T0" fmla="*/ 13 w 20"/>
                <a:gd name="T1" fmla="*/ 16 h 17"/>
                <a:gd name="T2" fmla="*/ 0 w 20"/>
                <a:gd name="T3" fmla="*/ 0 h 17"/>
                <a:gd name="T4" fmla="*/ 19 w 20"/>
                <a:gd name="T5" fmla="*/ 5 h 17"/>
                <a:gd name="T6" fmla="*/ 13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3" y="1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8" name="Freeform 113"/>
            <p:cNvSpPr>
              <a:spLocks/>
            </p:cNvSpPr>
            <p:nvPr/>
          </p:nvSpPr>
          <p:spPr bwMode="auto">
            <a:xfrm>
              <a:off x="1672" y="2607"/>
              <a:ext cx="27" cy="17"/>
            </a:xfrm>
            <a:custGeom>
              <a:avLst/>
              <a:gdLst>
                <a:gd name="T0" fmla="*/ 0 w 27"/>
                <a:gd name="T1" fmla="*/ 11 h 17"/>
                <a:gd name="T2" fmla="*/ 20 w 27"/>
                <a:gd name="T3" fmla="*/ 16 h 17"/>
                <a:gd name="T4" fmla="*/ 26 w 27"/>
                <a:gd name="T5" fmla="*/ 5 h 17"/>
                <a:gd name="T6" fmla="*/ 7 w 27"/>
                <a:gd name="T7" fmla="*/ 0 h 17"/>
                <a:gd name="T8" fmla="*/ 0 w 27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1"/>
                  </a:moveTo>
                  <a:lnTo>
                    <a:pt x="20" y="16"/>
                  </a:lnTo>
                  <a:lnTo>
                    <a:pt x="26" y="5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9" name="Freeform 114"/>
            <p:cNvSpPr>
              <a:spLocks/>
            </p:cNvSpPr>
            <p:nvPr/>
          </p:nvSpPr>
          <p:spPr bwMode="auto">
            <a:xfrm>
              <a:off x="1679" y="2600"/>
              <a:ext cx="20" cy="17"/>
            </a:xfrm>
            <a:custGeom>
              <a:avLst/>
              <a:gdLst>
                <a:gd name="T0" fmla="*/ 0 w 20"/>
                <a:gd name="T1" fmla="*/ 10 h 17"/>
                <a:gd name="T2" fmla="*/ 19 w 20"/>
                <a:gd name="T3" fmla="*/ 16 h 17"/>
                <a:gd name="T4" fmla="*/ 8 w 20"/>
                <a:gd name="T5" fmla="*/ 0 h 17"/>
                <a:gd name="T6" fmla="*/ 0 w 20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0"/>
                  </a:moveTo>
                  <a:lnTo>
                    <a:pt x="19" y="16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0" name="Freeform 115"/>
            <p:cNvSpPr>
              <a:spLocks/>
            </p:cNvSpPr>
            <p:nvPr/>
          </p:nvSpPr>
          <p:spPr bwMode="auto">
            <a:xfrm>
              <a:off x="1688" y="2600"/>
              <a:ext cx="18" cy="17"/>
            </a:xfrm>
            <a:custGeom>
              <a:avLst/>
              <a:gdLst>
                <a:gd name="T0" fmla="*/ 9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9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9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1" name="Freeform 116"/>
            <p:cNvSpPr>
              <a:spLocks/>
            </p:cNvSpPr>
            <p:nvPr/>
          </p:nvSpPr>
          <p:spPr bwMode="auto">
            <a:xfrm>
              <a:off x="1679" y="2600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7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2" name="Freeform 117"/>
            <p:cNvSpPr>
              <a:spLocks/>
            </p:cNvSpPr>
            <p:nvPr/>
          </p:nvSpPr>
          <p:spPr bwMode="auto">
            <a:xfrm>
              <a:off x="1688" y="2592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7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3" name="Freeform 118"/>
            <p:cNvSpPr>
              <a:spLocks/>
            </p:cNvSpPr>
            <p:nvPr/>
          </p:nvSpPr>
          <p:spPr bwMode="auto">
            <a:xfrm>
              <a:off x="1695" y="2592"/>
              <a:ext cx="18" cy="17"/>
            </a:xfrm>
            <a:custGeom>
              <a:avLst/>
              <a:gdLst>
                <a:gd name="T0" fmla="*/ 10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1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0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4" name="Freeform 119"/>
            <p:cNvSpPr>
              <a:spLocks/>
            </p:cNvSpPr>
            <p:nvPr/>
          </p:nvSpPr>
          <p:spPr bwMode="auto">
            <a:xfrm>
              <a:off x="1688" y="2592"/>
              <a:ext cx="25" cy="17"/>
            </a:xfrm>
            <a:custGeom>
              <a:avLst/>
              <a:gdLst>
                <a:gd name="T0" fmla="*/ 0 w 25"/>
                <a:gd name="T1" fmla="*/ 10 h 17"/>
                <a:gd name="T2" fmla="*/ 17 w 25"/>
                <a:gd name="T3" fmla="*/ 16 h 17"/>
                <a:gd name="T4" fmla="*/ 24 w 25"/>
                <a:gd name="T5" fmla="*/ 6 h 17"/>
                <a:gd name="T6" fmla="*/ 7 w 25"/>
                <a:gd name="T7" fmla="*/ 0 h 17"/>
                <a:gd name="T8" fmla="*/ 0 w 25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0"/>
                  </a:moveTo>
                  <a:lnTo>
                    <a:pt x="17" y="16"/>
                  </a:lnTo>
                  <a:lnTo>
                    <a:pt x="24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5" name="Freeform 120"/>
            <p:cNvSpPr>
              <a:spLocks/>
            </p:cNvSpPr>
            <p:nvPr/>
          </p:nvSpPr>
          <p:spPr bwMode="auto">
            <a:xfrm>
              <a:off x="1695" y="2585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6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6" name="Freeform 121"/>
            <p:cNvSpPr>
              <a:spLocks/>
            </p:cNvSpPr>
            <p:nvPr/>
          </p:nvSpPr>
          <p:spPr bwMode="auto">
            <a:xfrm>
              <a:off x="1702" y="2585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6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7" name="Freeform 122"/>
            <p:cNvSpPr>
              <a:spLocks/>
            </p:cNvSpPr>
            <p:nvPr/>
          </p:nvSpPr>
          <p:spPr bwMode="auto">
            <a:xfrm>
              <a:off x="1695" y="2585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6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8" name="Freeform 123"/>
            <p:cNvSpPr>
              <a:spLocks/>
            </p:cNvSpPr>
            <p:nvPr/>
          </p:nvSpPr>
          <p:spPr bwMode="auto">
            <a:xfrm>
              <a:off x="1702" y="2579"/>
              <a:ext cx="19" cy="17"/>
            </a:xfrm>
            <a:custGeom>
              <a:avLst/>
              <a:gdLst>
                <a:gd name="T0" fmla="*/ 0 w 19"/>
                <a:gd name="T1" fmla="*/ 9 h 17"/>
                <a:gd name="T2" fmla="*/ 18 w 19"/>
                <a:gd name="T3" fmla="*/ 16 h 17"/>
                <a:gd name="T4" fmla="*/ 7 w 19"/>
                <a:gd name="T5" fmla="*/ 0 h 17"/>
                <a:gd name="T6" fmla="*/ 0 w 19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9"/>
                  </a:moveTo>
                  <a:lnTo>
                    <a:pt x="18" y="1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9" name="Freeform 124"/>
            <p:cNvSpPr>
              <a:spLocks/>
            </p:cNvSpPr>
            <p:nvPr/>
          </p:nvSpPr>
          <p:spPr bwMode="auto">
            <a:xfrm>
              <a:off x="1709" y="2579"/>
              <a:ext cx="20" cy="17"/>
            </a:xfrm>
            <a:custGeom>
              <a:avLst/>
              <a:gdLst>
                <a:gd name="T0" fmla="*/ 11 w 20"/>
                <a:gd name="T1" fmla="*/ 16 h 17"/>
                <a:gd name="T2" fmla="*/ 0 w 20"/>
                <a:gd name="T3" fmla="*/ 0 h 17"/>
                <a:gd name="T4" fmla="*/ 19 w 20"/>
                <a:gd name="T5" fmla="*/ 6 h 17"/>
                <a:gd name="T6" fmla="*/ 11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1" y="16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0" name="Freeform 125"/>
            <p:cNvSpPr>
              <a:spLocks/>
            </p:cNvSpPr>
            <p:nvPr/>
          </p:nvSpPr>
          <p:spPr bwMode="auto">
            <a:xfrm>
              <a:off x="1702" y="2579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6 h 17"/>
                <a:gd name="T6" fmla="*/ 7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1" name="Freeform 126"/>
            <p:cNvSpPr>
              <a:spLocks/>
            </p:cNvSpPr>
            <p:nvPr/>
          </p:nvSpPr>
          <p:spPr bwMode="auto">
            <a:xfrm>
              <a:off x="1709" y="2573"/>
              <a:ext cx="20" cy="17"/>
            </a:xfrm>
            <a:custGeom>
              <a:avLst/>
              <a:gdLst>
                <a:gd name="T0" fmla="*/ 0 w 20"/>
                <a:gd name="T1" fmla="*/ 9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9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2" name="Freeform 127"/>
            <p:cNvSpPr>
              <a:spLocks/>
            </p:cNvSpPr>
            <p:nvPr/>
          </p:nvSpPr>
          <p:spPr bwMode="auto">
            <a:xfrm>
              <a:off x="1717" y="2573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3" name="Freeform 128"/>
            <p:cNvSpPr>
              <a:spLocks/>
            </p:cNvSpPr>
            <p:nvPr/>
          </p:nvSpPr>
          <p:spPr bwMode="auto">
            <a:xfrm>
              <a:off x="1709" y="2573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4" name="Freeform 129"/>
            <p:cNvSpPr>
              <a:spLocks/>
            </p:cNvSpPr>
            <p:nvPr/>
          </p:nvSpPr>
          <p:spPr bwMode="auto">
            <a:xfrm>
              <a:off x="1717" y="2566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8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5" name="Freeform 130"/>
            <p:cNvSpPr>
              <a:spLocks/>
            </p:cNvSpPr>
            <p:nvPr/>
          </p:nvSpPr>
          <p:spPr bwMode="auto">
            <a:xfrm>
              <a:off x="1724" y="2566"/>
              <a:ext cx="20" cy="17"/>
            </a:xfrm>
            <a:custGeom>
              <a:avLst/>
              <a:gdLst>
                <a:gd name="T0" fmla="*/ 10 w 20"/>
                <a:gd name="T1" fmla="*/ 16 h 17"/>
                <a:gd name="T2" fmla="*/ 0 w 20"/>
                <a:gd name="T3" fmla="*/ 0 h 17"/>
                <a:gd name="T4" fmla="*/ 19 w 20"/>
                <a:gd name="T5" fmla="*/ 7 h 17"/>
                <a:gd name="T6" fmla="*/ 1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0" y="16"/>
                  </a:moveTo>
                  <a:lnTo>
                    <a:pt x="0" y="0"/>
                  </a:lnTo>
                  <a:lnTo>
                    <a:pt x="19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6" name="Freeform 131"/>
            <p:cNvSpPr>
              <a:spLocks/>
            </p:cNvSpPr>
            <p:nvPr/>
          </p:nvSpPr>
          <p:spPr bwMode="auto">
            <a:xfrm>
              <a:off x="1717" y="2566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7" name="Freeform 132"/>
            <p:cNvSpPr>
              <a:spLocks/>
            </p:cNvSpPr>
            <p:nvPr/>
          </p:nvSpPr>
          <p:spPr bwMode="auto">
            <a:xfrm>
              <a:off x="1724" y="2560"/>
              <a:ext cx="20" cy="17"/>
            </a:xfrm>
            <a:custGeom>
              <a:avLst/>
              <a:gdLst>
                <a:gd name="T0" fmla="*/ 0 w 20"/>
                <a:gd name="T1" fmla="*/ 8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8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8" name="Freeform 133"/>
            <p:cNvSpPr>
              <a:spLocks/>
            </p:cNvSpPr>
            <p:nvPr/>
          </p:nvSpPr>
          <p:spPr bwMode="auto">
            <a:xfrm>
              <a:off x="1734" y="2560"/>
              <a:ext cx="19" cy="17"/>
            </a:xfrm>
            <a:custGeom>
              <a:avLst/>
              <a:gdLst>
                <a:gd name="T0" fmla="*/ 9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9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9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9" name="Freeform 134"/>
            <p:cNvSpPr>
              <a:spLocks/>
            </p:cNvSpPr>
            <p:nvPr/>
          </p:nvSpPr>
          <p:spPr bwMode="auto">
            <a:xfrm>
              <a:off x="1724" y="2560"/>
              <a:ext cx="26" cy="17"/>
            </a:xfrm>
            <a:custGeom>
              <a:avLst/>
              <a:gdLst>
                <a:gd name="T0" fmla="*/ 0 w 26"/>
                <a:gd name="T1" fmla="*/ 8 h 17"/>
                <a:gd name="T2" fmla="*/ 17 w 26"/>
                <a:gd name="T3" fmla="*/ 16 h 17"/>
                <a:gd name="T4" fmla="*/ 25 w 26"/>
                <a:gd name="T5" fmla="*/ 7 h 17"/>
                <a:gd name="T6" fmla="*/ 8 w 26"/>
                <a:gd name="T7" fmla="*/ 0 h 17"/>
                <a:gd name="T8" fmla="*/ 0 w 26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8"/>
                  </a:moveTo>
                  <a:lnTo>
                    <a:pt x="17" y="16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0" name="Freeform 135"/>
            <p:cNvSpPr>
              <a:spLocks/>
            </p:cNvSpPr>
            <p:nvPr/>
          </p:nvSpPr>
          <p:spPr bwMode="auto">
            <a:xfrm>
              <a:off x="1734" y="2554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9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1" name="Freeform 136"/>
            <p:cNvSpPr>
              <a:spLocks/>
            </p:cNvSpPr>
            <p:nvPr/>
          </p:nvSpPr>
          <p:spPr bwMode="auto">
            <a:xfrm>
              <a:off x="1743" y="2554"/>
              <a:ext cx="18" cy="17"/>
            </a:xfrm>
            <a:custGeom>
              <a:avLst/>
              <a:gdLst>
                <a:gd name="T0" fmla="*/ 8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8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8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2" name="Freeform 137"/>
            <p:cNvSpPr>
              <a:spLocks/>
            </p:cNvSpPr>
            <p:nvPr/>
          </p:nvSpPr>
          <p:spPr bwMode="auto">
            <a:xfrm>
              <a:off x="1734" y="2554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9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3" name="Freeform 138"/>
            <p:cNvSpPr>
              <a:spLocks/>
            </p:cNvSpPr>
            <p:nvPr/>
          </p:nvSpPr>
          <p:spPr bwMode="auto">
            <a:xfrm>
              <a:off x="1743" y="2547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17 w 18"/>
                <a:gd name="T3" fmla="*/ 16 h 17"/>
                <a:gd name="T4" fmla="*/ 10 w 18"/>
                <a:gd name="T5" fmla="*/ 0 h 17"/>
                <a:gd name="T6" fmla="*/ 0 w 18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8"/>
                  </a:moveTo>
                  <a:lnTo>
                    <a:pt x="17" y="16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4" name="Freeform 139"/>
            <p:cNvSpPr>
              <a:spLocks/>
            </p:cNvSpPr>
            <p:nvPr/>
          </p:nvSpPr>
          <p:spPr bwMode="auto">
            <a:xfrm>
              <a:off x="1753" y="2547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7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7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5" name="Freeform 140"/>
            <p:cNvSpPr>
              <a:spLocks/>
            </p:cNvSpPr>
            <p:nvPr/>
          </p:nvSpPr>
          <p:spPr bwMode="auto">
            <a:xfrm>
              <a:off x="1743" y="2547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10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6" name="Freeform 141"/>
            <p:cNvSpPr>
              <a:spLocks/>
            </p:cNvSpPr>
            <p:nvPr/>
          </p:nvSpPr>
          <p:spPr bwMode="auto">
            <a:xfrm>
              <a:off x="1753" y="2542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16 w 17"/>
                <a:gd name="T3" fmla="*/ 16 h 17"/>
                <a:gd name="T4" fmla="*/ 10 w 17"/>
                <a:gd name="T5" fmla="*/ 0 h 17"/>
                <a:gd name="T6" fmla="*/ 0 w 17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7"/>
                  </a:moveTo>
                  <a:lnTo>
                    <a:pt x="16" y="16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7" name="Freeform 142"/>
            <p:cNvSpPr>
              <a:spLocks/>
            </p:cNvSpPr>
            <p:nvPr/>
          </p:nvSpPr>
          <p:spPr bwMode="auto">
            <a:xfrm>
              <a:off x="1761" y="2542"/>
              <a:ext cx="18" cy="17"/>
            </a:xfrm>
            <a:custGeom>
              <a:avLst/>
              <a:gdLst>
                <a:gd name="T0" fmla="*/ 6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6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6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8" name="Freeform 143"/>
            <p:cNvSpPr>
              <a:spLocks/>
            </p:cNvSpPr>
            <p:nvPr/>
          </p:nvSpPr>
          <p:spPr bwMode="auto">
            <a:xfrm>
              <a:off x="1753" y="2542"/>
              <a:ext cx="23" cy="17"/>
            </a:xfrm>
            <a:custGeom>
              <a:avLst/>
              <a:gdLst>
                <a:gd name="T0" fmla="*/ 0 w 23"/>
                <a:gd name="T1" fmla="*/ 7 h 17"/>
                <a:gd name="T2" fmla="*/ 14 w 23"/>
                <a:gd name="T3" fmla="*/ 16 h 17"/>
                <a:gd name="T4" fmla="*/ 22 w 23"/>
                <a:gd name="T5" fmla="*/ 8 h 17"/>
                <a:gd name="T6" fmla="*/ 8 w 23"/>
                <a:gd name="T7" fmla="*/ 0 h 17"/>
                <a:gd name="T8" fmla="*/ 0 w 23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7"/>
                  </a:moveTo>
                  <a:lnTo>
                    <a:pt x="14" y="16"/>
                  </a:lnTo>
                  <a:lnTo>
                    <a:pt x="22" y="8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9" name="Freeform 144"/>
            <p:cNvSpPr>
              <a:spLocks/>
            </p:cNvSpPr>
            <p:nvPr/>
          </p:nvSpPr>
          <p:spPr bwMode="auto">
            <a:xfrm>
              <a:off x="1761" y="2537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2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2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0" name="Freeform 145"/>
            <p:cNvSpPr>
              <a:spLocks/>
            </p:cNvSpPr>
            <p:nvPr/>
          </p:nvSpPr>
          <p:spPr bwMode="auto">
            <a:xfrm>
              <a:off x="1773" y="2537"/>
              <a:ext cx="18" cy="17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4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4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1" name="Freeform 146"/>
            <p:cNvSpPr>
              <a:spLocks/>
            </p:cNvSpPr>
            <p:nvPr/>
          </p:nvSpPr>
          <p:spPr bwMode="auto">
            <a:xfrm>
              <a:off x="1761" y="2537"/>
              <a:ext cx="26" cy="17"/>
            </a:xfrm>
            <a:custGeom>
              <a:avLst/>
              <a:gdLst>
                <a:gd name="T0" fmla="*/ 0 w 26"/>
                <a:gd name="T1" fmla="*/ 7 h 17"/>
                <a:gd name="T2" fmla="*/ 14 w 26"/>
                <a:gd name="T3" fmla="*/ 16 h 17"/>
                <a:gd name="T4" fmla="*/ 25 w 26"/>
                <a:gd name="T5" fmla="*/ 9 h 17"/>
                <a:gd name="T6" fmla="*/ 10 w 26"/>
                <a:gd name="T7" fmla="*/ 0 h 17"/>
                <a:gd name="T8" fmla="*/ 0 w 26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7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2" name="Freeform 147"/>
            <p:cNvSpPr>
              <a:spLocks/>
            </p:cNvSpPr>
            <p:nvPr/>
          </p:nvSpPr>
          <p:spPr bwMode="auto">
            <a:xfrm>
              <a:off x="1773" y="2531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7 w 18"/>
                <a:gd name="T3" fmla="*/ 16 h 17"/>
                <a:gd name="T4" fmla="*/ 13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7" y="16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3" name="Freeform 148"/>
            <p:cNvSpPr>
              <a:spLocks/>
            </p:cNvSpPr>
            <p:nvPr/>
          </p:nvSpPr>
          <p:spPr bwMode="auto">
            <a:xfrm>
              <a:off x="1784" y="2531"/>
              <a:ext cx="18" cy="17"/>
            </a:xfrm>
            <a:custGeom>
              <a:avLst/>
              <a:gdLst>
                <a:gd name="T0" fmla="*/ 3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3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3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4" name="Freeform 149"/>
            <p:cNvSpPr>
              <a:spLocks/>
            </p:cNvSpPr>
            <p:nvPr/>
          </p:nvSpPr>
          <p:spPr bwMode="auto">
            <a:xfrm>
              <a:off x="1773" y="2531"/>
              <a:ext cx="25" cy="17"/>
            </a:xfrm>
            <a:custGeom>
              <a:avLst/>
              <a:gdLst>
                <a:gd name="T0" fmla="*/ 0 w 25"/>
                <a:gd name="T1" fmla="*/ 6 h 17"/>
                <a:gd name="T2" fmla="*/ 13 w 25"/>
                <a:gd name="T3" fmla="*/ 16 h 17"/>
                <a:gd name="T4" fmla="*/ 24 w 25"/>
                <a:gd name="T5" fmla="*/ 9 h 17"/>
                <a:gd name="T6" fmla="*/ 11 w 25"/>
                <a:gd name="T7" fmla="*/ 0 h 17"/>
                <a:gd name="T8" fmla="*/ 0 w 25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6"/>
                  </a:moveTo>
                  <a:lnTo>
                    <a:pt x="13" y="16"/>
                  </a:lnTo>
                  <a:lnTo>
                    <a:pt x="24" y="9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5" name="Freeform 150"/>
            <p:cNvSpPr>
              <a:spLocks/>
            </p:cNvSpPr>
            <p:nvPr/>
          </p:nvSpPr>
          <p:spPr bwMode="auto">
            <a:xfrm>
              <a:off x="1784" y="2525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5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6" name="Freeform 151"/>
            <p:cNvSpPr>
              <a:spLocks/>
            </p:cNvSpPr>
            <p:nvPr/>
          </p:nvSpPr>
          <p:spPr bwMode="auto">
            <a:xfrm>
              <a:off x="1797" y="2525"/>
              <a:ext cx="18" cy="17"/>
            </a:xfrm>
            <a:custGeom>
              <a:avLst/>
              <a:gdLst>
                <a:gd name="T0" fmla="*/ 1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7" name="Freeform 152"/>
            <p:cNvSpPr>
              <a:spLocks/>
            </p:cNvSpPr>
            <p:nvPr/>
          </p:nvSpPr>
          <p:spPr bwMode="auto">
            <a:xfrm>
              <a:off x="1784" y="2525"/>
              <a:ext cx="27" cy="17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16 h 17"/>
                <a:gd name="T4" fmla="*/ 26 w 27"/>
                <a:gd name="T5" fmla="*/ 9 h 17"/>
                <a:gd name="T6" fmla="*/ 13 w 27"/>
                <a:gd name="T7" fmla="*/ 0 h 17"/>
                <a:gd name="T8" fmla="*/ 0 w 27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7"/>
                  </a:moveTo>
                  <a:lnTo>
                    <a:pt x="14" y="16"/>
                  </a:lnTo>
                  <a:lnTo>
                    <a:pt x="26" y="9"/>
                  </a:lnTo>
                  <a:lnTo>
                    <a:pt x="1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8" name="Freeform 153"/>
            <p:cNvSpPr>
              <a:spLocks/>
            </p:cNvSpPr>
            <p:nvPr/>
          </p:nvSpPr>
          <p:spPr bwMode="auto">
            <a:xfrm>
              <a:off x="1797" y="2520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5 w 18"/>
                <a:gd name="T3" fmla="*/ 16 h 17"/>
                <a:gd name="T4" fmla="*/ 17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5" y="16"/>
                  </a:lnTo>
                  <a:lnTo>
                    <a:pt x="17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9" name="Freeform 154"/>
            <p:cNvSpPr>
              <a:spLocks/>
            </p:cNvSpPr>
            <p:nvPr/>
          </p:nvSpPr>
          <p:spPr bwMode="auto">
            <a:xfrm>
              <a:off x="1810" y="252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0 h 17"/>
                <a:gd name="T4" fmla="*/ 16 w 17"/>
                <a:gd name="T5" fmla="*/ 1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" y="0"/>
                  </a:lnTo>
                  <a:lnTo>
                    <a:pt x="16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0" name="Freeform 155"/>
            <p:cNvSpPr>
              <a:spLocks/>
            </p:cNvSpPr>
            <p:nvPr/>
          </p:nvSpPr>
          <p:spPr bwMode="auto">
            <a:xfrm>
              <a:off x="1797" y="2520"/>
              <a:ext cx="26" cy="17"/>
            </a:xfrm>
            <a:custGeom>
              <a:avLst/>
              <a:gdLst>
                <a:gd name="T0" fmla="*/ 0 w 26"/>
                <a:gd name="T1" fmla="*/ 6 h 17"/>
                <a:gd name="T2" fmla="*/ 12 w 26"/>
                <a:gd name="T3" fmla="*/ 16 h 17"/>
                <a:gd name="T4" fmla="*/ 25 w 26"/>
                <a:gd name="T5" fmla="*/ 10 h 17"/>
                <a:gd name="T6" fmla="*/ 13 w 26"/>
                <a:gd name="T7" fmla="*/ 0 h 17"/>
                <a:gd name="T8" fmla="*/ 0 w 26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6"/>
                  </a:moveTo>
                  <a:lnTo>
                    <a:pt x="12" y="16"/>
                  </a:lnTo>
                  <a:lnTo>
                    <a:pt x="25" y="10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1" name="Freeform 156"/>
            <p:cNvSpPr>
              <a:spLocks/>
            </p:cNvSpPr>
            <p:nvPr/>
          </p:nvSpPr>
          <p:spPr bwMode="auto">
            <a:xfrm>
              <a:off x="1810" y="251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12 w 17"/>
                <a:gd name="T3" fmla="*/ 16 h 17"/>
                <a:gd name="T4" fmla="*/ 16 w 17"/>
                <a:gd name="T5" fmla="*/ 0 h 17"/>
                <a:gd name="T6" fmla="*/ 0 w 17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5"/>
                  </a:moveTo>
                  <a:lnTo>
                    <a:pt x="12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2" name="Freeform 157"/>
            <p:cNvSpPr>
              <a:spLocks/>
            </p:cNvSpPr>
            <p:nvPr/>
          </p:nvSpPr>
          <p:spPr bwMode="auto">
            <a:xfrm>
              <a:off x="1822" y="2517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3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3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3" name="Freeform 158"/>
            <p:cNvSpPr>
              <a:spLocks/>
            </p:cNvSpPr>
            <p:nvPr/>
          </p:nvSpPr>
          <p:spPr bwMode="auto">
            <a:xfrm>
              <a:off x="1810" y="2517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4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4" name="Freeform 159"/>
            <p:cNvSpPr>
              <a:spLocks/>
            </p:cNvSpPr>
            <p:nvPr/>
          </p:nvSpPr>
          <p:spPr bwMode="auto">
            <a:xfrm>
              <a:off x="1824" y="2511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12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12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5" name="Freeform 160"/>
            <p:cNvSpPr>
              <a:spLocks/>
            </p:cNvSpPr>
            <p:nvPr/>
          </p:nvSpPr>
          <p:spPr bwMode="auto">
            <a:xfrm>
              <a:off x="1836" y="2511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5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5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6" name="Freeform 161"/>
            <p:cNvSpPr>
              <a:spLocks/>
            </p:cNvSpPr>
            <p:nvPr/>
          </p:nvSpPr>
          <p:spPr bwMode="auto">
            <a:xfrm>
              <a:off x="1824" y="2511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6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7" name="Freeform 162"/>
            <p:cNvSpPr>
              <a:spLocks/>
            </p:cNvSpPr>
            <p:nvPr/>
          </p:nvSpPr>
          <p:spPr bwMode="auto">
            <a:xfrm>
              <a:off x="1840" y="2506"/>
              <a:ext cx="20" cy="17"/>
            </a:xfrm>
            <a:custGeom>
              <a:avLst/>
              <a:gdLst>
                <a:gd name="T0" fmla="*/ 0 w 20"/>
                <a:gd name="T1" fmla="*/ 5 h 17"/>
                <a:gd name="T2" fmla="*/ 10 w 20"/>
                <a:gd name="T3" fmla="*/ 16 h 17"/>
                <a:gd name="T4" fmla="*/ 19 w 20"/>
                <a:gd name="T5" fmla="*/ 0 h 17"/>
                <a:gd name="T6" fmla="*/ 0 w 20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5"/>
                  </a:moveTo>
                  <a:lnTo>
                    <a:pt x="10" y="16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8" name="Freeform 163"/>
            <p:cNvSpPr>
              <a:spLocks/>
            </p:cNvSpPr>
            <p:nvPr/>
          </p:nvSpPr>
          <p:spPr bwMode="auto">
            <a:xfrm>
              <a:off x="1850" y="2506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8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8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9" name="Freeform 164"/>
            <p:cNvSpPr>
              <a:spLocks/>
            </p:cNvSpPr>
            <p:nvPr/>
          </p:nvSpPr>
          <p:spPr bwMode="auto">
            <a:xfrm>
              <a:off x="1840" y="2506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10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10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0" name="Freeform 165"/>
            <p:cNvSpPr>
              <a:spLocks/>
            </p:cNvSpPr>
            <p:nvPr/>
          </p:nvSpPr>
          <p:spPr bwMode="auto">
            <a:xfrm>
              <a:off x="1859" y="2500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8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1" name="Freeform 166"/>
            <p:cNvSpPr>
              <a:spLocks/>
            </p:cNvSpPr>
            <p:nvPr/>
          </p:nvSpPr>
          <p:spPr bwMode="auto">
            <a:xfrm>
              <a:off x="1867" y="2500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0 h 17"/>
                <a:gd name="T4" fmla="*/ 19 w 20"/>
                <a:gd name="T5" fmla="*/ 10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0" y="0"/>
                  </a:lnTo>
                  <a:lnTo>
                    <a:pt x="19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2" name="Freeform 167"/>
            <p:cNvSpPr>
              <a:spLocks/>
            </p:cNvSpPr>
            <p:nvPr/>
          </p:nvSpPr>
          <p:spPr bwMode="auto">
            <a:xfrm>
              <a:off x="1859" y="2500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8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8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3" name="Freeform 168"/>
            <p:cNvSpPr>
              <a:spLocks/>
            </p:cNvSpPr>
            <p:nvPr/>
          </p:nvSpPr>
          <p:spPr bwMode="auto">
            <a:xfrm>
              <a:off x="1876" y="2498"/>
              <a:ext cx="20" cy="17"/>
            </a:xfrm>
            <a:custGeom>
              <a:avLst/>
              <a:gdLst>
                <a:gd name="T0" fmla="*/ 0 w 20"/>
                <a:gd name="T1" fmla="*/ 4 h 17"/>
                <a:gd name="T2" fmla="*/ 8 w 20"/>
                <a:gd name="T3" fmla="*/ 16 h 17"/>
                <a:gd name="T4" fmla="*/ 19 w 20"/>
                <a:gd name="T5" fmla="*/ 0 h 17"/>
                <a:gd name="T6" fmla="*/ 0 w 20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4"/>
                  </a:moveTo>
                  <a:lnTo>
                    <a:pt x="8" y="16"/>
                  </a:lnTo>
                  <a:lnTo>
                    <a:pt x="19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4" name="Freeform 169"/>
            <p:cNvSpPr>
              <a:spLocks/>
            </p:cNvSpPr>
            <p:nvPr/>
          </p:nvSpPr>
          <p:spPr bwMode="auto">
            <a:xfrm>
              <a:off x="1886" y="2498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10 w 19"/>
                <a:gd name="T3" fmla="*/ 0 h 17"/>
                <a:gd name="T4" fmla="*/ 18 w 19"/>
                <a:gd name="T5" fmla="*/ 11 h 17"/>
                <a:gd name="T6" fmla="*/ 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6"/>
                  </a:moveTo>
                  <a:lnTo>
                    <a:pt x="10" y="0"/>
                  </a:lnTo>
                  <a:lnTo>
                    <a:pt x="18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5" name="Freeform 170"/>
            <p:cNvSpPr>
              <a:spLocks/>
            </p:cNvSpPr>
            <p:nvPr/>
          </p:nvSpPr>
          <p:spPr bwMode="auto">
            <a:xfrm>
              <a:off x="1876" y="2498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9 w 29"/>
                <a:gd name="T3" fmla="*/ 16 h 17"/>
                <a:gd name="T4" fmla="*/ 28 w 29"/>
                <a:gd name="T5" fmla="*/ 11 h 17"/>
                <a:gd name="T6" fmla="*/ 20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9" y="16"/>
                  </a:lnTo>
                  <a:lnTo>
                    <a:pt x="28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6" name="Freeform 171"/>
            <p:cNvSpPr>
              <a:spLocks/>
            </p:cNvSpPr>
            <p:nvPr/>
          </p:nvSpPr>
          <p:spPr bwMode="auto">
            <a:xfrm>
              <a:off x="1895" y="2494"/>
              <a:ext cx="22" cy="17"/>
            </a:xfrm>
            <a:custGeom>
              <a:avLst/>
              <a:gdLst>
                <a:gd name="T0" fmla="*/ 0 w 22"/>
                <a:gd name="T1" fmla="*/ 5 h 17"/>
                <a:gd name="T2" fmla="*/ 8 w 22"/>
                <a:gd name="T3" fmla="*/ 16 h 17"/>
                <a:gd name="T4" fmla="*/ 21 w 22"/>
                <a:gd name="T5" fmla="*/ 0 h 17"/>
                <a:gd name="T6" fmla="*/ 0 w 22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5"/>
                  </a:moveTo>
                  <a:lnTo>
                    <a:pt x="8" y="16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7" name="Freeform 172"/>
            <p:cNvSpPr>
              <a:spLocks/>
            </p:cNvSpPr>
            <p:nvPr/>
          </p:nvSpPr>
          <p:spPr bwMode="auto">
            <a:xfrm>
              <a:off x="1904" y="2494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2 w 20"/>
                <a:gd name="T3" fmla="*/ 0 h 17"/>
                <a:gd name="T4" fmla="*/ 19 w 20"/>
                <a:gd name="T5" fmla="*/ 11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2" y="0"/>
                  </a:lnTo>
                  <a:lnTo>
                    <a:pt x="19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8" name="Freeform 173"/>
            <p:cNvSpPr>
              <a:spLocks/>
            </p:cNvSpPr>
            <p:nvPr/>
          </p:nvSpPr>
          <p:spPr bwMode="auto">
            <a:xfrm>
              <a:off x="1895" y="2494"/>
              <a:ext cx="29" cy="17"/>
            </a:xfrm>
            <a:custGeom>
              <a:avLst/>
              <a:gdLst>
                <a:gd name="T0" fmla="*/ 0 w 29"/>
                <a:gd name="T1" fmla="*/ 5 h 17"/>
                <a:gd name="T2" fmla="*/ 8 w 29"/>
                <a:gd name="T3" fmla="*/ 16 h 17"/>
                <a:gd name="T4" fmla="*/ 28 w 29"/>
                <a:gd name="T5" fmla="*/ 11 h 17"/>
                <a:gd name="T6" fmla="*/ 21 w 29"/>
                <a:gd name="T7" fmla="*/ 0 h 17"/>
                <a:gd name="T8" fmla="*/ 0 w 29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5"/>
                  </a:moveTo>
                  <a:lnTo>
                    <a:pt x="8" y="16"/>
                  </a:lnTo>
                  <a:lnTo>
                    <a:pt x="28" y="11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9" name="Freeform 174"/>
            <p:cNvSpPr>
              <a:spLocks/>
            </p:cNvSpPr>
            <p:nvPr/>
          </p:nvSpPr>
          <p:spPr bwMode="auto">
            <a:xfrm>
              <a:off x="1916" y="2490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7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7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0" name="Freeform 175"/>
            <p:cNvSpPr>
              <a:spLocks/>
            </p:cNvSpPr>
            <p:nvPr/>
          </p:nvSpPr>
          <p:spPr bwMode="auto">
            <a:xfrm>
              <a:off x="1923" y="2490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3 w 21"/>
                <a:gd name="T3" fmla="*/ 0 h 17"/>
                <a:gd name="T4" fmla="*/ 20 w 21"/>
                <a:gd name="T5" fmla="*/ 11 h 17"/>
                <a:gd name="T6" fmla="*/ 0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6"/>
                  </a:moveTo>
                  <a:lnTo>
                    <a:pt x="13" y="0"/>
                  </a:lnTo>
                  <a:lnTo>
                    <a:pt x="20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1" name="Freeform 176"/>
            <p:cNvSpPr>
              <a:spLocks/>
            </p:cNvSpPr>
            <p:nvPr/>
          </p:nvSpPr>
          <p:spPr bwMode="auto">
            <a:xfrm>
              <a:off x="1916" y="2490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0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2" name="Freeform 177"/>
            <p:cNvSpPr>
              <a:spLocks/>
            </p:cNvSpPr>
            <p:nvPr/>
          </p:nvSpPr>
          <p:spPr bwMode="auto">
            <a:xfrm>
              <a:off x="1938" y="2486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6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6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3" name="Freeform 178"/>
            <p:cNvSpPr>
              <a:spLocks/>
            </p:cNvSpPr>
            <p:nvPr/>
          </p:nvSpPr>
          <p:spPr bwMode="auto">
            <a:xfrm>
              <a:off x="1943" y="2486"/>
              <a:ext cx="23" cy="17"/>
            </a:xfrm>
            <a:custGeom>
              <a:avLst/>
              <a:gdLst>
                <a:gd name="T0" fmla="*/ 0 w 23"/>
                <a:gd name="T1" fmla="*/ 16 h 17"/>
                <a:gd name="T2" fmla="*/ 16 w 23"/>
                <a:gd name="T3" fmla="*/ 0 h 17"/>
                <a:gd name="T4" fmla="*/ 22 w 23"/>
                <a:gd name="T5" fmla="*/ 11 h 17"/>
                <a:gd name="T6" fmla="*/ 0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16"/>
                  </a:moveTo>
                  <a:lnTo>
                    <a:pt x="16" y="0"/>
                  </a:lnTo>
                  <a:lnTo>
                    <a:pt x="22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4" name="Freeform 179"/>
            <p:cNvSpPr>
              <a:spLocks/>
            </p:cNvSpPr>
            <p:nvPr/>
          </p:nvSpPr>
          <p:spPr bwMode="auto">
            <a:xfrm>
              <a:off x="1938" y="2486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1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5" name="Freeform 180"/>
            <p:cNvSpPr>
              <a:spLocks/>
            </p:cNvSpPr>
            <p:nvPr/>
          </p:nvSpPr>
          <p:spPr bwMode="auto">
            <a:xfrm>
              <a:off x="1960" y="2483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5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5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6" name="Freeform 181"/>
            <p:cNvSpPr>
              <a:spLocks/>
            </p:cNvSpPr>
            <p:nvPr/>
          </p:nvSpPr>
          <p:spPr bwMode="auto">
            <a:xfrm>
              <a:off x="1965" y="248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8 w 24"/>
                <a:gd name="T3" fmla="*/ 0 h 17"/>
                <a:gd name="T4" fmla="*/ 23 w 24"/>
                <a:gd name="T5" fmla="*/ 11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8" y="0"/>
                  </a:lnTo>
                  <a:lnTo>
                    <a:pt x="23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7" name="Freeform 182"/>
            <p:cNvSpPr>
              <a:spLocks/>
            </p:cNvSpPr>
            <p:nvPr/>
          </p:nvSpPr>
          <p:spPr bwMode="auto">
            <a:xfrm>
              <a:off x="1960" y="2483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5 w 29"/>
                <a:gd name="T3" fmla="*/ 16 h 17"/>
                <a:gd name="T4" fmla="*/ 28 w 29"/>
                <a:gd name="T5" fmla="*/ 11 h 17"/>
                <a:gd name="T6" fmla="*/ 23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5" y="16"/>
                  </a:lnTo>
                  <a:lnTo>
                    <a:pt x="28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8" name="Freeform 183"/>
            <p:cNvSpPr>
              <a:spLocks/>
            </p:cNvSpPr>
            <p:nvPr/>
          </p:nvSpPr>
          <p:spPr bwMode="auto">
            <a:xfrm>
              <a:off x="1983" y="2480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4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4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9" name="Freeform 184"/>
            <p:cNvSpPr>
              <a:spLocks/>
            </p:cNvSpPr>
            <p:nvPr/>
          </p:nvSpPr>
          <p:spPr bwMode="auto">
            <a:xfrm>
              <a:off x="1988" y="2480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20 w 26"/>
                <a:gd name="T3" fmla="*/ 0 h 17"/>
                <a:gd name="T4" fmla="*/ 25 w 26"/>
                <a:gd name="T5" fmla="*/ 12 h 17"/>
                <a:gd name="T6" fmla="*/ 0 w 2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16"/>
                  </a:moveTo>
                  <a:lnTo>
                    <a:pt x="20" y="0"/>
                  </a:lnTo>
                  <a:lnTo>
                    <a:pt x="25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0" name="Freeform 185"/>
            <p:cNvSpPr>
              <a:spLocks/>
            </p:cNvSpPr>
            <p:nvPr/>
          </p:nvSpPr>
          <p:spPr bwMode="auto">
            <a:xfrm>
              <a:off x="1983" y="2480"/>
              <a:ext cx="31" cy="17"/>
            </a:xfrm>
            <a:custGeom>
              <a:avLst/>
              <a:gdLst>
                <a:gd name="T0" fmla="*/ 0 w 31"/>
                <a:gd name="T1" fmla="*/ 4 h 17"/>
                <a:gd name="T2" fmla="*/ 5 w 31"/>
                <a:gd name="T3" fmla="*/ 16 h 17"/>
                <a:gd name="T4" fmla="*/ 30 w 31"/>
                <a:gd name="T5" fmla="*/ 12 h 17"/>
                <a:gd name="T6" fmla="*/ 25 w 31"/>
                <a:gd name="T7" fmla="*/ 0 h 17"/>
                <a:gd name="T8" fmla="*/ 0 w 31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4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5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1" name="Freeform 186"/>
            <p:cNvSpPr>
              <a:spLocks/>
            </p:cNvSpPr>
            <p:nvPr/>
          </p:nvSpPr>
          <p:spPr bwMode="auto">
            <a:xfrm>
              <a:off x="2006" y="2478"/>
              <a:ext cx="27" cy="17"/>
            </a:xfrm>
            <a:custGeom>
              <a:avLst/>
              <a:gdLst>
                <a:gd name="T0" fmla="*/ 0 w 27"/>
                <a:gd name="T1" fmla="*/ 3 h 17"/>
                <a:gd name="T2" fmla="*/ 5 w 27"/>
                <a:gd name="T3" fmla="*/ 16 h 17"/>
                <a:gd name="T4" fmla="*/ 26 w 27"/>
                <a:gd name="T5" fmla="*/ 0 h 17"/>
                <a:gd name="T6" fmla="*/ 0 w 27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3"/>
                  </a:moveTo>
                  <a:lnTo>
                    <a:pt x="5" y="16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2" name="Freeform 187"/>
            <p:cNvSpPr>
              <a:spLocks/>
            </p:cNvSpPr>
            <p:nvPr/>
          </p:nvSpPr>
          <p:spPr bwMode="auto">
            <a:xfrm>
              <a:off x="2013" y="2478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9 w 24"/>
                <a:gd name="T3" fmla="*/ 0 h 17"/>
                <a:gd name="T4" fmla="*/ 23 w 24"/>
                <a:gd name="T5" fmla="*/ 12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3" name="Freeform 188"/>
            <p:cNvSpPr>
              <a:spLocks/>
            </p:cNvSpPr>
            <p:nvPr/>
          </p:nvSpPr>
          <p:spPr bwMode="auto">
            <a:xfrm>
              <a:off x="2006" y="2478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5 w 31"/>
                <a:gd name="T3" fmla="*/ 16 h 17"/>
                <a:gd name="T4" fmla="*/ 30 w 31"/>
                <a:gd name="T5" fmla="*/ 12 h 17"/>
                <a:gd name="T6" fmla="*/ 26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4" name="Freeform 189"/>
            <p:cNvSpPr>
              <a:spLocks/>
            </p:cNvSpPr>
            <p:nvPr/>
          </p:nvSpPr>
          <p:spPr bwMode="auto">
            <a:xfrm>
              <a:off x="2032" y="2475"/>
              <a:ext cx="24" cy="17"/>
            </a:xfrm>
            <a:custGeom>
              <a:avLst/>
              <a:gdLst>
                <a:gd name="T0" fmla="*/ 0 w 24"/>
                <a:gd name="T1" fmla="*/ 3 h 17"/>
                <a:gd name="T2" fmla="*/ 3 w 24"/>
                <a:gd name="T3" fmla="*/ 16 h 17"/>
                <a:gd name="T4" fmla="*/ 23 w 24"/>
                <a:gd name="T5" fmla="*/ 0 h 17"/>
                <a:gd name="T6" fmla="*/ 0 w 2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3"/>
                  </a:moveTo>
                  <a:lnTo>
                    <a:pt x="3" y="16"/>
                  </a:lnTo>
                  <a:lnTo>
                    <a:pt x="23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5" name="Freeform 190"/>
            <p:cNvSpPr>
              <a:spLocks/>
            </p:cNvSpPr>
            <p:nvPr/>
          </p:nvSpPr>
          <p:spPr bwMode="auto">
            <a:xfrm>
              <a:off x="2036" y="2475"/>
              <a:ext cx="25" cy="17"/>
            </a:xfrm>
            <a:custGeom>
              <a:avLst/>
              <a:gdLst>
                <a:gd name="T0" fmla="*/ 0 w 25"/>
                <a:gd name="T1" fmla="*/ 16 h 17"/>
                <a:gd name="T2" fmla="*/ 20 w 25"/>
                <a:gd name="T3" fmla="*/ 0 h 17"/>
                <a:gd name="T4" fmla="*/ 24 w 25"/>
                <a:gd name="T5" fmla="*/ 12 h 17"/>
                <a:gd name="T6" fmla="*/ 0 w 2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7"/>
                <a:gd name="T14" fmla="*/ 25 w 2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7">
                  <a:moveTo>
                    <a:pt x="0" y="16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6" name="Freeform 191"/>
            <p:cNvSpPr>
              <a:spLocks/>
            </p:cNvSpPr>
            <p:nvPr/>
          </p:nvSpPr>
          <p:spPr bwMode="auto">
            <a:xfrm>
              <a:off x="2032" y="2475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12 h 17"/>
                <a:gd name="T6" fmla="*/ 24 w 29"/>
                <a:gd name="T7" fmla="*/ 0 h 17"/>
                <a:gd name="T8" fmla="*/ 0 w 2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12"/>
                  </a:lnTo>
                  <a:lnTo>
                    <a:pt x="24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7" name="Freeform 192"/>
            <p:cNvSpPr>
              <a:spLocks/>
            </p:cNvSpPr>
            <p:nvPr/>
          </p:nvSpPr>
          <p:spPr bwMode="auto">
            <a:xfrm>
              <a:off x="2055" y="2473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4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4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8" name="Freeform 193"/>
            <p:cNvSpPr>
              <a:spLocks/>
            </p:cNvSpPr>
            <p:nvPr/>
          </p:nvSpPr>
          <p:spPr bwMode="auto">
            <a:xfrm>
              <a:off x="2060" y="2473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3 w 28"/>
                <a:gd name="T3" fmla="*/ 0 h 17"/>
                <a:gd name="T4" fmla="*/ 27 w 28"/>
                <a:gd name="T5" fmla="*/ 12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3" y="0"/>
                  </a:lnTo>
                  <a:lnTo>
                    <a:pt x="27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9" name="Freeform 194"/>
            <p:cNvSpPr>
              <a:spLocks/>
            </p:cNvSpPr>
            <p:nvPr/>
          </p:nvSpPr>
          <p:spPr bwMode="auto">
            <a:xfrm>
              <a:off x="2055" y="2473"/>
              <a:ext cx="33" cy="17"/>
            </a:xfrm>
            <a:custGeom>
              <a:avLst/>
              <a:gdLst>
                <a:gd name="T0" fmla="*/ 0 w 33"/>
                <a:gd name="T1" fmla="*/ 3 h 17"/>
                <a:gd name="T2" fmla="*/ 4 w 33"/>
                <a:gd name="T3" fmla="*/ 16 h 17"/>
                <a:gd name="T4" fmla="*/ 32 w 33"/>
                <a:gd name="T5" fmla="*/ 12 h 17"/>
                <a:gd name="T6" fmla="*/ 27 w 33"/>
                <a:gd name="T7" fmla="*/ 0 h 17"/>
                <a:gd name="T8" fmla="*/ 0 w 33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3"/>
                  </a:moveTo>
                  <a:lnTo>
                    <a:pt x="4" y="16"/>
                  </a:lnTo>
                  <a:lnTo>
                    <a:pt x="32" y="12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0" name="Freeform 195"/>
            <p:cNvSpPr>
              <a:spLocks/>
            </p:cNvSpPr>
            <p:nvPr/>
          </p:nvSpPr>
          <p:spPr bwMode="auto">
            <a:xfrm>
              <a:off x="2083" y="2470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1" name="Freeform 196"/>
            <p:cNvSpPr>
              <a:spLocks/>
            </p:cNvSpPr>
            <p:nvPr/>
          </p:nvSpPr>
          <p:spPr bwMode="auto">
            <a:xfrm>
              <a:off x="2087" y="2470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23 w 27"/>
                <a:gd name="T3" fmla="*/ 0 h 17"/>
                <a:gd name="T4" fmla="*/ 26 w 27"/>
                <a:gd name="T5" fmla="*/ 13 h 17"/>
                <a:gd name="T6" fmla="*/ 0 w 2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16"/>
                  </a:moveTo>
                  <a:lnTo>
                    <a:pt x="23" y="0"/>
                  </a:lnTo>
                  <a:lnTo>
                    <a:pt x="26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2" name="Freeform 197"/>
            <p:cNvSpPr>
              <a:spLocks/>
            </p:cNvSpPr>
            <p:nvPr/>
          </p:nvSpPr>
          <p:spPr bwMode="auto">
            <a:xfrm>
              <a:off x="2083" y="2470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3 w 31"/>
                <a:gd name="T3" fmla="*/ 16 h 17"/>
                <a:gd name="T4" fmla="*/ 30 w 31"/>
                <a:gd name="T5" fmla="*/ 13 h 17"/>
                <a:gd name="T6" fmla="*/ 27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3" y="16"/>
                  </a:lnTo>
                  <a:lnTo>
                    <a:pt x="30" y="13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3" name="Freeform 198"/>
            <p:cNvSpPr>
              <a:spLocks/>
            </p:cNvSpPr>
            <p:nvPr/>
          </p:nvSpPr>
          <p:spPr bwMode="auto">
            <a:xfrm>
              <a:off x="2111" y="2468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4" name="Freeform 199"/>
            <p:cNvSpPr>
              <a:spLocks/>
            </p:cNvSpPr>
            <p:nvPr/>
          </p:nvSpPr>
          <p:spPr bwMode="auto">
            <a:xfrm>
              <a:off x="2113" y="246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4 w 28"/>
                <a:gd name="T3" fmla="*/ 0 h 17"/>
                <a:gd name="T4" fmla="*/ 27 w 28"/>
                <a:gd name="T5" fmla="*/ 13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4" y="0"/>
                  </a:lnTo>
                  <a:lnTo>
                    <a:pt x="27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5" name="Freeform 200"/>
            <p:cNvSpPr>
              <a:spLocks/>
            </p:cNvSpPr>
            <p:nvPr/>
          </p:nvSpPr>
          <p:spPr bwMode="auto">
            <a:xfrm>
              <a:off x="2111" y="2468"/>
              <a:ext cx="30" cy="17"/>
            </a:xfrm>
            <a:custGeom>
              <a:avLst/>
              <a:gdLst>
                <a:gd name="T0" fmla="*/ 0 w 30"/>
                <a:gd name="T1" fmla="*/ 2 h 17"/>
                <a:gd name="T2" fmla="*/ 2 w 30"/>
                <a:gd name="T3" fmla="*/ 16 h 17"/>
                <a:gd name="T4" fmla="*/ 29 w 30"/>
                <a:gd name="T5" fmla="*/ 13 h 17"/>
                <a:gd name="T6" fmla="*/ 26 w 30"/>
                <a:gd name="T7" fmla="*/ 0 h 17"/>
                <a:gd name="T8" fmla="*/ 0 w 30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2"/>
                  </a:moveTo>
                  <a:lnTo>
                    <a:pt x="2" y="16"/>
                  </a:lnTo>
                  <a:lnTo>
                    <a:pt x="29" y="13"/>
                  </a:lnTo>
                  <a:lnTo>
                    <a:pt x="26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6" name="Freeform 201"/>
            <p:cNvSpPr>
              <a:spLocks/>
            </p:cNvSpPr>
            <p:nvPr/>
          </p:nvSpPr>
          <p:spPr bwMode="auto">
            <a:xfrm>
              <a:off x="2138" y="2466"/>
              <a:ext cx="29" cy="17"/>
            </a:xfrm>
            <a:custGeom>
              <a:avLst/>
              <a:gdLst>
                <a:gd name="T0" fmla="*/ 0 w 29"/>
                <a:gd name="T1" fmla="*/ 2 h 17"/>
                <a:gd name="T2" fmla="*/ 2 w 29"/>
                <a:gd name="T3" fmla="*/ 16 h 17"/>
                <a:gd name="T4" fmla="*/ 28 w 29"/>
                <a:gd name="T5" fmla="*/ 0 h 17"/>
                <a:gd name="T6" fmla="*/ 0 w 29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2"/>
                  </a:moveTo>
                  <a:lnTo>
                    <a:pt x="2" y="16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7" name="Freeform 202"/>
            <p:cNvSpPr>
              <a:spLocks/>
            </p:cNvSpPr>
            <p:nvPr/>
          </p:nvSpPr>
          <p:spPr bwMode="auto">
            <a:xfrm>
              <a:off x="2140" y="2466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6 w 31"/>
                <a:gd name="T3" fmla="*/ 0 h 17"/>
                <a:gd name="T4" fmla="*/ 30 w 31"/>
                <a:gd name="T5" fmla="*/ 13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6" y="0"/>
                  </a:lnTo>
                  <a:lnTo>
                    <a:pt x="30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8" name="Freeform 203"/>
            <p:cNvSpPr>
              <a:spLocks/>
            </p:cNvSpPr>
            <p:nvPr/>
          </p:nvSpPr>
          <p:spPr bwMode="auto">
            <a:xfrm>
              <a:off x="2138" y="2466"/>
              <a:ext cx="33" cy="17"/>
            </a:xfrm>
            <a:custGeom>
              <a:avLst/>
              <a:gdLst>
                <a:gd name="T0" fmla="*/ 0 w 33"/>
                <a:gd name="T1" fmla="*/ 2 h 17"/>
                <a:gd name="T2" fmla="*/ 3 w 33"/>
                <a:gd name="T3" fmla="*/ 16 h 17"/>
                <a:gd name="T4" fmla="*/ 32 w 33"/>
                <a:gd name="T5" fmla="*/ 13 h 17"/>
                <a:gd name="T6" fmla="*/ 29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2"/>
                  </a:moveTo>
                  <a:lnTo>
                    <a:pt x="3" y="16"/>
                  </a:lnTo>
                  <a:lnTo>
                    <a:pt x="32" y="1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9" name="Freeform 204"/>
            <p:cNvSpPr>
              <a:spLocks/>
            </p:cNvSpPr>
            <p:nvPr/>
          </p:nvSpPr>
          <p:spPr bwMode="auto">
            <a:xfrm>
              <a:off x="2166" y="2465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0" name="Freeform 205"/>
            <p:cNvSpPr>
              <a:spLocks/>
            </p:cNvSpPr>
            <p:nvPr/>
          </p:nvSpPr>
          <p:spPr bwMode="auto">
            <a:xfrm>
              <a:off x="2170" y="246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5 w 28"/>
                <a:gd name="T3" fmla="*/ 0 h 17"/>
                <a:gd name="T4" fmla="*/ 27 w 28"/>
                <a:gd name="T5" fmla="*/ 14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5" y="0"/>
                  </a:lnTo>
                  <a:lnTo>
                    <a:pt x="2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1" name="Freeform 206"/>
            <p:cNvSpPr>
              <a:spLocks/>
            </p:cNvSpPr>
            <p:nvPr/>
          </p:nvSpPr>
          <p:spPr bwMode="auto">
            <a:xfrm>
              <a:off x="2166" y="2465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14 h 17"/>
                <a:gd name="T6" fmla="*/ 29 w 32"/>
                <a:gd name="T7" fmla="*/ 0 h 17"/>
                <a:gd name="T8" fmla="*/ 0 w 32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1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2" name="Freeform 207"/>
            <p:cNvSpPr>
              <a:spLocks/>
            </p:cNvSpPr>
            <p:nvPr/>
          </p:nvSpPr>
          <p:spPr bwMode="auto">
            <a:xfrm>
              <a:off x="2193" y="2464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0 h 17"/>
                <a:gd name="T6" fmla="*/ 0 w 32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3" name="Freeform 208"/>
            <p:cNvSpPr>
              <a:spLocks/>
            </p:cNvSpPr>
            <p:nvPr/>
          </p:nvSpPr>
          <p:spPr bwMode="auto">
            <a:xfrm>
              <a:off x="2197" y="2464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7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7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4" name="Freeform 209"/>
            <p:cNvSpPr>
              <a:spLocks/>
            </p:cNvSpPr>
            <p:nvPr/>
          </p:nvSpPr>
          <p:spPr bwMode="auto">
            <a:xfrm>
              <a:off x="2193" y="2464"/>
              <a:ext cx="34" cy="17"/>
            </a:xfrm>
            <a:custGeom>
              <a:avLst/>
              <a:gdLst>
                <a:gd name="T0" fmla="*/ 0 w 34"/>
                <a:gd name="T1" fmla="*/ 2 h 17"/>
                <a:gd name="T2" fmla="*/ 2 w 34"/>
                <a:gd name="T3" fmla="*/ 16 h 17"/>
                <a:gd name="T4" fmla="*/ 33 w 34"/>
                <a:gd name="T5" fmla="*/ 14 h 17"/>
                <a:gd name="T6" fmla="*/ 30 w 34"/>
                <a:gd name="T7" fmla="*/ 0 h 17"/>
                <a:gd name="T8" fmla="*/ 0 w 3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2"/>
                  </a:moveTo>
                  <a:lnTo>
                    <a:pt x="2" y="16"/>
                  </a:lnTo>
                  <a:lnTo>
                    <a:pt x="33" y="14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5" name="Freeform 210"/>
            <p:cNvSpPr>
              <a:spLocks/>
            </p:cNvSpPr>
            <p:nvPr/>
          </p:nvSpPr>
          <p:spPr bwMode="auto">
            <a:xfrm>
              <a:off x="2224" y="2463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1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1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6" name="Freeform 211"/>
            <p:cNvSpPr>
              <a:spLocks/>
            </p:cNvSpPr>
            <p:nvPr/>
          </p:nvSpPr>
          <p:spPr bwMode="auto">
            <a:xfrm>
              <a:off x="2226" y="2463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8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8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7" name="Freeform 212"/>
            <p:cNvSpPr>
              <a:spLocks/>
            </p:cNvSpPr>
            <p:nvPr/>
          </p:nvSpPr>
          <p:spPr bwMode="auto">
            <a:xfrm>
              <a:off x="2224" y="2463"/>
              <a:ext cx="32" cy="17"/>
            </a:xfrm>
            <a:custGeom>
              <a:avLst/>
              <a:gdLst>
                <a:gd name="T0" fmla="*/ 0 w 32"/>
                <a:gd name="T1" fmla="*/ 1 h 17"/>
                <a:gd name="T2" fmla="*/ 1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"/>
                  </a:moveTo>
                  <a:lnTo>
                    <a:pt x="1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8" name="Freeform 213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0 h 17"/>
                <a:gd name="T6" fmla="*/ 0 w 31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9" name="Freeform 214"/>
            <p:cNvSpPr>
              <a:spLocks/>
            </p:cNvSpPr>
            <p:nvPr/>
          </p:nvSpPr>
          <p:spPr bwMode="auto">
            <a:xfrm>
              <a:off x="2255" y="2462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27 w 29"/>
                <a:gd name="T3" fmla="*/ 0 h 17"/>
                <a:gd name="T4" fmla="*/ 28 w 29"/>
                <a:gd name="T5" fmla="*/ 14 h 17"/>
                <a:gd name="T6" fmla="*/ 0 w 2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16"/>
                  </a:moveTo>
                  <a:lnTo>
                    <a:pt x="27" y="0"/>
                  </a:lnTo>
                  <a:lnTo>
                    <a:pt x="28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0" name="Freeform 215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1" name="Freeform 216"/>
            <p:cNvSpPr>
              <a:spLocks/>
            </p:cNvSpPr>
            <p:nvPr/>
          </p:nvSpPr>
          <p:spPr bwMode="auto">
            <a:xfrm>
              <a:off x="2283" y="2461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0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2" name="Freeform 217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3" name="Freeform 218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4" name="Freeform 219"/>
            <p:cNvSpPr>
              <a:spLocks/>
            </p:cNvSpPr>
            <p:nvPr/>
          </p:nvSpPr>
          <p:spPr bwMode="auto">
            <a:xfrm>
              <a:off x="2312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5" name="Freeform 220"/>
            <p:cNvSpPr>
              <a:spLocks/>
            </p:cNvSpPr>
            <p:nvPr/>
          </p:nvSpPr>
          <p:spPr bwMode="auto">
            <a:xfrm>
              <a:off x="2313" y="2460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0 w 32"/>
                <a:gd name="T3" fmla="*/ 0 h 17"/>
                <a:gd name="T4" fmla="*/ 31 w 32"/>
                <a:gd name="T5" fmla="*/ 15 h 17"/>
                <a:gd name="T6" fmla="*/ 0 w 3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16"/>
                  </a:moveTo>
                  <a:lnTo>
                    <a:pt x="30" y="0"/>
                  </a:lnTo>
                  <a:lnTo>
                    <a:pt x="3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6" name="Freeform 221"/>
            <p:cNvSpPr>
              <a:spLocks/>
            </p:cNvSpPr>
            <p:nvPr/>
          </p:nvSpPr>
          <p:spPr bwMode="auto">
            <a:xfrm>
              <a:off x="2312" y="2460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7" name="Freeform 222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8" name="Freeform 223"/>
            <p:cNvSpPr>
              <a:spLocks/>
            </p:cNvSpPr>
            <p:nvPr/>
          </p:nvSpPr>
          <p:spPr bwMode="auto">
            <a:xfrm>
              <a:off x="2344" y="2460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9" name="Freeform 224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0" name="Freeform 225"/>
            <p:cNvSpPr>
              <a:spLocks/>
            </p:cNvSpPr>
            <p:nvPr/>
          </p:nvSpPr>
          <p:spPr bwMode="auto">
            <a:xfrm>
              <a:off x="2374" y="2459"/>
              <a:ext cx="34" cy="17"/>
            </a:xfrm>
            <a:custGeom>
              <a:avLst/>
              <a:gdLst>
                <a:gd name="T0" fmla="*/ 0 w 34"/>
                <a:gd name="T1" fmla="*/ 1 h 17"/>
                <a:gd name="T2" fmla="*/ 1 w 34"/>
                <a:gd name="T3" fmla="*/ 16 h 17"/>
                <a:gd name="T4" fmla="*/ 33 w 34"/>
                <a:gd name="T5" fmla="*/ 0 h 17"/>
                <a:gd name="T6" fmla="*/ 0 w 34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7"/>
                <a:gd name="T14" fmla="*/ 34 w 3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7">
                  <a:moveTo>
                    <a:pt x="0" y="1"/>
                  </a:moveTo>
                  <a:lnTo>
                    <a:pt x="1" y="16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1" name="Freeform 226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32 w 35"/>
                <a:gd name="T3" fmla="*/ 0 h 17"/>
                <a:gd name="T4" fmla="*/ 34 w 35"/>
                <a:gd name="T5" fmla="*/ 15 h 17"/>
                <a:gd name="T6" fmla="*/ 0 w 3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7"/>
                <a:gd name="T14" fmla="*/ 35 w 3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7">
                  <a:moveTo>
                    <a:pt x="0" y="16"/>
                  </a:moveTo>
                  <a:lnTo>
                    <a:pt x="32" y="0"/>
                  </a:lnTo>
                  <a:lnTo>
                    <a:pt x="3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2" name="Freeform 227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6 h 17"/>
                <a:gd name="T4" fmla="*/ 34 w 35"/>
                <a:gd name="T5" fmla="*/ 15 h 17"/>
                <a:gd name="T6" fmla="*/ 32 w 35"/>
                <a:gd name="T7" fmla="*/ 0 h 17"/>
                <a:gd name="T8" fmla="*/ 0 w 35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"/>
                  </a:moveTo>
                  <a:lnTo>
                    <a:pt x="1" y="16"/>
                  </a:lnTo>
                  <a:lnTo>
                    <a:pt x="34" y="15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3" name="Freeform 228"/>
            <p:cNvSpPr>
              <a:spLocks/>
            </p:cNvSpPr>
            <p:nvPr/>
          </p:nvSpPr>
          <p:spPr bwMode="auto">
            <a:xfrm>
              <a:off x="2408" y="2459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4" name="Freeform 229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5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5" name="Freeform 230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6" name="Freeform 231"/>
            <p:cNvSpPr>
              <a:spLocks/>
            </p:cNvSpPr>
            <p:nvPr/>
          </p:nvSpPr>
          <p:spPr bwMode="auto">
            <a:xfrm>
              <a:off x="2439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0 h 17"/>
                <a:gd name="T6" fmla="*/ 0 w 3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7" name="Freeform 232"/>
            <p:cNvSpPr>
              <a:spLocks/>
            </p:cNvSpPr>
            <p:nvPr/>
          </p:nvSpPr>
          <p:spPr bwMode="auto">
            <a:xfrm>
              <a:off x="2440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4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8" name="Freeform 233"/>
            <p:cNvSpPr>
              <a:spLocks/>
            </p:cNvSpPr>
            <p:nvPr/>
          </p:nvSpPr>
          <p:spPr bwMode="auto">
            <a:xfrm>
              <a:off x="2439" y="2459"/>
              <a:ext cx="34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6 h 17"/>
                <a:gd name="T4" fmla="*/ 33 w 34"/>
                <a:gd name="T5" fmla="*/ 14 h 17"/>
                <a:gd name="T6" fmla="*/ 32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16"/>
                  </a:lnTo>
                  <a:lnTo>
                    <a:pt x="33" y="14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9" name="Freeform 234"/>
            <p:cNvSpPr>
              <a:spLocks/>
            </p:cNvSpPr>
            <p:nvPr/>
          </p:nvSpPr>
          <p:spPr bwMode="auto">
            <a:xfrm>
              <a:off x="2471" y="2458"/>
              <a:ext cx="36" cy="17"/>
            </a:xfrm>
            <a:custGeom>
              <a:avLst/>
              <a:gdLst>
                <a:gd name="T0" fmla="*/ 0 w 36"/>
                <a:gd name="T1" fmla="*/ 1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0" name="Freeform 235"/>
            <p:cNvSpPr>
              <a:spLocks/>
            </p:cNvSpPr>
            <p:nvPr/>
          </p:nvSpPr>
          <p:spPr bwMode="auto">
            <a:xfrm>
              <a:off x="2472" y="245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1" name="Freeform 236"/>
            <p:cNvSpPr>
              <a:spLocks/>
            </p:cNvSpPr>
            <p:nvPr/>
          </p:nvSpPr>
          <p:spPr bwMode="auto">
            <a:xfrm>
              <a:off x="2471" y="2458"/>
              <a:ext cx="37" cy="17"/>
            </a:xfrm>
            <a:custGeom>
              <a:avLst/>
              <a:gdLst>
                <a:gd name="T0" fmla="*/ 0 w 37"/>
                <a:gd name="T1" fmla="*/ 1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1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2" name="Freeform 237"/>
            <p:cNvSpPr>
              <a:spLocks/>
            </p:cNvSpPr>
            <p:nvPr/>
          </p:nvSpPr>
          <p:spPr bwMode="auto">
            <a:xfrm>
              <a:off x="2506" y="2457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3" name="Freeform 238"/>
            <p:cNvSpPr>
              <a:spLocks/>
            </p:cNvSpPr>
            <p:nvPr/>
          </p:nvSpPr>
          <p:spPr bwMode="auto">
            <a:xfrm>
              <a:off x="2507" y="2457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4" name="Freeform 239"/>
            <p:cNvSpPr>
              <a:spLocks/>
            </p:cNvSpPr>
            <p:nvPr/>
          </p:nvSpPr>
          <p:spPr bwMode="auto">
            <a:xfrm>
              <a:off x="2506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5" name="Freeform 240"/>
            <p:cNvSpPr>
              <a:spLocks/>
            </p:cNvSpPr>
            <p:nvPr/>
          </p:nvSpPr>
          <p:spPr bwMode="auto">
            <a:xfrm>
              <a:off x="2541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0 h 17"/>
                <a:gd name="T6" fmla="*/ 0 w 3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7"/>
                <a:gd name="T14" fmla="*/ 37 w 3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6" name="Freeform 241"/>
            <p:cNvSpPr>
              <a:spLocks/>
            </p:cNvSpPr>
            <p:nvPr/>
          </p:nvSpPr>
          <p:spPr bwMode="auto">
            <a:xfrm>
              <a:off x="2542" y="2457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36 w 38"/>
                <a:gd name="T3" fmla="*/ 0 h 17"/>
                <a:gd name="T4" fmla="*/ 37 w 38"/>
                <a:gd name="T5" fmla="*/ 14 h 17"/>
                <a:gd name="T6" fmla="*/ 0 w 3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6"/>
                  </a:moveTo>
                  <a:lnTo>
                    <a:pt x="36" y="0"/>
                  </a:lnTo>
                  <a:lnTo>
                    <a:pt x="3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7" name="Freeform 242"/>
            <p:cNvSpPr>
              <a:spLocks/>
            </p:cNvSpPr>
            <p:nvPr/>
          </p:nvSpPr>
          <p:spPr bwMode="auto">
            <a:xfrm>
              <a:off x="2541" y="2457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16 h 17"/>
                <a:gd name="T4" fmla="*/ 38 w 39"/>
                <a:gd name="T5" fmla="*/ 14 h 17"/>
                <a:gd name="T6" fmla="*/ 37 w 39"/>
                <a:gd name="T7" fmla="*/ 0 h 17"/>
                <a:gd name="T8" fmla="*/ 0 w 3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7"/>
                <a:gd name="T17" fmla="*/ 39 w 3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7">
                  <a:moveTo>
                    <a:pt x="0" y="0"/>
                  </a:moveTo>
                  <a:lnTo>
                    <a:pt x="0" y="16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8" name="Freeform 243"/>
            <p:cNvSpPr>
              <a:spLocks/>
            </p:cNvSpPr>
            <p:nvPr/>
          </p:nvSpPr>
          <p:spPr bwMode="auto">
            <a:xfrm>
              <a:off x="2577" y="2456"/>
              <a:ext cx="43" cy="17"/>
            </a:xfrm>
            <a:custGeom>
              <a:avLst/>
              <a:gdLst>
                <a:gd name="T0" fmla="*/ 0 w 43"/>
                <a:gd name="T1" fmla="*/ 1 h 17"/>
                <a:gd name="T2" fmla="*/ 1 w 43"/>
                <a:gd name="T3" fmla="*/ 16 h 17"/>
                <a:gd name="T4" fmla="*/ 42 w 43"/>
                <a:gd name="T5" fmla="*/ 0 h 17"/>
                <a:gd name="T6" fmla="*/ 0 w 4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"/>
                  </a:moveTo>
                  <a:lnTo>
                    <a:pt x="1" y="16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9" name="Freeform 244"/>
            <p:cNvSpPr>
              <a:spLocks/>
            </p:cNvSpPr>
            <p:nvPr/>
          </p:nvSpPr>
          <p:spPr bwMode="auto">
            <a:xfrm>
              <a:off x="2579" y="2456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0 w 42"/>
                <a:gd name="T3" fmla="*/ 0 h 17"/>
                <a:gd name="T4" fmla="*/ 41 w 42"/>
                <a:gd name="T5" fmla="*/ 15 h 17"/>
                <a:gd name="T6" fmla="*/ 0 w 4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7"/>
                <a:gd name="T14" fmla="*/ 42 w 4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7">
                  <a:moveTo>
                    <a:pt x="0" y="16"/>
                  </a:moveTo>
                  <a:lnTo>
                    <a:pt x="40" y="0"/>
                  </a:lnTo>
                  <a:lnTo>
                    <a:pt x="4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0" name="Freeform 245"/>
            <p:cNvSpPr>
              <a:spLocks/>
            </p:cNvSpPr>
            <p:nvPr/>
          </p:nvSpPr>
          <p:spPr bwMode="auto">
            <a:xfrm>
              <a:off x="2577" y="2456"/>
              <a:ext cx="44" cy="17"/>
            </a:xfrm>
            <a:custGeom>
              <a:avLst/>
              <a:gdLst>
                <a:gd name="T0" fmla="*/ 0 w 44"/>
                <a:gd name="T1" fmla="*/ 1 h 17"/>
                <a:gd name="T2" fmla="*/ 1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1"/>
                  </a:moveTo>
                  <a:lnTo>
                    <a:pt x="1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1" name="Freeform 246"/>
            <p:cNvSpPr>
              <a:spLocks/>
            </p:cNvSpPr>
            <p:nvPr/>
          </p:nvSpPr>
          <p:spPr bwMode="auto">
            <a:xfrm>
              <a:off x="2619" y="2455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6 h 17"/>
                <a:gd name="T4" fmla="*/ 42 w 43"/>
                <a:gd name="T5" fmla="*/ 0 h 17"/>
                <a:gd name="T6" fmla="*/ 0 w 4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0"/>
                  </a:moveTo>
                  <a:lnTo>
                    <a:pt x="0" y="16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2" name="Freeform 247"/>
            <p:cNvSpPr>
              <a:spLocks/>
            </p:cNvSpPr>
            <p:nvPr/>
          </p:nvSpPr>
          <p:spPr bwMode="auto">
            <a:xfrm>
              <a:off x="2620" y="2455"/>
              <a:ext cx="43" cy="17"/>
            </a:xfrm>
            <a:custGeom>
              <a:avLst/>
              <a:gdLst>
                <a:gd name="T0" fmla="*/ 0 w 43"/>
                <a:gd name="T1" fmla="*/ 16 h 17"/>
                <a:gd name="T2" fmla="*/ 41 w 43"/>
                <a:gd name="T3" fmla="*/ 0 h 17"/>
                <a:gd name="T4" fmla="*/ 42 w 43"/>
                <a:gd name="T5" fmla="*/ 15 h 17"/>
                <a:gd name="T6" fmla="*/ 0 w 4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6"/>
                  </a:moveTo>
                  <a:lnTo>
                    <a:pt x="41" y="0"/>
                  </a:lnTo>
                  <a:lnTo>
                    <a:pt x="4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3" name="Freeform 248"/>
            <p:cNvSpPr>
              <a:spLocks/>
            </p:cNvSpPr>
            <p:nvPr/>
          </p:nvSpPr>
          <p:spPr bwMode="auto">
            <a:xfrm>
              <a:off x="2619" y="245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0"/>
                  </a:moveTo>
                  <a:lnTo>
                    <a:pt x="0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4" name="Freeform 249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1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1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5" name="Freeform 250"/>
            <p:cNvSpPr>
              <a:spLocks/>
            </p:cNvSpPr>
            <p:nvPr/>
          </p:nvSpPr>
          <p:spPr bwMode="auto">
            <a:xfrm>
              <a:off x="2662" y="2454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46 w 48"/>
                <a:gd name="T3" fmla="*/ 0 h 17"/>
                <a:gd name="T4" fmla="*/ 47 w 48"/>
                <a:gd name="T5" fmla="*/ 15 h 17"/>
                <a:gd name="T6" fmla="*/ 0 w 4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46" y="0"/>
                  </a:lnTo>
                  <a:lnTo>
                    <a:pt x="4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6" name="Freeform 251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15 h 17"/>
                <a:gd name="T6" fmla="*/ 47 w 49"/>
                <a:gd name="T7" fmla="*/ 0 h 17"/>
                <a:gd name="T8" fmla="*/ 0 w 4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1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7" name="Freeform 252"/>
            <p:cNvSpPr>
              <a:spLocks/>
            </p:cNvSpPr>
            <p:nvPr/>
          </p:nvSpPr>
          <p:spPr bwMode="auto">
            <a:xfrm>
              <a:off x="2709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8" name="Freeform 253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4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9" name="Freeform 254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0 h 17"/>
                <a:gd name="T2" fmla="*/ 0 w 51"/>
                <a:gd name="T3" fmla="*/ 16 h 17"/>
                <a:gd name="T4" fmla="*/ 50 w 51"/>
                <a:gd name="T5" fmla="*/ 14 h 17"/>
                <a:gd name="T6" fmla="*/ 49 w 51"/>
                <a:gd name="T7" fmla="*/ 0 h 17"/>
                <a:gd name="T8" fmla="*/ 0 w 5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7"/>
                <a:gd name="T17" fmla="*/ 51 w 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7">
                  <a:moveTo>
                    <a:pt x="0" y="0"/>
                  </a:moveTo>
                  <a:lnTo>
                    <a:pt x="0" y="16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0" name="Freeform 255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0 h 17"/>
                <a:gd name="T6" fmla="*/ 0 w 5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7"/>
                <a:gd name="T14" fmla="*/ 53 w 5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1" name="Freeform 256"/>
            <p:cNvSpPr>
              <a:spLocks/>
            </p:cNvSpPr>
            <p:nvPr/>
          </p:nvSpPr>
          <p:spPr bwMode="auto">
            <a:xfrm>
              <a:off x="275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5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2" name="Freeform 257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15 h 17"/>
                <a:gd name="T6" fmla="*/ 51 w 53"/>
                <a:gd name="T7" fmla="*/ 0 h 17"/>
                <a:gd name="T8" fmla="*/ 0 w 53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15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3" name="Freeform 258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4" name="Freeform 259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5" name="Freeform 260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6" name="Freeform 261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0 h 17"/>
                <a:gd name="T6" fmla="*/ 0 w 5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7" name="Freeform 262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16 h 17"/>
                <a:gd name="T2" fmla="*/ 54 w 55"/>
                <a:gd name="T3" fmla="*/ 0 h 17"/>
                <a:gd name="T4" fmla="*/ 54 w 55"/>
                <a:gd name="T5" fmla="*/ 15 h 17"/>
                <a:gd name="T6" fmla="*/ 0 w 5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16"/>
                  </a:moveTo>
                  <a:lnTo>
                    <a:pt x="54" y="0"/>
                  </a:lnTo>
                  <a:lnTo>
                    <a:pt x="5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8" name="Freeform 263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15 h 17"/>
                <a:gd name="T6" fmla="*/ 54 w 55"/>
                <a:gd name="T7" fmla="*/ 0 h 17"/>
                <a:gd name="T8" fmla="*/ 0 w 5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7"/>
                <a:gd name="T17" fmla="*/ 55 w 5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9" name="Freeform 264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0" name="Freeform 265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1" name="Freeform 266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2" name="Freeform 267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0 h 17"/>
                <a:gd name="T6" fmla="*/ 0 w 6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3" name="Freeform 268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16 h 17"/>
                <a:gd name="T2" fmla="*/ 59 w 60"/>
                <a:gd name="T3" fmla="*/ 0 h 17"/>
                <a:gd name="T4" fmla="*/ 59 w 60"/>
                <a:gd name="T5" fmla="*/ 15 h 17"/>
                <a:gd name="T6" fmla="*/ 0 w 6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16"/>
                  </a:moveTo>
                  <a:lnTo>
                    <a:pt x="59" y="0"/>
                  </a:lnTo>
                  <a:lnTo>
                    <a:pt x="59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4" name="Freeform 269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15 h 17"/>
                <a:gd name="T6" fmla="*/ 59 w 60"/>
                <a:gd name="T7" fmla="*/ 0 h 17"/>
                <a:gd name="T8" fmla="*/ 0 w 6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"/>
                <a:gd name="T17" fmla="*/ 60 w 6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5" name="Freeform 270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6" name="Freeform 271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5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7" name="Freeform 272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5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8" name="Freeform 273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9" name="Freeform 274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0" name="Freeform 275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1" name="Freeform 276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2" name="Freeform 277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3" name="Freeform 278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4" name="Freeform 279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5" name="Freeform 280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6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6" name="Freeform 281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6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7" name="Freeform 282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0 h 17"/>
                <a:gd name="T6" fmla="*/ 0 w 6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8" name="Freeform 283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16 h 17"/>
                <a:gd name="T2" fmla="*/ 60 w 61"/>
                <a:gd name="T3" fmla="*/ 0 h 17"/>
                <a:gd name="T4" fmla="*/ 60 w 61"/>
                <a:gd name="T5" fmla="*/ 16 h 17"/>
                <a:gd name="T6" fmla="*/ 0 w 6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16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9" name="Freeform 284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16 h 17"/>
                <a:gd name="T6" fmla="*/ 60 w 61"/>
                <a:gd name="T7" fmla="*/ 0 h 17"/>
                <a:gd name="T8" fmla="*/ 0 w 6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7"/>
                <a:gd name="T17" fmla="*/ 61 w 6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0" name="Freeform 285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0 h 17"/>
                <a:gd name="T6" fmla="*/ 0 w 6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1" name="Freeform 286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68 w 69"/>
                <a:gd name="T3" fmla="*/ 0 h 17"/>
                <a:gd name="T4" fmla="*/ 68 w 69"/>
                <a:gd name="T5" fmla="*/ 15 h 17"/>
                <a:gd name="T6" fmla="*/ 0 w 6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16"/>
                  </a:moveTo>
                  <a:lnTo>
                    <a:pt x="68" y="0"/>
                  </a:lnTo>
                  <a:lnTo>
                    <a:pt x="68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2" name="Freeform 287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15 h 17"/>
                <a:gd name="T6" fmla="*/ 68 w 69"/>
                <a:gd name="T7" fmla="*/ 0 h 17"/>
                <a:gd name="T8" fmla="*/ 0 w 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15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3" name="Freeform 288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0 h 17"/>
                <a:gd name="T6" fmla="*/ 0 w 7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4" name="Freeform 289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78 w 79"/>
                <a:gd name="T3" fmla="*/ 0 h 17"/>
                <a:gd name="T4" fmla="*/ 78 w 79"/>
                <a:gd name="T5" fmla="*/ 16 h 17"/>
                <a:gd name="T6" fmla="*/ 0 w 7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16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5" name="Freeform 290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16 h 17"/>
                <a:gd name="T6" fmla="*/ 78 w 79"/>
                <a:gd name="T7" fmla="*/ 0 h 17"/>
                <a:gd name="T8" fmla="*/ 0 w 7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7"/>
                <a:gd name="T17" fmla="*/ 79 w 7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6" name="Freeform 291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0 h 17"/>
                <a:gd name="T6" fmla="*/ 0 w 9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7" name="Freeform 292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89 w 90"/>
                <a:gd name="T3" fmla="*/ 0 h 17"/>
                <a:gd name="T4" fmla="*/ 89 w 90"/>
                <a:gd name="T5" fmla="*/ 16 h 17"/>
                <a:gd name="T6" fmla="*/ 0 w 9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16"/>
                  </a:moveTo>
                  <a:lnTo>
                    <a:pt x="89" y="0"/>
                  </a:lnTo>
                  <a:lnTo>
                    <a:pt x="89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8" name="Freeform 293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16 h 17"/>
                <a:gd name="T6" fmla="*/ 89 w 90"/>
                <a:gd name="T7" fmla="*/ 0 h 17"/>
                <a:gd name="T8" fmla="*/ 0 w 9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"/>
                <a:gd name="T17" fmla="*/ 90 w 9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9" name="Freeform 294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0 h 17"/>
                <a:gd name="T6" fmla="*/ 0 w 10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0" name="Freeform 295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16 h 17"/>
                <a:gd name="T2" fmla="*/ 104 w 105"/>
                <a:gd name="T3" fmla="*/ 0 h 17"/>
                <a:gd name="T4" fmla="*/ 104 w 105"/>
                <a:gd name="T5" fmla="*/ 16 h 17"/>
                <a:gd name="T6" fmla="*/ 0 w 10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16"/>
                  </a:moveTo>
                  <a:lnTo>
                    <a:pt x="104" y="0"/>
                  </a:lnTo>
                  <a:lnTo>
                    <a:pt x="104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1" name="Freeform 296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16 h 17"/>
                <a:gd name="T6" fmla="*/ 104 w 105"/>
                <a:gd name="T7" fmla="*/ 0 h 17"/>
                <a:gd name="T8" fmla="*/ 0 w 1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7"/>
                <a:gd name="T17" fmla="*/ 105 w 1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2" name="Freeform 297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0 h 17"/>
                <a:gd name="T6" fmla="*/ 0 w 1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3" name="Freeform 298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16 h 17"/>
                <a:gd name="T2" fmla="*/ 121 w 122"/>
                <a:gd name="T3" fmla="*/ 0 h 17"/>
                <a:gd name="T4" fmla="*/ 121 w 122"/>
                <a:gd name="T5" fmla="*/ 16 h 17"/>
                <a:gd name="T6" fmla="*/ 0 w 1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16"/>
                  </a:moveTo>
                  <a:lnTo>
                    <a:pt x="121" y="0"/>
                  </a:lnTo>
                  <a:lnTo>
                    <a:pt x="121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4" name="Freeform 299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16 h 17"/>
                <a:gd name="T6" fmla="*/ 121 w 122"/>
                <a:gd name="T7" fmla="*/ 0 h 17"/>
                <a:gd name="T8" fmla="*/ 0 w 1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7"/>
                <a:gd name="T17" fmla="*/ 122 w 1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38951" name="Freeform 301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2" name="Freeform 302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3" name="Freeform 303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4" name="Freeform 304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5" name="Freeform 305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6" name="Freeform 306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7" name="Freeform 307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8" name="Freeform 308"/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9" name="Freeform 309"/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0" name="Freeform 310"/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1" name="Freeform 311"/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2" name="Freeform 312"/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3" name="Freeform 313"/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4" name="Freeform 314"/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5" name="Freeform 315"/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6" name="Freeform 316"/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7" name="Freeform 317"/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8" name="Freeform 318"/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9" name="Freeform 319"/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0" name="Freeform 320"/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1" name="Freeform 321"/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2" name="Freeform 322"/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3" name="Freeform 323"/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4" name="Freeform 324"/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5" name="Freeform 325"/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6" name="Freeform 326"/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7" name="Freeform 327"/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8" name="Freeform 328"/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9" name="Freeform 329"/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0" name="Freeform 330"/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1" name="Freeform 331"/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2" name="Freeform 332"/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3" name="Freeform 333"/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4" name="Freeform 334"/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5" name="Freeform 335"/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6" name="Freeform 336"/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7" name="Freeform 337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8" name="Freeform 338"/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9" name="Freeform 339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0" name="Freeform 340"/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1" name="Freeform 341"/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2" name="Freeform 342"/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3" name="Freeform 343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4" name="Freeform 344"/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5" name="Freeform 345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6" name="Freeform 346"/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7" name="Freeform 347"/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8" name="Freeform 348"/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9" name="Freeform 349"/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0" name="Freeform 350"/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1" name="Freeform 351"/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2" name="Freeform 352"/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3" name="Freeform 353"/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4" name="Freeform 354"/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2" name="Freeform 372"/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3" name="Freeform 373"/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4" name="Freeform 374"/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5" name="Freeform 375"/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6" name="Freeform 376"/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7" name="Freeform 377"/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8" name="Freeform 378"/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9" name="Freeform 379"/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0" name="Freeform 380"/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1" name="Freeform 381"/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2" name="Freeform 382"/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3" name="Freeform 383"/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4" name="Freeform 384"/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5" name="Freeform 385"/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6" name="Freeform 386"/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7" name="Freeform 387"/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8" name="Freeform 388"/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9" name="Freeform 389"/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0" name="Freeform 390"/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1" name="Freeform 391"/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2" name="Freeform 392"/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3" name="Freeform 393"/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4" name="Freeform 394"/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5" name="Freeform 395"/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6" name="Freeform 396"/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7" name="Freeform 397"/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8" name="Freeform 398"/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9" name="Freeform 399"/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0" name="Freeform 400"/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1" name="Freeform 401"/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2" name="Freeform 402"/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3" name="Freeform 403"/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4" name="Freeform 404"/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5" name="Freeform 405"/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6" name="Freeform 406"/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7" name="Freeform 407"/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8" name="Freeform 408"/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9" name="Freeform 409"/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0" name="Freeform 410"/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1" name="Freeform 411"/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2" name="Freeform 412"/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3" name="Freeform 413"/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4" name="Freeform 414"/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5" name="Freeform 415"/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6" name="Freeform 416"/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7" name="Freeform 417"/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8" name="Freeform 418"/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9" name="Freeform 419"/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0" name="Freeform 420"/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1" name="Freeform 421"/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2" name="Freeform 422"/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3" name="Freeform 423"/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4" name="Freeform 424"/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5" name="Freeform 425"/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6" name="Freeform 426"/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7" name="Freeform 427"/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8" name="Freeform 428"/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9" name="Freeform 429"/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0" name="Freeform 430"/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1" name="Freeform 431"/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2" name="Freeform 432"/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3" name="Freeform 433"/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4" name="Freeform 434"/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5" name="Freeform 435"/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6" name="Freeform 436"/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7" name="Freeform 437"/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8" name="Freeform 438"/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9" name="Freeform 439"/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0" name="Freeform 440"/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1" name="Freeform 441"/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2" name="Freeform 442"/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3" name="Freeform 443"/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4" name="Freeform 444"/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5" name="Freeform 445"/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6" name="Freeform 446"/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7" name="Freeform 447"/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8" name="Freeform 448"/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9" name="Freeform 449"/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0" name="Freeform 450"/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1" name="Freeform 451"/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2" name="Freeform 452"/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3" name="Freeform 453"/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4" name="Freeform 454"/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5" name="Freeform 455"/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6" name="Freeform 456"/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7" name="Freeform 457"/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8" name="Freeform 458"/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9" name="Freeform 459"/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0" name="Freeform 460"/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1" name="Freeform 461"/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2" name="Freeform 462"/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3" name="Freeform 463"/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4" name="Freeform 464"/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5" name="Freeform 465"/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6" name="Freeform 466"/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7" name="Freeform 467"/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8" name="Freeform 468"/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9" name="Freeform 469"/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0" name="Freeform 470"/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1" name="Freeform 471"/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2" name="Freeform 472"/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3" name="Freeform 473"/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4" name="Freeform 474"/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5" name="Freeform 475"/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6" name="Freeform 476"/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7" name="Freeform 477"/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8" name="Freeform 478"/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9" name="Freeform 479"/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0" name="Freeform 480"/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1" name="Freeform 481"/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2" name="Freeform 482"/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3" name="Freeform 483"/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4" name="Freeform 484"/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5" name="Freeform 485"/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6" name="Freeform 486"/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7" name="Freeform 487"/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8" name="Freeform 488"/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9" name="Freeform 489"/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0" name="Freeform 490"/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1" name="Freeform 491"/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2" name="Freeform 492"/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3" name="Freeform 493"/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4" name="Freeform 494"/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5" name="Freeform 495"/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6" name="Freeform 496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7" name="Freeform 497"/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8" name="Freeform 498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9" name="Freeform 499"/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0" name="Freeform 500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1" name="Freeform 501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2" name="Freeform 502"/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3" name="Freeform 503"/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4" name="Freeform 504"/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5" name="Freeform 505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6" name="Freeform 506"/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7" name="Freeform 507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8" name="Freeform 508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9" name="Freeform 509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0" name="Freeform 510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1" name="Freeform 511"/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2" name="Freeform 512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3" name="Freeform 513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4" name="Freeform 514"/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5" name="Freeform 515"/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6" name="Freeform 516"/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7" name="Freeform 517"/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8" name="Freeform 518"/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9" name="Freeform 519"/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0" name="Freeform 520"/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1" name="Freeform 521"/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2" name="Freeform 522"/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3" name="Freeform 523"/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4" name="Freeform 524"/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5" name="Freeform 525"/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6" name="Freeform 526"/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7" name="Freeform 527"/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8" name="Freeform 528"/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9" name="Freeform 529"/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0" name="Freeform 530"/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1" name="Freeform 531"/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2" name="Freeform 532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3" name="Freeform 533"/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4" name="Freeform 534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5" name="Freeform 535"/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6" name="Freeform 536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7" name="Freeform 537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8" name="Freeform 538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9" name="Freeform 539"/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0" name="Freeform 540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1" name="Freeform 541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2" name="Freeform 542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3" name="Freeform 543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4" name="Freeform 544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5" name="Freeform 545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6" name="Freeform 546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7" name="Freeform 547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8" name="Freeform 548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9" name="Freeform 549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0" name="Freeform 550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1" name="Freeform 551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2" name="Freeform 552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3" name="Freeform 553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4" name="Freeform 554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5" name="Freeform 555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6" name="Freeform 556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7" name="Freeform 557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8" name="Freeform 558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9" name="Freeform 559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0" name="Freeform 560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1" name="Freeform 561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2" name="Freeform 562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3" name="Freeform 563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4" name="Freeform 564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5" name="Freeform 565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6" name="Freeform 566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7" name="Freeform 567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8" name="Freeform 568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9" name="Freeform 569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0" name="Freeform 570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1" name="Freeform 571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2" name="Freeform 572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3" name="Freeform 573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4" name="Freeform 574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5" name="Freeform 575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6" name="Freeform 576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7" name="Freeform 577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8" name="Freeform 578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9" name="Freeform 579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0" name="Freeform 580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1" name="Freeform 581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2" name="Freeform 582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41545" name="Text Box 585"/>
          <p:cNvSpPr txBox="1">
            <a:spLocks noChangeArrowheads="1"/>
          </p:cNvSpPr>
          <p:nvPr/>
        </p:nvSpPr>
        <p:spPr bwMode="auto">
          <a:xfrm>
            <a:off x="6400800" y="3459163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 = 1.</a:t>
            </a:r>
            <a:r>
              <a:rPr lang="pl-PL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9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FVC = 2</a:t>
            </a:r>
            <a:r>
              <a:rPr lang="pl-PL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.0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/FVC = 0.</a:t>
            </a:r>
            <a:r>
              <a:rPr lang="pl-PL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95</a:t>
            </a:r>
            <a:endParaRPr lang="en-US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= 95%</a:t>
            </a:r>
            <a:endParaRPr lang="en-AU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p:sp>
        <p:nvSpPr>
          <p:cNvPr id="15379" name="Text Box 586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380" name="Text Box 587"/>
          <p:cNvSpPr txBox="1">
            <a:spLocks noChangeArrowheads="1"/>
          </p:cNvSpPr>
          <p:nvPr/>
        </p:nvSpPr>
        <p:spPr bwMode="auto">
          <a:xfrm>
            <a:off x="3505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381" name="Text Box 588"/>
          <p:cNvSpPr txBox="1">
            <a:spLocks noChangeArrowheads="1"/>
          </p:cNvSpPr>
          <p:nvPr/>
        </p:nvSpPr>
        <p:spPr bwMode="auto">
          <a:xfrm flipH="1">
            <a:off x="4038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382" name="Text Box 589"/>
          <p:cNvSpPr txBox="1">
            <a:spLocks noChangeArrowheads="1"/>
          </p:cNvSpPr>
          <p:nvPr/>
        </p:nvSpPr>
        <p:spPr bwMode="auto">
          <a:xfrm>
            <a:off x="464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383" name="Text Box 590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4" name="Text Box 591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5385" name="Text Box 592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6" name="Text Box 593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387" name="Text Box 594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388" name="Text Box 595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389" name="Text Box 596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3825" name="Line 597"/>
          <p:cNvSpPr>
            <a:spLocks noChangeShapeType="1"/>
          </p:cNvSpPr>
          <p:nvPr/>
        </p:nvSpPr>
        <p:spPr bwMode="auto">
          <a:xfrm flipV="1">
            <a:off x="2971800" y="3962400"/>
            <a:ext cx="0" cy="106680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826" name="Line 598"/>
          <p:cNvSpPr>
            <a:spLocks noChangeShapeType="1"/>
          </p:cNvSpPr>
          <p:nvPr/>
        </p:nvSpPr>
        <p:spPr bwMode="auto">
          <a:xfrm flipH="1">
            <a:off x="2438400" y="3962400"/>
            <a:ext cx="533400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2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Restrictive Disease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6400800" y="1989137"/>
            <a:ext cx="152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Normal</a:t>
            </a:r>
          </a:p>
        </p:txBody>
      </p:sp>
      <p:sp>
        <p:nvSpPr>
          <p:cNvPr id="603" name="TextBox 602"/>
          <p:cNvSpPr txBox="1"/>
          <p:nvPr/>
        </p:nvSpPr>
        <p:spPr>
          <a:xfrm>
            <a:off x="6697577" y="5583238"/>
            <a:ext cx="198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Restrictive</a:t>
            </a:r>
          </a:p>
        </p:txBody>
      </p:sp>
      <p:sp>
        <p:nvSpPr>
          <p:cNvPr id="605" name="AutoShape 41"/>
          <p:cNvSpPr>
            <a:spLocks/>
          </p:cNvSpPr>
          <p:nvPr/>
        </p:nvSpPr>
        <p:spPr bwMode="auto">
          <a:xfrm>
            <a:off x="6172200" y="36576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722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45" grpId="0"/>
      <p:bldP spid="33825" grpId="0" animBg="1"/>
      <p:bldP spid="33826" grpId="0" animBg="1"/>
      <p:bldP spid="601" grpId="0"/>
      <p:bldP spid="603" grpId="0"/>
      <p:bldP spid="6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24736" cy="453650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924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Differences between Obstructive and Restrictive Airway Diseases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56966"/>
              </p:ext>
            </p:extLst>
          </p:nvPr>
        </p:nvGraphicFramePr>
        <p:xfrm>
          <a:off x="457200" y="2060847"/>
          <a:ext cx="8229600" cy="3637384"/>
        </p:xfrm>
        <a:graphic>
          <a:graphicData uri="http://schemas.openxmlformats.org/drawingml/2006/table">
            <a:tbl>
              <a:tblPr firstRow="1" firstCol="1" bandRow="1"/>
              <a:tblGrid>
                <a:gridCol w="2057400"/>
                <a:gridCol w="2057400"/>
                <a:gridCol w="2057400"/>
                <a:gridCol w="2057400"/>
              </a:tblGrid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Obstructive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Restrictive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Mixed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FVC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/FVC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%)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&lt; 0.7 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&gt; 0.7 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variable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8" y="980728"/>
            <a:ext cx="7722264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18051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Dynamic </a:t>
            </a:r>
            <a:r>
              <a:rPr lang="en-US" altLang="en-US" sz="280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Spirometry</a:t>
            </a:r>
            <a:r>
              <a:rPr lang="en-US" altLang="en-US" sz="28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was done on 3 patients, the results were the following: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A. FEV1= 4L , FVC=5L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FEV1/FVC=80% 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B. FEV1=1.2L , FVC=3L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FEV1/FVC=40% 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C. FEV1= 2.7 L, FVC=3L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 90% 	</a:t>
            </a:r>
            <a:endParaRPr 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5. Calculate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forced expiratory volume in the first second (FEV1) and forced vital capacity (FVC) and the FEV1/FVC ratio from the FEV1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curve.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6. Calculate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FVC, peak expiratory flow rate (PEFR), peak inspiratory flow rate (PIFR) and maximal expiratory flow rate at 50% of the forced vital capacity (MEF50).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7. Analyze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components of each graph in both obstructive and restrictive lung diseases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8. Differentiate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between both obstructive and restrictive lung diseases</a:t>
            </a:r>
          </a:p>
        </p:txBody>
      </p:sp>
    </p:spTree>
    <p:extLst>
      <p:ext uri="{BB962C8B-B14F-4D97-AF65-F5344CB8AC3E}">
        <p14:creationId xmlns:p14="http://schemas.microsoft.com/office/powerpoint/2010/main" val="4083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 Spirometry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Spirometry </a:t>
            </a: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It </a:t>
            </a: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is the most basic and frequently performed test of pulmonary (lung) </a:t>
            </a: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function.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concerned with the measurement of flow and volume of air entering and leaving the lungs.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- Performed at forcible and max effort against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- Measures the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rate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at which the lung changes volume during forced  breathing.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Forced </a:t>
            </a:r>
            <a:r>
              <a:rPr lang="en-GB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vital capacity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The max volume of air that can be forcibly and rapidly exhaled following a max inspiration.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Equipment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Dynamic spirometer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Nose clip.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Disposable mouth piece.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Spirometer</a:t>
            </a:r>
            <a:endParaRPr lang="en-US" sz="3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1764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Insert a new disposable mouthpiece into the flow sensor (SP-250).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Hold the sensor in an upright position.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Insert the mouthpiece in the oral cavity (mouth) and seal the lips tightly around the mouthpiece.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Place the nose clip on the subject’s nose to avoid air escaping through nostrils.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While subject is standing, allow him/her to breathe normally through mouthpiece, approximately 3 normal breaths to record TV.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Then ask the subject to inhale as deep as possible and then follow it with a fast and forceful exhalation. The exhalation should be as fast and forceful as possible.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Two types of graphs may be recorded.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66792"/>
              </p:ext>
            </p:extLst>
          </p:nvPr>
        </p:nvGraphicFramePr>
        <p:xfrm>
          <a:off x="467544" y="260648"/>
          <a:ext cx="8352928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7543418" imgH="5676900" progId="AcroExch.Document.11">
                  <p:embed/>
                </p:oleObj>
              </mc:Choice>
              <mc:Fallback>
                <p:oleObj name="Acrobat Document" r:id="rId3" imgW="7543418" imgH="56769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60648"/>
                        <a:ext cx="8352928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3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782</Words>
  <Application>Microsoft Office PowerPoint</Application>
  <PresentationFormat>On-screen Show (4:3)</PresentationFormat>
  <Paragraphs>169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1_Office Theme</vt:lpstr>
      <vt:lpstr>2_Office Theme</vt:lpstr>
      <vt:lpstr>Acrobat Document</vt:lpstr>
      <vt:lpstr>Dynamic Spirometry</vt:lpstr>
      <vt:lpstr>Objectives</vt:lpstr>
      <vt:lpstr>PowerPoint Presentation</vt:lpstr>
      <vt:lpstr>Dynamic Spirometry</vt:lpstr>
      <vt:lpstr>Dynamic?</vt:lpstr>
      <vt:lpstr>Equipment</vt:lpstr>
      <vt:lpstr>Dynamic Spirometer</vt:lpstr>
      <vt:lpstr>Procedure</vt:lpstr>
      <vt:lpstr>PowerPoint Presentation</vt:lpstr>
      <vt:lpstr>Two types of curves can be obtained</vt:lpstr>
      <vt:lpstr> Forced Expiratory Curve </vt:lpstr>
      <vt:lpstr>A normal volume-time graph  (FEV1 curve). </vt:lpstr>
      <vt:lpstr>PowerPoint Presentation</vt:lpstr>
      <vt:lpstr> Normal FEV1 values (% predicted). </vt:lpstr>
      <vt:lpstr>PowerPoint Presentation</vt:lpstr>
      <vt:lpstr>A normal flow-volume loop. </vt:lpstr>
      <vt:lpstr>Obstructive pulmonary diseases</vt:lpstr>
      <vt:lpstr>Restrictive pulmonary disease</vt:lpstr>
      <vt:lpstr>Differences between Obstructive and Restrictive Airway Diseases </vt:lpstr>
      <vt:lpstr>PowerPoint Presentation</vt:lpstr>
      <vt:lpstr>Obstructive Disease</vt:lpstr>
      <vt:lpstr>PowerPoint Presentation</vt:lpstr>
      <vt:lpstr>PowerPoint Presentation</vt:lpstr>
      <vt:lpstr>Differences between Obstructive and Restrictive Airway Diseases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Spirometry</dc:title>
  <dc:creator>Ola Helmi Mawlana</dc:creator>
  <cp:lastModifiedBy>Ola Helmi Mawlana</cp:lastModifiedBy>
  <cp:revision>77</cp:revision>
  <dcterms:created xsi:type="dcterms:W3CDTF">2018-12-09T07:54:54Z</dcterms:created>
  <dcterms:modified xsi:type="dcterms:W3CDTF">2021-01-25T07:51:17Z</dcterms:modified>
</cp:coreProperties>
</file>