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9" r:id="rId14"/>
    <p:sldId id="270" r:id="rId15"/>
    <p:sldId id="268"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1/25/2021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solidFill>
              </a:rPr>
              <a:t>Simple Spirometry</a:t>
            </a:r>
            <a:endParaRPr lang="en-US" b="1" dirty="0">
              <a:solidFill>
                <a:schemeClr val="accent1"/>
              </a:solidFill>
            </a:endParaRPr>
          </a:p>
        </p:txBody>
      </p:sp>
      <p:sp>
        <p:nvSpPr>
          <p:cNvPr id="3" name="Subtitle 2"/>
          <p:cNvSpPr>
            <a:spLocks noGrp="1"/>
          </p:cNvSpPr>
          <p:nvPr>
            <p:ph type="subTitle" idx="1"/>
          </p:nvPr>
        </p:nvSpPr>
        <p:spPr/>
        <p:txBody>
          <a:bodyPr/>
          <a:lstStyle/>
          <a:p>
            <a:r>
              <a:rPr lang="en-US" b="1" dirty="0" err="1" smtClean="0">
                <a:solidFill>
                  <a:schemeClr val="tx1"/>
                </a:solidFill>
              </a:rPr>
              <a:t>Dr</a:t>
            </a:r>
            <a:r>
              <a:rPr lang="en-US" b="1" dirty="0" smtClean="0">
                <a:solidFill>
                  <a:schemeClr val="tx1"/>
                </a:solidFill>
              </a:rPr>
              <a:t> Reema </a:t>
            </a:r>
            <a:r>
              <a:rPr lang="en-US" b="1" dirty="0" err="1" smtClean="0">
                <a:solidFill>
                  <a:schemeClr val="tx1"/>
                </a:solidFill>
              </a:rPr>
              <a:t>Altaweraqi</a:t>
            </a:r>
            <a:endParaRPr lang="en-US" b="1" dirty="0">
              <a:solidFill>
                <a:schemeClr val="tx1"/>
              </a:solidFill>
            </a:endParaRPr>
          </a:p>
        </p:txBody>
      </p:sp>
    </p:spTree>
    <p:extLst>
      <p:ext uri="{BB962C8B-B14F-4D97-AF65-F5344CB8AC3E}">
        <p14:creationId xmlns:p14="http://schemas.microsoft.com/office/powerpoint/2010/main" val="3417333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p:txBody>
          <a:bodyPr>
            <a:noAutofit/>
          </a:bodyPr>
          <a:lstStyle/>
          <a:p>
            <a:r>
              <a:rPr lang="en-US" sz="2800" b="1" dirty="0" smtClean="0">
                <a:solidFill>
                  <a:schemeClr val="accent6"/>
                </a:solidFill>
              </a:rPr>
              <a:t>1. TIDAL VOLUME (TV)</a:t>
            </a:r>
            <a:br>
              <a:rPr lang="en-US" sz="2800" b="1" dirty="0" smtClean="0">
                <a:solidFill>
                  <a:schemeClr val="accent6"/>
                </a:solidFill>
              </a:rPr>
            </a:br>
            <a:r>
              <a:rPr lang="en-US" sz="2800" dirty="0" smtClean="0"/>
              <a:t>     - Volume of air inspired or expired during normal (quit) breathing.</a:t>
            </a:r>
            <a:br>
              <a:rPr lang="en-US" sz="2800" dirty="0" smtClean="0"/>
            </a:br>
            <a:r>
              <a:rPr lang="en-US" sz="2800" dirty="0" smtClean="0"/>
              <a:t>     - N = 500 ml or 0.5 L ( male and female ) </a:t>
            </a:r>
          </a:p>
          <a:p>
            <a:r>
              <a:rPr lang="en-US" sz="2800" dirty="0"/>
              <a:t> </a:t>
            </a:r>
            <a:endParaRPr lang="en-US" sz="2800" dirty="0" smtClean="0"/>
          </a:p>
          <a:p>
            <a:r>
              <a:rPr lang="en-US" sz="2800" b="1" dirty="0" smtClean="0">
                <a:solidFill>
                  <a:schemeClr val="accent6"/>
                </a:solidFill>
              </a:rPr>
              <a:t>2. INSPIRATORY RESERVE VOLUME (IRV)</a:t>
            </a:r>
            <a:br>
              <a:rPr lang="en-US" sz="2800" b="1" dirty="0" smtClean="0">
                <a:solidFill>
                  <a:schemeClr val="accent6"/>
                </a:solidFill>
              </a:rPr>
            </a:br>
            <a:r>
              <a:rPr lang="en-US" sz="2800" dirty="0" smtClean="0"/>
              <a:t>      - The extra volume of air that can be inspired by a maximal </a:t>
            </a:r>
            <a:r>
              <a:rPr lang="en-US" sz="2800" dirty="0"/>
              <a:t> </a:t>
            </a:r>
            <a:r>
              <a:rPr lang="en-US" sz="2800" dirty="0" smtClean="0"/>
              <a:t>   </a:t>
            </a:r>
            <a:br>
              <a:rPr lang="en-US" sz="2800" dirty="0" smtClean="0"/>
            </a:br>
            <a:r>
              <a:rPr lang="en-US" sz="2800" dirty="0" smtClean="0"/>
              <a:t>         inspiratory effort after normal inspiration.</a:t>
            </a:r>
          </a:p>
          <a:p>
            <a:r>
              <a:rPr lang="en-US" sz="2800" dirty="0"/>
              <a:t> </a:t>
            </a:r>
            <a:r>
              <a:rPr lang="en-US" sz="2800" dirty="0" smtClean="0"/>
              <a:t>     - Average : 3000 ml or 3 L</a:t>
            </a:r>
            <a:br>
              <a:rPr lang="en-US" sz="2800" dirty="0" smtClean="0"/>
            </a:br>
            <a:r>
              <a:rPr lang="en-US" sz="2800" dirty="0" smtClean="0"/>
              <a:t>      - Male : 3.3 L           Female : 1.9 L </a:t>
            </a:r>
            <a:endParaRPr lang="en-US" sz="2800" dirty="0"/>
          </a:p>
        </p:txBody>
      </p:sp>
    </p:spTree>
    <p:extLst>
      <p:ext uri="{BB962C8B-B14F-4D97-AF65-F5344CB8AC3E}">
        <p14:creationId xmlns:p14="http://schemas.microsoft.com/office/powerpoint/2010/main" val="435130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p:txBody>
          <a:bodyPr/>
          <a:lstStyle/>
          <a:p>
            <a:r>
              <a:rPr lang="en-US" sz="2800" b="1" dirty="0" smtClean="0">
                <a:solidFill>
                  <a:schemeClr val="accent6"/>
                </a:solidFill>
              </a:rPr>
              <a:t>3. EXPIRATORY RESERVE VOLUME (ERV)</a:t>
            </a:r>
            <a:br>
              <a:rPr lang="en-US" sz="2800" b="1" dirty="0" smtClean="0">
                <a:solidFill>
                  <a:schemeClr val="accent6"/>
                </a:solidFill>
              </a:rPr>
            </a:br>
            <a:r>
              <a:rPr lang="en-US" sz="2800" dirty="0" smtClean="0"/>
              <a:t>     - The extra volume of air that can be expired by forceful expiration </a:t>
            </a:r>
            <a:r>
              <a:rPr lang="en-US" sz="2800" dirty="0"/>
              <a:t> </a:t>
            </a:r>
            <a:r>
              <a:rPr lang="en-US" sz="2800" dirty="0" smtClean="0"/>
              <a:t>             </a:t>
            </a:r>
            <a:br>
              <a:rPr lang="en-US" sz="2800" dirty="0" smtClean="0"/>
            </a:br>
            <a:r>
              <a:rPr lang="en-US" sz="2800" dirty="0" smtClean="0"/>
              <a:t>        after the end of a normal tidal expiration.</a:t>
            </a:r>
          </a:p>
          <a:p>
            <a:r>
              <a:rPr lang="en-US" sz="2800" dirty="0"/>
              <a:t> </a:t>
            </a:r>
            <a:r>
              <a:rPr lang="en-US" sz="2800" dirty="0" smtClean="0"/>
              <a:t>    - Average : 1100 ml or 1.1 L</a:t>
            </a:r>
            <a:br>
              <a:rPr lang="en-US" sz="2800" dirty="0" smtClean="0"/>
            </a:br>
            <a:r>
              <a:rPr lang="en-US" sz="2800" dirty="0" smtClean="0"/>
              <a:t>     - Male : 1 L          Female : 700 ml  </a:t>
            </a:r>
          </a:p>
          <a:p>
            <a:r>
              <a:rPr lang="en-US" dirty="0"/>
              <a:t> </a:t>
            </a:r>
            <a:r>
              <a:rPr lang="en-US" dirty="0" smtClean="0"/>
              <a:t> </a:t>
            </a:r>
            <a:endParaRPr lang="en-US" dirty="0"/>
          </a:p>
        </p:txBody>
      </p:sp>
    </p:spTree>
    <p:extLst>
      <p:ext uri="{BB962C8B-B14F-4D97-AF65-F5344CB8AC3E}">
        <p14:creationId xmlns:p14="http://schemas.microsoft.com/office/powerpoint/2010/main" val="2558863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6"/>
                </a:solidFill>
              </a:rPr>
              <a:t>4. RESIDUAL VOLUME (RV)</a:t>
            </a:r>
            <a:r>
              <a:rPr lang="en-US" sz="2800" dirty="0" smtClean="0"/>
              <a:t/>
            </a:r>
            <a:br>
              <a:rPr lang="en-US" sz="2800" dirty="0" smtClean="0"/>
            </a:br>
            <a:r>
              <a:rPr lang="en-US" sz="2800" dirty="0" smtClean="0"/>
              <a:t>    - The volume of air remaining in the lungs after the most forceful </a:t>
            </a:r>
            <a:br>
              <a:rPr lang="en-US" sz="2800" dirty="0" smtClean="0"/>
            </a:br>
            <a:r>
              <a:rPr lang="en-US" sz="2800" dirty="0" smtClean="0"/>
              <a:t>       expiration. </a:t>
            </a:r>
            <a:br>
              <a:rPr lang="en-US" sz="2800" dirty="0" smtClean="0"/>
            </a:br>
            <a:r>
              <a:rPr lang="en-US" sz="2800" dirty="0" smtClean="0"/>
              <a:t>    - Average : 1.2 L</a:t>
            </a:r>
            <a:br>
              <a:rPr lang="en-US" sz="2800" dirty="0" smtClean="0"/>
            </a:br>
            <a:r>
              <a:rPr lang="en-US" sz="2800" dirty="0" smtClean="0"/>
              <a:t>     ( RV and FRC can not be measured directly by Spirometry but </a:t>
            </a:r>
            <a:br>
              <a:rPr lang="en-US" sz="2800" dirty="0" smtClean="0"/>
            </a:br>
            <a:r>
              <a:rPr lang="en-US" sz="2800" dirty="0" smtClean="0"/>
              <a:t>        measured by Helium dilution method )</a:t>
            </a:r>
            <a:endParaRPr lang="en-US" sz="2800" dirty="0"/>
          </a:p>
        </p:txBody>
      </p:sp>
    </p:spTree>
    <p:extLst>
      <p:ext uri="{BB962C8B-B14F-4D97-AF65-F5344CB8AC3E}">
        <p14:creationId xmlns:p14="http://schemas.microsoft.com/office/powerpoint/2010/main" val="1019605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6"/>
                </a:solidFill>
              </a:rPr>
              <a:t>5. INSPIRATORY CAPACITY (IC)</a:t>
            </a:r>
            <a:r>
              <a:rPr lang="en-US" sz="2800" dirty="0" smtClean="0"/>
              <a:t/>
            </a:r>
            <a:br>
              <a:rPr lang="en-US" sz="2800" dirty="0" smtClean="0"/>
            </a:br>
            <a:r>
              <a:rPr lang="en-US" sz="2800" dirty="0" smtClean="0"/>
              <a:t>    - Volume of air inspired by a maximal inspiratory effort after </a:t>
            </a:r>
            <a:br>
              <a:rPr lang="en-US" sz="2800" dirty="0" smtClean="0"/>
            </a:br>
            <a:r>
              <a:rPr lang="en-US" sz="2800" dirty="0" smtClean="0"/>
              <a:t>       normal expiration.</a:t>
            </a:r>
            <a:br>
              <a:rPr lang="en-US" sz="2800" dirty="0" smtClean="0"/>
            </a:br>
            <a:r>
              <a:rPr lang="en-US" sz="2800" dirty="0" smtClean="0"/>
              <a:t>    - </a:t>
            </a:r>
            <a:r>
              <a:rPr lang="en-US" sz="2800" b="1" dirty="0" smtClean="0">
                <a:solidFill>
                  <a:schemeClr val="accent6"/>
                </a:solidFill>
              </a:rPr>
              <a:t>IC = TV + IRV</a:t>
            </a:r>
            <a:br>
              <a:rPr lang="en-US" sz="2800" b="1" dirty="0" smtClean="0">
                <a:solidFill>
                  <a:schemeClr val="accent6"/>
                </a:solidFill>
              </a:rPr>
            </a:br>
            <a:r>
              <a:rPr lang="en-US" sz="2800" dirty="0" smtClean="0"/>
              <a:t>    - Average : 3.5 L</a:t>
            </a:r>
            <a:br>
              <a:rPr lang="en-US" sz="2800" dirty="0" smtClean="0"/>
            </a:br>
            <a:r>
              <a:rPr lang="en-US" sz="2800" dirty="0" smtClean="0"/>
              <a:t>    - Male : 3.8 L         Female : 2.4 L</a:t>
            </a:r>
            <a:endParaRPr lang="en-US" sz="2800" dirty="0"/>
          </a:p>
        </p:txBody>
      </p:sp>
    </p:spTree>
    <p:extLst>
      <p:ext uri="{BB962C8B-B14F-4D97-AF65-F5344CB8AC3E}">
        <p14:creationId xmlns:p14="http://schemas.microsoft.com/office/powerpoint/2010/main" val="1561412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a:xfrm>
            <a:off x="1097280" y="1737360"/>
            <a:ext cx="10058400" cy="5012267"/>
          </a:xfrm>
        </p:spPr>
        <p:txBody>
          <a:bodyPr>
            <a:normAutofit/>
          </a:bodyPr>
          <a:lstStyle/>
          <a:p>
            <a:r>
              <a:rPr lang="en-US" sz="2800" b="1" dirty="0" smtClean="0">
                <a:solidFill>
                  <a:schemeClr val="accent6"/>
                </a:solidFill>
              </a:rPr>
              <a:t>6. FUNCTIONAL RESIDUAL CAPACITY (FRC) </a:t>
            </a:r>
            <a:r>
              <a:rPr lang="en-US" sz="2800" dirty="0" smtClean="0"/>
              <a:t/>
            </a:r>
            <a:br>
              <a:rPr lang="en-US" sz="2800" dirty="0" smtClean="0"/>
            </a:br>
            <a:r>
              <a:rPr lang="en-US" sz="2800" dirty="0" smtClean="0"/>
              <a:t>    - The amount of air that remains in the lungs at the end of normal </a:t>
            </a:r>
            <a:br>
              <a:rPr lang="en-US" sz="2800" dirty="0" smtClean="0"/>
            </a:br>
            <a:r>
              <a:rPr lang="en-US" sz="2800" dirty="0" smtClean="0"/>
              <a:t>       expiration.</a:t>
            </a:r>
            <a:br>
              <a:rPr lang="en-US" sz="2800" dirty="0" smtClean="0"/>
            </a:br>
            <a:r>
              <a:rPr lang="en-US" sz="2800" dirty="0" smtClean="0"/>
              <a:t>    - </a:t>
            </a:r>
            <a:r>
              <a:rPr lang="en-US" sz="2800" b="1" dirty="0" smtClean="0">
                <a:solidFill>
                  <a:schemeClr val="accent6"/>
                </a:solidFill>
              </a:rPr>
              <a:t>FRC = ERV + RV </a:t>
            </a:r>
            <a:r>
              <a:rPr lang="en-US" sz="2800" dirty="0" smtClean="0"/>
              <a:t/>
            </a:r>
            <a:br>
              <a:rPr lang="en-US" sz="2800" dirty="0" smtClean="0"/>
            </a:br>
            <a:r>
              <a:rPr lang="en-US" sz="2800" dirty="0" smtClean="0"/>
              <a:t>    - Average : 2.3 L   </a:t>
            </a:r>
          </a:p>
          <a:p>
            <a:r>
              <a:rPr lang="en-US" sz="2800" b="1" dirty="0" smtClean="0">
                <a:solidFill>
                  <a:schemeClr val="accent6"/>
                </a:solidFill>
              </a:rPr>
              <a:t>7. VITAL CAPACITY (VC)</a:t>
            </a:r>
            <a:br>
              <a:rPr lang="en-US" sz="2800" b="1" dirty="0" smtClean="0">
                <a:solidFill>
                  <a:schemeClr val="accent6"/>
                </a:solidFill>
              </a:rPr>
            </a:br>
            <a:r>
              <a:rPr lang="en-US" sz="2800" dirty="0" smtClean="0">
                <a:solidFill>
                  <a:schemeClr val="tx1"/>
                </a:solidFill>
              </a:rPr>
              <a:t>     - The volume of air that can be maximally expired after maximum </a:t>
            </a:r>
            <a:br>
              <a:rPr lang="en-US" sz="2800" dirty="0" smtClean="0">
                <a:solidFill>
                  <a:schemeClr val="tx1"/>
                </a:solidFill>
              </a:rPr>
            </a:br>
            <a:r>
              <a:rPr lang="en-US" sz="2800" dirty="0" smtClean="0">
                <a:solidFill>
                  <a:schemeClr val="tx1"/>
                </a:solidFill>
              </a:rPr>
              <a:t>        inspiration.</a:t>
            </a:r>
            <a:br>
              <a:rPr lang="en-US" sz="2800" dirty="0" smtClean="0">
                <a:solidFill>
                  <a:schemeClr val="tx1"/>
                </a:solidFill>
              </a:rPr>
            </a:br>
            <a:r>
              <a:rPr lang="en-US" sz="2800" dirty="0" smtClean="0">
                <a:solidFill>
                  <a:schemeClr val="tx1"/>
                </a:solidFill>
              </a:rPr>
              <a:t>     - </a:t>
            </a:r>
            <a:r>
              <a:rPr lang="en-US" sz="2800" b="1" dirty="0" smtClean="0">
                <a:solidFill>
                  <a:schemeClr val="accent6"/>
                </a:solidFill>
              </a:rPr>
              <a:t>VC = TV + IRV + ERV</a:t>
            </a:r>
            <a:r>
              <a:rPr lang="en-US" sz="2800" dirty="0" smtClean="0">
                <a:solidFill>
                  <a:schemeClr val="tx1"/>
                </a:solidFill>
              </a:rPr>
              <a:t/>
            </a:r>
            <a:br>
              <a:rPr lang="en-US" sz="2800" dirty="0" smtClean="0">
                <a:solidFill>
                  <a:schemeClr val="tx1"/>
                </a:solidFill>
              </a:rPr>
            </a:br>
            <a:r>
              <a:rPr lang="en-US" sz="2800" dirty="0" smtClean="0">
                <a:solidFill>
                  <a:schemeClr val="tx1"/>
                </a:solidFill>
              </a:rPr>
              <a:t>     - Average : 4600 ml or 4.6 L</a:t>
            </a:r>
            <a:br>
              <a:rPr lang="en-US" sz="2800" dirty="0" smtClean="0">
                <a:solidFill>
                  <a:schemeClr val="tx1"/>
                </a:solidFill>
              </a:rPr>
            </a:br>
            <a:r>
              <a:rPr lang="en-US" sz="2800" dirty="0" smtClean="0">
                <a:solidFill>
                  <a:schemeClr val="tx1"/>
                </a:solidFill>
              </a:rPr>
              <a:t>     - Male : 4.8 L          Female : 3.1 L</a:t>
            </a:r>
            <a:r>
              <a:rPr lang="en-US" sz="2800" b="1" dirty="0" smtClean="0">
                <a:solidFill>
                  <a:schemeClr val="accent6"/>
                </a:solidFill>
              </a:rPr>
              <a:t/>
            </a:r>
            <a:br>
              <a:rPr lang="en-US" sz="2800" b="1" dirty="0" smtClean="0">
                <a:solidFill>
                  <a:schemeClr val="accent6"/>
                </a:solidFill>
              </a:rPr>
            </a:br>
            <a:endParaRPr lang="en-US" sz="2800" b="1" dirty="0" smtClean="0">
              <a:solidFill>
                <a:schemeClr val="accent6"/>
              </a:solidFill>
            </a:endParaRPr>
          </a:p>
          <a:p>
            <a:endParaRPr lang="en-US" sz="2800" dirty="0"/>
          </a:p>
        </p:txBody>
      </p:sp>
    </p:spTree>
    <p:extLst>
      <p:ext uri="{BB962C8B-B14F-4D97-AF65-F5344CB8AC3E}">
        <p14:creationId xmlns:p14="http://schemas.microsoft.com/office/powerpoint/2010/main" val="2059558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6"/>
                </a:solidFill>
              </a:rPr>
              <a:t>8. TOTAL LUNG CAPACITY (TLC)</a:t>
            </a:r>
            <a:br>
              <a:rPr lang="en-US" sz="2800" b="1" dirty="0" smtClean="0">
                <a:solidFill>
                  <a:schemeClr val="accent6"/>
                </a:solidFill>
              </a:rPr>
            </a:br>
            <a:r>
              <a:rPr lang="en-US" sz="2800" dirty="0" smtClean="0"/>
              <a:t>    - Is the maximum volume to which the lungs can be expanded  </a:t>
            </a:r>
            <a:br>
              <a:rPr lang="en-US" sz="2800" dirty="0" smtClean="0"/>
            </a:br>
            <a:r>
              <a:rPr lang="en-US" sz="2800" dirty="0" smtClean="0"/>
              <a:t>       with the greatest possible inspiratory effort. </a:t>
            </a:r>
            <a:br>
              <a:rPr lang="en-US" sz="2800" dirty="0" smtClean="0"/>
            </a:br>
            <a:r>
              <a:rPr lang="en-US" sz="2800" dirty="0" smtClean="0"/>
              <a:t>    - </a:t>
            </a:r>
            <a:r>
              <a:rPr lang="en-US" sz="2800" b="1" dirty="0" smtClean="0">
                <a:solidFill>
                  <a:schemeClr val="accent6"/>
                </a:solidFill>
              </a:rPr>
              <a:t>TLC = VC + RV </a:t>
            </a:r>
            <a:r>
              <a:rPr lang="en-US" sz="2800" dirty="0" smtClean="0"/>
              <a:t/>
            </a:r>
            <a:br>
              <a:rPr lang="en-US" sz="2800" dirty="0" smtClean="0"/>
            </a:br>
            <a:r>
              <a:rPr lang="en-US" sz="2800" dirty="0" smtClean="0"/>
              <a:t>    - Average: 5800 ml or 5.8 L</a:t>
            </a:r>
            <a:endParaRPr lang="en-US" sz="2800" dirty="0"/>
          </a:p>
        </p:txBody>
      </p:sp>
    </p:spTree>
    <p:extLst>
      <p:ext uri="{BB962C8B-B14F-4D97-AF65-F5344CB8AC3E}">
        <p14:creationId xmlns:p14="http://schemas.microsoft.com/office/powerpoint/2010/main" val="548645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Physiological factors affecting lung volumes and capacities </a:t>
            </a:r>
            <a:endParaRPr lang="en-US" b="1" dirty="0">
              <a:solidFill>
                <a:schemeClr val="accent1"/>
              </a:solidFill>
            </a:endParaRPr>
          </a:p>
        </p:txBody>
      </p:sp>
      <p:sp>
        <p:nvSpPr>
          <p:cNvPr id="3" name="Content Placeholder 2"/>
          <p:cNvSpPr>
            <a:spLocks noGrp="1"/>
          </p:cNvSpPr>
          <p:nvPr>
            <p:ph idx="1"/>
          </p:nvPr>
        </p:nvSpPr>
        <p:spPr>
          <a:xfrm>
            <a:off x="1097280" y="1845733"/>
            <a:ext cx="10058400" cy="4291297"/>
          </a:xfrm>
        </p:spPr>
        <p:txBody>
          <a:bodyPr/>
          <a:lstStyle/>
          <a:p>
            <a:r>
              <a:rPr lang="en-US" sz="2400" b="1" dirty="0" smtClean="0">
                <a:solidFill>
                  <a:schemeClr val="accent1"/>
                </a:solidFill>
              </a:rPr>
              <a:t>1. Age </a:t>
            </a:r>
            <a:r>
              <a:rPr lang="en-US" sz="2400" dirty="0" smtClean="0"/>
              <a:t/>
            </a:r>
            <a:br>
              <a:rPr lang="en-US" sz="2400" dirty="0" smtClean="0"/>
            </a:br>
            <a:r>
              <a:rPr lang="en-US" sz="2400" dirty="0" smtClean="0"/>
              <a:t>            - </a:t>
            </a:r>
            <a:r>
              <a:rPr lang="en-US" altLang="en-US" sz="2400" dirty="0" smtClean="0"/>
              <a:t>↑ RV, ↑ FRC with ↑ age </a:t>
            </a:r>
            <a:br>
              <a:rPr lang="en-US" altLang="en-US" sz="2400" dirty="0" smtClean="0"/>
            </a:br>
            <a:r>
              <a:rPr lang="en-US" altLang="en-US" sz="2400" dirty="0" smtClean="0"/>
              <a:t>            - ↓ VC with age (muscle weakness) </a:t>
            </a:r>
            <a:br>
              <a:rPr lang="en-US" altLang="en-US" sz="2400" dirty="0" smtClean="0"/>
            </a:br>
            <a:r>
              <a:rPr lang="en-US" altLang="en-US" sz="2400" b="1" dirty="0" smtClean="0">
                <a:solidFill>
                  <a:schemeClr val="accent1"/>
                </a:solidFill>
              </a:rPr>
              <a:t>2. Sex</a:t>
            </a:r>
            <a:br>
              <a:rPr lang="en-US" altLang="en-US" sz="2400" b="1" dirty="0" smtClean="0">
                <a:solidFill>
                  <a:schemeClr val="accent1"/>
                </a:solidFill>
              </a:rPr>
            </a:br>
            <a:r>
              <a:rPr lang="en-US" altLang="en-US" sz="2400" dirty="0" smtClean="0"/>
              <a:t>            - females have 20 – 25% less values in all pulmonary volume and </a:t>
            </a:r>
            <a:br>
              <a:rPr lang="en-US" altLang="en-US" sz="2400" dirty="0" smtClean="0"/>
            </a:br>
            <a:r>
              <a:rPr lang="en-US" altLang="en-US" sz="2400" dirty="0" smtClean="0"/>
              <a:t>               capacities than males.</a:t>
            </a:r>
            <a:br>
              <a:rPr lang="en-US" altLang="en-US" sz="2400" dirty="0" smtClean="0"/>
            </a:br>
            <a:r>
              <a:rPr lang="en-US" altLang="en-US" sz="2400" b="1" dirty="0" smtClean="0">
                <a:solidFill>
                  <a:schemeClr val="accent1"/>
                </a:solidFill>
              </a:rPr>
              <a:t>3. Body size</a:t>
            </a:r>
            <a:r>
              <a:rPr lang="en-US" altLang="en-US" sz="2400" dirty="0" smtClean="0"/>
              <a:t/>
            </a:r>
            <a:br>
              <a:rPr lang="en-US" altLang="en-US" sz="2400" dirty="0" smtClean="0"/>
            </a:br>
            <a:r>
              <a:rPr lang="en-US" altLang="en-US" sz="2400" dirty="0" smtClean="0"/>
              <a:t>             - Obese : ↓ VC , ↓ FRC because there is ↑ elastic recoil of the lungs.</a:t>
            </a:r>
            <a:br>
              <a:rPr lang="en-US" altLang="en-US" sz="2400" dirty="0" smtClean="0"/>
            </a:br>
            <a:r>
              <a:rPr lang="en-US" altLang="en-US" sz="2400" b="1" dirty="0" smtClean="0">
                <a:solidFill>
                  <a:schemeClr val="accent1"/>
                </a:solidFill>
              </a:rPr>
              <a:t>4. Athletes </a:t>
            </a:r>
            <a:r>
              <a:rPr lang="en-US" altLang="en-US" sz="2400" dirty="0" smtClean="0"/>
              <a:t/>
            </a:r>
            <a:br>
              <a:rPr lang="en-US" altLang="en-US" sz="2400" dirty="0" smtClean="0"/>
            </a:br>
            <a:r>
              <a:rPr lang="en-US" altLang="en-US" sz="2400" dirty="0" smtClean="0"/>
              <a:t>             - ↑ VC </a:t>
            </a:r>
            <a:br>
              <a:rPr lang="en-US" altLang="en-US" sz="2400" dirty="0" smtClean="0"/>
            </a:br>
            <a:r>
              <a:rPr lang="en-US" altLang="en-US" dirty="0" smtClean="0"/>
              <a:t>                                </a:t>
            </a:r>
            <a:endParaRPr lang="en-US" dirty="0"/>
          </a:p>
        </p:txBody>
      </p:sp>
    </p:spTree>
    <p:extLst>
      <p:ext uri="{BB962C8B-B14F-4D97-AF65-F5344CB8AC3E}">
        <p14:creationId xmlns:p14="http://schemas.microsoft.com/office/powerpoint/2010/main" val="86463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Pathological conditions affecting lung volumes and capacities </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sz="2800" b="1" dirty="0" smtClean="0">
                <a:solidFill>
                  <a:schemeClr val="accent6"/>
                </a:solidFill>
              </a:rPr>
              <a:t>Restrictive Lung diseases </a:t>
            </a:r>
            <a:r>
              <a:rPr lang="en-US" sz="2800" dirty="0" smtClean="0"/>
              <a:t/>
            </a:r>
            <a:br>
              <a:rPr lang="en-US" sz="2800" dirty="0" smtClean="0"/>
            </a:br>
            <a:r>
              <a:rPr lang="en-US" sz="2800" dirty="0" smtClean="0"/>
              <a:t>      ( e.g. Alveolar Fibrosis)</a:t>
            </a:r>
            <a:br>
              <a:rPr lang="en-US" sz="2800" dirty="0" smtClean="0"/>
            </a:br>
            <a:r>
              <a:rPr lang="en-US" sz="2800" dirty="0" smtClean="0"/>
              <a:t/>
            </a:r>
            <a:br>
              <a:rPr lang="en-US" sz="2800" dirty="0" smtClean="0"/>
            </a:br>
            <a:r>
              <a:rPr lang="en-US" sz="2800" dirty="0" smtClean="0"/>
              <a:t>- Reduce the compliance of the lungs ( restrict expansion)</a:t>
            </a:r>
            <a:br>
              <a:rPr lang="en-US" sz="2800" dirty="0" smtClean="0"/>
            </a:br>
            <a:r>
              <a:rPr lang="en-US" sz="2800" dirty="0" smtClean="0"/>
              <a:t>   compressed lung volumes </a:t>
            </a:r>
            <a:br>
              <a:rPr lang="en-US" sz="2800" dirty="0" smtClean="0"/>
            </a:br>
            <a:r>
              <a:rPr lang="en-US" sz="2800" dirty="0" smtClean="0"/>
              <a:t/>
            </a:r>
            <a:br>
              <a:rPr lang="en-US" sz="2800" dirty="0" smtClean="0"/>
            </a:br>
            <a:r>
              <a:rPr lang="en-US" sz="2800" dirty="0" smtClean="0">
                <a:solidFill>
                  <a:schemeClr val="tx1"/>
                </a:solidFill>
              </a:rPr>
              <a:t>- </a:t>
            </a:r>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VC, ↓ IRV, ↓ ERV, ↓RV, ↓ TV </a:t>
            </a:r>
            <a:br>
              <a:rPr lang="en-US" altLang="en-US" sz="2800" dirty="0" smtClean="0">
                <a:solidFill>
                  <a:schemeClr val="tx1"/>
                </a:solidFill>
                <a:latin typeface="Cambria Math" panose="02040503050406030204" pitchFamily="18" charset="0"/>
                <a:ea typeface="Cambria Math" panose="02040503050406030204" pitchFamily="18" charset="0"/>
                <a:cs typeface="Arial" charset="0"/>
              </a:rPr>
            </a:br>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 breathing frequency </a:t>
            </a:r>
            <a:endParaRPr lang="en-US" sz="2800" dirty="0">
              <a:solidFill>
                <a:schemeClr val="tx1"/>
              </a:solidFill>
            </a:endParaRPr>
          </a:p>
        </p:txBody>
      </p:sp>
    </p:spTree>
    <p:extLst>
      <p:ext uri="{BB962C8B-B14F-4D97-AF65-F5344CB8AC3E}">
        <p14:creationId xmlns:p14="http://schemas.microsoft.com/office/powerpoint/2010/main" val="366017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Pathological conditions affecting lung volumes and capacities </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6"/>
                </a:solidFill>
              </a:rPr>
              <a:t>Obstructive Lung diseases </a:t>
            </a:r>
            <a:r>
              <a:rPr lang="en-US" sz="2800" dirty="0" smtClean="0">
                <a:solidFill>
                  <a:schemeClr val="tx1"/>
                </a:solidFill>
              </a:rPr>
              <a:t/>
            </a:r>
            <a:br>
              <a:rPr lang="en-US" sz="2800" dirty="0" smtClean="0">
                <a:solidFill>
                  <a:schemeClr val="tx1"/>
                </a:solidFill>
              </a:rPr>
            </a:br>
            <a:r>
              <a:rPr lang="en-US" sz="2800" dirty="0" smtClean="0">
                <a:solidFill>
                  <a:schemeClr val="tx1"/>
                </a:solidFill>
              </a:rPr>
              <a:t>        ( e.g. Emphysema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t>
            </a:r>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Resistance to airflow ( small airway closure during expiration)</a:t>
            </a:r>
            <a:br>
              <a:rPr lang="en-US" altLang="en-US" sz="2800" dirty="0" smtClean="0">
                <a:solidFill>
                  <a:schemeClr val="tx1"/>
                </a:solidFill>
                <a:latin typeface="Cambria Math" panose="02040503050406030204" pitchFamily="18" charset="0"/>
                <a:ea typeface="Cambria Math" panose="02040503050406030204" pitchFamily="18" charset="0"/>
                <a:cs typeface="Arial" charset="0"/>
              </a:rPr>
            </a:br>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air trapping ( pulmonary hyperinflation)</a:t>
            </a:r>
          </a:p>
          <a:p>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a:t>
            </a:r>
            <a:br>
              <a:rPr lang="en-US" altLang="en-US" sz="2800" dirty="0" smtClean="0">
                <a:solidFill>
                  <a:schemeClr val="tx1"/>
                </a:solidFill>
                <a:latin typeface="Cambria Math" panose="02040503050406030204" pitchFamily="18" charset="0"/>
                <a:ea typeface="Cambria Math" panose="02040503050406030204" pitchFamily="18" charset="0"/>
                <a:cs typeface="Arial" charset="0"/>
              </a:rPr>
            </a:br>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 TLC, ↑ FRC, ↑ RV, ↑ TV </a:t>
            </a:r>
            <a:br>
              <a:rPr lang="en-US" altLang="en-US" sz="2800" dirty="0" smtClean="0">
                <a:solidFill>
                  <a:schemeClr val="tx1"/>
                </a:solidFill>
                <a:latin typeface="Cambria Math" panose="02040503050406030204" pitchFamily="18" charset="0"/>
                <a:ea typeface="Cambria Math" panose="02040503050406030204" pitchFamily="18" charset="0"/>
                <a:cs typeface="Arial" charset="0"/>
              </a:rPr>
            </a:br>
            <a:r>
              <a:rPr lang="en-US" altLang="en-US" sz="2800" dirty="0" smtClean="0">
                <a:solidFill>
                  <a:schemeClr val="tx1"/>
                </a:solidFill>
                <a:latin typeface="Cambria Math" panose="02040503050406030204" pitchFamily="18" charset="0"/>
                <a:ea typeface="Cambria Math" panose="02040503050406030204" pitchFamily="18" charset="0"/>
                <a:cs typeface="Arial" charset="0"/>
              </a:rPr>
              <a:t>- ↓ VC, ↓ ERV </a:t>
            </a:r>
            <a:endParaRPr lang="en-US" sz="2800" dirty="0">
              <a:solidFill>
                <a:schemeClr val="tx1"/>
              </a:solidFill>
            </a:endParaRPr>
          </a:p>
        </p:txBody>
      </p:sp>
    </p:spTree>
    <p:extLst>
      <p:ext uri="{BB962C8B-B14F-4D97-AF65-F5344CB8AC3E}">
        <p14:creationId xmlns:p14="http://schemas.microsoft.com/office/powerpoint/2010/main" val="3629505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p>
          <a:p>
            <a:endParaRPr lang="en-US" dirty="0"/>
          </a:p>
          <a:p>
            <a:endParaRPr lang="en-US" dirty="0" smtClean="0"/>
          </a:p>
          <a:p>
            <a:r>
              <a:rPr lang="en-US" dirty="0"/>
              <a:t> </a:t>
            </a:r>
            <a:r>
              <a:rPr lang="en-US" dirty="0" smtClean="0"/>
              <a:t>                                                     </a:t>
            </a:r>
            <a:r>
              <a:rPr lang="en-US" sz="6000" dirty="0" smtClean="0">
                <a:solidFill>
                  <a:schemeClr val="accent1"/>
                </a:solidFill>
              </a:rPr>
              <a:t>Thank You </a:t>
            </a:r>
            <a:endParaRPr lang="en-US" sz="6000" dirty="0">
              <a:solidFill>
                <a:schemeClr val="accent1"/>
              </a:solidFill>
            </a:endParaRPr>
          </a:p>
        </p:txBody>
      </p:sp>
    </p:spTree>
    <p:extLst>
      <p:ext uri="{BB962C8B-B14F-4D97-AF65-F5344CB8AC3E}">
        <p14:creationId xmlns:p14="http://schemas.microsoft.com/office/powerpoint/2010/main" val="411236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1"/>
                </a:solidFill>
              </a:rPr>
              <a:t>Objectives</a:t>
            </a:r>
            <a:endParaRPr lang="en-US" sz="6000" b="1" dirty="0">
              <a:solidFill>
                <a:schemeClr val="accent1"/>
              </a:solidFill>
            </a:endParaRPr>
          </a:p>
        </p:txBody>
      </p:sp>
      <p:sp>
        <p:nvSpPr>
          <p:cNvPr id="3" name="Content Placeholder 2"/>
          <p:cNvSpPr>
            <a:spLocks noGrp="1"/>
          </p:cNvSpPr>
          <p:nvPr>
            <p:ph idx="1"/>
          </p:nvPr>
        </p:nvSpPr>
        <p:spPr/>
        <p:txBody>
          <a:bodyPr>
            <a:noAutofit/>
          </a:bodyPr>
          <a:lstStyle/>
          <a:p>
            <a:r>
              <a:rPr lang="en-US" sz="2800" dirty="0" smtClean="0"/>
              <a:t>1. Describe how a bell-type spirometer is used to measure lung volumes and capacities.</a:t>
            </a:r>
            <a:br>
              <a:rPr lang="en-US" sz="2800" dirty="0" smtClean="0"/>
            </a:br>
            <a:r>
              <a:rPr lang="en-US" sz="2800" dirty="0" smtClean="0"/>
              <a:t/>
            </a:r>
            <a:br>
              <a:rPr lang="en-US" sz="2800" dirty="0" smtClean="0"/>
            </a:br>
            <a:r>
              <a:rPr lang="en-US" sz="2800" dirty="0" smtClean="0"/>
              <a:t>2. List and Define the different lung volumes and capacities.</a:t>
            </a:r>
            <a:br>
              <a:rPr lang="en-US" sz="2800" dirty="0" smtClean="0"/>
            </a:br>
            <a:r>
              <a:rPr lang="en-US" sz="2800" dirty="0" smtClean="0"/>
              <a:t/>
            </a:r>
            <a:br>
              <a:rPr lang="en-US" sz="2800" dirty="0" smtClean="0"/>
            </a:br>
            <a:r>
              <a:rPr lang="en-US" sz="2800" dirty="0" smtClean="0"/>
              <a:t>3. State the normal values of each lung volume and capacity.</a:t>
            </a:r>
            <a:br>
              <a:rPr lang="en-US" sz="2800" dirty="0" smtClean="0"/>
            </a:br>
            <a:r>
              <a:rPr lang="en-US" sz="2800" dirty="0" smtClean="0"/>
              <a:t/>
            </a:r>
            <a:br>
              <a:rPr lang="en-US" sz="2800" dirty="0" smtClean="0"/>
            </a:br>
            <a:r>
              <a:rPr lang="en-US" sz="2800" dirty="0" smtClean="0"/>
              <a:t>4. Discuss the physiological and pathological factors that may affect the different lung volumes and capacities. </a:t>
            </a:r>
            <a:endParaRPr lang="en-US" sz="2800" dirty="0"/>
          </a:p>
        </p:txBody>
      </p:sp>
    </p:spTree>
    <p:extLst>
      <p:ext uri="{BB962C8B-B14F-4D97-AF65-F5344CB8AC3E}">
        <p14:creationId xmlns:p14="http://schemas.microsoft.com/office/powerpoint/2010/main" val="482145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1"/>
                </a:solidFill>
              </a:rPr>
              <a:t>Simple Spirometry </a:t>
            </a:r>
            <a:endParaRPr lang="en-US" sz="6000" b="1" dirty="0">
              <a:solidFill>
                <a:schemeClr val="accent1"/>
              </a:solidFill>
            </a:endParaRPr>
          </a:p>
        </p:txBody>
      </p:sp>
      <p:sp>
        <p:nvSpPr>
          <p:cNvPr id="3" name="Content Placeholder 2"/>
          <p:cNvSpPr>
            <a:spLocks noGrp="1"/>
          </p:cNvSpPr>
          <p:nvPr>
            <p:ph idx="1"/>
          </p:nvPr>
        </p:nvSpPr>
        <p:spPr/>
        <p:txBody>
          <a:bodyPr>
            <a:normAutofit/>
          </a:bodyPr>
          <a:lstStyle/>
          <a:p>
            <a:pPr marL="0" indent="0">
              <a:buNone/>
            </a:pPr>
            <a:r>
              <a:rPr lang="en-US" sz="2800" dirty="0" smtClean="0"/>
              <a:t>Is a pulmonary function test that measure lung volumes and capacities</a:t>
            </a:r>
            <a:br>
              <a:rPr lang="en-US" sz="2800" dirty="0" smtClean="0"/>
            </a:br>
            <a:r>
              <a:rPr lang="en-US" sz="2800" dirty="0" smtClean="0"/>
              <a:t/>
            </a:r>
            <a:br>
              <a:rPr lang="en-US" sz="2800" dirty="0" smtClean="0"/>
            </a:br>
            <a:r>
              <a:rPr lang="en-US" sz="2800" dirty="0" smtClean="0"/>
              <a:t>Why do we perform spirometer test? </a:t>
            </a:r>
            <a:br>
              <a:rPr lang="en-US" sz="2800" dirty="0" smtClean="0"/>
            </a:br>
            <a:r>
              <a:rPr lang="en-US" sz="2800" dirty="0" smtClean="0"/>
              <a:t>- Cause of SOB</a:t>
            </a:r>
            <a:br>
              <a:rPr lang="en-US" sz="2800" dirty="0" smtClean="0"/>
            </a:br>
            <a:r>
              <a:rPr lang="en-US" sz="2800" dirty="0" smtClean="0"/>
              <a:t>- Rule out obstructive or restrictive lung disease </a:t>
            </a:r>
            <a:br>
              <a:rPr lang="en-US" sz="2800" dirty="0" smtClean="0"/>
            </a:br>
            <a:r>
              <a:rPr lang="en-US" sz="2800" dirty="0" smtClean="0"/>
              <a:t>- Diagnose and monitor lung problems.</a:t>
            </a:r>
            <a:br>
              <a:rPr lang="en-US" sz="2800" dirty="0" smtClean="0"/>
            </a:br>
            <a:r>
              <a:rPr lang="en-US" sz="2800" dirty="0" smtClean="0"/>
              <a:t>- Monitor how well medications are working.</a:t>
            </a:r>
            <a:br>
              <a:rPr lang="en-US" sz="2800" dirty="0" smtClean="0"/>
            </a:br>
            <a:endParaRPr lang="en-US" sz="2800" dirty="0"/>
          </a:p>
        </p:txBody>
      </p:sp>
    </p:spTree>
    <p:extLst>
      <p:ext uri="{BB962C8B-B14F-4D97-AF65-F5344CB8AC3E}">
        <p14:creationId xmlns:p14="http://schemas.microsoft.com/office/powerpoint/2010/main" val="259840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1"/>
                </a:solidFill>
              </a:rPr>
              <a:t>Equipment</a:t>
            </a:r>
            <a:r>
              <a:rPr lang="en-US" sz="6000" b="1" dirty="0" smtClean="0">
                <a:solidFill>
                  <a:schemeClr val="accent1">
                    <a:lumMod val="75000"/>
                  </a:schemeClr>
                </a:solidFill>
              </a:rPr>
              <a:t> </a:t>
            </a:r>
            <a:endParaRPr lang="en-US" sz="6000" b="1" dirty="0">
              <a:solidFill>
                <a:schemeClr val="accent1">
                  <a:lumMod val="75000"/>
                </a:schemeClr>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 Simple spirometer ( many types are available, Bell-type spirometer or water-gauge spirometer ) </a:t>
            </a:r>
          </a:p>
          <a:p>
            <a:pPr>
              <a:buFont typeface="Arial" panose="020B0604020202020204" pitchFamily="34" charset="0"/>
              <a:buChar char="•"/>
            </a:pPr>
            <a:r>
              <a:rPr lang="en-US" sz="2800" dirty="0"/>
              <a:t> </a:t>
            </a:r>
            <a:r>
              <a:rPr lang="en-US" sz="2800" dirty="0" smtClean="0"/>
              <a:t>Nose clip. </a:t>
            </a:r>
          </a:p>
          <a:p>
            <a:pPr>
              <a:buFont typeface="Arial" panose="020B0604020202020204" pitchFamily="34" charset="0"/>
              <a:buChar char="•"/>
            </a:pPr>
            <a:r>
              <a:rPr lang="en-US" sz="2800" dirty="0"/>
              <a:t> </a:t>
            </a:r>
            <a:r>
              <a:rPr lang="en-US" sz="2800" dirty="0" smtClean="0"/>
              <a:t>Disposable mouth piece. </a:t>
            </a:r>
            <a:endParaRPr lang="en-US" sz="2800" dirty="0"/>
          </a:p>
        </p:txBody>
      </p:sp>
    </p:spTree>
    <p:extLst>
      <p:ext uri="{BB962C8B-B14F-4D97-AF65-F5344CB8AC3E}">
        <p14:creationId xmlns:p14="http://schemas.microsoft.com/office/powerpoint/2010/main" val="106689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1"/>
                </a:solidFill>
              </a:rPr>
              <a:t>Simple spirometer </a:t>
            </a:r>
            <a:endParaRPr lang="en-US" sz="6000" b="1" dirty="0">
              <a:solidFill>
                <a:schemeClr val="accent1"/>
              </a:solidFill>
            </a:endParaRPr>
          </a:p>
        </p:txBody>
      </p:sp>
      <p:sp>
        <p:nvSpPr>
          <p:cNvPr id="3" name="Content Placeholder 2"/>
          <p:cNvSpPr>
            <a:spLocks noGrp="1"/>
          </p:cNvSpPr>
          <p:nvPr>
            <p:ph idx="1"/>
          </p:nvPr>
        </p:nvSpPr>
        <p:spPr>
          <a:xfrm>
            <a:off x="1097280" y="1874914"/>
            <a:ext cx="10058400" cy="3994180"/>
          </a:xfrm>
        </p:spPr>
        <p:txBody>
          <a:bodyPr/>
          <a:lstStyle/>
          <a:p>
            <a:pPr marL="0" indent="0">
              <a:buNone/>
            </a:pPr>
            <a:endParaRPr lang="en-US" dirty="0"/>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330209" y="1874914"/>
            <a:ext cx="5184576" cy="360039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714" y="2102590"/>
            <a:ext cx="3578352" cy="3295623"/>
          </a:xfrm>
          <a:prstGeom prst="rect">
            <a:avLst/>
          </a:prstGeom>
        </p:spPr>
      </p:pic>
      <p:sp>
        <p:nvSpPr>
          <p:cNvPr id="6" name="Rectangle 5"/>
          <p:cNvSpPr/>
          <p:nvPr/>
        </p:nvSpPr>
        <p:spPr>
          <a:xfrm>
            <a:off x="6747714" y="5205046"/>
            <a:ext cx="426809" cy="2702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9904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1"/>
                </a:solidFill>
              </a:rPr>
              <a:t>Procedure</a:t>
            </a:r>
            <a:endParaRPr lang="en-US" sz="6000" b="1" dirty="0">
              <a:solidFill>
                <a:schemeClr val="accent1"/>
              </a:solidFill>
            </a:endParaRPr>
          </a:p>
        </p:txBody>
      </p:sp>
      <p:sp>
        <p:nvSpPr>
          <p:cNvPr id="9" name="Content Placeholder 8"/>
          <p:cNvSpPr>
            <a:spLocks noGrp="1"/>
          </p:cNvSpPr>
          <p:nvPr>
            <p:ph idx="1"/>
          </p:nvPr>
        </p:nvSpPr>
        <p:spPr/>
        <p:txBody>
          <a:bodyPr>
            <a:noAutofit/>
          </a:bodyPr>
          <a:lstStyle/>
          <a:p>
            <a:r>
              <a:rPr lang="en-US" dirty="0" smtClean="0"/>
              <a:t>1. Insert the mouthpiece in the subject’s mouth. </a:t>
            </a:r>
          </a:p>
          <a:p>
            <a:r>
              <a:rPr lang="en-US" dirty="0" smtClean="0"/>
              <a:t>2. Place the nose clip on the subject’s nose. </a:t>
            </a:r>
          </a:p>
          <a:p>
            <a:r>
              <a:rPr lang="en-US" dirty="0" smtClean="0"/>
              <a:t>3. Ask the subject to take normal breaths through the mouthpiece for a short while.</a:t>
            </a:r>
            <a:r>
              <a:rPr lang="en-US" dirty="0"/>
              <a:t> </a:t>
            </a:r>
            <a:endParaRPr lang="en-US" dirty="0" smtClean="0"/>
          </a:p>
          <a:p>
            <a:r>
              <a:rPr lang="en-US" dirty="0" smtClean="0"/>
              <a:t>4. After recording few normal breaths, ask the subject to take a deep forceful inspiration filling their lungs to their maximum ability, then exhale gently and follow it with few normal breaths. </a:t>
            </a:r>
          </a:p>
          <a:p>
            <a:r>
              <a:rPr lang="en-US" dirty="0" smtClean="0"/>
              <a:t>5. Than ask the subject to expire quickly, forcibly and as completely as possible. Followed by inhalation and normal breathing.</a:t>
            </a:r>
          </a:p>
          <a:p>
            <a:r>
              <a:rPr lang="en-US" dirty="0" smtClean="0"/>
              <a:t>6. Finally, ask the subject to take a deep forceful inspiration and to follow it immediately with maximum quick and forceful expiration. Once this is complete, ask the subject to breath normally for a short time.</a:t>
            </a:r>
          </a:p>
          <a:p>
            <a:r>
              <a:rPr lang="en-US" dirty="0" smtClean="0"/>
              <a:t>7. The </a:t>
            </a:r>
            <a:r>
              <a:rPr lang="en-US" dirty="0" err="1" smtClean="0"/>
              <a:t>spirogram</a:t>
            </a:r>
            <a:r>
              <a:rPr lang="en-US" dirty="0" smtClean="0"/>
              <a:t> is recorded on a moving drum.</a:t>
            </a:r>
          </a:p>
        </p:txBody>
      </p:sp>
    </p:spTree>
    <p:extLst>
      <p:ext uri="{BB962C8B-B14F-4D97-AF65-F5344CB8AC3E}">
        <p14:creationId xmlns:p14="http://schemas.microsoft.com/office/powerpoint/2010/main" val="3754747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p:cNvSpPr>
            <a:spLocks noGrp="1"/>
          </p:cNvSpPr>
          <p:nvPr>
            <p:ph type="title"/>
          </p:nvPr>
        </p:nvSpPr>
        <p:spPr/>
        <p:txBody>
          <a:bodyPr/>
          <a:lstStyle/>
          <a:p>
            <a:endParaRPr lang="en-US" dirty="0"/>
          </a:p>
        </p:txBody>
      </p:sp>
      <p:sp>
        <p:nvSpPr>
          <p:cNvPr id="47" name="Content Placeholder 46"/>
          <p:cNvSpPr>
            <a:spLocks noGrp="1"/>
          </p:cNvSpPr>
          <p:nvPr>
            <p:ph idx="1"/>
          </p:nvPr>
        </p:nvSpPr>
        <p:spPr>
          <a:xfrm>
            <a:off x="1097280" y="1845733"/>
            <a:ext cx="10058400" cy="4344051"/>
          </a:xfrm>
        </p:spPr>
        <p:txBody>
          <a:bodyPr>
            <a:normAutofit lnSpcReduction="1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p>
          <a:p>
            <a:r>
              <a:rPr lang="en-US" sz="2400" dirty="0" smtClean="0"/>
              <a:t>The subject breaths through a mouthpiece while a nose clip is placed on the nose to avoid air escaping through the nose. While breathing, air moves in and out of the spirometer chamber causing displacement in the pen attached to its surface. The moving pen draws the spirometry graph on kymograph. The degree of displacement is proportional to the volume of air moving in and out of the lungs. With proper calibration, the volume of air moving in and out of the lungs can be calculated.</a:t>
            </a:r>
            <a:endParaRPr lang="en-US" sz="2400" dirty="0"/>
          </a:p>
        </p:txBody>
      </p:sp>
      <p:sp>
        <p:nvSpPr>
          <p:cNvPr id="7" name="Rectangle 6"/>
          <p:cNvSpPr/>
          <p:nvPr/>
        </p:nvSpPr>
        <p:spPr>
          <a:xfrm>
            <a:off x="8973083" y="1508760"/>
            <a:ext cx="2527256"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Content Placeholder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917288" y="826408"/>
            <a:ext cx="5976664" cy="2736304"/>
          </a:xfrm>
          <a:prstGeom prst="rect">
            <a:avLst/>
          </a:prstGeom>
          <a:ln>
            <a:solidFill>
              <a:sysClr val="windowText" lastClr="000000"/>
            </a:solidFill>
          </a:ln>
        </p:spPr>
      </p:pic>
      <p:sp>
        <p:nvSpPr>
          <p:cNvPr id="49" name="Rectangle 48"/>
          <p:cNvSpPr/>
          <p:nvPr/>
        </p:nvSpPr>
        <p:spPr>
          <a:xfrm>
            <a:off x="939019" y="1575582"/>
            <a:ext cx="1899139"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1952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1"/>
                </a:solidFill>
              </a:rPr>
              <a:t>Lung volumes and Capacities</a:t>
            </a:r>
            <a:endParaRPr lang="en-US" sz="6000" b="1" dirty="0">
              <a:solidFill>
                <a:schemeClr val="accent1"/>
              </a:solidFill>
            </a:endParaRPr>
          </a:p>
        </p:txBody>
      </p:sp>
      <p:sp>
        <p:nvSpPr>
          <p:cNvPr id="3" name="Content Placeholder 2"/>
          <p:cNvSpPr>
            <a:spLocks noGrp="1"/>
          </p:cNvSpPr>
          <p:nvPr>
            <p:ph idx="1"/>
          </p:nvPr>
        </p:nvSpPr>
        <p:spPr/>
        <p:txBody>
          <a:bodyPr/>
          <a:lstStyle/>
          <a:p>
            <a:endParaRPr lang="en-US" dirty="0"/>
          </a:p>
        </p:txBody>
      </p:sp>
      <p:pic>
        <p:nvPicPr>
          <p:cNvPr id="4" name="Picture 2" descr="C:\Users\user\Pictures\spirometer-graph.jpg"/>
          <p:cNvPicPr>
            <a:picLocks noChangeAspect="1" noChangeArrowheads="1"/>
          </p:cNvPicPr>
          <p:nvPr/>
        </p:nvPicPr>
        <p:blipFill rotWithShape="1">
          <a:blip r:embed="rId2">
            <a:extLst>
              <a:ext uri="{28A0092B-C50C-407E-A947-70E740481C1C}">
                <a14:useLocalDpi xmlns:a14="http://schemas.microsoft.com/office/drawing/2010/main" val="0"/>
              </a:ext>
            </a:extLst>
          </a:blip>
          <a:srcRect b="7672"/>
          <a:stretch/>
        </p:blipFill>
        <p:spPr bwMode="auto">
          <a:xfrm>
            <a:off x="2087880" y="1845734"/>
            <a:ext cx="8077200" cy="379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7969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E48312"/>
                </a:solidFill>
              </a:rPr>
              <a:t>Lung volumes and Capacities</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793" y="1737360"/>
            <a:ext cx="7296262" cy="4525963"/>
          </a:xfrm>
          <a:prstGeom prst="rect">
            <a:avLst/>
          </a:prstGeom>
        </p:spPr>
      </p:pic>
    </p:spTree>
    <p:extLst>
      <p:ext uri="{BB962C8B-B14F-4D97-AF65-F5344CB8AC3E}">
        <p14:creationId xmlns:p14="http://schemas.microsoft.com/office/powerpoint/2010/main" val="93542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380</TotalTime>
  <Words>324</Words>
  <Application>Microsoft Office PowerPoint</Application>
  <PresentationFormat>Custom</PresentationFormat>
  <Paragraphs>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Retrospect</vt:lpstr>
      <vt:lpstr>Simple Spirometry</vt:lpstr>
      <vt:lpstr>Objectives</vt:lpstr>
      <vt:lpstr>Simple Spirometry </vt:lpstr>
      <vt:lpstr>Equipment </vt:lpstr>
      <vt:lpstr>Simple spirometer </vt:lpstr>
      <vt:lpstr>Procedure</vt:lpstr>
      <vt:lpstr>PowerPoint Presentation</vt:lpstr>
      <vt:lpstr>Lung volumes and Capacities</vt:lpstr>
      <vt:lpstr>Lung volumes and Capacities</vt:lpstr>
      <vt:lpstr>Lung volumes and Capacities</vt:lpstr>
      <vt:lpstr>Lung volumes and Capacities</vt:lpstr>
      <vt:lpstr>Lung volumes and Capacities</vt:lpstr>
      <vt:lpstr>Lung volumes and Capacities</vt:lpstr>
      <vt:lpstr>Lung volumes and Capacities</vt:lpstr>
      <vt:lpstr>Lung volumes and Capacities</vt:lpstr>
      <vt:lpstr>Physiological factors affecting lung volumes and capacities </vt:lpstr>
      <vt:lpstr>Pathological conditions affecting lung volumes and capacities </vt:lpstr>
      <vt:lpstr>Pathological conditions affecting lung volumes and capacities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Spirometry</dc:title>
  <dc:creator>Reema Al-Taweraqi</dc:creator>
  <cp:lastModifiedBy>Ola Helmi Mawlana</cp:lastModifiedBy>
  <cp:revision>27</cp:revision>
  <dcterms:created xsi:type="dcterms:W3CDTF">2021-01-20T05:19:36Z</dcterms:created>
  <dcterms:modified xsi:type="dcterms:W3CDTF">2021-01-25T09:31:25Z</dcterms:modified>
</cp:coreProperties>
</file>