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75" r:id="rId1"/>
    <p:sldMasterId id="2147483895" r:id="rId2"/>
  </p:sldMasterIdLst>
  <p:notesMasterIdLst>
    <p:notesMasterId r:id="rId29"/>
  </p:notesMasterIdLst>
  <p:handoutMasterIdLst>
    <p:handoutMasterId r:id="rId30"/>
  </p:handoutMasterIdLst>
  <p:sldIdLst>
    <p:sldId id="349" r:id="rId3"/>
    <p:sldId id="344" r:id="rId4"/>
    <p:sldId id="355" r:id="rId5"/>
    <p:sldId id="356" r:id="rId6"/>
    <p:sldId id="357" r:id="rId7"/>
    <p:sldId id="358" r:id="rId8"/>
    <p:sldId id="359" r:id="rId9"/>
    <p:sldId id="361" r:id="rId10"/>
    <p:sldId id="362" r:id="rId11"/>
    <p:sldId id="363" r:id="rId12"/>
    <p:sldId id="365" r:id="rId13"/>
    <p:sldId id="367"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4" r:id="rId28"/>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FF0000"/>
    <a:srgbClr val="B014BC"/>
    <a:srgbClr val="3399FF"/>
    <a:srgbClr val="00823B"/>
    <a:srgbClr val="7D035A"/>
    <a:srgbClr val="2CD0D4"/>
    <a:srgbClr val="00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09" autoAdjust="0"/>
    <p:restoredTop sz="94737" autoAdjust="0"/>
  </p:normalViewPr>
  <p:slideViewPr>
    <p:cSldViewPr>
      <p:cViewPr>
        <p:scale>
          <a:sx n="94" d="100"/>
          <a:sy n="94" d="100"/>
        </p:scale>
        <p:origin x="-696"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185347"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185348"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185349"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63BA9905-9152-4233-8E5E-E2F15C63AE7E}" type="slidenum">
              <a:rPr lang="ar-SA"/>
              <a:pPr>
                <a:defRPr/>
              </a:pPr>
              <a:t>‹#›</a:t>
            </a:fld>
            <a:endParaRPr lang="en-US"/>
          </a:p>
        </p:txBody>
      </p:sp>
    </p:spTree>
    <p:extLst>
      <p:ext uri="{BB962C8B-B14F-4D97-AF65-F5344CB8AC3E}">
        <p14:creationId xmlns:p14="http://schemas.microsoft.com/office/powerpoint/2010/main" val="24294963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410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0DC0C0A7-0F91-46D4-9FA5-84EA2249DAC3}" type="slidenum">
              <a:rPr lang="ar-SA"/>
              <a:pPr>
                <a:defRPr/>
              </a:pPr>
              <a:t>‹#›</a:t>
            </a:fld>
            <a:endParaRPr lang="en-US"/>
          </a:p>
        </p:txBody>
      </p:sp>
    </p:spTree>
    <p:extLst>
      <p:ext uri="{BB962C8B-B14F-4D97-AF65-F5344CB8AC3E}">
        <p14:creationId xmlns:p14="http://schemas.microsoft.com/office/powerpoint/2010/main" val="1914476840"/>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1EB05-4E97-4030-AA0C-826AF21A044B}" type="slidenum">
              <a:rPr lang="en-US" smtClean="0">
                <a:cs typeface="Arial" pitchFamily="34" charset="0"/>
              </a:rPr>
              <a:pPr/>
              <a:t>1</a:t>
            </a:fld>
            <a:endParaRPr lang="en-US" smtClean="0">
              <a:cs typeface="Arial" pitchFamily="34" charset="0"/>
            </a:endParaRPr>
          </a:p>
        </p:txBody>
      </p:sp>
    </p:spTree>
    <p:extLst>
      <p:ext uri="{BB962C8B-B14F-4D97-AF65-F5344CB8AC3E}">
        <p14:creationId xmlns:p14="http://schemas.microsoft.com/office/powerpoint/2010/main" val="62972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10</a:t>
            </a:fld>
            <a:endParaRPr lang="en-US"/>
          </a:p>
        </p:txBody>
      </p:sp>
    </p:spTree>
    <p:extLst>
      <p:ext uri="{BB962C8B-B14F-4D97-AF65-F5344CB8AC3E}">
        <p14:creationId xmlns:p14="http://schemas.microsoft.com/office/powerpoint/2010/main" val="364091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11</a:t>
            </a:fld>
            <a:endParaRPr lang="en-US"/>
          </a:p>
        </p:txBody>
      </p:sp>
    </p:spTree>
    <p:extLst>
      <p:ext uri="{BB962C8B-B14F-4D97-AF65-F5344CB8AC3E}">
        <p14:creationId xmlns:p14="http://schemas.microsoft.com/office/powerpoint/2010/main" val="212320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12</a:t>
            </a:fld>
            <a:endParaRPr lang="en-US"/>
          </a:p>
        </p:txBody>
      </p:sp>
    </p:spTree>
    <p:extLst>
      <p:ext uri="{BB962C8B-B14F-4D97-AF65-F5344CB8AC3E}">
        <p14:creationId xmlns:p14="http://schemas.microsoft.com/office/powerpoint/2010/main" val="429231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13</a:t>
            </a:fld>
            <a:endParaRPr lang="en-US"/>
          </a:p>
        </p:txBody>
      </p:sp>
    </p:spTree>
    <p:extLst>
      <p:ext uri="{BB962C8B-B14F-4D97-AF65-F5344CB8AC3E}">
        <p14:creationId xmlns:p14="http://schemas.microsoft.com/office/powerpoint/2010/main" val="133292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14</a:t>
            </a:fld>
            <a:endParaRPr lang="en-US"/>
          </a:p>
        </p:txBody>
      </p:sp>
    </p:spTree>
    <p:extLst>
      <p:ext uri="{BB962C8B-B14F-4D97-AF65-F5344CB8AC3E}">
        <p14:creationId xmlns:p14="http://schemas.microsoft.com/office/powerpoint/2010/main" val="311488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15</a:t>
            </a:fld>
            <a:endParaRPr lang="en-US"/>
          </a:p>
        </p:txBody>
      </p:sp>
    </p:spTree>
    <p:extLst>
      <p:ext uri="{BB962C8B-B14F-4D97-AF65-F5344CB8AC3E}">
        <p14:creationId xmlns:p14="http://schemas.microsoft.com/office/powerpoint/2010/main" val="227132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16</a:t>
            </a:fld>
            <a:endParaRPr lang="en-US"/>
          </a:p>
        </p:txBody>
      </p:sp>
    </p:spTree>
    <p:extLst>
      <p:ext uri="{BB962C8B-B14F-4D97-AF65-F5344CB8AC3E}">
        <p14:creationId xmlns:p14="http://schemas.microsoft.com/office/powerpoint/2010/main" val="382245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17</a:t>
            </a:fld>
            <a:endParaRPr lang="en-US"/>
          </a:p>
        </p:txBody>
      </p:sp>
    </p:spTree>
    <p:extLst>
      <p:ext uri="{BB962C8B-B14F-4D97-AF65-F5344CB8AC3E}">
        <p14:creationId xmlns:p14="http://schemas.microsoft.com/office/powerpoint/2010/main" val="46333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18</a:t>
            </a:fld>
            <a:endParaRPr lang="en-US"/>
          </a:p>
        </p:txBody>
      </p:sp>
    </p:spTree>
    <p:extLst>
      <p:ext uri="{BB962C8B-B14F-4D97-AF65-F5344CB8AC3E}">
        <p14:creationId xmlns:p14="http://schemas.microsoft.com/office/powerpoint/2010/main" val="159618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19</a:t>
            </a:fld>
            <a:endParaRPr lang="en-US"/>
          </a:p>
        </p:txBody>
      </p:sp>
    </p:spTree>
    <p:extLst>
      <p:ext uri="{BB962C8B-B14F-4D97-AF65-F5344CB8AC3E}">
        <p14:creationId xmlns:p14="http://schemas.microsoft.com/office/powerpoint/2010/main" val="28122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Footer Placeholder 3"/>
          <p:cNvSpPr>
            <a:spLocks noGrp="1"/>
          </p:cNvSpPr>
          <p:nvPr>
            <p:ph type="ftr" sz="quarter" idx="10"/>
          </p:nvPr>
        </p:nvSpPr>
        <p:spPr/>
        <p:txBody>
          <a:bodyPr/>
          <a:lstStyle/>
          <a:p>
            <a:pPr>
              <a:defRPr/>
            </a:pPr>
            <a:r>
              <a:rPr lang="en-US" smtClean="0"/>
              <a:t>Prof. Saeed Abuel Makarem</a:t>
            </a:r>
            <a:endParaRPr lang="en-US"/>
          </a:p>
        </p:txBody>
      </p:sp>
      <p:sp>
        <p:nvSpPr>
          <p:cNvPr id="5" name="Slide Number Placeholder 4"/>
          <p:cNvSpPr>
            <a:spLocks noGrp="1"/>
          </p:cNvSpPr>
          <p:nvPr>
            <p:ph type="sldNum" sz="quarter" idx="11"/>
          </p:nvPr>
        </p:nvSpPr>
        <p:spPr/>
        <p:txBody>
          <a:bodyPr/>
          <a:lstStyle/>
          <a:p>
            <a:pPr>
              <a:defRPr/>
            </a:pPr>
            <a:fld id="{0DC0C0A7-0F91-46D4-9FA5-84EA2249DAC3}" type="slidenum">
              <a:rPr lang="ar-SA" smtClean="0"/>
              <a:pPr>
                <a:defRPr/>
              </a:pPr>
              <a:t>2</a:t>
            </a:fld>
            <a:endParaRPr lang="en-US"/>
          </a:p>
        </p:txBody>
      </p:sp>
    </p:spTree>
    <p:extLst>
      <p:ext uri="{BB962C8B-B14F-4D97-AF65-F5344CB8AC3E}">
        <p14:creationId xmlns:p14="http://schemas.microsoft.com/office/powerpoint/2010/main" val="246668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20</a:t>
            </a:fld>
            <a:endParaRPr lang="en-US"/>
          </a:p>
        </p:txBody>
      </p:sp>
    </p:spTree>
    <p:extLst>
      <p:ext uri="{BB962C8B-B14F-4D97-AF65-F5344CB8AC3E}">
        <p14:creationId xmlns:p14="http://schemas.microsoft.com/office/powerpoint/2010/main" val="1820401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21</a:t>
            </a:fld>
            <a:endParaRPr lang="en-US"/>
          </a:p>
        </p:txBody>
      </p:sp>
    </p:spTree>
    <p:extLst>
      <p:ext uri="{BB962C8B-B14F-4D97-AF65-F5344CB8AC3E}">
        <p14:creationId xmlns:p14="http://schemas.microsoft.com/office/powerpoint/2010/main" val="3107582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22</a:t>
            </a:fld>
            <a:endParaRPr lang="en-US"/>
          </a:p>
        </p:txBody>
      </p:sp>
    </p:spTree>
    <p:extLst>
      <p:ext uri="{BB962C8B-B14F-4D97-AF65-F5344CB8AC3E}">
        <p14:creationId xmlns:p14="http://schemas.microsoft.com/office/powerpoint/2010/main" val="344709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23</a:t>
            </a:fld>
            <a:endParaRPr lang="en-US"/>
          </a:p>
        </p:txBody>
      </p:sp>
    </p:spTree>
    <p:extLst>
      <p:ext uri="{BB962C8B-B14F-4D97-AF65-F5344CB8AC3E}">
        <p14:creationId xmlns:p14="http://schemas.microsoft.com/office/powerpoint/2010/main" val="1016661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24</a:t>
            </a:fld>
            <a:endParaRPr lang="en-US"/>
          </a:p>
        </p:txBody>
      </p:sp>
    </p:spTree>
    <p:extLst>
      <p:ext uri="{BB962C8B-B14F-4D97-AF65-F5344CB8AC3E}">
        <p14:creationId xmlns:p14="http://schemas.microsoft.com/office/powerpoint/2010/main" val="3873043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25</a:t>
            </a:fld>
            <a:endParaRPr lang="en-US"/>
          </a:p>
        </p:txBody>
      </p:sp>
    </p:spTree>
    <p:extLst>
      <p:ext uri="{BB962C8B-B14F-4D97-AF65-F5344CB8AC3E}">
        <p14:creationId xmlns:p14="http://schemas.microsoft.com/office/powerpoint/2010/main" val="420329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3</a:t>
            </a:fld>
            <a:endParaRPr lang="en-US"/>
          </a:p>
        </p:txBody>
      </p:sp>
    </p:spTree>
    <p:extLst>
      <p:ext uri="{BB962C8B-B14F-4D97-AF65-F5344CB8AC3E}">
        <p14:creationId xmlns:p14="http://schemas.microsoft.com/office/powerpoint/2010/main" val="230224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4</a:t>
            </a:fld>
            <a:endParaRPr lang="en-US"/>
          </a:p>
        </p:txBody>
      </p:sp>
    </p:spTree>
    <p:extLst>
      <p:ext uri="{BB962C8B-B14F-4D97-AF65-F5344CB8AC3E}">
        <p14:creationId xmlns:p14="http://schemas.microsoft.com/office/powerpoint/2010/main" val="278148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5</a:t>
            </a:fld>
            <a:endParaRPr lang="en-US"/>
          </a:p>
        </p:txBody>
      </p:sp>
    </p:spTree>
    <p:extLst>
      <p:ext uri="{BB962C8B-B14F-4D97-AF65-F5344CB8AC3E}">
        <p14:creationId xmlns:p14="http://schemas.microsoft.com/office/powerpoint/2010/main" val="260917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6</a:t>
            </a:fld>
            <a:endParaRPr lang="en-US"/>
          </a:p>
        </p:txBody>
      </p:sp>
    </p:spTree>
    <p:extLst>
      <p:ext uri="{BB962C8B-B14F-4D97-AF65-F5344CB8AC3E}">
        <p14:creationId xmlns:p14="http://schemas.microsoft.com/office/powerpoint/2010/main" val="394469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7</a:t>
            </a:fld>
            <a:endParaRPr lang="en-US"/>
          </a:p>
        </p:txBody>
      </p:sp>
    </p:spTree>
    <p:extLst>
      <p:ext uri="{BB962C8B-B14F-4D97-AF65-F5344CB8AC3E}">
        <p14:creationId xmlns:p14="http://schemas.microsoft.com/office/powerpoint/2010/main" val="87194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8</a:t>
            </a:fld>
            <a:endParaRPr lang="en-US"/>
          </a:p>
        </p:txBody>
      </p:sp>
    </p:spTree>
    <p:extLst>
      <p:ext uri="{BB962C8B-B14F-4D97-AF65-F5344CB8AC3E}">
        <p14:creationId xmlns:p14="http://schemas.microsoft.com/office/powerpoint/2010/main" val="210819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9</a:t>
            </a:fld>
            <a:endParaRPr lang="en-US"/>
          </a:p>
        </p:txBody>
      </p:sp>
    </p:spTree>
    <p:extLst>
      <p:ext uri="{BB962C8B-B14F-4D97-AF65-F5344CB8AC3E}">
        <p14:creationId xmlns:p14="http://schemas.microsoft.com/office/powerpoint/2010/main" val="355688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26"/>
          <p:cNvSpPr>
            <a:spLocks noGrp="1"/>
          </p:cNvSpPr>
          <p:nvPr>
            <p:ph type="sldNum" sz="quarter" idx="12"/>
          </p:nvPr>
        </p:nvSpPr>
        <p:spPr/>
        <p:txBody>
          <a:bodyPr/>
          <a:lstStyle>
            <a:lvl1pPr>
              <a:defRPr/>
            </a:lvl1pPr>
          </a:lstStyle>
          <a:p>
            <a:pPr>
              <a:defRPr/>
            </a:pPr>
            <a:fld id="{4FCBAE9F-2412-4FC5-8A3D-B56D0D0A0C3D}"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2F45327C-7D57-45AF-AF80-D6005E673DD3}" type="slidenum">
              <a:rPr lang="ar-SA"/>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AF2172B2-B113-41F1-8CDC-B76EBC5743C8}" type="slidenum">
              <a:rPr lang="ar-SA"/>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DA8BEC4-84F3-4BB9-8ED5-2B3A11C0F6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6198510"/>
      </p:ext>
    </p:extLst>
  </p:cSld>
  <p:clrMapOvr>
    <a:masterClrMapping/>
  </p:clrMapOvr>
  <p:transition>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E498D07-B4BE-4F23-9C8E-0F7A68FA8E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3615957"/>
      </p:ext>
    </p:extLst>
  </p:cSld>
  <p:clrMapOvr>
    <a:masterClrMapping/>
  </p:clrMapOvr>
  <p:transition>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A6B575E-058B-472A-A11A-3BF741D204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8087276"/>
      </p:ext>
    </p:extLst>
  </p:cSld>
  <p:clrMapOvr>
    <a:masterClrMapping/>
  </p:clrMapOvr>
  <p:transition>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131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131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2E63BEB-2B50-4609-AECF-0CEDE9B93C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8392268"/>
      </p:ext>
    </p:extLst>
  </p:cSld>
  <p:clrMapOvr>
    <a:masterClrMapping/>
  </p:clrMapOvr>
  <p:transition>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48C9313B-8B4F-4D81-9F26-1A25CA9559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3589714"/>
      </p:ext>
    </p:extLst>
  </p:cSld>
  <p:clrMapOvr>
    <a:masterClrMapping/>
  </p:clrMapOvr>
  <p:transition>
    <p:cut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E5C72B41-2B87-43C3-A2C5-FDDBEACE07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0189864"/>
      </p:ext>
    </p:extLst>
  </p:cSld>
  <p:clrMapOvr>
    <a:masterClrMapping/>
  </p:clrMapOvr>
  <p:transition>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E14F463-A2E2-4F4B-9E76-78AABDA0AF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440938"/>
      </p:ext>
    </p:extLst>
  </p:cSld>
  <p:clrMapOvr>
    <a:masterClrMapping/>
  </p:clrMapOvr>
  <p:transition>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A49E16E-4245-4ADF-A122-AF00890D72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6941707"/>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6A3CD973-453F-4187-AE6C-B042250E7242}" type="slidenum">
              <a:rPr lang="ar-SA"/>
              <a:pPr>
                <a:defRPr/>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7B8201F-E6D3-4BC8-8152-520AF5CE13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2611471"/>
      </p:ext>
    </p:extLst>
  </p:cSld>
  <p:clrMapOvr>
    <a:masterClrMapping/>
  </p:clrMapOvr>
  <p:transition>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330953-9E5D-4DE3-84AA-FECDCD6CFE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8608503"/>
      </p:ext>
    </p:extLst>
  </p:cSld>
  <p:clrMapOvr>
    <a:masterClrMapping/>
  </p:clrMapOvr>
  <p:transition>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5625"/>
            <a:ext cx="2057400" cy="236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55625"/>
            <a:ext cx="6019800" cy="236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4F7133F-7626-434E-83F0-F2AE2386BE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6984086"/>
      </p:ext>
    </p:extLst>
  </p:cSld>
  <p:clrMapOvr>
    <a:masterClrMapping/>
  </p:clrMapOvr>
  <p:transition>
    <p:cut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5"/>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131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131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10B67F0-0D8C-493E-AB71-58CAD51D19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7665355"/>
      </p:ext>
    </p:extLst>
  </p:cSld>
  <p:clrMapOvr>
    <a:masterClrMapping/>
  </p:clrMapOvr>
  <p:transition>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5"/>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58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35213"/>
            <a:ext cx="8229600" cy="58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2500378-43BD-433B-BA06-8D39E173A7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4375023"/>
      </p:ext>
    </p:extLst>
  </p:cSld>
  <p:clrMapOvr>
    <a:masterClrMapping/>
  </p:clrMapOvr>
  <p:transition>
    <p:cut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12"/>
          <p:cNvSpPr>
            <a:spLocks noGrp="1" noChangeArrowheads="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endParaRPr lang="en-US">
              <a:solidFill>
                <a:srgbClr val="FFFFFF"/>
              </a:solidFill>
              <a:cs typeface="+mn-cs"/>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DF241A24-7C44-440F-A793-23F25E5E92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681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5"/>
          <p:cNvSpPr>
            <a:spLocks noGrp="1"/>
          </p:cNvSpPr>
          <p:nvPr>
            <p:ph type="sldNum" sz="quarter" idx="12"/>
          </p:nvPr>
        </p:nvSpPr>
        <p:spPr/>
        <p:txBody>
          <a:bodyPr/>
          <a:lstStyle>
            <a:lvl1pPr>
              <a:defRPr/>
            </a:lvl1pPr>
          </a:lstStyle>
          <a:p>
            <a:pPr>
              <a:defRPr/>
            </a:pPr>
            <a:fld id="{58DE0FDB-ED39-4CF3-8843-662530320F8B}"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17"/>
          <p:cNvSpPr>
            <a:spLocks noGrp="1"/>
          </p:cNvSpPr>
          <p:nvPr>
            <p:ph type="sldNum" sz="quarter" idx="12"/>
          </p:nvPr>
        </p:nvSpPr>
        <p:spPr/>
        <p:txBody>
          <a:bodyPr/>
          <a:lstStyle>
            <a:lvl1pPr>
              <a:defRPr/>
            </a:lvl1pPr>
          </a:lstStyle>
          <a:p>
            <a:pPr>
              <a:defRPr/>
            </a:pPr>
            <a:fld id="{27F0E465-6356-473C-BAAF-016CC6929DC9}" type="slidenum">
              <a:rPr lang="ar-SA"/>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Prof. Saeed Abuel Makarem</a:t>
            </a:r>
          </a:p>
        </p:txBody>
      </p:sp>
      <p:sp>
        <p:nvSpPr>
          <p:cNvPr id="9" name="Slide Number Placeholder 8"/>
          <p:cNvSpPr>
            <a:spLocks noGrp="1"/>
          </p:cNvSpPr>
          <p:nvPr>
            <p:ph type="sldNum" sz="quarter" idx="12"/>
          </p:nvPr>
        </p:nvSpPr>
        <p:spPr/>
        <p:txBody>
          <a:bodyPr/>
          <a:lstStyle>
            <a:lvl1pPr>
              <a:defRPr/>
            </a:lvl1pPr>
          </a:lstStyle>
          <a:p>
            <a:pPr>
              <a:defRPr/>
            </a:pPr>
            <a:fld id="{1CA95308-6ED8-48D3-B3F8-357B3A108A22}" type="slidenum">
              <a:rPr lang="ar-SA"/>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5" name="Slide Number Placeholder 17"/>
          <p:cNvSpPr>
            <a:spLocks noGrp="1"/>
          </p:cNvSpPr>
          <p:nvPr>
            <p:ph type="sldNum" sz="quarter" idx="12"/>
          </p:nvPr>
        </p:nvSpPr>
        <p:spPr/>
        <p:txBody>
          <a:bodyPr/>
          <a:lstStyle>
            <a:lvl1pPr>
              <a:defRPr/>
            </a:lvl1pPr>
          </a:lstStyle>
          <a:p>
            <a:pPr>
              <a:defRPr/>
            </a:pPr>
            <a:fld id="{86C9A0FC-B0C0-4405-8A32-60304AFE3BCC}" type="slidenum">
              <a:rPr lang="ar-SA"/>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4" name="Slide Number Placeholder 17"/>
          <p:cNvSpPr>
            <a:spLocks noGrp="1"/>
          </p:cNvSpPr>
          <p:nvPr>
            <p:ph type="sldNum" sz="quarter" idx="12"/>
          </p:nvPr>
        </p:nvSpPr>
        <p:spPr/>
        <p:txBody>
          <a:bodyPr/>
          <a:lstStyle>
            <a:lvl1pPr>
              <a:defRPr/>
            </a:lvl1pPr>
          </a:lstStyle>
          <a:p>
            <a:pPr>
              <a:defRPr/>
            </a:pPr>
            <a:fld id="{ACE51FEB-4ADF-4973-909A-9976890B6113}" type="slidenum">
              <a:rPr lang="ar-SA"/>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BE9C3BAA-C001-490D-9D22-7DCFEB2DA060}" type="slidenum">
              <a:rPr lang="ar-SA"/>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p:txBody>
          <a:bodyPr/>
          <a:lstStyle>
            <a:lvl1pPr>
              <a:defRPr/>
            </a:lvl1pPr>
          </a:lstStyle>
          <a:p>
            <a:pPr>
              <a:defRPr/>
            </a:pPr>
            <a:fld id="{5F8F8BB8-6557-4098-B7E2-B8BA3CB729DE}" type="slidenum">
              <a:rPr lang="ar-SA"/>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rtl="1" eaLnBrk="1" latinLnBrk="0" hangingPunct="1">
              <a:defRPr kumimoji="0" sz="1000">
                <a:solidFill>
                  <a:schemeClr val="tx2">
                    <a:shade val="50000"/>
                  </a:schemeClr>
                </a:solidFill>
                <a:latin typeface="Arial" charset="0"/>
                <a:cs typeface="Arial" charset="0"/>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latinLnBrk="0" hangingPunct="1">
              <a:defRPr kumimoji="0" sz="1000">
                <a:solidFill>
                  <a:schemeClr val="tx2">
                    <a:shade val="50000"/>
                  </a:schemeClr>
                </a:solidFill>
                <a:latin typeface="Arial" charset="0"/>
                <a:cs typeface="Arial" charset="0"/>
              </a:defRPr>
            </a:lvl1pPr>
          </a:lstStyle>
          <a:p>
            <a:pPr>
              <a:defRPr/>
            </a:pPr>
            <a:r>
              <a:rPr lang="en-US"/>
              <a:t>Prof. Saeed Abuel Makarem</a:t>
            </a: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rtl="1" eaLnBrk="1" latinLnBrk="0" hangingPunct="1">
              <a:defRPr kumimoji="0" sz="1000">
                <a:solidFill>
                  <a:schemeClr val="tx2">
                    <a:shade val="50000"/>
                  </a:schemeClr>
                </a:solidFill>
                <a:latin typeface="Arial" charset="0"/>
                <a:cs typeface="Arial" charset="0"/>
              </a:defRPr>
            </a:lvl1pPr>
          </a:lstStyle>
          <a:p>
            <a:pPr>
              <a:defRPr/>
            </a:pPr>
            <a:fld id="{6071ACE6-5157-49E8-98C7-645484892065}" type="slidenum">
              <a:rPr lang="ar-SA"/>
              <a:pPr>
                <a:defRPr/>
              </a:pPr>
              <a:t>‹#›</a:t>
            </a:fld>
            <a:endParaRPr lang="en-US"/>
          </a:p>
        </p:txBody>
      </p:sp>
    </p:spTree>
  </p:cSld>
  <p:clrMap bg1="dk1" tx1="lt1" bg2="dk2" tx2="lt2" accent1="accent1" accent2="accent2" accent3="accent3" accent4="accent4" accent5="accent5" accent6="accent6" hlink="hlink" folHlink="folHlink"/>
  <p:sldLayoutIdLst>
    <p:sldLayoutId id="2147483890" r:id="rId1"/>
    <p:sldLayoutId id="2147483884" r:id="rId2"/>
    <p:sldLayoutId id="2147483891" r:id="rId3"/>
    <p:sldLayoutId id="2147483885" r:id="rId4"/>
    <p:sldLayoutId id="2147483892" r:id="rId5"/>
    <p:sldLayoutId id="2147483886" r:id="rId6"/>
    <p:sldLayoutId id="2147483887" r:id="rId7"/>
    <p:sldLayoutId id="2147483893" r:id="rId8"/>
    <p:sldLayoutId id="2147483894" r:id="rId9"/>
    <p:sldLayoutId id="2147483888" r:id="rId10"/>
    <p:sldLayoutId id="2147483889" r:id="rId11"/>
  </p:sldLayoutIdLst>
  <p:transition>
    <p:fade thruBlk="1"/>
  </p:transition>
  <p:hf hd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cs typeface="Tahoma" pitchFamily="34" charset="0"/>
        </a:defRPr>
      </a:lvl2pPr>
      <a:lvl3pPr algn="l" rtl="0" eaLnBrk="0" fontAlgn="base" hangingPunct="0">
        <a:spcBef>
          <a:spcPct val="0"/>
        </a:spcBef>
        <a:spcAft>
          <a:spcPct val="0"/>
        </a:spcAft>
        <a:defRPr sz="4600">
          <a:solidFill>
            <a:schemeClr val="tx1"/>
          </a:solidFill>
          <a:latin typeface="Franklin Gothic Book" pitchFamily="34" charset="0"/>
          <a:cs typeface="Tahoma" pitchFamily="34" charset="0"/>
        </a:defRPr>
      </a:lvl3pPr>
      <a:lvl4pPr algn="l" rtl="0" eaLnBrk="0" fontAlgn="base" hangingPunct="0">
        <a:spcBef>
          <a:spcPct val="0"/>
        </a:spcBef>
        <a:spcAft>
          <a:spcPct val="0"/>
        </a:spcAft>
        <a:defRPr sz="4600">
          <a:solidFill>
            <a:schemeClr val="tx1"/>
          </a:solidFill>
          <a:latin typeface="Franklin Gothic Book" pitchFamily="34" charset="0"/>
          <a:cs typeface="Tahoma" pitchFamily="34" charset="0"/>
        </a:defRPr>
      </a:lvl4pPr>
      <a:lvl5pPr algn="l" rtl="0" eaLnBrk="0" fontAlgn="base" hangingPunct="0">
        <a:spcBef>
          <a:spcPct val="0"/>
        </a:spcBef>
        <a:spcAft>
          <a:spcPct val="0"/>
        </a:spcAft>
        <a:defRPr sz="4600">
          <a:solidFill>
            <a:schemeClr val="tx1"/>
          </a:solidFill>
          <a:latin typeface="Franklin Gothic Book" pitchFamily="34" charset="0"/>
          <a:cs typeface="Tahoma" pitchFamily="34" charset="0"/>
        </a:defRPr>
      </a:lvl5pPr>
      <a:lvl6pPr marL="457200" algn="l" rtl="0" fontAlgn="base">
        <a:spcBef>
          <a:spcPct val="0"/>
        </a:spcBef>
        <a:spcAft>
          <a:spcPct val="0"/>
        </a:spcAft>
        <a:defRPr sz="4600">
          <a:solidFill>
            <a:schemeClr val="tx1"/>
          </a:solidFill>
          <a:latin typeface="Franklin Gothic Book" pitchFamily="34" charset="0"/>
          <a:cs typeface="Tahoma" pitchFamily="34" charset="0"/>
        </a:defRPr>
      </a:lvl6pPr>
      <a:lvl7pPr marL="914400" algn="l" rtl="0" fontAlgn="base">
        <a:spcBef>
          <a:spcPct val="0"/>
        </a:spcBef>
        <a:spcAft>
          <a:spcPct val="0"/>
        </a:spcAft>
        <a:defRPr sz="4600">
          <a:solidFill>
            <a:schemeClr val="tx1"/>
          </a:solidFill>
          <a:latin typeface="Franklin Gothic Book" pitchFamily="34" charset="0"/>
          <a:cs typeface="Tahoma" pitchFamily="34" charset="0"/>
        </a:defRPr>
      </a:lvl7pPr>
      <a:lvl8pPr marL="1371600" algn="l" rtl="0" fontAlgn="base">
        <a:spcBef>
          <a:spcPct val="0"/>
        </a:spcBef>
        <a:spcAft>
          <a:spcPct val="0"/>
        </a:spcAft>
        <a:defRPr sz="4600">
          <a:solidFill>
            <a:schemeClr val="tx1"/>
          </a:solidFill>
          <a:latin typeface="Franklin Gothic Book" pitchFamily="34" charset="0"/>
          <a:cs typeface="Tahoma" pitchFamily="34" charset="0"/>
        </a:defRPr>
      </a:lvl8pPr>
      <a:lvl9pPr marL="1828800" algn="l" rtl="0" fontAlgn="base">
        <a:spcBef>
          <a:spcPct val="0"/>
        </a:spcBef>
        <a:spcAft>
          <a:spcPct val="0"/>
        </a:spcAft>
        <a:defRPr sz="4600">
          <a:solidFill>
            <a:schemeClr val="tx1"/>
          </a:solidFill>
          <a:latin typeface="Franklin Gothic Book" pitchFamily="34" charset="0"/>
          <a:cs typeface="Tahoma"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55625"/>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ftr" sz="quarter" idx="3"/>
          </p:nvPr>
        </p:nvSpPr>
        <p:spPr bwMode="auto">
          <a:xfrm>
            <a:off x="250825" y="6389688"/>
            <a:ext cx="17272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lba" pitchFamily="2" charset="0"/>
              </a:defRPr>
            </a:lvl1pPr>
          </a:lstStyle>
          <a:p>
            <a:pPr>
              <a:defRPr/>
            </a:pPr>
            <a:endParaRPr lang="en-US">
              <a:solidFill>
                <a:srgbClr val="FFFFFF"/>
              </a:solidFill>
              <a:cs typeface="+mn-cs"/>
            </a:endParaRPr>
          </a:p>
        </p:txBody>
      </p:sp>
      <p:sp>
        <p:nvSpPr>
          <p:cNvPr id="7174" name="Rectangle 6"/>
          <p:cNvSpPr>
            <a:spLocks noGrp="1" noChangeArrowheads="1"/>
          </p:cNvSpPr>
          <p:nvPr>
            <p:ph type="sldNum" sz="quarter" idx="4"/>
          </p:nvPr>
        </p:nvSpPr>
        <p:spPr bwMode="auto">
          <a:xfrm>
            <a:off x="8307388" y="6389688"/>
            <a:ext cx="585787"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lba" pitchFamily="2" charset="0"/>
              </a:defRPr>
            </a:lvl1pPr>
          </a:lstStyle>
          <a:p>
            <a:pPr>
              <a:defRPr/>
            </a:pPr>
            <a:fld id="{C0AFDF0A-DD56-4649-A7D8-CC653D4CE9B5}" type="slidenum">
              <a:rPr lang="en-US">
                <a:solidFill>
                  <a:srgbClr val="FFFFFF"/>
                </a:solidFill>
                <a:cs typeface="+mn-cs"/>
              </a:rPr>
              <a:pPr>
                <a:defRPr/>
              </a:pPr>
              <a:t>‹#›</a:t>
            </a:fld>
            <a:endParaRPr lang="en-US">
              <a:solidFill>
                <a:srgbClr val="FFFFFF"/>
              </a:solidFill>
              <a:cs typeface="+mn-cs"/>
            </a:endParaRPr>
          </a:p>
        </p:txBody>
      </p:sp>
    </p:spTree>
    <p:extLst>
      <p:ext uri="{BB962C8B-B14F-4D97-AF65-F5344CB8AC3E}">
        <p14:creationId xmlns:p14="http://schemas.microsoft.com/office/powerpoint/2010/main" val="2680820284"/>
      </p:ext>
    </p:extLst>
  </p:cSld>
  <p:clrMap bg1="dk2" tx1="lt1" bg2="dk1"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ransition>
    <p:cut thruBlk="1"/>
  </p:transition>
  <p:timing>
    <p:tnLst>
      <p:par>
        <p:cTn id="1" dur="indefinite" restart="never" nodeType="tmRoot"/>
      </p:par>
    </p:tnLst>
  </p:timing>
  <p:hf sldNum="0"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com.sa/url?sa=i&amp;rct=j&amp;q=&amp;esrc=s&amp;source=images&amp;cd=&amp;cad=rja&amp;uact=8&amp;ved=0CAcQjRw&amp;url=http://medical-dictionary.thefreedictionary.com/inferior+vena+cava&amp;ei=_w8AVY3kOseAUZvBgrAC&amp;psig=AFQjCNGMuJp1ydgI4GLaNiDgQuKQ9GyMSg&amp;ust=1426153812911365" TargetMode="External"/><Relationship Id="rId4" Type="http://schemas.openxmlformats.org/officeDocument/2006/relationships/hyperlink" Target="http://www.google.com.sa/url?sa=i&amp;rct=j&amp;q=&amp;esrc=s&amp;source=images&amp;cd=&amp;cad=rja&amp;uact=8&amp;ved=0CAcQjRw&amp;url=http://medical-dictionary.thefreedictionary.com/inferior+vena+cava&amp;ei=7A8AVY-aD4vfUdbugLgC&amp;psig=AFQjCNGMuJp1ydgI4GLaNiDgQuKQ9GyMSg&amp;ust=142615381291136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google.com.eg/url?sa=i&amp;rct=j&amp;q=&amp;esrc=s&amp;source=images&amp;cd=&amp;cad=rja&amp;uact=8&amp;ved=2ahUKEwjD0YSn983ZAhXFVRQKHSLwCOYQjRx6BAgAEAY&amp;url=http://www.cheap-auto-insurance-in-florida.com/inferior-vena-cava-seen-and-heard/inferior-vena-cava-instant-anatomy-abdomen-vessels-veins-hepatic-diaphragm-phrenic-suprarenal-renal-lumbar-gonadal-with-ureteric-braches/&amp;psig=AOvVaw0hfvpJnyO7ddLwPzkD1Xzm&amp;ust=152008982291551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google.com/url?sa=i&amp;rct=j&amp;q=&amp;esrc=s&amp;source=images&amp;cd=&amp;cad=rja&amp;uact=8&amp;ved=2ahUKEwjJ2uel1rDgAhWvDmMBHfBxDWYQjRx6BAgBEAU&amp;url=http://threeroses.us/greater-saphenous-vein/greater-saphenous-nerve-wgcancerorg&amp;psig=AOvVaw2uMWtnCwqTHTfOQm8FCKN8&amp;ust=154987119947594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italysite.info/tag/great-saphenous-vein-diagra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hyperlink" Target="http://www.google.com.sa/url?sa=i&amp;rct=j&amp;q=&amp;esrc=s&amp;source=images&amp;cd=&amp;cad=rja&amp;uact=8&amp;ved=0ahUKEwih2Za22-fSAhUFbxQKHdEkA3sQjRwIBw&amp;url=http://clinicalgate.com/procedures-for-vascular-access/&amp;psig=AFQjCNH5PFuOs8yD8orXPNTAPV1Uefmgcg&amp;ust=149018954095421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s://www.google.com.sa/url?sa=i&amp;rct=j&amp;q=&amp;esrc=s&amp;source=images&amp;cd=&amp;cad=rja&amp;uact=8&amp;ved=0CAcQjRw&amp;url=https://ispub.com/IJTCVS/7/1/12287&amp;ei=-mIEVaSZPIX4UIuig8AB&amp;psig=AFQjCNEZC_AZ7tKEY26JrHzdZBiXRGnB9g&amp;ust=1426437177200539"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google.com.eg/url?sa=i&amp;rct=j&amp;q=&amp;esrc=s&amp;source=images&amp;cd=&amp;cad=rja&amp;uact=8&amp;ved=2ahUKEwjdreeShs7ZAhWFWBQKHWzJD6wQjRx6BAgAEAY&amp;url=http://ultrasoundregistryreview.com/vascularTrial.html&amp;psig=AOvVaw31JZZZtI6sX5e3cDEWXAv4&amp;ust=1520094013678649" TargetMode="External"/><Relationship Id="rId4" Type="http://schemas.openxmlformats.org/officeDocument/2006/relationships/image" Target="../media/image31.gif"/></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www.google.com.sa/url?sa=i&amp;rct=j&amp;q=&amp;esrc=s&amp;source=images&amp;cd=&amp;cad=rja&amp;uact=8&amp;ved=0CAcQjRw&amp;url=http://craigcameron.us/varices/315-esophageal-varices/&amp;ei=FRH7VJb6FYuHPemvgZAJ&amp;psig=AFQjCNGjw--upKQqTE4F7u9ht9mx3OsbNQ&amp;ust=142582514051035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tattoo.toprate10.com/images/Hepatic%20Portal%20Vei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s://www.google.com.eg/url?sa=i&amp;rct=j&amp;q=&amp;esrc=s&amp;source=images&amp;cd=&amp;cad=rja&amp;uact=8&amp;ved=2ahUKEwj0pP-Xjc7ZAhVIShQKHXTUCBUQjRx6BAgAEAY&amp;url=https://abdominalkey.com/9-the-hepatic-artery-portal-venous-system-and-portal-hypertension-the-hepatic-veins-and-liver-in-circulatory-failure/&amp;psig=AOvVaw3icLK-St9j6z9bHPl4vJ81&amp;ust=1520096026699002" TargetMode="Externa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m.sa/url?sa=i&amp;rct=j&amp;q=&amp;esrc=s&amp;source=images&amp;cd=&amp;cad=rja&amp;uact=8&amp;ved=0CAcQjRw&amp;url=http://thedigitalmuse.net/piceenp/pulmonary-veins-and-arteries-function&amp;ei=zQLwVPKKDoKIPdKngcgF&amp;psig=AFQjCNEBOSzBDlCu8lhpYA97fPRObYFROA&amp;ust=142510180666990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en.wikipedia.org/wiki/File:Azygos_vein.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google.com.sa/url?sa=i&amp;rct=j&amp;q=&amp;esrc=s&amp;source=images&amp;cd=&amp;cad=rja&amp;uact=8&amp;ved=0ahUKEwibxc7yrufSAhVGPxQKHV5uC_IQjRwIBw&amp;url=https://www.slideshare.net/Dravneet1/venous-drainage-of-head-and-neck-43273740&amp;psig=AFQjCNGErZsRg_dJtp2mGfFxZ8Y3KB73Mw&amp;ust=14901777590719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302940"/>
            <a:ext cx="9144000" cy="878160"/>
          </a:xfrm>
          <a:prstGeom prst="rect">
            <a:avLst/>
          </a:prstGeom>
          <a:solidFill>
            <a:srgbClr val="FFC000"/>
          </a:solid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i="0" u="none" strike="noStrike" kern="0" cap="none" spc="0" normalizeH="0" baseline="0" noProof="0" dirty="0" smtClean="0">
                <a:ln>
                  <a:noFill/>
                </a:ln>
                <a:solidFill>
                  <a:srgbClr val="3333FF"/>
                </a:solidFill>
                <a:effectLst>
                  <a:outerShdw blurRad="38100" dist="38100" dir="2700000" algn="tl">
                    <a:srgbClr val="000000"/>
                  </a:outerShdw>
                </a:effectLst>
                <a:uLnTx/>
                <a:uFillTx/>
                <a:latin typeface="+mj-lt"/>
                <a:ea typeface="+mj-ea"/>
                <a:cs typeface="+mj-cs"/>
              </a:rPr>
              <a:t>Major Blood</a:t>
            </a:r>
            <a:r>
              <a:rPr kumimoji="0" lang="en-US" sz="5400" i="0" u="none" strike="noStrike" kern="0" cap="none" spc="0" normalizeH="0" noProof="0" dirty="0" smtClean="0">
                <a:ln>
                  <a:noFill/>
                </a:ln>
                <a:solidFill>
                  <a:srgbClr val="3333FF"/>
                </a:solidFill>
                <a:effectLst>
                  <a:outerShdw blurRad="38100" dist="38100" dir="2700000" algn="tl">
                    <a:srgbClr val="000000"/>
                  </a:outerShdw>
                </a:effectLst>
                <a:uLnTx/>
                <a:uFillTx/>
                <a:latin typeface="+mj-lt"/>
                <a:ea typeface="+mj-ea"/>
                <a:cs typeface="+mj-cs"/>
              </a:rPr>
              <a:t> Vessels-Veins</a:t>
            </a:r>
            <a:endParaRPr kumimoji="0" lang="en-US" sz="5400" i="0" u="none" strike="noStrike" kern="0" cap="none" spc="0" normalizeH="0" baseline="0" noProof="0" dirty="0" smtClean="0">
              <a:ln>
                <a:noFill/>
              </a:ln>
              <a:solidFill>
                <a:srgbClr val="3333FF"/>
              </a:solidFill>
              <a:effectLst>
                <a:outerShdw blurRad="38100" dist="38100" dir="2700000" algn="tl">
                  <a:srgbClr val="000000"/>
                </a:outerShdw>
              </a:effectLst>
              <a:uLnTx/>
              <a:uFillTx/>
              <a:latin typeface="+mj-lt"/>
              <a:ea typeface="+mj-ea"/>
              <a:cs typeface="+mj-cs"/>
            </a:endParaRPr>
          </a:p>
        </p:txBody>
      </p:sp>
      <p:sp>
        <p:nvSpPr>
          <p:cNvPr id="6" name="TextBox 5"/>
          <p:cNvSpPr txBox="1"/>
          <p:nvPr/>
        </p:nvSpPr>
        <p:spPr>
          <a:xfrm>
            <a:off x="6159500" y="2717800"/>
            <a:ext cx="609600" cy="246221"/>
          </a:xfrm>
          <a:prstGeom prst="rect">
            <a:avLst/>
          </a:prstGeom>
          <a:noFill/>
        </p:spPr>
        <p:txBody>
          <a:bodyPr wrap="square" rtlCol="1">
            <a:spAutoFit/>
          </a:bodyPr>
          <a:lstStyle/>
          <a:p>
            <a:endParaRPr lang="ar-SA" dirty="0"/>
          </a:p>
        </p:txBody>
      </p:sp>
      <p:pic>
        <p:nvPicPr>
          <p:cNvPr id="6146" name="Picture 2" descr="http://wwwdelivery.superstock.com/WI/223/1832/PreviewComp/SuperStock_1832R-3992.jpg"/>
          <p:cNvPicPr>
            <a:picLocks noChangeAspect="1" noChangeArrowheads="1"/>
          </p:cNvPicPr>
          <p:nvPr/>
        </p:nvPicPr>
        <p:blipFill>
          <a:blip r:embed="rId3" cstate="print"/>
          <a:srcRect/>
          <a:stretch>
            <a:fillRect/>
          </a:stretch>
        </p:blipFill>
        <p:spPr bwMode="auto">
          <a:xfrm>
            <a:off x="2667000" y="1371600"/>
            <a:ext cx="3968750" cy="3771912"/>
          </a:xfrm>
          <a:prstGeom prst="rect">
            <a:avLst/>
          </a:prstGeom>
          <a:ln>
            <a:noFill/>
          </a:ln>
          <a:effectLst>
            <a:softEdge rad="112500"/>
          </a:effectLst>
        </p:spPr>
      </p:pic>
      <p:sp>
        <p:nvSpPr>
          <p:cNvPr id="5" name="TextBox 4"/>
          <p:cNvSpPr txBox="1"/>
          <p:nvPr/>
        </p:nvSpPr>
        <p:spPr>
          <a:xfrm>
            <a:off x="2786050" y="5000636"/>
            <a:ext cx="3657600" cy="769441"/>
          </a:xfrm>
          <a:prstGeom prst="rect">
            <a:avLst/>
          </a:prstGeom>
          <a:solidFill>
            <a:srgbClr val="00FF00"/>
          </a:solidFill>
        </p:spPr>
        <p:txBody>
          <a:bodyPr wrap="square" rtlCol="1">
            <a:spAutoFit/>
          </a:bodyPr>
          <a:lstStyle/>
          <a:p>
            <a:pPr algn="ctr"/>
            <a:r>
              <a:rPr lang="en-US" sz="2200" b="1" dirty="0" smtClean="0">
                <a:solidFill>
                  <a:srgbClr val="57148A"/>
                </a:solidFill>
                <a:latin typeface="Calibri" pitchFamily="34" charset="0"/>
              </a:rPr>
              <a:t>By </a:t>
            </a:r>
            <a:r>
              <a:rPr lang="en-US" sz="2200" b="1" dirty="0" smtClean="0">
                <a:solidFill>
                  <a:srgbClr val="57148A"/>
                </a:solidFill>
                <a:latin typeface="Calibri" pitchFamily="34" charset="0"/>
              </a:rPr>
              <a:t>: Associate </a:t>
            </a:r>
            <a:r>
              <a:rPr lang="en-US" sz="2200" b="1" dirty="0" err="1" smtClean="0">
                <a:solidFill>
                  <a:srgbClr val="57148A"/>
                </a:solidFill>
                <a:latin typeface="Calibri" pitchFamily="34" charset="0"/>
              </a:rPr>
              <a:t>Prof.Sanaa</a:t>
            </a:r>
            <a:r>
              <a:rPr lang="en-US" sz="2200" b="1" dirty="0" smtClean="0">
                <a:solidFill>
                  <a:srgbClr val="57148A"/>
                </a:solidFill>
                <a:latin typeface="Calibri" pitchFamily="34" charset="0"/>
              </a:rPr>
              <a:t> </a:t>
            </a:r>
            <a:r>
              <a:rPr lang="en-US" sz="2200" b="1" dirty="0" err="1" smtClean="0">
                <a:solidFill>
                  <a:srgbClr val="57148A"/>
                </a:solidFill>
                <a:latin typeface="Calibri" pitchFamily="34" charset="0"/>
              </a:rPr>
              <a:t>Alshaarawy</a:t>
            </a:r>
            <a:endParaRPr lang="ar-SA" sz="2200" b="1" dirty="0">
              <a:solidFill>
                <a:srgbClr val="57148A"/>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5181600"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algn="just">
              <a:spcBef>
                <a:spcPct val="0"/>
              </a:spcBef>
              <a:buFont typeface="Wingdings" pitchFamily="2" charset="2"/>
              <a:buChar char="q"/>
              <a:defRPr/>
            </a:pPr>
            <a:r>
              <a:rPr lang="en-US" sz="2200" b="1" dirty="0" smtClean="0">
                <a:solidFill>
                  <a:srgbClr val="0000FF"/>
                </a:solidFill>
                <a:latin typeface="Calibri" pitchFamily="34" charset="0"/>
                <a:cs typeface="Arial" pitchFamily="34" charset="0"/>
              </a:rPr>
              <a:t> </a:t>
            </a:r>
            <a:r>
              <a:rPr lang="en-US" sz="3200" b="1" u="sng" dirty="0" smtClean="0">
                <a:solidFill>
                  <a:srgbClr val="0000FF"/>
                </a:solidFill>
                <a:latin typeface="Calibri" pitchFamily="34" charset="0"/>
                <a:cs typeface="Arial" pitchFamily="34" charset="0"/>
              </a:rPr>
              <a:t>Superficial Veins</a:t>
            </a:r>
          </a:p>
          <a:p>
            <a:pPr marL="868680" lvl="1" algn="just">
              <a:spcBef>
                <a:spcPct val="0"/>
              </a:spcBef>
              <a:buFont typeface="Wingdings" pitchFamily="2" charset="2"/>
              <a:buChar char="v"/>
              <a:defRPr/>
            </a:pPr>
            <a:r>
              <a:rPr lang="en-US" sz="2200"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Cephalic vein </a:t>
            </a:r>
          </a:p>
          <a:p>
            <a:pPr marL="1325880"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 </a:t>
            </a:r>
            <a:r>
              <a:rPr lang="en-US" sz="2000" dirty="0" smtClean="0">
                <a:solidFill>
                  <a:schemeClr val="bg1">
                    <a:lumMod val="75000"/>
                    <a:lumOff val="25000"/>
                  </a:schemeClr>
                </a:solidFill>
                <a:latin typeface="Calibri" pitchFamily="34" charset="0"/>
                <a:cs typeface="Arial" pitchFamily="34" charset="0"/>
              </a:rPr>
              <a:t>in the </a:t>
            </a:r>
            <a:r>
              <a:rPr lang="en-US" sz="2000" b="1" u="sng" dirty="0" smtClean="0">
                <a:solidFill>
                  <a:schemeClr val="bg1">
                    <a:lumMod val="75000"/>
                    <a:lumOff val="25000"/>
                  </a:schemeClr>
                </a:solidFill>
                <a:latin typeface="Calibri" pitchFamily="34" charset="0"/>
                <a:cs typeface="Arial" pitchFamily="34" charset="0"/>
              </a:rPr>
              <a:t>superficial fascia </a:t>
            </a:r>
            <a:r>
              <a:rPr lang="en-US" sz="2000" dirty="0" smtClean="0">
                <a:solidFill>
                  <a:schemeClr val="bg1">
                    <a:lumMod val="75000"/>
                    <a:lumOff val="25000"/>
                  </a:schemeClr>
                </a:solidFill>
                <a:latin typeface="Calibri" pitchFamily="34" charset="0"/>
                <a:cs typeface="Arial" pitchFamily="34" charset="0"/>
              </a:rPr>
              <a:t>on the </a:t>
            </a:r>
            <a:r>
              <a:rPr lang="en-US" sz="2000" b="1" dirty="0" smtClean="0">
                <a:solidFill>
                  <a:srgbClr val="FF0000"/>
                </a:solidFill>
                <a:latin typeface="Calibri" pitchFamily="34" charset="0"/>
                <a:cs typeface="Arial" pitchFamily="34" charset="0"/>
              </a:rPr>
              <a:t>lateral side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biceps.</a:t>
            </a:r>
          </a:p>
          <a:p>
            <a:pPr marL="1325880" lvl="2" algn="just">
              <a:spcBef>
                <a:spcPct val="0"/>
              </a:spcBef>
              <a:buClr>
                <a:schemeClr val="accent1"/>
              </a:buClr>
              <a:buFont typeface="Wingdings" pitchFamily="2" charset="2"/>
              <a:buChar char="Ø"/>
              <a:defRPr/>
            </a:pPr>
            <a:r>
              <a:rPr lang="en-US" sz="2000" b="1" dirty="0" smtClean="0">
                <a:solidFill>
                  <a:srgbClr val="FF0000"/>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Drains into</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Axillary vein.</a:t>
            </a:r>
          </a:p>
          <a:p>
            <a:pPr marL="868680" lvl="1" algn="just">
              <a:spcBef>
                <a:spcPct val="0"/>
              </a:spcBef>
              <a:buFont typeface="Wingdings" pitchFamily="2" charset="2"/>
              <a:buChar char="v"/>
              <a:defRPr/>
            </a:pPr>
            <a:r>
              <a:rPr lang="en-US" sz="2200"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Basilic vein </a:t>
            </a:r>
          </a:p>
          <a:p>
            <a:pPr marL="1325880" lvl="2" algn="just">
              <a:spcBef>
                <a:spcPct val="0"/>
              </a:spcBef>
              <a:buClr>
                <a:schemeClr val="accent1"/>
              </a:buClr>
              <a:buFont typeface="Wingdings" pitchFamily="2" charset="2"/>
              <a:buChar char="Ø"/>
              <a:defRPr/>
            </a:pPr>
            <a:r>
              <a:rPr lang="en-US" sz="22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in the </a:t>
            </a:r>
            <a:r>
              <a:rPr lang="en-US" sz="2000" b="1" u="sng" dirty="0" smtClean="0">
                <a:solidFill>
                  <a:schemeClr val="bg1">
                    <a:lumMod val="75000"/>
                    <a:lumOff val="25000"/>
                  </a:schemeClr>
                </a:solidFill>
                <a:latin typeface="Calibri" pitchFamily="34" charset="0"/>
                <a:cs typeface="Arial" pitchFamily="34" charset="0"/>
              </a:rPr>
              <a:t>superficial fascia </a:t>
            </a:r>
            <a:r>
              <a:rPr lang="en-US" sz="2000" dirty="0" smtClean="0">
                <a:solidFill>
                  <a:schemeClr val="bg1">
                    <a:lumMod val="75000"/>
                    <a:lumOff val="25000"/>
                  </a:schemeClr>
                </a:solidFill>
                <a:latin typeface="Calibri" pitchFamily="34" charset="0"/>
                <a:cs typeface="Arial" pitchFamily="34" charset="0"/>
              </a:rPr>
              <a:t>on the </a:t>
            </a:r>
            <a:r>
              <a:rPr lang="en-US" sz="2000" b="1" dirty="0" smtClean="0">
                <a:solidFill>
                  <a:srgbClr val="FF0000"/>
                </a:solidFill>
                <a:latin typeface="Calibri" pitchFamily="34" charset="0"/>
                <a:cs typeface="Arial" pitchFamily="34" charset="0"/>
              </a:rPr>
              <a:t>medial side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biceps.</a:t>
            </a:r>
          </a:p>
          <a:p>
            <a:pPr marL="1325880"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Halfway up the arm</a:t>
            </a:r>
            <a:r>
              <a:rPr lang="en-US" sz="2000" dirty="0" smtClean="0">
                <a:solidFill>
                  <a:schemeClr val="bg1">
                    <a:lumMod val="75000"/>
                    <a:lumOff val="25000"/>
                  </a:schemeClr>
                </a:solidFill>
                <a:latin typeface="Calibri" pitchFamily="34" charset="0"/>
                <a:cs typeface="Arial" pitchFamily="34" charset="0"/>
              </a:rPr>
              <a:t>, it </a:t>
            </a:r>
            <a:r>
              <a:rPr lang="en-US" sz="2000" b="1" dirty="0" smtClean="0">
                <a:solidFill>
                  <a:srgbClr val="7030A0"/>
                </a:solidFill>
                <a:latin typeface="Calibri" pitchFamily="34" charset="0"/>
                <a:cs typeface="Arial" pitchFamily="34" charset="0"/>
              </a:rPr>
              <a:t>pierces the deep fascia </a:t>
            </a:r>
          </a:p>
          <a:p>
            <a:pPr marL="1325880" lvl="2" algn="just">
              <a:spcBef>
                <a:spcPct val="0"/>
              </a:spcBef>
              <a:buClr>
                <a:schemeClr val="accent1"/>
              </a:buClr>
              <a:buFont typeface="Wingdings" pitchFamily="2" charset="2"/>
              <a:buChar char="Ø"/>
              <a:defRPr/>
            </a:pPr>
            <a:r>
              <a:rPr lang="en-US" sz="2000" dirty="0" smtClean="0">
                <a:solidFill>
                  <a:schemeClr val="bg1"/>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At the lower border</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of </a:t>
            </a:r>
            <a:r>
              <a:rPr lang="en-US" sz="2000" b="1" dirty="0" err="1" smtClean="0">
                <a:solidFill>
                  <a:srgbClr val="FF0000"/>
                </a:solidFill>
                <a:latin typeface="Calibri" pitchFamily="34" charset="0"/>
                <a:cs typeface="Arial" pitchFamily="34" charset="0"/>
              </a:rPr>
              <a:t>teres</a:t>
            </a:r>
            <a:r>
              <a:rPr lang="en-US" sz="2000" b="1" dirty="0" smtClean="0">
                <a:solidFill>
                  <a:srgbClr val="FF0000"/>
                </a:solidFill>
                <a:latin typeface="Calibri" pitchFamily="34" charset="0"/>
                <a:cs typeface="Arial" pitchFamily="34" charset="0"/>
              </a:rPr>
              <a:t> major;</a:t>
            </a: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chemeClr val="bg1"/>
                </a:solidFill>
                <a:latin typeface="Calibri" pitchFamily="34" charset="0"/>
                <a:cs typeface="Arial" pitchFamily="34" charset="0"/>
              </a:rPr>
              <a:t>it </a:t>
            </a:r>
            <a:r>
              <a:rPr lang="en-US" sz="2000" b="1" u="sng" dirty="0" smtClean="0">
                <a:solidFill>
                  <a:schemeClr val="bg1"/>
                </a:solidFill>
                <a:latin typeface="Calibri" pitchFamily="34" charset="0"/>
                <a:cs typeface="Arial" pitchFamily="34" charset="0"/>
              </a:rPr>
              <a:t>joins</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solidFill>
                <a:latin typeface="Calibri" pitchFamily="34" charset="0"/>
                <a:cs typeface="Arial" pitchFamily="34" charset="0"/>
              </a:rPr>
              <a:t>venae comitantes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chemeClr val="bg1">
                    <a:lumMod val="75000"/>
                    <a:lumOff val="25000"/>
                  </a:schemeClr>
                </a:solidFill>
                <a:latin typeface="Calibri" pitchFamily="34" charset="0"/>
                <a:cs typeface="Arial" pitchFamily="34" charset="0"/>
              </a:rPr>
              <a:t>brachial artery </a:t>
            </a:r>
            <a:r>
              <a:rPr lang="en-US" sz="2000" b="1" dirty="0" smtClean="0">
                <a:solidFill>
                  <a:srgbClr val="FF0000"/>
                </a:solidFill>
                <a:latin typeface="Calibri" pitchFamily="34" charset="0"/>
                <a:cs typeface="Arial" pitchFamily="34" charset="0"/>
              </a:rPr>
              <a:t>to form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Axillary vein.</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4"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105400" y="1600200"/>
            <a:ext cx="3899074" cy="4517975"/>
          </a:xfrm>
          <a:prstGeom prst="rect">
            <a:avLst/>
          </a:prstGeom>
          <a:ln>
            <a:noFill/>
          </a:ln>
          <a:effectLst>
            <a:softEdge rad="112500"/>
          </a:effectLst>
        </p:spPr>
      </p:pic>
      <p:sp>
        <p:nvSpPr>
          <p:cNvPr id="5" name="Frame 4"/>
          <p:cNvSpPr/>
          <p:nvPr/>
        </p:nvSpPr>
        <p:spPr>
          <a:xfrm>
            <a:off x="6143636" y="1928802"/>
            <a:ext cx="714380" cy="1428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5214942" y="4500570"/>
            <a:ext cx="714380" cy="2143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6858016" y="5072074"/>
            <a:ext cx="642942" cy="2143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rot="16200000" flipH="1">
            <a:off x="7143768" y="3500438"/>
            <a:ext cx="357190" cy="214314"/>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214942" y="3000372"/>
            <a:ext cx="1285884"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4676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4000496" cy="470898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algn="just">
              <a:spcBef>
                <a:spcPct val="0"/>
              </a:spcBef>
              <a:buFont typeface="Wingdings" pitchFamily="2" charset="2"/>
              <a:buChar char="q"/>
              <a:defRPr/>
            </a:pPr>
            <a:r>
              <a:rPr lang="en-US" sz="2000" dirty="0" smtClean="0">
                <a:solidFill>
                  <a:schemeClr val="bg1">
                    <a:lumMod val="75000"/>
                    <a:lumOff val="25000"/>
                  </a:schemeClr>
                </a:solidFill>
                <a:latin typeface="Calibri" pitchFamily="34" charset="0"/>
                <a:cs typeface="Arial" pitchFamily="34" charset="0"/>
              </a:rPr>
              <a:t> </a:t>
            </a:r>
            <a:r>
              <a:rPr lang="en-US" sz="3200" b="1" u="sng" dirty="0" smtClean="0">
                <a:solidFill>
                  <a:srgbClr val="0000FF"/>
                </a:solidFill>
                <a:latin typeface="Calibri" pitchFamily="34" charset="0"/>
                <a:cs typeface="Arial" pitchFamily="34" charset="0"/>
              </a:rPr>
              <a:t>Deep Veins</a:t>
            </a:r>
          </a:p>
          <a:p>
            <a:pPr marL="868680" lvl="1" algn="just">
              <a:spcBef>
                <a:spcPct val="0"/>
              </a:spcBef>
              <a:buFont typeface="Wingdings" pitchFamily="2" charset="2"/>
              <a:buChar char="v"/>
              <a:defRPr/>
            </a:pPr>
            <a:r>
              <a:rPr lang="en-US" sz="2200" b="1"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Venae commitantes</a:t>
            </a:r>
          </a:p>
          <a:p>
            <a:pPr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accompany</a:t>
            </a:r>
            <a:r>
              <a:rPr lang="en-US" sz="2000" dirty="0" smtClean="0">
                <a:solidFill>
                  <a:schemeClr val="bg1">
                    <a:lumMod val="75000"/>
                    <a:lumOff val="25000"/>
                  </a:schemeClr>
                </a:solidFill>
                <a:latin typeface="Calibri" pitchFamily="34" charset="0"/>
                <a:cs typeface="Arial" pitchFamily="34" charset="0"/>
              </a:rPr>
              <a:t> all the </a:t>
            </a:r>
            <a:r>
              <a:rPr lang="en-US" sz="2000" b="1" dirty="0" smtClean="0">
                <a:solidFill>
                  <a:schemeClr val="bg1">
                    <a:lumMod val="75000"/>
                    <a:lumOff val="25000"/>
                  </a:schemeClr>
                </a:solidFill>
                <a:latin typeface="Calibri" pitchFamily="34" charset="0"/>
                <a:cs typeface="Arial" pitchFamily="34" charset="0"/>
              </a:rPr>
              <a:t>large arteries</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usually in pairs.</a:t>
            </a:r>
          </a:p>
          <a:p>
            <a:pPr lvl="2" algn="just">
              <a:spcBef>
                <a:spcPct val="0"/>
              </a:spcBef>
              <a:buClr>
                <a:schemeClr val="accent1"/>
              </a:buClr>
              <a:buFont typeface="Wingdings" pitchFamily="2" charset="2"/>
              <a:buChar char="ü"/>
              <a:defRPr/>
            </a:pPr>
            <a:endParaRPr lang="en-US" sz="2000" dirty="0" smtClean="0">
              <a:solidFill>
                <a:schemeClr val="bg1">
                  <a:lumMod val="75000"/>
                  <a:lumOff val="25000"/>
                </a:schemeClr>
              </a:solidFill>
              <a:latin typeface="Calibri" pitchFamily="34" charset="0"/>
              <a:cs typeface="Arial" pitchFamily="34" charset="0"/>
            </a:endParaRPr>
          </a:p>
          <a:p>
            <a:pPr marL="868680" lvl="1" algn="just">
              <a:spcBef>
                <a:spcPct val="0"/>
              </a:spcBef>
              <a:buFont typeface="Wingdings" pitchFamily="2" charset="2"/>
              <a:buChar char="v"/>
              <a:defRPr/>
            </a:pPr>
            <a:r>
              <a:rPr lang="en-US" sz="2200" b="1"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Axillary vein</a:t>
            </a:r>
          </a:p>
          <a:p>
            <a:pPr lvl="2" algn="just">
              <a:spcBef>
                <a:spcPct val="0"/>
              </a:spcBef>
              <a:buClr>
                <a:schemeClr val="accent1"/>
              </a:buClr>
              <a:buFont typeface="Wingdings" pitchFamily="2" charset="2"/>
              <a:buChar char="Ø"/>
              <a:defRPr/>
            </a:pPr>
            <a:r>
              <a:rPr lang="en-US" sz="2000" u="sng" dirty="0" smtClean="0">
                <a:solidFill>
                  <a:schemeClr val="bg1"/>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Formed by</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union of </a:t>
            </a:r>
            <a:r>
              <a:rPr lang="en-US" sz="2000" b="1" dirty="0" smtClean="0">
                <a:solidFill>
                  <a:srgbClr val="0000FF"/>
                </a:solidFill>
                <a:latin typeface="Calibri" pitchFamily="34" charset="0"/>
                <a:cs typeface="Arial" pitchFamily="34" charset="0"/>
              </a:rPr>
              <a:t>basilic vein </a:t>
            </a:r>
            <a:r>
              <a:rPr lang="en-US" sz="2000" dirty="0" smtClean="0">
                <a:solidFill>
                  <a:schemeClr val="bg1">
                    <a:lumMod val="75000"/>
                    <a:lumOff val="25000"/>
                  </a:schemeClr>
                </a:solidFill>
                <a:latin typeface="Calibri" pitchFamily="34" charset="0"/>
                <a:cs typeface="Arial" pitchFamily="34" charset="0"/>
              </a:rPr>
              <a:t>and the </a:t>
            </a:r>
            <a:r>
              <a:rPr lang="en-US" sz="2000" b="1" dirty="0" err="1" smtClean="0">
                <a:solidFill>
                  <a:srgbClr val="0000FF"/>
                </a:solidFill>
                <a:latin typeface="Calibri" pitchFamily="34" charset="0"/>
                <a:cs typeface="Arial" pitchFamily="34" charset="0"/>
              </a:rPr>
              <a:t>venae</a:t>
            </a:r>
            <a:r>
              <a:rPr lang="en-US" sz="2000" b="1" dirty="0" smtClean="0">
                <a:solidFill>
                  <a:srgbClr val="0000FF"/>
                </a:solidFill>
                <a:latin typeface="Calibri" pitchFamily="34" charset="0"/>
                <a:cs typeface="Arial" pitchFamily="34" charset="0"/>
              </a:rPr>
              <a:t> </a:t>
            </a:r>
            <a:r>
              <a:rPr lang="en-US" sz="2000" b="1" dirty="0" err="1" smtClean="0">
                <a:solidFill>
                  <a:srgbClr val="0000FF"/>
                </a:solidFill>
                <a:latin typeface="Calibri" pitchFamily="34" charset="0"/>
                <a:cs typeface="Arial" pitchFamily="34" charset="0"/>
              </a:rPr>
              <a:t>comitantes</a:t>
            </a:r>
            <a:r>
              <a:rPr lang="en-US" sz="2000" b="1" dirty="0" smtClean="0">
                <a:solidFill>
                  <a:srgbClr val="0000FF"/>
                </a:solidFill>
                <a:latin typeface="Calibri" pitchFamily="34" charset="0"/>
                <a:cs typeface="Arial" pitchFamily="34" charset="0"/>
              </a:rPr>
              <a:t>(brachial veins)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brachial artery.</a:t>
            </a:r>
          </a:p>
          <a:p>
            <a:pPr lvl="2" algn="just">
              <a:spcBef>
                <a:spcPct val="0"/>
              </a:spcBef>
              <a:buClr>
                <a:schemeClr val="accent1"/>
              </a:buClr>
              <a:buFont typeface="Wingdings" pitchFamily="2" charset="2"/>
              <a:buChar char="Ø"/>
              <a:defRPr/>
            </a:pPr>
            <a:r>
              <a:rPr lang="en-US" sz="2000" b="1" dirty="0" smtClean="0">
                <a:solidFill>
                  <a:schemeClr val="bg1"/>
                </a:solidFill>
                <a:latin typeface="Calibri" pitchFamily="34" charset="0"/>
                <a:cs typeface="Arial" pitchFamily="34" charset="0"/>
              </a:rPr>
              <a:t>It drains </a:t>
            </a:r>
            <a:r>
              <a:rPr lang="en-US" sz="2000" b="1" u="sng" dirty="0" smtClean="0">
                <a:solidFill>
                  <a:schemeClr val="bg1"/>
                </a:solidFill>
                <a:latin typeface="Calibri" pitchFamily="34" charset="0"/>
                <a:cs typeface="Arial" pitchFamily="34" charset="0"/>
              </a:rPr>
              <a:t>finally into</a:t>
            </a:r>
            <a:r>
              <a:rPr lang="en-US" sz="2000" b="1" dirty="0" smtClean="0">
                <a:solidFill>
                  <a:schemeClr val="bg1"/>
                </a:solidFill>
                <a:latin typeface="Calibri" pitchFamily="34" charset="0"/>
                <a:cs typeface="Arial" pitchFamily="34" charset="0"/>
              </a:rPr>
              <a:t> the </a:t>
            </a:r>
            <a:r>
              <a:rPr lang="en-US" sz="2000" b="1" dirty="0" err="1" smtClean="0">
                <a:solidFill>
                  <a:srgbClr val="0000FF"/>
                </a:solidFill>
                <a:latin typeface="Calibri" pitchFamily="34" charset="0"/>
                <a:cs typeface="Arial" pitchFamily="34" charset="0"/>
              </a:rPr>
              <a:t>subclavian</a:t>
            </a:r>
            <a:r>
              <a:rPr lang="en-US" sz="2000" b="1" dirty="0" smtClean="0">
                <a:solidFill>
                  <a:srgbClr val="0000FF"/>
                </a:solidFill>
                <a:latin typeface="Calibri" pitchFamily="34" charset="0"/>
                <a:cs typeface="Arial" pitchFamily="34" charset="0"/>
              </a:rPr>
              <a:t> vein.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33796" name="Picture 4" descr="http://www.rci.rutgers.edu/~uzwiak/AnatPhys/Blood_Vessels_files/image040.jpg"/>
          <p:cNvPicPr>
            <a:picLocks noChangeAspect="1" noChangeArrowheads="1"/>
          </p:cNvPicPr>
          <p:nvPr/>
        </p:nvPicPr>
        <p:blipFill>
          <a:blip r:embed="rId3"/>
          <a:srcRect t="8013" r="1812" b="7051"/>
          <a:stretch>
            <a:fillRect/>
          </a:stretch>
        </p:blipFill>
        <p:spPr bwMode="auto">
          <a:xfrm>
            <a:off x="4143372" y="1428736"/>
            <a:ext cx="4786346" cy="4714908"/>
          </a:xfrm>
          <a:prstGeom prst="rect">
            <a:avLst/>
          </a:prstGeom>
          <a:noFill/>
          <a:ln>
            <a:solidFill>
              <a:schemeClr val="bg2"/>
            </a:solidFill>
          </a:ln>
        </p:spPr>
      </p:pic>
      <p:sp>
        <p:nvSpPr>
          <p:cNvPr id="6" name="Oval 5"/>
          <p:cNvSpPr/>
          <p:nvPr/>
        </p:nvSpPr>
        <p:spPr>
          <a:xfrm>
            <a:off x="6858016" y="2928934"/>
            <a:ext cx="1214446"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429388" y="3357562"/>
            <a:ext cx="1214446" cy="428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429124" y="2857496"/>
            <a:ext cx="1428760"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357686" y="1785926"/>
            <a:ext cx="1643074" cy="35719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57"/>
            <a:ext cx="8291264"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Inferior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09700"/>
            <a:ext cx="4572000" cy="381642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Drains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most of the blood from the body </a:t>
            </a:r>
            <a:r>
              <a:rPr lang="en-US" sz="2000" u="sng" dirty="0" smtClean="0">
                <a:solidFill>
                  <a:schemeClr val="bg1">
                    <a:lumMod val="75000"/>
                    <a:lumOff val="25000"/>
                  </a:schemeClr>
                </a:solidFill>
                <a:latin typeface="Calibri" pitchFamily="34" charset="0"/>
                <a:cs typeface="Arial" pitchFamily="34" charset="0"/>
              </a:rPr>
              <a:t>below the diaphragm</a:t>
            </a:r>
            <a:r>
              <a:rPr lang="en-US" sz="2000" dirty="0" smtClean="0">
                <a:solidFill>
                  <a:schemeClr val="bg1">
                    <a:lumMod val="75000"/>
                    <a:lumOff val="25000"/>
                  </a:schemeClr>
                </a:solidFill>
                <a:latin typeface="Calibri" pitchFamily="34" charset="0"/>
                <a:cs typeface="Arial" pitchFamily="34" charset="0"/>
              </a:rPr>
              <a:t> to the right atrium.</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Formed by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union of </a:t>
            </a:r>
            <a:r>
              <a:rPr lang="en-US" sz="2000" dirty="0" smtClean="0">
                <a:solidFill>
                  <a:schemeClr val="bg1">
                    <a:lumMod val="75000"/>
                    <a:lumOff val="25000"/>
                  </a:schemeClr>
                </a:solidFill>
                <a:latin typeface="Calibri" pitchFamily="34" charset="0"/>
                <a:cs typeface="Arial" pitchFamily="34" charset="0"/>
              </a:rPr>
              <a:t>the   </a:t>
            </a:r>
          </a:p>
          <a:p>
            <a:pPr marL="411163" algn="just">
              <a:spcBef>
                <a:spcPct val="0"/>
              </a:spcBef>
              <a:buNone/>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2</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common iliac veins </a:t>
            </a:r>
            <a:r>
              <a:rPr lang="en-US" sz="2000" b="1" dirty="0" smtClean="0">
                <a:solidFill>
                  <a:srgbClr val="FF0000"/>
                </a:solidFill>
                <a:latin typeface="Calibri" pitchFamily="34" charset="0"/>
                <a:cs typeface="Arial" pitchFamily="34" charset="0"/>
              </a:rPr>
              <a:t>behind</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rgbClr val="B014BC"/>
                </a:solidFill>
                <a:latin typeface="Calibri" pitchFamily="34" charset="0"/>
                <a:cs typeface="Arial" pitchFamily="34" charset="0"/>
              </a:rPr>
              <a:t>right common iliac artery </a:t>
            </a:r>
            <a:r>
              <a:rPr lang="en-US" sz="2000" b="1" dirty="0" smtClean="0">
                <a:solidFill>
                  <a:srgbClr val="FF0000"/>
                </a:solidFill>
                <a:latin typeface="Calibri" pitchFamily="34" charset="0"/>
                <a:cs typeface="Arial" pitchFamily="34" charset="0"/>
              </a:rPr>
              <a:t>at the level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chemeClr val="bg1">
                    <a:lumMod val="75000"/>
                    <a:lumOff val="25000"/>
                  </a:schemeClr>
                </a:solidFill>
                <a:latin typeface="Calibri" pitchFamily="34" charset="0"/>
                <a:cs typeface="Arial" pitchFamily="34" charset="0"/>
              </a:rPr>
              <a:t>5th lumbar vertebra </a:t>
            </a:r>
            <a:r>
              <a:rPr lang="en-US" sz="2000" b="1" dirty="0" smtClean="0">
                <a:solidFill>
                  <a:srgbClr val="FF0000"/>
                </a:solidFill>
                <a:latin typeface="Calibri" pitchFamily="34" charset="0"/>
                <a:cs typeface="Arial" pitchFamily="34" charset="0"/>
              </a:rPr>
              <a:t>(L5).</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on the </a:t>
            </a:r>
            <a:r>
              <a:rPr lang="en-US" sz="2000" b="1" dirty="0" smtClean="0">
                <a:solidFill>
                  <a:schemeClr val="bg1">
                    <a:lumMod val="75000"/>
                    <a:lumOff val="25000"/>
                  </a:schemeClr>
                </a:solidFill>
                <a:latin typeface="Calibri" pitchFamily="34" charset="0"/>
                <a:cs typeface="Arial" pitchFamily="34" charset="0"/>
              </a:rPr>
              <a:t>right side </a:t>
            </a:r>
            <a:r>
              <a:rPr lang="en-US" sz="2000" dirty="0" smtClean="0">
                <a:solidFill>
                  <a:schemeClr val="bg1">
                    <a:lumMod val="75000"/>
                    <a:lumOff val="25000"/>
                  </a:schemeClr>
                </a:solidFill>
                <a:latin typeface="Calibri" pitchFamily="34" charset="0"/>
                <a:cs typeface="Arial" pitchFamily="34" charset="0"/>
              </a:rPr>
              <a:t>of </a:t>
            </a:r>
            <a:r>
              <a:rPr lang="en-US" sz="2000" b="1" dirty="0" smtClean="0">
                <a:solidFill>
                  <a:schemeClr val="bg1">
                    <a:lumMod val="75000"/>
                    <a:lumOff val="25000"/>
                  </a:schemeClr>
                </a:solidFill>
                <a:latin typeface="Calibri" pitchFamily="34" charset="0"/>
                <a:cs typeface="Arial" pitchFamily="34" charset="0"/>
              </a:rPr>
              <a:t>aorta.</a:t>
            </a:r>
          </a:p>
          <a:p>
            <a:pPr marL="411163" algn="just">
              <a:spcBef>
                <a:spcPct val="0"/>
              </a:spcBef>
              <a:buFont typeface="Wingdings" pitchFamily="2" charset="2"/>
              <a:buChar char="v"/>
            </a:pPr>
            <a:r>
              <a:rPr lang="en-US" sz="2000" b="1" dirty="0" smtClean="0">
                <a:solidFill>
                  <a:srgbClr val="FF0000"/>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Pierces</a:t>
            </a:r>
            <a:r>
              <a:rPr lang="en-US" sz="2000" b="1" dirty="0" smtClean="0">
                <a:solidFill>
                  <a:srgbClr val="FF0000"/>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central tendon of </a:t>
            </a:r>
            <a:r>
              <a:rPr lang="en-US" sz="2000" b="1" dirty="0" smtClean="0">
                <a:solidFill>
                  <a:srgbClr val="0000FF"/>
                </a:solidFill>
                <a:latin typeface="Calibri" pitchFamily="34" charset="0"/>
                <a:cs typeface="Arial" pitchFamily="34" charset="0"/>
              </a:rPr>
              <a:t>diaphragm</a:t>
            </a:r>
            <a:r>
              <a:rPr lang="en-US" sz="2000" dirty="0" smtClean="0">
                <a:solidFill>
                  <a:schemeClr val="bg1">
                    <a:lumMod val="75000"/>
                    <a:lumOff val="25000"/>
                  </a:schemeClr>
                </a:solidFill>
                <a:latin typeface="Calibri" pitchFamily="34" charset="0"/>
                <a:cs typeface="Arial" pitchFamily="34" charset="0"/>
              </a:rPr>
              <a:t> </a:t>
            </a:r>
            <a:r>
              <a:rPr lang="en-US" sz="2000" dirty="0" smtClean="0">
                <a:solidFill>
                  <a:srgbClr val="FF0000"/>
                </a:solidFill>
                <a:latin typeface="Calibri" pitchFamily="34" charset="0"/>
                <a:cs typeface="Arial" pitchFamily="34" charset="0"/>
              </a:rPr>
              <a:t>at the </a:t>
            </a:r>
            <a:r>
              <a:rPr lang="en-US" sz="2000" b="1" dirty="0" smtClean="0">
                <a:solidFill>
                  <a:srgbClr val="FF0000"/>
                </a:solidFill>
                <a:latin typeface="Calibri" pitchFamily="34" charset="0"/>
                <a:cs typeface="Arial" pitchFamily="34" charset="0"/>
              </a:rPr>
              <a:t>level of </a:t>
            </a:r>
            <a:r>
              <a:rPr lang="en-US" sz="2000" dirty="0" smtClean="0">
                <a:solidFill>
                  <a:schemeClr val="bg1">
                    <a:lumMod val="75000"/>
                    <a:lumOff val="25000"/>
                  </a:schemeClr>
                </a:solidFill>
                <a:latin typeface="Calibri" pitchFamily="34" charset="0"/>
                <a:cs typeface="Arial" pitchFamily="34" charset="0"/>
              </a:rPr>
              <a:t>the</a:t>
            </a:r>
            <a:r>
              <a:rPr lang="en-US" sz="2000" b="1" dirty="0" smtClean="0">
                <a:solidFill>
                  <a:schemeClr val="bg1">
                    <a:lumMod val="75000"/>
                    <a:lumOff val="25000"/>
                  </a:schemeClr>
                </a:solidFill>
                <a:latin typeface="Calibri" pitchFamily="34" charset="0"/>
                <a:cs typeface="Arial" pitchFamily="34" charset="0"/>
              </a:rPr>
              <a:t> 8th thoracic vertebra </a:t>
            </a:r>
            <a:r>
              <a:rPr lang="en-US" sz="2000" b="1" dirty="0" smtClean="0">
                <a:solidFill>
                  <a:srgbClr val="FF0000"/>
                </a:solidFill>
                <a:latin typeface="Calibri" pitchFamily="34" charset="0"/>
                <a:cs typeface="Arial" pitchFamily="34" charset="0"/>
              </a:rPr>
              <a:t>(T8). </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4" name="Picture 6" descr="E:\dad\Student Gray\4. Abdomen\F66122-004-f106.jpg"/>
          <p:cNvPicPr>
            <a:picLocks noChangeAspect="1" noChangeArrowheads="1"/>
          </p:cNvPicPr>
          <p:nvPr/>
        </p:nvPicPr>
        <p:blipFill>
          <a:blip r:embed="rId3" cstate="print"/>
          <a:srcRect b="5486"/>
          <a:stretch>
            <a:fillRect/>
          </a:stretch>
        </p:blipFill>
        <p:spPr bwMode="auto">
          <a:xfrm>
            <a:off x="5076056" y="1363662"/>
            <a:ext cx="4050412" cy="4873650"/>
          </a:xfrm>
          <a:prstGeom prst="rect">
            <a:avLst/>
          </a:prstGeom>
          <a:ln>
            <a:noFill/>
          </a:ln>
          <a:effectLst>
            <a:softEdge rad="112500"/>
          </a:effectLst>
        </p:spPr>
      </p:pic>
      <p:sp>
        <p:nvSpPr>
          <p:cNvPr id="5" name="AutoShape 2"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4"/>
          </p:cNvPr>
          <p:cNvSpPr>
            <a:spLocks noChangeAspect="1" noChangeArrowheads="1"/>
          </p:cNvSpPr>
          <p:nvPr/>
        </p:nvSpPr>
        <p:spPr bwMode="auto">
          <a:xfrm>
            <a:off x="50800" y="-11128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4"/>
          </p:cNvPr>
          <p:cNvSpPr>
            <a:spLocks noChangeAspect="1" noChangeArrowheads="1"/>
          </p:cNvSpPr>
          <p:nvPr/>
        </p:nvSpPr>
        <p:spPr bwMode="auto">
          <a:xfrm>
            <a:off x="203200" y="-9604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5"/>
          </p:cNvPr>
          <p:cNvSpPr>
            <a:spLocks noChangeAspect="1" noChangeArrowheads="1"/>
          </p:cNvSpPr>
          <p:nvPr/>
        </p:nvSpPr>
        <p:spPr bwMode="auto">
          <a:xfrm>
            <a:off x="355600" y="-8080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5"/>
          </p:cNvPr>
          <p:cNvSpPr>
            <a:spLocks noChangeAspect="1" noChangeArrowheads="1"/>
          </p:cNvSpPr>
          <p:nvPr/>
        </p:nvSpPr>
        <p:spPr bwMode="auto">
          <a:xfrm>
            <a:off x="508000" y="-6556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nferior vena cava and its tributa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1363664"/>
            <a:ext cx="4266436" cy="516168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10" name="Oval 9"/>
          <p:cNvSpPr/>
          <p:nvPr/>
        </p:nvSpPr>
        <p:spPr>
          <a:xfrm>
            <a:off x="4714876" y="3071810"/>
            <a:ext cx="928694" cy="71438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11" name="Oval 10"/>
          <p:cNvSpPr/>
          <p:nvPr/>
        </p:nvSpPr>
        <p:spPr>
          <a:xfrm>
            <a:off x="4786314" y="4857760"/>
            <a:ext cx="928694" cy="71438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ipe(down)">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1534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Tributaries of Inferior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09700"/>
            <a:ext cx="4499992" cy="4093428"/>
          </a:xfrm>
          <a:solidFill>
            <a:schemeClr val="tx1"/>
          </a:solidFill>
          <a:ln w="9525">
            <a:solidFill>
              <a:schemeClr val="bg2"/>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Two </a:t>
            </a:r>
            <a:r>
              <a:rPr lang="en-US" sz="2000" b="1" u="sng" dirty="0" smtClean="0">
                <a:solidFill>
                  <a:schemeClr val="bg1">
                    <a:lumMod val="75000"/>
                    <a:lumOff val="25000"/>
                  </a:schemeClr>
                </a:solidFill>
                <a:latin typeface="Calibri" pitchFamily="34" charset="0"/>
                <a:cs typeface="Arial" pitchFamily="34" charset="0"/>
              </a:rPr>
              <a:t>common iliac </a:t>
            </a:r>
            <a:r>
              <a:rPr lang="en-US" sz="2000" b="1" dirty="0" smtClean="0">
                <a:solidFill>
                  <a:schemeClr val="bg1">
                    <a:lumMod val="75000"/>
                    <a:lumOff val="25000"/>
                  </a:schemeClr>
                </a:solidFill>
                <a:latin typeface="Calibri" pitchFamily="34" charset="0"/>
                <a:cs typeface="Arial" pitchFamily="34" charset="0"/>
              </a:rPr>
              <a:t>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Median </a:t>
            </a:r>
            <a:r>
              <a:rPr lang="en-US" sz="2000" b="1" u="sng" dirty="0" smtClean="0">
                <a:solidFill>
                  <a:schemeClr val="bg1">
                    <a:lumMod val="75000"/>
                    <a:lumOff val="25000"/>
                  </a:schemeClr>
                </a:solidFill>
                <a:latin typeface="Calibri" pitchFamily="34" charset="0"/>
                <a:cs typeface="Arial" pitchFamily="34" charset="0"/>
              </a:rPr>
              <a:t>sacral</a:t>
            </a:r>
            <a:r>
              <a:rPr lang="en-US" sz="2000" b="1" dirty="0" smtClean="0">
                <a:solidFill>
                  <a:schemeClr val="bg1">
                    <a:lumMod val="75000"/>
                    <a:lumOff val="25000"/>
                  </a:schemeClr>
                </a:solidFill>
                <a:latin typeface="Calibri" pitchFamily="34" charset="0"/>
                <a:cs typeface="Arial" pitchFamily="34" charset="0"/>
              </a:rPr>
              <a:t>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Four paired </a:t>
            </a:r>
            <a:r>
              <a:rPr lang="en-US" sz="2000" b="1" u="sng" dirty="0" smtClean="0">
                <a:solidFill>
                  <a:schemeClr val="bg1">
                    <a:lumMod val="75000"/>
                    <a:lumOff val="25000"/>
                  </a:schemeClr>
                </a:solidFill>
                <a:latin typeface="Calibri" pitchFamily="34" charset="0"/>
                <a:cs typeface="Arial" pitchFamily="34" charset="0"/>
              </a:rPr>
              <a:t>lumbar</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Right </a:t>
            </a:r>
            <a:r>
              <a:rPr lang="en-US" sz="2000" b="1" u="sng" dirty="0" smtClean="0">
                <a:solidFill>
                  <a:schemeClr val="bg1">
                    <a:lumMod val="75000"/>
                    <a:lumOff val="25000"/>
                  </a:schemeClr>
                </a:solidFill>
                <a:latin typeface="Calibri" pitchFamily="34" charset="0"/>
                <a:cs typeface="Arial" pitchFamily="34" charset="0"/>
              </a:rPr>
              <a:t>gonadal</a:t>
            </a:r>
            <a:r>
              <a:rPr lang="en-US" sz="2000" b="1" dirty="0" smtClean="0">
                <a:solidFill>
                  <a:schemeClr val="bg1">
                    <a:lumMod val="75000"/>
                    <a:lumOff val="25000"/>
                  </a:schemeClr>
                </a:solidFill>
                <a:latin typeface="Calibri" pitchFamily="34" charset="0"/>
                <a:cs typeface="Arial" pitchFamily="34" charset="0"/>
              </a:rPr>
              <a:t> vein</a:t>
            </a:r>
          </a:p>
          <a:p>
            <a:pPr lvl="1" indent="-382588" algn="just">
              <a:spcBef>
                <a:spcPct val="0"/>
              </a:spcBef>
              <a:buSzPct val="80000"/>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the left vein </a:t>
            </a:r>
            <a:r>
              <a:rPr lang="en-US" sz="2000" b="1" u="sng" dirty="0" smtClean="0">
                <a:solidFill>
                  <a:schemeClr val="bg1">
                    <a:lumMod val="75000"/>
                    <a:lumOff val="25000"/>
                  </a:schemeClr>
                </a:solidFill>
                <a:latin typeface="Calibri" pitchFamily="34" charset="0"/>
                <a:cs typeface="Arial" pitchFamily="34" charset="0"/>
              </a:rPr>
              <a:t>drains into</a:t>
            </a:r>
            <a:r>
              <a:rPr lang="en-US" sz="2000" b="1" dirty="0" smtClean="0">
                <a:solidFill>
                  <a:schemeClr val="bg1">
                    <a:lumMod val="75000"/>
                    <a:lumOff val="25000"/>
                  </a:schemeClr>
                </a:solidFill>
                <a:latin typeface="Calibri" pitchFamily="34" charset="0"/>
                <a:cs typeface="Arial" pitchFamily="34" charset="0"/>
              </a:rPr>
              <a:t> the                      </a:t>
            </a:r>
            <a:r>
              <a:rPr lang="en-US" sz="2000" b="1" dirty="0" smtClean="0">
                <a:solidFill>
                  <a:srgbClr val="0000FF"/>
                </a:solidFill>
                <a:latin typeface="Calibri" pitchFamily="34" charset="0"/>
                <a:cs typeface="Arial" pitchFamily="34" charset="0"/>
              </a:rPr>
              <a:t>left renal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Paired </a:t>
            </a:r>
            <a:r>
              <a:rPr lang="en-US" sz="2000" b="1" u="sng" dirty="0" smtClean="0">
                <a:solidFill>
                  <a:schemeClr val="bg1">
                    <a:lumMod val="75000"/>
                    <a:lumOff val="25000"/>
                  </a:schemeClr>
                </a:solidFill>
                <a:latin typeface="Calibri" pitchFamily="34" charset="0"/>
                <a:cs typeface="Arial" pitchFamily="34" charset="0"/>
              </a:rPr>
              <a:t>renal</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Right </a:t>
            </a:r>
            <a:r>
              <a:rPr lang="en-US" sz="2000" b="1" u="sng" dirty="0" smtClean="0">
                <a:solidFill>
                  <a:schemeClr val="bg1">
                    <a:lumMod val="75000"/>
                    <a:lumOff val="25000"/>
                  </a:schemeClr>
                </a:solidFill>
                <a:latin typeface="Calibri" pitchFamily="34" charset="0"/>
                <a:cs typeface="Arial" pitchFamily="34" charset="0"/>
              </a:rPr>
              <a:t>suprarenal</a:t>
            </a:r>
            <a:r>
              <a:rPr lang="en-US" sz="2000" b="1" dirty="0" smtClean="0">
                <a:solidFill>
                  <a:schemeClr val="bg1">
                    <a:lumMod val="75000"/>
                    <a:lumOff val="25000"/>
                  </a:schemeClr>
                </a:solidFill>
                <a:latin typeface="Calibri" pitchFamily="34" charset="0"/>
                <a:cs typeface="Arial" pitchFamily="34" charset="0"/>
              </a:rPr>
              <a:t> vein</a:t>
            </a:r>
          </a:p>
          <a:p>
            <a:pPr lvl="1" indent="-382588" algn="just">
              <a:spcBef>
                <a:spcPct val="0"/>
              </a:spcBef>
              <a:buSzPct val="80000"/>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the left vein </a:t>
            </a:r>
            <a:r>
              <a:rPr lang="en-US" sz="2000" b="1" u="sng" dirty="0" smtClean="0">
                <a:solidFill>
                  <a:schemeClr val="bg1">
                    <a:lumMod val="75000"/>
                    <a:lumOff val="25000"/>
                  </a:schemeClr>
                </a:solidFill>
                <a:latin typeface="Calibri" pitchFamily="34" charset="0"/>
                <a:cs typeface="Arial" pitchFamily="34" charset="0"/>
              </a:rPr>
              <a:t>drains into</a:t>
            </a:r>
            <a:r>
              <a:rPr lang="en-US" sz="2000" b="1" dirty="0" smtClean="0">
                <a:solidFill>
                  <a:schemeClr val="bg1">
                    <a:lumMod val="75000"/>
                    <a:lumOff val="25000"/>
                  </a:schemeClr>
                </a:solidFill>
                <a:latin typeface="Calibri" pitchFamily="34" charset="0"/>
                <a:cs typeface="Arial" pitchFamily="34" charset="0"/>
              </a:rPr>
              <a:t> the                    </a:t>
            </a:r>
            <a:r>
              <a:rPr lang="en-US" sz="2000" b="1" dirty="0" smtClean="0">
                <a:solidFill>
                  <a:srgbClr val="0000FF"/>
                </a:solidFill>
                <a:latin typeface="Calibri" pitchFamily="34" charset="0"/>
                <a:cs typeface="Arial" pitchFamily="34" charset="0"/>
              </a:rPr>
              <a:t>left renal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Hepatic</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Paired </a:t>
            </a:r>
            <a:r>
              <a:rPr lang="en-US" sz="2000" b="1" u="sng" dirty="0" smtClean="0">
                <a:solidFill>
                  <a:schemeClr val="bg1">
                    <a:lumMod val="75000"/>
                    <a:lumOff val="25000"/>
                  </a:schemeClr>
                </a:solidFill>
                <a:latin typeface="Calibri" pitchFamily="34" charset="0"/>
                <a:cs typeface="Arial" pitchFamily="34" charset="0"/>
              </a:rPr>
              <a:t>inferior </a:t>
            </a:r>
            <a:r>
              <a:rPr lang="en-US" sz="2000" b="1" u="sng" dirty="0" err="1" smtClean="0">
                <a:solidFill>
                  <a:schemeClr val="bg1">
                    <a:lumMod val="75000"/>
                    <a:lumOff val="25000"/>
                  </a:schemeClr>
                </a:solidFill>
                <a:latin typeface="Calibri" pitchFamily="34" charset="0"/>
                <a:cs typeface="Arial" pitchFamily="34" charset="0"/>
              </a:rPr>
              <a:t>phrenic</a:t>
            </a:r>
            <a:r>
              <a:rPr lang="en-US" sz="2000" b="1" u="sng"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veins.</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4. Abdomen\F66122-004-f018.jpg"/>
          <p:cNvPicPr>
            <a:picLocks noChangeAspect="1" noChangeArrowheads="1"/>
          </p:cNvPicPr>
          <p:nvPr/>
        </p:nvPicPr>
        <p:blipFill>
          <a:blip r:embed="rId3" cstate="print"/>
          <a:srcRect t="38974" b="3445"/>
          <a:stretch>
            <a:fillRect/>
          </a:stretch>
        </p:blipFill>
        <p:spPr bwMode="auto">
          <a:xfrm>
            <a:off x="4644008" y="1484784"/>
            <a:ext cx="4385691" cy="4230217"/>
          </a:xfrm>
          <a:prstGeom prst="rect">
            <a:avLst/>
          </a:prstGeom>
          <a:ln>
            <a:solidFill>
              <a:schemeClr val="bg2"/>
            </a:solidFill>
          </a:ln>
          <a:effectLst>
            <a:softEdge rad="112500"/>
          </a:effectLst>
        </p:spPr>
      </p:pic>
      <p:pic>
        <p:nvPicPr>
          <p:cNvPr id="28674" name="Picture 2" descr="نتيجة بحث الصور عن ‪tributary of inferior vena cava‬‏">
            <a:hlinkClick r:id="rId4"/>
          </p:cNvPr>
          <p:cNvPicPr>
            <a:picLocks noChangeAspect="1" noChangeArrowheads="1"/>
          </p:cNvPicPr>
          <p:nvPr/>
        </p:nvPicPr>
        <p:blipFill>
          <a:blip r:embed="rId5"/>
          <a:srcRect t="4249" b="34136"/>
          <a:stretch>
            <a:fillRect/>
          </a:stretch>
        </p:blipFill>
        <p:spPr bwMode="auto">
          <a:xfrm>
            <a:off x="4643438" y="1285860"/>
            <a:ext cx="4286280" cy="4643470"/>
          </a:xfrm>
          <a:prstGeom prst="rect">
            <a:avLst/>
          </a:prstGeom>
          <a:noFill/>
          <a:ln>
            <a:solidFill>
              <a:schemeClr val="accent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1524000"/>
            <a:ext cx="3606800" cy="169277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800" b="1" dirty="0" smtClean="0">
                <a:solidFill>
                  <a:schemeClr val="bg1">
                    <a:lumMod val="75000"/>
                    <a:lumOff val="25000"/>
                  </a:schemeClr>
                </a:solidFill>
                <a:latin typeface="Calibri" pitchFamily="34" charset="0"/>
                <a:cs typeface="Arial" pitchFamily="34" charset="0"/>
              </a:rPr>
              <a:t>Two divisions: </a:t>
            </a:r>
          </a:p>
          <a:p>
            <a:pPr lvl="1" indent="-382588" algn="just">
              <a:spcBef>
                <a:spcPct val="0"/>
              </a:spcBef>
              <a:buSzPct val="80000"/>
              <a:buFont typeface="Wingdings" pitchFamily="2" charset="2"/>
              <a:buChar char="Ø"/>
            </a:pPr>
            <a:r>
              <a:rPr lang="en-US" sz="2800" b="1" dirty="0" smtClean="0">
                <a:solidFill>
                  <a:srgbClr val="7030A0"/>
                </a:solidFill>
                <a:latin typeface="Calibri" pitchFamily="34" charset="0"/>
                <a:cs typeface="Arial" pitchFamily="34" charset="0"/>
              </a:rPr>
              <a:t> Superficial Veins </a:t>
            </a:r>
          </a:p>
          <a:p>
            <a:pPr lvl="1" indent="-382588" algn="just">
              <a:spcBef>
                <a:spcPct val="0"/>
              </a:spcBef>
              <a:buSzPct val="80000"/>
              <a:buFont typeface="Wingdings" pitchFamily="2" charset="2"/>
              <a:buChar char="Ø"/>
            </a:pPr>
            <a:r>
              <a:rPr lang="en-US" sz="2800" b="1" dirty="0" smtClean="0">
                <a:solidFill>
                  <a:srgbClr val="7030A0"/>
                </a:solidFill>
                <a:latin typeface="Calibri" pitchFamily="34" charset="0"/>
                <a:cs typeface="Arial" pitchFamily="34" charset="0"/>
              </a:rPr>
              <a:t> Deep Veins </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5232400" y="1181100"/>
            <a:ext cx="2921000" cy="54991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1534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47800"/>
            <a:ext cx="5429256" cy="2277547"/>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indent="-382588" algn="just">
              <a:spcBef>
                <a:spcPct val="0"/>
              </a:spcBef>
              <a:buSzPct val="80000"/>
              <a:buFont typeface="Wingdings" pitchFamily="2" charset="2"/>
              <a:buChar char="q"/>
              <a:defRPr/>
            </a:pPr>
            <a:r>
              <a:rPr lang="en-US" sz="2400" b="1" dirty="0" smtClean="0">
                <a:solidFill>
                  <a:srgbClr val="7030A0"/>
                </a:solidFill>
                <a:latin typeface="Calibri" pitchFamily="34" charset="0"/>
                <a:cs typeface="Arial" pitchFamily="34" charset="0"/>
              </a:rPr>
              <a:t> </a:t>
            </a:r>
            <a:r>
              <a:rPr lang="en-US" sz="2800" b="1" u="sng" dirty="0" smtClean="0">
                <a:solidFill>
                  <a:srgbClr val="0000FF"/>
                </a:solidFill>
                <a:latin typeface="Calibri" pitchFamily="34" charset="0"/>
                <a:cs typeface="Arial" pitchFamily="34" charset="0"/>
              </a:rPr>
              <a:t>Superficial Veins</a:t>
            </a:r>
          </a:p>
          <a:p>
            <a:pPr marL="868680" lvl="1" indent="-382588" algn="just">
              <a:spcBef>
                <a:spcPct val="0"/>
              </a:spcBef>
              <a:buSzPct val="80000"/>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lying in the </a:t>
            </a:r>
            <a:r>
              <a:rPr lang="en-US" sz="2200" b="1" dirty="0" smtClean="0">
                <a:solidFill>
                  <a:schemeClr val="bg1">
                    <a:lumMod val="75000"/>
                    <a:lumOff val="25000"/>
                  </a:schemeClr>
                </a:solidFill>
                <a:latin typeface="Calibri" pitchFamily="34" charset="0"/>
                <a:cs typeface="Arial" pitchFamily="34" charset="0"/>
              </a:rPr>
              <a:t>subcutaneous tissue.</a:t>
            </a:r>
          </a:p>
          <a:p>
            <a:pPr marL="868680" lvl="1" indent="-382588" algn="just">
              <a:spcBef>
                <a:spcPct val="0"/>
              </a:spcBef>
              <a:buSzPct val="80000"/>
              <a:buFont typeface="Wingdings" pitchFamily="2" charset="2"/>
              <a:buChar char="v"/>
              <a:defRPr/>
            </a:pPr>
            <a:r>
              <a:rPr lang="en-US" sz="2200" b="1" dirty="0" smtClean="0">
                <a:solidFill>
                  <a:srgbClr val="0000FF"/>
                </a:solidFill>
                <a:latin typeface="Calibri" pitchFamily="34" charset="0"/>
                <a:cs typeface="Arial" pitchFamily="34" charset="0"/>
              </a:rPr>
              <a:t>They are </a:t>
            </a:r>
            <a:r>
              <a:rPr lang="en-US" sz="2200" dirty="0" smtClean="0">
                <a:solidFill>
                  <a:schemeClr val="bg1">
                    <a:lumMod val="75000"/>
                    <a:lumOff val="25000"/>
                  </a:schemeClr>
                </a:solidFill>
                <a:latin typeface="Calibri" pitchFamily="34" charset="0"/>
                <a:cs typeface="Arial" pitchFamily="34" charset="0"/>
              </a:rPr>
              <a:t>: </a:t>
            </a:r>
          </a:p>
          <a:p>
            <a:pPr marL="1197864" lvl="2" indent="-382588" algn="just">
              <a:spcBef>
                <a:spcPct val="0"/>
              </a:spcBef>
              <a:buClr>
                <a:schemeClr val="accent1"/>
              </a:buClr>
              <a:buSzPct val="80000"/>
              <a:buFont typeface="Wingdings" pitchFamily="2" charset="2"/>
              <a:buChar char="Ø"/>
              <a:defRPr/>
            </a:pPr>
            <a:r>
              <a:rPr lang="en-US" sz="1800" b="1" dirty="0" smtClean="0">
                <a:solidFill>
                  <a:schemeClr val="bg1">
                    <a:lumMod val="75000"/>
                    <a:lumOff val="25000"/>
                  </a:schemeClr>
                </a:solidFill>
                <a:latin typeface="Calibri" pitchFamily="34" charset="0"/>
                <a:cs typeface="Arial" pitchFamily="34" charset="0"/>
              </a:rPr>
              <a:t> </a:t>
            </a:r>
            <a:r>
              <a:rPr lang="en-US" b="1" dirty="0" smtClean="0">
                <a:solidFill>
                  <a:srgbClr val="3399FF"/>
                </a:solidFill>
                <a:latin typeface="Calibri" pitchFamily="34" charset="0"/>
                <a:cs typeface="Arial" pitchFamily="34" charset="0"/>
              </a:rPr>
              <a:t>Great (long) saphenous vein</a:t>
            </a:r>
          </a:p>
          <a:p>
            <a:pPr marL="1197864" lvl="2" indent="-382588" algn="just">
              <a:spcBef>
                <a:spcPct val="0"/>
              </a:spcBef>
              <a:buClr>
                <a:schemeClr val="accent1"/>
              </a:buClr>
              <a:buSzPct val="80000"/>
              <a:buFont typeface="Wingdings" pitchFamily="2" charset="2"/>
              <a:buChar char="Ø"/>
              <a:defRPr/>
            </a:pPr>
            <a:r>
              <a:rPr lang="en-US" b="1" dirty="0" smtClean="0">
                <a:solidFill>
                  <a:srgbClr val="3399FF"/>
                </a:solidFill>
                <a:latin typeface="Calibri" pitchFamily="34" charset="0"/>
                <a:cs typeface="Arial" pitchFamily="34" charset="0"/>
              </a:rPr>
              <a:t> Small (short) saphenous vein</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5929322" y="1524000"/>
            <a:ext cx="2833678" cy="4447098"/>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9"/>
            <a:ext cx="5638800" cy="347787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514350" lvl="1" indent="-382588" algn="just">
              <a:spcBef>
                <a:spcPct val="0"/>
              </a:spcBef>
              <a:buSzPct val="80000"/>
              <a:buFont typeface="Wingdings" pitchFamily="2" charset="2"/>
              <a:buChar char="v"/>
            </a:pPr>
            <a:r>
              <a:rPr lang="en-US" sz="2200" b="1" dirty="0" smtClean="0">
                <a:solidFill>
                  <a:schemeClr val="bg1">
                    <a:lumMod val="75000"/>
                    <a:lumOff val="25000"/>
                  </a:schemeClr>
                </a:solidFill>
                <a:latin typeface="Calibri" pitchFamily="34" charset="0"/>
                <a:cs typeface="Arial" pitchFamily="34" charset="0"/>
              </a:rPr>
              <a:t>The longest vein</a:t>
            </a:r>
          </a:p>
          <a:p>
            <a:pPr marL="514350" lvl="1" indent="-382588" algn="just">
              <a:spcBef>
                <a:spcPct val="0"/>
              </a:spcBef>
              <a:buSzPct val="80000"/>
              <a:buFont typeface="Wingdings" pitchFamily="2" charset="2"/>
              <a:buChar char="v"/>
            </a:pPr>
            <a:r>
              <a:rPr lang="en-US" sz="2200" b="1" u="sng" dirty="0" smtClean="0">
                <a:solidFill>
                  <a:schemeClr val="bg1"/>
                </a:solidFill>
                <a:latin typeface="Calibri" pitchFamily="34" charset="0"/>
                <a:cs typeface="Arial" pitchFamily="34" charset="0"/>
              </a:rPr>
              <a:t>Begins</a:t>
            </a:r>
            <a:r>
              <a:rPr lang="en-US" sz="2200" dirty="0" smtClean="0">
                <a:solidFill>
                  <a:schemeClr val="bg1">
                    <a:lumMod val="75000"/>
                    <a:lumOff val="25000"/>
                  </a:schemeClr>
                </a:solidFill>
                <a:latin typeface="Calibri" pitchFamily="34" charset="0"/>
                <a:cs typeface="Arial" pitchFamily="34" charset="0"/>
              </a:rPr>
              <a:t> from the </a:t>
            </a:r>
            <a:r>
              <a:rPr lang="en-US" sz="2200" b="1" dirty="0" smtClean="0">
                <a:solidFill>
                  <a:srgbClr val="0000FF"/>
                </a:solidFill>
                <a:latin typeface="Calibri" pitchFamily="34" charset="0"/>
                <a:cs typeface="Arial" pitchFamily="34" charset="0"/>
              </a:rPr>
              <a:t>medial end </a:t>
            </a:r>
            <a:r>
              <a:rPr lang="en-US" sz="2200" dirty="0" smtClean="0">
                <a:solidFill>
                  <a:schemeClr val="bg1">
                    <a:lumMod val="75000"/>
                    <a:lumOff val="25000"/>
                  </a:schemeClr>
                </a:solidFill>
                <a:latin typeface="Calibri" pitchFamily="34" charset="0"/>
                <a:cs typeface="Arial" pitchFamily="34" charset="0"/>
              </a:rPr>
              <a:t>of the </a:t>
            </a:r>
            <a:r>
              <a:rPr lang="en-US" sz="2200" b="1" dirty="0" smtClean="0">
                <a:solidFill>
                  <a:srgbClr val="0000FF"/>
                </a:solidFill>
                <a:latin typeface="Calibri" pitchFamily="34" charset="0"/>
                <a:cs typeface="Arial" pitchFamily="34" charset="0"/>
              </a:rPr>
              <a:t>dorsal</a:t>
            </a: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venous arch of the foot.</a:t>
            </a:r>
          </a:p>
          <a:p>
            <a:pPr marL="514350" lvl="1" indent="-382588" algn="just">
              <a:spcBef>
                <a:spcPct val="0"/>
              </a:spcBef>
              <a:buSzPct val="80000"/>
              <a:buFont typeface="Wingdings" pitchFamily="2" charset="2"/>
              <a:buChar char="v"/>
            </a:pPr>
            <a:r>
              <a:rPr lang="en-US" sz="2200" dirty="0" smtClean="0">
                <a:solidFill>
                  <a:schemeClr val="bg1">
                    <a:lumMod val="75000"/>
                    <a:lumOff val="25000"/>
                  </a:schemeClr>
                </a:solidFill>
                <a:latin typeface="Calibri" pitchFamily="34" charset="0"/>
                <a:cs typeface="Arial" pitchFamily="34" charset="0"/>
              </a:rPr>
              <a:t>Passes upward </a:t>
            </a:r>
            <a:r>
              <a:rPr lang="en-US" sz="2200" b="1" u="sng" dirty="0" smtClean="0">
                <a:solidFill>
                  <a:schemeClr val="bg1">
                    <a:lumMod val="75000"/>
                    <a:lumOff val="25000"/>
                  </a:schemeClr>
                </a:solidFill>
                <a:latin typeface="Calibri" pitchFamily="34" charset="0"/>
                <a:cs typeface="Arial" pitchFamily="34" charset="0"/>
              </a:rPr>
              <a:t>in front</a:t>
            </a:r>
            <a:r>
              <a:rPr lang="en-US" sz="2200" b="1" dirty="0" smtClean="0">
                <a:solidFill>
                  <a:schemeClr val="bg1">
                    <a:lumMod val="75000"/>
                    <a:lumOff val="25000"/>
                  </a:schemeClr>
                </a:solidFill>
                <a:latin typeface="Calibri" pitchFamily="34" charset="0"/>
                <a:cs typeface="Arial" pitchFamily="34" charset="0"/>
              </a:rPr>
              <a:t> </a:t>
            </a:r>
            <a:r>
              <a:rPr lang="en-US" sz="2200" dirty="0" smtClean="0">
                <a:solidFill>
                  <a:schemeClr val="bg1">
                    <a:lumMod val="75000"/>
                    <a:lumOff val="25000"/>
                  </a:schemeClr>
                </a:solidFill>
                <a:latin typeface="Calibri" pitchFamily="34" charset="0"/>
                <a:cs typeface="Arial" pitchFamily="34" charset="0"/>
              </a:rPr>
              <a:t>of the </a:t>
            </a:r>
            <a:r>
              <a:rPr lang="en-US" sz="2200" b="1" u="sng" dirty="0" smtClean="0">
                <a:solidFill>
                  <a:schemeClr val="bg1">
                    <a:lumMod val="75000"/>
                    <a:lumOff val="25000"/>
                  </a:schemeClr>
                </a:solidFill>
                <a:latin typeface="Calibri" pitchFamily="34" charset="0"/>
                <a:cs typeface="Arial" pitchFamily="34" charset="0"/>
              </a:rPr>
              <a:t>medial malleolus </a:t>
            </a:r>
            <a:r>
              <a:rPr lang="en-US" sz="2200" dirty="0" smtClean="0">
                <a:solidFill>
                  <a:schemeClr val="bg1">
                    <a:lumMod val="75000"/>
                    <a:lumOff val="25000"/>
                  </a:schemeClr>
                </a:solidFill>
                <a:latin typeface="Calibri" pitchFamily="34" charset="0"/>
                <a:cs typeface="Arial" pitchFamily="34" charset="0"/>
              </a:rPr>
              <a:t>with the </a:t>
            </a:r>
            <a:r>
              <a:rPr lang="en-US" sz="2200" b="1" dirty="0" smtClean="0">
                <a:solidFill>
                  <a:srgbClr val="00B050"/>
                </a:solidFill>
                <a:latin typeface="Calibri" pitchFamily="34" charset="0"/>
                <a:cs typeface="Arial" pitchFamily="34" charset="0"/>
              </a:rPr>
              <a:t>saphenous nerve.</a:t>
            </a:r>
          </a:p>
          <a:p>
            <a:pPr marL="514350" lvl="1" indent="-382588" algn="just">
              <a:spcBef>
                <a:spcPct val="0"/>
              </a:spcBef>
              <a:buSzPct val="80000"/>
              <a:buFont typeface="Wingdings" pitchFamily="2" charset="2"/>
              <a:buChar char="v"/>
            </a:pPr>
            <a:r>
              <a:rPr lang="en-US" sz="2200" dirty="0" smtClean="0">
                <a:solidFill>
                  <a:schemeClr val="bg1">
                    <a:lumMod val="75000"/>
                    <a:lumOff val="25000"/>
                  </a:schemeClr>
                </a:solidFill>
                <a:latin typeface="Calibri" pitchFamily="34" charset="0"/>
                <a:cs typeface="Arial" pitchFamily="34" charset="0"/>
              </a:rPr>
              <a:t>Then it </a:t>
            </a:r>
            <a:r>
              <a:rPr lang="en-US" sz="2200" b="1" u="sng" dirty="0" smtClean="0">
                <a:solidFill>
                  <a:schemeClr val="bg1">
                    <a:lumMod val="75000"/>
                    <a:lumOff val="25000"/>
                  </a:schemeClr>
                </a:solidFill>
                <a:latin typeface="Calibri" pitchFamily="34" charset="0"/>
                <a:cs typeface="Arial" pitchFamily="34" charset="0"/>
              </a:rPr>
              <a:t>ascends</a:t>
            </a:r>
            <a:r>
              <a:rPr lang="en-US" sz="2200" dirty="0" smtClean="0">
                <a:solidFill>
                  <a:schemeClr val="bg1">
                    <a:lumMod val="75000"/>
                    <a:lumOff val="25000"/>
                  </a:schemeClr>
                </a:solidFill>
                <a:latin typeface="Calibri" pitchFamily="34" charset="0"/>
                <a:cs typeface="Arial" pitchFamily="34" charset="0"/>
              </a:rPr>
              <a:t> in accompany with the </a:t>
            </a:r>
            <a:r>
              <a:rPr lang="en-US" sz="2200" b="1" dirty="0" smtClean="0">
                <a:solidFill>
                  <a:srgbClr val="00B050"/>
                </a:solidFill>
                <a:latin typeface="Calibri" pitchFamily="34" charset="0"/>
                <a:cs typeface="Arial" pitchFamily="34" charset="0"/>
              </a:rPr>
              <a:t>saphenous nerve </a:t>
            </a:r>
            <a:r>
              <a:rPr lang="en-US" sz="2200" b="1" u="sng" dirty="0" smtClean="0">
                <a:solidFill>
                  <a:schemeClr val="bg1">
                    <a:lumMod val="75000"/>
                    <a:lumOff val="25000"/>
                  </a:schemeClr>
                </a:solidFill>
                <a:latin typeface="Calibri" pitchFamily="34" charset="0"/>
                <a:cs typeface="Arial" pitchFamily="34" charset="0"/>
              </a:rPr>
              <a:t>in the superficial fascia </a:t>
            </a:r>
            <a:r>
              <a:rPr lang="en-US" sz="2200" dirty="0" smtClean="0">
                <a:solidFill>
                  <a:schemeClr val="bg1">
                    <a:lumMod val="75000"/>
                    <a:lumOff val="25000"/>
                  </a:schemeClr>
                </a:solidFill>
                <a:latin typeface="Calibri" pitchFamily="34" charset="0"/>
                <a:cs typeface="Arial" pitchFamily="34" charset="0"/>
              </a:rPr>
              <a:t>over the </a:t>
            </a:r>
            <a:r>
              <a:rPr lang="en-US" sz="2200" b="1" u="sng" dirty="0" smtClean="0">
                <a:solidFill>
                  <a:schemeClr val="bg1">
                    <a:lumMod val="75000"/>
                    <a:lumOff val="25000"/>
                  </a:schemeClr>
                </a:solidFill>
                <a:latin typeface="Calibri" pitchFamily="34" charset="0"/>
                <a:cs typeface="Arial" pitchFamily="34" charset="0"/>
              </a:rPr>
              <a:t>medial side of the leg.</a:t>
            </a:r>
          </a:p>
          <a:p>
            <a:pPr lvl="1" indent="-382588" algn="just">
              <a:spcBef>
                <a:spcPct val="0"/>
              </a:spcBef>
              <a:buSzPct val="80000"/>
              <a:buFont typeface="Wingdings" pitchFamily="2" charset="2"/>
              <a:buChar char="Ø"/>
            </a:pPr>
            <a:endParaRPr lang="en-US" sz="22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248400" y="1600200"/>
            <a:ext cx="2362200" cy="4447098"/>
          </a:xfrm>
          <a:prstGeom prst="rect">
            <a:avLst/>
          </a:prstGeom>
          <a:ln>
            <a:noFill/>
          </a:ln>
          <a:effectLst>
            <a:softEdge rad="112500"/>
          </a:effectLst>
        </p:spPr>
      </p:pic>
      <p:pic>
        <p:nvPicPr>
          <p:cNvPr id="1026" name="Picture 2" descr="نتيجة بحث الصور عن ‪great saphenous vein and saphenous nerv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775" y="1600200"/>
            <a:ext cx="2790825" cy="4330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28736"/>
            <a:ext cx="5029200" cy="255454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514350" lvl="1" indent="-382588" algn="just">
              <a:spcBef>
                <a:spcPct val="0"/>
              </a:spcBef>
              <a:buSzPct val="80000"/>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obliquely upwards, passing</a:t>
            </a:r>
            <a:r>
              <a:rPr lang="en-US" sz="2000" b="1" dirty="0" smtClean="0">
                <a:solidFill>
                  <a:schemeClr val="bg1">
                    <a:lumMod val="75000"/>
                    <a:lumOff val="25000"/>
                  </a:schemeClr>
                </a:solidFill>
                <a:latin typeface="Calibri" pitchFamily="34" charset="0"/>
                <a:cs typeface="Arial" pitchFamily="34" charset="0"/>
              </a:rPr>
              <a:t> behind the knee </a:t>
            </a:r>
            <a:r>
              <a:rPr lang="en-US" sz="2000" dirty="0" smtClean="0">
                <a:solidFill>
                  <a:schemeClr val="bg1">
                    <a:lumMod val="75000"/>
                    <a:lumOff val="25000"/>
                  </a:schemeClr>
                </a:solidFill>
                <a:latin typeface="Calibri" pitchFamily="34" charset="0"/>
                <a:cs typeface="Arial" pitchFamily="34" charset="0"/>
              </a:rPr>
              <a:t>and curves forward around the </a:t>
            </a:r>
            <a:r>
              <a:rPr lang="en-US" sz="2000" b="1" dirty="0" smtClean="0">
                <a:solidFill>
                  <a:schemeClr val="bg1">
                    <a:lumMod val="75000"/>
                    <a:lumOff val="25000"/>
                  </a:schemeClr>
                </a:solidFill>
                <a:latin typeface="Calibri" pitchFamily="34" charset="0"/>
                <a:cs typeface="Arial" pitchFamily="34" charset="0"/>
              </a:rPr>
              <a:t>medial side of the thigh.</a:t>
            </a:r>
          </a:p>
          <a:p>
            <a:pPr marL="514350" lvl="1" indent="-382588" algn="just">
              <a:spcBef>
                <a:spcPct val="0"/>
              </a:spcBef>
              <a:buSzPct val="80000"/>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Hooks</a:t>
            </a:r>
            <a:r>
              <a:rPr lang="en-US" sz="2000" dirty="0" smtClean="0">
                <a:solidFill>
                  <a:schemeClr val="bg1">
                    <a:lumMod val="75000"/>
                    <a:lumOff val="25000"/>
                  </a:schemeClr>
                </a:solidFill>
                <a:latin typeface="Calibri" pitchFamily="34" charset="0"/>
                <a:cs typeface="Arial" pitchFamily="34" charset="0"/>
              </a:rPr>
              <a:t> through the lower part of the </a:t>
            </a:r>
            <a:r>
              <a:rPr lang="en-US" sz="2000" b="1" u="sng" dirty="0" err="1" smtClean="0">
                <a:solidFill>
                  <a:schemeClr val="bg1">
                    <a:lumMod val="75000"/>
                    <a:lumOff val="25000"/>
                  </a:schemeClr>
                </a:solidFill>
                <a:latin typeface="Calibri" pitchFamily="34" charset="0"/>
                <a:cs typeface="Arial" pitchFamily="34" charset="0"/>
              </a:rPr>
              <a:t>saphenous</a:t>
            </a:r>
            <a:r>
              <a:rPr lang="en-US" sz="2000" b="1" u="sng" dirty="0" smtClean="0">
                <a:solidFill>
                  <a:schemeClr val="bg1">
                    <a:lumMod val="75000"/>
                    <a:lumOff val="25000"/>
                  </a:schemeClr>
                </a:solidFill>
                <a:latin typeface="Calibri" pitchFamily="34" charset="0"/>
                <a:cs typeface="Arial" pitchFamily="34" charset="0"/>
              </a:rPr>
              <a:t> openin</a:t>
            </a:r>
            <a:r>
              <a:rPr lang="en-US" sz="2000" b="1" dirty="0" smtClean="0">
                <a:solidFill>
                  <a:schemeClr val="bg1">
                    <a:lumMod val="75000"/>
                    <a:lumOff val="25000"/>
                  </a:schemeClr>
                </a:solidFill>
                <a:latin typeface="Calibri" pitchFamily="34" charset="0"/>
                <a:cs typeface="Arial" pitchFamily="34" charset="0"/>
              </a:rPr>
              <a:t>g </a:t>
            </a:r>
            <a:r>
              <a:rPr lang="en-US" sz="2000" dirty="0" smtClean="0">
                <a:solidFill>
                  <a:schemeClr val="bg1">
                    <a:lumMod val="75000"/>
                    <a:lumOff val="25000"/>
                  </a:schemeClr>
                </a:solidFill>
                <a:latin typeface="Calibri" pitchFamily="34" charset="0"/>
                <a:cs typeface="Arial" pitchFamily="34" charset="0"/>
              </a:rPr>
              <a:t>in the </a:t>
            </a:r>
            <a:r>
              <a:rPr lang="en-US" sz="2000" b="1" u="sng" dirty="0" smtClean="0">
                <a:solidFill>
                  <a:schemeClr val="bg1">
                    <a:lumMod val="75000"/>
                    <a:lumOff val="25000"/>
                  </a:schemeClr>
                </a:solidFill>
                <a:latin typeface="Calibri" pitchFamily="34" charset="0"/>
                <a:cs typeface="Arial" pitchFamily="34" charset="0"/>
              </a:rPr>
              <a:t>deep fascia </a:t>
            </a:r>
            <a:r>
              <a:rPr lang="en-US" sz="2000" dirty="0" smtClean="0">
                <a:solidFill>
                  <a:schemeClr val="bg1">
                    <a:lumMod val="75000"/>
                    <a:lumOff val="25000"/>
                  </a:schemeClr>
                </a:solidFill>
                <a:latin typeface="Calibri" pitchFamily="34" charset="0"/>
                <a:cs typeface="Arial" pitchFamily="34" charset="0"/>
              </a:rPr>
              <a:t>to </a:t>
            </a:r>
            <a:r>
              <a:rPr lang="en-US" sz="2000" b="1" dirty="0" smtClean="0">
                <a:solidFill>
                  <a:srgbClr val="0000FF"/>
                </a:solidFill>
                <a:latin typeface="Calibri" pitchFamily="34" charset="0"/>
                <a:cs typeface="Arial" pitchFamily="34" charset="0"/>
              </a:rPr>
              <a:t>join the femoral vein </a:t>
            </a:r>
            <a:r>
              <a:rPr lang="en-US" sz="2000" dirty="0" smtClean="0">
                <a:solidFill>
                  <a:schemeClr val="bg1">
                    <a:lumMod val="75000"/>
                    <a:lumOff val="25000"/>
                  </a:schemeClr>
                </a:solidFill>
                <a:latin typeface="Calibri" pitchFamily="34" charset="0"/>
                <a:cs typeface="Arial" pitchFamily="34" charset="0"/>
              </a:rPr>
              <a:t>about 1.5 in. (4 cm) </a:t>
            </a:r>
            <a:r>
              <a:rPr lang="en-US" sz="2000" b="1" dirty="0" smtClean="0">
                <a:solidFill>
                  <a:schemeClr val="bg1">
                    <a:lumMod val="75000"/>
                    <a:lumOff val="25000"/>
                  </a:schemeClr>
                </a:solidFill>
                <a:latin typeface="Calibri" pitchFamily="34" charset="0"/>
                <a:cs typeface="Arial" pitchFamily="34" charset="0"/>
              </a:rPr>
              <a:t>below and lateral </a:t>
            </a:r>
            <a:r>
              <a:rPr lang="en-US" sz="2000" dirty="0" smtClean="0">
                <a:solidFill>
                  <a:schemeClr val="bg1">
                    <a:lumMod val="75000"/>
                    <a:lumOff val="25000"/>
                  </a:schemeClr>
                </a:solidFill>
                <a:latin typeface="Calibri" pitchFamily="34" charset="0"/>
                <a:cs typeface="Arial" pitchFamily="34" charset="0"/>
              </a:rPr>
              <a:t>to the </a:t>
            </a:r>
            <a:r>
              <a:rPr lang="en-US" sz="2000" b="1" dirty="0" smtClean="0">
                <a:solidFill>
                  <a:schemeClr val="bg1">
                    <a:lumMod val="75000"/>
                    <a:lumOff val="25000"/>
                  </a:schemeClr>
                </a:solidFill>
                <a:latin typeface="Calibri" pitchFamily="34" charset="0"/>
                <a:cs typeface="Arial" pitchFamily="34" charset="0"/>
              </a:rPr>
              <a:t>pubic tubercle.</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6" name="Picture 2" descr="Great Saphenous Vein Diagram">
            <a:hlinkClick r:id="rId3"/>
          </p:cNvPr>
          <p:cNvPicPr>
            <a:picLocks noChangeAspect="1" noChangeArrowheads="1"/>
          </p:cNvPicPr>
          <p:nvPr/>
        </p:nvPicPr>
        <p:blipFill>
          <a:blip r:embed="rId4"/>
          <a:srcRect l="4651" t="1266"/>
          <a:stretch>
            <a:fillRect/>
          </a:stretch>
        </p:blipFill>
        <p:spPr bwMode="auto">
          <a:xfrm>
            <a:off x="5643570" y="1285860"/>
            <a:ext cx="2919919" cy="5572140"/>
          </a:xfrm>
          <a:prstGeom prst="rect">
            <a:avLst/>
          </a:prstGeom>
          <a:noFill/>
          <a:ln>
            <a:solidFill>
              <a:schemeClr val="bg2"/>
            </a:solidFill>
          </a:ln>
        </p:spPr>
      </p:pic>
      <p:pic>
        <p:nvPicPr>
          <p:cNvPr id="7" name="Picture 6" descr="E:\dad\Student Gray\6. Lower limb\F66122-006-f040.jpg"/>
          <p:cNvPicPr>
            <a:picLocks noChangeAspect="1" noChangeArrowheads="1"/>
          </p:cNvPicPr>
          <p:nvPr/>
        </p:nvPicPr>
        <p:blipFill>
          <a:blip r:embed="rId5" cstate="print"/>
          <a:srcRect l="13182" t="4167" r="14545" b="4167"/>
          <a:stretch>
            <a:fillRect/>
          </a:stretch>
        </p:blipFill>
        <p:spPr bwMode="auto">
          <a:xfrm>
            <a:off x="1357290" y="4714884"/>
            <a:ext cx="3129430" cy="2143116"/>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142984"/>
            <a:ext cx="5486400" cy="495520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It is  </a:t>
            </a:r>
            <a:r>
              <a:rPr lang="en-US" sz="2000" b="1" u="sng" dirty="0" smtClean="0">
                <a:solidFill>
                  <a:schemeClr val="bg1">
                    <a:lumMod val="75000"/>
                    <a:lumOff val="25000"/>
                  </a:schemeClr>
                </a:solidFill>
                <a:latin typeface="Calibri" pitchFamily="34" charset="0"/>
                <a:cs typeface="Arial" pitchFamily="34" charset="0"/>
              </a:rPr>
              <a:t>connected to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small saphenous vein </a:t>
            </a:r>
            <a:r>
              <a:rPr lang="en-US" sz="2000" b="1" dirty="0" smtClean="0">
                <a:solidFill>
                  <a:srgbClr val="FF0000"/>
                </a:solidFill>
                <a:latin typeface="Calibri" pitchFamily="34" charset="0"/>
                <a:cs typeface="Arial" pitchFamily="34" charset="0"/>
              </a:rPr>
              <a:t>by</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one or two branches </a:t>
            </a:r>
            <a:r>
              <a:rPr lang="en-US" sz="2000" dirty="0" smtClean="0">
                <a:solidFill>
                  <a:schemeClr val="bg1">
                    <a:lumMod val="75000"/>
                    <a:lumOff val="25000"/>
                  </a:schemeClr>
                </a:solidFill>
                <a:latin typeface="Calibri" pitchFamily="34" charset="0"/>
                <a:cs typeface="Arial" pitchFamily="34" charset="0"/>
              </a:rPr>
              <a:t>that pass </a:t>
            </a:r>
            <a:r>
              <a:rPr lang="en-US" sz="2000" b="1" dirty="0" smtClean="0">
                <a:solidFill>
                  <a:schemeClr val="bg1">
                    <a:lumMod val="75000"/>
                    <a:lumOff val="25000"/>
                  </a:schemeClr>
                </a:solidFill>
                <a:latin typeface="Calibri" pitchFamily="34" charset="0"/>
                <a:cs typeface="Arial" pitchFamily="34" charset="0"/>
              </a:rPr>
              <a:t>behind the knee.</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It is </a:t>
            </a:r>
            <a:r>
              <a:rPr lang="en-US" sz="2000" b="1" u="sng" dirty="0" smtClean="0">
                <a:solidFill>
                  <a:schemeClr val="bg1">
                    <a:lumMod val="75000"/>
                    <a:lumOff val="25000"/>
                  </a:schemeClr>
                </a:solidFill>
                <a:latin typeface="Calibri" pitchFamily="34" charset="0"/>
                <a:cs typeface="Arial" pitchFamily="34" charset="0"/>
              </a:rPr>
              <a:t>connected to </a:t>
            </a:r>
            <a:r>
              <a:rPr lang="en-US" sz="2000" b="1"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deep veins </a:t>
            </a:r>
            <a:r>
              <a:rPr lang="en-US" sz="2000" b="1" dirty="0" smtClean="0">
                <a:solidFill>
                  <a:srgbClr val="FF0000"/>
                </a:solidFill>
                <a:latin typeface="Calibri" pitchFamily="34" charset="0"/>
                <a:cs typeface="Arial" pitchFamily="34" charset="0"/>
              </a:rPr>
              <a:t>by</a:t>
            </a:r>
            <a:r>
              <a:rPr lang="en-US" sz="2000" dirty="0" smtClean="0">
                <a:solidFill>
                  <a:srgbClr val="FF0000"/>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numerous </a:t>
            </a:r>
            <a:r>
              <a:rPr lang="en-US" sz="2000" b="1" dirty="0" smtClean="0">
                <a:solidFill>
                  <a:srgbClr val="0000FF"/>
                </a:solidFill>
                <a:latin typeface="Calibri" pitchFamily="34" charset="0"/>
                <a:cs typeface="Arial" pitchFamily="34" charset="0"/>
              </a:rPr>
              <a:t>perforating veins.</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perforating veins </a:t>
            </a:r>
            <a:r>
              <a:rPr lang="en-US" sz="2000" dirty="0" smtClean="0">
                <a:solidFill>
                  <a:schemeClr val="bg1">
                    <a:lumMod val="75000"/>
                    <a:lumOff val="25000"/>
                  </a:schemeClr>
                </a:solidFill>
                <a:latin typeface="Calibri" pitchFamily="34" charset="0"/>
                <a:cs typeface="Arial" pitchFamily="34" charset="0"/>
              </a:rPr>
              <a:t>have</a:t>
            </a:r>
            <a:r>
              <a:rPr lang="en-US" sz="2000" b="1" dirty="0" smtClean="0">
                <a:solidFill>
                  <a:schemeClr val="bg1">
                    <a:lumMod val="75000"/>
                    <a:lumOff val="25000"/>
                  </a:schemeClr>
                </a:solidFill>
                <a:latin typeface="Calibri" pitchFamily="34" charset="0"/>
                <a:cs typeface="Arial" pitchFamily="34" charset="0"/>
              </a:rPr>
              <a:t> valves </a:t>
            </a:r>
            <a:r>
              <a:rPr lang="en-US" sz="2000" dirty="0" smtClean="0">
                <a:solidFill>
                  <a:schemeClr val="bg1">
                    <a:lumMod val="75000"/>
                    <a:lumOff val="25000"/>
                  </a:schemeClr>
                </a:solidFill>
                <a:latin typeface="Calibri" pitchFamily="34" charset="0"/>
                <a:cs typeface="Arial" pitchFamily="34" charset="0"/>
              </a:rPr>
              <a:t>which allow blood flow </a:t>
            </a:r>
            <a:r>
              <a:rPr lang="en-US" sz="2000" b="1" dirty="0" smtClean="0">
                <a:solidFill>
                  <a:schemeClr val="bg1">
                    <a:lumMod val="75000"/>
                    <a:lumOff val="25000"/>
                  </a:schemeClr>
                </a:solidFill>
                <a:latin typeface="Calibri" pitchFamily="34" charset="0"/>
                <a:cs typeface="Arial" pitchFamily="34" charset="0"/>
              </a:rPr>
              <a:t>from superficial </a:t>
            </a:r>
            <a:r>
              <a:rPr lang="en-US" sz="2000" dirty="0" smtClean="0">
                <a:solidFill>
                  <a:schemeClr val="bg1">
                    <a:lumMod val="75000"/>
                    <a:lumOff val="25000"/>
                  </a:schemeClr>
                </a:solidFill>
                <a:latin typeface="Calibri" pitchFamily="34" charset="0"/>
                <a:cs typeface="Arial" pitchFamily="34" charset="0"/>
              </a:rPr>
              <a:t>to </a:t>
            </a:r>
            <a:r>
              <a:rPr lang="en-US" sz="2000" b="1" dirty="0" smtClean="0">
                <a:solidFill>
                  <a:schemeClr val="bg1">
                    <a:lumMod val="75000"/>
                    <a:lumOff val="25000"/>
                  </a:schemeClr>
                </a:solidFill>
                <a:latin typeface="Calibri" pitchFamily="34" charset="0"/>
                <a:cs typeface="Arial" pitchFamily="34" charset="0"/>
              </a:rPr>
              <a:t>deep veins.</a:t>
            </a:r>
          </a:p>
          <a:p>
            <a:pPr marL="411163" algn="just">
              <a:spcBef>
                <a:spcPct val="0"/>
              </a:spcBef>
              <a:buFont typeface="Wingdings" pitchFamily="2" charset="2"/>
              <a:buChar char="v"/>
            </a:pPr>
            <a:r>
              <a:rPr lang="en-US" sz="1800" dirty="0" smtClean="0">
                <a:solidFill>
                  <a:schemeClr val="bg1"/>
                </a:solidFill>
              </a:rPr>
              <a:t>It is </a:t>
            </a:r>
            <a:r>
              <a:rPr lang="en-US" sz="1800" u="sng" dirty="0" smtClean="0">
                <a:solidFill>
                  <a:srgbClr val="B014BC"/>
                </a:solidFill>
              </a:rPr>
              <a:t>clinically significant</a:t>
            </a:r>
            <a:r>
              <a:rPr lang="en-US" sz="1800" dirty="0" smtClean="0">
                <a:solidFill>
                  <a:srgbClr val="B014BC"/>
                </a:solidFill>
              </a:rPr>
              <a:t> in coronary bypass surgery </a:t>
            </a:r>
            <a:r>
              <a:rPr lang="en-US" sz="1800" dirty="0" smtClean="0">
                <a:solidFill>
                  <a:schemeClr val="bg1"/>
                </a:solidFill>
              </a:rPr>
              <a:t>and</a:t>
            </a:r>
            <a:r>
              <a:rPr lang="en-US" sz="1800" dirty="0" smtClean="0">
                <a:solidFill>
                  <a:srgbClr val="B014BC"/>
                </a:solidFill>
              </a:rPr>
              <a:t> in intravenous delivery of fluids </a:t>
            </a:r>
            <a:r>
              <a:rPr lang="en-US" sz="1800" dirty="0" smtClean="0">
                <a:solidFill>
                  <a:srgbClr val="00B050"/>
                </a:solidFill>
              </a:rPr>
              <a:t>due to other venous collapse.</a:t>
            </a:r>
            <a:endParaRPr lang="en-US" sz="1800" dirty="0" smtClean="0">
              <a:solidFill>
                <a:srgbClr val="B014BC"/>
              </a:solidFill>
              <a:latin typeface="Calibri" pitchFamily="34" charset="0"/>
              <a:cs typeface="Arial" pitchFamily="34" charset="0"/>
            </a:endParaRPr>
          </a:p>
          <a:p>
            <a:r>
              <a:rPr lang="en-US" sz="2000" dirty="0" smtClean="0">
                <a:solidFill>
                  <a:schemeClr val="bg1"/>
                </a:solidFill>
                <a:latin typeface="Calibri" pitchFamily="34" charset="0"/>
                <a:cs typeface="Arial" pitchFamily="34" charset="0"/>
              </a:rPr>
              <a:t> So, </a:t>
            </a:r>
            <a:r>
              <a:rPr lang="en-US" sz="2000" b="1" u="sng" dirty="0" smtClean="0">
                <a:solidFill>
                  <a:schemeClr val="bg1"/>
                </a:solidFill>
                <a:latin typeface="Calibri" pitchFamily="34" charset="0"/>
                <a:cs typeface="Arial" pitchFamily="34" charset="0"/>
              </a:rPr>
              <a:t>The great saphenous vein</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is </a:t>
            </a:r>
            <a:r>
              <a:rPr lang="en-US" sz="2000" b="1" u="sng" dirty="0" smtClean="0">
                <a:solidFill>
                  <a:srgbClr val="C00000"/>
                </a:solidFill>
                <a:latin typeface="Calibri" pitchFamily="34" charset="0"/>
                <a:cs typeface="Arial" pitchFamily="34" charset="0"/>
              </a:rPr>
              <a:t>used in</a:t>
            </a:r>
            <a:r>
              <a:rPr lang="en-US" sz="2000" b="1" dirty="0" smtClean="0">
                <a:solidFill>
                  <a:srgbClr val="C00000"/>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venous grafting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saphenous vein </a:t>
            </a:r>
            <a:r>
              <a:rPr lang="en-US" sz="2000" b="1" dirty="0" err="1" smtClean="0">
                <a:solidFill>
                  <a:srgbClr val="0000FF"/>
                </a:solidFill>
                <a:latin typeface="Calibri" pitchFamily="34" charset="0"/>
                <a:cs typeface="Arial" pitchFamily="34" charset="0"/>
              </a:rPr>
              <a:t>cutdown</a:t>
            </a:r>
            <a:r>
              <a:rPr lang="en-US" sz="2000" b="1" dirty="0" smtClean="0">
                <a:solidFill>
                  <a:srgbClr val="0000FF"/>
                </a:solidFill>
                <a:latin typeface="Calibri" pitchFamily="34" charset="0"/>
                <a:cs typeface="Arial" pitchFamily="34" charset="0"/>
              </a:rPr>
              <a:t> </a:t>
            </a:r>
            <a:r>
              <a:rPr lang="en-US" sz="2000" dirty="0" smtClean="0">
                <a:solidFill>
                  <a:schemeClr val="bg1"/>
                </a:solidFill>
              </a:rPr>
              <a:t>may be </a:t>
            </a:r>
            <a:r>
              <a:rPr lang="en-US" sz="1800" dirty="0" smtClean="0">
                <a:solidFill>
                  <a:schemeClr val="bg1"/>
                </a:solidFill>
              </a:rPr>
              <a:t>necessary for inserting the </a:t>
            </a:r>
            <a:r>
              <a:rPr lang="en-US" sz="1800" dirty="0" err="1" smtClean="0">
                <a:solidFill>
                  <a:schemeClr val="bg1"/>
                </a:solidFill>
              </a:rPr>
              <a:t>neddle</a:t>
            </a:r>
            <a:r>
              <a:rPr lang="en-US" sz="1800" dirty="0" smtClean="0">
                <a:solidFill>
                  <a:schemeClr val="bg1"/>
                </a:solidFill>
              </a:rPr>
              <a:t> or </a:t>
            </a:r>
            <a:r>
              <a:rPr lang="en-US" sz="1800" dirty="0" err="1" smtClean="0">
                <a:solidFill>
                  <a:schemeClr val="bg1"/>
                </a:solidFill>
              </a:rPr>
              <a:t>canula</a:t>
            </a:r>
            <a:r>
              <a:rPr lang="en-US" sz="1800" dirty="0" smtClean="0">
                <a:solidFill>
                  <a:srgbClr val="00B050"/>
                </a:solidFill>
              </a:rPr>
              <a:t> </a:t>
            </a:r>
            <a:r>
              <a:rPr lang="en-US" sz="2000" dirty="0" smtClean="0">
                <a:solidFill>
                  <a:schemeClr val="bg1">
                    <a:lumMod val="75000"/>
                    <a:lumOff val="25000"/>
                  </a:schemeClr>
                </a:solidFill>
                <a:latin typeface="Calibri" pitchFamily="34" charset="0"/>
                <a:cs typeface="Arial" pitchFamily="34" charset="0"/>
              </a:rPr>
              <a:t>(take care of the </a:t>
            </a:r>
            <a:r>
              <a:rPr lang="en-US" sz="2000" b="1" dirty="0" smtClean="0">
                <a:solidFill>
                  <a:schemeClr val="bg1">
                    <a:lumMod val="75000"/>
                    <a:lumOff val="25000"/>
                  </a:schemeClr>
                </a:solidFill>
                <a:latin typeface="Calibri" pitchFamily="34" charset="0"/>
                <a:cs typeface="Arial" pitchFamily="34" charset="0"/>
              </a:rPr>
              <a:t>saphenous nerve </a:t>
            </a:r>
            <a:r>
              <a:rPr lang="en-US" sz="2000" dirty="0" smtClean="0">
                <a:solidFill>
                  <a:schemeClr val="bg1">
                    <a:lumMod val="75000"/>
                    <a:lumOff val="25000"/>
                  </a:schemeClr>
                </a:solidFill>
                <a:latin typeface="Calibri" pitchFamily="34" charset="0"/>
                <a:cs typeface="Arial" pitchFamily="34" charset="0"/>
              </a:rPr>
              <a:t>).</a:t>
            </a:r>
          </a:p>
          <a:p>
            <a:pPr lvl="1" indent="-382588" algn="just">
              <a:spcBef>
                <a:spcPct val="0"/>
              </a:spcBef>
              <a:buSzPct val="80000"/>
              <a:buFont typeface="Wingdings" pitchFamily="2" charset="2"/>
              <a:buChar char="Ø"/>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7" name="Picture 2" descr="Small Saphenous Vein"/>
          <p:cNvPicPr>
            <a:picLocks noChangeAspect="1" noChangeArrowheads="1"/>
          </p:cNvPicPr>
          <p:nvPr/>
        </p:nvPicPr>
        <p:blipFill>
          <a:blip r:embed="rId3"/>
          <a:srcRect/>
          <a:stretch>
            <a:fillRect/>
          </a:stretch>
        </p:blipFill>
        <p:spPr bwMode="auto">
          <a:xfrm>
            <a:off x="5929322" y="1571612"/>
            <a:ext cx="2857520" cy="3838575"/>
          </a:xfrm>
          <a:prstGeom prst="rect">
            <a:avLst/>
          </a:prstGeom>
          <a:noFill/>
        </p:spPr>
      </p:pic>
      <p:pic>
        <p:nvPicPr>
          <p:cNvPr id="8" name="Picture 4" descr="http://www.varicoseveindoctors.com/images/variou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22" y="1071546"/>
            <a:ext cx="2917558" cy="428628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9458" name="Picture 2" descr="https://encrypted-tbn2.gstatic.com/images?q=tbn:ANd9GcQVwRxyN4GZIfBVPmBaarp1si3sK_Dg3ZEAcrs6NKlRPgmOh9HybA">
            <a:hlinkClick r:id="rId5"/>
          </p:cNvPr>
          <p:cNvPicPr>
            <a:picLocks noChangeAspect="1" noChangeArrowheads="1"/>
          </p:cNvPicPr>
          <p:nvPr/>
        </p:nvPicPr>
        <p:blipFill>
          <a:blip r:embed="rId6"/>
          <a:srcRect/>
          <a:stretch>
            <a:fillRect/>
          </a:stretch>
        </p:blipFill>
        <p:spPr bwMode="auto">
          <a:xfrm>
            <a:off x="5334000" y="5072075"/>
            <a:ext cx="3810000" cy="1785926"/>
          </a:xfrm>
          <a:prstGeom prst="rect">
            <a:avLst/>
          </a:prstGeom>
          <a:noFill/>
        </p:spPr>
      </p:pic>
      <p:pic>
        <p:nvPicPr>
          <p:cNvPr id="4" name="Picture 2" descr="صورة ذات صلة">
            <a:hlinkClick r:id="rId7"/>
          </p:cNvPr>
          <p:cNvPicPr>
            <a:picLocks noChangeAspect="1" noChangeArrowheads="1"/>
          </p:cNvPicPr>
          <p:nvPr/>
        </p:nvPicPr>
        <p:blipFill>
          <a:blip r:embed="rId8"/>
          <a:srcRect/>
          <a:stretch>
            <a:fillRect/>
          </a:stretch>
        </p:blipFill>
        <p:spPr bwMode="auto">
          <a:xfrm>
            <a:off x="5929322" y="1071546"/>
            <a:ext cx="2928958" cy="4143404"/>
          </a:xfrm>
          <a:prstGeom prst="rect">
            <a:avLst/>
          </a:prstGeom>
          <a:noFill/>
          <a:ln>
            <a:solidFill>
              <a:schemeClr val="bg2"/>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Small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24000"/>
            <a:ext cx="5857884" cy="440120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 Arises </a:t>
            </a:r>
            <a:r>
              <a:rPr lang="en-US" sz="2000" dirty="0" smtClean="0">
                <a:solidFill>
                  <a:schemeClr val="bg1">
                    <a:lumMod val="75000"/>
                    <a:lumOff val="25000"/>
                  </a:schemeClr>
                </a:solidFill>
                <a:latin typeface="Calibri" pitchFamily="34" charset="0"/>
                <a:cs typeface="Arial" pitchFamily="34" charset="0"/>
              </a:rPr>
              <a:t>from the </a:t>
            </a:r>
            <a:r>
              <a:rPr lang="en-US" sz="2000" b="1" dirty="0" smtClean="0">
                <a:solidFill>
                  <a:srgbClr val="0000FF"/>
                </a:solidFill>
                <a:latin typeface="Calibri" pitchFamily="34" charset="0"/>
                <a:cs typeface="Arial" pitchFamily="34" charset="0"/>
              </a:rPr>
              <a:t>lateral end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0000FF"/>
                </a:solidFill>
                <a:latin typeface="Calibri" pitchFamily="34" charset="0"/>
                <a:cs typeface="Arial" pitchFamily="34" charset="0"/>
              </a:rPr>
              <a:t>dorsal venous arch.</a:t>
            </a:r>
          </a:p>
          <a:p>
            <a:pPr marL="411163"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Ascends </a:t>
            </a:r>
            <a:r>
              <a:rPr lang="en-US" sz="2000" b="1" u="sng" dirty="0" smtClean="0">
                <a:solidFill>
                  <a:srgbClr val="0000FF"/>
                </a:solidFill>
                <a:latin typeface="Calibri" pitchFamily="34" charset="0"/>
                <a:cs typeface="Arial" pitchFamily="34" charset="0"/>
              </a:rPr>
              <a:t>behind</a:t>
            </a:r>
            <a:r>
              <a:rPr lang="en-US" sz="2000" dirty="0" smtClean="0">
                <a:solidFill>
                  <a:schemeClr val="bg1">
                    <a:lumMod val="75000"/>
                    <a:lumOff val="25000"/>
                  </a:schemeClr>
                </a:solidFill>
                <a:latin typeface="Calibri" pitchFamily="34" charset="0"/>
                <a:cs typeface="Arial" pitchFamily="34" charset="0"/>
              </a:rPr>
              <a:t> the </a:t>
            </a:r>
            <a:r>
              <a:rPr lang="en-US" sz="2000" b="1" u="sng" dirty="0" smtClean="0">
                <a:solidFill>
                  <a:srgbClr val="0000FF"/>
                </a:solidFill>
                <a:latin typeface="Calibri" pitchFamily="34" charset="0"/>
                <a:cs typeface="Arial" pitchFamily="34" charset="0"/>
              </a:rPr>
              <a:t>lateral malleolus</a:t>
            </a:r>
            <a:r>
              <a:rPr lang="en-US" sz="2000" b="1" dirty="0" smtClean="0">
                <a:solidFill>
                  <a:srgbClr val="0000FF"/>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in company with the </a:t>
            </a:r>
            <a:r>
              <a:rPr lang="en-US" sz="2000" b="1" dirty="0" smtClean="0">
                <a:solidFill>
                  <a:srgbClr val="00B050"/>
                </a:solidFill>
                <a:latin typeface="Calibri" pitchFamily="34" charset="0"/>
                <a:cs typeface="Arial" pitchFamily="34" charset="0"/>
              </a:rPr>
              <a:t>sural nerve.</a:t>
            </a:r>
          </a:p>
          <a:p>
            <a:pPr marL="411163"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Ascends </a:t>
            </a:r>
            <a:r>
              <a:rPr lang="en-US" sz="2000" dirty="0" smtClean="0">
                <a:solidFill>
                  <a:schemeClr val="bg1">
                    <a:lumMod val="75000"/>
                    <a:lumOff val="25000"/>
                  </a:schemeClr>
                </a:solidFill>
                <a:latin typeface="Calibri" pitchFamily="34" charset="0"/>
                <a:cs typeface="Arial" pitchFamily="34" charset="0"/>
              </a:rPr>
              <a:t>along the </a:t>
            </a:r>
            <a:r>
              <a:rPr lang="en-US" sz="2000" u="sng" dirty="0" smtClean="0">
                <a:solidFill>
                  <a:schemeClr val="bg1">
                    <a:lumMod val="75000"/>
                    <a:lumOff val="25000"/>
                  </a:schemeClr>
                </a:solidFill>
                <a:latin typeface="Calibri" pitchFamily="34" charset="0"/>
                <a:cs typeface="Arial" pitchFamily="34" charset="0"/>
              </a:rPr>
              <a:t>lateral borde</a:t>
            </a:r>
            <a:r>
              <a:rPr lang="en-US" sz="2000" dirty="0" smtClean="0">
                <a:solidFill>
                  <a:schemeClr val="bg1">
                    <a:lumMod val="75000"/>
                    <a:lumOff val="25000"/>
                  </a:schemeClr>
                </a:solidFill>
                <a:latin typeface="Calibri" pitchFamily="34" charset="0"/>
                <a:cs typeface="Arial" pitchFamily="34" charset="0"/>
              </a:rPr>
              <a:t>r of the </a:t>
            </a:r>
            <a:r>
              <a:rPr lang="en-US" sz="2000" b="1" u="sng" dirty="0" smtClean="0">
                <a:solidFill>
                  <a:srgbClr val="C00000"/>
                </a:solidFill>
                <a:latin typeface="Calibri" pitchFamily="34" charset="0"/>
                <a:cs typeface="Arial" pitchFamily="34" charset="0"/>
              </a:rPr>
              <a:t>tendocalcaneus</a:t>
            </a:r>
            <a:r>
              <a:rPr lang="en-US" sz="2000" dirty="0" smtClean="0">
                <a:solidFill>
                  <a:schemeClr val="bg1">
                    <a:lumMod val="75000"/>
                    <a:lumOff val="25000"/>
                  </a:schemeClr>
                </a:solidFill>
                <a:latin typeface="Calibri" pitchFamily="34" charset="0"/>
                <a:cs typeface="Arial" pitchFamily="34" charset="0"/>
              </a:rPr>
              <a:t> and then </a:t>
            </a:r>
            <a:r>
              <a:rPr lang="en-US" sz="2000" b="1" dirty="0" smtClean="0">
                <a:solidFill>
                  <a:schemeClr val="bg1">
                    <a:lumMod val="75000"/>
                    <a:lumOff val="25000"/>
                  </a:schemeClr>
                </a:solidFill>
                <a:latin typeface="Calibri" pitchFamily="34" charset="0"/>
                <a:cs typeface="Arial" pitchFamily="34" charset="0"/>
              </a:rPr>
              <a:t>runs up  </a:t>
            </a:r>
            <a:r>
              <a:rPr lang="en-US" sz="2000" dirty="0" smtClean="0">
                <a:solidFill>
                  <a:schemeClr val="bg1">
                    <a:lumMod val="75000"/>
                    <a:lumOff val="25000"/>
                  </a:schemeClr>
                </a:solidFill>
                <a:latin typeface="Calibri" pitchFamily="34" charset="0"/>
                <a:cs typeface="Arial" pitchFamily="34" charset="0"/>
              </a:rPr>
              <a:t>to  the  </a:t>
            </a:r>
          </a:p>
          <a:p>
            <a:pPr marL="28575" indent="0" algn="just">
              <a:spcBef>
                <a:spcPct val="0"/>
              </a:spcBef>
              <a:buNone/>
            </a:pPr>
            <a:r>
              <a:rPr lang="en-US" sz="2000" b="1" dirty="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back of the leg</a:t>
            </a:r>
            <a:r>
              <a:rPr lang="en-US" sz="2000" b="1" dirty="0" smtClean="0">
                <a:solidFill>
                  <a:schemeClr val="bg1">
                    <a:lumMod val="75000"/>
                    <a:lumOff val="25000"/>
                  </a:schemeClr>
                </a:solidFill>
                <a:latin typeface="Calibri" pitchFamily="34" charset="0"/>
                <a:cs typeface="Arial" pitchFamily="34" charset="0"/>
              </a:rPr>
              <a:t>.</a:t>
            </a:r>
          </a:p>
          <a:p>
            <a:pPr lvl="1" indent="-382588" algn="just">
              <a:spcBef>
                <a:spcPct val="0"/>
              </a:spcBef>
              <a:buSzPct val="80000"/>
              <a:buFont typeface="Wingdings" pitchFamily="2" charset="2"/>
              <a:buChar char="Ø"/>
            </a:pPr>
            <a:r>
              <a:rPr lang="en-US" sz="1800" b="1" dirty="0" smtClean="0">
                <a:solidFill>
                  <a:srgbClr val="0000FF"/>
                </a:solidFill>
                <a:latin typeface="Calibri" pitchFamily="34" charset="0"/>
                <a:cs typeface="Arial" pitchFamily="34" charset="0"/>
              </a:rPr>
              <a:t>Pierces</a:t>
            </a:r>
            <a:r>
              <a:rPr lang="en-US" sz="1800" dirty="0" smtClean="0">
                <a:solidFill>
                  <a:schemeClr val="bg1">
                    <a:lumMod val="75000"/>
                    <a:lumOff val="25000"/>
                  </a:schemeClr>
                </a:solidFill>
                <a:latin typeface="Calibri" pitchFamily="34" charset="0"/>
                <a:cs typeface="Arial" pitchFamily="34" charset="0"/>
              </a:rPr>
              <a:t> the </a:t>
            </a:r>
            <a:r>
              <a:rPr lang="en-US" sz="1800" b="1" dirty="0" smtClean="0">
                <a:solidFill>
                  <a:schemeClr val="bg1">
                    <a:lumMod val="75000"/>
                    <a:lumOff val="25000"/>
                  </a:schemeClr>
                </a:solidFill>
                <a:latin typeface="Calibri" pitchFamily="34" charset="0"/>
                <a:cs typeface="Arial" pitchFamily="34" charset="0"/>
              </a:rPr>
              <a:t>deep fascia </a:t>
            </a:r>
            <a:r>
              <a:rPr lang="en-US" sz="1800" dirty="0" smtClean="0">
                <a:solidFill>
                  <a:schemeClr val="bg1">
                    <a:lumMod val="75000"/>
                    <a:lumOff val="25000"/>
                  </a:schemeClr>
                </a:solidFill>
                <a:latin typeface="Calibri" pitchFamily="34" charset="0"/>
                <a:cs typeface="Arial" pitchFamily="34" charset="0"/>
              </a:rPr>
              <a:t>in the </a:t>
            </a:r>
            <a:r>
              <a:rPr lang="en-US" sz="1800" b="1" dirty="0" smtClean="0">
                <a:solidFill>
                  <a:schemeClr val="bg1">
                    <a:lumMod val="75000"/>
                    <a:lumOff val="25000"/>
                  </a:schemeClr>
                </a:solidFill>
                <a:latin typeface="Calibri" pitchFamily="34" charset="0"/>
                <a:cs typeface="Arial" pitchFamily="34" charset="0"/>
              </a:rPr>
              <a:t>lower part </a:t>
            </a:r>
            <a:r>
              <a:rPr lang="en-US" sz="1800" dirty="0" smtClean="0">
                <a:solidFill>
                  <a:schemeClr val="bg1">
                    <a:lumMod val="75000"/>
                    <a:lumOff val="25000"/>
                  </a:schemeClr>
                </a:solidFill>
                <a:latin typeface="Calibri" pitchFamily="34" charset="0"/>
                <a:cs typeface="Arial" pitchFamily="34" charset="0"/>
              </a:rPr>
              <a:t>of the </a:t>
            </a:r>
            <a:r>
              <a:rPr lang="en-US" sz="1800" b="1" dirty="0" smtClean="0">
                <a:solidFill>
                  <a:schemeClr val="bg1">
                    <a:lumMod val="75000"/>
                    <a:lumOff val="25000"/>
                  </a:schemeClr>
                </a:solidFill>
                <a:latin typeface="Calibri" pitchFamily="34" charset="0"/>
                <a:cs typeface="Arial" pitchFamily="34" charset="0"/>
              </a:rPr>
              <a:t>popliteal fossa</a:t>
            </a:r>
          </a:p>
          <a:p>
            <a:pPr lvl="1" indent="-382588" algn="just">
              <a:spcBef>
                <a:spcPct val="0"/>
              </a:spcBef>
              <a:buSzPct val="80000"/>
              <a:buFont typeface="Wingdings" pitchFamily="2" charset="2"/>
              <a:buChar char="Ø"/>
            </a:pPr>
            <a:r>
              <a:rPr lang="en-US" sz="1800" b="1" dirty="0" smtClean="0">
                <a:solidFill>
                  <a:srgbClr val="0000FF"/>
                </a:solidFill>
                <a:latin typeface="Calibri" pitchFamily="34" charset="0"/>
                <a:cs typeface="Arial" pitchFamily="34" charset="0"/>
              </a:rPr>
              <a:t> </a:t>
            </a:r>
            <a:r>
              <a:rPr lang="en-US" sz="1800" b="1" u="sng" dirty="0" smtClean="0">
                <a:solidFill>
                  <a:schemeClr val="bg1"/>
                </a:solidFill>
                <a:latin typeface="Calibri" pitchFamily="34" charset="0"/>
                <a:cs typeface="Arial" pitchFamily="34" charset="0"/>
              </a:rPr>
              <a:t>Drains into</a:t>
            </a:r>
            <a:r>
              <a:rPr lang="en-US" sz="1800" b="1" dirty="0" smtClean="0">
                <a:solidFill>
                  <a:schemeClr val="bg1"/>
                </a:solidFill>
                <a:latin typeface="Calibri" pitchFamily="34" charset="0"/>
                <a:cs typeface="Arial" pitchFamily="34" charset="0"/>
              </a:rPr>
              <a:t> </a:t>
            </a:r>
            <a:r>
              <a:rPr lang="en-US" sz="1800" dirty="0" smtClean="0">
                <a:solidFill>
                  <a:schemeClr val="bg1">
                    <a:lumMod val="75000"/>
                    <a:lumOff val="25000"/>
                  </a:schemeClr>
                </a:solidFill>
                <a:latin typeface="Calibri" pitchFamily="34" charset="0"/>
                <a:cs typeface="Arial" pitchFamily="34" charset="0"/>
              </a:rPr>
              <a:t>the </a:t>
            </a:r>
            <a:r>
              <a:rPr lang="en-US" sz="1800" b="1" dirty="0" smtClean="0">
                <a:solidFill>
                  <a:srgbClr val="0000FF"/>
                </a:solidFill>
                <a:latin typeface="Calibri" pitchFamily="34" charset="0"/>
                <a:cs typeface="Arial" pitchFamily="34" charset="0"/>
              </a:rPr>
              <a:t>popliteal vein</a:t>
            </a:r>
          </a:p>
          <a:p>
            <a:pPr lvl="1" indent="-382588" algn="just">
              <a:spcBef>
                <a:spcPct val="0"/>
              </a:spcBef>
              <a:buSzPct val="80000"/>
              <a:buFont typeface="Wingdings" pitchFamily="2" charset="2"/>
              <a:buChar char="Ø"/>
            </a:pPr>
            <a:r>
              <a:rPr lang="en-US" sz="1800" dirty="0" smtClean="0">
                <a:solidFill>
                  <a:schemeClr val="bg1">
                    <a:lumMod val="75000"/>
                    <a:lumOff val="25000"/>
                  </a:schemeClr>
                </a:solidFill>
                <a:latin typeface="Calibri" pitchFamily="34" charset="0"/>
                <a:cs typeface="Arial" pitchFamily="34" charset="0"/>
              </a:rPr>
              <a:t> Has </a:t>
            </a:r>
            <a:r>
              <a:rPr lang="en-US" sz="1800" b="1" dirty="0" smtClean="0">
                <a:solidFill>
                  <a:schemeClr val="bg1">
                    <a:lumMod val="75000"/>
                    <a:lumOff val="25000"/>
                  </a:schemeClr>
                </a:solidFill>
                <a:latin typeface="Calibri" pitchFamily="34" charset="0"/>
                <a:cs typeface="Arial" pitchFamily="34" charset="0"/>
              </a:rPr>
              <a:t>numerous valves </a:t>
            </a:r>
            <a:r>
              <a:rPr lang="en-US" sz="1800" dirty="0" smtClean="0">
                <a:solidFill>
                  <a:schemeClr val="bg1">
                    <a:lumMod val="75000"/>
                    <a:lumOff val="25000"/>
                  </a:schemeClr>
                </a:solidFill>
                <a:latin typeface="Calibri" pitchFamily="34" charset="0"/>
                <a:cs typeface="Arial" pitchFamily="34" charset="0"/>
              </a:rPr>
              <a:t>along its course.</a:t>
            </a:r>
          </a:p>
          <a:p>
            <a:pPr lvl="1" indent="-382588" algn="just">
              <a:spcBef>
                <a:spcPct val="0"/>
              </a:spcBef>
              <a:buSzPct val="80000"/>
              <a:buFont typeface="Wingdings" pitchFamily="2" charset="2"/>
              <a:buChar char="Ø"/>
            </a:pPr>
            <a:r>
              <a:rPr lang="en-US" sz="1800" dirty="0" smtClean="0">
                <a:solidFill>
                  <a:schemeClr val="bg1">
                    <a:lumMod val="75000"/>
                    <a:lumOff val="25000"/>
                  </a:schemeClr>
                </a:solidFill>
                <a:latin typeface="Calibri" pitchFamily="34" charset="0"/>
                <a:cs typeface="Arial" pitchFamily="34" charset="0"/>
              </a:rPr>
              <a:t> Anastomosis freely with great saphenous vein.</a:t>
            </a:r>
          </a:p>
          <a:p>
            <a:pPr lvl="1" indent="-382588" algn="just">
              <a:spcBef>
                <a:spcPct val="0"/>
              </a:spcBef>
              <a:buSzPct val="80000"/>
              <a:buFont typeface="Wingdings" pitchFamily="2" charset="2"/>
              <a:buChar char="Ø"/>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324600" y="1600200"/>
            <a:ext cx="2362200" cy="4447098"/>
          </a:xfrm>
          <a:prstGeom prst="rect">
            <a:avLst/>
          </a:prstGeom>
          <a:ln>
            <a:noFill/>
          </a:ln>
          <a:effectLst>
            <a:softEdge rad="112500"/>
          </a:effectLst>
        </p:spPr>
      </p:pic>
      <p:pic>
        <p:nvPicPr>
          <p:cNvPr id="3074" name="Picture 2" descr="http://www.georgegeroulakos.co.uk/varicoseveins_clip_image002.jpg"/>
          <p:cNvPicPr>
            <a:picLocks noChangeAspect="1" noChangeArrowheads="1"/>
          </p:cNvPicPr>
          <p:nvPr/>
        </p:nvPicPr>
        <p:blipFill>
          <a:blip r:embed="rId4"/>
          <a:srcRect l="2907" r="1162"/>
          <a:stretch>
            <a:fillRect/>
          </a:stretch>
        </p:blipFill>
        <p:spPr bwMode="auto">
          <a:xfrm>
            <a:off x="6357950" y="1643050"/>
            <a:ext cx="2500330" cy="4429156"/>
          </a:xfrm>
          <a:prstGeom prst="rect">
            <a:avLst/>
          </a:prstGeom>
          <a:noFill/>
        </p:spPr>
      </p:pic>
      <p:sp>
        <p:nvSpPr>
          <p:cNvPr id="8" name="Left Arrow 7"/>
          <p:cNvSpPr/>
          <p:nvPr/>
        </p:nvSpPr>
        <p:spPr>
          <a:xfrm>
            <a:off x="8215338" y="4429132"/>
            <a:ext cx="214314"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143900" y="3714752"/>
            <a:ext cx="285752"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a:solidFill>
            <a:schemeClr val="accent2">
              <a:lumMod val="20000"/>
              <a:lumOff val="80000"/>
            </a:schemeClr>
          </a:solidFill>
          <a:ln>
            <a:solidFill>
              <a:schemeClr val="bg2"/>
            </a:solidFill>
          </a:ln>
        </p:spPr>
        <p:txBody>
          <a:bodyPr rtlCol="0">
            <a:normAutofit fontScale="90000"/>
          </a:bodyPr>
          <a:lstStyle/>
          <a:p>
            <a:pPr algn="ctr" eaLnBrk="1" fontAlgn="auto" hangingPunct="1">
              <a:spcAft>
                <a:spcPts val="0"/>
              </a:spcAft>
              <a:defRPr/>
            </a:pPr>
            <a:r>
              <a:rPr lang="en-US" b="1" dirty="0" smtClean="0">
                <a:solidFill>
                  <a:srgbClr val="0000FF"/>
                </a:solidFill>
                <a:latin typeface="Calibri" pitchFamily="34" charset="0"/>
              </a:rPr>
              <a:t>Objectives</a:t>
            </a:r>
          </a:p>
        </p:txBody>
      </p:sp>
      <p:sp>
        <p:nvSpPr>
          <p:cNvPr id="8195" name="Content Placeholder 2"/>
          <p:cNvSpPr>
            <a:spLocks noGrp="1"/>
          </p:cNvSpPr>
          <p:nvPr>
            <p:ph idx="1"/>
          </p:nvPr>
        </p:nvSpPr>
        <p:spPr>
          <a:xfrm>
            <a:off x="428596" y="1295400"/>
            <a:ext cx="8286808" cy="3419484"/>
          </a:xfrm>
          <a:solidFill>
            <a:srgbClr val="2CD0D4">
              <a:alpha val="27843"/>
            </a:srgbClr>
          </a:solidFill>
          <a:ln w="28575">
            <a:solidFill>
              <a:schemeClr val="tx1"/>
            </a:solidFill>
          </a:ln>
        </p:spPr>
        <p:txBody>
          <a:bodyPr/>
          <a:lstStyle/>
          <a:p>
            <a:pPr algn="just" eaLnBrk="1" hangingPunct="1">
              <a:buFont typeface="Arial" pitchFamily="34" charset="0"/>
              <a:buNone/>
            </a:pPr>
            <a:r>
              <a:rPr lang="en-US" sz="2200" b="1" dirty="0" smtClean="0">
                <a:solidFill>
                  <a:schemeClr val="bg1">
                    <a:lumMod val="75000"/>
                    <a:lumOff val="25000"/>
                  </a:schemeClr>
                </a:solidFill>
                <a:latin typeface="Calibri" pitchFamily="34" charset="0"/>
                <a:cs typeface="Tahoma" pitchFamily="34" charset="0"/>
              </a:rPr>
              <a:t>	</a:t>
            </a:r>
            <a:r>
              <a:rPr lang="en-US" sz="2400" b="1" dirty="0" smtClean="0">
                <a:solidFill>
                  <a:schemeClr val="bg1">
                    <a:lumMod val="75000"/>
                    <a:lumOff val="25000"/>
                  </a:schemeClr>
                </a:solidFill>
                <a:latin typeface="Calibri" pitchFamily="34" charset="0"/>
                <a:cs typeface="Tahoma" pitchFamily="34" charset="0"/>
              </a:rPr>
              <a:t>At the end of the lecture, the student should be able to:</a:t>
            </a:r>
          </a:p>
          <a:p>
            <a:pPr algn="just" eaLnBrk="1" hangingPunct="1">
              <a:buClr>
                <a:schemeClr val="bg1">
                  <a:lumMod val="85000"/>
                  <a:lumOff val="15000"/>
                </a:schemeClr>
              </a:buClr>
              <a:buFont typeface="Wingdings" pitchFamily="2" charset="2"/>
              <a:buChar char="v"/>
            </a:pPr>
            <a:r>
              <a:rPr lang="en-US" sz="2400" b="1" dirty="0" smtClean="0">
                <a:solidFill>
                  <a:schemeClr val="bg1">
                    <a:lumMod val="75000"/>
                    <a:lumOff val="25000"/>
                  </a:schemeClr>
                </a:solidFill>
                <a:latin typeface="Calibri" pitchFamily="34" charset="0"/>
                <a:cs typeface="Tahoma" pitchFamily="34" charset="0"/>
              </a:rPr>
              <a:t>Define the veins</a:t>
            </a:r>
            <a:r>
              <a:rPr lang="en-US" sz="2400" dirty="0" smtClean="0">
                <a:solidFill>
                  <a:schemeClr val="bg1">
                    <a:lumMod val="75000"/>
                    <a:lumOff val="25000"/>
                  </a:schemeClr>
                </a:solidFill>
                <a:latin typeface="Calibri" pitchFamily="34" charset="0"/>
                <a:cs typeface="Tahoma" pitchFamily="34" charset="0"/>
              </a:rPr>
              <a:t>, and understand the </a:t>
            </a:r>
            <a:r>
              <a:rPr lang="en-US" sz="2400" b="1" dirty="0" smtClean="0">
                <a:solidFill>
                  <a:schemeClr val="bg1">
                    <a:lumMod val="75000"/>
                    <a:lumOff val="25000"/>
                  </a:schemeClr>
                </a:solidFill>
                <a:latin typeface="Calibri" pitchFamily="34" charset="0"/>
                <a:cs typeface="Tahoma" pitchFamily="34" charset="0"/>
              </a:rPr>
              <a:t>general principle </a:t>
            </a:r>
            <a:r>
              <a:rPr lang="en-US" sz="2400" dirty="0" smtClean="0">
                <a:solidFill>
                  <a:schemeClr val="bg1">
                    <a:lumMod val="75000"/>
                    <a:lumOff val="25000"/>
                  </a:schemeClr>
                </a:solidFill>
                <a:latin typeface="Calibri" pitchFamily="34" charset="0"/>
                <a:cs typeface="Tahoma" pitchFamily="34" charset="0"/>
              </a:rPr>
              <a:t>of the venous system.</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superior &amp; inferior Vena Cava </a:t>
            </a:r>
            <a:r>
              <a:rPr lang="en-US" sz="2400" dirty="0" smtClean="0">
                <a:solidFill>
                  <a:schemeClr val="bg1">
                    <a:lumMod val="75000"/>
                    <a:lumOff val="25000"/>
                  </a:schemeClr>
                </a:solidFill>
                <a:latin typeface="Calibri" pitchFamily="34" charset="0"/>
                <a:cs typeface="Tahoma" pitchFamily="34" charset="0"/>
              </a:rPr>
              <a:t>and their </a:t>
            </a:r>
            <a:r>
              <a:rPr lang="en-US" sz="2400" b="1" dirty="0" smtClean="0">
                <a:solidFill>
                  <a:schemeClr val="bg1">
                    <a:lumMod val="75000"/>
                    <a:lumOff val="25000"/>
                  </a:schemeClr>
                </a:solidFill>
                <a:latin typeface="Calibri" pitchFamily="34" charset="0"/>
                <a:cs typeface="Tahoma" pitchFamily="34" charset="0"/>
              </a:rPr>
              <a:t>tributaries.</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List </a:t>
            </a:r>
            <a:r>
              <a:rPr lang="en-US" sz="2400" b="1" dirty="0" smtClean="0">
                <a:solidFill>
                  <a:schemeClr val="bg1">
                    <a:lumMod val="75000"/>
                    <a:lumOff val="25000"/>
                  </a:schemeClr>
                </a:solidFill>
                <a:latin typeface="Calibri" pitchFamily="34" charset="0"/>
                <a:cs typeface="Tahoma" pitchFamily="34" charset="0"/>
              </a:rPr>
              <a:t>major veins </a:t>
            </a:r>
            <a:r>
              <a:rPr lang="en-US" sz="2400" dirty="0" smtClean="0">
                <a:solidFill>
                  <a:schemeClr val="bg1">
                    <a:lumMod val="75000"/>
                    <a:lumOff val="25000"/>
                  </a:schemeClr>
                </a:solidFill>
                <a:latin typeface="Calibri" pitchFamily="34" charset="0"/>
                <a:cs typeface="Tahoma" pitchFamily="34" charset="0"/>
              </a:rPr>
              <a:t>and their </a:t>
            </a:r>
            <a:r>
              <a:rPr lang="en-US" sz="2400" b="1" dirty="0" smtClean="0">
                <a:solidFill>
                  <a:schemeClr val="bg1">
                    <a:lumMod val="75000"/>
                    <a:lumOff val="25000"/>
                  </a:schemeClr>
                </a:solidFill>
                <a:latin typeface="Calibri" pitchFamily="34" charset="0"/>
                <a:cs typeface="Tahoma" pitchFamily="34" charset="0"/>
              </a:rPr>
              <a:t>tributaries in the body.</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Portal Vein.</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Portocaval Anastomosis.</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857232"/>
            <a:ext cx="5194300" cy="3600986"/>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indent="-382588" algn="just">
              <a:spcBef>
                <a:spcPct val="0"/>
              </a:spcBef>
              <a:buSzPct val="80000"/>
              <a:buFont typeface="Wingdings" pitchFamily="2" charset="2"/>
              <a:buChar char="q"/>
              <a:defRPr/>
            </a:pPr>
            <a:r>
              <a:rPr lang="en-US" sz="2400" b="1" dirty="0" smtClean="0">
                <a:solidFill>
                  <a:srgbClr val="7030A0"/>
                </a:solidFill>
                <a:latin typeface="Calibri" pitchFamily="34" charset="0"/>
                <a:cs typeface="Arial" pitchFamily="34" charset="0"/>
              </a:rPr>
              <a:t> </a:t>
            </a:r>
            <a:r>
              <a:rPr lang="en-US" sz="2800" b="1" u="sng" dirty="0" smtClean="0">
                <a:solidFill>
                  <a:srgbClr val="0000FF"/>
                </a:solidFill>
                <a:latin typeface="Calibri" pitchFamily="34" charset="0"/>
                <a:cs typeface="Arial" pitchFamily="34" charset="0"/>
              </a:rPr>
              <a:t>Deep Veins</a:t>
            </a:r>
          </a:p>
          <a:p>
            <a:pPr lvl="1" indent="-382588" algn="just">
              <a:spcBef>
                <a:spcPct val="0"/>
              </a:spcBef>
              <a:buSzPct val="80000"/>
              <a:buFont typeface="Wingdings" pitchFamily="2" charset="2"/>
              <a:buChar char="v"/>
              <a:defRPr/>
            </a:pPr>
            <a:r>
              <a:rPr lang="en-US" sz="2000" dirty="0" smtClean="0">
                <a:solidFill>
                  <a:schemeClr val="bg1">
                    <a:lumMod val="75000"/>
                    <a:lumOff val="25000"/>
                  </a:schemeClr>
                </a:solidFill>
                <a:latin typeface="Calibri" pitchFamily="34" charset="0"/>
                <a:cs typeface="Arial" pitchFamily="34" charset="0"/>
              </a:rPr>
              <a:t>Comprise the </a:t>
            </a:r>
            <a:r>
              <a:rPr lang="en-US" sz="2000" b="1" u="sng" dirty="0" smtClean="0">
                <a:solidFill>
                  <a:srgbClr val="0000FF"/>
                </a:solidFill>
                <a:latin typeface="Calibri" pitchFamily="34" charset="0"/>
                <a:cs typeface="Arial" pitchFamily="34" charset="0"/>
              </a:rPr>
              <a:t>venae comitantes</a:t>
            </a: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accompany all the large arteries</a:t>
            </a:r>
            <a:r>
              <a:rPr lang="en-US" sz="2000" dirty="0" smtClean="0">
                <a:solidFill>
                  <a:schemeClr val="bg1">
                    <a:lumMod val="75000"/>
                    <a:lumOff val="25000"/>
                  </a:schemeClr>
                </a:solidFill>
                <a:latin typeface="Calibri" pitchFamily="34" charset="0"/>
                <a:cs typeface="Arial" pitchFamily="34" charset="0"/>
              </a:rPr>
              <a:t>, usually in pairs. </a:t>
            </a:r>
          </a:p>
          <a:p>
            <a:pPr lvl="1" indent="-382588" algn="just">
              <a:spcBef>
                <a:spcPct val="0"/>
              </a:spcBef>
              <a:buSzPct val="80000"/>
              <a:buFont typeface="Wingdings" pitchFamily="2" charset="2"/>
              <a:buChar char="v"/>
              <a:defRPr/>
            </a:pPr>
            <a:r>
              <a:rPr lang="en-US" sz="2000" b="1" dirty="0" smtClean="0">
                <a:solidFill>
                  <a:srgbClr val="0000FF"/>
                </a:solidFill>
                <a:latin typeface="Calibri" pitchFamily="34" charset="0"/>
                <a:cs typeface="Arial" pitchFamily="34" charset="0"/>
              </a:rPr>
              <a:t>Venae comitantes </a:t>
            </a:r>
            <a:r>
              <a:rPr lang="en-US" sz="2000" b="1" dirty="0" smtClean="0">
                <a:solidFill>
                  <a:schemeClr val="bg1">
                    <a:lumMod val="75000"/>
                    <a:lumOff val="25000"/>
                  </a:schemeClr>
                </a:solidFill>
                <a:latin typeface="Calibri" pitchFamily="34" charset="0"/>
                <a:cs typeface="Arial" pitchFamily="34" charset="0"/>
              </a:rPr>
              <a:t>unite to form </a:t>
            </a:r>
            <a:r>
              <a:rPr lang="en-US" sz="2000" dirty="0" smtClean="0">
                <a:solidFill>
                  <a:schemeClr val="bg1">
                    <a:lumMod val="75000"/>
                    <a:lumOff val="25000"/>
                  </a:schemeClr>
                </a:solidFill>
                <a:latin typeface="Calibri" pitchFamily="34" charset="0"/>
                <a:cs typeface="Arial" pitchFamily="34" charset="0"/>
              </a:rPr>
              <a:t>the </a:t>
            </a:r>
            <a:r>
              <a:rPr lang="en-US" sz="2000" b="1" u="sng" dirty="0" smtClean="0">
                <a:solidFill>
                  <a:srgbClr val="0000FF"/>
                </a:solidFill>
                <a:latin typeface="Calibri" pitchFamily="34" charset="0"/>
                <a:cs typeface="Arial" pitchFamily="34" charset="0"/>
              </a:rPr>
              <a:t>popliteal vein</a:t>
            </a: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continues as </a:t>
            </a:r>
            <a:r>
              <a:rPr lang="en-US" sz="2000" dirty="0" smtClean="0">
                <a:solidFill>
                  <a:schemeClr val="bg1">
                    <a:lumMod val="75000"/>
                    <a:lumOff val="25000"/>
                  </a:schemeClr>
                </a:solidFill>
                <a:latin typeface="Calibri" pitchFamily="34" charset="0"/>
                <a:cs typeface="Arial" pitchFamily="34" charset="0"/>
              </a:rPr>
              <a:t>the </a:t>
            </a:r>
            <a:r>
              <a:rPr lang="en-US" sz="2000" b="1" u="sng" dirty="0" smtClean="0">
                <a:solidFill>
                  <a:srgbClr val="0000FF"/>
                </a:solidFill>
                <a:latin typeface="Calibri" pitchFamily="34" charset="0"/>
                <a:cs typeface="Arial" pitchFamily="34" charset="0"/>
              </a:rPr>
              <a:t>femoral vein</a:t>
            </a:r>
            <a:r>
              <a:rPr lang="en-US" sz="2000" b="1" dirty="0" smtClean="0">
                <a:solidFill>
                  <a:srgbClr val="0000FF"/>
                </a:solidFill>
                <a:latin typeface="Calibri" pitchFamily="34" charset="0"/>
                <a:cs typeface="Arial" pitchFamily="34" charset="0"/>
              </a:rPr>
              <a:t>.</a:t>
            </a:r>
          </a:p>
          <a:p>
            <a:pPr lvl="1" indent="-382588" algn="just">
              <a:spcBef>
                <a:spcPct val="0"/>
              </a:spcBef>
              <a:buSzPct val="80000"/>
              <a:buFont typeface="Wingdings" pitchFamily="2" charset="2"/>
              <a:buChar char="v"/>
              <a:defRPr/>
            </a:pPr>
            <a:r>
              <a:rPr lang="en-US" sz="2000" b="1" dirty="0" smtClean="0">
                <a:solidFill>
                  <a:srgbClr val="0000FF"/>
                </a:solidFill>
                <a:latin typeface="Calibri" pitchFamily="34" charset="0"/>
                <a:cs typeface="Arial" pitchFamily="34" charset="0"/>
              </a:rPr>
              <a:t>Deep veins </a:t>
            </a:r>
            <a:r>
              <a:rPr lang="en-US" sz="2000" b="1" dirty="0" smtClean="0">
                <a:solidFill>
                  <a:srgbClr val="B014BC"/>
                </a:solidFill>
                <a:latin typeface="Calibri" pitchFamily="34" charset="0"/>
                <a:cs typeface="Arial" pitchFamily="34" charset="0"/>
              </a:rPr>
              <a:t>Receive</a:t>
            </a:r>
            <a:r>
              <a:rPr lang="en-US" sz="2000" dirty="0" smtClean="0">
                <a:solidFill>
                  <a:schemeClr val="bg1">
                    <a:lumMod val="75000"/>
                    <a:lumOff val="25000"/>
                  </a:schemeClr>
                </a:solidFill>
                <a:latin typeface="Calibri" pitchFamily="34" charset="0"/>
                <a:cs typeface="Arial" pitchFamily="34" charset="0"/>
              </a:rPr>
              <a:t> blood from </a:t>
            </a:r>
            <a:r>
              <a:rPr lang="en-US" sz="2000" b="1" dirty="0" smtClean="0">
                <a:solidFill>
                  <a:srgbClr val="0000FF"/>
                </a:solidFill>
                <a:latin typeface="Calibri" pitchFamily="34" charset="0"/>
                <a:cs typeface="Arial" pitchFamily="34" charset="0"/>
              </a:rPr>
              <a:t>superficial veins </a:t>
            </a:r>
            <a:r>
              <a:rPr lang="en-US" sz="2000" dirty="0" smtClean="0">
                <a:solidFill>
                  <a:schemeClr val="bg1">
                    <a:lumMod val="75000"/>
                    <a:lumOff val="25000"/>
                  </a:schemeClr>
                </a:solidFill>
                <a:latin typeface="Calibri" pitchFamily="34" charset="0"/>
                <a:cs typeface="Arial" pitchFamily="34" charset="0"/>
              </a:rPr>
              <a:t>through </a:t>
            </a:r>
            <a:r>
              <a:rPr lang="en-US" sz="2000" b="1" u="sng" dirty="0" smtClean="0">
                <a:solidFill>
                  <a:srgbClr val="0000FF"/>
                </a:solidFill>
                <a:latin typeface="Calibri" pitchFamily="34" charset="0"/>
                <a:cs typeface="Arial" pitchFamily="34" charset="0"/>
              </a:rPr>
              <a:t>perforating veins. </a:t>
            </a:r>
          </a:p>
          <a:p>
            <a:pPr algn="just">
              <a:spcBef>
                <a:spcPct val="0"/>
              </a:spcBef>
              <a:buFont typeface="Wingdings" pitchFamily="2" charset="2"/>
            </a:pPr>
            <a:endParaRPr lang="ar-SA" sz="2000" dirty="0" smtClean="0">
              <a:solidFill>
                <a:schemeClr val="bg1">
                  <a:lumMod val="75000"/>
                  <a:lumOff val="25000"/>
                </a:schemeClr>
              </a:solidFill>
              <a:latin typeface="Calibri" pitchFamily="34" charset="0"/>
              <a:cs typeface="Arial" pitchFamily="34" charset="0"/>
            </a:endParaRPr>
          </a:p>
        </p:txBody>
      </p:sp>
      <p:grpSp>
        <p:nvGrpSpPr>
          <p:cNvPr id="4" name="Group 15"/>
          <p:cNvGrpSpPr/>
          <p:nvPr/>
        </p:nvGrpSpPr>
        <p:grpSpPr>
          <a:xfrm>
            <a:off x="5572132" y="1287464"/>
            <a:ext cx="3571868" cy="5461000"/>
            <a:chOff x="5318262" y="1181100"/>
            <a:chExt cx="3581400" cy="5715000"/>
          </a:xfrm>
        </p:grpSpPr>
        <p:pic>
          <p:nvPicPr>
            <p:cNvPr id="7" name="Picture 2" descr="H:\Major veins\LowerLimb veins.jpg"/>
            <p:cNvPicPr>
              <a:picLocks noChangeAspect="1" noChangeArrowheads="1"/>
            </p:cNvPicPr>
            <p:nvPr/>
          </p:nvPicPr>
          <p:blipFill>
            <a:blip r:embed="rId3" cstate="print"/>
            <a:srcRect b="6849"/>
            <a:stretch>
              <a:fillRect/>
            </a:stretch>
          </p:blipFill>
          <p:spPr>
            <a:xfrm>
              <a:off x="5318262" y="1181100"/>
              <a:ext cx="3581400" cy="5715000"/>
            </a:xfrm>
            <a:prstGeom prst="rect">
              <a:avLst/>
            </a:prstGeom>
            <a:ln>
              <a:noFill/>
            </a:ln>
            <a:effectLst>
              <a:softEdge rad="112500"/>
            </a:effectLst>
          </p:spPr>
        </p:pic>
        <p:sp>
          <p:nvSpPr>
            <p:cNvPr id="8" name="Rectangle 5"/>
            <p:cNvSpPr>
              <a:spLocks noChangeArrowheads="1"/>
            </p:cNvSpPr>
            <p:nvPr/>
          </p:nvSpPr>
          <p:spPr bwMode="auto">
            <a:xfrm>
              <a:off x="7124695" y="2008188"/>
              <a:ext cx="1143005" cy="307777"/>
            </a:xfrm>
            <a:prstGeom prst="rect">
              <a:avLst/>
            </a:prstGeom>
            <a:noFill/>
            <a:ln w="9525">
              <a:noFill/>
              <a:miter lim="800000"/>
              <a:headEnd/>
              <a:tailEnd/>
            </a:ln>
          </p:spPr>
          <p:txBody>
            <a:bodyPr wrap="none">
              <a:spAutoFit/>
            </a:bodyPr>
            <a:lstStyle/>
            <a:p>
              <a:pPr algn="r" rtl="1">
                <a:defRPr/>
              </a:pPr>
              <a:r>
                <a:rPr lang="en-US" sz="1400" b="1" dirty="0">
                  <a:solidFill>
                    <a:schemeClr val="accent4">
                      <a:lumMod val="10000"/>
                    </a:schemeClr>
                  </a:solidFill>
                  <a:latin typeface="Calibri" pitchFamily="34" charset="0"/>
                  <a:cs typeface="Arial" charset="0"/>
                </a:rPr>
                <a:t>Femoral vein</a:t>
              </a:r>
            </a:p>
          </p:txBody>
        </p:sp>
        <p:sp>
          <p:nvSpPr>
            <p:cNvPr id="9" name="Rectangle 6"/>
            <p:cNvSpPr>
              <a:spLocks noChangeArrowheads="1"/>
            </p:cNvSpPr>
            <p:nvPr/>
          </p:nvSpPr>
          <p:spPr bwMode="auto">
            <a:xfrm>
              <a:off x="7718753" y="3729038"/>
              <a:ext cx="1056948" cy="289883"/>
            </a:xfrm>
            <a:prstGeom prst="rect">
              <a:avLst/>
            </a:prstGeom>
            <a:noFill/>
            <a:ln w="9525">
              <a:noFill/>
              <a:miter lim="800000"/>
              <a:headEnd/>
              <a:tailEnd/>
            </a:ln>
          </p:spPr>
          <p:txBody>
            <a:bodyPr wrap="none">
              <a:spAutoFit/>
            </a:bodyPr>
            <a:lstStyle/>
            <a:p>
              <a:pPr algn="r" rtl="1">
                <a:defRPr/>
              </a:pPr>
              <a:r>
                <a:rPr lang="en-US" sz="1200" b="1" dirty="0">
                  <a:solidFill>
                    <a:schemeClr val="accent4">
                      <a:lumMod val="10000"/>
                    </a:schemeClr>
                  </a:solidFill>
                  <a:latin typeface="Calibri" pitchFamily="34" charset="0"/>
                  <a:cs typeface="Arial" charset="0"/>
                </a:rPr>
                <a:t>Popliteal vein</a:t>
              </a:r>
            </a:p>
          </p:txBody>
        </p:sp>
        <p:sp>
          <p:nvSpPr>
            <p:cNvPr id="10" name="Rectangle 7"/>
            <p:cNvSpPr>
              <a:spLocks noChangeArrowheads="1"/>
            </p:cNvSpPr>
            <p:nvPr/>
          </p:nvSpPr>
          <p:spPr bwMode="auto">
            <a:xfrm>
              <a:off x="6842913" y="1303338"/>
              <a:ext cx="1500987" cy="523220"/>
            </a:xfrm>
            <a:prstGeom prst="rect">
              <a:avLst/>
            </a:prstGeom>
            <a:noFill/>
            <a:ln w="9525">
              <a:noFill/>
              <a:miter lim="800000"/>
              <a:headEnd/>
              <a:tailEnd/>
            </a:ln>
          </p:spPr>
          <p:txBody>
            <a:bodyPr wrap="square">
              <a:spAutoFit/>
            </a:bodyPr>
            <a:lstStyle/>
            <a:p>
              <a:pPr algn="ctr" rtl="1">
                <a:defRPr/>
              </a:pPr>
              <a:r>
                <a:rPr lang="en-US" sz="1400" b="1" dirty="0">
                  <a:solidFill>
                    <a:schemeClr val="accent4">
                      <a:lumMod val="10000"/>
                    </a:schemeClr>
                  </a:solidFill>
                  <a:latin typeface="Calibri" pitchFamily="34" charset="0"/>
                  <a:cs typeface="Arial" charset="0"/>
                </a:rPr>
                <a:t>External iliac </a:t>
              </a:r>
            </a:p>
            <a:p>
              <a:pPr algn="ctr" rtl="1">
                <a:defRPr/>
              </a:pPr>
              <a:r>
                <a:rPr lang="en-US" sz="1400" b="1" dirty="0">
                  <a:solidFill>
                    <a:schemeClr val="accent4">
                      <a:lumMod val="10000"/>
                    </a:schemeClr>
                  </a:solidFill>
                  <a:latin typeface="Calibri" pitchFamily="34" charset="0"/>
                  <a:cs typeface="Arial" charset="0"/>
                </a:rPr>
                <a:t>vein</a:t>
              </a:r>
            </a:p>
          </p:txBody>
        </p:sp>
        <p:cxnSp>
          <p:nvCxnSpPr>
            <p:cNvPr id="11" name="Straight Arrow Connector 10"/>
            <p:cNvCxnSpPr/>
            <p:nvPr/>
          </p:nvCxnSpPr>
          <p:spPr>
            <a:xfrm rot="10800000" flipV="1">
              <a:off x="6400800" y="1616075"/>
              <a:ext cx="665163" cy="603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6248400" y="2209800"/>
              <a:ext cx="914400" cy="53340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7538751" y="4038600"/>
              <a:ext cx="538454" cy="20601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17410" name="Picture 2" descr="http://www.aviva.co.uk/library/images/med_encyclopedia/cfhg391trevar_002.gif"/>
          <p:cNvPicPr>
            <a:picLocks noChangeAspect="1" noChangeArrowheads="1"/>
          </p:cNvPicPr>
          <p:nvPr/>
        </p:nvPicPr>
        <p:blipFill>
          <a:blip r:embed="rId4"/>
          <a:srcRect/>
          <a:stretch>
            <a:fillRect/>
          </a:stretch>
        </p:blipFill>
        <p:spPr bwMode="auto">
          <a:xfrm>
            <a:off x="3786182" y="4000500"/>
            <a:ext cx="2428892" cy="2857500"/>
          </a:xfrm>
          <a:prstGeom prst="rect">
            <a:avLst/>
          </a:prstGeom>
          <a:noFill/>
        </p:spPr>
      </p:pic>
      <p:cxnSp>
        <p:nvCxnSpPr>
          <p:cNvPr id="16" name="Straight Arrow Connector 15"/>
          <p:cNvCxnSpPr/>
          <p:nvPr/>
        </p:nvCxnSpPr>
        <p:spPr>
          <a:xfrm rot="10800000">
            <a:off x="7858148" y="4857760"/>
            <a:ext cx="57150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7643834" y="5000636"/>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15338" y="4643446"/>
            <a:ext cx="928662" cy="400110"/>
          </a:xfrm>
          <a:prstGeom prst="rect">
            <a:avLst/>
          </a:prstGeom>
          <a:noFill/>
        </p:spPr>
        <p:txBody>
          <a:bodyPr wrap="square" rtlCol="0">
            <a:spAutoFit/>
          </a:bodyPr>
          <a:lstStyle/>
          <a:p>
            <a:r>
              <a:rPr lang="en-US" sz="1000" b="1" dirty="0" err="1" smtClean="0">
                <a:solidFill>
                  <a:schemeClr val="bg1"/>
                </a:solidFill>
              </a:rPr>
              <a:t>Venae</a:t>
            </a:r>
            <a:r>
              <a:rPr lang="en-US" sz="1000" b="1" dirty="0" smtClean="0">
                <a:solidFill>
                  <a:schemeClr val="bg1"/>
                </a:solidFill>
              </a:rPr>
              <a:t> </a:t>
            </a:r>
            <a:r>
              <a:rPr lang="en-US" sz="1000" b="1" dirty="0" err="1" smtClean="0">
                <a:solidFill>
                  <a:schemeClr val="bg1"/>
                </a:solidFill>
              </a:rPr>
              <a:t>comitantes</a:t>
            </a:r>
            <a:endParaRPr lang="en-US" sz="1000" b="1" dirty="0">
              <a:solidFill>
                <a:schemeClr val="bg1"/>
              </a:solidFill>
            </a:endParaRPr>
          </a:p>
        </p:txBody>
      </p:sp>
      <p:sp>
        <p:nvSpPr>
          <p:cNvPr id="29" name="Oval 28"/>
          <p:cNvSpPr/>
          <p:nvPr/>
        </p:nvSpPr>
        <p:spPr>
          <a:xfrm>
            <a:off x="7429520" y="2077794"/>
            <a:ext cx="1214446" cy="294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8019737" y="3722160"/>
            <a:ext cx="1124263"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8143900" y="4643446"/>
            <a:ext cx="1000100"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38" name="Picture 2" descr="نتيجة بحث الصور عن ‪venae comitantes of tibial vein‬‏">
            <a:hlinkClick r:id="rId5"/>
          </p:cNvPr>
          <p:cNvPicPr>
            <a:picLocks noChangeAspect="1" noChangeArrowheads="1"/>
          </p:cNvPicPr>
          <p:nvPr/>
        </p:nvPicPr>
        <p:blipFill>
          <a:blip r:embed="rId6"/>
          <a:srcRect l="4776" t="16997" r="7643" b="2266"/>
          <a:stretch>
            <a:fillRect/>
          </a:stretch>
        </p:blipFill>
        <p:spPr bwMode="auto">
          <a:xfrm>
            <a:off x="7392" y="4214818"/>
            <a:ext cx="3786182" cy="2714644"/>
          </a:xfrm>
          <a:prstGeom prst="rect">
            <a:avLst/>
          </a:prstGeom>
          <a:noFill/>
          <a:ln>
            <a:solidFill>
              <a:schemeClr val="bg2"/>
            </a:solidFill>
          </a:ln>
        </p:spPr>
      </p:pic>
      <p:sp>
        <p:nvSpPr>
          <p:cNvPr id="21" name="Oval 20"/>
          <p:cNvSpPr/>
          <p:nvPr/>
        </p:nvSpPr>
        <p:spPr>
          <a:xfrm>
            <a:off x="-1" y="5290080"/>
            <a:ext cx="755577"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 y="5072074"/>
            <a:ext cx="755577" cy="278340"/>
          </a:xfrm>
          <a:prstGeom prst="ellipse">
            <a:avLst/>
          </a:prstGeom>
          <a:noFill/>
          <a:ln w="28575">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411760" y="5805264"/>
            <a:ext cx="1008112"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179512" y="6443548"/>
            <a:ext cx="1080120"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2160239" y="6304378"/>
            <a:ext cx="899593"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3200" b="1" dirty="0" smtClean="0">
                <a:solidFill>
                  <a:srgbClr val="0000FF"/>
                </a:solidFill>
                <a:latin typeface="Calibri" pitchFamily="34" charset="0"/>
                <a:ea typeface="+mn-ea"/>
                <a:cs typeface="Arial" pitchFamily="34" charset="0"/>
              </a:rPr>
              <a:t>Mechanism of Venous Return from Lower Limb &amp;</a:t>
            </a:r>
            <a:br>
              <a:rPr lang="en-US" sz="3200" b="1" dirty="0" smtClean="0">
                <a:solidFill>
                  <a:srgbClr val="0000FF"/>
                </a:solidFill>
                <a:latin typeface="Calibri" pitchFamily="34" charset="0"/>
                <a:ea typeface="+mn-ea"/>
                <a:cs typeface="Arial" pitchFamily="34" charset="0"/>
              </a:rPr>
            </a:br>
            <a:r>
              <a:rPr lang="en-US" sz="3200" b="1" dirty="0" smtClean="0">
                <a:solidFill>
                  <a:srgbClr val="0000FF"/>
                </a:solidFill>
                <a:latin typeface="Calibri" pitchFamily="34" charset="0"/>
                <a:ea typeface="+mn-ea"/>
                <a:cs typeface="Arial" pitchFamily="34" charset="0"/>
              </a:rPr>
              <a:t>Varicose Veins</a:t>
            </a:r>
            <a:endParaRPr lang="ar-SA" sz="3200" b="1" dirty="0">
              <a:solidFill>
                <a:srgbClr val="C00000"/>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5194300"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Much of the </a:t>
            </a:r>
            <a:r>
              <a:rPr lang="en-US" sz="2000" b="1" dirty="0" smtClean="0">
                <a:solidFill>
                  <a:schemeClr val="bg1">
                    <a:lumMod val="75000"/>
                    <a:lumOff val="25000"/>
                  </a:schemeClr>
                </a:solidFill>
                <a:latin typeface="Calibri" pitchFamily="34" charset="0"/>
                <a:cs typeface="Arial" pitchFamily="34" charset="0"/>
              </a:rPr>
              <a:t>saphenous blood </a:t>
            </a:r>
            <a:r>
              <a:rPr lang="en-US" sz="2000" dirty="0" smtClean="0">
                <a:solidFill>
                  <a:schemeClr val="bg1">
                    <a:lumMod val="75000"/>
                    <a:lumOff val="25000"/>
                  </a:schemeClr>
                </a:solidFill>
                <a:latin typeface="Calibri" pitchFamily="34" charset="0"/>
                <a:cs typeface="Arial" pitchFamily="34" charset="0"/>
              </a:rPr>
              <a:t>passes from </a:t>
            </a:r>
            <a:r>
              <a:rPr lang="en-US" sz="2000" b="1" dirty="0" smtClean="0">
                <a:solidFill>
                  <a:schemeClr val="bg1">
                    <a:lumMod val="75000"/>
                    <a:lumOff val="25000"/>
                  </a:schemeClr>
                </a:solidFill>
                <a:latin typeface="Calibri" pitchFamily="34" charset="0"/>
                <a:cs typeface="Arial" pitchFamily="34" charset="0"/>
              </a:rPr>
              <a:t>superficial</a:t>
            </a:r>
            <a:r>
              <a:rPr lang="en-US" sz="2000" dirty="0" smtClean="0">
                <a:solidFill>
                  <a:schemeClr val="bg1">
                    <a:lumMod val="75000"/>
                    <a:lumOff val="25000"/>
                  </a:schemeClr>
                </a:solidFill>
                <a:latin typeface="Calibri" pitchFamily="34" charset="0"/>
                <a:cs typeface="Arial" pitchFamily="34" charset="0"/>
              </a:rPr>
              <a:t> to </a:t>
            </a:r>
            <a:r>
              <a:rPr lang="en-US" sz="2000" b="1" dirty="0" smtClean="0">
                <a:solidFill>
                  <a:schemeClr val="bg1">
                    <a:lumMod val="75000"/>
                    <a:lumOff val="25000"/>
                  </a:schemeClr>
                </a:solidFill>
                <a:latin typeface="Calibri" pitchFamily="34" charset="0"/>
                <a:cs typeface="Arial" pitchFamily="34" charset="0"/>
              </a:rPr>
              <a:t>deep veins </a:t>
            </a:r>
            <a:r>
              <a:rPr lang="en-US" sz="2000" dirty="0" smtClean="0">
                <a:solidFill>
                  <a:schemeClr val="bg1">
                    <a:lumMod val="75000"/>
                    <a:lumOff val="25000"/>
                  </a:schemeClr>
                </a:solidFill>
                <a:latin typeface="Calibri" pitchFamily="34" charset="0"/>
                <a:cs typeface="Arial" pitchFamily="34" charset="0"/>
              </a:rPr>
              <a:t>through the </a:t>
            </a:r>
            <a:r>
              <a:rPr lang="en-US" sz="2000" b="1" dirty="0" smtClean="0">
                <a:solidFill>
                  <a:srgbClr val="0000FF"/>
                </a:solidFill>
                <a:latin typeface="Calibri" pitchFamily="34" charset="0"/>
                <a:cs typeface="Arial" pitchFamily="34" charset="0"/>
              </a:rPr>
              <a:t>perforating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The blood </a:t>
            </a:r>
            <a:r>
              <a:rPr lang="en-US" sz="2000" dirty="0" smtClean="0">
                <a:solidFill>
                  <a:schemeClr val="bg1">
                    <a:lumMod val="75000"/>
                    <a:lumOff val="25000"/>
                  </a:schemeClr>
                </a:solidFill>
                <a:latin typeface="Calibri" pitchFamily="34" charset="0"/>
                <a:cs typeface="Arial" pitchFamily="34" charset="0"/>
              </a:rPr>
              <a:t>is </a:t>
            </a:r>
            <a:r>
              <a:rPr lang="en-US" sz="2000" b="1" dirty="0" smtClean="0">
                <a:solidFill>
                  <a:schemeClr val="bg1">
                    <a:lumMod val="75000"/>
                    <a:lumOff val="25000"/>
                  </a:schemeClr>
                </a:solidFill>
                <a:latin typeface="Calibri" pitchFamily="34" charset="0"/>
                <a:cs typeface="Arial" pitchFamily="34" charset="0"/>
              </a:rPr>
              <a:t>pumped upwards </a:t>
            </a:r>
            <a:r>
              <a:rPr lang="en-US" sz="2000" dirty="0" smtClean="0">
                <a:solidFill>
                  <a:schemeClr val="bg1">
                    <a:lumMod val="75000"/>
                    <a:lumOff val="25000"/>
                  </a:schemeClr>
                </a:solidFill>
                <a:latin typeface="Calibri" pitchFamily="34" charset="0"/>
                <a:cs typeface="Arial" pitchFamily="34" charset="0"/>
              </a:rPr>
              <a:t>in the </a:t>
            </a:r>
            <a:r>
              <a:rPr lang="en-US" sz="2000" b="1" dirty="0" smtClean="0">
                <a:solidFill>
                  <a:schemeClr val="bg1">
                    <a:lumMod val="75000"/>
                    <a:lumOff val="25000"/>
                  </a:schemeClr>
                </a:solidFill>
                <a:latin typeface="Calibri" pitchFamily="34" charset="0"/>
                <a:cs typeface="Arial" pitchFamily="34" charset="0"/>
              </a:rPr>
              <a:t>deep veins </a:t>
            </a:r>
            <a:r>
              <a:rPr lang="en-US" sz="2000" dirty="0" smtClean="0">
                <a:solidFill>
                  <a:schemeClr val="bg1">
                    <a:lumMod val="75000"/>
                    <a:lumOff val="25000"/>
                  </a:schemeClr>
                </a:solidFill>
                <a:latin typeface="Calibri" pitchFamily="34" charset="0"/>
                <a:cs typeface="Arial" pitchFamily="34" charset="0"/>
              </a:rPr>
              <a:t>by the </a:t>
            </a:r>
            <a:r>
              <a:rPr lang="en-US" sz="2000" b="1" dirty="0" smtClean="0">
                <a:solidFill>
                  <a:schemeClr val="bg1">
                    <a:lumMod val="75000"/>
                    <a:lumOff val="25000"/>
                  </a:schemeClr>
                </a:solidFill>
                <a:latin typeface="Calibri" pitchFamily="34" charset="0"/>
                <a:cs typeface="Arial" pitchFamily="34" charset="0"/>
              </a:rPr>
              <a:t>contraction</a:t>
            </a:r>
            <a:r>
              <a:rPr lang="en-US" sz="2000" dirty="0" smtClean="0">
                <a:solidFill>
                  <a:schemeClr val="bg1">
                    <a:lumMod val="75000"/>
                    <a:lumOff val="25000"/>
                  </a:schemeClr>
                </a:solidFill>
                <a:latin typeface="Calibri" pitchFamily="34" charset="0"/>
                <a:cs typeface="Arial" pitchFamily="34" charset="0"/>
              </a:rPr>
              <a:t> of the </a:t>
            </a:r>
            <a:r>
              <a:rPr lang="en-US" sz="2000" b="1" dirty="0" smtClean="0">
                <a:solidFill>
                  <a:schemeClr val="bg1">
                    <a:lumMod val="75000"/>
                    <a:lumOff val="25000"/>
                  </a:schemeClr>
                </a:solidFill>
                <a:latin typeface="Calibri" pitchFamily="34" charset="0"/>
                <a:cs typeface="Arial" pitchFamily="34" charset="0"/>
              </a:rPr>
              <a:t>calf muscles </a:t>
            </a:r>
            <a:r>
              <a:rPr lang="en-US" sz="2000" b="1" dirty="0" smtClean="0">
                <a:solidFill>
                  <a:srgbClr val="0000FF"/>
                </a:solidFill>
                <a:latin typeface="Calibri" pitchFamily="34" charset="0"/>
                <a:cs typeface="Arial" pitchFamily="34" charset="0"/>
              </a:rPr>
              <a:t>(calf pump).</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This action of </a:t>
            </a:r>
            <a:r>
              <a:rPr lang="en-US" sz="2000" b="1" dirty="0" smtClean="0">
                <a:solidFill>
                  <a:schemeClr val="bg1">
                    <a:lumMod val="75000"/>
                    <a:lumOff val="25000"/>
                  </a:schemeClr>
                </a:solidFill>
                <a:latin typeface="Calibri" pitchFamily="34" charset="0"/>
                <a:cs typeface="Arial" pitchFamily="34" charset="0"/>
              </a:rPr>
              <a:t>‘calf pump’ </a:t>
            </a:r>
            <a:r>
              <a:rPr lang="en-US" sz="2000" dirty="0" smtClean="0">
                <a:solidFill>
                  <a:schemeClr val="bg1">
                    <a:lumMod val="75000"/>
                    <a:lumOff val="25000"/>
                  </a:schemeClr>
                </a:solidFill>
                <a:latin typeface="Calibri" pitchFamily="34" charset="0"/>
                <a:cs typeface="Arial" pitchFamily="34" charset="0"/>
              </a:rPr>
              <a:t>is </a:t>
            </a:r>
            <a:r>
              <a:rPr lang="en-US" sz="2000" b="1" dirty="0" smtClean="0">
                <a:solidFill>
                  <a:schemeClr val="bg1">
                    <a:lumMod val="75000"/>
                    <a:lumOff val="25000"/>
                  </a:schemeClr>
                </a:solidFill>
                <a:latin typeface="Calibri" pitchFamily="34" charset="0"/>
                <a:cs typeface="Arial" pitchFamily="34" charset="0"/>
              </a:rPr>
              <a:t>assisted by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tight sleeve of deep fascia </a:t>
            </a:r>
            <a:r>
              <a:rPr lang="en-US" sz="2000" dirty="0" smtClean="0">
                <a:solidFill>
                  <a:schemeClr val="bg1">
                    <a:lumMod val="75000"/>
                    <a:lumOff val="25000"/>
                  </a:schemeClr>
                </a:solidFill>
                <a:latin typeface="Calibri" pitchFamily="34" charset="0"/>
                <a:cs typeface="Arial" pitchFamily="34" charset="0"/>
              </a:rPr>
              <a:t>surrounding these muscles.</a:t>
            </a:r>
          </a:p>
          <a:p>
            <a:pPr algn="just">
              <a:spcBef>
                <a:spcPct val="0"/>
              </a:spcBef>
              <a:buFont typeface="Wingdings" pitchFamily="2" charset="2"/>
              <a:buChar char="v"/>
            </a:pPr>
            <a:r>
              <a:rPr lang="en-US" sz="2400" b="1" u="sng" dirty="0" smtClean="0">
                <a:solidFill>
                  <a:srgbClr val="B014BC"/>
                </a:solidFill>
                <a:latin typeface="Calibri" pitchFamily="34" charset="0"/>
                <a:cs typeface="Arial" pitchFamily="34" charset="0"/>
              </a:rPr>
              <a:t>Vericose veins:</a:t>
            </a:r>
            <a:r>
              <a:rPr lang="en-US" sz="2400" b="1" dirty="0" smtClean="0">
                <a:solidFill>
                  <a:srgbClr val="B014BC"/>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If the </a:t>
            </a:r>
            <a:r>
              <a:rPr lang="en-US" sz="2000" b="1" dirty="0" smtClean="0">
                <a:solidFill>
                  <a:schemeClr val="bg1">
                    <a:lumMod val="75000"/>
                    <a:lumOff val="25000"/>
                  </a:schemeClr>
                </a:solidFill>
                <a:latin typeface="Calibri" pitchFamily="34" charset="0"/>
                <a:cs typeface="Arial" pitchFamily="34" charset="0"/>
              </a:rPr>
              <a:t>valves</a:t>
            </a:r>
            <a:r>
              <a:rPr lang="en-US" sz="2000" dirty="0" smtClean="0">
                <a:solidFill>
                  <a:schemeClr val="bg1">
                    <a:lumMod val="75000"/>
                    <a:lumOff val="25000"/>
                  </a:schemeClr>
                </a:solidFill>
                <a:latin typeface="Calibri" pitchFamily="34" charset="0"/>
                <a:cs typeface="Arial" pitchFamily="34" charset="0"/>
              </a:rPr>
              <a:t> in the </a:t>
            </a:r>
            <a:r>
              <a:rPr lang="en-US" sz="2000" b="1" dirty="0" smtClean="0">
                <a:solidFill>
                  <a:schemeClr val="bg1">
                    <a:lumMod val="75000"/>
                    <a:lumOff val="25000"/>
                  </a:schemeClr>
                </a:solidFill>
                <a:latin typeface="Calibri" pitchFamily="34" charset="0"/>
                <a:cs typeface="Arial" pitchFamily="34" charset="0"/>
              </a:rPr>
              <a:t>perforating veins </a:t>
            </a:r>
            <a:r>
              <a:rPr lang="en-US" sz="2000" dirty="0" smtClean="0">
                <a:solidFill>
                  <a:schemeClr val="bg1">
                    <a:lumMod val="75000"/>
                    <a:lumOff val="25000"/>
                  </a:schemeClr>
                </a:solidFill>
                <a:latin typeface="Calibri" pitchFamily="34" charset="0"/>
                <a:cs typeface="Arial" pitchFamily="34" charset="0"/>
              </a:rPr>
              <a:t>become </a:t>
            </a:r>
            <a:r>
              <a:rPr lang="en-US" sz="2000" b="1" dirty="0" smtClean="0">
                <a:solidFill>
                  <a:schemeClr val="bg1">
                    <a:lumMod val="75000"/>
                    <a:lumOff val="25000"/>
                  </a:schemeClr>
                </a:solidFill>
                <a:latin typeface="Calibri" pitchFamily="34" charset="0"/>
                <a:cs typeface="Arial" pitchFamily="34" charset="0"/>
              </a:rPr>
              <a:t>incompetent</a:t>
            </a:r>
            <a:r>
              <a:rPr lang="en-US" sz="2000" dirty="0" smtClean="0">
                <a:solidFill>
                  <a:schemeClr val="bg1">
                    <a:lumMod val="75000"/>
                    <a:lumOff val="25000"/>
                  </a:schemeClr>
                </a:solidFill>
                <a:latin typeface="Calibri" pitchFamily="34" charset="0"/>
                <a:cs typeface="Arial" pitchFamily="34" charset="0"/>
              </a:rPr>
              <a:t>, the direction of </a:t>
            </a:r>
            <a:r>
              <a:rPr lang="en-US" sz="2000" b="1" dirty="0" smtClean="0">
                <a:solidFill>
                  <a:schemeClr val="bg1">
                    <a:lumMod val="75000"/>
                    <a:lumOff val="25000"/>
                  </a:schemeClr>
                </a:solidFill>
                <a:latin typeface="Calibri" pitchFamily="34" charset="0"/>
                <a:cs typeface="Arial" pitchFamily="34" charset="0"/>
              </a:rPr>
              <a:t>blood flow is reversed </a:t>
            </a:r>
            <a:r>
              <a:rPr lang="en-US" sz="2000" dirty="0" smtClean="0">
                <a:solidFill>
                  <a:schemeClr val="bg1">
                    <a:lumMod val="75000"/>
                    <a:lumOff val="25000"/>
                  </a:schemeClr>
                </a:solidFill>
                <a:latin typeface="Calibri" pitchFamily="34" charset="0"/>
                <a:cs typeface="Arial" pitchFamily="34" charset="0"/>
              </a:rPr>
              <a:t>and the veins become </a:t>
            </a:r>
            <a:r>
              <a:rPr lang="en-US" sz="2000" b="1" dirty="0" smtClean="0">
                <a:solidFill>
                  <a:schemeClr val="bg1">
                    <a:lumMod val="75000"/>
                    <a:lumOff val="25000"/>
                  </a:schemeClr>
                </a:solidFill>
                <a:latin typeface="Calibri" pitchFamily="34" charset="0"/>
                <a:cs typeface="Arial" pitchFamily="34" charset="0"/>
              </a:rPr>
              <a:t>varicosed. </a:t>
            </a:r>
            <a:r>
              <a:rPr lang="en-US" sz="2000" dirty="0" smtClean="0">
                <a:solidFill>
                  <a:schemeClr val="bg1">
                    <a:lumMod val="75000"/>
                    <a:lumOff val="25000"/>
                  </a:schemeClr>
                </a:solidFill>
                <a:latin typeface="Calibri" pitchFamily="34" charset="0"/>
                <a:cs typeface="Arial" pitchFamily="34" charset="0"/>
              </a:rPr>
              <a:t>Most common in </a:t>
            </a:r>
            <a:r>
              <a:rPr lang="en-US" sz="2000" b="1" dirty="0" smtClean="0">
                <a:solidFill>
                  <a:schemeClr val="bg1">
                    <a:lumMod val="75000"/>
                    <a:lumOff val="25000"/>
                  </a:schemeClr>
                </a:solidFill>
                <a:latin typeface="Calibri" pitchFamily="34" charset="0"/>
                <a:cs typeface="Arial" pitchFamily="34" charset="0"/>
              </a:rPr>
              <a:t>posterior &amp; medial </a:t>
            </a:r>
            <a:r>
              <a:rPr lang="en-US" sz="2000" dirty="0" smtClean="0">
                <a:solidFill>
                  <a:schemeClr val="bg1">
                    <a:lumMod val="75000"/>
                    <a:lumOff val="25000"/>
                  </a:schemeClr>
                </a:solidFill>
                <a:latin typeface="Calibri" pitchFamily="34" charset="0"/>
                <a:cs typeface="Arial" pitchFamily="34" charset="0"/>
              </a:rPr>
              <a:t>parts of the </a:t>
            </a:r>
            <a:r>
              <a:rPr lang="en-US" sz="2000" b="1" dirty="0" smtClean="0">
                <a:solidFill>
                  <a:schemeClr val="bg1">
                    <a:lumMod val="75000"/>
                    <a:lumOff val="25000"/>
                  </a:schemeClr>
                </a:solidFill>
                <a:latin typeface="Calibri" pitchFamily="34" charset="0"/>
                <a:cs typeface="Arial" pitchFamily="34" charset="0"/>
              </a:rPr>
              <a:t>lower limb</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particularly in old people.</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5" name="Picture 3" descr="C:\Documents and Settings\Free User\My Documents\My Pictures\Major veins\Varicose veins.jpg"/>
          <p:cNvPicPr>
            <a:picLocks noChangeAspect="1" noChangeArrowheads="1"/>
          </p:cNvPicPr>
          <p:nvPr/>
        </p:nvPicPr>
        <p:blipFill>
          <a:blip r:embed="rId3" cstate="print"/>
          <a:srcRect/>
          <a:stretch>
            <a:fillRect/>
          </a:stretch>
        </p:blipFill>
        <p:spPr>
          <a:xfrm>
            <a:off x="5435600" y="1917700"/>
            <a:ext cx="2562639" cy="4533900"/>
          </a:xfrm>
          <a:prstGeom prst="rect">
            <a:avLst/>
          </a:prstGeom>
          <a:ln>
            <a:noFill/>
          </a:ln>
          <a:effectLst>
            <a:softEdge rad="112500"/>
          </a:effectLst>
        </p:spPr>
      </p:pic>
      <p:pic>
        <p:nvPicPr>
          <p:cNvPr id="16" name="Picture 2" descr="C:\Documents and Settings\Free User\My Documents\My Pictures\Major veins\V veins.bmp"/>
          <p:cNvPicPr>
            <a:picLocks noChangeAspect="1" noChangeArrowheads="1"/>
          </p:cNvPicPr>
          <p:nvPr/>
        </p:nvPicPr>
        <p:blipFill>
          <a:blip r:embed="rId4" cstate="print"/>
          <a:srcRect l="39024"/>
          <a:stretch>
            <a:fillRect/>
          </a:stretch>
        </p:blipFill>
        <p:spPr>
          <a:xfrm>
            <a:off x="7260077" y="1943100"/>
            <a:ext cx="1883923" cy="3162300"/>
          </a:xfrm>
          <a:prstGeom prst="rect">
            <a:avLst/>
          </a:prstGeom>
          <a:ln>
            <a:noFill/>
          </a:ln>
          <a:effectLst>
            <a:softEdge rad="112500"/>
          </a:effectLst>
        </p:spPr>
      </p:pic>
      <p:pic>
        <p:nvPicPr>
          <p:cNvPr id="6" name="Picture 2" descr="http://www.aviva.co.uk/library/images/med_encyclopedia/cfhg391trevar_002.gif"/>
          <p:cNvPicPr>
            <a:picLocks noChangeAspect="1" noChangeArrowheads="1"/>
          </p:cNvPicPr>
          <p:nvPr/>
        </p:nvPicPr>
        <p:blipFill>
          <a:blip r:embed="rId5"/>
          <a:srcRect/>
          <a:stretch>
            <a:fillRect/>
          </a:stretch>
        </p:blipFill>
        <p:spPr bwMode="auto">
          <a:xfrm>
            <a:off x="5572132" y="2000240"/>
            <a:ext cx="3429024" cy="4429156"/>
          </a:xfrm>
          <a:prstGeom prst="rect">
            <a:avLst/>
          </a:prstGeom>
          <a:noFill/>
          <a:ln>
            <a:solidFill>
              <a:schemeClr val="bg2"/>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Portal Circulation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857233"/>
            <a:ext cx="4279900" cy="310854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A portal venous system </a:t>
            </a:r>
            <a:r>
              <a:rPr lang="en-US" sz="2200" dirty="0" smtClean="0">
                <a:solidFill>
                  <a:schemeClr val="bg1">
                    <a:lumMod val="75000"/>
                    <a:lumOff val="25000"/>
                  </a:schemeClr>
                </a:solidFill>
                <a:latin typeface="Calibri" pitchFamily="34" charset="0"/>
                <a:cs typeface="Arial" pitchFamily="34" charset="0"/>
              </a:rPr>
              <a:t>is a series of veins or venules </a:t>
            </a:r>
            <a:r>
              <a:rPr lang="en-US" sz="2200" b="1" dirty="0" smtClean="0">
                <a:solidFill>
                  <a:schemeClr val="bg1">
                    <a:lumMod val="75000"/>
                    <a:lumOff val="25000"/>
                  </a:schemeClr>
                </a:solidFill>
                <a:latin typeface="Calibri" pitchFamily="34" charset="0"/>
                <a:cs typeface="Arial" pitchFamily="34" charset="0"/>
              </a:rPr>
              <a:t>that</a:t>
            </a:r>
            <a:r>
              <a:rPr lang="en-US" sz="2200" dirty="0" smtClean="0">
                <a:solidFill>
                  <a:schemeClr val="bg1">
                    <a:lumMod val="75000"/>
                    <a:lumOff val="25000"/>
                  </a:schemeClr>
                </a:solidFill>
                <a:latin typeface="Calibri" pitchFamily="34" charset="0"/>
                <a:cs typeface="Arial" pitchFamily="34" charset="0"/>
              </a:rPr>
              <a:t> directly </a:t>
            </a:r>
            <a:r>
              <a:rPr lang="en-US" sz="2200" b="1" dirty="0" smtClean="0">
                <a:solidFill>
                  <a:schemeClr val="bg1">
                    <a:lumMod val="75000"/>
                    <a:lumOff val="25000"/>
                  </a:schemeClr>
                </a:solidFill>
                <a:latin typeface="Calibri" pitchFamily="34" charset="0"/>
                <a:cs typeface="Arial" pitchFamily="34" charset="0"/>
              </a:rPr>
              <a:t>connect two capillary beds (of arteriole &amp; </a:t>
            </a:r>
            <a:r>
              <a:rPr lang="en-US" sz="2200" b="1" dirty="0" err="1" smtClean="0">
                <a:solidFill>
                  <a:schemeClr val="bg1">
                    <a:lumMod val="75000"/>
                    <a:lumOff val="25000"/>
                  </a:schemeClr>
                </a:solidFill>
                <a:latin typeface="Calibri" pitchFamily="34" charset="0"/>
                <a:cs typeface="Arial" pitchFamily="34" charset="0"/>
              </a:rPr>
              <a:t>venule</a:t>
            </a:r>
            <a:r>
              <a:rPr lang="en-US" sz="2200" b="1" dirty="0" smtClean="0">
                <a:solidFill>
                  <a:schemeClr val="bg1">
                    <a:lumMod val="75000"/>
                    <a:lumOff val="25000"/>
                  </a:schemeClr>
                </a:solidFill>
                <a:latin typeface="Calibri" pitchFamily="34" charset="0"/>
                <a:cs typeface="Arial" pitchFamily="34" charset="0"/>
              </a:rPr>
              <a:t>). </a:t>
            </a:r>
          </a:p>
          <a:p>
            <a:pPr algn="just">
              <a:spcBef>
                <a:spcPct val="0"/>
              </a:spcBef>
              <a:buFont typeface="Wingdings" pitchFamily="2" charset="2"/>
              <a:buChar char="v"/>
            </a:pPr>
            <a:endParaRPr lang="en-US" sz="22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buChar char="v"/>
            </a:pPr>
            <a:r>
              <a:rPr lang="en-US" sz="2200" b="1" dirty="0" smtClean="0">
                <a:solidFill>
                  <a:schemeClr val="bg1">
                    <a:lumMod val="75000"/>
                    <a:lumOff val="25000"/>
                  </a:schemeClr>
                </a:solidFill>
                <a:latin typeface="Calibri" pitchFamily="34" charset="0"/>
                <a:cs typeface="Arial" pitchFamily="34" charset="0"/>
              </a:rPr>
              <a:t> </a:t>
            </a:r>
            <a:r>
              <a:rPr lang="en-US" sz="2200" b="1" u="sng" dirty="0" smtClean="0">
                <a:solidFill>
                  <a:schemeClr val="bg1">
                    <a:lumMod val="75000"/>
                    <a:lumOff val="25000"/>
                  </a:schemeClr>
                </a:solidFill>
                <a:latin typeface="Calibri" pitchFamily="34" charset="0"/>
                <a:cs typeface="Arial" pitchFamily="34" charset="0"/>
              </a:rPr>
              <a:t>Examples</a:t>
            </a:r>
            <a:r>
              <a:rPr lang="en-US" sz="2200" b="1" dirty="0" smtClean="0">
                <a:solidFill>
                  <a:schemeClr val="bg1">
                    <a:lumMod val="75000"/>
                    <a:lumOff val="25000"/>
                  </a:schemeClr>
                </a:solidFill>
                <a:latin typeface="Calibri" pitchFamily="34" charset="0"/>
                <a:cs typeface="Arial" pitchFamily="34" charset="0"/>
              </a:rPr>
              <a:t> </a:t>
            </a:r>
            <a:r>
              <a:rPr lang="en-US" sz="2200" dirty="0" smtClean="0">
                <a:solidFill>
                  <a:schemeClr val="bg1">
                    <a:lumMod val="75000"/>
                    <a:lumOff val="25000"/>
                  </a:schemeClr>
                </a:solidFill>
                <a:latin typeface="Calibri" pitchFamily="34" charset="0"/>
                <a:cs typeface="Arial" pitchFamily="34" charset="0"/>
              </a:rPr>
              <a:t>of such systems include the </a:t>
            </a:r>
            <a:r>
              <a:rPr lang="en-US" sz="2200" b="1" u="sng" dirty="0" smtClean="0">
                <a:solidFill>
                  <a:srgbClr val="0000FF"/>
                </a:solidFill>
                <a:latin typeface="Calibri" pitchFamily="34" charset="0"/>
                <a:cs typeface="Arial" pitchFamily="34" charset="0"/>
              </a:rPr>
              <a:t>hepatic</a:t>
            </a:r>
            <a:r>
              <a:rPr lang="en-US" sz="2200" b="1" dirty="0" smtClean="0">
                <a:solidFill>
                  <a:srgbClr val="0000FF"/>
                </a:solidFill>
                <a:latin typeface="Calibri" pitchFamily="34" charset="0"/>
                <a:cs typeface="Arial" pitchFamily="34" charset="0"/>
              </a:rPr>
              <a:t> portal vein </a:t>
            </a:r>
            <a:r>
              <a:rPr lang="en-US" sz="2200" dirty="0" smtClean="0">
                <a:solidFill>
                  <a:schemeClr val="bg1">
                    <a:lumMod val="75000"/>
                    <a:lumOff val="25000"/>
                  </a:schemeClr>
                </a:solidFill>
                <a:latin typeface="Calibri" pitchFamily="34" charset="0"/>
                <a:cs typeface="Arial" pitchFamily="34" charset="0"/>
              </a:rPr>
              <a:t>and </a:t>
            </a:r>
            <a:r>
              <a:rPr lang="en-US" sz="2200" b="1" u="sng" dirty="0" err="1" smtClean="0">
                <a:solidFill>
                  <a:srgbClr val="0000FF"/>
                </a:solidFill>
                <a:latin typeface="Calibri" pitchFamily="34" charset="0"/>
                <a:cs typeface="Arial" pitchFamily="34" charset="0"/>
              </a:rPr>
              <a:t>hypophyseal</a:t>
            </a:r>
            <a:r>
              <a:rPr lang="en-US" sz="2200" b="1" dirty="0" smtClean="0">
                <a:solidFill>
                  <a:srgbClr val="0000FF"/>
                </a:solidFill>
                <a:latin typeface="Calibri" pitchFamily="34" charset="0"/>
                <a:cs typeface="Arial" pitchFamily="34" charset="0"/>
              </a:rPr>
              <a:t> portal system.</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5" name="Picture 6" descr="E:\dad\Student Gray\4. Abdomen\F66122-004-f019.jpg"/>
          <p:cNvPicPr>
            <a:picLocks noChangeAspect="1" noChangeArrowheads="1"/>
          </p:cNvPicPr>
          <p:nvPr/>
        </p:nvPicPr>
        <p:blipFill>
          <a:blip r:embed="rId3" cstate="print"/>
          <a:srcRect r="1817" b="2856"/>
          <a:stretch>
            <a:fillRect/>
          </a:stretch>
        </p:blipFill>
        <p:spPr bwMode="auto">
          <a:xfrm>
            <a:off x="4579552" y="1000108"/>
            <a:ext cx="4386648" cy="5019692"/>
          </a:xfrm>
          <a:prstGeom prst="rect">
            <a:avLst/>
          </a:prstGeom>
          <a:ln>
            <a:noFill/>
          </a:ln>
          <a:effectLst>
            <a:softEdge rad="112500"/>
          </a:effectLst>
        </p:spPr>
      </p:pic>
      <p:pic>
        <p:nvPicPr>
          <p:cNvPr id="11266" name="Picture 2" descr="Hypothalamo-hypophyseal portal system."/>
          <p:cNvPicPr>
            <a:picLocks noChangeAspect="1" noChangeArrowheads="1"/>
          </p:cNvPicPr>
          <p:nvPr/>
        </p:nvPicPr>
        <p:blipFill>
          <a:blip r:embed="rId4"/>
          <a:srcRect t="2005" b="5748"/>
          <a:stretch>
            <a:fillRect/>
          </a:stretch>
        </p:blipFill>
        <p:spPr bwMode="auto">
          <a:xfrm>
            <a:off x="928662" y="4372934"/>
            <a:ext cx="4286280" cy="2500306"/>
          </a:xfrm>
          <a:prstGeom prst="rect">
            <a:avLst/>
          </a:prstGeom>
          <a:noFill/>
          <a:ln>
            <a:solidFill>
              <a:schemeClr val="tx1"/>
            </a:solidFill>
          </a:ln>
        </p:spPr>
      </p:pic>
      <p:sp>
        <p:nvSpPr>
          <p:cNvPr id="7" name="Frame 6"/>
          <p:cNvSpPr/>
          <p:nvPr/>
        </p:nvSpPr>
        <p:spPr>
          <a:xfrm>
            <a:off x="4500562" y="2714620"/>
            <a:ext cx="1143008" cy="28575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500562" y="2714620"/>
            <a:ext cx="500066" cy="230832"/>
          </a:xfrm>
          <a:prstGeom prst="rect">
            <a:avLst/>
          </a:prstGeom>
          <a:noFill/>
        </p:spPr>
        <p:txBody>
          <a:bodyPr wrap="square" rtlCol="0">
            <a:spAutoFit/>
          </a:bodyPr>
          <a:lstStyle/>
          <a:p>
            <a:r>
              <a:rPr lang="en-US" sz="900" dirty="0" smtClean="0">
                <a:solidFill>
                  <a:schemeClr val="bg1"/>
                </a:solidFill>
              </a:rPr>
              <a:t>He</a:t>
            </a:r>
            <a:endParaRPr lang="en-US" sz="900" dirty="0">
              <a:solidFill>
                <a:schemeClr val="bg1"/>
              </a:solidFill>
            </a:endParaRPr>
          </a:p>
        </p:txBody>
      </p:sp>
      <p:sp>
        <p:nvSpPr>
          <p:cNvPr id="4" name="Down Arrow 3"/>
          <p:cNvSpPr/>
          <p:nvPr/>
        </p:nvSpPr>
        <p:spPr>
          <a:xfrm>
            <a:off x="3374296" y="5139742"/>
            <a:ext cx="72008" cy="288032"/>
          </a:xfrm>
          <a:prstGeom prst="down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flipH="1">
            <a:off x="3473766" y="6019800"/>
            <a:ext cx="45719" cy="250540"/>
          </a:xfrm>
          <a:prstGeom prst="down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flipH="1">
            <a:off x="2428860" y="6000768"/>
            <a:ext cx="45719" cy="250540"/>
          </a:xfrm>
          <a:prstGeom prst="down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01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Hepatic Portal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57278"/>
            <a:ext cx="4788024"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u="sng" dirty="0" smtClean="0">
                <a:solidFill>
                  <a:schemeClr val="bg1">
                    <a:lumMod val="75000"/>
                    <a:lumOff val="25000"/>
                  </a:schemeClr>
                </a:solidFill>
                <a:latin typeface="Calibri" pitchFamily="34" charset="0"/>
                <a:cs typeface="Arial" pitchFamily="34" charset="0"/>
              </a:rPr>
              <a:t>Drains blood</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from the </a:t>
            </a:r>
            <a:r>
              <a:rPr lang="en-US" sz="2000" dirty="0" smtClean="0">
                <a:solidFill>
                  <a:srgbClr val="0000FF"/>
                </a:solidFill>
                <a:latin typeface="Calibri" pitchFamily="34" charset="0"/>
                <a:cs typeface="Arial" pitchFamily="34" charset="0"/>
              </a:rPr>
              <a:t>gastrointestinal</a:t>
            </a:r>
            <a:r>
              <a:rPr lang="en-US" sz="2000" dirty="0" smtClean="0">
                <a:solidFill>
                  <a:schemeClr val="bg1">
                    <a:lumMod val="75000"/>
                    <a:lumOff val="25000"/>
                  </a:schemeClr>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tract</a:t>
            </a:r>
            <a:r>
              <a:rPr lang="en-US" sz="2000" dirty="0" smtClean="0">
                <a:solidFill>
                  <a:schemeClr val="bg1">
                    <a:lumMod val="75000"/>
                    <a:lumOff val="25000"/>
                  </a:schemeClr>
                </a:solidFill>
                <a:latin typeface="Calibri" pitchFamily="34" charset="0"/>
                <a:cs typeface="Arial" pitchFamily="34" charset="0"/>
              </a:rPr>
              <a:t> and </a:t>
            </a:r>
            <a:r>
              <a:rPr lang="en-US" sz="2000" dirty="0" smtClean="0">
                <a:solidFill>
                  <a:srgbClr val="0000FF"/>
                </a:solidFill>
                <a:latin typeface="Calibri" pitchFamily="34" charset="0"/>
                <a:cs typeface="Arial" pitchFamily="34" charset="0"/>
              </a:rPr>
              <a:t>spleen </a:t>
            </a:r>
            <a:r>
              <a:rPr lang="en-US" sz="2000" b="1" dirty="0" smtClean="0">
                <a:solidFill>
                  <a:schemeClr val="bg1"/>
                </a:solidFill>
                <a:latin typeface="Calibri" pitchFamily="34" charset="0"/>
                <a:cs typeface="Arial" pitchFamily="34" charset="0"/>
              </a:rPr>
              <a:t>to the liver.</a:t>
            </a:r>
          </a:p>
          <a:p>
            <a:pPr algn="just">
              <a:spcBef>
                <a:spcPct val="0"/>
              </a:spcBef>
              <a:buFont typeface="Wingdings" pitchFamily="2" charset="2"/>
              <a:buChar char="v"/>
            </a:pPr>
            <a:r>
              <a:rPr lang="en-US" sz="2000" b="1" u="sng" dirty="0" smtClean="0">
                <a:solidFill>
                  <a:schemeClr val="bg1"/>
                </a:solidFill>
                <a:latin typeface="Calibri" pitchFamily="34" charset="0"/>
                <a:cs typeface="Arial" pitchFamily="34" charset="0"/>
              </a:rPr>
              <a:t>It is formed by</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union of the </a:t>
            </a:r>
            <a:r>
              <a:rPr lang="en-US" sz="2000" b="1" dirty="0" smtClean="0">
                <a:solidFill>
                  <a:srgbClr val="0000FF"/>
                </a:solidFill>
                <a:latin typeface="Calibri" pitchFamily="34" charset="0"/>
                <a:cs typeface="Arial" pitchFamily="34" charset="0"/>
              </a:rPr>
              <a:t>superior mesenteric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splenic veins </a:t>
            </a:r>
            <a:r>
              <a:rPr lang="en-US" sz="2000" b="1" dirty="0" smtClean="0">
                <a:solidFill>
                  <a:schemeClr val="bg1"/>
                </a:solidFill>
                <a:latin typeface="Calibri" pitchFamily="34" charset="0"/>
                <a:cs typeface="Arial" pitchFamily="34" charset="0"/>
              </a:rPr>
              <a:t>behind the neck of pancreas.</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Immediately before reaching the liver, the </a:t>
            </a:r>
            <a:r>
              <a:rPr lang="en-US" sz="2000" b="1" dirty="0" smtClean="0">
                <a:solidFill>
                  <a:srgbClr val="0000FF"/>
                </a:solidFill>
                <a:latin typeface="Calibri" pitchFamily="34" charset="0"/>
                <a:cs typeface="Arial" pitchFamily="34" charset="0"/>
              </a:rPr>
              <a:t>portal vein </a:t>
            </a:r>
            <a:r>
              <a:rPr lang="en-US" sz="2000" b="1" dirty="0" smtClean="0">
                <a:solidFill>
                  <a:schemeClr val="bg1">
                    <a:lumMod val="75000"/>
                    <a:lumOff val="25000"/>
                  </a:schemeClr>
                </a:solidFill>
                <a:latin typeface="Calibri" pitchFamily="34" charset="0"/>
                <a:cs typeface="Arial" pitchFamily="34" charset="0"/>
              </a:rPr>
              <a:t>divides</a:t>
            </a:r>
            <a:r>
              <a:rPr lang="en-US" sz="2000" dirty="0" smtClean="0">
                <a:solidFill>
                  <a:schemeClr val="bg1">
                    <a:lumMod val="75000"/>
                    <a:lumOff val="25000"/>
                  </a:schemeClr>
                </a:solidFill>
                <a:latin typeface="Calibri" pitchFamily="34" charset="0"/>
                <a:cs typeface="Arial" pitchFamily="34" charset="0"/>
              </a:rPr>
              <a:t> into </a:t>
            </a:r>
            <a:r>
              <a:rPr lang="en-US" sz="2000" b="1" dirty="0" smtClean="0">
                <a:solidFill>
                  <a:srgbClr val="0000FF"/>
                </a:solidFill>
                <a:latin typeface="Calibri" pitchFamily="34" charset="0"/>
                <a:cs typeface="Arial" pitchFamily="34" charset="0"/>
              </a:rPr>
              <a:t>right</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left</a:t>
            </a:r>
            <a:r>
              <a:rPr lang="en-US" sz="2000" dirty="0" smtClean="0">
                <a:solidFill>
                  <a:schemeClr val="bg1">
                    <a:lumMod val="75000"/>
                    <a:lumOff val="25000"/>
                  </a:schemeClr>
                </a:solidFill>
                <a:latin typeface="Calibri" pitchFamily="34" charset="0"/>
                <a:cs typeface="Arial" pitchFamily="34" charset="0"/>
              </a:rPr>
              <a:t> that </a:t>
            </a:r>
            <a:r>
              <a:rPr lang="en-US" sz="2000" b="1" dirty="0" smtClean="0">
                <a:solidFill>
                  <a:schemeClr val="bg1">
                    <a:lumMod val="75000"/>
                    <a:lumOff val="25000"/>
                  </a:schemeClr>
                </a:solidFill>
                <a:latin typeface="Calibri" pitchFamily="34" charset="0"/>
                <a:cs typeface="Arial" pitchFamily="34" charset="0"/>
              </a:rPr>
              <a:t>enter the liver.</a:t>
            </a:r>
          </a:p>
          <a:p>
            <a:pPr algn="just">
              <a:spcBef>
                <a:spcPct val="0"/>
              </a:spcBef>
              <a:buFont typeface="Wingdings" pitchFamily="2" charset="2"/>
              <a:buChar char="v"/>
            </a:pPr>
            <a:r>
              <a:rPr lang="en-US" sz="2400" b="1" u="sng" dirty="0" smtClean="0">
                <a:solidFill>
                  <a:srgbClr val="0000FF"/>
                </a:solidFill>
                <a:latin typeface="Calibri" pitchFamily="34" charset="0"/>
                <a:cs typeface="Arial" pitchFamily="34" charset="0"/>
              </a:rPr>
              <a:t>Tributaries</a:t>
            </a:r>
            <a:r>
              <a:rPr lang="en-US" sz="2400" b="1" dirty="0" smtClean="0">
                <a:solidFill>
                  <a:srgbClr val="0000FF"/>
                </a:solidFill>
                <a:latin typeface="Calibri" pitchFamily="34" charset="0"/>
                <a:cs typeface="Arial" pitchFamily="34" charset="0"/>
              </a:rPr>
              <a:t>: </a:t>
            </a:r>
          </a:p>
          <a:p>
            <a:pPr algn="just">
              <a:spcBef>
                <a:spcPct val="0"/>
              </a:spcBef>
              <a:buFont typeface="Wingdings" pitchFamily="2" charset="2"/>
              <a:buChar char="v"/>
            </a:pPr>
            <a:r>
              <a:rPr lang="en-US" sz="2000" dirty="0">
                <a:solidFill>
                  <a:srgbClr val="0000FF"/>
                </a:solidFill>
              </a:rPr>
              <a:t>R</a:t>
            </a:r>
            <a:r>
              <a:rPr lang="en-US" sz="2000" dirty="0" smtClean="0">
                <a:solidFill>
                  <a:srgbClr val="0000FF"/>
                </a:solidFill>
              </a:rPr>
              <a:t>ight </a:t>
            </a:r>
            <a:r>
              <a:rPr lang="en-US" sz="2000" dirty="0" smtClean="0">
                <a:solidFill>
                  <a:schemeClr val="bg1"/>
                </a:solidFill>
              </a:rPr>
              <a:t>and</a:t>
            </a:r>
            <a:r>
              <a:rPr lang="en-US" sz="2000" dirty="0" smtClean="0">
                <a:solidFill>
                  <a:srgbClr val="0000FF"/>
                </a:solidFill>
              </a:rPr>
              <a:t> Left </a:t>
            </a:r>
            <a:r>
              <a:rPr lang="en-US" sz="2000" b="1" dirty="0" smtClean="0">
                <a:solidFill>
                  <a:schemeClr val="bg1">
                    <a:lumMod val="75000"/>
                    <a:lumOff val="25000"/>
                  </a:schemeClr>
                </a:solidFill>
                <a:latin typeface="Calibri" pitchFamily="34" charset="0"/>
                <a:cs typeface="Arial" pitchFamily="34" charset="0"/>
              </a:rPr>
              <a:t>Gastric veins.</a:t>
            </a:r>
            <a:endParaRPr lang="en-US" sz="2000" b="1"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b="1" dirty="0">
                <a:solidFill>
                  <a:srgbClr val="0000FF"/>
                </a:solidFill>
                <a:latin typeface="Calibri" pitchFamily="34" charset="0"/>
                <a:cs typeface="Arial" pitchFamily="34" charset="0"/>
              </a:rPr>
              <a:t>C</a:t>
            </a:r>
            <a:r>
              <a:rPr lang="en-US" sz="2000" b="1" dirty="0" smtClean="0">
                <a:solidFill>
                  <a:srgbClr val="0000FF"/>
                </a:solidFill>
                <a:latin typeface="Calibri" pitchFamily="34" charset="0"/>
                <a:cs typeface="Arial" pitchFamily="34" charset="0"/>
              </a:rPr>
              <a:t>ystic vein </a:t>
            </a:r>
            <a:r>
              <a:rPr lang="en-US" sz="2000" u="sng" dirty="0" smtClean="0">
                <a:solidFill>
                  <a:schemeClr val="bg1"/>
                </a:solidFill>
              </a:rPr>
              <a:t>from the gall bladder </a:t>
            </a:r>
            <a:r>
              <a:rPr lang="en-US" sz="2000" dirty="0" smtClean="0">
                <a:solidFill>
                  <a:schemeClr val="bg1"/>
                </a:solidFill>
              </a:rPr>
              <a:t>joins its right branch.</a:t>
            </a:r>
            <a:r>
              <a:rPr lang="en-US" sz="2000" b="1" dirty="0" smtClean="0">
                <a:solidFill>
                  <a:schemeClr val="bg1"/>
                </a:solidFill>
                <a:latin typeface="Calibri" pitchFamily="34" charset="0"/>
                <a:cs typeface="Arial" pitchFamily="34" charset="0"/>
              </a:rPr>
              <a:t>.</a:t>
            </a:r>
            <a:endParaRPr lang="en-US" sz="2000" b="1" dirty="0" smtClean="0">
              <a:solidFill>
                <a:schemeClr val="bg1"/>
              </a:solidFill>
            </a:endParaRPr>
          </a:p>
          <a:p>
            <a:pPr algn="just">
              <a:spcBef>
                <a:spcPct val="0"/>
              </a:spcBef>
              <a:buFont typeface="Wingdings" pitchFamily="2" charset="2"/>
              <a:buChar char="v"/>
            </a:pPr>
            <a:r>
              <a:rPr lang="en-US" sz="2000" b="1" dirty="0">
                <a:solidFill>
                  <a:srgbClr val="0000FF"/>
                </a:solidFill>
              </a:rPr>
              <a:t>P</a:t>
            </a:r>
            <a:r>
              <a:rPr lang="en-US" sz="2000" b="1" dirty="0" smtClean="0">
                <a:solidFill>
                  <a:srgbClr val="0000FF"/>
                </a:solidFill>
              </a:rPr>
              <a:t>ara-umbilical veins </a:t>
            </a:r>
            <a:r>
              <a:rPr lang="en-US" sz="2000" dirty="0" smtClean="0">
                <a:solidFill>
                  <a:schemeClr val="bg1"/>
                </a:solidFill>
              </a:rPr>
              <a:t>that drain veins </a:t>
            </a:r>
            <a:r>
              <a:rPr lang="en-US" sz="2000" u="sng" dirty="0" smtClean="0">
                <a:solidFill>
                  <a:schemeClr val="bg1"/>
                </a:solidFill>
              </a:rPr>
              <a:t>from skin of anterior abdominal wall</a:t>
            </a:r>
            <a:r>
              <a:rPr lang="en-US" sz="2000" dirty="0" smtClean="0">
                <a:solidFill>
                  <a:schemeClr val="bg1"/>
                </a:solidFill>
              </a:rPr>
              <a:t> to the hepatic portal vein.</a:t>
            </a:r>
            <a:endParaRPr lang="en-US" sz="2000" dirty="0" smtClean="0">
              <a:solidFill>
                <a:schemeClr val="bg1"/>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028" name="Picture 4" descr="Figure 1. The formative tributaries of the splenic vein, tributaries of superior mesenteric vein (gastrocolic trunk, first jejuna vein), and portal vein (left gastric vein) are easily seen. Inferior mesenteric vein has a variable joining mechanism and may be difficult to find on radial endosonography. Posterior superior pancreatico duodenal vein and left gastro-epiploic artery are seen persistently. Other tributaries are untraced and may be difficult to f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18554"/>
            <a:ext cx="3816425" cy="34766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12361" y="2852936"/>
            <a:ext cx="1224136" cy="261610"/>
          </a:xfrm>
          <a:prstGeom prst="rect">
            <a:avLst/>
          </a:prstGeom>
          <a:noFill/>
        </p:spPr>
        <p:txBody>
          <a:bodyPr wrap="square" rtlCol="0">
            <a:spAutoFit/>
          </a:bodyPr>
          <a:lstStyle/>
          <a:p>
            <a:r>
              <a:rPr lang="en-US" sz="1100" dirty="0" smtClean="0">
                <a:solidFill>
                  <a:schemeClr val="bg1"/>
                </a:solidFill>
              </a:rPr>
              <a:t>Splenic vein</a:t>
            </a:r>
            <a:endParaRPr lang="en-US" sz="1100" dirty="0">
              <a:solidFill>
                <a:schemeClr val="bg1"/>
              </a:solidFill>
            </a:endParaRPr>
          </a:p>
        </p:txBody>
      </p:sp>
      <p:sp>
        <p:nvSpPr>
          <p:cNvPr id="6" name="Left Arrow 5"/>
          <p:cNvSpPr/>
          <p:nvPr/>
        </p:nvSpPr>
        <p:spPr>
          <a:xfrm>
            <a:off x="7164288" y="2852937"/>
            <a:ext cx="792087" cy="6540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12361" y="1461117"/>
            <a:ext cx="612068"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932040" y="1988840"/>
            <a:ext cx="504057" cy="427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027045" y="2416323"/>
            <a:ext cx="409051"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027045" y="1570447"/>
            <a:ext cx="612068"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9248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Portocaval Anastomosis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97000"/>
            <a:ext cx="5156200" cy="255454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 </a:t>
            </a:r>
            <a:r>
              <a:rPr lang="en-US" sz="2000" b="1" dirty="0" err="1" smtClean="0">
                <a:solidFill>
                  <a:schemeClr val="bg1">
                    <a:lumMod val="75000"/>
                    <a:lumOff val="25000"/>
                  </a:schemeClr>
                </a:solidFill>
                <a:latin typeface="Calibri" pitchFamily="34" charset="0"/>
                <a:cs typeface="Arial" pitchFamily="34" charset="0"/>
              </a:rPr>
              <a:t>portocaval</a:t>
            </a:r>
            <a:r>
              <a:rPr lang="en-US" sz="2000" b="1" dirty="0" smtClean="0">
                <a:solidFill>
                  <a:schemeClr val="bg1">
                    <a:lumMod val="75000"/>
                    <a:lumOff val="25000"/>
                  </a:schemeClr>
                </a:solidFill>
                <a:latin typeface="Calibri" pitchFamily="34" charset="0"/>
                <a:cs typeface="Arial" pitchFamily="34" charset="0"/>
              </a:rPr>
              <a:t> anastomosis </a:t>
            </a:r>
            <a:r>
              <a:rPr lang="en-US" sz="2000" dirty="0" smtClean="0">
                <a:solidFill>
                  <a:schemeClr val="bg1">
                    <a:lumMod val="75000"/>
                    <a:lumOff val="25000"/>
                  </a:schemeClr>
                </a:solidFill>
                <a:latin typeface="Calibri" pitchFamily="34" charset="0"/>
                <a:cs typeface="Arial" pitchFamily="34" charset="0"/>
              </a:rPr>
              <a:t>(also known as </a:t>
            </a:r>
            <a:r>
              <a:rPr lang="en-US" sz="2000" b="1" dirty="0" smtClean="0">
                <a:solidFill>
                  <a:schemeClr val="bg1">
                    <a:lumMod val="75000"/>
                    <a:lumOff val="25000"/>
                  </a:schemeClr>
                </a:solidFill>
                <a:latin typeface="Calibri" pitchFamily="34" charset="0"/>
                <a:cs typeface="Arial" pitchFamily="34" charset="0"/>
              </a:rPr>
              <a:t>portal systemic anastomosis</a:t>
            </a:r>
            <a:r>
              <a:rPr lang="en-US" sz="2000" dirty="0" smtClean="0">
                <a:solidFill>
                  <a:schemeClr val="bg1">
                    <a:lumMod val="75000"/>
                    <a:lumOff val="25000"/>
                  </a:schemeClr>
                </a:solidFill>
                <a:latin typeface="Calibri" pitchFamily="34" charset="0"/>
                <a:cs typeface="Arial" pitchFamily="34" charset="0"/>
              </a:rPr>
              <a:t>) is a </a:t>
            </a:r>
            <a:r>
              <a:rPr lang="en-US" sz="2000" b="1" dirty="0" smtClean="0">
                <a:solidFill>
                  <a:schemeClr val="bg1">
                    <a:lumMod val="75000"/>
                    <a:lumOff val="25000"/>
                  </a:schemeClr>
                </a:solidFill>
                <a:latin typeface="Calibri" pitchFamily="34" charset="0"/>
                <a:cs typeface="Arial" pitchFamily="34" charset="0"/>
              </a:rPr>
              <a:t>specific</a:t>
            </a:r>
            <a:r>
              <a:rPr lang="en-US" sz="2000" dirty="0" smtClean="0">
                <a:solidFill>
                  <a:schemeClr val="bg1">
                    <a:lumMod val="75000"/>
                    <a:lumOff val="25000"/>
                  </a:schemeClr>
                </a:solidFill>
                <a:latin typeface="Calibri" pitchFamily="34" charset="0"/>
                <a:cs typeface="Arial" pitchFamily="34" charset="0"/>
              </a:rPr>
              <a:t> type of </a:t>
            </a:r>
            <a:r>
              <a:rPr lang="en-US" sz="2000" b="1" dirty="0" smtClean="0">
                <a:solidFill>
                  <a:schemeClr val="bg1">
                    <a:lumMod val="75000"/>
                    <a:lumOff val="25000"/>
                  </a:schemeClr>
                </a:solidFill>
                <a:latin typeface="Calibri" pitchFamily="34" charset="0"/>
                <a:cs typeface="Arial" pitchFamily="34" charset="0"/>
              </a:rPr>
              <a:t>anastomosis</a:t>
            </a:r>
            <a:r>
              <a:rPr lang="en-US" sz="2000" dirty="0" smtClean="0">
                <a:solidFill>
                  <a:schemeClr val="bg1">
                    <a:lumMod val="75000"/>
                    <a:lumOff val="25000"/>
                  </a:schemeClr>
                </a:solidFill>
                <a:latin typeface="Calibri" pitchFamily="34" charset="0"/>
                <a:cs typeface="Arial" pitchFamily="34" charset="0"/>
              </a:rPr>
              <a:t> that occurs </a:t>
            </a:r>
            <a:r>
              <a:rPr lang="en-US" sz="2000" u="sng" dirty="0" smtClean="0">
                <a:solidFill>
                  <a:schemeClr val="bg1">
                    <a:lumMod val="75000"/>
                    <a:lumOff val="25000"/>
                  </a:schemeClr>
                </a:solidFill>
                <a:effectLst>
                  <a:outerShdw blurRad="38100" dist="38100" dir="2700000" algn="tl">
                    <a:srgbClr val="000000">
                      <a:alpha val="43137"/>
                    </a:srgbClr>
                  </a:outerShdw>
                </a:effectLst>
                <a:latin typeface="Calibri" pitchFamily="34" charset="0"/>
                <a:cs typeface="Arial" pitchFamily="34" charset="0"/>
              </a:rPr>
              <a:t>between</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rgbClr val="0000FF"/>
                </a:solidFill>
                <a:latin typeface="Calibri" pitchFamily="34" charset="0"/>
                <a:cs typeface="Arial" pitchFamily="34" charset="0"/>
              </a:rPr>
              <a:t>veins of portal circulation </a:t>
            </a:r>
            <a:r>
              <a:rPr lang="en-US" sz="2000" dirty="0" smtClean="0">
                <a:solidFill>
                  <a:schemeClr val="bg1">
                    <a:lumMod val="75000"/>
                    <a:lumOff val="25000"/>
                  </a:schemeClr>
                </a:solidFill>
                <a:latin typeface="Calibri" pitchFamily="34" charset="0"/>
                <a:cs typeface="Arial" pitchFamily="34" charset="0"/>
              </a:rPr>
              <a:t>and those of </a:t>
            </a:r>
            <a:r>
              <a:rPr lang="en-US" sz="2000" b="1" dirty="0" smtClean="0">
                <a:solidFill>
                  <a:srgbClr val="0000FF"/>
                </a:solidFill>
                <a:latin typeface="Calibri" pitchFamily="34" charset="0"/>
                <a:cs typeface="Arial" pitchFamily="34" charset="0"/>
              </a:rPr>
              <a:t>systemic circulation (IVC).</a:t>
            </a:r>
          </a:p>
          <a:p>
            <a:pPr algn="just">
              <a:spcBef>
                <a:spcPct val="0"/>
              </a:spcBef>
              <a:buFont typeface="Wingdings" pitchFamily="2" charset="2"/>
              <a:buChar char="v"/>
            </a:pPr>
            <a:r>
              <a:rPr lang="en-US" sz="2000" dirty="0" smtClean="0">
                <a:solidFill>
                  <a:srgbClr val="0000FF"/>
                </a:solidFill>
                <a:latin typeface="Calibri" pitchFamily="34" charset="0"/>
                <a:cs typeface="Arial" pitchFamily="34" charset="0"/>
              </a:rPr>
              <a:t>The anastomotic channels </a:t>
            </a:r>
            <a:r>
              <a:rPr lang="en-US" sz="2000" dirty="0" smtClean="0">
                <a:solidFill>
                  <a:schemeClr val="bg1">
                    <a:lumMod val="75000"/>
                    <a:lumOff val="25000"/>
                  </a:schemeClr>
                </a:solidFill>
                <a:latin typeface="Calibri" pitchFamily="34" charset="0"/>
                <a:cs typeface="Arial" pitchFamily="34" charset="0"/>
              </a:rPr>
              <a:t>become </a:t>
            </a:r>
            <a:r>
              <a:rPr lang="en-US" sz="2000" b="1" dirty="0" smtClean="0">
                <a:solidFill>
                  <a:srgbClr val="B014BC"/>
                </a:solidFill>
                <a:latin typeface="Calibri" pitchFamily="34" charset="0"/>
                <a:cs typeface="Arial" pitchFamily="34" charset="0"/>
              </a:rPr>
              <a:t>dilated (varicosed) </a:t>
            </a:r>
            <a:r>
              <a:rPr lang="en-US" sz="2000" u="sng" dirty="0" smtClean="0">
                <a:solidFill>
                  <a:schemeClr val="bg1">
                    <a:lumMod val="75000"/>
                    <a:lumOff val="25000"/>
                  </a:schemeClr>
                </a:solidFill>
                <a:latin typeface="Calibri" pitchFamily="34" charset="0"/>
                <a:cs typeface="Arial" pitchFamily="34" charset="0"/>
              </a:rPr>
              <a:t>in case of</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portal hypertension.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6" name="Picture 6" descr="E:\dad\Student Gray\4. Abdomen\F66122-004-f106.jpg"/>
          <p:cNvPicPr>
            <a:picLocks noChangeAspect="1" noChangeArrowheads="1"/>
          </p:cNvPicPr>
          <p:nvPr/>
        </p:nvPicPr>
        <p:blipFill>
          <a:blip r:embed="rId3" cstate="print"/>
          <a:srcRect b="4213"/>
          <a:stretch>
            <a:fillRect/>
          </a:stretch>
        </p:blipFill>
        <p:spPr bwMode="auto">
          <a:xfrm>
            <a:off x="5562600" y="1447800"/>
            <a:ext cx="3530600" cy="4207701"/>
          </a:xfrm>
          <a:prstGeom prst="rect">
            <a:avLst/>
          </a:prstGeom>
          <a:ln>
            <a:noFill/>
          </a:ln>
          <a:effectLst>
            <a:softEdge rad="112500"/>
          </a:effectLst>
        </p:spPr>
      </p:pic>
      <p:pic>
        <p:nvPicPr>
          <p:cNvPr id="7170" name="Picture 2" descr="https://encrypted-tbn2.gstatic.com/images?q=tbn:ANd9GcSn4bA-vgCPmGuUjN-Xo87pLCLSHT0vdC_kINQd3HV5Wsbcm8RF">
            <a:hlinkClick r:id="rId4"/>
          </p:cNvPr>
          <p:cNvPicPr>
            <a:picLocks noChangeAspect="1" noChangeArrowheads="1"/>
          </p:cNvPicPr>
          <p:nvPr/>
        </p:nvPicPr>
        <p:blipFill>
          <a:blip r:embed="rId5"/>
          <a:srcRect/>
          <a:stretch>
            <a:fillRect/>
          </a:stretch>
        </p:blipFill>
        <p:spPr bwMode="auto">
          <a:xfrm>
            <a:off x="857224" y="3857628"/>
            <a:ext cx="4214842" cy="2643191"/>
          </a:xfrm>
          <a:prstGeom prst="rect">
            <a:avLst/>
          </a:prstGeom>
          <a:noFill/>
          <a:ln>
            <a:solidFill>
              <a:schemeClr val="bg2"/>
            </a:solidFill>
          </a:ln>
        </p:spPr>
      </p:pic>
      <p:sp>
        <p:nvSpPr>
          <p:cNvPr id="7" name="Oval 6"/>
          <p:cNvSpPr/>
          <p:nvPr/>
        </p:nvSpPr>
        <p:spPr>
          <a:xfrm>
            <a:off x="3059832" y="5445224"/>
            <a:ext cx="612068" cy="432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331640" y="4293097"/>
            <a:ext cx="79208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475656" y="5445224"/>
            <a:ext cx="648072" cy="432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547664" y="6093297"/>
            <a:ext cx="79208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8546232" y="2708921"/>
            <a:ext cx="54696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8100392" y="3425581"/>
            <a:ext cx="864096" cy="291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5724128" y="2492895"/>
            <a:ext cx="432048" cy="504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Left Arrow 3"/>
          <p:cNvSpPr/>
          <p:nvPr/>
        </p:nvSpPr>
        <p:spPr>
          <a:xfrm>
            <a:off x="7327900" y="3488615"/>
            <a:ext cx="772492" cy="63035"/>
          </a:xfrm>
          <a:prstGeom prst="left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7884368" y="2852937"/>
            <a:ext cx="648072" cy="45719"/>
          </a:xfrm>
          <a:prstGeom prst="left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156176" y="2708921"/>
            <a:ext cx="864096" cy="45719"/>
          </a:xfrm>
          <a:prstGeom prst="right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solidFill>
              <a:schemeClr val="bg2"/>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Sites of Portocaval Anastomosis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142984"/>
            <a:ext cx="5220072" cy="4462760"/>
          </a:xfrm>
          <a:solidFill>
            <a:schemeClr val="tx1"/>
          </a:solidFill>
          <a:ln w="9525">
            <a:solidFill>
              <a:schemeClr val="bg2"/>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rgbClr val="FF0000"/>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Lower end of esophagus:         </a:t>
            </a:r>
          </a:p>
          <a:p>
            <a:pPr algn="just">
              <a:spcBef>
                <a:spcPct val="0"/>
              </a:spcBef>
              <a:buNone/>
            </a:pPr>
            <a:r>
              <a:rPr lang="en-US" sz="2000" b="1" dirty="0" smtClean="0">
                <a:solidFill>
                  <a:srgbClr val="FF0000"/>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(esophageal </a:t>
            </a:r>
            <a:r>
              <a:rPr lang="en-US" sz="2000" b="1" dirty="0" err="1" smtClean="0">
                <a:solidFill>
                  <a:srgbClr val="B014BC"/>
                </a:solidFill>
                <a:latin typeface="Calibri" pitchFamily="34" charset="0"/>
                <a:cs typeface="Arial" pitchFamily="34" charset="0"/>
              </a:rPr>
              <a:t>varices</a:t>
            </a:r>
            <a:r>
              <a:rPr lang="en-US" sz="2000" b="1" dirty="0" smtClean="0">
                <a:solidFill>
                  <a:srgbClr val="B014BC"/>
                </a:solidFill>
                <a:latin typeface="Calibri" pitchFamily="34" charset="0"/>
                <a:cs typeface="Arial" pitchFamily="34" charset="0"/>
              </a:rPr>
              <a:t>)</a:t>
            </a:r>
            <a:endParaRPr lang="en-US" sz="2000"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Lower part of rectum: </a:t>
            </a:r>
          </a:p>
          <a:p>
            <a:pPr algn="just">
              <a:spcBef>
                <a:spcPct val="0"/>
              </a:spcBef>
              <a:buNone/>
            </a:pPr>
            <a:r>
              <a:rPr lang="en-US" sz="2000" b="1" dirty="0" smtClean="0">
                <a:solidFill>
                  <a:srgbClr val="FF0000"/>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(Hemorrhoids)</a:t>
            </a:r>
            <a:endParaRPr lang="en-US" sz="2000"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Para umbilical region : </a:t>
            </a:r>
          </a:p>
          <a:p>
            <a:pPr algn="just">
              <a:spcBef>
                <a:spcPct val="0"/>
              </a:spcBef>
              <a:buNone/>
            </a:pPr>
            <a:r>
              <a:rPr lang="en-US" sz="2000" b="1" dirty="0" smtClean="0">
                <a:solidFill>
                  <a:srgbClr val="FF0000"/>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(Caput </a:t>
            </a:r>
            <a:r>
              <a:rPr lang="en-US" sz="2000" b="1" dirty="0" err="1" smtClean="0">
                <a:solidFill>
                  <a:srgbClr val="B014BC"/>
                </a:solidFill>
                <a:latin typeface="Calibri" pitchFamily="34" charset="0"/>
                <a:cs typeface="Arial" pitchFamily="34" charset="0"/>
              </a:rPr>
              <a:t>Medusae</a:t>
            </a:r>
            <a:r>
              <a:rPr lang="en-US" sz="2000" b="1" dirty="0" smtClean="0">
                <a:solidFill>
                  <a:srgbClr val="B014BC"/>
                </a:solidFill>
                <a:latin typeface="Calibri" pitchFamily="34" charset="0"/>
                <a:cs typeface="Arial" pitchFamily="34" charset="0"/>
              </a:rPr>
              <a:t>)</a:t>
            </a:r>
            <a:endParaRPr lang="en-US" sz="2000"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Retroperitoneal : without any clinical sign.</a:t>
            </a:r>
          </a:p>
          <a:p>
            <a:pPr algn="just">
              <a:spcBef>
                <a:spcPct val="0"/>
              </a:spcBef>
              <a:buFont typeface="Wingdings" pitchFamily="2" charset="2"/>
              <a:buChar char="v"/>
            </a:pPr>
            <a:r>
              <a:rPr lang="en-US" sz="2000" b="1" dirty="0" smtClean="0">
                <a:solidFill>
                  <a:srgbClr val="FF0000"/>
                </a:solidFill>
                <a:latin typeface="Calibri" pitchFamily="34" charset="0"/>
                <a:cs typeface="Arial" pitchFamily="34" charset="0"/>
              </a:rPr>
              <a:t>Patent </a:t>
            </a:r>
            <a:r>
              <a:rPr lang="en-US" sz="2000" b="1" dirty="0" err="1" smtClean="0">
                <a:solidFill>
                  <a:srgbClr val="FF0000"/>
                </a:solidFill>
                <a:latin typeface="Calibri" pitchFamily="34" charset="0"/>
                <a:cs typeface="Arial" pitchFamily="34" charset="0"/>
              </a:rPr>
              <a:t>ductus</a:t>
            </a:r>
            <a:r>
              <a:rPr lang="en-US" sz="2000" b="1" dirty="0" smtClean="0">
                <a:solidFill>
                  <a:srgbClr val="FF0000"/>
                </a:solidFill>
                <a:latin typeface="Calibri" pitchFamily="34" charset="0"/>
                <a:cs typeface="Arial" pitchFamily="34" charset="0"/>
              </a:rPr>
              <a:t> </a:t>
            </a:r>
            <a:r>
              <a:rPr lang="en-US" sz="2000" b="1" dirty="0" err="1" smtClean="0">
                <a:solidFill>
                  <a:srgbClr val="FF0000"/>
                </a:solidFill>
                <a:latin typeface="Calibri" pitchFamily="34" charset="0"/>
                <a:cs typeface="Arial" pitchFamily="34" charset="0"/>
              </a:rPr>
              <a:t>venosus</a:t>
            </a:r>
            <a:r>
              <a:rPr lang="en-US" sz="2000" b="1" dirty="0">
                <a:solidFill>
                  <a:srgbClr val="FF0000"/>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(intrahepatic </a:t>
            </a:r>
            <a:r>
              <a:rPr lang="en-US" sz="2000" b="1" dirty="0" err="1" smtClean="0">
                <a:solidFill>
                  <a:srgbClr val="FF0000"/>
                </a:solidFill>
                <a:latin typeface="Calibri" pitchFamily="34" charset="0"/>
                <a:cs typeface="Arial" pitchFamily="34" charset="0"/>
              </a:rPr>
              <a:t>portosystemic</a:t>
            </a:r>
            <a:r>
              <a:rPr lang="en-US" sz="2000" b="1" dirty="0" smtClean="0">
                <a:solidFill>
                  <a:srgbClr val="FF0000"/>
                </a:solidFill>
                <a:latin typeface="Calibri" pitchFamily="34" charset="0"/>
                <a:cs typeface="Arial" pitchFamily="34" charset="0"/>
              </a:rPr>
              <a:t> shunt) during fetal development : </a:t>
            </a:r>
          </a:p>
          <a:p>
            <a:pPr algn="just">
              <a:spcBef>
                <a:spcPct val="0"/>
              </a:spcBef>
              <a:buNone/>
            </a:pPr>
            <a:r>
              <a:rPr lang="en-US" sz="1200" b="1" dirty="0" smtClean="0">
                <a:solidFill>
                  <a:srgbClr val="FF0000"/>
                </a:solidFill>
                <a:latin typeface="Calibri" pitchFamily="34" charset="0"/>
                <a:cs typeface="Arial" pitchFamily="34" charset="0"/>
              </a:rPr>
              <a:t>           </a:t>
            </a:r>
            <a:r>
              <a:rPr lang="en-US" sz="1400" dirty="0" err="1" smtClean="0">
                <a:solidFill>
                  <a:srgbClr val="B014BC"/>
                </a:solidFill>
              </a:rPr>
              <a:t>Portosystemic</a:t>
            </a:r>
            <a:r>
              <a:rPr lang="en-US" sz="1400" dirty="0" smtClean="0">
                <a:solidFill>
                  <a:srgbClr val="B014BC"/>
                </a:solidFill>
              </a:rPr>
              <a:t> shunts may be </a:t>
            </a:r>
            <a:r>
              <a:rPr lang="en-US" sz="1400" b="1" u="sng" dirty="0" smtClean="0">
                <a:solidFill>
                  <a:srgbClr val="B014BC"/>
                </a:solidFill>
              </a:rPr>
              <a:t>congenital</a:t>
            </a:r>
            <a:r>
              <a:rPr lang="en-US" sz="1400" dirty="0" smtClean="0">
                <a:solidFill>
                  <a:srgbClr val="B014BC"/>
                </a:solidFill>
              </a:rPr>
              <a:t> or may be </a:t>
            </a:r>
            <a:r>
              <a:rPr lang="en-US" sz="1400" b="1" u="sng" dirty="0" smtClean="0">
                <a:solidFill>
                  <a:srgbClr val="B014BC"/>
                </a:solidFill>
              </a:rPr>
              <a:t>acquired</a:t>
            </a:r>
            <a:r>
              <a:rPr lang="en-US" sz="1400" dirty="0" smtClean="0">
                <a:solidFill>
                  <a:srgbClr val="B014BC"/>
                </a:solidFill>
              </a:rPr>
              <a:t> with diseases that cause portal hypertension.</a:t>
            </a:r>
            <a:r>
              <a:rPr lang="en-US" sz="1400" b="1" dirty="0" smtClean="0">
                <a:solidFill>
                  <a:srgbClr val="B014BC"/>
                </a:solidFill>
                <a:latin typeface="Calibri" pitchFamily="34" charset="0"/>
                <a:cs typeface="Arial" pitchFamily="34" charset="0"/>
              </a:rPr>
              <a:t> </a:t>
            </a:r>
          </a:p>
          <a:p>
            <a:pPr marL="36512" indent="0" algn="just">
              <a:spcBef>
                <a:spcPct val="0"/>
              </a:spcBef>
              <a:buNone/>
            </a:pPr>
            <a:r>
              <a:rPr lang="en-US" sz="2000" dirty="0" smtClean="0">
                <a:solidFill>
                  <a:srgbClr val="0000FF"/>
                </a:solidFill>
                <a:latin typeface="Calibri" pitchFamily="34" charset="0"/>
                <a:cs typeface="Arial" pitchFamily="34" charset="0"/>
              </a:rPr>
              <a:t>        Umbilical vein &amp; portal vein </a:t>
            </a:r>
            <a:r>
              <a:rPr lang="en-US" sz="2000" dirty="0" smtClean="0">
                <a:solidFill>
                  <a:schemeClr val="bg1"/>
                </a:solidFill>
                <a:latin typeface="Calibri" pitchFamily="34" charset="0"/>
                <a:cs typeface="Arial" pitchFamily="34" charset="0"/>
              </a:rPr>
              <a:t>shunt  blood    </a:t>
            </a:r>
            <a:r>
              <a:rPr lang="en-US" sz="2000" b="1" dirty="0" smtClean="0">
                <a:solidFill>
                  <a:schemeClr val="bg1"/>
                </a:solidFill>
                <a:latin typeface="Calibri" pitchFamily="34" charset="0"/>
                <a:cs typeface="Arial" pitchFamily="34" charset="0"/>
              </a:rPr>
              <a:t>via</a:t>
            </a:r>
            <a:r>
              <a:rPr lang="en-US" sz="2000" dirty="0" smtClean="0">
                <a:solidFill>
                  <a:srgbClr val="0000FF"/>
                </a:solidFill>
                <a:latin typeface="Calibri" pitchFamily="34" charset="0"/>
                <a:cs typeface="Arial" pitchFamily="34" charset="0"/>
              </a:rPr>
              <a:t> patent </a:t>
            </a:r>
            <a:r>
              <a:rPr lang="en-US" sz="2000" dirty="0" err="1" smtClean="0">
                <a:solidFill>
                  <a:srgbClr val="0000FF"/>
                </a:solidFill>
                <a:latin typeface="Calibri" pitchFamily="34" charset="0"/>
                <a:cs typeface="Arial" pitchFamily="34" charset="0"/>
              </a:rPr>
              <a:t>ductus</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pitchFamily="34" charset="0"/>
                <a:cs typeface="Arial" pitchFamily="34" charset="0"/>
              </a:rPr>
              <a:t>venosus</a:t>
            </a:r>
            <a:r>
              <a:rPr lang="en-US" sz="2000" dirty="0" smtClean="0">
                <a:solidFill>
                  <a:srgbClr val="0000FF"/>
                </a:solidFill>
                <a:latin typeface="Calibri" pitchFamily="34" charset="0"/>
                <a:cs typeface="Arial" pitchFamily="34" charset="0"/>
              </a:rPr>
              <a:t> </a:t>
            </a:r>
            <a:r>
              <a:rPr lang="en-US" sz="2000" b="1" dirty="0" smtClean="0">
                <a:solidFill>
                  <a:schemeClr val="bg1"/>
                </a:solidFill>
                <a:latin typeface="Calibri" pitchFamily="34" charset="0"/>
                <a:cs typeface="Arial" pitchFamily="34" charset="0"/>
              </a:rPr>
              <a:t>into</a:t>
            </a:r>
            <a:r>
              <a:rPr lang="en-US" sz="2000" dirty="0" smtClean="0">
                <a:solidFill>
                  <a:srgbClr val="0000FF"/>
                </a:solidFill>
                <a:latin typeface="Calibri" pitchFamily="34" charset="0"/>
                <a:cs typeface="Arial" pitchFamily="34" charset="0"/>
              </a:rPr>
              <a:t> IVC.</a:t>
            </a:r>
          </a:p>
          <a:p>
            <a:pPr marL="36512" indent="0" algn="just">
              <a:spcBef>
                <a:spcPct val="0"/>
              </a:spcBef>
              <a:buNone/>
            </a:pPr>
            <a:r>
              <a:rPr lang="en-US" sz="1600" dirty="0" smtClean="0">
                <a:solidFill>
                  <a:srgbClr val="0000FF"/>
                </a:solidFill>
                <a:latin typeface="Calibri" pitchFamily="34" charset="0"/>
                <a:cs typeface="Arial" pitchFamily="34" charset="0"/>
              </a:rPr>
              <a:t>(Hepatomegaly, </a:t>
            </a:r>
            <a:r>
              <a:rPr lang="en-US" sz="1600" dirty="0" err="1">
                <a:solidFill>
                  <a:srgbClr val="0000FF"/>
                </a:solidFill>
                <a:latin typeface="Calibri" pitchFamily="34" charset="0"/>
                <a:cs typeface="Arial" pitchFamily="34" charset="0"/>
              </a:rPr>
              <a:t>a</a:t>
            </a:r>
            <a:r>
              <a:rPr lang="en-US" sz="1600" dirty="0" err="1" smtClean="0">
                <a:solidFill>
                  <a:srgbClr val="0000FF"/>
                </a:solidFill>
                <a:latin typeface="Calibri" pitchFamily="34" charset="0"/>
                <a:cs typeface="Arial" pitchFamily="34" charset="0"/>
              </a:rPr>
              <a:t>scitis</a:t>
            </a:r>
            <a:r>
              <a:rPr lang="en-US" sz="1600" dirty="0" smtClean="0">
                <a:solidFill>
                  <a:srgbClr val="0000FF"/>
                </a:solidFill>
                <a:latin typeface="Calibri" pitchFamily="34" charset="0"/>
                <a:cs typeface="Arial" pitchFamily="34" charset="0"/>
              </a:rPr>
              <a:t> and signs of portal hypertension).</a:t>
            </a:r>
            <a:endParaRPr lang="ar-SA" sz="1600" dirty="0">
              <a:solidFill>
                <a:srgbClr val="0000FF"/>
              </a:solidFill>
              <a:latin typeface="Calibri" pitchFamily="34" charset="0"/>
              <a:cs typeface="Arial" pitchFamily="34" charset="0"/>
            </a:endParaRPr>
          </a:p>
        </p:txBody>
      </p:sp>
      <p:pic>
        <p:nvPicPr>
          <p:cNvPr id="5122" name="Picture 2" descr="Hepatic Portal Vein">
            <a:hlinkClick r:id="rId3"/>
          </p:cNvPr>
          <p:cNvPicPr>
            <a:picLocks noChangeAspect="1" noChangeArrowheads="1"/>
          </p:cNvPicPr>
          <p:nvPr/>
        </p:nvPicPr>
        <p:blipFill>
          <a:blip r:embed="rId4"/>
          <a:srcRect/>
          <a:stretch>
            <a:fillRect/>
          </a:stretch>
        </p:blipFill>
        <p:spPr bwMode="auto">
          <a:xfrm>
            <a:off x="5364088" y="1367944"/>
            <a:ext cx="3571900" cy="4572032"/>
          </a:xfrm>
          <a:prstGeom prst="rect">
            <a:avLst/>
          </a:prstGeom>
          <a:noFill/>
        </p:spPr>
      </p:pic>
      <p:sp>
        <p:nvSpPr>
          <p:cNvPr id="5" name="Oval 4"/>
          <p:cNvSpPr/>
          <p:nvPr/>
        </p:nvSpPr>
        <p:spPr>
          <a:xfrm>
            <a:off x="8118395" y="4653136"/>
            <a:ext cx="817594" cy="283467"/>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8" name="Picture 2" descr="نتيجة بحث الصور عن ‪Patent ductus venosus (intrahepatic portosystemic shunt)‬‏">
            <a:hlinkClick r:id="rId5"/>
          </p:cNvPr>
          <p:cNvPicPr>
            <a:picLocks noChangeAspect="1" noChangeArrowheads="1"/>
          </p:cNvPicPr>
          <p:nvPr/>
        </p:nvPicPr>
        <p:blipFill>
          <a:blip r:embed="rId6"/>
          <a:srcRect/>
          <a:stretch>
            <a:fillRect/>
          </a:stretch>
        </p:blipFill>
        <p:spPr bwMode="auto">
          <a:xfrm>
            <a:off x="5429256" y="1571612"/>
            <a:ext cx="3500462" cy="4357718"/>
          </a:xfrm>
          <a:prstGeom prst="rect">
            <a:avLst/>
          </a:prstGeom>
          <a:noFill/>
        </p:spPr>
      </p:pic>
      <p:sp>
        <p:nvSpPr>
          <p:cNvPr id="8" name="Oval 7"/>
          <p:cNvSpPr/>
          <p:nvPr/>
        </p:nvSpPr>
        <p:spPr>
          <a:xfrm>
            <a:off x="7715272" y="4714884"/>
            <a:ext cx="864096" cy="291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786710" y="4286256"/>
            <a:ext cx="642942" cy="291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a:stCxn id="9" idx="2"/>
          </p:cNvCxnSpPr>
          <p:nvPr/>
        </p:nvCxnSpPr>
        <p:spPr>
          <a:xfrm rot="10800000">
            <a:off x="7000892" y="4000504"/>
            <a:ext cx="785818" cy="43147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6715140" y="4214818"/>
            <a:ext cx="1000132" cy="574354"/>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643834" y="3214686"/>
            <a:ext cx="1071570" cy="642942"/>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CE51FEB-4ADF-4973-909A-9976890B6113}" type="slidenum">
              <a:rPr lang="ar-SA" smtClean="0"/>
              <a:pPr>
                <a:defRPr/>
              </a:pPr>
              <a:t>26</a:t>
            </a:fld>
            <a:endParaRPr lang="en-US"/>
          </a:p>
        </p:txBody>
      </p:sp>
      <p:pic>
        <p:nvPicPr>
          <p:cNvPr id="4" name="Picture 2" descr="C:\Program Files\Microsoft Office\MEDIA\CAGCAT10\j0281904.wmf"/>
          <p:cNvPicPr>
            <a:picLocks noChangeAspect="1" noChangeArrowheads="1"/>
          </p:cNvPicPr>
          <p:nvPr/>
        </p:nvPicPr>
        <p:blipFill>
          <a:blip r:embed="rId2" cstate="print"/>
          <a:srcRect/>
          <a:stretch>
            <a:fillRect/>
          </a:stretch>
        </p:blipFill>
        <p:spPr bwMode="auto">
          <a:xfrm>
            <a:off x="251520" y="260648"/>
            <a:ext cx="8640960" cy="6336704"/>
          </a:xfrm>
          <a:prstGeom prst="rect">
            <a:avLst/>
          </a:prstGeom>
          <a:noFill/>
          <a:ln w="190500" cap="sq">
            <a:solidFill>
              <a:srgbClr val="B90000">
                <a:lumMod val="75000"/>
              </a:srgb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91680" y="2564904"/>
            <a:ext cx="5760640" cy="1107996"/>
          </a:xfrm>
          <a:prstGeom prst="rect">
            <a:avLst/>
          </a:prstGeom>
          <a:noFill/>
        </p:spPr>
        <p:txBody>
          <a:bodyPr wrap="square" rtlCol="0">
            <a:spAutoFit/>
          </a:bodyPr>
          <a:lstStyle/>
          <a:p>
            <a:r>
              <a:rPr lang="en-US" sz="6600" dirty="0" smtClean="0">
                <a:solidFill>
                  <a:schemeClr val="bg1"/>
                </a:solidFill>
                <a:latin typeface="Algerian" pitchFamily="82" charset="0"/>
              </a:rPr>
              <a:t>  THANK YOU</a:t>
            </a:r>
            <a:endParaRPr lang="en-US" sz="6600" dirty="0">
              <a:solidFill>
                <a:schemeClr val="bg1"/>
              </a:solidFill>
              <a:latin typeface="Algerian" pitchFamily="82" charset="0"/>
            </a:endParaRPr>
          </a:p>
        </p:txBody>
      </p:sp>
    </p:spTree>
    <p:extLst>
      <p:ext uri="{BB962C8B-B14F-4D97-AF65-F5344CB8AC3E}">
        <p14:creationId xmlns:p14="http://schemas.microsoft.com/office/powerpoint/2010/main" val="584906667"/>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4290"/>
            <a:ext cx="8991600" cy="714380"/>
          </a:xfrm>
          <a:solidFill>
            <a:schemeClr val="tx1"/>
          </a:solidFill>
          <a:ln>
            <a:solidFill>
              <a:schemeClr val="tx1"/>
            </a:solidFill>
          </a:ln>
        </p:spPr>
        <p:txBody>
          <a:bodyPr wrap="square" rtlCol="1">
            <a:spAutoFit/>
          </a:bodyPr>
          <a:lstStyle/>
          <a:p>
            <a:pPr algn="ctr"/>
            <a:r>
              <a:rPr lang="en-US" sz="4000" b="1" dirty="0" smtClean="0">
                <a:solidFill>
                  <a:srgbClr val="0000FF"/>
                </a:solidFill>
                <a:latin typeface="Calibri" pitchFamily="34" charset="0"/>
                <a:ea typeface="+mn-ea"/>
                <a:cs typeface="Arial" pitchFamily="34" charset="0"/>
              </a:rPr>
              <a:t>Veins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76200" y="928670"/>
            <a:ext cx="8639204" cy="3970318"/>
          </a:xfrm>
          <a:solidFill>
            <a:schemeClr val="tx1"/>
          </a:solidFill>
          <a:ln w="9525">
            <a:solidFill>
              <a:schemeClr val="tx1"/>
            </a:solidFill>
            <a:miter lim="800000"/>
            <a:headEnd/>
            <a:tailEnd/>
          </a:ln>
        </p:spPr>
        <p:txBody>
          <a:bodyPr wrap="square">
            <a:spAutoFit/>
          </a:bodyPr>
          <a:lstStyle/>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Veins are blood vessels that bring blood back to the heart.</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All veins </a:t>
            </a:r>
            <a:r>
              <a:rPr lang="en-US" sz="2200" b="1" dirty="0" smtClean="0">
                <a:solidFill>
                  <a:schemeClr val="bg1">
                    <a:lumMod val="75000"/>
                    <a:lumOff val="25000"/>
                  </a:schemeClr>
                </a:solidFill>
                <a:latin typeface="Calibri" pitchFamily="34" charset="0"/>
                <a:cs typeface="Arial" pitchFamily="34" charset="0"/>
              </a:rPr>
              <a:t>carry deoxygenated blood</a:t>
            </a:r>
          </a:p>
          <a:p>
            <a:pPr lvl="1" algn="just">
              <a:spcBef>
                <a:spcPct val="0"/>
              </a:spcBef>
              <a:buFont typeface="Wingdings" pitchFamily="2" charset="2"/>
              <a:buChar char="Ø"/>
              <a:defRPr/>
            </a:pPr>
            <a:r>
              <a:rPr lang="en-US" sz="1800" dirty="0" smtClean="0">
                <a:solidFill>
                  <a:schemeClr val="bg1">
                    <a:lumMod val="75000"/>
                    <a:lumOff val="25000"/>
                  </a:schemeClr>
                </a:solidFill>
                <a:latin typeface="Calibri" pitchFamily="34" charset="0"/>
                <a:cs typeface="Arial" pitchFamily="34" charset="0"/>
              </a:rPr>
              <a:t>with the </a:t>
            </a:r>
            <a:r>
              <a:rPr lang="en-US" sz="1800" u="sng" dirty="0" smtClean="0">
                <a:solidFill>
                  <a:schemeClr val="bg1">
                    <a:lumMod val="75000"/>
                    <a:lumOff val="25000"/>
                  </a:schemeClr>
                </a:solidFill>
                <a:latin typeface="Calibri" pitchFamily="34" charset="0"/>
                <a:cs typeface="Arial" pitchFamily="34" charset="0"/>
              </a:rPr>
              <a:t>exception </a:t>
            </a:r>
            <a:r>
              <a:rPr lang="en-US" sz="1800" dirty="0" smtClean="0">
                <a:solidFill>
                  <a:schemeClr val="bg1">
                    <a:lumMod val="75000"/>
                    <a:lumOff val="25000"/>
                  </a:schemeClr>
                </a:solidFill>
                <a:latin typeface="Calibri" pitchFamily="34" charset="0"/>
                <a:cs typeface="Arial" pitchFamily="34" charset="0"/>
              </a:rPr>
              <a:t>of the </a:t>
            </a:r>
            <a:r>
              <a:rPr lang="en-US" sz="1800" b="1" dirty="0" smtClean="0">
                <a:solidFill>
                  <a:srgbClr val="FF0000"/>
                </a:solidFill>
                <a:latin typeface="Calibri" pitchFamily="34" charset="0"/>
                <a:cs typeface="Arial" pitchFamily="34" charset="0"/>
              </a:rPr>
              <a:t>pulmonary veins </a:t>
            </a:r>
            <a:r>
              <a:rPr lang="en-US" sz="1800" dirty="0" smtClean="0">
                <a:solidFill>
                  <a:schemeClr val="bg1">
                    <a:lumMod val="75000"/>
                    <a:lumOff val="25000"/>
                  </a:schemeClr>
                </a:solidFill>
                <a:latin typeface="Calibri" pitchFamily="34" charset="0"/>
                <a:cs typeface="Arial" pitchFamily="34" charset="0"/>
              </a:rPr>
              <a:t>and </a:t>
            </a:r>
            <a:r>
              <a:rPr lang="en-US" sz="1800" b="1" dirty="0" smtClean="0">
                <a:solidFill>
                  <a:srgbClr val="FF0000"/>
                </a:solidFill>
                <a:latin typeface="Calibri" pitchFamily="34" charset="0"/>
                <a:cs typeface="Arial" pitchFamily="34" charset="0"/>
              </a:rPr>
              <a:t>umbilical vein</a:t>
            </a:r>
            <a:r>
              <a:rPr lang="en-US" sz="1200" b="1" dirty="0" smtClean="0">
                <a:solidFill>
                  <a:srgbClr val="FF0000"/>
                </a:solidFill>
                <a:latin typeface="Calibri" pitchFamily="34" charset="0"/>
                <a:cs typeface="Arial" pitchFamily="34" charset="0"/>
              </a:rPr>
              <a:t>  </a:t>
            </a:r>
            <a:r>
              <a:rPr lang="en-US" sz="1200" b="1" dirty="0" smtClean="0">
                <a:solidFill>
                  <a:schemeClr val="bg1"/>
                </a:solidFill>
                <a:latin typeface="Calibri" pitchFamily="34" charset="0"/>
                <a:cs typeface="Arial" pitchFamily="34" charset="0"/>
              </a:rPr>
              <a:t>(</a:t>
            </a:r>
            <a:r>
              <a:rPr lang="en-US" sz="1200" dirty="0" smtClean="0">
                <a:solidFill>
                  <a:schemeClr val="bg1"/>
                </a:solidFill>
              </a:rPr>
              <a:t>during fetal development).</a:t>
            </a:r>
            <a:endParaRPr lang="en-US" sz="1200" b="1" dirty="0" smtClean="0">
              <a:solidFill>
                <a:schemeClr val="bg1"/>
              </a:solidFill>
              <a:latin typeface="Calibri" pitchFamily="34" charset="0"/>
              <a:cs typeface="Arial" pitchFamily="34" charset="0"/>
            </a:endParaRP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chemeClr val="bg1">
                    <a:lumMod val="75000"/>
                    <a:lumOff val="25000"/>
                  </a:schemeClr>
                </a:solidFill>
                <a:latin typeface="Calibri" pitchFamily="34" charset="0"/>
                <a:cs typeface="Arial" pitchFamily="34" charset="0"/>
              </a:rPr>
              <a:t>There are </a:t>
            </a:r>
            <a:r>
              <a:rPr lang="en-US" sz="2200" b="1" u="sng" dirty="0" smtClean="0">
                <a:solidFill>
                  <a:schemeClr val="bg1">
                    <a:lumMod val="75000"/>
                    <a:lumOff val="25000"/>
                  </a:schemeClr>
                </a:solidFill>
                <a:latin typeface="Calibri" pitchFamily="34" charset="0"/>
                <a:cs typeface="Arial" pitchFamily="34" charset="0"/>
              </a:rPr>
              <a:t>two types of veins</a:t>
            </a:r>
            <a:r>
              <a:rPr lang="en-US" sz="2200" b="1" dirty="0" smtClean="0">
                <a:solidFill>
                  <a:schemeClr val="bg1">
                    <a:lumMod val="75000"/>
                    <a:lumOff val="25000"/>
                  </a:schemeClr>
                </a:solidFill>
                <a:latin typeface="Calibri" pitchFamily="34" charset="0"/>
                <a:cs typeface="Arial" pitchFamily="34" charset="0"/>
              </a:rPr>
              <a:t>:</a:t>
            </a:r>
          </a:p>
          <a:p>
            <a:pPr marL="740664" lvl="1" algn="just">
              <a:spcBef>
                <a:spcPct val="0"/>
              </a:spcBef>
              <a:buFont typeface="Wingdings" pitchFamily="2" charset="2"/>
              <a:buChar char="Ø"/>
              <a:defRPr/>
            </a:pPr>
            <a:r>
              <a:rPr lang="en-US" sz="1800" dirty="0" smtClean="0">
                <a:solidFill>
                  <a:schemeClr val="bg1">
                    <a:lumMod val="75000"/>
                    <a:lumOff val="25000"/>
                  </a:schemeClr>
                </a:solidFill>
                <a:latin typeface="Calibri" pitchFamily="34" charset="0"/>
                <a:cs typeface="Arial" pitchFamily="34" charset="0"/>
              </a:rPr>
              <a:t> </a:t>
            </a:r>
            <a:r>
              <a:rPr lang="en-US" sz="1800" dirty="0" smtClean="0">
                <a:solidFill>
                  <a:srgbClr val="FF0000"/>
                </a:solidFill>
                <a:latin typeface="Calibri" pitchFamily="34" charset="0"/>
                <a:cs typeface="Arial" pitchFamily="34" charset="0"/>
              </a:rPr>
              <a:t>Superficial veins: </a:t>
            </a:r>
            <a:r>
              <a:rPr lang="en-US" sz="1800" dirty="0" smtClean="0">
                <a:solidFill>
                  <a:schemeClr val="bg1">
                    <a:lumMod val="75000"/>
                    <a:lumOff val="25000"/>
                  </a:schemeClr>
                </a:solidFill>
                <a:latin typeface="Calibri" pitchFamily="34" charset="0"/>
                <a:cs typeface="Arial" pitchFamily="34" charset="0"/>
              </a:rPr>
              <a:t>close to the surface of the body</a:t>
            </a:r>
          </a:p>
          <a:p>
            <a:pPr marL="1140714" lvl="2" algn="just">
              <a:spcBef>
                <a:spcPct val="0"/>
              </a:spcBef>
              <a:buFont typeface="Wingdings" pitchFamily="2" charset="2"/>
              <a:buChar char="ü"/>
              <a:defRPr/>
            </a:pPr>
            <a:r>
              <a:rPr lang="en-US" sz="1600" dirty="0" smtClean="0">
                <a:solidFill>
                  <a:schemeClr val="bg1">
                    <a:lumMod val="75000"/>
                    <a:lumOff val="25000"/>
                  </a:schemeClr>
                </a:solidFill>
                <a:latin typeface="Calibri" pitchFamily="34" charset="0"/>
                <a:cs typeface="Arial" pitchFamily="34" charset="0"/>
              </a:rPr>
              <a:t>NO corresponding arteries</a:t>
            </a:r>
          </a:p>
          <a:p>
            <a:pPr marL="740664" lvl="1" algn="just">
              <a:spcBef>
                <a:spcPct val="0"/>
              </a:spcBef>
              <a:buFont typeface="Wingdings" pitchFamily="2" charset="2"/>
              <a:buChar char="Ø"/>
              <a:defRPr/>
            </a:pPr>
            <a:r>
              <a:rPr lang="en-US" sz="1800" dirty="0" smtClean="0">
                <a:solidFill>
                  <a:srgbClr val="FF0000"/>
                </a:solidFill>
                <a:latin typeface="Calibri" pitchFamily="34" charset="0"/>
                <a:cs typeface="Arial" pitchFamily="34" charset="0"/>
              </a:rPr>
              <a:t> Deep veins: </a:t>
            </a:r>
            <a:r>
              <a:rPr lang="en-US" sz="1800" dirty="0" smtClean="0">
                <a:solidFill>
                  <a:schemeClr val="bg1">
                    <a:lumMod val="75000"/>
                    <a:lumOff val="25000"/>
                  </a:schemeClr>
                </a:solidFill>
                <a:latin typeface="Calibri" pitchFamily="34" charset="0"/>
                <a:cs typeface="Arial" pitchFamily="34" charset="0"/>
              </a:rPr>
              <a:t>found deeper in the body </a:t>
            </a:r>
          </a:p>
          <a:p>
            <a:pPr marL="1140714" lvl="2" algn="just">
              <a:spcBef>
                <a:spcPct val="0"/>
              </a:spcBef>
              <a:buFont typeface="Wingdings" pitchFamily="2" charset="2"/>
              <a:buChar char="ü"/>
              <a:defRPr/>
            </a:pPr>
            <a:r>
              <a:rPr lang="en-US" sz="1600" dirty="0" smtClean="0">
                <a:solidFill>
                  <a:schemeClr val="bg1">
                    <a:lumMod val="75000"/>
                    <a:lumOff val="25000"/>
                  </a:schemeClr>
                </a:solidFill>
                <a:latin typeface="Calibri" pitchFamily="34" charset="0"/>
                <a:cs typeface="Arial" pitchFamily="34" charset="0"/>
              </a:rPr>
              <a:t>With corresponding arteries</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Veins of the systemic circulation:</a:t>
            </a:r>
          </a:p>
          <a:p>
            <a:pPr marL="740664" lvl="1" algn="just">
              <a:spcBef>
                <a:spcPct val="0"/>
              </a:spcBef>
              <a:buFont typeface="Wingdings" pitchFamily="2" charset="2"/>
              <a:buChar char="Ø"/>
              <a:defRPr/>
            </a:pPr>
            <a:r>
              <a:rPr lang="en-US" sz="1800" b="1" dirty="0" smtClean="0">
                <a:solidFill>
                  <a:schemeClr val="bg1"/>
                </a:solidFill>
                <a:latin typeface="Calibri" pitchFamily="34" charset="0"/>
                <a:cs typeface="Arial" pitchFamily="34" charset="0"/>
              </a:rPr>
              <a:t>Superior </a:t>
            </a:r>
            <a:r>
              <a:rPr lang="en-US" sz="1800" dirty="0" smtClean="0">
                <a:solidFill>
                  <a:schemeClr val="bg1">
                    <a:lumMod val="75000"/>
                    <a:lumOff val="25000"/>
                  </a:schemeClr>
                </a:solidFill>
                <a:latin typeface="Calibri" pitchFamily="34" charset="0"/>
                <a:cs typeface="Arial" pitchFamily="34" charset="0"/>
              </a:rPr>
              <a:t>and </a:t>
            </a:r>
            <a:r>
              <a:rPr lang="en-US" sz="1800" b="1" dirty="0" smtClean="0">
                <a:solidFill>
                  <a:schemeClr val="bg1"/>
                </a:solidFill>
                <a:latin typeface="Calibri" pitchFamily="34" charset="0"/>
                <a:cs typeface="Arial" pitchFamily="34" charset="0"/>
              </a:rPr>
              <a:t>Inferior vena cava </a:t>
            </a:r>
            <a:r>
              <a:rPr lang="en-US" sz="1800" dirty="0" smtClean="0">
                <a:solidFill>
                  <a:schemeClr val="bg1">
                    <a:lumMod val="75000"/>
                    <a:lumOff val="25000"/>
                  </a:schemeClr>
                </a:solidFill>
                <a:latin typeface="Calibri" pitchFamily="34" charset="0"/>
                <a:cs typeface="Arial" pitchFamily="34" charset="0"/>
              </a:rPr>
              <a:t>with their tributaries</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Veins of the portal circulation:</a:t>
            </a:r>
          </a:p>
          <a:p>
            <a:pPr lvl="1" algn="just">
              <a:spcBef>
                <a:spcPct val="0"/>
              </a:spcBef>
              <a:buFont typeface="Wingdings" pitchFamily="2" charset="2"/>
              <a:buChar char="Ø"/>
              <a:defRPr/>
            </a:pPr>
            <a:r>
              <a:rPr lang="en-US" sz="1800" b="1" dirty="0" smtClean="0">
                <a:solidFill>
                  <a:schemeClr val="bg1"/>
                </a:solidFill>
                <a:latin typeface="Calibri" pitchFamily="34" charset="0"/>
                <a:cs typeface="Arial" pitchFamily="34" charset="0"/>
              </a:rPr>
              <a:t>Portal vein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2" descr="http://www.cookmedical.com/img/pe.jpg"/>
          <p:cNvPicPr>
            <a:picLocks noChangeAspect="1" noChangeArrowheads="1"/>
          </p:cNvPicPr>
          <p:nvPr/>
        </p:nvPicPr>
        <p:blipFill>
          <a:blip r:embed="rId3" cstate="print"/>
          <a:srcRect/>
          <a:stretch>
            <a:fillRect/>
          </a:stretch>
        </p:blipFill>
        <p:spPr bwMode="auto">
          <a:xfrm>
            <a:off x="6334015" y="3596590"/>
            <a:ext cx="2733785" cy="3109010"/>
          </a:xfrm>
          <a:prstGeom prst="rect">
            <a:avLst/>
          </a:prstGeom>
          <a:ln>
            <a:noFill/>
          </a:ln>
          <a:effectLst>
            <a:softEdge rad="112500"/>
          </a:effectLst>
        </p:spPr>
      </p:pic>
      <p:pic>
        <p:nvPicPr>
          <p:cNvPr id="50178" name="Picture 2" descr="https://encrypted-tbn0.gstatic.com/images?q=tbn:ANd9GcSUZ95pX2CdrBatxijVcbbNRSXGLzRTTWm8_X3qjPxKygxxKImCyw">
            <a:hlinkClick r:id="rId4"/>
          </p:cNvPr>
          <p:cNvPicPr>
            <a:picLocks noChangeAspect="1" noChangeArrowheads="1"/>
          </p:cNvPicPr>
          <p:nvPr/>
        </p:nvPicPr>
        <p:blipFill>
          <a:blip r:embed="rId5"/>
          <a:srcRect/>
          <a:stretch>
            <a:fillRect/>
          </a:stretch>
        </p:blipFill>
        <p:spPr bwMode="auto">
          <a:xfrm>
            <a:off x="2857488" y="4572008"/>
            <a:ext cx="3571901" cy="2285992"/>
          </a:xfrm>
          <a:prstGeom prst="rect">
            <a:avLst/>
          </a:prstGeom>
          <a:noFill/>
        </p:spPr>
      </p:pic>
      <p:sp>
        <p:nvSpPr>
          <p:cNvPr id="6" name="Oval 5"/>
          <p:cNvSpPr/>
          <p:nvPr/>
        </p:nvSpPr>
        <p:spPr>
          <a:xfrm>
            <a:off x="6643702" y="4429132"/>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715008" y="5214950"/>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643702" y="5857892"/>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572560" cy="707886"/>
          </a:xfrm>
          <a:solidFill>
            <a:srgbClr val="3399FF">
              <a:alpha val="29020"/>
            </a:srgbClr>
          </a:solidFill>
          <a:ln w="9525">
            <a:solidFill>
              <a:schemeClr val="tx1"/>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Superior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214282" y="857233"/>
            <a:ext cx="8786874" cy="2862322"/>
          </a:xfrm>
          <a:solidFill>
            <a:schemeClr val="tx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411480" algn="just">
              <a:spcBef>
                <a:spcPct val="0"/>
              </a:spcBef>
              <a:buFont typeface="Wingdings" pitchFamily="2" charset="2"/>
              <a:buChar char="v"/>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C00000"/>
                </a:solidFill>
                <a:latin typeface="Calibri" pitchFamily="34" charset="0"/>
                <a:cs typeface="Arial" pitchFamily="34" charset="0"/>
              </a:rPr>
              <a:t>Formed by </a:t>
            </a:r>
            <a:r>
              <a:rPr lang="en-US" sz="2000" dirty="0" smtClean="0">
                <a:solidFill>
                  <a:schemeClr val="bg1">
                    <a:lumMod val="75000"/>
                    <a:lumOff val="25000"/>
                  </a:schemeClr>
                </a:solidFill>
                <a:latin typeface="Calibri" pitchFamily="34" charset="0"/>
                <a:cs typeface="Arial" pitchFamily="34" charset="0"/>
              </a:rPr>
              <a:t>the union of the </a:t>
            </a:r>
            <a:r>
              <a:rPr lang="en-US" sz="2000" b="1" dirty="0" smtClean="0">
                <a:solidFill>
                  <a:srgbClr val="0000FF"/>
                </a:solidFill>
                <a:latin typeface="Calibri" pitchFamily="34" charset="0"/>
                <a:cs typeface="Arial" pitchFamily="34" charset="0"/>
              </a:rPr>
              <a:t>right and left Brachiocephalic veins. </a:t>
            </a:r>
          </a:p>
          <a:p>
            <a:pPr marL="86868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Brachiocephalic veins </a:t>
            </a:r>
            <a:r>
              <a:rPr lang="en-US" sz="2000" dirty="0" smtClean="0">
                <a:solidFill>
                  <a:schemeClr val="bg1">
                    <a:lumMod val="75000"/>
                    <a:lumOff val="25000"/>
                  </a:schemeClr>
                </a:solidFill>
                <a:latin typeface="Calibri" pitchFamily="34" charset="0"/>
                <a:cs typeface="Arial" pitchFamily="34" charset="0"/>
              </a:rPr>
              <a:t>are formed by the union of </a:t>
            </a:r>
            <a:r>
              <a:rPr lang="en-US" sz="2000" b="1" dirty="0" smtClean="0">
                <a:solidFill>
                  <a:srgbClr val="0000FF"/>
                </a:solidFill>
                <a:latin typeface="Calibri" pitchFamily="34" charset="0"/>
                <a:cs typeface="Arial" pitchFamily="34" charset="0"/>
              </a:rPr>
              <a:t>internal jugular and subclavian veins</a:t>
            </a:r>
            <a:r>
              <a:rPr lang="en-US" sz="2000" dirty="0" smtClean="0">
                <a:solidFill>
                  <a:schemeClr val="bg1">
                    <a:lumMod val="75000"/>
                    <a:lumOff val="25000"/>
                  </a:schemeClr>
                </a:solidFill>
                <a:latin typeface="Calibri" pitchFamily="34" charset="0"/>
                <a:cs typeface="Arial" pitchFamily="34" charset="0"/>
              </a:rPr>
              <a:t>.</a:t>
            </a:r>
          </a:p>
          <a:p>
            <a:pPr marL="411480" algn="just">
              <a:spcBef>
                <a:spcPct val="0"/>
              </a:spcBef>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rgbClr val="C00000"/>
                </a:solidFill>
                <a:latin typeface="Calibri" pitchFamily="34" charset="0"/>
                <a:cs typeface="Arial" pitchFamily="34" charset="0"/>
              </a:rPr>
              <a:t>Drains venous blood from :</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Head &amp;neck</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Thoracic wall</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Upper limbs </a:t>
            </a:r>
          </a:p>
          <a:p>
            <a:pPr marL="411480" algn="just">
              <a:spcBef>
                <a:spcPct val="0"/>
              </a:spcBef>
              <a:buFont typeface="Wingdings" pitchFamily="2" charset="2"/>
              <a:buChar char="v"/>
              <a:defRPr/>
            </a:pPr>
            <a:r>
              <a:rPr lang="en-US" sz="2000" b="1" dirty="0" smtClean="0">
                <a:solidFill>
                  <a:srgbClr val="C00000"/>
                </a:solidFill>
                <a:latin typeface="Calibri" pitchFamily="34" charset="0"/>
                <a:cs typeface="Arial" pitchFamily="34" charset="0"/>
              </a:rPr>
              <a:t>It Passes </a:t>
            </a:r>
            <a:r>
              <a:rPr lang="en-US" sz="2000" dirty="0" smtClean="0">
                <a:solidFill>
                  <a:schemeClr val="bg1">
                    <a:lumMod val="75000"/>
                    <a:lumOff val="25000"/>
                  </a:schemeClr>
                </a:solidFill>
                <a:latin typeface="Calibri" pitchFamily="34" charset="0"/>
                <a:cs typeface="Arial" pitchFamily="34" charset="0"/>
              </a:rPr>
              <a:t>downward and </a:t>
            </a:r>
            <a:r>
              <a:rPr lang="en-US" sz="2000" b="1" dirty="0" smtClean="0">
                <a:solidFill>
                  <a:schemeClr val="bg1"/>
                </a:solidFill>
                <a:latin typeface="Calibri" pitchFamily="34" charset="0"/>
                <a:cs typeface="Arial" pitchFamily="34" charset="0"/>
              </a:rPr>
              <a:t>enter</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right atrium.</a:t>
            </a:r>
          </a:p>
          <a:p>
            <a:pPr marL="411480" algn="just">
              <a:spcBef>
                <a:spcPct val="0"/>
              </a:spcBef>
              <a:buFont typeface="Wingdings" pitchFamily="2" charset="2"/>
              <a:buChar char="v"/>
              <a:defRPr/>
            </a:pPr>
            <a:r>
              <a:rPr lang="en-US" sz="2000" b="1" dirty="0" smtClean="0">
                <a:solidFill>
                  <a:srgbClr val="C00000"/>
                </a:solidFill>
                <a:latin typeface="Calibri" pitchFamily="34" charset="0"/>
                <a:cs typeface="Arial" pitchFamily="34" charset="0"/>
              </a:rPr>
              <a:t>Receives</a:t>
            </a:r>
            <a:r>
              <a:rPr lang="en-US" sz="2000" b="1" dirty="0" smtClean="0">
                <a:solidFill>
                  <a:schemeClr val="bg2"/>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azygos vein </a:t>
            </a:r>
            <a:r>
              <a:rPr lang="en-US" sz="2000" dirty="0" smtClean="0">
                <a:solidFill>
                  <a:schemeClr val="bg1">
                    <a:lumMod val="75000"/>
                    <a:lumOff val="25000"/>
                  </a:schemeClr>
                </a:solidFill>
                <a:latin typeface="Calibri" pitchFamily="34" charset="0"/>
                <a:cs typeface="Arial" pitchFamily="34" charset="0"/>
              </a:rPr>
              <a:t>on its </a:t>
            </a:r>
            <a:r>
              <a:rPr lang="en-US" sz="2000" u="sng" dirty="0" smtClean="0">
                <a:solidFill>
                  <a:schemeClr val="bg1">
                    <a:lumMod val="75000"/>
                    <a:lumOff val="25000"/>
                  </a:schemeClr>
                </a:solidFill>
                <a:latin typeface="Calibri" pitchFamily="34" charset="0"/>
                <a:cs typeface="Arial" pitchFamily="34" charset="0"/>
              </a:rPr>
              <a:t>posterior aspect</a:t>
            </a:r>
            <a:r>
              <a:rPr lang="en-US" sz="2000" dirty="0" smtClean="0">
                <a:solidFill>
                  <a:schemeClr val="bg1">
                    <a:lumMod val="75000"/>
                    <a:lumOff val="25000"/>
                  </a:schemeClr>
                </a:solidFill>
                <a:latin typeface="Calibri" pitchFamily="34" charset="0"/>
                <a:cs typeface="Arial" pitchFamily="34" charset="0"/>
              </a:rPr>
              <a:t> just before it enters the heart.</a:t>
            </a:r>
          </a:p>
        </p:txBody>
      </p:sp>
      <p:pic>
        <p:nvPicPr>
          <p:cNvPr id="4" name="Picture 7" descr="E:\dad\Student Gray\3. Thorax\F66122-003-f011.jpg"/>
          <p:cNvPicPr>
            <a:picLocks noChangeAspect="1" noChangeArrowheads="1"/>
          </p:cNvPicPr>
          <p:nvPr/>
        </p:nvPicPr>
        <p:blipFill>
          <a:blip r:embed="rId3" cstate="print"/>
          <a:srcRect b="52248"/>
          <a:stretch>
            <a:fillRect/>
          </a:stretch>
        </p:blipFill>
        <p:spPr bwMode="auto">
          <a:xfrm>
            <a:off x="673100" y="4495801"/>
            <a:ext cx="3606800" cy="1955800"/>
          </a:xfrm>
          <a:prstGeom prst="rect">
            <a:avLst/>
          </a:prstGeom>
          <a:ln>
            <a:noFill/>
          </a:ln>
          <a:effectLst>
            <a:softEdge rad="112500"/>
          </a:effectLst>
        </p:spPr>
      </p:pic>
      <p:pic>
        <p:nvPicPr>
          <p:cNvPr id="48130" name="Picture 2" descr="Azygos vein.png">
            <a:hlinkClick r:id="rId4"/>
          </p:cNvPr>
          <p:cNvPicPr>
            <a:picLocks noChangeAspect="1" noChangeArrowheads="1"/>
          </p:cNvPicPr>
          <p:nvPr/>
        </p:nvPicPr>
        <p:blipFill>
          <a:blip r:embed="rId5"/>
          <a:srcRect/>
          <a:stretch>
            <a:fillRect/>
          </a:stretch>
        </p:blipFill>
        <p:spPr bwMode="auto">
          <a:xfrm>
            <a:off x="5072066" y="3714752"/>
            <a:ext cx="3071834" cy="3143248"/>
          </a:xfrm>
          <a:prstGeom prst="rect">
            <a:avLst/>
          </a:prstGeom>
          <a:noFill/>
          <a:ln>
            <a:solidFill>
              <a:schemeClr val="bg2"/>
            </a:solidFill>
          </a:ln>
        </p:spPr>
      </p:pic>
      <p:sp>
        <p:nvSpPr>
          <p:cNvPr id="7" name="Oval 6"/>
          <p:cNvSpPr/>
          <p:nvPr/>
        </p:nvSpPr>
        <p:spPr>
          <a:xfrm>
            <a:off x="500034" y="5357826"/>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500034" y="5357826"/>
            <a:ext cx="642942" cy="214314"/>
          </a:xfrm>
          <a:prstGeom prst="rect">
            <a:avLst/>
          </a:prstGeom>
          <a:noFill/>
        </p:spPr>
        <p:txBody>
          <a:bodyPr wrap="square" rtlCol="0">
            <a:spAutoFit/>
          </a:bodyPr>
          <a:lstStyle/>
          <a:p>
            <a:r>
              <a:rPr lang="en-US" sz="800" b="1" dirty="0" smtClean="0">
                <a:solidFill>
                  <a:schemeClr val="bg1"/>
                </a:solidFill>
              </a:rPr>
              <a:t>Sup</a:t>
            </a:r>
            <a:endParaRPr lang="en-US" sz="800" b="1" dirty="0">
              <a:solidFill>
                <a:schemeClr val="bg1"/>
              </a:solidFill>
            </a:endParaRPr>
          </a:p>
        </p:txBody>
      </p:sp>
      <p:sp>
        <p:nvSpPr>
          <p:cNvPr id="9" name="Right Arrow 8"/>
          <p:cNvSpPr/>
          <p:nvPr/>
        </p:nvSpPr>
        <p:spPr>
          <a:xfrm flipV="1">
            <a:off x="1285852" y="5357826"/>
            <a:ext cx="1000132"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00628" y="4643446"/>
            <a:ext cx="857251"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solidFill>
            <a:schemeClr val="tx1"/>
          </a:solidFill>
          <a:ln w="9525">
            <a:solidFill>
              <a:schemeClr val="tx1"/>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Head &amp; Neck</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638300"/>
            <a:ext cx="8229600" cy="273921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400" b="1" dirty="0" smtClean="0">
                <a:solidFill>
                  <a:schemeClr val="bg1">
                    <a:lumMod val="75000"/>
                    <a:lumOff val="25000"/>
                  </a:schemeClr>
                </a:solidFill>
                <a:latin typeface="Calibri" pitchFamily="34" charset="0"/>
                <a:cs typeface="Arial" pitchFamily="34" charset="0"/>
              </a:rPr>
              <a:t>Two divisions: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Superficial Veins</a:t>
            </a:r>
          </a:p>
          <a:p>
            <a:pPr lvl="2" algn="just">
              <a:spcBef>
                <a:spcPct val="0"/>
              </a:spcBef>
              <a:buClr>
                <a:schemeClr val="accent1"/>
              </a:buClr>
              <a:buFont typeface="Wingdings" pitchFamily="2" charset="2"/>
              <a:buChar char="ü"/>
            </a:pPr>
            <a:r>
              <a:rPr lang="en-US" b="1" dirty="0" smtClean="0">
                <a:solidFill>
                  <a:srgbClr val="7030A0"/>
                </a:solidFill>
                <a:latin typeface="Calibri" pitchFamily="34" charset="0"/>
                <a:cs typeface="Arial" pitchFamily="34" charset="0"/>
              </a:rPr>
              <a:t> </a:t>
            </a:r>
            <a:r>
              <a:rPr lang="en-US" dirty="0" smtClean="0">
                <a:solidFill>
                  <a:srgbClr val="7030A0"/>
                </a:solidFill>
                <a:latin typeface="Calibri" pitchFamily="34" charset="0"/>
                <a:cs typeface="Arial" pitchFamily="34" charset="0"/>
              </a:rPr>
              <a:t>External Jugular veins</a:t>
            </a:r>
          </a:p>
          <a:p>
            <a:pPr lvl="2" algn="just">
              <a:spcBef>
                <a:spcPct val="0"/>
              </a:spcBef>
              <a:buClr>
                <a:schemeClr val="accent1"/>
              </a:buClr>
              <a:buFont typeface="Wingdings" pitchFamily="2" charset="2"/>
              <a:buChar char="ü"/>
            </a:pPr>
            <a:r>
              <a:rPr lang="en-US" dirty="0" smtClean="0">
                <a:solidFill>
                  <a:srgbClr val="7030A0"/>
                </a:solidFill>
                <a:latin typeface="Calibri" pitchFamily="34" charset="0"/>
                <a:cs typeface="Arial" pitchFamily="34" charset="0"/>
              </a:rPr>
              <a:t> Anterior jugular veins</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Deep Veins </a:t>
            </a:r>
          </a:p>
          <a:p>
            <a:pPr lvl="2" algn="just">
              <a:spcBef>
                <a:spcPct val="0"/>
              </a:spcBef>
              <a:buClr>
                <a:schemeClr val="accent1"/>
              </a:buClr>
              <a:buFont typeface="Wingdings" pitchFamily="2" charset="2"/>
              <a:buChar char="ü"/>
            </a:pPr>
            <a:r>
              <a:rPr lang="en-US" dirty="0" smtClean="0">
                <a:solidFill>
                  <a:srgbClr val="7030A0"/>
                </a:solidFill>
                <a:latin typeface="Calibri" pitchFamily="34" charset="0"/>
                <a:cs typeface="Arial" pitchFamily="34" charset="0"/>
              </a:rPr>
              <a:t> Internal Jugulars veins.</a:t>
            </a:r>
          </a:p>
          <a:p>
            <a:pPr algn="just">
              <a:spcBef>
                <a:spcPct val="0"/>
              </a:spcBef>
              <a:buFont typeface="Wingdings" pitchFamily="2" charset="2"/>
            </a:pPr>
            <a:endParaRPr lang="ar-SA" sz="2800" b="1" dirty="0">
              <a:solidFill>
                <a:schemeClr val="bg1">
                  <a:lumMod val="75000"/>
                  <a:lumOff val="25000"/>
                </a:schemeClr>
              </a:solidFill>
              <a:latin typeface="Calibri" pitchFamily="34" charset="0"/>
              <a:cs typeface="Arial" pitchFamily="34" charset="0"/>
            </a:endParaRPr>
          </a:p>
        </p:txBody>
      </p:sp>
      <p:pic>
        <p:nvPicPr>
          <p:cNvPr id="4" name="Picture 14" descr="E:\dad\Student Gray\8. Head and neck\F66122-008-f154.jpg"/>
          <p:cNvPicPr>
            <a:picLocks noChangeAspect="1" noChangeArrowheads="1"/>
          </p:cNvPicPr>
          <p:nvPr/>
        </p:nvPicPr>
        <p:blipFill>
          <a:blip r:embed="rId3" cstate="print"/>
          <a:srcRect b="5556"/>
          <a:stretch>
            <a:fillRect/>
          </a:stretch>
        </p:blipFill>
        <p:spPr bwMode="auto">
          <a:xfrm>
            <a:off x="4305300" y="1638300"/>
            <a:ext cx="4508500" cy="4508500"/>
          </a:xfrm>
          <a:prstGeom prst="rect">
            <a:avLst/>
          </a:prstGeom>
          <a:ln>
            <a:noFill/>
          </a:ln>
          <a:effectLst>
            <a:softEdge rad="112500"/>
          </a:effectLst>
        </p:spPr>
      </p:pic>
      <p:sp>
        <p:nvSpPr>
          <p:cNvPr id="5" name="Donut 4"/>
          <p:cNvSpPr/>
          <p:nvPr/>
        </p:nvSpPr>
        <p:spPr>
          <a:xfrm>
            <a:off x="4305300" y="3657600"/>
            <a:ext cx="1028700" cy="304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305300" y="4191000"/>
            <a:ext cx="1028700" cy="304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ight Arrow 6"/>
          <p:cNvSpPr/>
          <p:nvPr/>
        </p:nvSpPr>
        <p:spPr>
          <a:xfrm flipV="1">
            <a:off x="5286380" y="4286257"/>
            <a:ext cx="500066"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57818" y="3786190"/>
            <a:ext cx="1143008"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215206" y="3643314"/>
            <a:ext cx="785818"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707886"/>
          </a:xfrm>
          <a:noFill/>
        </p:spPr>
        <p:txBody>
          <a:bodyPr wrap="square" rtlCol="1">
            <a:spAutoFit/>
          </a:bodyPr>
          <a:lstStyle/>
          <a:p>
            <a:pPr algn="ctr"/>
            <a:r>
              <a:rPr lang="en-US" sz="4000" b="1" dirty="0" smtClean="0">
                <a:solidFill>
                  <a:srgbClr val="0000FF"/>
                </a:solidFill>
                <a:latin typeface="Calibri" pitchFamily="34" charset="0"/>
                <a:ea typeface="+mn-ea"/>
                <a:cs typeface="Arial" pitchFamily="34" charset="0"/>
              </a:rPr>
              <a:t>Superficial Veins of Head &amp; Neck</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857232"/>
            <a:ext cx="8915400" cy="329320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defRPr/>
            </a:pPr>
            <a:r>
              <a:rPr lang="en-US" sz="3200" b="1" dirty="0" smtClean="0">
                <a:solidFill>
                  <a:srgbClr val="0000FF"/>
                </a:solidFill>
                <a:latin typeface="Calibri" pitchFamily="34" charset="0"/>
                <a:cs typeface="Arial" pitchFamily="34" charset="0"/>
              </a:rPr>
              <a:t>External Jugular Vein:</a:t>
            </a:r>
          </a:p>
          <a:p>
            <a:pPr lvl="1" algn="just">
              <a:spcBef>
                <a:spcPct val="0"/>
              </a:spcBef>
              <a:buFont typeface="Wingdings" pitchFamily="2" charset="2"/>
              <a:buChar char="Ø"/>
              <a:defRPr/>
            </a:pPr>
            <a:r>
              <a:rPr lang="en-US" sz="2000" b="1" u="sng" dirty="0" smtClean="0">
                <a:solidFill>
                  <a:schemeClr val="bg1">
                    <a:lumMod val="75000"/>
                    <a:lumOff val="25000"/>
                  </a:schemeClr>
                </a:solidFill>
                <a:latin typeface="Calibri" pitchFamily="34" charset="0"/>
                <a:cs typeface="Arial" pitchFamily="34" charset="0"/>
              </a:rPr>
              <a:t>Lies</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superficial</a:t>
            </a:r>
            <a:r>
              <a:rPr lang="en-US" sz="2000" dirty="0" smtClean="0">
                <a:solidFill>
                  <a:schemeClr val="bg1">
                    <a:lumMod val="75000"/>
                    <a:lumOff val="25000"/>
                  </a:schemeClr>
                </a:solidFill>
                <a:latin typeface="Calibri" pitchFamily="34" charset="0"/>
                <a:cs typeface="Arial" pitchFamily="34" charset="0"/>
              </a:rPr>
              <a:t> to the</a:t>
            </a: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sternomastoid</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muscle </a:t>
            </a:r>
          </a:p>
          <a:p>
            <a:pPr lvl="1" algn="just">
              <a:spcBef>
                <a:spcPct val="0"/>
              </a:spcBef>
              <a:buFont typeface="Wingdings" pitchFamily="2" charset="2"/>
              <a:buChar char="Ø"/>
              <a:defRPr/>
            </a:pPr>
            <a:r>
              <a:rPr lang="en-US" sz="2000" b="1" u="sng" dirty="0" smtClean="0">
                <a:solidFill>
                  <a:schemeClr val="bg1">
                    <a:lumMod val="75000"/>
                    <a:lumOff val="25000"/>
                  </a:schemeClr>
                </a:solidFill>
                <a:latin typeface="Calibri" pitchFamily="34" charset="0"/>
                <a:cs typeface="Arial" pitchFamily="34" charset="0"/>
              </a:rPr>
              <a:t>Begins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just behind the angle of mandible </a:t>
            </a:r>
            <a:r>
              <a:rPr lang="en-US" sz="2000" b="1" dirty="0" smtClean="0">
                <a:solidFill>
                  <a:schemeClr val="bg1">
                    <a:lumMod val="75000"/>
                    <a:lumOff val="25000"/>
                  </a:schemeClr>
                </a:solidFill>
                <a:latin typeface="Calibri" pitchFamily="34" charset="0"/>
                <a:cs typeface="Arial" pitchFamily="34" charset="0"/>
              </a:rPr>
              <a:t>by union of </a:t>
            </a:r>
            <a:r>
              <a:rPr lang="en-US" sz="2000" dirty="0" smtClean="0">
                <a:solidFill>
                  <a:srgbClr val="FF0000"/>
                </a:solidFill>
                <a:latin typeface="Calibri" pitchFamily="34" charset="0"/>
                <a:cs typeface="Arial" pitchFamily="34" charset="0"/>
              </a:rPr>
              <a:t>posterior auricular vein </a:t>
            </a:r>
            <a:r>
              <a:rPr lang="en-US" sz="2000" dirty="0" smtClean="0">
                <a:solidFill>
                  <a:schemeClr val="bg1">
                    <a:lumMod val="75000"/>
                    <a:lumOff val="25000"/>
                  </a:schemeClr>
                </a:solidFill>
                <a:latin typeface="Calibri" pitchFamily="34" charset="0"/>
                <a:cs typeface="Arial" pitchFamily="34" charset="0"/>
              </a:rPr>
              <a:t>with the </a:t>
            </a:r>
            <a:r>
              <a:rPr lang="en-US" sz="2000" dirty="0" smtClean="0">
                <a:solidFill>
                  <a:srgbClr val="FF0000"/>
                </a:solidFill>
                <a:latin typeface="Calibri" pitchFamily="34" charset="0"/>
                <a:cs typeface="Arial" pitchFamily="34" charset="0"/>
              </a:rPr>
              <a:t>posterior division of </a:t>
            </a:r>
            <a:r>
              <a:rPr lang="en-US" sz="2000" dirty="0" err="1" smtClean="0">
                <a:solidFill>
                  <a:srgbClr val="FF0000"/>
                </a:solidFill>
                <a:latin typeface="Calibri" pitchFamily="34" charset="0"/>
                <a:cs typeface="Arial" pitchFamily="34" charset="0"/>
              </a:rPr>
              <a:t>retromandibular</a:t>
            </a:r>
            <a:r>
              <a:rPr lang="en-US" sz="2000" dirty="0" smtClean="0">
                <a:solidFill>
                  <a:srgbClr val="FF0000"/>
                </a:solidFill>
                <a:latin typeface="Calibri" pitchFamily="34" charset="0"/>
                <a:cs typeface="Arial" pitchFamily="34" charset="0"/>
              </a:rPr>
              <a:t> vein</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It passes down the neck and it is the </a:t>
            </a:r>
            <a:r>
              <a:rPr lang="en-US" sz="2000" b="1" dirty="0" smtClean="0">
                <a:solidFill>
                  <a:srgbClr val="0000FF"/>
                </a:solidFill>
                <a:latin typeface="Calibri" pitchFamily="34" charset="0"/>
                <a:cs typeface="Arial" pitchFamily="34" charset="0"/>
              </a:rPr>
              <a:t>only</a:t>
            </a:r>
            <a:r>
              <a:rPr lang="en-US" sz="2000" dirty="0" smtClean="0">
                <a:solidFill>
                  <a:srgbClr val="0000FF"/>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tributary </a:t>
            </a:r>
            <a:r>
              <a:rPr lang="en-US" sz="2000" b="1" dirty="0" smtClean="0">
                <a:solidFill>
                  <a:schemeClr val="bg1">
                    <a:lumMod val="75000"/>
                    <a:lumOff val="25000"/>
                  </a:schemeClr>
                </a:solidFill>
                <a:latin typeface="Calibri" pitchFamily="34" charset="0"/>
                <a:cs typeface="Arial" pitchFamily="34" charset="0"/>
              </a:rPr>
              <a:t>of the </a:t>
            </a:r>
            <a:r>
              <a:rPr lang="en-US" sz="2000" b="1" dirty="0" smtClean="0">
                <a:solidFill>
                  <a:srgbClr val="0000FF"/>
                </a:solidFill>
                <a:latin typeface="Calibri" pitchFamily="34" charset="0"/>
                <a:cs typeface="Arial" pitchFamily="34" charset="0"/>
              </a:rPr>
              <a:t>subclavian vein</a:t>
            </a:r>
            <a:r>
              <a:rPr lang="en-US" sz="2000" dirty="0" smtClean="0">
                <a:solidFill>
                  <a:srgbClr val="0000FF"/>
                </a:solidFill>
                <a:latin typeface="Calibri" pitchFamily="34" charset="0"/>
                <a:cs typeface="Arial" pitchFamily="34" charset="0"/>
              </a:rPr>
              <a:t>.</a:t>
            </a:r>
          </a:p>
          <a:p>
            <a:pPr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It drains </a:t>
            </a:r>
            <a:r>
              <a:rPr lang="en-US" sz="2000" dirty="0" smtClean="0">
                <a:solidFill>
                  <a:schemeClr val="bg1">
                    <a:lumMod val="75000"/>
                    <a:lumOff val="25000"/>
                  </a:schemeClr>
                </a:solidFill>
                <a:latin typeface="Calibri" pitchFamily="34" charset="0"/>
                <a:cs typeface="Arial" pitchFamily="34" charset="0"/>
              </a:rPr>
              <a:t>blood from:</a:t>
            </a:r>
          </a:p>
          <a:p>
            <a:pPr lvl="2" algn="just">
              <a:spcBef>
                <a:spcPct val="0"/>
              </a:spcBef>
              <a:buClr>
                <a:schemeClr val="accent1"/>
              </a:buClr>
              <a:buFont typeface="Wingdings" pitchFamily="2" charset="2"/>
              <a:buChar char="ü"/>
              <a:defRPr/>
            </a:pPr>
            <a:r>
              <a:rPr lang="en-US" sz="1800" dirty="0" smtClean="0">
                <a:solidFill>
                  <a:schemeClr val="bg1">
                    <a:lumMod val="75000"/>
                    <a:lumOff val="25000"/>
                  </a:schemeClr>
                </a:solidFill>
                <a:latin typeface="Calibri" pitchFamily="34" charset="0"/>
                <a:cs typeface="Arial" pitchFamily="34" charset="0"/>
              </a:rPr>
              <a:t> </a:t>
            </a:r>
            <a:r>
              <a:rPr lang="en-US" sz="1800" b="1" dirty="0" smtClean="0">
                <a:solidFill>
                  <a:schemeClr val="bg1">
                    <a:lumMod val="75000"/>
                    <a:lumOff val="25000"/>
                  </a:schemeClr>
                </a:solidFill>
                <a:latin typeface="Calibri" pitchFamily="34" charset="0"/>
                <a:cs typeface="Arial" pitchFamily="34" charset="0"/>
              </a:rPr>
              <a:t>Outside of the skull</a:t>
            </a:r>
          </a:p>
          <a:p>
            <a:pPr lvl="2" algn="just">
              <a:spcBef>
                <a:spcPct val="0"/>
              </a:spcBef>
              <a:buClr>
                <a:schemeClr val="accent1"/>
              </a:buClr>
              <a:buFont typeface="Wingdings" pitchFamily="2" charset="2"/>
              <a:buChar char="ü"/>
              <a:defRPr/>
            </a:pPr>
            <a:r>
              <a:rPr lang="en-US" sz="1800" dirty="0" smtClean="0">
                <a:solidFill>
                  <a:schemeClr val="bg1">
                    <a:lumMod val="75000"/>
                    <a:lumOff val="25000"/>
                  </a:schemeClr>
                </a:solidFill>
                <a:latin typeface="Calibri" pitchFamily="34" charset="0"/>
                <a:cs typeface="Arial" pitchFamily="34" charset="0"/>
              </a:rPr>
              <a:t> </a:t>
            </a:r>
            <a:r>
              <a:rPr lang="en-US" sz="1800" b="1" dirty="0" smtClean="0">
                <a:solidFill>
                  <a:schemeClr val="bg1">
                    <a:lumMod val="75000"/>
                    <a:lumOff val="25000"/>
                  </a:schemeClr>
                </a:solidFill>
                <a:latin typeface="Calibri" pitchFamily="34" charset="0"/>
                <a:cs typeface="Arial" pitchFamily="34" charset="0"/>
              </a:rPr>
              <a:t>Deep</a:t>
            </a:r>
            <a:r>
              <a:rPr lang="en-US" sz="1800" dirty="0" smtClean="0">
                <a:solidFill>
                  <a:schemeClr val="bg1">
                    <a:lumMod val="75000"/>
                    <a:lumOff val="25000"/>
                  </a:schemeClr>
                </a:solidFill>
                <a:latin typeface="Calibri" pitchFamily="34" charset="0"/>
                <a:cs typeface="Arial" pitchFamily="34" charset="0"/>
              </a:rPr>
              <a:t> parts of the </a:t>
            </a:r>
            <a:r>
              <a:rPr lang="en-US" sz="1800" b="1" dirty="0" smtClean="0">
                <a:solidFill>
                  <a:schemeClr val="bg1">
                    <a:lumMod val="75000"/>
                    <a:lumOff val="25000"/>
                  </a:schemeClr>
                </a:solidFill>
                <a:latin typeface="Calibri" pitchFamily="34" charset="0"/>
                <a:cs typeface="Arial" pitchFamily="34" charset="0"/>
              </a:rPr>
              <a:t>face.</a:t>
            </a:r>
          </a:p>
          <a:p>
            <a:pPr lvl="1" algn="just">
              <a:spcBef>
                <a:spcPct val="0"/>
              </a:spcBef>
              <a:buFont typeface="Wingdings" pitchFamily="2" charset="2"/>
              <a:buNone/>
              <a:defRPr/>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8. Head and neck\F66122-008-f173.jpg"/>
          <p:cNvPicPr>
            <a:picLocks noChangeAspect="1" noChangeArrowheads="1"/>
          </p:cNvPicPr>
          <p:nvPr/>
        </p:nvPicPr>
        <p:blipFill>
          <a:blip r:embed="rId3" cstate="print"/>
          <a:srcRect l="5298" t="2809" r="8278" b="5505"/>
          <a:stretch>
            <a:fillRect/>
          </a:stretch>
        </p:blipFill>
        <p:spPr bwMode="auto">
          <a:xfrm>
            <a:off x="4495800" y="2806700"/>
            <a:ext cx="3911600" cy="3799840"/>
          </a:xfrm>
          <a:prstGeom prst="rect">
            <a:avLst/>
          </a:prstGeom>
          <a:ln>
            <a:solidFill>
              <a:schemeClr val="bg2"/>
            </a:solidFill>
          </a:ln>
          <a:effectLst>
            <a:softEdge rad="112500"/>
          </a:effectLst>
        </p:spPr>
      </p:pic>
      <p:pic>
        <p:nvPicPr>
          <p:cNvPr id="5" name="Picture 14" descr="E:\dad\Student Gray\8. Head and neck\F66122-008-f154.jpg"/>
          <p:cNvPicPr>
            <a:picLocks noChangeAspect="1" noChangeArrowheads="1"/>
          </p:cNvPicPr>
          <p:nvPr/>
        </p:nvPicPr>
        <p:blipFill>
          <a:blip r:embed="rId4" cstate="print"/>
          <a:srcRect b="5556"/>
          <a:stretch>
            <a:fillRect/>
          </a:stretch>
        </p:blipFill>
        <p:spPr bwMode="auto">
          <a:xfrm>
            <a:off x="899592" y="3717032"/>
            <a:ext cx="3456384" cy="3140968"/>
          </a:xfrm>
          <a:prstGeom prst="rect">
            <a:avLst/>
          </a:prstGeom>
          <a:ln>
            <a:solidFill>
              <a:schemeClr val="bg2"/>
            </a:solidFill>
          </a:ln>
          <a:effectLst>
            <a:softEdge rad="112500"/>
          </a:effectLst>
        </p:spPr>
      </p:pic>
      <p:sp>
        <p:nvSpPr>
          <p:cNvPr id="6" name="Right Arrow 5"/>
          <p:cNvSpPr/>
          <p:nvPr/>
        </p:nvSpPr>
        <p:spPr>
          <a:xfrm>
            <a:off x="1643042" y="5572140"/>
            <a:ext cx="428628"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4" name="Picture 2" descr="Gray557.png"/>
          <p:cNvPicPr>
            <a:picLocks noChangeAspect="1" noChangeArrowheads="1"/>
          </p:cNvPicPr>
          <p:nvPr/>
        </p:nvPicPr>
        <p:blipFill>
          <a:blip r:embed="rId5"/>
          <a:srcRect l="5882" b="9091"/>
          <a:stretch>
            <a:fillRect/>
          </a:stretch>
        </p:blipFill>
        <p:spPr bwMode="auto">
          <a:xfrm>
            <a:off x="928662" y="3500438"/>
            <a:ext cx="3357586" cy="3357562"/>
          </a:xfrm>
          <a:prstGeom prst="rect">
            <a:avLst/>
          </a:prstGeom>
          <a:noFill/>
        </p:spPr>
      </p:pic>
      <p:sp>
        <p:nvSpPr>
          <p:cNvPr id="9" name="Oval 8"/>
          <p:cNvSpPr/>
          <p:nvPr/>
        </p:nvSpPr>
        <p:spPr>
          <a:xfrm>
            <a:off x="4286248" y="3143248"/>
            <a:ext cx="1071570" cy="5000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500958" y="3500438"/>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4500562" y="3143248"/>
            <a:ext cx="714380" cy="338554"/>
          </a:xfrm>
          <a:prstGeom prst="rect">
            <a:avLst/>
          </a:prstGeom>
          <a:noFill/>
        </p:spPr>
        <p:txBody>
          <a:bodyPr wrap="square" rtlCol="0">
            <a:spAutoFit/>
          </a:bodyPr>
          <a:lstStyle/>
          <a:p>
            <a:r>
              <a:rPr lang="en-US" sz="800" dirty="0" smtClean="0">
                <a:solidFill>
                  <a:schemeClr val="bg1"/>
                </a:solidFill>
              </a:rPr>
              <a:t>Posterior division of</a:t>
            </a:r>
            <a:endParaRPr lang="en-US" sz="800" dirty="0">
              <a:solidFill>
                <a:schemeClr val="bg1"/>
              </a:solidFill>
            </a:endParaRPr>
          </a:p>
        </p:txBody>
      </p:sp>
      <p:sp>
        <p:nvSpPr>
          <p:cNvPr id="12" name="TextBox 11"/>
          <p:cNvSpPr txBox="1"/>
          <p:nvPr/>
        </p:nvSpPr>
        <p:spPr>
          <a:xfrm>
            <a:off x="4357686" y="3429000"/>
            <a:ext cx="642942" cy="215444"/>
          </a:xfrm>
          <a:prstGeom prst="rect">
            <a:avLst/>
          </a:prstGeom>
          <a:noFill/>
        </p:spPr>
        <p:txBody>
          <a:bodyPr wrap="square" rtlCol="0">
            <a:spAutoFit/>
          </a:bodyPr>
          <a:lstStyle/>
          <a:p>
            <a:r>
              <a:rPr lang="en-US" sz="800" b="1" dirty="0" smtClean="0">
                <a:solidFill>
                  <a:schemeClr val="bg1"/>
                </a:solidFill>
              </a:rPr>
              <a:t>Ret</a:t>
            </a:r>
            <a:endParaRPr lang="en-US" sz="800"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Superficial Veins of Head &amp; Neck</a:t>
            </a:r>
            <a:endParaRPr lang="ar-SA" sz="4000" b="1" dirty="0">
              <a:solidFill>
                <a:srgbClr val="0000FF"/>
              </a:solidFill>
              <a:latin typeface="Calibri" pitchFamily="34" charset="0"/>
              <a:ea typeface="+mn-ea"/>
              <a:cs typeface="Arial" pitchFamily="34" charset="0"/>
            </a:endParaRPr>
          </a:p>
        </p:txBody>
      </p:sp>
      <p:sp>
        <p:nvSpPr>
          <p:cNvPr id="5" name="Content Placeholder 4"/>
          <p:cNvSpPr>
            <a:spLocks noGrp="1"/>
          </p:cNvSpPr>
          <p:nvPr>
            <p:ph idx="1"/>
          </p:nvPr>
        </p:nvSpPr>
        <p:spPr>
          <a:xfrm>
            <a:off x="0" y="1270000"/>
            <a:ext cx="9144000" cy="273921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3200" b="1" dirty="0" smtClean="0">
                <a:solidFill>
                  <a:srgbClr val="0000FF"/>
                </a:solidFill>
                <a:latin typeface="Calibri" pitchFamily="34" charset="0"/>
                <a:cs typeface="Arial" pitchFamily="34" charset="0"/>
              </a:rPr>
              <a:t>Anterior jugular veins:</a:t>
            </a:r>
          </a:p>
          <a:p>
            <a:pPr lvl="1" algn="just">
              <a:spcBef>
                <a:spcPct val="0"/>
              </a:spcBef>
              <a:buFont typeface="Wingdings" pitchFamily="2" charset="2"/>
              <a:buChar char="Ø"/>
            </a:pPr>
            <a:r>
              <a:rPr lang="en-US" sz="2000" b="1" dirty="0" smtClean="0">
                <a:solidFill>
                  <a:srgbClr val="0000FF"/>
                </a:solidFill>
                <a:latin typeface="Calibri" pitchFamily="34" charset="0"/>
                <a:cs typeface="Arial" pitchFamily="34" charset="0"/>
              </a:rPr>
              <a:t> It begins </a:t>
            </a:r>
            <a:r>
              <a:rPr lang="en-US" sz="2000" dirty="0" smtClean="0">
                <a:solidFill>
                  <a:schemeClr val="bg1">
                    <a:lumMod val="75000"/>
                    <a:lumOff val="25000"/>
                  </a:schemeClr>
                </a:solidFill>
                <a:latin typeface="Calibri" pitchFamily="34" charset="0"/>
                <a:cs typeface="Arial" pitchFamily="34" charset="0"/>
              </a:rPr>
              <a:t>in the upper part of the neck by </a:t>
            </a:r>
            <a:r>
              <a:rPr lang="en-US" sz="2000" b="1" dirty="0" smtClean="0">
                <a:solidFill>
                  <a:srgbClr val="FF0000"/>
                </a:solidFill>
                <a:latin typeface="Calibri" pitchFamily="34" charset="0"/>
                <a:cs typeface="Arial" pitchFamily="34" charset="0"/>
              </a:rPr>
              <a:t>the union of the submental veins. </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It descends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close to the median line of the neck, </a:t>
            </a:r>
            <a:r>
              <a:rPr lang="en-US" sz="2000" b="1" u="sng" dirty="0" smtClean="0">
                <a:solidFill>
                  <a:schemeClr val="bg1">
                    <a:lumMod val="75000"/>
                    <a:lumOff val="25000"/>
                  </a:schemeClr>
                </a:solidFill>
                <a:latin typeface="Calibri" pitchFamily="34" charset="0"/>
                <a:cs typeface="Arial" pitchFamily="34" charset="0"/>
              </a:rPr>
              <a:t>medial to</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err="1" smtClean="0">
                <a:solidFill>
                  <a:srgbClr val="FF0000"/>
                </a:solidFill>
                <a:latin typeface="Calibri" pitchFamily="34" charset="0"/>
                <a:cs typeface="Arial" pitchFamily="34" charset="0"/>
              </a:rPr>
              <a:t>sternomastoid</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At the lower part of the neck</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it</a:t>
            </a:r>
            <a:r>
              <a:rPr lang="en-US" sz="2000" dirty="0" smtClean="0">
                <a:solidFill>
                  <a:schemeClr val="bg1">
                    <a:lumMod val="75000"/>
                    <a:lumOff val="25000"/>
                  </a:schemeClr>
                </a:solidFill>
                <a:latin typeface="Calibri" pitchFamily="34" charset="0"/>
                <a:cs typeface="Arial" pitchFamily="34" charset="0"/>
              </a:rPr>
              <a:t> passes laterally </a:t>
            </a:r>
            <a:r>
              <a:rPr lang="en-US" sz="2000" b="1" u="sng" dirty="0" smtClean="0">
                <a:solidFill>
                  <a:schemeClr val="bg1">
                    <a:lumMod val="75000"/>
                    <a:lumOff val="25000"/>
                  </a:schemeClr>
                </a:solidFill>
                <a:latin typeface="Calibri" pitchFamily="34" charset="0"/>
                <a:cs typeface="Arial" pitchFamily="34" charset="0"/>
              </a:rPr>
              <a:t>beneath (deep to) </a:t>
            </a:r>
            <a:r>
              <a:rPr lang="en-US" sz="2000" dirty="0" smtClean="0">
                <a:solidFill>
                  <a:schemeClr val="bg1">
                    <a:lumMod val="75000"/>
                    <a:lumOff val="25000"/>
                  </a:schemeClr>
                </a:solidFill>
                <a:latin typeface="Calibri" pitchFamily="34" charset="0"/>
                <a:cs typeface="Arial" pitchFamily="34" charset="0"/>
              </a:rPr>
              <a:t> </a:t>
            </a:r>
            <a:r>
              <a:rPr lang="en-US" sz="2000" b="1" dirty="0" err="1" smtClean="0">
                <a:solidFill>
                  <a:srgbClr val="FF0000"/>
                </a:solidFill>
                <a:latin typeface="Calibri" pitchFamily="34" charset="0"/>
                <a:cs typeface="Arial" pitchFamily="34" charset="0"/>
              </a:rPr>
              <a:t>sternomastoid</a:t>
            </a:r>
            <a:r>
              <a:rPr lang="en-US" sz="2000" b="1" dirty="0" smtClean="0">
                <a:solidFill>
                  <a:srgbClr val="FF0000"/>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muscle</a:t>
            </a:r>
            <a:r>
              <a:rPr lang="en-US" sz="2000" dirty="0" smtClean="0">
                <a:solidFill>
                  <a:schemeClr val="bg1">
                    <a:lumMod val="75000"/>
                    <a:lumOff val="25000"/>
                  </a:schemeClr>
                </a:solidFill>
                <a:latin typeface="Calibri" pitchFamily="34" charset="0"/>
                <a:cs typeface="Arial" pitchFamily="34" charset="0"/>
              </a:rPr>
              <a:t> to </a:t>
            </a:r>
            <a:r>
              <a:rPr lang="en-US" sz="2000" b="1" u="sng" dirty="0" smtClean="0">
                <a:solidFill>
                  <a:schemeClr val="bg1">
                    <a:lumMod val="75000"/>
                    <a:lumOff val="25000"/>
                  </a:schemeClr>
                </a:solidFill>
                <a:latin typeface="Calibri" pitchFamily="34" charset="0"/>
                <a:cs typeface="Arial" pitchFamily="34" charset="0"/>
              </a:rPr>
              <a:t>drain into</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FF0000"/>
                </a:solidFill>
                <a:latin typeface="Calibri" pitchFamily="34" charset="0"/>
                <a:cs typeface="Arial" pitchFamily="34" charset="0"/>
              </a:rPr>
              <a:t>external jugular vein.</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Just above the sternum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two anterior </a:t>
            </a:r>
            <a:r>
              <a:rPr lang="en-US" sz="2000" dirty="0" smtClean="0">
                <a:solidFill>
                  <a:schemeClr val="bg1">
                    <a:lumMod val="75000"/>
                    <a:lumOff val="25000"/>
                  </a:schemeClr>
                </a:solidFill>
                <a:latin typeface="Calibri" pitchFamily="34" charset="0"/>
                <a:cs typeface="Arial" pitchFamily="34" charset="0"/>
              </a:rPr>
              <a:t>jugular veins </a:t>
            </a:r>
            <a:r>
              <a:rPr lang="en-US" sz="2000" b="1" dirty="0" smtClean="0">
                <a:solidFill>
                  <a:schemeClr val="bg1">
                    <a:lumMod val="75000"/>
                    <a:lumOff val="25000"/>
                  </a:schemeClr>
                </a:solidFill>
                <a:latin typeface="Calibri" pitchFamily="34" charset="0"/>
                <a:cs typeface="Arial" pitchFamily="34" charset="0"/>
              </a:rPr>
              <a:t>communicate</a:t>
            </a:r>
            <a:r>
              <a:rPr lang="en-US" sz="2000" dirty="0" smtClean="0">
                <a:solidFill>
                  <a:schemeClr val="bg1">
                    <a:lumMod val="75000"/>
                    <a:lumOff val="25000"/>
                  </a:schemeClr>
                </a:solidFill>
                <a:latin typeface="Calibri" pitchFamily="34" charset="0"/>
                <a:cs typeface="Arial" pitchFamily="34" charset="0"/>
              </a:rPr>
              <a:t> by a </a:t>
            </a:r>
            <a:r>
              <a:rPr lang="en-US" sz="2000" b="1" dirty="0" smtClean="0">
                <a:solidFill>
                  <a:srgbClr val="0000FF"/>
                </a:solidFill>
                <a:latin typeface="Calibri" pitchFamily="34" charset="0"/>
                <a:cs typeface="Arial" pitchFamily="34" charset="0"/>
              </a:rPr>
              <a:t>transverse vein </a:t>
            </a:r>
            <a:r>
              <a:rPr lang="en-US" sz="2000" dirty="0" smtClean="0">
                <a:solidFill>
                  <a:schemeClr val="bg1">
                    <a:lumMod val="75000"/>
                    <a:lumOff val="25000"/>
                  </a:schemeClr>
                </a:solidFill>
                <a:latin typeface="Calibri" pitchFamily="34" charset="0"/>
                <a:cs typeface="Arial" pitchFamily="34" charset="0"/>
              </a:rPr>
              <a:t>to form the </a:t>
            </a:r>
            <a:r>
              <a:rPr lang="en-US" sz="2000" b="1" dirty="0" smtClean="0">
                <a:solidFill>
                  <a:srgbClr val="0000FF"/>
                </a:solidFill>
                <a:latin typeface="Calibri" pitchFamily="34" charset="0"/>
                <a:cs typeface="Arial" pitchFamily="34" charset="0"/>
              </a:rPr>
              <a:t>jugular arch.</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14" descr="E:\dad\Student Gray\8. Head and neck\F66122-008-f154.jpg"/>
          <p:cNvPicPr>
            <a:picLocks noChangeAspect="1" noChangeArrowheads="1"/>
          </p:cNvPicPr>
          <p:nvPr/>
        </p:nvPicPr>
        <p:blipFill>
          <a:blip r:embed="rId3" cstate="print"/>
          <a:srcRect b="5556"/>
          <a:stretch>
            <a:fillRect/>
          </a:stretch>
        </p:blipFill>
        <p:spPr bwMode="auto">
          <a:xfrm>
            <a:off x="5170596" y="3733800"/>
            <a:ext cx="3287604" cy="2971800"/>
          </a:xfrm>
          <a:prstGeom prst="rect">
            <a:avLst/>
          </a:prstGeom>
          <a:noFill/>
          <a:ln w="9525">
            <a:noFill/>
            <a:miter lim="800000"/>
            <a:headEnd/>
            <a:tailEnd/>
          </a:ln>
          <a:effectLst>
            <a:softEdge rad="112500"/>
          </a:effectLst>
        </p:spPr>
      </p:pic>
      <p:pic>
        <p:nvPicPr>
          <p:cNvPr id="1026" name="Picture 2" descr="http://image.slidesharecdn.com/18-mainarteriesveinsofneck-140407225747-phpapp01/95/18-main-arteries-veins-of-neck-for-anaesthesia-22-1024.jpg?cb=13969295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238228"/>
            <a:ext cx="3816424" cy="2467372"/>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6" name="Right Arrow 5"/>
          <p:cNvSpPr/>
          <p:nvPr/>
        </p:nvSpPr>
        <p:spPr>
          <a:xfrm>
            <a:off x="5857884" y="5143512"/>
            <a:ext cx="85725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000364" y="6215082"/>
            <a:ext cx="285752"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43240" y="5643578"/>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flipV="1">
            <a:off x="7000892" y="6046486"/>
            <a:ext cx="928694"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86710" y="5857892"/>
            <a:ext cx="1214446" cy="246221"/>
          </a:xfrm>
          <a:prstGeom prst="rect">
            <a:avLst/>
          </a:prstGeom>
          <a:noFill/>
        </p:spPr>
        <p:txBody>
          <a:bodyPr wrap="square" rtlCol="0">
            <a:spAutoFit/>
          </a:bodyPr>
          <a:lstStyle/>
          <a:p>
            <a:r>
              <a:rPr lang="en-US" sz="1000" b="1" dirty="0" smtClean="0">
                <a:solidFill>
                  <a:srgbClr val="0000FF"/>
                </a:solidFill>
              </a:rPr>
              <a:t>Jugular arch</a:t>
            </a:r>
            <a:endParaRPr lang="en-US" sz="1000" b="1" dirty="0">
              <a:solidFill>
                <a:srgbClr val="0000FF"/>
              </a:solidFill>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2195"/>
            <a:ext cx="9144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Deep Veins of Head &amp; Neck</a:t>
            </a:r>
            <a:endParaRPr lang="ar-SA" sz="4000" b="1" dirty="0">
              <a:solidFill>
                <a:srgbClr val="0000FF"/>
              </a:solidFill>
              <a:latin typeface="Calibri" pitchFamily="34" charset="0"/>
              <a:ea typeface="+mn-ea"/>
              <a:cs typeface="Arial" pitchFamily="34" charset="0"/>
            </a:endParaRPr>
          </a:p>
        </p:txBody>
      </p:sp>
      <p:sp>
        <p:nvSpPr>
          <p:cNvPr id="5" name="Content Placeholder 4"/>
          <p:cNvSpPr>
            <a:spLocks noGrp="1"/>
          </p:cNvSpPr>
          <p:nvPr>
            <p:ph idx="1"/>
          </p:nvPr>
        </p:nvSpPr>
        <p:spPr>
          <a:xfrm>
            <a:off x="0" y="1270000"/>
            <a:ext cx="5292080" cy="5509200"/>
          </a:xfrm>
          <a:solidFill>
            <a:schemeClr val="tx1"/>
          </a:solidFill>
          <a:ln w="9525">
            <a:no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3200" dirty="0" smtClean="0">
                <a:solidFill>
                  <a:srgbClr val="0000FF"/>
                </a:solidFill>
                <a:latin typeface="Calibri" pitchFamily="34" charset="0"/>
                <a:cs typeface="Arial" pitchFamily="34" charset="0"/>
              </a:rPr>
              <a:t> </a:t>
            </a:r>
            <a:r>
              <a:rPr lang="en-US" sz="3200" b="1" dirty="0" smtClean="0">
                <a:solidFill>
                  <a:srgbClr val="0000FF"/>
                </a:solidFill>
                <a:latin typeface="Calibri" pitchFamily="34" charset="0"/>
                <a:cs typeface="Arial" pitchFamily="34" charset="0"/>
              </a:rPr>
              <a:t>Internal Jugulars vein:</a:t>
            </a:r>
          </a:p>
          <a:p>
            <a:pPr lvl="1" algn="just">
              <a:spcBef>
                <a:spcPct val="0"/>
              </a:spcBef>
              <a:buFont typeface="Wingdings" pitchFamily="2" charset="2"/>
              <a:buChar char="Ø"/>
            </a:pPr>
            <a:r>
              <a:rPr lang="en-US" sz="2000" b="1" dirty="0" smtClean="0">
                <a:solidFill>
                  <a:srgbClr val="FF0000"/>
                </a:solidFill>
                <a:latin typeface="Calibri" pitchFamily="34" charset="0"/>
                <a:cs typeface="Arial" pitchFamily="34" charset="0"/>
              </a:rPr>
              <a:t> Drains </a:t>
            </a:r>
            <a:r>
              <a:rPr lang="en-US" sz="2000" dirty="0" smtClean="0">
                <a:solidFill>
                  <a:schemeClr val="bg1">
                    <a:lumMod val="75000"/>
                    <a:lumOff val="25000"/>
                  </a:schemeClr>
                </a:solidFill>
                <a:latin typeface="Calibri" pitchFamily="34" charset="0"/>
                <a:cs typeface="Arial" pitchFamily="34" charset="0"/>
              </a:rPr>
              <a:t>blood from the </a:t>
            </a:r>
            <a:r>
              <a:rPr lang="en-US" sz="2000" dirty="0" err="1" smtClean="0">
                <a:solidFill>
                  <a:schemeClr val="bg1">
                    <a:lumMod val="75000"/>
                    <a:lumOff val="25000"/>
                  </a:schemeClr>
                </a:solidFill>
                <a:latin typeface="Calibri" pitchFamily="34" charset="0"/>
                <a:cs typeface="Arial" pitchFamily="34" charset="0"/>
              </a:rPr>
              <a:t>brain,face</a:t>
            </a:r>
            <a:r>
              <a:rPr lang="en-US" sz="2000" dirty="0" smtClean="0">
                <a:solidFill>
                  <a:schemeClr val="bg1">
                    <a:lumMod val="75000"/>
                    <a:lumOff val="25000"/>
                  </a:schemeClr>
                </a:solidFill>
                <a:latin typeface="Calibri" pitchFamily="34" charset="0"/>
                <a:cs typeface="Arial" pitchFamily="34" charset="0"/>
              </a:rPr>
              <a:t>, head &amp; neck.</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It descends in the neck </a:t>
            </a:r>
            <a:r>
              <a:rPr lang="en-US" sz="2000" dirty="0" smtClean="0">
                <a:solidFill>
                  <a:schemeClr val="bg1">
                    <a:lumMod val="75000"/>
                    <a:lumOff val="25000"/>
                  </a:schemeClr>
                </a:solidFill>
                <a:latin typeface="Calibri" pitchFamily="34" charset="0"/>
                <a:cs typeface="Arial" pitchFamily="34" charset="0"/>
              </a:rPr>
              <a:t>along </a:t>
            </a:r>
            <a:r>
              <a:rPr lang="en-US" sz="2000" b="1" dirty="0" smtClean="0">
                <a:solidFill>
                  <a:schemeClr val="bg1">
                    <a:lumMod val="75000"/>
                    <a:lumOff val="25000"/>
                  </a:schemeClr>
                </a:solidFill>
                <a:latin typeface="Calibri" pitchFamily="34" charset="0"/>
                <a:cs typeface="Arial" pitchFamily="34" charset="0"/>
              </a:rPr>
              <a:t>with</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internal</a:t>
            </a:r>
            <a:r>
              <a:rPr lang="en-US" sz="2000" dirty="0" smtClean="0">
                <a:solidFill>
                  <a:schemeClr val="bg1">
                    <a:lumMod val="75000"/>
                    <a:lumOff val="25000"/>
                  </a:schemeClr>
                </a:solidFill>
                <a:latin typeface="Calibri" pitchFamily="34" charset="0"/>
                <a:cs typeface="Arial" pitchFamily="34" charset="0"/>
              </a:rPr>
              <a:t> and </a:t>
            </a:r>
            <a:r>
              <a:rPr lang="en-US" sz="2000" b="1" dirty="0" smtClean="0">
                <a:solidFill>
                  <a:schemeClr val="bg1">
                    <a:lumMod val="75000"/>
                    <a:lumOff val="25000"/>
                  </a:schemeClr>
                </a:solidFill>
                <a:latin typeface="Calibri" pitchFamily="34" charset="0"/>
                <a:cs typeface="Arial" pitchFamily="34" charset="0"/>
              </a:rPr>
              <a:t>common carotid </a:t>
            </a:r>
            <a:r>
              <a:rPr lang="en-US" sz="2000" dirty="0" smtClean="0">
                <a:solidFill>
                  <a:schemeClr val="bg1">
                    <a:lumMod val="75000"/>
                    <a:lumOff val="25000"/>
                  </a:schemeClr>
                </a:solidFill>
                <a:latin typeface="Calibri" pitchFamily="34" charset="0"/>
                <a:cs typeface="Arial" pitchFamily="34" charset="0"/>
              </a:rPr>
              <a:t>arteries and </a:t>
            </a:r>
            <a:r>
              <a:rPr lang="en-US" sz="2000" b="1" dirty="0" err="1" smtClean="0">
                <a:solidFill>
                  <a:schemeClr val="bg1">
                    <a:lumMod val="75000"/>
                    <a:lumOff val="25000"/>
                  </a:schemeClr>
                </a:solidFill>
                <a:latin typeface="Calibri" pitchFamily="34" charset="0"/>
                <a:cs typeface="Arial" pitchFamily="34" charset="0"/>
              </a:rPr>
              <a:t>vagus</a:t>
            </a:r>
            <a:r>
              <a:rPr lang="en-US" sz="2000" b="1" dirty="0" smtClean="0">
                <a:solidFill>
                  <a:schemeClr val="bg1">
                    <a:lumMod val="75000"/>
                    <a:lumOff val="25000"/>
                  </a:schemeClr>
                </a:solidFill>
                <a:latin typeface="Calibri" pitchFamily="34" charset="0"/>
                <a:cs typeface="Arial" pitchFamily="34" charset="0"/>
              </a:rPr>
              <a:t> nerve</a:t>
            </a:r>
            <a:r>
              <a:rPr lang="en-US" sz="2000" dirty="0" smtClean="0">
                <a:solidFill>
                  <a:schemeClr val="bg1">
                    <a:lumMod val="75000"/>
                    <a:lumOff val="25000"/>
                  </a:schemeClr>
                </a:solidFill>
                <a:latin typeface="Calibri" pitchFamily="34" charset="0"/>
                <a:cs typeface="Arial" pitchFamily="34" charset="0"/>
              </a:rPr>
              <a:t>, within the </a:t>
            </a:r>
            <a:r>
              <a:rPr lang="en-US" sz="2000" b="1" dirty="0" smtClean="0">
                <a:solidFill>
                  <a:srgbClr val="FF0000"/>
                </a:solidFill>
                <a:latin typeface="Calibri" pitchFamily="34" charset="0"/>
                <a:cs typeface="Arial" pitchFamily="34" charset="0"/>
              </a:rPr>
              <a:t>carotid sheath</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 Joins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subclavian vein </a:t>
            </a:r>
            <a:r>
              <a:rPr lang="en-US" sz="2000" dirty="0" smtClean="0">
                <a:solidFill>
                  <a:schemeClr val="bg1">
                    <a:lumMod val="75000"/>
                    <a:lumOff val="25000"/>
                  </a:schemeClr>
                </a:solidFill>
                <a:latin typeface="Calibri" pitchFamily="34" charset="0"/>
                <a:cs typeface="Arial" pitchFamily="34" charset="0"/>
              </a:rPr>
              <a:t>to form the </a:t>
            </a:r>
            <a:r>
              <a:rPr lang="en-US" sz="2000" b="1" dirty="0" smtClean="0">
                <a:solidFill>
                  <a:schemeClr val="bg1">
                    <a:lumMod val="75000"/>
                    <a:lumOff val="25000"/>
                  </a:schemeClr>
                </a:solidFill>
                <a:latin typeface="Calibri" pitchFamily="34" charset="0"/>
                <a:cs typeface="Arial" pitchFamily="34" charset="0"/>
              </a:rPr>
              <a:t>brachiocephalic vein.</a:t>
            </a:r>
          </a:p>
          <a:p>
            <a:pPr lvl="1" algn="just">
              <a:spcBef>
                <a:spcPct val="0"/>
              </a:spcBef>
              <a:buFont typeface="Wingdings" pitchFamily="2" charset="2"/>
              <a:buChar char="Ø"/>
            </a:pPr>
            <a:r>
              <a:rPr lang="en-US" sz="2000" b="1" dirty="0" smtClean="0">
                <a:solidFill>
                  <a:srgbClr val="FF0000"/>
                </a:solidFill>
                <a:latin typeface="Calibri" pitchFamily="34" charset="0"/>
                <a:cs typeface="Arial" pitchFamily="34" charset="0"/>
              </a:rPr>
              <a:t> Tributaries: </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Superior &amp;middle thyroid.</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Lingual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Facial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Pharyngeal.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Occipital veins</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Dural venous sinuses (inferior petrosal </a:t>
            </a:r>
          </a:p>
          <a:p>
            <a:pPr marL="749300" lvl="2" indent="0" algn="just">
              <a:spcBef>
                <a:spcPct val="0"/>
              </a:spcBef>
              <a:buClr>
                <a:schemeClr val="accent1"/>
              </a:buClr>
              <a:buNone/>
            </a:pPr>
            <a:r>
              <a:rPr lang="en-US" sz="2000" dirty="0" smtClean="0">
                <a:solidFill>
                  <a:schemeClr val="bg1">
                    <a:lumMod val="75000"/>
                    <a:lumOff val="25000"/>
                  </a:schemeClr>
                </a:solidFill>
                <a:latin typeface="Calibri" pitchFamily="34" charset="0"/>
                <a:cs typeface="Arial" pitchFamily="34" charset="0"/>
              </a:rPr>
              <a:t>      sinus).</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8. Head and neck\F66122-008-f194.jpg"/>
          <p:cNvPicPr>
            <a:picLocks noChangeAspect="1" noChangeArrowheads="1"/>
          </p:cNvPicPr>
          <p:nvPr/>
        </p:nvPicPr>
        <p:blipFill>
          <a:blip r:embed="rId3" cstate="print"/>
          <a:srcRect t="5338" b="4024"/>
          <a:stretch>
            <a:fillRect/>
          </a:stretch>
        </p:blipFill>
        <p:spPr bwMode="auto">
          <a:xfrm>
            <a:off x="5429256" y="1857364"/>
            <a:ext cx="3294514" cy="3486150"/>
          </a:xfrm>
          <a:prstGeom prst="rect">
            <a:avLst/>
          </a:prstGeom>
          <a:ln>
            <a:noFill/>
          </a:ln>
          <a:effectLst>
            <a:softEdge rad="112500"/>
          </a:effectLst>
        </p:spPr>
      </p:pic>
      <p:pic>
        <p:nvPicPr>
          <p:cNvPr id="39938" name="Picture 2" descr="نتيجة بحث الصور عن ‪tributaries of the internal jugular vein‬‏">
            <a:hlinkClick r:id="rId4"/>
          </p:cNvPr>
          <p:cNvPicPr>
            <a:picLocks noChangeAspect="1" noChangeArrowheads="1"/>
          </p:cNvPicPr>
          <p:nvPr/>
        </p:nvPicPr>
        <p:blipFill>
          <a:blip r:embed="rId5"/>
          <a:srcRect l="50093" t="18519"/>
          <a:stretch>
            <a:fillRect/>
          </a:stretch>
        </p:blipFill>
        <p:spPr bwMode="auto">
          <a:xfrm>
            <a:off x="5357818" y="1857364"/>
            <a:ext cx="3286148" cy="3643338"/>
          </a:xfrm>
          <a:prstGeom prst="rect">
            <a:avLst/>
          </a:prstGeom>
          <a:noFill/>
          <a:ln>
            <a:solidFill>
              <a:schemeClr val="bg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457200" y="1214422"/>
            <a:ext cx="5043494" cy="1785104"/>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400" b="1" dirty="0" smtClean="0">
                <a:solidFill>
                  <a:schemeClr val="bg1">
                    <a:lumMod val="75000"/>
                    <a:lumOff val="25000"/>
                  </a:schemeClr>
                </a:solidFill>
                <a:latin typeface="Calibri" pitchFamily="34" charset="0"/>
                <a:cs typeface="Arial" pitchFamily="34" charset="0"/>
              </a:rPr>
              <a:t>Two divisions: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u="sng" dirty="0" smtClean="0">
                <a:solidFill>
                  <a:schemeClr val="bg1">
                    <a:lumMod val="75000"/>
                    <a:lumOff val="25000"/>
                  </a:schemeClr>
                </a:solidFill>
                <a:latin typeface="Calibri" pitchFamily="34" charset="0"/>
                <a:cs typeface="Arial" pitchFamily="34" charset="0"/>
              </a:rPr>
              <a:t>Superficial Veins</a:t>
            </a:r>
            <a:r>
              <a:rPr lang="en-US" sz="2400" b="1" dirty="0" smtClean="0">
                <a:solidFill>
                  <a:schemeClr val="bg1">
                    <a:lumMod val="75000"/>
                    <a:lumOff val="25000"/>
                  </a:schemeClr>
                </a:solidFill>
                <a:latin typeface="Calibri" pitchFamily="34" charset="0"/>
                <a:cs typeface="Arial" pitchFamily="34" charset="0"/>
              </a:rPr>
              <a:t>: </a:t>
            </a:r>
            <a:r>
              <a:rPr lang="en-US" sz="1800" b="1" dirty="0" smtClean="0">
                <a:solidFill>
                  <a:srgbClr val="0000FF"/>
                </a:solidFill>
                <a:latin typeface="Calibri" pitchFamily="34" charset="0"/>
                <a:cs typeface="Arial" pitchFamily="34" charset="0"/>
              </a:rPr>
              <a:t>Cephalic &amp; </a:t>
            </a:r>
            <a:r>
              <a:rPr lang="en-US" sz="1800" b="1" dirty="0" err="1" smtClean="0">
                <a:solidFill>
                  <a:srgbClr val="0000FF"/>
                </a:solidFill>
                <a:latin typeface="Calibri" pitchFamily="34" charset="0"/>
                <a:cs typeface="Arial" pitchFamily="34" charset="0"/>
              </a:rPr>
              <a:t>Basilic</a:t>
            </a:r>
            <a:r>
              <a:rPr lang="en-US" sz="1800" b="1" dirty="0" smtClean="0">
                <a:solidFill>
                  <a:srgbClr val="0000FF"/>
                </a:solidFill>
                <a:latin typeface="Calibri" pitchFamily="34" charset="0"/>
                <a:cs typeface="Arial" pitchFamily="34" charset="0"/>
              </a:rPr>
              <a:t>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u="sng" dirty="0" smtClean="0">
                <a:solidFill>
                  <a:schemeClr val="bg1">
                    <a:lumMod val="75000"/>
                    <a:lumOff val="25000"/>
                  </a:schemeClr>
                </a:solidFill>
                <a:latin typeface="Calibri" pitchFamily="34" charset="0"/>
                <a:cs typeface="Arial" pitchFamily="34" charset="0"/>
              </a:rPr>
              <a:t>Deep Veins</a:t>
            </a:r>
            <a:r>
              <a:rPr lang="en-US" sz="2400" b="1" dirty="0" smtClean="0">
                <a:solidFill>
                  <a:schemeClr val="bg1">
                    <a:lumMod val="75000"/>
                    <a:lumOff val="25000"/>
                  </a:schemeClr>
                </a:solidFill>
                <a:latin typeface="Calibri" pitchFamily="34" charset="0"/>
                <a:cs typeface="Arial" pitchFamily="34" charset="0"/>
              </a:rPr>
              <a:t>: </a:t>
            </a:r>
            <a:r>
              <a:rPr lang="en-US" sz="1800" b="1" dirty="0" err="1" smtClean="0">
                <a:solidFill>
                  <a:srgbClr val="0000FF"/>
                </a:solidFill>
                <a:latin typeface="Calibri" pitchFamily="34" charset="0"/>
                <a:cs typeface="Arial" pitchFamily="34" charset="0"/>
              </a:rPr>
              <a:t>Venae</a:t>
            </a:r>
            <a:r>
              <a:rPr lang="en-US" sz="1800" b="1" dirty="0" smtClean="0">
                <a:solidFill>
                  <a:srgbClr val="0000FF"/>
                </a:solidFill>
                <a:latin typeface="Calibri" pitchFamily="34" charset="0"/>
                <a:cs typeface="Arial" pitchFamily="34" charset="0"/>
              </a:rPr>
              <a:t> </a:t>
            </a:r>
            <a:r>
              <a:rPr lang="en-US" sz="1800" b="1" dirty="0" err="1" smtClean="0">
                <a:solidFill>
                  <a:srgbClr val="0000FF"/>
                </a:solidFill>
                <a:latin typeface="Calibri" pitchFamily="34" charset="0"/>
                <a:cs typeface="Arial" pitchFamily="34" charset="0"/>
              </a:rPr>
              <a:t>commitantes</a:t>
            </a:r>
            <a:r>
              <a:rPr lang="en-US" sz="1800" b="1" dirty="0" smtClean="0">
                <a:solidFill>
                  <a:srgbClr val="0000FF"/>
                </a:solidFill>
                <a:latin typeface="Calibri" pitchFamily="34" charset="0"/>
                <a:cs typeface="Arial" pitchFamily="34" charset="0"/>
              </a:rPr>
              <a:t> &amp; </a:t>
            </a:r>
            <a:r>
              <a:rPr lang="en-US" sz="1800" b="1" dirty="0" err="1" smtClean="0">
                <a:solidFill>
                  <a:srgbClr val="0000FF"/>
                </a:solidFill>
                <a:latin typeface="Calibri" pitchFamily="34" charset="0"/>
                <a:cs typeface="Arial" pitchFamily="34" charset="0"/>
              </a:rPr>
              <a:t>Axillary</a:t>
            </a:r>
            <a:r>
              <a:rPr lang="en-US" sz="1800" b="1" dirty="0" smtClean="0">
                <a:solidFill>
                  <a:srgbClr val="0000FF"/>
                </a:solidFill>
                <a:latin typeface="Calibri" pitchFamily="34" charset="0"/>
                <a:cs typeface="Arial" pitchFamily="34" charset="0"/>
              </a:rPr>
              <a:t>.</a:t>
            </a:r>
            <a:endParaRPr lang="en-US" sz="1800" b="1"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376164" y="1244600"/>
            <a:ext cx="3247136" cy="5181600"/>
          </a:xfrm>
          <a:prstGeom prst="rect">
            <a:avLst/>
          </a:prstGeom>
          <a:ln>
            <a:noFill/>
          </a:ln>
          <a:effectLst>
            <a:softEdge rad="112500"/>
          </a:effectLst>
        </p:spPr>
      </p:pic>
      <p:pic>
        <p:nvPicPr>
          <p:cNvPr id="5" name="Picture 9" descr="E:\dad\Student Gray\7. Upper limb\F66122-007-f116c.jpg"/>
          <p:cNvPicPr>
            <a:picLocks noChangeAspect="1" noChangeArrowheads="1"/>
          </p:cNvPicPr>
          <p:nvPr/>
        </p:nvPicPr>
        <p:blipFill>
          <a:blip r:embed="rId4" cstate="print"/>
          <a:srcRect l="14545" r="13182" b="9615"/>
          <a:stretch>
            <a:fillRect/>
          </a:stretch>
        </p:blipFill>
        <p:spPr bwMode="auto">
          <a:xfrm>
            <a:off x="2928926" y="3071810"/>
            <a:ext cx="2286000" cy="3352800"/>
          </a:xfrm>
          <a:prstGeom prst="rect">
            <a:avLst/>
          </a:prstGeom>
          <a:ln>
            <a:solidFill>
              <a:schemeClr val="bg2"/>
            </a:solidFill>
          </a:ln>
          <a:effectLst>
            <a:softEdge rad="112500"/>
          </a:effectLst>
        </p:spPr>
      </p:pic>
      <p:pic>
        <p:nvPicPr>
          <p:cNvPr id="6" name="Picture 10" descr="E:\dad\Student Gray\7. Upper limb\F66122-007-f118b.jpg"/>
          <p:cNvPicPr>
            <a:picLocks noChangeAspect="1" noChangeArrowheads="1"/>
          </p:cNvPicPr>
          <p:nvPr/>
        </p:nvPicPr>
        <p:blipFill>
          <a:blip r:embed="rId5" cstate="print"/>
          <a:srcRect l="21364" t="12500" r="15909" b="7143"/>
          <a:stretch>
            <a:fillRect/>
          </a:stretch>
        </p:blipFill>
        <p:spPr bwMode="auto">
          <a:xfrm>
            <a:off x="508000" y="3060700"/>
            <a:ext cx="2286000" cy="3352800"/>
          </a:xfrm>
          <a:prstGeom prst="rect">
            <a:avLst/>
          </a:prstGeom>
          <a:ln>
            <a:noFill/>
          </a:ln>
          <a:effectLst>
            <a:softEdge rad="112500"/>
          </a:effectLst>
        </p:spPr>
      </p:pic>
      <p:sp>
        <p:nvSpPr>
          <p:cNvPr id="8" name="Oval 7"/>
          <p:cNvSpPr/>
          <p:nvPr/>
        </p:nvSpPr>
        <p:spPr>
          <a:xfrm>
            <a:off x="6786579" y="5286389"/>
            <a:ext cx="64294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429256" y="4643446"/>
            <a:ext cx="64294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500562" y="5229200"/>
            <a:ext cx="57150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214678" y="4214818"/>
            <a:ext cx="571504" cy="2222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857356" y="3357562"/>
            <a:ext cx="714380" cy="214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85720" y="3357562"/>
            <a:ext cx="714380" cy="214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357158" y="3357562"/>
            <a:ext cx="428628" cy="215444"/>
          </a:xfrm>
          <a:prstGeom prst="rect">
            <a:avLst/>
          </a:prstGeom>
          <a:noFill/>
        </p:spPr>
        <p:txBody>
          <a:bodyPr wrap="square" rtlCol="0">
            <a:spAutoFit/>
          </a:bodyPr>
          <a:lstStyle/>
          <a:p>
            <a:r>
              <a:rPr lang="en-US" sz="800" b="1" dirty="0" smtClean="0">
                <a:solidFill>
                  <a:schemeClr val="bg1"/>
                </a:solidFill>
              </a:rPr>
              <a:t>Bas</a:t>
            </a:r>
            <a:endParaRPr lang="en-US" sz="800" b="1" dirty="0">
              <a:solidFill>
                <a:schemeClr val="bg1"/>
              </a:solidFill>
            </a:endParaRPr>
          </a:p>
        </p:txBody>
      </p:sp>
      <p:sp>
        <p:nvSpPr>
          <p:cNvPr id="7" name="TextBox 6"/>
          <p:cNvSpPr txBox="1"/>
          <p:nvPr/>
        </p:nvSpPr>
        <p:spPr>
          <a:xfrm>
            <a:off x="4644008" y="5429264"/>
            <a:ext cx="428058" cy="369332"/>
          </a:xfrm>
          <a:prstGeom prst="rect">
            <a:avLst/>
          </a:prstGeom>
          <a:noFill/>
        </p:spPr>
        <p:txBody>
          <a:bodyPr wrap="square" rtlCol="0">
            <a:spAutoFit/>
          </a:bodyPr>
          <a:lstStyle/>
          <a:p>
            <a:r>
              <a:rPr lang="en-US" dirty="0" smtClean="0">
                <a:solidFill>
                  <a:schemeClr val="bg1"/>
                </a:solidFill>
              </a:rPr>
              <a:t>M</a:t>
            </a:r>
            <a:endParaRPr lang="en-US" dirty="0">
              <a:solidFill>
                <a:schemeClr val="bg1"/>
              </a:solidFill>
            </a:endParaRPr>
          </a:p>
        </p:txBody>
      </p:sp>
      <p:sp>
        <p:nvSpPr>
          <p:cNvPr id="15" name="TextBox 14"/>
          <p:cNvSpPr txBox="1"/>
          <p:nvPr/>
        </p:nvSpPr>
        <p:spPr>
          <a:xfrm>
            <a:off x="3275856" y="3835400"/>
            <a:ext cx="510326" cy="369332"/>
          </a:xfrm>
          <a:prstGeom prst="rect">
            <a:avLst/>
          </a:prstGeom>
          <a:noFill/>
        </p:spPr>
        <p:txBody>
          <a:bodyPr wrap="square" rtlCol="0">
            <a:spAutoFit/>
          </a:bodyPr>
          <a:lstStyle/>
          <a:p>
            <a:r>
              <a:rPr lang="en-US" dirty="0" smtClean="0">
                <a:solidFill>
                  <a:schemeClr val="bg1"/>
                </a:solidFill>
              </a:rPr>
              <a:t>L</a:t>
            </a:r>
            <a:endParaRPr lang="en-U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3_colormaster">
  <a:themeElements>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7387</TotalTime>
  <Words>1518</Words>
  <Application>Microsoft Office PowerPoint</Application>
  <PresentationFormat>On-screen Show (4:3)</PresentationFormat>
  <Paragraphs>215</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Technic</vt:lpstr>
      <vt:lpstr>3_colormaster</vt:lpstr>
      <vt:lpstr>PowerPoint Presentation</vt:lpstr>
      <vt:lpstr>Objectives</vt:lpstr>
      <vt:lpstr>Veins</vt:lpstr>
      <vt:lpstr>Superior Vena Cava</vt:lpstr>
      <vt:lpstr>Veins of Head &amp; Neck</vt:lpstr>
      <vt:lpstr>Superficial Veins of Head &amp; Neck</vt:lpstr>
      <vt:lpstr>Superficial Veins of Head &amp; Neck</vt:lpstr>
      <vt:lpstr>Deep Veins of Head &amp; Neck</vt:lpstr>
      <vt:lpstr>Veins of Upper Limbs</vt:lpstr>
      <vt:lpstr>Veins of Upper Limbs</vt:lpstr>
      <vt:lpstr>Veins of Upper Limbs</vt:lpstr>
      <vt:lpstr>Inferior Vena Cava</vt:lpstr>
      <vt:lpstr>Tributaries of Inferior Vena Cava</vt:lpstr>
      <vt:lpstr>Veins of Lower Limbs</vt:lpstr>
      <vt:lpstr>Veins of Lower Limbs</vt:lpstr>
      <vt:lpstr>Great Saphenous Vein</vt:lpstr>
      <vt:lpstr>Great Saphenous Vein</vt:lpstr>
      <vt:lpstr>Great Saphenous Vein</vt:lpstr>
      <vt:lpstr>Small Saphenous Vein</vt:lpstr>
      <vt:lpstr>Veins of Lower Limbs</vt:lpstr>
      <vt:lpstr>Mechanism of Venous Return from Lower Limb &amp; Varicose Veins</vt:lpstr>
      <vt:lpstr>Portal Circulation</vt:lpstr>
      <vt:lpstr>Hepatic Portal Vein</vt:lpstr>
      <vt:lpstr>Portocaval Anastomosis</vt:lpstr>
      <vt:lpstr>Sites of Portocaval Anastomosis</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arteries of the body</dc:title>
  <dc:creator>Prof. Saeed Abuel Makarem</dc:creator>
  <cp:lastModifiedBy>DELL</cp:lastModifiedBy>
  <cp:revision>696</cp:revision>
  <dcterms:created xsi:type="dcterms:W3CDTF">2008-10-27T09:29:56Z</dcterms:created>
  <dcterms:modified xsi:type="dcterms:W3CDTF">2021-02-05T11:35:02Z</dcterms:modified>
</cp:coreProperties>
</file>