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98" r:id="rId20"/>
    <p:sldId id="271" r:id="rId21"/>
    <p:sldId id="272" r:id="rId22"/>
    <p:sldId id="266" r:id="rId23"/>
    <p:sldId id="303" r:id="rId24"/>
    <p:sldId id="300" r:id="rId25"/>
    <p:sldId id="275" r:id="rId26"/>
    <p:sldId id="294" r:id="rId27"/>
    <p:sldId id="276" r:id="rId28"/>
    <p:sldId id="274" r:id="rId29"/>
    <p:sldId id="268" r:id="rId30"/>
    <p:sldId id="284" r:id="rId31"/>
    <p:sldId id="269" r:id="rId32"/>
    <p:sldId id="297" r:id="rId33"/>
    <p:sldId id="270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6F093-794A-4735-928B-91BF9398E24A}" v="3" dt="2021-01-26T09:27:5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4" autoAdjust="0"/>
  </p:normalViewPr>
  <p:slideViewPr>
    <p:cSldViewPr>
      <p:cViewPr varScale="1">
        <p:scale>
          <a:sx n="101" d="100"/>
          <a:sy n="101" d="100"/>
        </p:scale>
        <p:origin x="5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hyperlink" Target="mailto:hahabib@ksu.edu.sa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5" Type="http://schemas.openxmlformats.org/officeDocument/2006/relationships/hyperlink" Target="mailto:hahabib@ksu.edu.sa" TargetMode="External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D9A80-AC45-4922-87A8-10AD428EBF5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0DB49-B814-4D72-BB4A-9F03FB8466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questions and queries contact tutor :</a:t>
          </a:r>
        </a:p>
      </dgm:t>
    </dgm:pt>
    <dgm:pt modelId="{2527D72E-6624-46A6-A4DE-402AA3EE8ECC}" type="parTrans" cxnId="{8B5EC2EE-0BF1-4A4B-A465-5ED7AD46F0AC}">
      <dgm:prSet/>
      <dgm:spPr/>
      <dgm:t>
        <a:bodyPr/>
        <a:lstStyle/>
        <a:p>
          <a:endParaRPr lang="en-US"/>
        </a:p>
      </dgm:t>
    </dgm:pt>
    <dgm:pt modelId="{B31EDB9B-B801-4DBE-9B15-7549175EC68D}" type="sibTrans" cxnId="{8B5EC2EE-0BF1-4A4B-A465-5ED7AD46F0AC}">
      <dgm:prSet/>
      <dgm:spPr/>
      <dgm:t>
        <a:bodyPr/>
        <a:lstStyle/>
        <a:p>
          <a:endParaRPr lang="en-US"/>
        </a:p>
      </dgm:t>
    </dgm:pt>
    <dgm:pt modelId="{B48ABD05-6234-4CD4-B22C-BC3448A89A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u="sng">
              <a:hlinkClick xmlns:r="http://schemas.openxmlformats.org/officeDocument/2006/relationships" r:id="rId1"/>
            </a:rPr>
            <a:t>hahabib@ksu.edu.sa</a:t>
          </a:r>
          <a:endParaRPr lang="en-US"/>
        </a:p>
      </dgm:t>
    </dgm:pt>
    <dgm:pt modelId="{2C8DA745-AEB6-4BA0-BA77-9E291EC96D9B}" type="parTrans" cxnId="{3AA44B35-7C89-40C7-9A55-388A2F50E190}">
      <dgm:prSet/>
      <dgm:spPr/>
      <dgm:t>
        <a:bodyPr/>
        <a:lstStyle/>
        <a:p>
          <a:endParaRPr lang="en-US"/>
        </a:p>
      </dgm:t>
    </dgm:pt>
    <dgm:pt modelId="{5286E81C-85AF-48F9-BBE2-350DD3D7FF0B}" type="sibTrans" cxnId="{3AA44B35-7C89-40C7-9A55-388A2F50E190}">
      <dgm:prSet/>
      <dgm:spPr/>
      <dgm:t>
        <a:bodyPr/>
        <a:lstStyle/>
        <a:p>
          <a:endParaRPr lang="en-US"/>
        </a:p>
      </dgm:t>
    </dgm:pt>
    <dgm:pt modelId="{9CC97937-E76F-42A0-9346-6E896AA74753}" type="pres">
      <dgm:prSet presAssocID="{B75D9A80-AC45-4922-87A8-10AD428EBF56}" presName="root" presStyleCnt="0">
        <dgm:presLayoutVars>
          <dgm:dir/>
          <dgm:resizeHandles val="exact"/>
        </dgm:presLayoutVars>
      </dgm:prSet>
      <dgm:spPr/>
    </dgm:pt>
    <dgm:pt modelId="{FB7A73FF-D4C2-4F4E-8572-D5B0D054F1F0}" type="pres">
      <dgm:prSet presAssocID="{0B70DB49-B814-4D72-BB4A-9F03FB8466DD}" presName="compNode" presStyleCnt="0"/>
      <dgm:spPr/>
    </dgm:pt>
    <dgm:pt modelId="{9C87D8D9-801D-48E3-B4DE-687665C1B0F9}" type="pres">
      <dgm:prSet presAssocID="{0B70DB49-B814-4D72-BB4A-9F03FB8466DD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9EA7FA8-540C-4B3D-A6C9-B7BDD632556A}" type="pres">
      <dgm:prSet presAssocID="{0B70DB49-B814-4D72-BB4A-9F03FB8466DD}" presName="spaceRect" presStyleCnt="0"/>
      <dgm:spPr/>
    </dgm:pt>
    <dgm:pt modelId="{0C7D083A-0033-4CF8-9149-4C9CD3981073}" type="pres">
      <dgm:prSet presAssocID="{0B70DB49-B814-4D72-BB4A-9F03FB8466DD}" presName="textRect" presStyleLbl="revTx" presStyleIdx="0" presStyleCnt="2">
        <dgm:presLayoutVars>
          <dgm:chMax val="1"/>
          <dgm:chPref val="1"/>
        </dgm:presLayoutVars>
      </dgm:prSet>
      <dgm:spPr/>
    </dgm:pt>
    <dgm:pt modelId="{F97F1DD9-3618-4EBF-8ADE-11A51EA823E6}" type="pres">
      <dgm:prSet presAssocID="{B31EDB9B-B801-4DBE-9B15-7549175EC68D}" presName="sibTrans" presStyleCnt="0"/>
      <dgm:spPr/>
    </dgm:pt>
    <dgm:pt modelId="{68BD0F18-5329-4936-9C21-D2D2E853CD86}" type="pres">
      <dgm:prSet presAssocID="{B48ABD05-6234-4CD4-B22C-BC3448A89A7C}" presName="compNode" presStyleCnt="0"/>
      <dgm:spPr/>
    </dgm:pt>
    <dgm:pt modelId="{7939ED93-4FB3-4A5E-A3AB-BD0E56DDC152}" type="pres">
      <dgm:prSet presAssocID="{B48ABD05-6234-4CD4-B22C-BC3448A89A7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بريد إلكتروني"/>
        </a:ext>
      </dgm:extLst>
    </dgm:pt>
    <dgm:pt modelId="{4DACECB6-779A-4620-A097-DE2C63AA7FE7}" type="pres">
      <dgm:prSet presAssocID="{B48ABD05-6234-4CD4-B22C-BC3448A89A7C}" presName="spaceRect" presStyleCnt="0"/>
      <dgm:spPr/>
    </dgm:pt>
    <dgm:pt modelId="{E25EFC69-1BA8-4480-82DD-D4D0C5071015}" type="pres">
      <dgm:prSet presAssocID="{B48ABD05-6234-4CD4-B22C-BC3448A89A7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AA44B35-7C89-40C7-9A55-388A2F50E190}" srcId="{B75D9A80-AC45-4922-87A8-10AD428EBF56}" destId="{B48ABD05-6234-4CD4-B22C-BC3448A89A7C}" srcOrd="1" destOrd="0" parTransId="{2C8DA745-AEB6-4BA0-BA77-9E291EC96D9B}" sibTransId="{5286E81C-85AF-48F9-BBE2-350DD3D7FF0B}"/>
    <dgm:cxn modelId="{9D21F035-0EC5-4416-A193-F0A136CF153B}" type="presOf" srcId="{B75D9A80-AC45-4922-87A8-10AD428EBF56}" destId="{9CC97937-E76F-42A0-9346-6E896AA74753}" srcOrd="0" destOrd="0" presId="urn:microsoft.com/office/officeart/2018/2/layout/IconLabelList"/>
    <dgm:cxn modelId="{A3CB0349-9A22-42AE-B712-44C93A405CD6}" type="presOf" srcId="{B48ABD05-6234-4CD4-B22C-BC3448A89A7C}" destId="{E25EFC69-1BA8-4480-82DD-D4D0C5071015}" srcOrd="0" destOrd="0" presId="urn:microsoft.com/office/officeart/2018/2/layout/IconLabelList"/>
    <dgm:cxn modelId="{176C93E3-744B-4520-99B3-6A3296928027}" type="presOf" srcId="{0B70DB49-B814-4D72-BB4A-9F03FB8466DD}" destId="{0C7D083A-0033-4CF8-9149-4C9CD3981073}" srcOrd="0" destOrd="0" presId="urn:microsoft.com/office/officeart/2018/2/layout/IconLabelList"/>
    <dgm:cxn modelId="{8B5EC2EE-0BF1-4A4B-A465-5ED7AD46F0AC}" srcId="{B75D9A80-AC45-4922-87A8-10AD428EBF56}" destId="{0B70DB49-B814-4D72-BB4A-9F03FB8466DD}" srcOrd="0" destOrd="0" parTransId="{2527D72E-6624-46A6-A4DE-402AA3EE8ECC}" sibTransId="{B31EDB9B-B801-4DBE-9B15-7549175EC68D}"/>
    <dgm:cxn modelId="{781924AF-6513-4199-9B13-C8C17F4AF8EF}" type="presParOf" srcId="{9CC97937-E76F-42A0-9346-6E896AA74753}" destId="{FB7A73FF-D4C2-4F4E-8572-D5B0D054F1F0}" srcOrd="0" destOrd="0" presId="urn:microsoft.com/office/officeart/2018/2/layout/IconLabelList"/>
    <dgm:cxn modelId="{96E1597A-AC7D-479A-B8AB-914EA4FF3171}" type="presParOf" srcId="{FB7A73FF-D4C2-4F4E-8572-D5B0D054F1F0}" destId="{9C87D8D9-801D-48E3-B4DE-687665C1B0F9}" srcOrd="0" destOrd="0" presId="urn:microsoft.com/office/officeart/2018/2/layout/IconLabelList"/>
    <dgm:cxn modelId="{8A36FE35-E1B5-439C-91BC-8B18041C238B}" type="presParOf" srcId="{FB7A73FF-D4C2-4F4E-8572-D5B0D054F1F0}" destId="{F9EA7FA8-540C-4B3D-A6C9-B7BDD632556A}" srcOrd="1" destOrd="0" presId="urn:microsoft.com/office/officeart/2018/2/layout/IconLabelList"/>
    <dgm:cxn modelId="{7F3622BD-3F5B-403E-93BA-7978C00DD90C}" type="presParOf" srcId="{FB7A73FF-D4C2-4F4E-8572-D5B0D054F1F0}" destId="{0C7D083A-0033-4CF8-9149-4C9CD3981073}" srcOrd="2" destOrd="0" presId="urn:microsoft.com/office/officeart/2018/2/layout/IconLabelList"/>
    <dgm:cxn modelId="{977AC263-8588-498A-8DFB-8D9BA0DEE51D}" type="presParOf" srcId="{9CC97937-E76F-42A0-9346-6E896AA74753}" destId="{F97F1DD9-3618-4EBF-8ADE-11A51EA823E6}" srcOrd="1" destOrd="0" presId="urn:microsoft.com/office/officeart/2018/2/layout/IconLabelList"/>
    <dgm:cxn modelId="{E551F9F3-DD79-4A29-87CE-52B978913116}" type="presParOf" srcId="{9CC97937-E76F-42A0-9346-6E896AA74753}" destId="{68BD0F18-5329-4936-9C21-D2D2E853CD86}" srcOrd="2" destOrd="0" presId="urn:microsoft.com/office/officeart/2018/2/layout/IconLabelList"/>
    <dgm:cxn modelId="{F1490580-6710-44C7-A9FC-386DABD5FA3B}" type="presParOf" srcId="{68BD0F18-5329-4936-9C21-D2D2E853CD86}" destId="{7939ED93-4FB3-4A5E-A3AB-BD0E56DDC152}" srcOrd="0" destOrd="0" presId="urn:microsoft.com/office/officeart/2018/2/layout/IconLabelList"/>
    <dgm:cxn modelId="{D5A7B14E-E976-4AE3-BFFB-A5AA5588C94A}" type="presParOf" srcId="{68BD0F18-5329-4936-9C21-D2D2E853CD86}" destId="{4DACECB6-779A-4620-A097-DE2C63AA7FE7}" srcOrd="1" destOrd="0" presId="urn:microsoft.com/office/officeart/2018/2/layout/IconLabelList"/>
    <dgm:cxn modelId="{227C3506-7EF0-4236-A335-C745E6852D67}" type="presParOf" srcId="{68BD0F18-5329-4936-9C21-D2D2E853CD86}" destId="{E25EFC69-1BA8-4480-82DD-D4D0C50710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7D8D9-801D-48E3-B4DE-687665C1B0F9}">
      <dsp:nvSpPr>
        <dsp:cNvPr id="0" name=""/>
        <dsp:cNvSpPr/>
      </dsp:nvSpPr>
      <dsp:spPr>
        <a:xfrm>
          <a:off x="1052690" y="773393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D083A-0033-4CF8-9149-4C9CD3981073}">
      <dsp:nvSpPr>
        <dsp:cNvPr id="0" name=""/>
        <dsp:cNvSpPr/>
      </dsp:nvSpPr>
      <dsp:spPr>
        <a:xfrm>
          <a:off x="16284" y="2895726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 questions and queries contact tutor :</a:t>
          </a:r>
        </a:p>
      </dsp:txBody>
      <dsp:txXfrm>
        <a:off x="16284" y="2895726"/>
        <a:ext cx="3768750" cy="720000"/>
      </dsp:txXfrm>
    </dsp:sp>
    <dsp:sp modelId="{7939ED93-4FB3-4A5E-A3AB-BD0E56DDC152}">
      <dsp:nvSpPr>
        <dsp:cNvPr id="0" name=""/>
        <dsp:cNvSpPr/>
      </dsp:nvSpPr>
      <dsp:spPr>
        <a:xfrm>
          <a:off x="5480971" y="773393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EFC69-1BA8-4480-82DD-D4D0C5071015}">
      <dsp:nvSpPr>
        <dsp:cNvPr id="0" name=""/>
        <dsp:cNvSpPr/>
      </dsp:nvSpPr>
      <dsp:spPr>
        <a:xfrm>
          <a:off x="4444565" y="2895726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u="sng" kern="1200">
              <a:hlinkClick xmlns:r="http://schemas.openxmlformats.org/officeDocument/2006/relationships" r:id="rId5"/>
            </a:rPr>
            <a:t>hahabib@ksu.edu.sa</a:t>
          </a:r>
          <a:endParaRPr lang="en-US" sz="2300" kern="1200"/>
        </a:p>
      </dsp:txBody>
      <dsp:txXfrm>
        <a:off x="4444565" y="2895726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 transplant in patient with intractable heart failure and </a:t>
            </a:r>
            <a:r>
              <a:rPr lang="en-US" dirty="0" err="1"/>
              <a:t>cardiomyopathy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habib@ksu.edu.s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Myocarditis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Pericarditis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 . Hanan A. Habib &amp; </a:t>
            </a:r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Dr.Khalifa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BinKhamis</a:t>
            </a:r>
            <a:endParaRPr lang="en-US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hahabib@ksu.edu.sa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&amp;kbinkhamis@ksu.edu.sa</a:t>
            </a:r>
          </a:p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Pathology ,</a:t>
            </a:r>
          </a:p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Microbiology unit , </a:t>
            </a:r>
          </a:p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College Of Medicine</a:t>
            </a:r>
          </a:p>
          <a:p>
            <a:pPr algn="ctr"/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2021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241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Myocarditis</a:t>
            </a:r>
            <a:endParaRPr lang="en-US" dirty="0"/>
          </a:p>
          <a:p>
            <a:r>
              <a:rPr lang="en-US" dirty="0" err="1"/>
              <a:t>Vasculitis</a:t>
            </a:r>
            <a:endParaRPr lang="en-US" dirty="0"/>
          </a:p>
          <a:p>
            <a:r>
              <a:rPr lang="en-US" dirty="0" err="1"/>
              <a:t>Cardiomyopathy</a:t>
            </a:r>
            <a:r>
              <a:rPr lang="en-US" dirty="0"/>
              <a:t>  ( due to drugs </a:t>
            </a:r>
            <a:r>
              <a:rPr lang="en-US" b="1" dirty="0"/>
              <a:t>or</a:t>
            </a:r>
            <a:r>
              <a:rPr lang="en-US" dirty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Diagnosis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WBCs, ESR, </a:t>
            </a:r>
            <a:r>
              <a:rPr lang="en-US" dirty="0" err="1">
                <a:solidFill>
                  <a:srgbClr val="002060"/>
                </a:solidFill>
              </a:rPr>
              <a:t>Troponin</a:t>
            </a:r>
            <a:r>
              <a:rPr lang="en-US" dirty="0">
                <a:solidFill>
                  <a:srgbClr val="002060"/>
                </a:solidFill>
              </a:rPr>
              <a:t> and CK-MB usually </a:t>
            </a:r>
            <a:r>
              <a:rPr lang="en-US" b="1" dirty="0">
                <a:solidFill>
                  <a:srgbClr val="002060"/>
                </a:solidFill>
              </a:rPr>
              <a:t>elevated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/>
              <a:t>ECG</a:t>
            </a:r>
            <a:r>
              <a:rPr lang="en-US" dirty="0"/>
              <a:t> </a:t>
            </a:r>
            <a:r>
              <a:rPr lang="en-US" sz="2000" dirty="0"/>
              <a:t>(nonspecific ST-T changes and conduction delays are common)</a:t>
            </a:r>
          </a:p>
          <a:p>
            <a:r>
              <a:rPr lang="en-US" b="1" dirty="0">
                <a:solidFill>
                  <a:srgbClr val="C00000"/>
                </a:solidFill>
              </a:rPr>
              <a:t>Blood culture</a:t>
            </a:r>
          </a:p>
          <a:p>
            <a:pPr lvl="0"/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Viral serology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other specific tests </a:t>
            </a:r>
            <a:r>
              <a:rPr lang="en-US" dirty="0">
                <a:solidFill>
                  <a:schemeClr val="tx2"/>
                </a:solidFill>
              </a:rPr>
              <a:t>for Lyme disease, diphtheria and </a:t>
            </a:r>
            <a:r>
              <a:rPr lang="en-US" dirty="0" err="1">
                <a:solidFill>
                  <a:schemeClr val="tx2"/>
                </a:solidFill>
              </a:rPr>
              <a:t>Chagas</a:t>
            </a:r>
            <a:r>
              <a:rPr lang="en-US" dirty="0">
                <a:solidFill>
                  <a:schemeClr val="tx2"/>
                </a:solidFill>
              </a:rPr>
              <a:t> disease may be indicated on a case by case basis.</a:t>
            </a:r>
          </a:p>
          <a:p>
            <a:r>
              <a:rPr lang="en-US" b="1" dirty="0"/>
              <a:t>Chest X-rays </a:t>
            </a:r>
            <a:r>
              <a:rPr lang="en-US" dirty="0"/>
              <a:t>: show </a:t>
            </a:r>
            <a:r>
              <a:rPr lang="en-US" dirty="0" err="1"/>
              <a:t>cardiomegaly</a:t>
            </a:r>
            <a:endParaRPr lang="en-US" dirty="0"/>
          </a:p>
          <a:p>
            <a:r>
              <a:rPr lang="en-US" dirty="0"/>
              <a:t>Radiology : </a:t>
            </a:r>
            <a:r>
              <a:rPr lang="en-US" b="1" dirty="0"/>
              <a:t>MRI</a:t>
            </a:r>
            <a:r>
              <a:rPr lang="en-US" dirty="0"/>
              <a:t> and </a:t>
            </a:r>
            <a:r>
              <a:rPr lang="en-US" b="1" dirty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(for some cases)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ECGs of normal heart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088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002060"/>
                </a:solidFill>
              </a:rPr>
              <a:t>Endomyocardial</a:t>
            </a:r>
            <a:r>
              <a:rPr lang="en-US" b="1" dirty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Pathologic examination is not sensitive . It may reveal lymphocytic inflammatory response with necrosis. “</a:t>
            </a:r>
            <a:r>
              <a:rPr lang="en-US" b="1" dirty="0">
                <a:solidFill>
                  <a:srgbClr val="7030A0"/>
                </a:solidFill>
              </a:rPr>
              <a:t>Giant cells” may be seen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Often supportive: </a:t>
            </a:r>
            <a:r>
              <a:rPr lang="en-US" dirty="0"/>
              <a:t>restricted physical activity in heart 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identified.</a:t>
            </a:r>
          </a:p>
          <a:p>
            <a:pPr lvl="0"/>
            <a:r>
              <a:rPr lang="en-US" dirty="0"/>
              <a:t>Treatment of heart failure arrhythmia</a:t>
            </a:r>
          </a:p>
          <a:p>
            <a:pPr lvl="0"/>
            <a:r>
              <a:rPr lang="en-US" dirty="0"/>
              <a:t>Other drugs indicated in special situations like anticoagulant, NSAID (</a:t>
            </a:r>
            <a:r>
              <a:rPr lang="en-US" sz="2000" dirty="0"/>
              <a:t>non-steroidal anti-inflammatory drugs</a:t>
            </a:r>
            <a:r>
              <a:rPr lang="en-US" dirty="0"/>
              <a:t>) , steroid or immunosuppressive </a:t>
            </a:r>
            <a:r>
              <a:rPr lang="en-US" dirty="0" err="1"/>
              <a:t>immunomodulatory</a:t>
            </a:r>
            <a:r>
              <a:rPr lang="en-US" dirty="0"/>
              <a:t> agents.</a:t>
            </a:r>
          </a:p>
          <a:p>
            <a:pPr lvl="0"/>
            <a:r>
              <a:rPr lang="en-US" dirty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Most cases of viral </a:t>
            </a:r>
            <a:r>
              <a:rPr lang="en-US" dirty="0" err="1">
                <a:solidFill>
                  <a:srgbClr val="C00000"/>
                </a:solidFill>
              </a:rPr>
              <a:t>myocarditis</a:t>
            </a:r>
            <a:r>
              <a:rPr lang="en-US" dirty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/>
              <a:t>One third of the patients are left with lifelong </a:t>
            </a:r>
            <a:r>
              <a:rPr lang="en-US" b="1" dirty="0"/>
              <a:t>complications</a:t>
            </a:r>
            <a:r>
              <a:rPr lang="en-US" dirty="0"/>
              <a:t>, ranging from mild conduction defects to severe heart failure.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>
                <a:solidFill>
                  <a:srgbClr val="0070C0"/>
                </a:solidFill>
              </a:rPr>
              <a:t>myocarditis</a:t>
            </a:r>
            <a:r>
              <a:rPr lang="en-US" b="1" dirty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Acute </a:t>
            </a:r>
            <a:r>
              <a:rPr lang="en-US" dirty="0" err="1">
                <a:solidFill>
                  <a:srgbClr val="C00000"/>
                </a:solidFill>
              </a:rPr>
              <a:t>Pericarditis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the pericardium usually of infectious etiology ( viruses, bacterial, fungal or parasitic)</a:t>
            </a:r>
          </a:p>
          <a:p>
            <a:r>
              <a:rPr lang="en-US" b="1" dirty="0"/>
              <a:t>Etiology : </a:t>
            </a:r>
            <a:r>
              <a:rPr lang="en-US" dirty="0"/>
              <a:t>(infectious and non-infectious).</a:t>
            </a:r>
          </a:p>
          <a:p>
            <a:pPr marL="0" indent="0">
              <a:buNone/>
            </a:pPr>
            <a:r>
              <a:rPr lang="en-US" b="1" dirty="0"/>
              <a:t>Infectious causes :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Viral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Coxsackie virus  A and B, Echovirus are the most common causes.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Other viruses includes Herpes viruses, Hepatitis B , Mumps, Influenza, Adenovirus ,</a:t>
            </a:r>
            <a:r>
              <a:rPr lang="en-US" dirty="0" err="1">
                <a:solidFill>
                  <a:srgbClr val="0070C0"/>
                </a:solidFill>
              </a:rPr>
              <a:t>Varicella</a:t>
            </a:r>
            <a:r>
              <a:rPr lang="en-US" dirty="0">
                <a:solidFill>
                  <a:srgbClr val="0070C0"/>
                </a:solidFill>
              </a:rPr>
              <a:t>  and HIV.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Bacterial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usually a complication of pulmonary infections (e.g. pneumonia ,</a:t>
            </a:r>
            <a:r>
              <a:rPr lang="en-US" dirty="0" err="1"/>
              <a:t>empyema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organisms</a:t>
            </a:r>
            <a:r>
              <a:rPr lang="en-US" dirty="0"/>
              <a:t> :</a:t>
            </a:r>
            <a:r>
              <a:rPr lang="en-US" i="1" dirty="0"/>
              <a:t>S. </a:t>
            </a:r>
            <a:r>
              <a:rPr lang="en-US" i="1" dirty="0" err="1"/>
              <a:t>pneumoniae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002060"/>
                </a:solidFill>
              </a:rPr>
              <a:t>M. tuberculosis</a:t>
            </a:r>
            <a:r>
              <a:rPr lang="en-US" i="1" dirty="0"/>
              <a:t>, S. aureus, H. </a:t>
            </a:r>
            <a:r>
              <a:rPr lang="en-US" i="1" dirty="0" err="1"/>
              <a:t>influenzae</a:t>
            </a:r>
            <a:r>
              <a:rPr lang="en-US" i="1" dirty="0"/>
              <a:t>, K. pneumoniae , Legionella </a:t>
            </a:r>
            <a:r>
              <a:rPr lang="en-US" i="1" dirty="0" err="1"/>
              <a:t>pneumophila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002060"/>
                </a:solidFill>
              </a:rPr>
              <a:t>Mycoplasma pneumoniae </a:t>
            </a:r>
            <a:r>
              <a:rPr lang="en-US" i="1" dirty="0"/>
              <a:t>&amp; Chlamydia pneumoniae 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HIV patients may develop pericardial effusions caused by: </a:t>
            </a:r>
            <a:r>
              <a:rPr lang="en-US" i="1" dirty="0" err="1"/>
              <a:t>M.tuberculosis</a:t>
            </a:r>
            <a:r>
              <a:rPr lang="en-US" dirty="0"/>
              <a:t> or </a:t>
            </a:r>
            <a:r>
              <a:rPr lang="en-US" i="1" dirty="0"/>
              <a:t>M. </a:t>
            </a:r>
            <a:r>
              <a:rPr lang="en-US" i="1" dirty="0" err="1"/>
              <a:t>avium</a:t>
            </a:r>
            <a:r>
              <a:rPr lang="en-US" dirty="0"/>
              <a:t> complex.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Disseminated fungal infection </a:t>
            </a:r>
            <a:r>
              <a:rPr lang="en-US" dirty="0"/>
              <a:t>caused by 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i="1" dirty="0" err="1"/>
              <a:t>Histoplasma</a:t>
            </a:r>
            <a:r>
              <a:rPr lang="en-US" dirty="0"/>
              <a:t>, </a:t>
            </a:r>
            <a:r>
              <a:rPr lang="en-US" i="1" dirty="0" err="1"/>
              <a:t>Coccidioides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Parasitic infections </a:t>
            </a:r>
            <a:r>
              <a:rPr lang="en-US" dirty="0" err="1"/>
              <a:t>eg</a:t>
            </a:r>
            <a:r>
              <a:rPr lang="en-US" dirty="0"/>
              <a:t>. disseminated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/>
              <a:t>Entamoeba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/>
              <a:t>- are rare causes.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Non-infectious pericarditis: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/>
              <a:t>Immune mediated : rheumatic fever &amp; SLE</a:t>
            </a:r>
          </a:p>
          <a:p>
            <a:r>
              <a:rPr lang="en-US" dirty="0"/>
              <a:t>Miscellaneous : due to myocardial infarction , malignancy and uremia.</a:t>
            </a:r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Describe the epidemiology, risk factor for </a:t>
            </a:r>
            <a:r>
              <a:rPr lang="en-US" dirty="0" err="1"/>
              <a:t>myocarditis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Explain the pathogenesis of </a:t>
            </a:r>
            <a:r>
              <a:rPr lang="en-US" dirty="0" err="1"/>
              <a:t>myopericarditis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Differentiate between the various types of myocarditis and pericarditis.</a:t>
            </a:r>
          </a:p>
          <a:p>
            <a:pPr lvl="0"/>
            <a:r>
              <a:rPr lang="en-US" dirty="0"/>
              <a:t>Name various etiological agents causing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clinical presentation and differential diagnosis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Discuss the microbiological and non microbiological methods for diagnosis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Explain the management ,complication and prognosis of patient with </a:t>
            </a:r>
            <a:r>
              <a:rPr lang="en-US" dirty="0" err="1"/>
              <a:t>myocarditis</a:t>
            </a:r>
            <a:r>
              <a:rPr lang="en-US" dirty="0"/>
              <a:t> and/or </a:t>
            </a:r>
            <a:r>
              <a:rPr lang="en-US" dirty="0" err="1"/>
              <a:t>pericarditis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Contiguous spread</a:t>
            </a:r>
          </a:p>
          <a:p>
            <a:pPr lvl="1"/>
            <a:r>
              <a:rPr lang="en-US" dirty="0"/>
              <a:t>lungs, pleura, </a:t>
            </a:r>
            <a:r>
              <a:rPr lang="en-US" dirty="0" err="1"/>
              <a:t>mediastinal</a:t>
            </a:r>
            <a:r>
              <a:rPr lang="en-US" dirty="0"/>
              <a:t> lymph nodes, myocardium, aorta, esophagus, liver.</a:t>
            </a:r>
          </a:p>
          <a:p>
            <a:r>
              <a:rPr lang="en-US" b="1" dirty="0" err="1"/>
              <a:t>Hematogenous</a:t>
            </a:r>
            <a:r>
              <a:rPr lang="en-US" b="1" dirty="0"/>
              <a:t> spread</a:t>
            </a:r>
          </a:p>
          <a:p>
            <a:pPr lvl="1"/>
            <a:r>
              <a:rPr lang="en-US" dirty="0"/>
              <a:t>septicemia, toxins, neoplasm, metabolic</a:t>
            </a:r>
          </a:p>
          <a:p>
            <a:r>
              <a:rPr lang="en-US" b="1" dirty="0" err="1"/>
              <a:t>Lymphangetic</a:t>
            </a:r>
            <a:r>
              <a:rPr lang="en-US" b="1" dirty="0"/>
              <a:t> spread</a:t>
            </a:r>
          </a:p>
          <a:p>
            <a:r>
              <a:rPr lang="en-US" b="1" dirty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provokes </a:t>
            </a:r>
            <a:r>
              <a:rPr lang="en-US" dirty="0" err="1"/>
              <a:t>fibrinous</a:t>
            </a:r>
            <a:r>
              <a:rPr lang="en-US" dirty="0"/>
              <a:t> exudate with or without serous effusion</a:t>
            </a:r>
          </a:p>
          <a:p>
            <a:r>
              <a:rPr lang="en-US" dirty="0"/>
              <a:t>The normal transparent and glistening pericardium is turned into a </a:t>
            </a:r>
            <a:r>
              <a:rPr lang="en-US" b="1" dirty="0"/>
              <a:t>dull, opaque, and “sandy” sac</a:t>
            </a:r>
          </a:p>
          <a:p>
            <a:r>
              <a:rPr lang="en-US" dirty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Types of </a:t>
            </a:r>
            <a:r>
              <a:rPr lang="en-US" b="1" dirty="0" err="1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Pericarditis </a:t>
            </a:r>
            <a:r>
              <a:rPr lang="en-US" dirty="0"/>
              <a:t>commonly </a:t>
            </a:r>
            <a:r>
              <a:rPr lang="en-US" b="1" dirty="0" err="1"/>
              <a:t>tuberculous</a:t>
            </a:r>
            <a:r>
              <a:rPr lang="en-US" dirty="0"/>
              <a:t> in origin.</a:t>
            </a:r>
          </a:p>
          <a:p>
            <a:pPr lvl="0"/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Serous Pericarditis </a:t>
            </a:r>
            <a:r>
              <a:rPr lang="en-US" dirty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SLE), </a:t>
            </a:r>
            <a:r>
              <a:rPr lang="en-US" b="1" dirty="0"/>
              <a:t>viral</a:t>
            </a:r>
            <a:r>
              <a:rPr lang="en-US" dirty="0"/>
              <a:t> infections</a:t>
            </a:r>
          </a:p>
          <a:p>
            <a:pPr lvl="1"/>
            <a:r>
              <a:rPr lang="en-US" dirty="0" err="1"/>
              <a:t>Transudative</a:t>
            </a:r>
            <a:r>
              <a:rPr lang="en-US" dirty="0"/>
              <a:t> serous fluid</a:t>
            </a:r>
          </a:p>
          <a:p>
            <a:pPr lvl="0"/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 err="1">
                <a:solidFill>
                  <a:srgbClr val="C00000"/>
                </a:solidFill>
              </a:rPr>
              <a:t>Fibrinous</a:t>
            </a:r>
            <a:r>
              <a:rPr lang="en-US" b="1" dirty="0">
                <a:solidFill>
                  <a:srgbClr val="C00000"/>
                </a:solidFill>
              </a:rPr>
              <a:t> Pericarditis</a:t>
            </a:r>
            <a:r>
              <a:rPr lang="en-US" dirty="0"/>
              <a:t> due to acute MI, uremia, radiation</a:t>
            </a:r>
          </a:p>
          <a:p>
            <a:pPr lvl="1"/>
            <a:r>
              <a:rPr lang="en-US" dirty="0" err="1"/>
              <a:t>Fibrinous</a:t>
            </a:r>
            <a:r>
              <a:rPr lang="en-US" dirty="0"/>
              <a:t> exudative fluid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Types of </a:t>
            </a:r>
            <a:r>
              <a:rPr lang="en-US" b="1" dirty="0" err="1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Purulent/</a:t>
            </a:r>
            <a:r>
              <a:rPr lang="en-US" sz="2400" b="1" dirty="0" err="1">
                <a:solidFill>
                  <a:srgbClr val="C00000"/>
                </a:solidFill>
              </a:rPr>
              <a:t>Suppurative</a:t>
            </a:r>
            <a:r>
              <a:rPr lang="en-US" b="1" dirty="0">
                <a:solidFill>
                  <a:srgbClr val="C00000"/>
                </a:solidFill>
              </a:rPr>
              <a:t> pericarditis </a:t>
            </a:r>
            <a:r>
              <a:rPr lang="en-US" dirty="0"/>
              <a:t>due to bacteria, fungi or parasites.</a:t>
            </a:r>
          </a:p>
          <a:p>
            <a:pPr lvl="1"/>
            <a:r>
              <a:rPr lang="en-US" dirty="0"/>
              <a:t>Purulent exudative fluid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Hemorrhagic pericarditis </a:t>
            </a:r>
            <a:r>
              <a:rPr lang="en-US" dirty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pericarditis: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32" y="2152291"/>
            <a:ext cx="379729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Constrictive Pericarditis</a:t>
            </a:r>
            <a:br>
              <a:rPr lang="en-US" dirty="0"/>
            </a:br>
            <a:r>
              <a:rPr lang="en-US" dirty="0"/>
              <a:t>causes: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Idiopathic</a:t>
            </a:r>
          </a:p>
          <a:p>
            <a:r>
              <a:rPr lang="en-US" dirty="0"/>
              <a:t>Radiotherapy</a:t>
            </a:r>
          </a:p>
          <a:p>
            <a:r>
              <a:rPr lang="en-US" dirty="0"/>
              <a:t>Cardiac surgery</a:t>
            </a:r>
          </a:p>
          <a:p>
            <a:r>
              <a:rPr lang="en-US" dirty="0"/>
              <a:t>Connective tissue disorders</a:t>
            </a:r>
          </a:p>
          <a:p>
            <a:r>
              <a:rPr lang="en-US" dirty="0"/>
              <a:t>Dialysis</a:t>
            </a:r>
          </a:p>
          <a:p>
            <a:r>
              <a:rPr lang="en-US" b="1" dirty="0"/>
              <a:t>Bacterial infection </a:t>
            </a:r>
            <a:r>
              <a:rPr lang="en-US" sz="1800" dirty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Clinical presentation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Acute pericarditis</a:t>
            </a:r>
            <a:r>
              <a:rPr lang="en-US" dirty="0"/>
              <a:t>:</a:t>
            </a:r>
          </a:p>
          <a:p>
            <a:r>
              <a:rPr lang="en-US" b="1" dirty="0"/>
              <a:t>Sudden</a:t>
            </a:r>
            <a:r>
              <a:rPr lang="en-US" dirty="0"/>
              <a:t> pleuritic chest pain which is positional retrosternal l(relieved by setting forward)</a:t>
            </a:r>
          </a:p>
          <a:p>
            <a:r>
              <a:rPr lang="en-US" dirty="0"/>
              <a:t>Dyspnea</a:t>
            </a:r>
          </a:p>
          <a:p>
            <a:r>
              <a:rPr lang="en-US" dirty="0"/>
              <a:t>Fever </a:t>
            </a:r>
          </a:p>
          <a:p>
            <a:r>
              <a:rPr lang="en-US" b="1" dirty="0"/>
              <a:t>On examination </a:t>
            </a:r>
            <a:r>
              <a:rPr lang="en-US" dirty="0"/>
              <a:t>: Pericardial rub, exaggerated pulses , </a:t>
            </a:r>
            <a:r>
              <a:rPr lang="en-US" dirty="0" err="1"/>
              <a:t>paradoxus</a:t>
            </a:r>
            <a:r>
              <a:rPr lang="en-US" dirty="0"/>
              <a:t> JVP (</a:t>
            </a:r>
            <a:r>
              <a:rPr lang="en-US" i="1" dirty="0"/>
              <a:t>jugular venous pressure</a:t>
            </a:r>
            <a:r>
              <a:rPr lang="en-US" dirty="0"/>
              <a:t>) and 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/>
              <a:t>Tuberculous</a:t>
            </a:r>
            <a:r>
              <a:rPr lang="en-US" dirty="0"/>
              <a:t> pericarditis has </a:t>
            </a:r>
            <a:r>
              <a:rPr lang="en-US" b="1" dirty="0"/>
              <a:t>insidious </a:t>
            </a:r>
            <a:r>
              <a:rPr lang="en-US" dirty="0"/>
              <a:t>onset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Tuberculous</a:t>
            </a:r>
            <a:r>
              <a:rPr lang="en-US" b="1" dirty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of </a:t>
            </a:r>
            <a:r>
              <a:rPr lang="en-US" dirty="0" err="1"/>
              <a:t>pericarditis</a:t>
            </a:r>
            <a:r>
              <a:rPr lang="en-US" dirty="0"/>
              <a:t> in patients with pulmonary TB ranges from 1 – 8 %</a:t>
            </a:r>
          </a:p>
          <a:p>
            <a:r>
              <a:rPr lang="en-US" dirty="0"/>
              <a:t>Clinical findings:  fever, pericardial friction rub, hepatomegaly</a:t>
            </a:r>
          </a:p>
          <a:p>
            <a:r>
              <a:rPr lang="en-US" dirty="0"/>
              <a:t>Tuberculin skin test usually positive</a:t>
            </a:r>
          </a:p>
          <a:p>
            <a:r>
              <a:rPr lang="en-US" dirty="0"/>
              <a:t>Fluid smear for acid fast bacilli (</a:t>
            </a:r>
            <a:r>
              <a:rPr lang="en-US" b="1" dirty="0">
                <a:solidFill>
                  <a:srgbClr val="C00000"/>
                </a:solidFill>
              </a:rPr>
              <a:t>AFB</a:t>
            </a:r>
            <a:r>
              <a:rPr lang="en-US" dirty="0"/>
              <a:t> ) often negative</a:t>
            </a:r>
          </a:p>
          <a:p>
            <a:r>
              <a:rPr lang="en-US" dirty="0"/>
              <a:t>Pericardial </a:t>
            </a:r>
            <a:r>
              <a:rPr lang="en-US" b="1" dirty="0"/>
              <a:t>biopsy </a:t>
            </a:r>
            <a:r>
              <a:rPr lang="en-US" dirty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2667000" y="6721475"/>
            <a:ext cx="3352800" cy="45719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Acute </a:t>
            </a:r>
            <a:r>
              <a:rPr lang="en-US" b="1" dirty="0" err="1">
                <a:solidFill>
                  <a:srgbClr val="002060"/>
                </a:solidFill>
              </a:rPr>
              <a:t>Pericarditis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myocardial infarction</a:t>
            </a:r>
          </a:p>
          <a:p>
            <a:r>
              <a:rPr lang="en-US" dirty="0"/>
              <a:t>Pulmonary embolism</a:t>
            </a:r>
          </a:p>
          <a:p>
            <a:r>
              <a:rPr lang="en-US" dirty="0"/>
              <a:t>Pneumonia</a:t>
            </a:r>
          </a:p>
          <a:p>
            <a:r>
              <a:rPr lang="en-US" dirty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Investigations &amp;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/>
              <a:t>Leukocytosis</a:t>
            </a:r>
            <a:r>
              <a:rPr lang="en-US" dirty="0"/>
              <a:t> 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</a:p>
          <a:p>
            <a:pPr lvl="0"/>
            <a:r>
              <a:rPr lang="en-US" dirty="0"/>
              <a:t>Other routine testing : </a:t>
            </a:r>
            <a:r>
              <a:rPr lang="en-US" b="1" dirty="0"/>
              <a:t>urea</a:t>
            </a:r>
            <a:r>
              <a:rPr lang="en-US" dirty="0"/>
              <a:t> and </a:t>
            </a:r>
            <a:r>
              <a:rPr lang="en-US" b="1" dirty="0" err="1"/>
              <a:t>creatinine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pericarditis cases.</a:t>
            </a:r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/>
              <a:t>CT</a:t>
            </a:r>
            <a:r>
              <a:rPr lang="en-US" dirty="0"/>
              <a:t> 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fungi.</a:t>
            </a:r>
          </a:p>
          <a:p>
            <a:pPr lvl="0"/>
            <a:r>
              <a:rPr lang="en-US" dirty="0"/>
              <a:t> </a:t>
            </a:r>
            <a:r>
              <a:rPr lang="en-US" b="1" dirty="0"/>
              <a:t>Immunology /Serology </a:t>
            </a:r>
            <a:r>
              <a:rPr lang="en-US" dirty="0"/>
              <a:t>: Antinuclear antibody tests and </a:t>
            </a:r>
            <a:r>
              <a:rPr lang="en-US" dirty="0" err="1"/>
              <a:t>Histoplasmosis</a:t>
            </a:r>
            <a:r>
              <a:rPr lang="en-US" dirty="0"/>
              <a:t> complement fixation indicated in endemic area.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Myocarditis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Myocarditis</a:t>
            </a:r>
            <a:r>
              <a:rPr lang="en-US" dirty="0"/>
              <a:t> : an inflammatory disease of the heart muscle.</a:t>
            </a:r>
          </a:p>
          <a:p>
            <a:r>
              <a:rPr lang="en-US" dirty="0"/>
              <a:t>Mild &amp; self-limited with few symptoms </a:t>
            </a:r>
            <a:r>
              <a:rPr lang="en-US" b="1" dirty="0"/>
              <a:t>OR</a:t>
            </a:r>
            <a:r>
              <a:rPr lang="en-US" dirty="0"/>
              <a:t> severe with progression to congestive heart failure &amp; dilated cardiac muscle.</a:t>
            </a:r>
          </a:p>
          <a:p>
            <a:r>
              <a:rPr lang="en-US" dirty="0"/>
              <a:t>localized </a:t>
            </a:r>
            <a:r>
              <a:rPr lang="en-US" b="1" dirty="0"/>
              <a:t>or</a:t>
            </a:r>
            <a:r>
              <a:rPr lang="en-US" dirty="0"/>
              <a:t> diffuse</a:t>
            </a:r>
          </a:p>
          <a:p>
            <a:pPr lvl="0"/>
            <a:r>
              <a:rPr lang="en-US" dirty="0"/>
              <a:t>Myocarditis can be due to a variety 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/>
              <a:t>causes </a:t>
            </a:r>
            <a:r>
              <a:rPr lang="en-US" dirty="0" err="1"/>
              <a:t>eg</a:t>
            </a:r>
            <a:r>
              <a:rPr lang="en-US" dirty="0"/>
              <a:t>. toxins, drugs and  hypersensitivity immune response.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Viral infection is the most common cause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largely supportive for cases of idiopathic and viral </a:t>
            </a:r>
            <a:r>
              <a:rPr lang="en-US" dirty="0" err="1">
                <a:solidFill>
                  <a:srgbClr val="002060"/>
                </a:solidFill>
              </a:rPr>
              <a:t>pericarditis</a:t>
            </a:r>
            <a:r>
              <a:rPr lang="en-US" dirty="0">
                <a:solidFill>
                  <a:srgbClr val="002060"/>
                </a:solidFill>
              </a:rPr>
              <a:t> including bed rest 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/>
              <a:t>Corticosteroid use is 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/>
              <a:t>Antiviral: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/>
              <a:t>Herpes simplex </a:t>
            </a:r>
            <a:r>
              <a:rPr lang="en-US" dirty="0"/>
              <a:t>or </a:t>
            </a:r>
            <a:r>
              <a:rPr lang="en-US" i="1" dirty="0" err="1"/>
              <a:t>Varicella</a:t>
            </a:r>
            <a:r>
              <a:rPr lang="en-US" dirty="0"/>
              <a:t> . </a:t>
            </a:r>
            <a:r>
              <a:rPr lang="en-US" b="1" dirty="0" err="1">
                <a:solidFill>
                  <a:srgbClr val="0070C0"/>
                </a:solidFill>
              </a:rPr>
              <a:t>Ganciclovir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for CMV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Pericardiocentesis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: a therapeutic procedure to remove fluid from the pericardium (to relief </a:t>
            </a:r>
            <a:r>
              <a:rPr lang="en-US" dirty="0" err="1"/>
              <a:t>Tamponade</a:t>
            </a:r>
            <a:r>
              <a:rPr lang="en-US" dirty="0"/>
              <a:t>) in severe cases with </a:t>
            </a:r>
            <a:r>
              <a:rPr lang="en-US"/>
              <a:t>pericardial effusion.</a:t>
            </a:r>
            <a:endParaRPr lang="en-US" dirty="0"/>
          </a:p>
          <a:p>
            <a:pPr lvl="0"/>
            <a:r>
              <a:rPr lang="en-US" dirty="0"/>
              <a:t>Patients who recovered should be observed for recurrence.</a:t>
            </a:r>
          </a:p>
          <a:p>
            <a:pPr lvl="0"/>
            <a:r>
              <a:rPr lang="en-US" dirty="0"/>
              <a:t>Symptoms due to viral </a:t>
            </a:r>
            <a:r>
              <a:rPr lang="en-US" dirty="0" err="1"/>
              <a:t>pericarditis</a:t>
            </a:r>
            <a:r>
              <a:rPr lang="en-US" dirty="0"/>
              <a:t> usually subsided within one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4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Medical Microbiology. Latest edition.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 Mc Graw –Hill education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endParaRPr lang="en-US" sz="2400" dirty="0">
              <a:solidFill>
                <a:prstClr val="black"/>
              </a:solidFill>
              <a:latin typeface="Georgia"/>
            </a:endParaRP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endParaRPr lang="en-US" sz="2400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06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4CBCFD-D8EA-4A65-A265-CB14DA45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 contact</a:t>
            </a:r>
            <a:endParaRPr lang="ar-SA" dirty="0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6EA89384-BB76-458B-AB6B-EF2B2F93C9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Epidemiology ,Etiology and Risk Factors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Epidemiology</a:t>
            </a:r>
            <a:r>
              <a:rPr lang="en-US" dirty="0"/>
              <a:t> : no accurate estimate of incidence as many cases are mild &amp; brief and diagnosis is not made.</a:t>
            </a:r>
          </a:p>
          <a:p>
            <a:r>
              <a:rPr lang="en-US" b="1" dirty="0"/>
              <a:t>Etiology</a:t>
            </a:r>
            <a:r>
              <a:rPr lang="en-US" b="1" dirty="0">
                <a:solidFill>
                  <a:srgbClr val="C00000"/>
                </a:solidFill>
              </a:rPr>
              <a:t> : Coxsackie virus B</a:t>
            </a:r>
            <a:r>
              <a:rPr lang="en-US" dirty="0">
                <a:solidFill>
                  <a:srgbClr val="C00000"/>
                </a:solidFill>
              </a:rPr>
              <a:t> is the most common cause of 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Coxsackie virus 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Echoviruses,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Adenoviruses ,Influenza, EBV, Rubella, Varicella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Mumps, Rabies, Hepatitis viruses  and 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>
                <a:solidFill>
                  <a:srgbClr val="002060"/>
                </a:solidFill>
              </a:rPr>
              <a:t>include </a:t>
            </a:r>
            <a:r>
              <a:rPr lang="en-US" i="1" dirty="0">
                <a:solidFill>
                  <a:srgbClr val="002060"/>
                </a:solidFill>
              </a:rPr>
              <a:t>Corynebacterium </a:t>
            </a:r>
            <a:r>
              <a:rPr lang="en-US" i="1" dirty="0" err="1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Syphilis ,Lyme disease or as a complication of bacterial endocarditis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Etiology</a:t>
            </a:r>
            <a:r>
              <a:rPr lang="en-US" dirty="0">
                <a:solidFill>
                  <a:schemeClr val="tx1"/>
                </a:solidFill>
              </a:rPr>
              <a:t>-continue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Parasitic causes includes Chagas  diseases, </a:t>
            </a:r>
            <a:r>
              <a:rPr lang="en-US" i="1" dirty="0" err="1">
                <a:solidFill>
                  <a:srgbClr val="002060"/>
                </a:solidFill>
              </a:rPr>
              <a:t>Trichinella</a:t>
            </a:r>
            <a:r>
              <a:rPr lang="en-US" i="1" dirty="0">
                <a:solidFill>
                  <a:srgbClr val="002060"/>
                </a:solidFill>
              </a:rPr>
              <a:t> 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Taxoplasma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/>
              <a:t>Others organisms include: </a:t>
            </a:r>
            <a:r>
              <a:rPr lang="en-US" b="1" i="1" dirty="0" err="1"/>
              <a:t>Rickettsiae</a:t>
            </a:r>
            <a:r>
              <a:rPr lang="en-US" b="1" dirty="0"/>
              <a:t>, Fungi, </a:t>
            </a:r>
            <a:r>
              <a:rPr lang="en-US" b="1" i="1" dirty="0"/>
              <a:t>Chlamydia</a:t>
            </a:r>
            <a:r>
              <a:rPr lang="en-US" b="1" dirty="0"/>
              <a:t>, enteric pathogens, </a:t>
            </a:r>
            <a:r>
              <a:rPr lang="en-US" b="1" i="1" dirty="0"/>
              <a:t>Legionella</a:t>
            </a:r>
            <a:r>
              <a:rPr lang="en-US" b="1" dirty="0"/>
              <a:t> and </a:t>
            </a:r>
            <a:r>
              <a:rPr lang="en-US" b="1" i="1" dirty="0"/>
              <a:t>Mycobacterium tuberculosis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72842"/>
              </p:ext>
            </p:extLst>
          </p:nvPr>
        </p:nvGraphicFramePr>
        <p:xfrm>
          <a:off x="457200" y="-1"/>
          <a:ext cx="7391400" cy="7015304"/>
        </p:xfrm>
        <a:graphic>
          <a:graphicData uri="http://schemas.openxmlformats.org/drawingml/2006/table">
            <a:tbl>
              <a:tblPr/>
              <a:tblGrid>
                <a:gridCol w="39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Protozoan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Clinical presentation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Highly variable </a:t>
            </a:r>
            <a:r>
              <a:rPr lang="en-US" dirty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Fever, headache, muscle aches, diarrhea, sore throat and rashes similar to most viral infections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Chest pain, arrhythmias ,sweating , fatigue 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1282</TotalTime>
  <Words>1391</Words>
  <Application>Microsoft Office PowerPoint</Application>
  <PresentationFormat>عرض على الشاشة (4:3)</PresentationFormat>
  <Paragraphs>191</Paragraphs>
  <Slides>35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2" baseType="lpstr">
      <vt:lpstr>Calibri</vt:lpstr>
      <vt:lpstr>Constantia</vt:lpstr>
      <vt:lpstr>Georgia</vt:lpstr>
      <vt:lpstr>Tahoma</vt:lpstr>
      <vt:lpstr>Wingdings</vt:lpstr>
      <vt:lpstr>Wingdings 2</vt:lpstr>
      <vt:lpstr>Flow</vt:lpstr>
      <vt:lpstr>Myocarditis and Pericarditis</vt:lpstr>
      <vt:lpstr>Objectives </vt:lpstr>
      <vt:lpstr>Myocarditis</vt:lpstr>
      <vt:lpstr>عرض تقديمي في PowerPoint</vt:lpstr>
      <vt:lpstr>Myocarditis</vt:lpstr>
      <vt:lpstr>Epidemiology ,Etiology and Risk Factors  </vt:lpstr>
      <vt:lpstr>Etiology-continue</vt:lpstr>
      <vt:lpstr>عرض تقديمي في PowerPoint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عرض تقديمي في PowerPoint</vt:lpstr>
      <vt:lpstr>عرض تقديمي في PowerPoint</vt:lpstr>
      <vt:lpstr>Pathophysiology</vt:lpstr>
      <vt:lpstr>Pathophysiology</vt:lpstr>
      <vt:lpstr>Types of Pericarditis</vt:lpstr>
      <vt:lpstr>Types of Pericarditis</vt:lpstr>
      <vt:lpstr>Types of pericarditis: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عرض تقديمي في PowerPoint</vt:lpstr>
      <vt:lpstr>Management of pericarditis</vt:lpstr>
      <vt:lpstr>Pericardiocentesis </vt:lpstr>
      <vt:lpstr>Management of pericarditis</vt:lpstr>
      <vt:lpstr>Reference book</vt:lpstr>
      <vt:lpstr>Tutor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Hanan Habib Babay</cp:lastModifiedBy>
  <cp:revision>179</cp:revision>
  <dcterms:created xsi:type="dcterms:W3CDTF">2010-12-25T05:02:39Z</dcterms:created>
  <dcterms:modified xsi:type="dcterms:W3CDTF">2021-03-06T04:46:09Z</dcterms:modified>
</cp:coreProperties>
</file>