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</p:sldIdLst>
  <p:sldSz cx="7772400" cy="5835650"/>
  <p:notesSz cx="7772400" cy="583565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64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99333" y="1239113"/>
            <a:ext cx="4573733" cy="188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267964"/>
            <a:ext cx="5440680" cy="145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6864" y="1282509"/>
            <a:ext cx="3344545" cy="3811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07536" y="1153292"/>
            <a:ext cx="3310890" cy="3606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695"/>
            <a:ext cx="7765415" cy="5829300"/>
          </a:xfrm>
          <a:custGeom>
            <a:avLst/>
            <a:gdLst/>
            <a:ahLst/>
            <a:cxnLst/>
            <a:rect l="l" t="t" r="r" b="b"/>
            <a:pathLst>
              <a:path w="7765415" h="5829300">
                <a:moveTo>
                  <a:pt x="0" y="5829299"/>
                </a:moveTo>
                <a:lnTo>
                  <a:pt x="7764995" y="5829299"/>
                </a:lnTo>
                <a:lnTo>
                  <a:pt x="7764995" y="0"/>
                </a:lnTo>
                <a:lnTo>
                  <a:pt x="0" y="0"/>
                </a:lnTo>
                <a:lnTo>
                  <a:pt x="0" y="5829299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843" y="204736"/>
            <a:ext cx="3210560" cy="1110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04" y="1224978"/>
            <a:ext cx="7222790" cy="212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5427154"/>
            <a:ext cx="2487168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dicine.com/emerg/topic164.htm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4137025"/>
            <a:ext cx="4038149" cy="150169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ALI </a:t>
            </a:r>
            <a:r>
              <a:rPr lang="ar-SA"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SOMILY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lang="ar-SA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MD,</a:t>
            </a:r>
            <a:r>
              <a:rPr lang="ar-SA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FRCP(C)</a:t>
            </a:r>
            <a:endParaRPr lang="ar-SA" sz="2350" b="1" spc="-17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00"/>
                </a:solidFill>
                <a:latin typeface="Times New Roman"/>
                <a:cs typeface="Times New Roman"/>
              </a:rPr>
              <a:t>ali.somily@gmail.com</a:t>
            </a:r>
            <a:endParaRPr lang="ar-SA" sz="2350" b="1" spc="-17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FAWZIA  ALOTAIBI,  MD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00"/>
                </a:solidFill>
                <a:latin typeface="Times New Roman"/>
                <a:cs typeface="Times New Roman"/>
              </a:rPr>
              <a:t>ofawzia@ksu.edu.sa</a:t>
            </a:r>
            <a:endParaRPr sz="235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0" y="1241425"/>
            <a:ext cx="4801467" cy="18909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40715">
              <a:lnSpc>
                <a:spcPct val="100200"/>
              </a:lnSpc>
              <a:spcBef>
                <a:spcPts val="105"/>
              </a:spcBef>
            </a:pPr>
            <a:r>
              <a:rPr sz="6100" b="1" spc="85" dirty="0">
                <a:solidFill>
                  <a:srgbClr val="FFFF00"/>
                </a:solidFill>
                <a:latin typeface="Times New Roman"/>
                <a:cs typeface="Times New Roman"/>
              </a:rPr>
              <a:t>Infective  </a:t>
            </a:r>
            <a:r>
              <a:rPr lang="en-US" sz="6100" b="1" spc="24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6100" b="1" spc="9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6100" b="1" spc="9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6100" b="1" spc="150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6100" b="1" spc="7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6100" b="1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61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6100" b="1" spc="3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6100" b="1" spc="170" dirty="0">
                <a:solidFill>
                  <a:srgbClr val="FFFF00"/>
                </a:solidFill>
                <a:latin typeface="Times New Roman"/>
                <a:cs typeface="Times New Roman"/>
              </a:rPr>
              <a:t>itis</a:t>
            </a:r>
            <a:endParaRPr sz="6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812" y="312794"/>
            <a:ext cx="5931535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-55" dirty="0">
                <a:solidFill>
                  <a:srgbClr val="FFFF00"/>
                </a:solidFill>
              </a:rPr>
              <a:t>Risk </a:t>
            </a:r>
            <a:r>
              <a:rPr sz="3050" dirty="0">
                <a:solidFill>
                  <a:srgbClr val="FFFF00"/>
                </a:solidFill>
              </a:rPr>
              <a:t>Factors </a:t>
            </a:r>
            <a:r>
              <a:rPr sz="3050" spc="-195" dirty="0">
                <a:solidFill>
                  <a:srgbClr val="FFFF00"/>
                </a:solidFill>
              </a:rPr>
              <a:t>; </a:t>
            </a:r>
            <a:r>
              <a:rPr sz="3050" spc="-55" dirty="0">
                <a:solidFill>
                  <a:srgbClr val="FFFF00"/>
                </a:solidFill>
              </a:rPr>
              <a:t>Cardiac</a:t>
            </a:r>
            <a:r>
              <a:rPr sz="3050" spc="155" dirty="0">
                <a:solidFill>
                  <a:srgbClr val="FFFF00"/>
                </a:solidFill>
              </a:rPr>
              <a:t> </a:t>
            </a:r>
            <a:r>
              <a:rPr sz="3050" spc="10" dirty="0">
                <a:solidFill>
                  <a:srgbClr val="FFFF00"/>
                </a:solidFill>
              </a:rPr>
              <a:t>Abnormality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1115514" y="1595024"/>
            <a:ext cx="2312670" cy="33934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2110" marR="5080" indent="-360045">
              <a:lnSpc>
                <a:spcPct val="100000"/>
              </a:lnSpc>
              <a:spcBef>
                <a:spcPts val="90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Previous </a:t>
            </a:r>
            <a:r>
              <a:rPr sz="2050" spc="-165" dirty="0">
                <a:solidFill>
                  <a:srgbClr val="FFFFFF"/>
                </a:solidFill>
                <a:latin typeface="Times New Roman"/>
                <a:cs typeface="Times New Roman"/>
              </a:rPr>
              <a:t>IE 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4.5(2.5 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40" dirty="0">
                <a:solidFill>
                  <a:srgbClr val="FFFFFF"/>
                </a:solidFill>
                <a:latin typeface="Times New Roman"/>
                <a:cs typeface="Times New Roman"/>
              </a:rPr>
              <a:t>9)%</a:t>
            </a:r>
            <a:endParaRPr sz="2050">
              <a:latin typeface="Times New Roman"/>
              <a:cs typeface="Times New Roman"/>
            </a:endParaRPr>
          </a:p>
          <a:p>
            <a:pPr marL="372110" marR="172085" indent="-360045">
              <a:lnSpc>
                <a:spcPct val="100000"/>
              </a:lnSpc>
              <a:spcBef>
                <a:spcPts val="370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Aortic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valve  </a:t>
            </a: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disease12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5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55" dirty="0">
                <a:solidFill>
                  <a:srgbClr val="FFFFFF"/>
                </a:solidFill>
                <a:latin typeface="Times New Roman"/>
                <a:cs typeface="Times New Roman"/>
              </a:rPr>
              <a:t>30%</a:t>
            </a:r>
            <a:endParaRPr sz="2050">
              <a:latin typeface="Times New Roman"/>
              <a:cs typeface="Times New Roman"/>
            </a:endParaRPr>
          </a:p>
          <a:p>
            <a:pPr marL="372110" marR="168275" indent="-360045">
              <a:lnSpc>
                <a:spcPct val="100000"/>
              </a:lnSpc>
              <a:spcBef>
                <a:spcPts val="370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Rheumatic</a:t>
            </a:r>
            <a:r>
              <a:rPr sz="205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valve 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205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370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Prosthetic</a:t>
            </a:r>
            <a:r>
              <a:rPr sz="205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205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409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Coarctation</a:t>
            </a:r>
            <a:endParaRPr sz="2050">
              <a:latin typeface="Times New Roman"/>
              <a:cs typeface="Times New Roman"/>
            </a:endParaRPr>
          </a:p>
          <a:p>
            <a:pPr marL="372110" marR="36830" indent="-360045">
              <a:lnSpc>
                <a:spcPct val="100000"/>
              </a:lnSpc>
              <a:spcBef>
                <a:spcPts val="409"/>
              </a:spcBef>
              <a:buClr>
                <a:srgbClr val="8CADAE"/>
              </a:buClr>
              <a:buSzPct val="73170"/>
              <a:buChar char="•"/>
              <a:tabLst>
                <a:tab pos="372110" algn="l"/>
                <a:tab pos="372745" algn="l"/>
              </a:tabLst>
            </a:pP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Complex</a:t>
            </a:r>
            <a:r>
              <a:rPr sz="205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cyanotic 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congenital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95" y="1177150"/>
            <a:ext cx="583628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56895" indent="-544830">
              <a:lnSpc>
                <a:spcPct val="100000"/>
              </a:lnSpc>
              <a:spcBef>
                <a:spcPts val="13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556895" algn="l"/>
                <a:tab pos="557530" algn="l"/>
                <a:tab pos="3836670" algn="l"/>
              </a:tabLst>
            </a:pPr>
            <a:r>
              <a:rPr sz="2350" spc="-10" dirty="0">
                <a:solidFill>
                  <a:srgbClr val="FF0000"/>
                </a:solidFill>
                <a:latin typeface="Times New Roman"/>
                <a:cs typeface="Times New Roman"/>
              </a:rPr>
              <a:t>High</a:t>
            </a:r>
            <a:r>
              <a:rPr sz="235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spc="35" dirty="0">
                <a:solidFill>
                  <a:srgbClr val="FF0000"/>
                </a:solidFill>
                <a:latin typeface="Times New Roman"/>
                <a:cs typeface="Times New Roman"/>
              </a:rPr>
              <a:t>risk	</a:t>
            </a:r>
            <a:r>
              <a:rPr sz="2000" spc="10" dirty="0">
                <a:solidFill>
                  <a:srgbClr val="D16349"/>
                </a:solidFill>
                <a:latin typeface="Arial"/>
                <a:cs typeface="Arial"/>
              </a:rPr>
              <a:t>● </a:t>
            </a:r>
            <a:r>
              <a:rPr sz="2350" spc="45" dirty="0">
                <a:solidFill>
                  <a:srgbClr val="FF0000"/>
                </a:solidFill>
                <a:latin typeface="Times New Roman"/>
                <a:cs typeface="Times New Roman"/>
              </a:rPr>
              <a:t>Moderate</a:t>
            </a:r>
            <a:r>
              <a:rPr sz="235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spc="35" dirty="0">
                <a:solidFill>
                  <a:srgbClr val="FF0000"/>
                </a:solidFill>
                <a:latin typeface="Times New Roman"/>
                <a:cs typeface="Times New Roman"/>
              </a:rPr>
              <a:t>risk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7898" y="1584661"/>
            <a:ext cx="2943860" cy="315658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3525" marR="5080" indent="-246379">
              <a:lnSpc>
                <a:spcPct val="103099"/>
              </a:lnSpc>
              <a:spcBef>
                <a:spcPts val="75"/>
              </a:spcBef>
              <a:buClr>
                <a:srgbClr val="CCB400"/>
              </a:buClr>
              <a:buSzPct val="70000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1500" spc="-80" dirty="0">
                <a:solidFill>
                  <a:srgbClr val="FFFFFF"/>
                </a:solidFill>
                <a:latin typeface="Times New Roman"/>
                <a:cs typeface="Times New Roman"/>
              </a:rPr>
              <a:t>MVP </a:t>
            </a:r>
            <a:r>
              <a:rPr sz="1500" spc="145" dirty="0">
                <a:solidFill>
                  <a:srgbClr val="FFFFFF"/>
                </a:solidFill>
                <a:latin typeface="Times New Roman"/>
                <a:cs typeface="Times New Roman"/>
              </a:rPr>
              <a:t>w/</a:t>
            </a:r>
            <a:r>
              <a:rPr sz="150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MR/thickened 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leaflets- 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5  </a:t>
            </a:r>
            <a:r>
              <a:rPr sz="1500" spc="6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8 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times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(100/100 </a:t>
            </a:r>
            <a:r>
              <a:rPr sz="1500" spc="-40" dirty="0">
                <a:solidFill>
                  <a:srgbClr val="FFFFFF"/>
                </a:solidFill>
                <a:latin typeface="Times New Roman"/>
                <a:cs typeface="Times New Roman"/>
              </a:rPr>
              <a:t>000 </a:t>
            </a:r>
            <a:r>
              <a:rPr sz="1500" spc="50" dirty="0">
                <a:solidFill>
                  <a:srgbClr val="FFFFFF"/>
                </a:solidFill>
                <a:latin typeface="Times New Roman"/>
                <a:cs typeface="Times New Roman"/>
              </a:rPr>
              <a:t>person  </a:t>
            </a:r>
            <a:r>
              <a:rPr sz="1500" spc="25" dirty="0">
                <a:solidFill>
                  <a:srgbClr val="FFFFFF"/>
                </a:solidFill>
                <a:latin typeface="Times New Roman"/>
                <a:cs typeface="Times New Roman"/>
              </a:rPr>
              <a:t>years)</a:t>
            </a:r>
            <a:endParaRPr sz="1500">
              <a:latin typeface="Times New Roman"/>
              <a:cs typeface="Times New Roman"/>
            </a:endParaRPr>
          </a:p>
          <a:p>
            <a:pPr marL="263525" indent="-247015">
              <a:lnSpc>
                <a:spcPct val="100000"/>
              </a:lnSpc>
              <a:spcBef>
                <a:spcPts val="350"/>
              </a:spcBef>
              <a:buClr>
                <a:srgbClr val="CCB400"/>
              </a:buClr>
              <a:buSzPct val="70000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Mitral</a:t>
            </a:r>
            <a:r>
              <a:rPr sz="15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Stenosis</a:t>
            </a:r>
            <a:endParaRPr sz="1500">
              <a:latin typeface="Times New Roman"/>
              <a:cs typeface="Times New Roman"/>
            </a:endParaRPr>
          </a:p>
          <a:p>
            <a:pPr marL="263525" indent="-247015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70000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tricuspid</a:t>
            </a:r>
            <a:r>
              <a:rPr sz="15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1500">
              <a:latin typeface="Times New Roman"/>
              <a:cs typeface="Times New Roman"/>
            </a:endParaRPr>
          </a:p>
          <a:p>
            <a:pPr marL="263525" indent="-247015">
              <a:lnSpc>
                <a:spcPct val="100000"/>
              </a:lnSpc>
              <a:spcBef>
                <a:spcPts val="365"/>
              </a:spcBef>
              <a:buClr>
                <a:srgbClr val="CCB400"/>
              </a:buClr>
              <a:buSzPct val="70000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Pulmonary</a:t>
            </a:r>
            <a:r>
              <a:rPr sz="15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Stenosis</a:t>
            </a:r>
            <a:endParaRPr sz="1500">
              <a:latin typeface="Times New Roman"/>
              <a:cs typeface="Times New Roman"/>
            </a:endParaRPr>
          </a:p>
          <a:p>
            <a:pPr marL="263525" marR="623570" indent="-246379">
              <a:lnSpc>
                <a:spcPct val="103400"/>
              </a:lnSpc>
              <a:spcBef>
                <a:spcPts val="310"/>
              </a:spcBef>
              <a:buClr>
                <a:srgbClr val="CCB400"/>
              </a:buClr>
              <a:buSzPct val="70000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Hypertrophic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Obstructive  </a:t>
            </a:r>
            <a:r>
              <a:rPr sz="1500" spc="25" dirty="0">
                <a:solidFill>
                  <a:srgbClr val="FFFFFF"/>
                </a:solidFill>
                <a:latin typeface="Times New Roman"/>
                <a:cs typeface="Times New Roman"/>
              </a:rPr>
              <a:t>Cardiomyopathy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0" dirty="0">
                <a:solidFill>
                  <a:srgbClr val="FFFFFF"/>
                </a:solidFill>
                <a:latin typeface="Times New Roman"/>
                <a:cs typeface="Times New Roman"/>
              </a:rPr>
              <a:t>(HOCM)</a:t>
            </a:r>
            <a:endParaRPr sz="1500">
              <a:latin typeface="Times New Roman"/>
              <a:cs typeface="Times New Roman"/>
            </a:endParaRPr>
          </a:p>
          <a:p>
            <a:pPr marL="263525" indent="-251460">
              <a:lnSpc>
                <a:spcPct val="100000"/>
              </a:lnSpc>
              <a:spcBef>
                <a:spcPts val="395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20" dirty="0">
                <a:solidFill>
                  <a:srgbClr val="FF0000"/>
                </a:solidFill>
                <a:latin typeface="Times New Roman"/>
                <a:cs typeface="Times New Roman"/>
              </a:rPr>
              <a:t>Low/no</a:t>
            </a:r>
            <a:r>
              <a:rPr sz="205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0000"/>
                </a:solidFill>
                <a:latin typeface="Times New Roman"/>
                <a:cs typeface="Times New Roman"/>
              </a:rPr>
              <a:t>risk</a:t>
            </a:r>
            <a:endParaRPr sz="2050">
              <a:latin typeface="Times New Roman"/>
              <a:cs typeface="Times New Roman"/>
            </a:endParaRPr>
          </a:p>
          <a:p>
            <a:pPr marL="496570" lvl="1" indent="-165735">
              <a:lnSpc>
                <a:spcPct val="100000"/>
              </a:lnSpc>
              <a:spcBef>
                <a:spcPts val="409"/>
              </a:spcBef>
              <a:buClr>
                <a:srgbClr val="8CADAE"/>
              </a:buClr>
              <a:buSzPct val="73170"/>
              <a:buChar char="•"/>
              <a:tabLst>
                <a:tab pos="497205" algn="l"/>
              </a:tabLst>
            </a:pPr>
            <a:r>
              <a:rPr sz="2050" spc="-240" dirty="0">
                <a:solidFill>
                  <a:srgbClr val="FFFFFF"/>
                </a:solidFill>
                <a:latin typeface="Times New Roman"/>
                <a:cs typeface="Times New Roman"/>
              </a:rPr>
              <a:t>ASD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(secundum)</a:t>
            </a:r>
            <a:endParaRPr sz="2050">
              <a:latin typeface="Times New Roman"/>
              <a:cs typeface="Times New Roman"/>
            </a:endParaRPr>
          </a:p>
          <a:p>
            <a:pPr marL="496570" lvl="1" indent="-165735">
              <a:lnSpc>
                <a:spcPct val="100000"/>
              </a:lnSpc>
              <a:spcBef>
                <a:spcPts val="409"/>
              </a:spcBef>
              <a:buClr>
                <a:srgbClr val="8CADAE"/>
              </a:buClr>
              <a:buSzPct val="73170"/>
              <a:buChar char="•"/>
              <a:tabLst>
                <a:tab pos="497205" algn="l"/>
              </a:tabLst>
            </a:pPr>
            <a:r>
              <a:rPr sz="2050" spc="-275" dirty="0">
                <a:solidFill>
                  <a:srgbClr val="FFFFFF"/>
                </a:solidFill>
                <a:latin typeface="Times New Roman"/>
                <a:cs typeface="Times New Roman"/>
              </a:rPr>
              <a:t>CABG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868" y="312794"/>
            <a:ext cx="2099945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-55" dirty="0">
                <a:solidFill>
                  <a:srgbClr val="FFFF00"/>
                </a:solidFill>
              </a:rPr>
              <a:t>Risk</a:t>
            </a:r>
            <a:r>
              <a:rPr sz="3050" spc="-85" dirty="0">
                <a:solidFill>
                  <a:srgbClr val="FFFF00"/>
                </a:solidFill>
              </a:rPr>
              <a:t> </a:t>
            </a:r>
            <a:r>
              <a:rPr sz="3050" dirty="0">
                <a:solidFill>
                  <a:srgbClr val="FFFF00"/>
                </a:solidFill>
              </a:rPr>
              <a:t>Factors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321627" y="786251"/>
            <a:ext cx="7083425" cy="466153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71145" indent="-259079">
              <a:lnSpc>
                <a:spcPct val="100000"/>
              </a:lnSpc>
              <a:spcBef>
                <a:spcPts val="63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b="1" spc="-155" dirty="0">
                <a:solidFill>
                  <a:srgbClr val="FF0000"/>
                </a:solidFill>
                <a:latin typeface="Times New Roman"/>
                <a:cs typeface="Times New Roman"/>
              </a:rPr>
              <a:t>HIV</a:t>
            </a:r>
            <a:r>
              <a:rPr sz="235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infection:</a:t>
            </a:r>
            <a:endParaRPr sz="2350">
              <a:latin typeface="Times New Roman"/>
              <a:cs typeface="Times New Roman"/>
            </a:endParaRPr>
          </a:p>
          <a:p>
            <a:pPr marL="504825" marR="251460" lvl="1" indent="-251460">
              <a:lnSpc>
                <a:spcPct val="100000"/>
              </a:lnSpc>
              <a:spcBef>
                <a:spcPts val="43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-2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65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reported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patients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with  </a:t>
            </a:r>
            <a:r>
              <a:rPr sz="2050" spc="-130" dirty="0">
                <a:solidFill>
                  <a:srgbClr val="FFFFFF"/>
                </a:solidFill>
                <a:latin typeface="Times New Roman"/>
                <a:cs typeface="Times New Roman"/>
              </a:rPr>
              <a:t>HIV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endParaRPr sz="2050">
              <a:latin typeface="Times New Roman"/>
              <a:cs typeface="Times New Roman"/>
            </a:endParaRPr>
          </a:p>
          <a:p>
            <a:pPr marL="504825" marR="370205" lvl="1" indent="-251460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suggested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9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30" dirty="0">
                <a:solidFill>
                  <a:srgbClr val="FFFFFF"/>
                </a:solidFill>
                <a:latin typeface="Times New Roman"/>
                <a:cs typeface="Times New Roman"/>
              </a:rPr>
              <a:t>HIV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independent 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risk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factor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50" spc="-165" dirty="0">
                <a:solidFill>
                  <a:srgbClr val="FFFFFF"/>
                </a:solidFill>
                <a:latin typeface="Times New Roman"/>
                <a:cs typeface="Times New Roman"/>
              </a:rPr>
              <a:t>IE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5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70" dirty="0">
                <a:solidFill>
                  <a:srgbClr val="FFFFFF"/>
                </a:solidFill>
                <a:latin typeface="Times New Roman"/>
                <a:cs typeface="Times New Roman"/>
              </a:rPr>
              <a:t>IDU</a:t>
            </a:r>
            <a:endParaRPr sz="2050">
              <a:latin typeface="Times New Roman"/>
              <a:cs typeface="Times New Roman"/>
            </a:endParaRPr>
          </a:p>
          <a:p>
            <a:pPr marL="271145" indent="-259079">
              <a:lnSpc>
                <a:spcPct val="100000"/>
              </a:lnSpc>
              <a:spcBef>
                <a:spcPts val="47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Rheumatic </a:t>
            </a:r>
            <a:r>
              <a:rPr sz="235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valve</a:t>
            </a:r>
            <a:r>
              <a:rPr sz="235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disease:</a:t>
            </a:r>
            <a:endParaRPr sz="2350">
              <a:latin typeface="Times New Roman"/>
              <a:cs typeface="Times New Roman"/>
            </a:endParaRPr>
          </a:p>
          <a:p>
            <a:pPr marL="504825" lvl="1" indent="-252095">
              <a:lnSpc>
                <a:spcPct val="100000"/>
              </a:lnSpc>
              <a:spcBef>
                <a:spcPts val="40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Predisposition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young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countries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30" dirty="0">
                <a:solidFill>
                  <a:srgbClr val="FFFFFF"/>
                </a:solidFill>
                <a:latin typeface="Times New Roman"/>
                <a:cs typeface="Times New Roman"/>
              </a:rPr>
              <a:t>37%-76%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endParaRPr sz="2050">
              <a:latin typeface="Times New Roman"/>
              <a:cs typeface="Times New Roman"/>
            </a:endParaRPr>
          </a:p>
          <a:p>
            <a:pPr marL="504825" lvl="1" indent="-252095">
              <a:lnSpc>
                <a:spcPct val="100000"/>
              </a:lnSpc>
              <a:spcBef>
                <a:spcPts val="405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Mitral </a:t>
            </a:r>
            <a:r>
              <a:rPr sz="2050" spc="-125" dirty="0">
                <a:solidFill>
                  <a:srgbClr val="FFFFFF"/>
                </a:solidFill>
                <a:latin typeface="Times New Roman"/>
                <a:cs typeface="Times New Roman"/>
              </a:rPr>
              <a:t>85%, </a:t>
            </a: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Aortic</a:t>
            </a:r>
            <a:r>
              <a:rPr sz="205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55" dirty="0">
                <a:solidFill>
                  <a:srgbClr val="FFFFFF"/>
                </a:solidFill>
                <a:latin typeface="Times New Roman"/>
                <a:cs typeface="Times New Roman"/>
              </a:rPr>
              <a:t>50%</a:t>
            </a:r>
            <a:endParaRPr sz="2050">
              <a:latin typeface="Times New Roman"/>
              <a:cs typeface="Times New Roman"/>
            </a:endParaRPr>
          </a:p>
          <a:p>
            <a:pPr marL="504825" lvl="1" indent="-252095">
              <a:lnSpc>
                <a:spcPct val="100000"/>
              </a:lnSpc>
              <a:spcBef>
                <a:spcPts val="409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Degenerative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valvular</a:t>
            </a:r>
            <a:r>
              <a:rPr sz="205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lesions</a:t>
            </a:r>
            <a:endParaRPr sz="2050">
              <a:latin typeface="Times New Roman"/>
              <a:cs typeface="Times New Roman"/>
            </a:endParaRPr>
          </a:p>
          <a:p>
            <a:pPr marL="504825" marR="5080" lvl="1" indent="-251460">
              <a:lnSpc>
                <a:spcPct val="100000"/>
              </a:lnSpc>
              <a:spcBef>
                <a:spcPts val="409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-170" dirty="0">
                <a:solidFill>
                  <a:srgbClr val="FFFFFF"/>
                </a:solidFill>
                <a:latin typeface="Times New Roman"/>
                <a:cs typeface="Times New Roman"/>
              </a:rPr>
              <a:t>MV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Prolapse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mitral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regurgitation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times 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higher </a:t>
            </a:r>
            <a:r>
              <a:rPr sz="2050" spc="-165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r>
              <a:rPr sz="205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endParaRPr sz="2050">
              <a:latin typeface="Times New Roman"/>
              <a:cs typeface="Times New Roman"/>
            </a:endParaRPr>
          </a:p>
          <a:p>
            <a:pPr marL="504825" marR="19685" lvl="1" indent="-251460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04825" algn="l"/>
                <a:tab pos="505459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Aortic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(stenosis</a:t>
            </a:r>
            <a:r>
              <a:rPr sz="205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05" dirty="0">
                <a:solidFill>
                  <a:srgbClr val="FFFFFF"/>
                </a:solidFill>
                <a:latin typeface="Times New Roman"/>
                <a:cs typeface="Times New Roman"/>
              </a:rPr>
              <a:t>or/and</a:t>
            </a:r>
            <a:r>
              <a:rPr sz="205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regurgitation)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present 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12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30 </a:t>
            </a:r>
            <a:r>
              <a:rPr sz="2050" spc="-305" dirty="0">
                <a:solidFill>
                  <a:srgbClr val="FFFFFF"/>
                </a:solidFill>
                <a:latin typeface="Times New Roman"/>
                <a:cs typeface="Times New Roman"/>
              </a:rPr>
              <a:t>%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880" y="153784"/>
            <a:ext cx="4671695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50" dirty="0">
                <a:solidFill>
                  <a:srgbClr val="FFFF00"/>
                </a:solidFill>
              </a:rPr>
              <a:t>Diagnostic</a:t>
            </a:r>
            <a:r>
              <a:rPr sz="4050" spc="-50" dirty="0">
                <a:solidFill>
                  <a:srgbClr val="FFFF00"/>
                </a:solidFill>
              </a:rPr>
              <a:t> </a:t>
            </a:r>
            <a:r>
              <a:rPr sz="4050" spc="40" dirty="0">
                <a:solidFill>
                  <a:srgbClr val="FFFF00"/>
                </a:solidFill>
              </a:rPr>
              <a:t>approach</a:t>
            </a:r>
            <a:endParaRPr sz="4050"/>
          </a:p>
        </p:txBody>
      </p:sp>
      <p:sp>
        <p:nvSpPr>
          <p:cNvPr id="3" name="object 3"/>
          <p:cNvSpPr txBox="1"/>
          <p:nvPr/>
        </p:nvSpPr>
        <p:spPr>
          <a:xfrm>
            <a:off x="267190" y="1302486"/>
            <a:ext cx="6297295" cy="1144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6385" indent="-274320">
              <a:lnSpc>
                <a:spcPts val="4410"/>
              </a:lnSpc>
              <a:spcBef>
                <a:spcPts val="90"/>
              </a:spcBef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spc="15" dirty="0">
                <a:solidFill>
                  <a:srgbClr val="FFFFFF"/>
                </a:solidFill>
                <a:latin typeface="Times New Roman"/>
                <a:cs typeface="Times New Roman"/>
              </a:rPr>
              <a:t>History </a:t>
            </a:r>
            <a:r>
              <a:rPr sz="3750" spc="-4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750" spc="105" dirty="0">
                <a:solidFill>
                  <a:srgbClr val="FFFFFF"/>
                </a:solidFill>
                <a:latin typeface="Times New Roman"/>
                <a:cs typeface="Times New Roman"/>
              </a:rPr>
              <a:t>prior </a:t>
            </a:r>
            <a:r>
              <a:rPr sz="3750" spc="40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r>
              <a:rPr sz="3750" spc="-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spc="20" dirty="0">
                <a:solidFill>
                  <a:srgbClr val="FFFFFF"/>
                </a:solidFill>
                <a:latin typeface="Times New Roman"/>
                <a:cs typeface="Times New Roman"/>
              </a:rPr>
              <a:t>lesions</a:t>
            </a:r>
            <a:endParaRPr sz="3750">
              <a:latin typeface="Times New Roman"/>
              <a:cs typeface="Times New Roman"/>
            </a:endParaRPr>
          </a:p>
          <a:p>
            <a:pPr marL="286385" indent="-274320">
              <a:lnSpc>
                <a:spcPts val="4410"/>
              </a:lnSpc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spc="-484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750" spc="120" dirty="0">
                <a:solidFill>
                  <a:srgbClr val="FFFFFF"/>
                </a:solidFill>
                <a:latin typeface="Times New Roman"/>
                <a:cs typeface="Times New Roman"/>
              </a:rPr>
              <a:t>recent </a:t>
            </a:r>
            <a:r>
              <a:rPr sz="3750" spc="55" dirty="0">
                <a:solidFill>
                  <a:srgbClr val="FFFFFF"/>
                </a:solidFill>
                <a:latin typeface="Times New Roman"/>
                <a:cs typeface="Times New Roman"/>
              </a:rPr>
              <a:t>source </a:t>
            </a:r>
            <a:r>
              <a:rPr sz="3750" spc="-4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750" spc="-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spc="70" dirty="0">
                <a:solidFill>
                  <a:srgbClr val="FFFFFF"/>
                </a:solidFill>
                <a:latin typeface="Times New Roman"/>
                <a:cs typeface="Times New Roman"/>
              </a:rPr>
              <a:t>bacteremia</a:t>
            </a:r>
            <a:endParaRPr sz="3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4441" y="262490"/>
            <a:ext cx="200215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25" dirty="0">
                <a:solidFill>
                  <a:srgbClr val="FFFF00"/>
                </a:solidFill>
              </a:rPr>
              <a:t>Symptoms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78611" y="1175422"/>
            <a:ext cx="1105535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12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10" dirty="0">
                <a:solidFill>
                  <a:srgbClr val="FF0000"/>
                </a:solidFill>
                <a:latin typeface="Times New Roman"/>
                <a:cs typeface="Times New Roman"/>
              </a:rPr>
              <a:t>Acute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622" y="1650511"/>
            <a:ext cx="2976245" cy="2857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6700" marR="104775" indent="-254635">
              <a:lnSpc>
                <a:spcPct val="100699"/>
              </a:lnSpc>
              <a:spcBef>
                <a:spcPts val="11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High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grade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fever</a:t>
            </a:r>
            <a:r>
              <a:rPr sz="2350" spc="-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chills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52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-240" dirty="0">
                <a:solidFill>
                  <a:srgbClr val="FFFFFF"/>
                </a:solidFill>
                <a:latin typeface="Times New Roman"/>
                <a:cs typeface="Times New Roman"/>
              </a:rPr>
              <a:t>SOB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Arthralgias/</a:t>
            </a:r>
            <a:r>
              <a:rPr sz="235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myalgias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5" dirty="0">
                <a:solidFill>
                  <a:srgbClr val="FFFFFF"/>
                </a:solidFill>
                <a:latin typeface="Times New Roman"/>
                <a:cs typeface="Times New Roman"/>
              </a:rPr>
              <a:t>Abdominal</a:t>
            </a:r>
            <a:r>
              <a:rPr sz="235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pain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Pleuritic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chest</a:t>
            </a:r>
            <a:r>
              <a:rPr sz="235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pain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-55" dirty="0">
                <a:solidFill>
                  <a:srgbClr val="FFFFFF"/>
                </a:solidFill>
                <a:latin typeface="Times New Roman"/>
                <a:cs typeface="Times New Roman"/>
              </a:rPr>
              <a:t>Back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pain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2739" y="1175422"/>
            <a:ext cx="1580515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12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30" dirty="0">
                <a:solidFill>
                  <a:srgbClr val="FF0000"/>
                </a:solidFill>
                <a:latin typeface="Times New Roman"/>
                <a:cs typeface="Times New Roman"/>
              </a:rPr>
              <a:t>Subacute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4750" y="1592215"/>
            <a:ext cx="2976245" cy="297243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66700" indent="-254635">
              <a:lnSpc>
                <a:spcPct val="100000"/>
              </a:lnSpc>
              <a:spcBef>
                <a:spcPts val="59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-105" dirty="0">
                <a:solidFill>
                  <a:srgbClr val="FFFFFF"/>
                </a:solidFill>
                <a:latin typeface="Times New Roman"/>
                <a:cs typeface="Times New Roman"/>
              </a:rPr>
              <a:t>Low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grade</a:t>
            </a:r>
            <a:r>
              <a:rPr sz="235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fever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Anorexia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Weight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loss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Fatigue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Arthralgias/</a:t>
            </a:r>
            <a:r>
              <a:rPr sz="235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myalgias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5" dirty="0">
                <a:solidFill>
                  <a:srgbClr val="FFFFFF"/>
                </a:solidFill>
                <a:latin typeface="Times New Roman"/>
                <a:cs typeface="Times New Roman"/>
              </a:rPr>
              <a:t>Abdominal</a:t>
            </a:r>
            <a:r>
              <a:rPr sz="235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pain</a:t>
            </a:r>
            <a:endParaRPr sz="235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267335" algn="l"/>
              </a:tabLst>
            </a:pP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N/V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034" y="4896998"/>
            <a:ext cx="7038975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10"/>
              </a:spcBef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onset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symptoms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10" dirty="0">
                <a:solidFill>
                  <a:srgbClr val="FFFFFF"/>
                </a:solidFill>
                <a:latin typeface="Times New Roman"/>
                <a:cs typeface="Times New Roman"/>
              </a:rPr>
              <a:t>~2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weeks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less 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initiating</a:t>
            </a:r>
            <a:r>
              <a:rPr sz="2700" spc="-4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bacteremia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9750" y="312794"/>
            <a:ext cx="3668395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25" dirty="0">
                <a:solidFill>
                  <a:srgbClr val="FFFF00"/>
                </a:solidFill>
              </a:rPr>
              <a:t>Physical</a:t>
            </a:r>
            <a:r>
              <a:rPr sz="3050" spc="-35" dirty="0">
                <a:solidFill>
                  <a:srgbClr val="FFFF00"/>
                </a:solidFill>
              </a:rPr>
              <a:t> </a:t>
            </a:r>
            <a:r>
              <a:rPr sz="3050" spc="60" dirty="0">
                <a:solidFill>
                  <a:srgbClr val="FFFF00"/>
                </a:solidFill>
              </a:rPr>
              <a:t>examination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523771" y="1178877"/>
            <a:ext cx="2980690" cy="414210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63525" marR="155575" indent="-251460">
              <a:lnSpc>
                <a:spcPts val="2420"/>
              </a:lnSpc>
              <a:spcBef>
                <a:spcPts val="20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Look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small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50" spc="-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large 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emboli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special  </a:t>
            </a:r>
            <a:r>
              <a:rPr sz="2050" spc="65" dirty="0">
                <a:solidFill>
                  <a:srgbClr val="FFFFFF"/>
                </a:solidFill>
                <a:latin typeface="Times New Roman"/>
                <a:cs typeface="Times New Roman"/>
              </a:rPr>
              <a:t>attention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5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fundi, 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conjunctivae,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skin,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digits</a:t>
            </a:r>
            <a:endParaRPr sz="2050">
              <a:latin typeface="Times New Roman"/>
              <a:cs typeface="Times New Roman"/>
            </a:endParaRPr>
          </a:p>
          <a:p>
            <a:pPr marL="263525" marR="5080" indent="-251460">
              <a:lnSpc>
                <a:spcPct val="99000"/>
              </a:lnSpc>
              <a:spcBef>
                <a:spcPts val="335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Cardiac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examination</a:t>
            </a:r>
            <a:r>
              <a:rPr sz="205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may 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reveal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signs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new  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regurgitation </a:t>
            </a:r>
            <a:r>
              <a:rPr sz="2050" spc="55" dirty="0">
                <a:solidFill>
                  <a:srgbClr val="FFFFFF"/>
                </a:solidFill>
                <a:latin typeface="Times New Roman"/>
                <a:cs typeface="Times New Roman"/>
              </a:rPr>
              <a:t>murmurs 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signs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200" dirty="0">
                <a:solidFill>
                  <a:srgbClr val="FFFFFF"/>
                </a:solidFill>
                <a:latin typeface="Times New Roman"/>
                <a:cs typeface="Times New Roman"/>
              </a:rPr>
              <a:t>CHF</a:t>
            </a:r>
            <a:endParaRPr sz="2050">
              <a:latin typeface="Times New Roman"/>
              <a:cs typeface="Times New Roman"/>
            </a:endParaRPr>
          </a:p>
          <a:p>
            <a:pPr marL="263525" marR="261620" indent="-251460">
              <a:lnSpc>
                <a:spcPct val="99000"/>
              </a:lnSpc>
              <a:spcBef>
                <a:spcPts val="395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Neurologic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evaluation 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2050" spc="55" dirty="0">
                <a:solidFill>
                  <a:srgbClr val="FFFFFF"/>
                </a:solidFill>
                <a:latin typeface="Times New Roman"/>
                <a:cs typeface="Times New Roman"/>
              </a:rPr>
              <a:t>detect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2050" spc="-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focal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neurologic 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impairment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6622" y="1177150"/>
            <a:ext cx="94043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71145" indent="-259079">
              <a:lnSpc>
                <a:spcPct val="100000"/>
              </a:lnSpc>
              <a:spcBef>
                <a:spcPts val="13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100" dirty="0">
                <a:solidFill>
                  <a:srgbClr val="FF0000"/>
                </a:solidFill>
                <a:latin typeface="Times New Roman"/>
                <a:cs typeface="Times New Roman"/>
              </a:rPr>
              <a:t>Si</a:t>
            </a:r>
            <a:r>
              <a:rPr sz="2350" spc="-20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350" spc="13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35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7898" y="1541589"/>
            <a:ext cx="2861310" cy="333375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63525" indent="-251460">
              <a:lnSpc>
                <a:spcPct val="100000"/>
              </a:lnSpc>
              <a:spcBef>
                <a:spcPts val="509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Fever</a:t>
            </a:r>
            <a:endParaRPr sz="2050">
              <a:latin typeface="Times New Roman"/>
              <a:cs typeface="Times New Roman"/>
            </a:endParaRPr>
          </a:p>
          <a:p>
            <a:pPr marL="263525" indent="-251460">
              <a:lnSpc>
                <a:spcPct val="100000"/>
              </a:lnSpc>
              <a:spcBef>
                <a:spcPts val="409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70" dirty="0">
                <a:solidFill>
                  <a:srgbClr val="FFFFFF"/>
                </a:solidFill>
                <a:latin typeface="Times New Roman"/>
                <a:cs typeface="Times New Roman"/>
              </a:rPr>
              <a:t>murmur</a:t>
            </a:r>
            <a:endParaRPr sz="2050">
              <a:latin typeface="Times New Roman"/>
              <a:cs typeface="Times New Roman"/>
            </a:endParaRPr>
          </a:p>
          <a:p>
            <a:pPr marL="263525" marR="5080" indent="-251460">
              <a:lnSpc>
                <a:spcPct val="98900"/>
              </a:lnSpc>
              <a:spcBef>
                <a:spcPts val="434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Nonspecific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signs 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– 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petechiae,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subungal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“splinter”</a:t>
            </a:r>
            <a:r>
              <a:rPr sz="205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hemorrhages, 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clubbing,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splenomegaly, 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neurologic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endParaRPr sz="2050">
              <a:latin typeface="Times New Roman"/>
              <a:cs typeface="Times New Roman"/>
            </a:endParaRPr>
          </a:p>
          <a:p>
            <a:pPr marL="263525" marR="144145" indent="-251460">
              <a:lnSpc>
                <a:spcPct val="99300"/>
              </a:lnSpc>
              <a:spcBef>
                <a:spcPts val="385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263525" algn="l"/>
                <a:tab pos="26416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 specific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signs -  </a:t>
            </a:r>
            <a:r>
              <a:rPr sz="2050" spc="-55" dirty="0">
                <a:solidFill>
                  <a:srgbClr val="FFFFFF"/>
                </a:solidFill>
                <a:latin typeface="Times New Roman"/>
                <a:cs typeface="Times New Roman"/>
              </a:rPr>
              <a:t>Osler’s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Nodes, </a:t>
            </a: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Janeway 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lesions,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Roth</a:t>
            </a:r>
            <a:r>
              <a:rPr sz="2050" spc="-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Spots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1056" y="262490"/>
            <a:ext cx="596392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45" dirty="0">
                <a:solidFill>
                  <a:srgbClr val="FFFF00"/>
                </a:solidFill>
              </a:rPr>
              <a:t>Other </a:t>
            </a:r>
            <a:r>
              <a:rPr sz="3400" spc="65" dirty="0">
                <a:solidFill>
                  <a:srgbClr val="FFFF00"/>
                </a:solidFill>
              </a:rPr>
              <a:t>aspects </a:t>
            </a:r>
            <a:r>
              <a:rPr sz="3400" spc="50" dirty="0">
                <a:solidFill>
                  <a:srgbClr val="FFFF00"/>
                </a:solidFill>
              </a:rPr>
              <a:t>clinical</a:t>
            </a:r>
            <a:r>
              <a:rPr sz="3400" spc="-60" dirty="0">
                <a:solidFill>
                  <a:srgbClr val="FFFF00"/>
                </a:solidFill>
              </a:rPr>
              <a:t> </a:t>
            </a:r>
            <a:r>
              <a:rPr sz="3400" spc="60" dirty="0">
                <a:solidFill>
                  <a:srgbClr val="FFFF00"/>
                </a:solidFill>
              </a:rPr>
              <a:t>diagnosis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78611" y="1307667"/>
            <a:ext cx="6309995" cy="32092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4955" marR="130175" indent="-262890">
              <a:lnSpc>
                <a:spcPct val="100299"/>
              </a:lnSpc>
              <a:spcBef>
                <a:spcPts val="11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210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2700" spc="-235" dirty="0">
                <a:solidFill>
                  <a:srgbClr val="FFFFFF"/>
                </a:solidFill>
                <a:latin typeface="Times New Roman"/>
                <a:cs typeface="Times New Roman"/>
              </a:rPr>
              <a:t>VALVE? </a:t>
            </a:r>
            <a:r>
              <a:rPr sz="2700" spc="-275" dirty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-355" dirty="0">
                <a:solidFill>
                  <a:srgbClr val="FFFFFF"/>
                </a:solidFill>
                <a:latin typeface="Times New Roman"/>
                <a:cs typeface="Times New Roman"/>
              </a:rPr>
              <a:t>L </a:t>
            </a:r>
            <a:r>
              <a:rPr sz="2700" spc="120" dirty="0">
                <a:solidFill>
                  <a:srgbClr val="FFFFFF"/>
                </a:solidFill>
                <a:latin typeface="Times New Roman"/>
                <a:cs typeface="Times New Roman"/>
              </a:rPr>
              <a:t>heart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would  emboli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go?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5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25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90" dirty="0">
                <a:solidFill>
                  <a:srgbClr val="FFFFFF"/>
                </a:solidFill>
                <a:latin typeface="Times New Roman"/>
                <a:cs typeface="Times New Roman"/>
              </a:rPr>
              <a:t>FUNCTION?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Pump,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acute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valve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dysfunction</a:t>
            </a:r>
            <a:r>
              <a:rPr sz="2700" spc="-4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conduction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Look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for evidence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emboli</a:t>
            </a:r>
            <a:endParaRPr sz="2700">
              <a:latin typeface="Times New Roman"/>
              <a:cs typeface="Times New Roman"/>
            </a:endParaRPr>
          </a:p>
          <a:p>
            <a:pPr marL="274955" marR="582930" indent="-262890">
              <a:lnSpc>
                <a:spcPct val="101299"/>
              </a:lnSpc>
              <a:spcBef>
                <a:spcPts val="54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35" dirty="0">
                <a:solidFill>
                  <a:srgbClr val="FFFFFF"/>
                </a:solidFill>
                <a:latin typeface="Times New Roman"/>
                <a:cs typeface="Times New Roman"/>
              </a:rPr>
              <a:t>Bleed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(intracranial,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elsewhere</a:t>
            </a:r>
            <a:r>
              <a:rPr sz="270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mycotic 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aneurysm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650" y="262490"/>
            <a:ext cx="389762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30" dirty="0">
                <a:solidFill>
                  <a:srgbClr val="FFFF00"/>
                </a:solidFill>
              </a:rPr>
              <a:t>Diagnostic</a:t>
            </a:r>
            <a:r>
              <a:rPr sz="3400" spc="-60" dirty="0">
                <a:solidFill>
                  <a:srgbClr val="FFFF00"/>
                </a:solidFill>
              </a:rPr>
              <a:t> </a:t>
            </a:r>
            <a:r>
              <a:rPr sz="3400" spc="20" dirty="0">
                <a:solidFill>
                  <a:srgbClr val="FFFF00"/>
                </a:solidFill>
              </a:rPr>
              <a:t>approach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309144" y="1277283"/>
            <a:ext cx="7075805" cy="40106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26390" indent="-314325" algn="just">
              <a:lnSpc>
                <a:spcPct val="100000"/>
              </a:lnSpc>
              <a:spcBef>
                <a:spcPts val="335"/>
              </a:spcBef>
              <a:buSzPct val="96721"/>
              <a:buAutoNum type="arabicPlain"/>
              <a:tabLst>
                <a:tab pos="327025" algn="l"/>
              </a:tabLst>
            </a:pP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Positive </a:t>
            </a:r>
            <a:r>
              <a:rPr sz="3050" spc="15" dirty="0">
                <a:solidFill>
                  <a:srgbClr val="FFFFFF"/>
                </a:solidFill>
                <a:latin typeface="Times New Roman"/>
                <a:cs typeface="Times New Roman"/>
              </a:rPr>
              <a:t>blood </a:t>
            </a:r>
            <a:r>
              <a:rPr sz="3050" spc="80" dirty="0">
                <a:solidFill>
                  <a:srgbClr val="FFFFFF"/>
                </a:solidFill>
                <a:latin typeface="Times New Roman"/>
                <a:cs typeface="Times New Roman"/>
              </a:rPr>
              <a:t>culture</a:t>
            </a:r>
            <a:r>
              <a:rPr sz="3050" spc="-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results</a:t>
            </a:r>
            <a:endParaRPr sz="3050">
              <a:latin typeface="Times New Roman"/>
              <a:cs typeface="Times New Roman"/>
            </a:endParaRPr>
          </a:p>
          <a:p>
            <a:pPr marL="854710" marR="193040" lvl="1" indent="-478790" algn="just">
              <a:lnSpc>
                <a:spcPct val="91000"/>
              </a:lnSpc>
              <a:spcBef>
                <a:spcPts val="51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854710" algn="l"/>
              </a:tabLst>
            </a:pPr>
            <a:r>
              <a:rPr sz="2700" spc="-33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minimum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0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blood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cultures</a:t>
            </a:r>
            <a:r>
              <a:rPr sz="27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should 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obtained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period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upon 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severity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illness</a:t>
            </a:r>
            <a:endParaRPr sz="2700">
              <a:latin typeface="Times New Roman"/>
              <a:cs typeface="Times New Roman"/>
            </a:endParaRPr>
          </a:p>
          <a:p>
            <a:pPr marL="326390" indent="-314325" algn="just">
              <a:lnSpc>
                <a:spcPct val="100000"/>
              </a:lnSpc>
              <a:spcBef>
                <a:spcPts val="280"/>
              </a:spcBef>
              <a:buSzPct val="96721"/>
              <a:buAutoNum type="arabicPlain"/>
              <a:tabLst>
                <a:tab pos="327025" algn="l"/>
              </a:tabLst>
            </a:pP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Additional </a:t>
            </a: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laboratory </a:t>
            </a: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Nonspecific</a:t>
            </a:r>
            <a:r>
              <a:rPr sz="235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endParaRPr sz="2700">
              <a:latin typeface="Times New Roman"/>
              <a:cs typeface="Times New Roman"/>
            </a:endParaRPr>
          </a:p>
          <a:p>
            <a:pPr marL="854710" marR="5080" lvl="1" indent="-475615">
              <a:lnSpc>
                <a:spcPts val="2580"/>
              </a:lnSpc>
              <a:spcBef>
                <a:spcPts val="42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854075" algn="l"/>
                <a:tab pos="854710" algn="l"/>
              </a:tabLst>
            </a:pP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elevated </a:t>
            </a:r>
            <a:r>
              <a:rPr sz="2350" spc="-225" dirty="0">
                <a:solidFill>
                  <a:srgbClr val="FFFFFF"/>
                </a:solidFill>
                <a:latin typeface="Times New Roman"/>
                <a:cs typeface="Times New Roman"/>
              </a:rPr>
              <a:t>ESR </a:t>
            </a:r>
            <a:r>
              <a:rPr sz="2350" spc="145" dirty="0">
                <a:solidFill>
                  <a:srgbClr val="FFFFFF"/>
                </a:solidFill>
                <a:latin typeface="Times New Roman"/>
                <a:cs typeface="Times New Roman"/>
              </a:rPr>
              <a:t>and/or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350" spc="-4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elevated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level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350" spc="-200" dirty="0">
                <a:solidFill>
                  <a:srgbClr val="FFFFFF"/>
                </a:solidFill>
                <a:latin typeface="Times New Roman"/>
                <a:cs typeface="Times New Roman"/>
              </a:rPr>
              <a:t>CRP </a:t>
            </a:r>
            <a:r>
              <a:rPr sz="2350" spc="-5" dirty="0">
                <a:solidFill>
                  <a:srgbClr val="FFFFFF"/>
                </a:solidFill>
                <a:latin typeface="Times New Roman"/>
                <a:cs typeface="Times New Roman"/>
              </a:rPr>
              <a:t>is  </a:t>
            </a:r>
            <a:r>
              <a:rPr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present</a:t>
            </a:r>
            <a:endParaRPr sz="2350">
              <a:latin typeface="Times New Roman"/>
              <a:cs typeface="Times New Roman"/>
            </a:endParaRPr>
          </a:p>
          <a:p>
            <a:pPr marL="854710" marR="369570" lvl="1" indent="-475615">
              <a:lnSpc>
                <a:spcPts val="2580"/>
              </a:lnSpc>
              <a:spcBef>
                <a:spcPts val="45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854075" algn="l"/>
                <a:tab pos="854710" algn="l"/>
              </a:tabLst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patients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quickly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develop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normochromic 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normocytic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anemia</a:t>
            </a:r>
            <a:endParaRPr sz="2350">
              <a:latin typeface="Times New Roman"/>
              <a:cs typeface="Times New Roman"/>
            </a:endParaRPr>
          </a:p>
          <a:p>
            <a:pPr marL="854710" lvl="1" indent="-475615">
              <a:lnSpc>
                <a:spcPct val="100000"/>
              </a:lnSpc>
              <a:spcBef>
                <a:spcPts val="16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854075" algn="l"/>
                <a:tab pos="854710" algn="l"/>
              </a:tabLst>
            </a:pP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254" dirty="0">
                <a:solidFill>
                  <a:srgbClr val="FFFFFF"/>
                </a:solidFill>
                <a:latin typeface="Times New Roman"/>
                <a:cs typeface="Times New Roman"/>
              </a:rPr>
              <a:t>WBC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count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0" dirty="0">
                <a:solidFill>
                  <a:srgbClr val="FFFFFF"/>
                </a:solidFill>
                <a:latin typeface="Times New Roman"/>
                <a:cs typeface="Times New Roman"/>
              </a:rPr>
              <a:t>normal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elevated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518" y="212185"/>
            <a:ext cx="564070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15" dirty="0">
                <a:solidFill>
                  <a:srgbClr val="FFFF00"/>
                </a:solidFill>
              </a:rPr>
              <a:t>Additional </a:t>
            </a:r>
            <a:r>
              <a:rPr sz="3750" spc="25" dirty="0">
                <a:solidFill>
                  <a:srgbClr val="FFFF00"/>
                </a:solidFill>
              </a:rPr>
              <a:t>laboratory</a:t>
            </a:r>
            <a:r>
              <a:rPr sz="3750" spc="-90" dirty="0">
                <a:solidFill>
                  <a:srgbClr val="FFFF00"/>
                </a:solidFill>
              </a:rPr>
              <a:t> </a:t>
            </a:r>
            <a:r>
              <a:rPr sz="3750" spc="120" dirty="0">
                <a:solidFill>
                  <a:srgbClr val="FFFF00"/>
                </a:solidFill>
              </a:rPr>
              <a:t>tests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4804" y="1222633"/>
            <a:ext cx="6965950" cy="41605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65"/>
              </a:spcBef>
              <a:buClr>
                <a:srgbClr val="D16349"/>
              </a:buClr>
              <a:buSzPct val="85245"/>
              <a:buChar char="●"/>
              <a:tabLst>
                <a:tab pos="279400" algn="l"/>
              </a:tabLst>
            </a:pPr>
            <a:r>
              <a:rPr sz="3050" b="1" i="1" u="heavy" spc="-2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abnormal</a:t>
            </a:r>
            <a:r>
              <a:rPr sz="3050" b="1" i="1" u="heavy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50" b="1" i="1" u="heavy" spc="-2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urinalysis</a:t>
            </a:r>
            <a:endParaRPr sz="3050">
              <a:latin typeface="Arial"/>
              <a:cs typeface="Arial"/>
            </a:endParaRPr>
          </a:p>
          <a:p>
            <a:pPr marL="512445" marR="5080" lvl="1" indent="-257810">
              <a:lnSpc>
                <a:spcPct val="100699"/>
              </a:lnSpc>
              <a:spcBef>
                <a:spcPts val="58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combination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-315" dirty="0">
                <a:solidFill>
                  <a:srgbClr val="FFFFFF"/>
                </a:solidFill>
                <a:latin typeface="Times New Roman"/>
                <a:cs typeface="Times New Roman"/>
              </a:rPr>
              <a:t>RBC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casts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urinalysis 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low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serum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complement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an 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indicator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immune-mediated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glomerular 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270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00"/>
              </a:spcBef>
              <a:buClr>
                <a:srgbClr val="D16349"/>
              </a:buClr>
              <a:buSzPct val="85245"/>
              <a:buChar char="●"/>
              <a:tabLst>
                <a:tab pos="279400" algn="l"/>
              </a:tabLst>
            </a:pPr>
            <a:r>
              <a:rPr sz="3050" b="1" i="1" u="heavy" spc="-5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ECG</a:t>
            </a:r>
            <a:r>
              <a:rPr sz="3050" b="1" u="heavy" spc="-5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:</a:t>
            </a:r>
            <a:endParaRPr sz="305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7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60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2700" spc="-195" dirty="0">
                <a:solidFill>
                  <a:srgbClr val="FFFFFF"/>
                </a:solidFill>
                <a:latin typeface="Times New Roman"/>
                <a:cs typeface="Times New Roman"/>
              </a:rPr>
              <a:t>AV,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fascicular,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bundle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branch</a:t>
            </a:r>
            <a:r>
              <a:rPr sz="2700" spc="-4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block...</a:t>
            </a:r>
            <a:endParaRPr sz="2700">
              <a:latin typeface="Times New Roman"/>
              <a:cs typeface="Times New Roman"/>
            </a:endParaRPr>
          </a:p>
          <a:p>
            <a:pPr marL="512445">
              <a:lnSpc>
                <a:spcPct val="100000"/>
              </a:lnSpc>
              <a:spcBef>
                <a:spcPts val="40"/>
              </a:spcBef>
            </a:pPr>
            <a:r>
              <a:rPr sz="2700" spc="-220" dirty="0">
                <a:solidFill>
                  <a:srgbClr val="FFFFFF"/>
                </a:solidFill>
                <a:latin typeface="Times New Roman"/>
                <a:cs typeface="Times New Roman"/>
              </a:rPr>
              <a:t>.?PERIVALVULAR </a:t>
            </a:r>
            <a:r>
              <a:rPr sz="2700" spc="-180" dirty="0">
                <a:solidFill>
                  <a:srgbClr val="FFFFFF"/>
                </a:solidFill>
                <a:latin typeface="Times New Roman"/>
                <a:cs typeface="Times New Roman"/>
              </a:rPr>
              <a:t>INVAVSION­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monitoring,</a:t>
            </a:r>
            <a:endParaRPr sz="2700">
              <a:latin typeface="Times New Roman"/>
              <a:cs typeface="Times New Roman"/>
            </a:endParaRPr>
          </a:p>
          <a:p>
            <a:pPr marL="512445">
              <a:lnSpc>
                <a:spcPct val="100000"/>
              </a:lnSpc>
              <a:spcBef>
                <a:spcPts val="10"/>
              </a:spcBef>
            </a:pP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??pacing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310" y="9562"/>
            <a:ext cx="3296285" cy="331660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12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Native </a:t>
            </a:r>
            <a:r>
              <a:rPr sz="27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Valve</a:t>
            </a:r>
            <a:r>
              <a:rPr sz="27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endParaRPr sz="2700">
              <a:latin typeface="Times New Roman"/>
              <a:cs typeface="Times New Roman"/>
            </a:endParaRPr>
          </a:p>
          <a:p>
            <a:pPr marL="508634" marR="50800" lvl="1" indent="-254635">
              <a:lnSpc>
                <a:spcPts val="2580"/>
              </a:lnSpc>
              <a:spcBef>
                <a:spcPts val="277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Strep. </a:t>
            </a:r>
            <a:r>
              <a:rPr sz="2350" spc="-95" dirty="0">
                <a:solidFill>
                  <a:srgbClr val="FFFFFF"/>
                </a:solidFill>
                <a:latin typeface="Times New Roman"/>
                <a:cs typeface="Times New Roman"/>
              </a:rPr>
              <a:t>(55%),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mostly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i="1" spc="-355" dirty="0">
                <a:solidFill>
                  <a:srgbClr val="FFFFFF"/>
                </a:solidFill>
                <a:latin typeface="Arial"/>
                <a:cs typeface="Arial"/>
              </a:rPr>
              <a:t>S.  </a:t>
            </a:r>
            <a:r>
              <a:rPr sz="2350" i="1" spc="-110" dirty="0">
                <a:solidFill>
                  <a:srgbClr val="FFFFFF"/>
                </a:solidFill>
                <a:latin typeface="Arial"/>
                <a:cs typeface="Arial"/>
              </a:rPr>
              <a:t>viridans</a:t>
            </a:r>
            <a:endParaRPr sz="2350">
              <a:latin typeface="Arial"/>
              <a:cs typeface="Arial"/>
            </a:endParaRPr>
          </a:p>
          <a:p>
            <a:pPr marL="508634" marR="5080" lvl="1" indent="-254635">
              <a:lnSpc>
                <a:spcPts val="2580"/>
              </a:lnSpc>
              <a:spcBef>
                <a:spcPts val="45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Staph. </a:t>
            </a:r>
            <a:r>
              <a:rPr sz="2350" spc="-95" dirty="0">
                <a:solidFill>
                  <a:srgbClr val="FFFFFF"/>
                </a:solidFill>
                <a:latin typeface="Times New Roman"/>
                <a:cs typeface="Times New Roman"/>
              </a:rPr>
              <a:t>(30%),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mostly</a:t>
            </a:r>
            <a:r>
              <a:rPr sz="235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i="1" spc="-355" dirty="0">
                <a:solidFill>
                  <a:srgbClr val="FFFFFF"/>
                </a:solidFill>
                <a:latin typeface="Arial"/>
                <a:cs typeface="Arial"/>
              </a:rPr>
              <a:t>S.  </a:t>
            </a:r>
            <a:r>
              <a:rPr sz="2350" i="1" spc="-195" dirty="0">
                <a:solidFill>
                  <a:srgbClr val="FFFFFF"/>
                </a:solidFill>
                <a:latin typeface="Arial"/>
                <a:cs typeface="Arial"/>
              </a:rPr>
              <a:t>aureus</a:t>
            </a:r>
            <a:endParaRPr sz="2350">
              <a:latin typeface="Arial"/>
              <a:cs typeface="Arial"/>
            </a:endParaRPr>
          </a:p>
          <a:p>
            <a:pPr marL="508634" lvl="1" indent="-254635">
              <a:lnSpc>
                <a:spcPct val="100000"/>
              </a:lnSpc>
              <a:spcBef>
                <a:spcPts val="16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Enterococci</a:t>
            </a:r>
            <a:r>
              <a:rPr sz="2350" spc="-80" dirty="0">
                <a:solidFill>
                  <a:srgbClr val="FFFFFF"/>
                </a:solidFill>
                <a:latin typeface="Times New Roman"/>
                <a:cs typeface="Times New Roman"/>
              </a:rPr>
              <a:t> (5-10%),</a:t>
            </a:r>
            <a:endParaRPr sz="2350">
              <a:latin typeface="Times New Roman"/>
              <a:cs typeface="Times New Roman"/>
            </a:endParaRPr>
          </a:p>
          <a:p>
            <a:pPr marL="508634" lvl="1" indent="-254635">
              <a:lnSpc>
                <a:spcPct val="100000"/>
              </a:lnSpc>
              <a:spcBef>
                <a:spcPts val="24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-260" dirty="0">
                <a:solidFill>
                  <a:srgbClr val="FFFFFF"/>
                </a:solidFill>
                <a:latin typeface="Times New Roman"/>
                <a:cs typeface="Times New Roman"/>
              </a:rPr>
              <a:t>GNB=HACEK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00" dirty="0">
                <a:solidFill>
                  <a:srgbClr val="FFFFFF"/>
                </a:solidFill>
                <a:latin typeface="Times New Roman"/>
                <a:cs typeface="Times New Roman"/>
              </a:rPr>
              <a:t>(5%),</a:t>
            </a:r>
            <a:endParaRPr sz="2350">
              <a:latin typeface="Times New Roman"/>
              <a:cs typeface="Times New Roman"/>
            </a:endParaRPr>
          </a:p>
          <a:p>
            <a:pPr marL="508634" lvl="1" indent="-254635">
              <a:lnSpc>
                <a:spcPct val="100000"/>
              </a:lnSpc>
              <a:spcBef>
                <a:spcPts val="24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Fungi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1637" y="7835"/>
            <a:ext cx="3275329" cy="42252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8765" marR="185420" indent="-266700">
              <a:lnSpc>
                <a:spcPct val="101000"/>
              </a:lnSpc>
              <a:spcBef>
                <a:spcPts val="7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Prosthetic</a:t>
            </a:r>
            <a:r>
              <a:rPr sz="305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5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Valve  </a:t>
            </a:r>
            <a:r>
              <a:rPr sz="3050" b="1" spc="-315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endParaRPr sz="3050">
              <a:latin typeface="Times New Roman"/>
              <a:cs typeface="Times New Roman"/>
            </a:endParaRPr>
          </a:p>
          <a:p>
            <a:pPr marL="278765">
              <a:lnSpc>
                <a:spcPct val="100000"/>
              </a:lnSpc>
              <a:spcBef>
                <a:spcPts val="85"/>
              </a:spcBef>
            </a:pP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Early </a:t>
            </a:r>
            <a:r>
              <a:rPr sz="2350" spc="-40" dirty="0">
                <a:solidFill>
                  <a:srgbClr val="FFFFFF"/>
                </a:solidFill>
                <a:latin typeface="Times New Roman"/>
                <a:cs typeface="Times New Roman"/>
              </a:rPr>
              <a:t>(0-2 </a:t>
            </a: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mo) 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35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25" dirty="0">
                <a:solidFill>
                  <a:srgbClr val="FFFFFF"/>
                </a:solidFill>
                <a:latin typeface="Times New Roman"/>
                <a:cs typeface="Times New Roman"/>
              </a:rPr>
              <a:t>3.1%</a:t>
            </a:r>
            <a:endParaRPr sz="2350">
              <a:latin typeface="Times New Roman"/>
              <a:cs typeface="Times New Roman"/>
            </a:endParaRPr>
          </a:p>
          <a:p>
            <a:pPr marL="512445" marR="192405" lvl="1" indent="-254635">
              <a:lnSpc>
                <a:spcPct val="101200"/>
              </a:lnSpc>
              <a:spcBef>
                <a:spcPts val="49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13080" algn="l"/>
              </a:tabLst>
            </a:pPr>
            <a:r>
              <a:rPr sz="2350" spc="-150" dirty="0">
                <a:solidFill>
                  <a:srgbClr val="FFFFFF"/>
                </a:solidFill>
                <a:latin typeface="Times New Roman"/>
                <a:cs typeface="Times New Roman"/>
              </a:rPr>
              <a:t>50%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Staphylococci </a:t>
            </a:r>
            <a:r>
              <a:rPr sz="2350" spc="-114" dirty="0">
                <a:solidFill>
                  <a:srgbClr val="FFFFFF"/>
                </a:solidFill>
                <a:latin typeface="Times New Roman"/>
                <a:cs typeface="Times New Roman"/>
              </a:rPr>
              <a:t>S.  </a:t>
            </a:r>
            <a:r>
              <a:rPr sz="2350" spc="-45" dirty="0">
                <a:solidFill>
                  <a:srgbClr val="FFFFFF"/>
                </a:solidFill>
                <a:latin typeface="Times New Roman"/>
                <a:cs typeface="Times New Roman"/>
              </a:rPr>
              <a:t>epi.&gt; </a:t>
            </a:r>
            <a:r>
              <a:rPr sz="2350" i="1" spc="-355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2350" i="1" spc="-175" dirty="0">
                <a:solidFill>
                  <a:srgbClr val="FFFFFF"/>
                </a:solidFill>
                <a:latin typeface="Arial"/>
                <a:cs typeface="Arial"/>
              </a:rPr>
              <a:t>aureus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gnb, 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enterococci</a:t>
            </a:r>
            <a:endParaRPr sz="2350">
              <a:latin typeface="Times New Roman"/>
              <a:cs typeface="Times New Roman"/>
            </a:endParaRPr>
          </a:p>
          <a:p>
            <a:pPr marL="512445" lvl="1" indent="-254635">
              <a:lnSpc>
                <a:spcPct val="100000"/>
              </a:lnSpc>
              <a:spcBef>
                <a:spcPts val="52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13080" algn="l"/>
              </a:tabLst>
            </a:pP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Late </a:t>
            </a:r>
            <a:r>
              <a:rPr sz="2350" spc="-114" dirty="0">
                <a:solidFill>
                  <a:srgbClr val="FFFFFF"/>
                </a:solidFill>
                <a:latin typeface="Times New Roman"/>
                <a:cs typeface="Times New Roman"/>
              </a:rPr>
              <a:t>(&gt;12 </a:t>
            </a: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mo) 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35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25" dirty="0">
                <a:solidFill>
                  <a:srgbClr val="FFFFFF"/>
                </a:solidFill>
                <a:latin typeface="Times New Roman"/>
                <a:cs typeface="Times New Roman"/>
              </a:rPr>
              <a:t>5.7%</a:t>
            </a:r>
            <a:endParaRPr sz="2350">
              <a:latin typeface="Times New Roman"/>
              <a:cs typeface="Times New Roman"/>
            </a:endParaRPr>
          </a:p>
          <a:p>
            <a:pPr marL="278765" marR="1070610" indent="-262890">
              <a:lnSpc>
                <a:spcPct val="101299"/>
              </a:lnSpc>
              <a:spcBef>
                <a:spcPts val="50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9400" algn="l"/>
              </a:tabLst>
            </a:pPr>
            <a:r>
              <a:rPr sz="2700" b="1" spc="-270" dirty="0">
                <a:solidFill>
                  <a:srgbClr val="FF0000"/>
                </a:solidFill>
                <a:latin typeface="Times New Roman"/>
                <a:cs typeface="Times New Roman"/>
              </a:rPr>
              <a:t>IE </a:t>
            </a:r>
            <a:r>
              <a:rPr sz="2700" b="1" spc="7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2700" b="1" spc="-155" dirty="0">
                <a:solidFill>
                  <a:srgbClr val="FF0000"/>
                </a:solidFill>
                <a:latin typeface="Times New Roman"/>
                <a:cs typeface="Times New Roman"/>
              </a:rPr>
              <a:t>IV </a:t>
            </a:r>
            <a:r>
              <a:rPr sz="27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drug  </a:t>
            </a:r>
            <a:r>
              <a:rPr sz="27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abusers</a:t>
            </a:r>
            <a:endParaRPr sz="2700">
              <a:latin typeface="Times New Roman"/>
              <a:cs typeface="Times New Roman"/>
            </a:endParaRPr>
          </a:p>
          <a:p>
            <a:pPr marL="512445" lvl="1" indent="-254635">
              <a:lnSpc>
                <a:spcPct val="100000"/>
              </a:lnSpc>
              <a:spcBef>
                <a:spcPts val="509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13080" algn="l"/>
              </a:tabLst>
            </a:pPr>
            <a:r>
              <a:rPr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Staph.</a:t>
            </a:r>
            <a:r>
              <a:rPr sz="235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aureus(50-60%)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6336" y="212185"/>
            <a:ext cx="382079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-100" dirty="0">
                <a:solidFill>
                  <a:srgbClr val="FFFF00"/>
                </a:solidFill>
              </a:rPr>
              <a:t>Case </a:t>
            </a:r>
            <a:r>
              <a:rPr sz="3750" spc="15" dirty="0">
                <a:solidFill>
                  <a:srgbClr val="FFFF00"/>
                </a:solidFill>
              </a:rPr>
              <a:t>Definition:</a:t>
            </a:r>
            <a:r>
              <a:rPr sz="3750" spc="20" dirty="0">
                <a:solidFill>
                  <a:srgbClr val="FFFF00"/>
                </a:solidFill>
              </a:rPr>
              <a:t> </a:t>
            </a:r>
            <a:r>
              <a:rPr sz="3750" spc="-395" dirty="0">
                <a:solidFill>
                  <a:srgbClr val="FFFF00"/>
                </a:solidFill>
              </a:rPr>
              <a:t>IE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4804" y="1224978"/>
            <a:ext cx="7122795" cy="36093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4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60" dirty="0">
                <a:solidFill>
                  <a:srgbClr val="FFFFFF"/>
                </a:solidFill>
                <a:latin typeface="Times New Roman"/>
                <a:cs typeface="Times New Roman"/>
              </a:rPr>
              <a:t>Duke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75" dirty="0">
                <a:solidFill>
                  <a:srgbClr val="FFFFFF"/>
                </a:solidFill>
                <a:latin typeface="Times New Roman"/>
                <a:cs typeface="Times New Roman"/>
              </a:rPr>
              <a:t>criteria</a:t>
            </a:r>
            <a:endParaRPr sz="3050">
              <a:latin typeface="Times New Roman"/>
              <a:cs typeface="Times New Roman"/>
            </a:endParaRPr>
          </a:p>
          <a:p>
            <a:pPr marL="278765" marR="5080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1994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investigators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50" spc="-60" dirty="0">
                <a:solidFill>
                  <a:srgbClr val="FFFFFF"/>
                </a:solidFill>
                <a:latin typeface="Times New Roman"/>
                <a:cs typeface="Times New Roman"/>
              </a:rPr>
              <a:t>Duke</a:t>
            </a:r>
            <a:r>
              <a:rPr sz="3050" spc="-5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30" dirty="0">
                <a:solidFill>
                  <a:srgbClr val="FFFFFF"/>
                </a:solidFill>
                <a:latin typeface="Times New Roman"/>
                <a:cs typeface="Times New Roman"/>
              </a:rPr>
              <a:t>University  </a:t>
            </a:r>
            <a:r>
              <a:rPr sz="3050" spc="15" dirty="0">
                <a:solidFill>
                  <a:srgbClr val="FFFFFF"/>
                </a:solidFill>
                <a:latin typeface="Times New Roman"/>
                <a:cs typeface="Times New Roman"/>
              </a:rPr>
              <a:t>modified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previous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75" dirty="0">
                <a:solidFill>
                  <a:srgbClr val="FFFFFF"/>
                </a:solidFill>
                <a:latin typeface="Times New Roman"/>
                <a:cs typeface="Times New Roman"/>
              </a:rPr>
              <a:t>criteria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include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echocardiography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5" dirty="0">
                <a:solidFill>
                  <a:srgbClr val="FFFFFF"/>
                </a:solidFill>
                <a:latin typeface="Times New Roman"/>
                <a:cs typeface="Times New Roman"/>
              </a:rPr>
              <a:t>diagnosis</a:t>
            </a:r>
            <a:endParaRPr sz="3050">
              <a:latin typeface="Times New Roman"/>
              <a:cs typeface="Times New Roman"/>
            </a:endParaRPr>
          </a:p>
          <a:p>
            <a:pPr marL="278765" marR="387985" indent="-266700">
              <a:lnSpc>
                <a:spcPct val="100499"/>
              </a:lnSpc>
              <a:spcBef>
                <a:spcPts val="59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expanded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category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predisposing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3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include  </a:t>
            </a:r>
            <a:r>
              <a:rPr sz="3050" spc="75" dirty="0">
                <a:solidFill>
                  <a:srgbClr val="FFFFFF"/>
                </a:solidFill>
                <a:latin typeface="Times New Roman"/>
                <a:cs typeface="Times New Roman"/>
              </a:rPr>
              <a:t>intravenous drug</a:t>
            </a:r>
            <a:r>
              <a:rPr sz="3050" spc="-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6509" y="0"/>
            <a:ext cx="2916555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-25" dirty="0">
                <a:solidFill>
                  <a:srgbClr val="FFFF00"/>
                </a:solidFill>
              </a:rPr>
              <a:t>Objectives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76200" y="936625"/>
            <a:ext cx="7341389" cy="718530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efine infective endocarditis 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Recognize the bacteria such as staphylococcus aureus and streptococcus </a:t>
            </a:r>
            <a:r>
              <a:rPr lang="en-US" sz="1200" spc="5" dirty="0" err="1">
                <a:solidFill>
                  <a:srgbClr val="FFFFFF"/>
                </a:solidFill>
                <a:latin typeface="Times New Roman"/>
                <a:cs typeface="Times New Roman"/>
              </a:rPr>
              <a:t>viridans</a:t>
            </a: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as the most common etiologies of IE 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Know the different clinical presentation of acute and sub-acute IE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recognize the different clinical presentation of IE; fever as the most common cause of </a:t>
            </a:r>
            <a:r>
              <a:rPr lang="en-US" sz="1200" spc="5" dirty="0" err="1">
                <a:solidFill>
                  <a:srgbClr val="FFFFFF"/>
                </a:solidFill>
                <a:latin typeface="Times New Roman"/>
                <a:cs typeface="Times New Roman"/>
              </a:rPr>
              <a:t>pyerixia</a:t>
            </a: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of unknown origin (P.U.O).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the bacterial and host factors affecting the severity and outcome of the disease.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Recognize the sources of bacteria causing bacteremia preceding IE.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know the pathogenesis of IE and the formation and importance of vegetations.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know the predisposing factors such as RHD, CHD, prosthetic valves and IVDU.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the common bacterial causes of IE associated with different sources and clinical conditions.</a:t>
            </a: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realize the infection as a diagnostic challenge and to know the different diagnostic methods of IE including;</a:t>
            </a:r>
          </a:p>
          <a:p>
            <a:pPr marL="812165" lvl="1" indent="-342900">
              <a:spcBef>
                <a:spcPts val="650"/>
              </a:spcBef>
              <a:buClr>
                <a:srgbClr val="D16349"/>
              </a:buClr>
              <a:buSzPct val="85185"/>
              <a:buFont typeface="+mj-lt"/>
              <a:buAutoNum type="arabicPeriod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Clinical presentation (signs &amp; symptoms)</a:t>
            </a:r>
          </a:p>
          <a:p>
            <a:pPr marL="812165" lvl="1" indent="-342900">
              <a:spcBef>
                <a:spcPts val="650"/>
              </a:spcBef>
              <a:buClr>
                <a:srgbClr val="D16349"/>
              </a:buClr>
              <a:buSzPct val="85185"/>
              <a:buFont typeface="+mj-lt"/>
              <a:buAutoNum type="arabicPeriod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Laboratory tests mainly multiple blood cultures.</a:t>
            </a:r>
          </a:p>
          <a:p>
            <a:pPr marL="812165" lvl="1" indent="-342900">
              <a:spcBef>
                <a:spcPts val="650"/>
              </a:spcBef>
              <a:buClr>
                <a:srgbClr val="D16349"/>
              </a:buClr>
              <a:buSzPct val="85185"/>
              <a:buFont typeface="+mj-lt"/>
              <a:buAutoNum type="arabicPeriod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Echocardiogram for the presence of vegetations</a:t>
            </a:r>
          </a:p>
          <a:p>
            <a:pPr marL="274955" indent="-262890"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know the different regimens used to treat different types of organisms.</a:t>
            </a:r>
          </a:p>
          <a:p>
            <a:pPr marL="274955" indent="-262890"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lang="en-US"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To know possible complications of IE.  </a:t>
            </a:r>
          </a:p>
          <a:p>
            <a:pPr marL="732155" lvl="1" indent="-262890"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endParaRPr lang="en-US" sz="1600" spc="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endParaRPr lang="en-US" sz="1600" spc="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endParaRPr lang="en-US" sz="1600" spc="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endParaRPr lang="en-US" sz="2000" spc="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tabLst>
                <a:tab pos="275590" algn="l"/>
              </a:tabLst>
            </a:pPr>
            <a:r>
              <a:rPr lang="en-US"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tabLst>
                <a:tab pos="275590" algn="l"/>
              </a:tabLst>
            </a:pPr>
            <a:endParaRPr lang="en-US" sz="2000" spc="5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endParaRPr sz="27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4868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438" y="212185"/>
            <a:ext cx="474408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dirty="0">
                <a:solidFill>
                  <a:srgbClr val="FFFF00"/>
                </a:solidFill>
              </a:rPr>
              <a:t>Modified </a:t>
            </a:r>
            <a:r>
              <a:rPr sz="3750" spc="-55" dirty="0">
                <a:solidFill>
                  <a:srgbClr val="FFFF00"/>
                </a:solidFill>
              </a:rPr>
              <a:t>Duke</a:t>
            </a:r>
            <a:r>
              <a:rPr sz="3750" spc="-45" dirty="0">
                <a:solidFill>
                  <a:srgbClr val="FFFF00"/>
                </a:solidFill>
              </a:rPr>
              <a:t> </a:t>
            </a:r>
            <a:r>
              <a:rPr sz="3750" spc="50" dirty="0">
                <a:solidFill>
                  <a:srgbClr val="FFFF00"/>
                </a:solidFill>
              </a:rPr>
              <a:t>criteria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88205" y="1179741"/>
            <a:ext cx="3305175" cy="3552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1180" marR="204470" indent="-539115">
              <a:lnSpc>
                <a:spcPct val="100499"/>
              </a:lnSpc>
              <a:spcBef>
                <a:spcPts val="105"/>
              </a:spcBef>
              <a:buClr>
                <a:srgbClr val="D16349"/>
              </a:buClr>
              <a:buSzPct val="83783"/>
              <a:buFont typeface="Arial"/>
              <a:buChar char="●"/>
              <a:tabLst>
                <a:tab pos="551180" algn="l"/>
                <a:tab pos="551815" algn="l"/>
              </a:tabLst>
            </a:pPr>
            <a:r>
              <a:rPr sz="1850" spc="15" dirty="0">
                <a:solidFill>
                  <a:srgbClr val="FFFFFF"/>
                </a:solidFill>
                <a:latin typeface="Times New Roman"/>
                <a:cs typeface="Times New Roman"/>
              </a:rPr>
              <a:t>Proposed: </a:t>
            </a:r>
            <a:r>
              <a:rPr sz="1850" spc="-50" dirty="0">
                <a:solidFill>
                  <a:srgbClr val="FFFFFF"/>
                </a:solidFill>
                <a:latin typeface="Times New Roman"/>
                <a:cs typeface="Times New Roman"/>
              </a:rPr>
              <a:t>2000,</a:t>
            </a:r>
            <a:r>
              <a:rPr sz="185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5" dirty="0">
                <a:solidFill>
                  <a:srgbClr val="FFFFFF"/>
                </a:solidFill>
                <a:latin typeface="Times New Roman"/>
                <a:cs typeface="Times New Roman"/>
              </a:rPr>
              <a:t>Addresses  </a:t>
            </a:r>
            <a:r>
              <a:rPr sz="1850" spc="-140" dirty="0">
                <a:solidFill>
                  <a:srgbClr val="FFFFFF"/>
                </a:solidFill>
                <a:latin typeface="Times New Roman"/>
                <a:cs typeface="Times New Roman"/>
              </a:rPr>
              <a:t>TEE, </a:t>
            </a:r>
            <a:r>
              <a:rPr sz="1850" spc="-5" dirty="0">
                <a:solidFill>
                  <a:srgbClr val="FFFFFF"/>
                </a:solidFill>
                <a:latin typeface="Times New Roman"/>
                <a:cs typeface="Times New Roman"/>
              </a:rPr>
              <a:t>Broad </a:t>
            </a:r>
            <a:r>
              <a:rPr sz="1850" spc="10" dirty="0">
                <a:solidFill>
                  <a:srgbClr val="FFFFFF"/>
                </a:solidFill>
                <a:latin typeface="Times New Roman"/>
                <a:cs typeface="Times New Roman"/>
              </a:rPr>
              <a:t>“possible  </a:t>
            </a:r>
            <a:r>
              <a:rPr sz="1850" spc="25" dirty="0">
                <a:solidFill>
                  <a:srgbClr val="FFFFFF"/>
                </a:solidFill>
                <a:latin typeface="Times New Roman"/>
                <a:cs typeface="Times New Roman"/>
              </a:rPr>
              <a:t>categories.</a:t>
            </a:r>
            <a:endParaRPr sz="1850">
              <a:latin typeface="Times New Roman"/>
              <a:cs typeface="Times New Roman"/>
            </a:endParaRPr>
          </a:p>
          <a:p>
            <a:pPr marL="551180" marR="60960" indent="-539115">
              <a:lnSpc>
                <a:spcPct val="100899"/>
              </a:lnSpc>
              <a:spcBef>
                <a:spcPts val="370"/>
              </a:spcBef>
              <a:buClr>
                <a:srgbClr val="D16349"/>
              </a:buClr>
              <a:buSzPct val="83783"/>
              <a:buChar char="●"/>
              <a:tabLst>
                <a:tab pos="551180" algn="l"/>
                <a:tab pos="551815" algn="l"/>
              </a:tabLst>
            </a:pPr>
            <a:r>
              <a:rPr sz="1850" i="1" spc="-280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1850" i="1" spc="-155" dirty="0">
                <a:solidFill>
                  <a:srgbClr val="FFFFFF"/>
                </a:solidFill>
                <a:latin typeface="Arial"/>
                <a:cs typeface="Arial"/>
              </a:rPr>
              <a:t>aureus </a:t>
            </a:r>
            <a:r>
              <a:rPr sz="1850" spc="20" dirty="0">
                <a:solidFill>
                  <a:srgbClr val="FFFFFF"/>
                </a:solidFill>
                <a:latin typeface="Times New Roman"/>
                <a:cs typeface="Times New Roman"/>
              </a:rPr>
              <a:t>risks </a:t>
            </a:r>
            <a:r>
              <a:rPr sz="1850" spc="-70" dirty="0">
                <a:solidFill>
                  <a:srgbClr val="FFFFFF"/>
                </a:solidFill>
                <a:latin typeface="Times New Roman"/>
                <a:cs typeface="Times New Roman"/>
              </a:rPr>
              <a:t>(13-25% </a:t>
            </a:r>
            <a:r>
              <a:rPr sz="1850" spc="-95" dirty="0">
                <a:solidFill>
                  <a:srgbClr val="FFFFFF"/>
                </a:solidFill>
                <a:latin typeface="Times New Roman"/>
                <a:cs typeface="Times New Roman"/>
              </a:rPr>
              <a:t>S.  </a:t>
            </a:r>
            <a:r>
              <a:rPr sz="1850" spc="50" dirty="0">
                <a:solidFill>
                  <a:srgbClr val="FFFFFF"/>
                </a:solidFill>
                <a:latin typeface="Times New Roman"/>
                <a:cs typeface="Times New Roman"/>
              </a:rPr>
              <a:t>aureus </a:t>
            </a:r>
            <a:r>
              <a:rPr sz="1850" spc="45" dirty="0">
                <a:solidFill>
                  <a:srgbClr val="FFFFFF"/>
                </a:solidFill>
                <a:latin typeface="Times New Roman"/>
                <a:cs typeface="Times New Roman"/>
              </a:rPr>
              <a:t>bacteremia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185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-135" dirty="0">
                <a:solidFill>
                  <a:srgbClr val="FFFFFF"/>
                </a:solidFill>
                <a:latin typeface="Times New Roman"/>
                <a:cs typeface="Times New Roman"/>
              </a:rPr>
              <a:t>IE </a:t>
            </a:r>
            <a:r>
              <a:rPr sz="1850" spc="-2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850">
              <a:latin typeface="Times New Roman"/>
              <a:cs typeface="Times New Roman"/>
            </a:endParaRPr>
          </a:p>
          <a:p>
            <a:pPr marL="551180" indent="-539115">
              <a:lnSpc>
                <a:spcPts val="2170"/>
              </a:lnSpc>
              <a:spcBef>
                <a:spcPts val="384"/>
              </a:spcBef>
              <a:buClr>
                <a:srgbClr val="D16349"/>
              </a:buClr>
              <a:buSzPct val="83783"/>
              <a:buFont typeface="Arial"/>
              <a:buChar char="●"/>
              <a:tabLst>
                <a:tab pos="551180" algn="l"/>
                <a:tab pos="551815" algn="l"/>
              </a:tabLst>
            </a:pPr>
            <a:r>
              <a:rPr sz="1850" dirty="0">
                <a:solidFill>
                  <a:srgbClr val="FF0000"/>
                </a:solidFill>
                <a:latin typeface="Times New Roman"/>
                <a:cs typeface="Times New Roman"/>
              </a:rPr>
              <a:t>Definite</a:t>
            </a:r>
            <a:r>
              <a:rPr sz="185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50" spc="-135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endParaRPr sz="1850">
              <a:latin typeface="Times New Roman"/>
              <a:cs typeface="Times New Roman"/>
            </a:endParaRPr>
          </a:p>
          <a:p>
            <a:pPr marL="499109" marR="271145" lvl="1" indent="-247015">
              <a:lnSpc>
                <a:spcPts val="1910"/>
              </a:lnSpc>
              <a:spcBef>
                <a:spcPts val="20"/>
              </a:spcBef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Microorganism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(via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culture</a:t>
            </a:r>
            <a:r>
              <a:rPr sz="16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histology) 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valvular</a:t>
            </a:r>
            <a:endParaRPr sz="1600">
              <a:latin typeface="Times New Roman"/>
              <a:cs typeface="Times New Roman"/>
            </a:endParaRPr>
          </a:p>
          <a:p>
            <a:pPr marL="499109" marR="556260">
              <a:lnSpc>
                <a:spcPts val="1910"/>
              </a:lnSpc>
            </a:pP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vegetation, 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embolized  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vegetation, 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6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intracardiac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endParaRPr sz="1600">
              <a:latin typeface="Times New Roman"/>
              <a:cs typeface="Times New Roman"/>
            </a:endParaRPr>
          </a:p>
          <a:p>
            <a:pPr marL="499109" marR="5080" lvl="1" indent="-247015">
              <a:lnSpc>
                <a:spcPts val="1910"/>
              </a:lnSpc>
              <a:spcBef>
                <a:spcPts val="330"/>
              </a:spcBef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Histologic 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evidence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vegetation  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intracardiac</a:t>
            </a:r>
            <a:r>
              <a:rPr sz="16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333" y="1179741"/>
            <a:ext cx="3028950" cy="190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5430" indent="-253365">
              <a:lnSpc>
                <a:spcPts val="2165"/>
              </a:lnSpc>
              <a:spcBef>
                <a:spcPts val="120"/>
              </a:spcBef>
              <a:buClr>
                <a:srgbClr val="D16349"/>
              </a:buClr>
              <a:buSzPct val="83783"/>
              <a:buFont typeface="Arial"/>
              <a:buChar char="●"/>
              <a:tabLst>
                <a:tab pos="265430" algn="l"/>
                <a:tab pos="266065" algn="l"/>
              </a:tabLst>
            </a:pPr>
            <a:r>
              <a:rPr sz="1850" spc="-5" dirty="0">
                <a:solidFill>
                  <a:srgbClr val="FF0000"/>
                </a:solidFill>
                <a:latin typeface="Times New Roman"/>
                <a:cs typeface="Times New Roman"/>
              </a:rPr>
              <a:t>Possible</a:t>
            </a:r>
            <a:r>
              <a:rPr sz="185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50" spc="-135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endParaRPr sz="1850">
              <a:latin typeface="Times New Roman"/>
              <a:cs typeface="Times New Roman"/>
            </a:endParaRPr>
          </a:p>
          <a:p>
            <a:pPr marL="499109" lvl="1" indent="-247650">
              <a:lnSpc>
                <a:spcPts val="1864"/>
              </a:lnSpc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major</a:t>
            </a:r>
            <a:endParaRPr sz="1600">
              <a:latin typeface="Times New Roman"/>
              <a:cs typeface="Times New Roman"/>
            </a:endParaRPr>
          </a:p>
          <a:p>
            <a:pPr marL="499109" lvl="1" indent="-247650">
              <a:lnSpc>
                <a:spcPct val="100000"/>
              </a:lnSpc>
              <a:spcBef>
                <a:spcPts val="310"/>
              </a:spcBef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160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minor</a:t>
            </a:r>
            <a:endParaRPr sz="1600">
              <a:latin typeface="Times New Roman"/>
              <a:cs typeface="Times New Roman"/>
            </a:endParaRPr>
          </a:p>
          <a:p>
            <a:pPr marL="499109" lvl="1" indent="-247650">
              <a:lnSpc>
                <a:spcPct val="100000"/>
              </a:lnSpc>
              <a:spcBef>
                <a:spcPts val="310"/>
              </a:spcBef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1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minor</a:t>
            </a:r>
            <a:endParaRPr sz="1600">
              <a:latin typeface="Times New Roman"/>
              <a:cs typeface="Times New Roman"/>
            </a:endParaRPr>
          </a:p>
          <a:p>
            <a:pPr marL="265430" indent="-253365">
              <a:lnSpc>
                <a:spcPts val="2170"/>
              </a:lnSpc>
              <a:spcBef>
                <a:spcPts val="359"/>
              </a:spcBef>
              <a:buClr>
                <a:srgbClr val="D16349"/>
              </a:buClr>
              <a:buSzPct val="83783"/>
              <a:buFont typeface="Arial"/>
              <a:buChar char="●"/>
              <a:tabLst>
                <a:tab pos="265430" algn="l"/>
                <a:tab pos="266065" algn="l"/>
              </a:tabLst>
            </a:pPr>
            <a:r>
              <a:rPr sz="1850" spc="5" dirty="0">
                <a:solidFill>
                  <a:srgbClr val="FF0000"/>
                </a:solidFill>
                <a:latin typeface="Times New Roman"/>
                <a:cs typeface="Times New Roman"/>
              </a:rPr>
              <a:t>Rejected</a:t>
            </a:r>
            <a:r>
              <a:rPr sz="185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50" spc="-135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endParaRPr sz="1850">
              <a:latin typeface="Times New Roman"/>
              <a:cs typeface="Times New Roman"/>
            </a:endParaRPr>
          </a:p>
          <a:p>
            <a:pPr marL="499109" marR="5080" lvl="1" indent="-247015">
              <a:lnSpc>
                <a:spcPts val="1910"/>
              </a:lnSpc>
              <a:spcBef>
                <a:spcPts val="20"/>
              </a:spcBef>
              <a:buClr>
                <a:srgbClr val="CCB400"/>
              </a:buClr>
              <a:buSzPct val="68750"/>
              <a:buFont typeface="Arial"/>
              <a:buChar char="○"/>
              <a:tabLst>
                <a:tab pos="499109" algn="l"/>
                <a:tab pos="499745" algn="l"/>
              </a:tabLst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Resolution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illness 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1600" spc="-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four 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days 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less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-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03" y="13881"/>
            <a:ext cx="1483995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-40" dirty="0"/>
              <a:t>Major</a:t>
            </a:r>
            <a:r>
              <a:rPr sz="1850" spc="-45" dirty="0"/>
              <a:t> </a:t>
            </a:r>
            <a:r>
              <a:rPr sz="1850" spc="30" dirty="0"/>
              <a:t>criteria</a:t>
            </a:r>
            <a:endParaRPr sz="1850"/>
          </a:p>
        </p:txBody>
      </p:sp>
      <p:sp>
        <p:nvSpPr>
          <p:cNvPr id="3" name="object 3"/>
          <p:cNvSpPr txBox="1"/>
          <p:nvPr/>
        </p:nvSpPr>
        <p:spPr>
          <a:xfrm>
            <a:off x="143313" y="336111"/>
            <a:ext cx="133540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40" dirty="0">
                <a:solidFill>
                  <a:srgbClr val="D16349"/>
                </a:solidFill>
                <a:latin typeface="Times New Roman"/>
                <a:cs typeface="Times New Roman"/>
              </a:rPr>
              <a:t>1.</a:t>
            </a:r>
            <a:r>
              <a:rPr sz="1450" spc="-140" dirty="0">
                <a:solidFill>
                  <a:srgbClr val="FFFFFF"/>
                </a:solidFill>
                <a:latin typeface="Times New Roman"/>
                <a:cs typeface="Times New Roman"/>
              </a:rPr>
              <a:t>MICROBIOLOGY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599" y="1127921"/>
            <a:ext cx="10350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solidFill>
                  <a:srgbClr val="CCB400"/>
                </a:solidFill>
                <a:latin typeface="Arial"/>
                <a:cs typeface="Arial"/>
              </a:rPr>
              <a:t>○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599" y="1605600"/>
            <a:ext cx="10350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solidFill>
                  <a:srgbClr val="CCB400"/>
                </a:solidFill>
                <a:latin typeface="Arial"/>
                <a:cs typeface="Arial"/>
              </a:rPr>
              <a:t>○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599" y="595191"/>
            <a:ext cx="2912110" cy="14236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78790" marR="589915" indent="-466725">
              <a:lnSpc>
                <a:spcPct val="100600"/>
              </a:lnSpc>
              <a:spcBef>
                <a:spcPts val="85"/>
              </a:spcBef>
              <a:buClr>
                <a:srgbClr val="CCB400"/>
              </a:buClr>
              <a:buSzPct val="68965"/>
              <a:buFont typeface="Arial"/>
              <a:buChar char="○"/>
              <a:tabLst>
                <a:tab pos="478790" algn="l"/>
                <a:tab pos="479425" algn="l"/>
              </a:tabLst>
            </a:pPr>
            <a:r>
              <a:rPr sz="1450" spc="-15" dirty="0">
                <a:solidFill>
                  <a:srgbClr val="FFFFFF"/>
                </a:solidFill>
                <a:latin typeface="Times New Roman"/>
                <a:cs typeface="Times New Roman"/>
              </a:rPr>
              <a:t>Typical </a:t>
            </a: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organism from</a:t>
            </a:r>
            <a:r>
              <a:rPr sz="145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50" dirty="0">
                <a:solidFill>
                  <a:srgbClr val="FFFFFF"/>
                </a:solidFill>
                <a:latin typeface="Times New Roman"/>
                <a:cs typeface="Times New Roman"/>
              </a:rPr>
              <a:t>2  </a:t>
            </a:r>
            <a:r>
              <a:rPr sz="1450" spc="30" dirty="0">
                <a:solidFill>
                  <a:srgbClr val="FFFFFF"/>
                </a:solidFill>
                <a:latin typeface="Times New Roman"/>
                <a:cs typeface="Times New Roman"/>
              </a:rPr>
              <a:t>separate </a:t>
            </a:r>
            <a:r>
              <a:rPr sz="1450" spc="25" dirty="0">
                <a:solidFill>
                  <a:srgbClr val="FFFFFF"/>
                </a:solidFill>
                <a:latin typeface="Times New Roman"/>
                <a:cs typeface="Times New Roman"/>
              </a:rPr>
              <a:t>cultures</a:t>
            </a:r>
            <a:r>
              <a:rPr sz="145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17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1450">
              <a:latin typeface="Times New Roman"/>
              <a:cs typeface="Times New Roman"/>
            </a:endParaRPr>
          </a:p>
          <a:p>
            <a:pPr marL="478790" marR="5080">
              <a:lnSpc>
                <a:spcPct val="105600"/>
              </a:lnSpc>
              <a:spcBef>
                <a:spcPts val="170"/>
              </a:spcBef>
            </a:pPr>
            <a:r>
              <a:rPr sz="1450" spc="5" dirty="0">
                <a:solidFill>
                  <a:srgbClr val="FFFFFF"/>
                </a:solidFill>
                <a:latin typeface="Times New Roman"/>
                <a:cs typeface="Times New Roman"/>
              </a:rPr>
              <a:t>Microorganism </a:t>
            </a: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from  </a:t>
            </a:r>
            <a:r>
              <a:rPr sz="1450" spc="25" dirty="0">
                <a:solidFill>
                  <a:srgbClr val="FFFFFF"/>
                </a:solidFill>
                <a:latin typeface="Times New Roman"/>
                <a:cs typeface="Times New Roman"/>
              </a:rPr>
              <a:t>persistently </a:t>
            </a:r>
            <a:r>
              <a:rPr sz="1450" spc="10" dirty="0">
                <a:solidFill>
                  <a:srgbClr val="FFFFFF"/>
                </a:solidFill>
                <a:latin typeface="Times New Roman"/>
                <a:cs typeface="Times New Roman"/>
              </a:rPr>
              <a:t>positive </a:t>
            </a:r>
            <a:r>
              <a:rPr sz="1450" spc="-185" dirty="0">
                <a:solidFill>
                  <a:srgbClr val="FFFFFF"/>
                </a:solidFill>
                <a:latin typeface="Times New Roman"/>
                <a:cs typeface="Times New Roman"/>
              </a:rPr>
              <a:t>BC </a:t>
            </a:r>
            <a:r>
              <a:rPr sz="1450" spc="-175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1450" spc="-15" dirty="0">
                <a:solidFill>
                  <a:srgbClr val="FFFFFF"/>
                </a:solidFill>
                <a:latin typeface="Times New Roman"/>
                <a:cs typeface="Times New Roman"/>
              </a:rPr>
              <a:t>Single </a:t>
            </a:r>
            <a:r>
              <a:rPr sz="1450" spc="-185" dirty="0">
                <a:solidFill>
                  <a:srgbClr val="FFFFFF"/>
                </a:solidFill>
                <a:latin typeface="Times New Roman"/>
                <a:cs typeface="Times New Roman"/>
              </a:rPr>
              <a:t>BC </a:t>
            </a:r>
            <a:r>
              <a:rPr sz="1450" b="1" spc="-220" dirty="0">
                <a:solidFill>
                  <a:srgbClr val="FFFFFF"/>
                </a:solidFill>
                <a:latin typeface="Times New Roman"/>
                <a:cs typeface="Times New Roman"/>
              </a:rPr>
              <a:t>+ </a:t>
            </a: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1450" spc="-30" dirty="0">
                <a:solidFill>
                  <a:srgbClr val="FFFFFF"/>
                </a:solidFill>
                <a:latin typeface="Times New Roman"/>
                <a:cs typeface="Times New Roman"/>
              </a:rPr>
              <a:t>Coxiella </a:t>
            </a:r>
            <a:r>
              <a:rPr sz="1450" spc="25" dirty="0">
                <a:solidFill>
                  <a:srgbClr val="FFFFFF"/>
                </a:solidFill>
                <a:latin typeface="Times New Roman"/>
                <a:cs typeface="Times New Roman"/>
              </a:rPr>
              <a:t>burnetii,  </a:t>
            </a:r>
            <a:r>
              <a:rPr sz="1450" spc="4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450" spc="50" dirty="0">
                <a:solidFill>
                  <a:srgbClr val="FFFFFF"/>
                </a:solidFill>
                <a:latin typeface="Times New Roman"/>
                <a:cs typeface="Times New Roman"/>
              </a:rPr>
              <a:t>titer</a:t>
            </a:r>
            <a:r>
              <a:rPr sz="145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80" dirty="0">
                <a:solidFill>
                  <a:srgbClr val="FFFFFF"/>
                </a:solidFill>
                <a:latin typeface="Times New Roman"/>
                <a:cs typeface="Times New Roman"/>
              </a:rPr>
              <a:t>&gt;1:800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313" y="2028224"/>
            <a:ext cx="246951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45" dirty="0">
                <a:solidFill>
                  <a:srgbClr val="D16349"/>
                </a:solidFill>
                <a:latin typeface="Times New Roman"/>
                <a:cs typeface="Times New Roman"/>
              </a:rPr>
              <a:t>2.</a:t>
            </a:r>
            <a:r>
              <a:rPr sz="1450" spc="-145" dirty="0">
                <a:solidFill>
                  <a:srgbClr val="FFFFFF"/>
                </a:solidFill>
                <a:latin typeface="Times New Roman"/>
                <a:cs typeface="Times New Roman"/>
              </a:rPr>
              <a:t>ENDOCARDIAL</a:t>
            </a:r>
            <a:r>
              <a:rPr sz="14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140" dirty="0">
                <a:solidFill>
                  <a:srgbClr val="FFFFFF"/>
                </a:solidFill>
                <a:latin typeface="Times New Roman"/>
                <a:cs typeface="Times New Roman"/>
              </a:rPr>
              <a:t>INVOLVEMEMT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7599" y="2342359"/>
            <a:ext cx="10350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solidFill>
                  <a:srgbClr val="CCB400"/>
                </a:solidFill>
                <a:latin typeface="Arial"/>
                <a:cs typeface="Arial"/>
              </a:rPr>
              <a:t>○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313" y="2287304"/>
            <a:ext cx="3192145" cy="7239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93444" marR="5080">
              <a:lnSpc>
                <a:spcPct val="100600"/>
              </a:lnSpc>
              <a:spcBef>
                <a:spcPts val="85"/>
              </a:spcBef>
            </a:pPr>
            <a:r>
              <a:rPr sz="1450" spc="-4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1450" spc="30" dirty="0">
                <a:solidFill>
                  <a:srgbClr val="FFFFFF"/>
                </a:solidFill>
                <a:latin typeface="Times New Roman"/>
                <a:cs typeface="Times New Roman"/>
              </a:rPr>
              <a:t>(not </a:t>
            </a: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changed) </a:t>
            </a:r>
            <a:r>
              <a:rPr sz="1450" spc="50" dirty="0">
                <a:solidFill>
                  <a:srgbClr val="FFFFFF"/>
                </a:solidFill>
                <a:latin typeface="Times New Roman"/>
                <a:cs typeface="Times New Roman"/>
              </a:rPr>
              <a:t>murmur</a:t>
            </a:r>
            <a:r>
              <a:rPr sz="145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2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1450" spc="30" dirty="0">
                <a:solidFill>
                  <a:srgbClr val="FFFFFF"/>
                </a:solidFill>
                <a:latin typeface="Times New Roman"/>
                <a:cs typeface="Times New Roman"/>
              </a:rPr>
              <a:t>regurgitation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200" spc="-85" dirty="0">
                <a:solidFill>
                  <a:srgbClr val="D16349"/>
                </a:solidFill>
                <a:latin typeface="Times New Roman"/>
                <a:cs typeface="Times New Roman"/>
              </a:rPr>
              <a:t>3.</a:t>
            </a:r>
            <a:r>
              <a:rPr sz="1450" spc="-85" dirty="0">
                <a:solidFill>
                  <a:srgbClr val="FFFFFF"/>
                </a:solidFill>
                <a:latin typeface="Times New Roman"/>
                <a:cs typeface="Times New Roman"/>
              </a:rPr>
              <a:t>POSITIVE</a:t>
            </a:r>
            <a:r>
              <a:rPr sz="145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165" dirty="0">
                <a:solidFill>
                  <a:srgbClr val="FFFFFF"/>
                </a:solidFill>
                <a:latin typeface="Times New Roman"/>
                <a:cs typeface="Times New Roman"/>
              </a:rPr>
              <a:t>ECHO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599" y="3024063"/>
            <a:ext cx="2276475" cy="68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790" marR="5080" indent="-466725" algn="just">
              <a:lnSpc>
                <a:spcPct val="99800"/>
              </a:lnSpc>
              <a:spcBef>
                <a:spcPts val="95"/>
              </a:spcBef>
              <a:buClr>
                <a:srgbClr val="CCB400"/>
              </a:buClr>
              <a:buSzPct val="68965"/>
              <a:buFont typeface="Arial"/>
              <a:buChar char="○"/>
              <a:tabLst>
                <a:tab pos="478790" algn="l"/>
                <a:tab pos="479425" algn="l"/>
              </a:tabLst>
            </a:pPr>
            <a:r>
              <a:rPr sz="1450" spc="-120" dirty="0">
                <a:solidFill>
                  <a:srgbClr val="FFFFFF"/>
                </a:solidFill>
                <a:latin typeface="Times New Roman"/>
                <a:cs typeface="Times New Roman"/>
              </a:rPr>
              <a:t>(TEE </a:t>
            </a:r>
            <a:r>
              <a:rPr sz="1450" spc="-2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1450" spc="30" dirty="0">
                <a:solidFill>
                  <a:srgbClr val="FFFFFF"/>
                </a:solidFill>
                <a:latin typeface="Times New Roman"/>
                <a:cs typeface="Times New Roman"/>
              </a:rPr>
              <a:t>prosthetic </a:t>
            </a:r>
            <a:r>
              <a:rPr sz="1450" spc="-10" dirty="0">
                <a:solidFill>
                  <a:srgbClr val="FFFFFF"/>
                </a:solidFill>
                <a:latin typeface="Times New Roman"/>
                <a:cs typeface="Times New Roman"/>
              </a:rPr>
              <a:t>valve,  </a:t>
            </a:r>
            <a:r>
              <a:rPr sz="1450" spc="5" dirty="0">
                <a:solidFill>
                  <a:srgbClr val="FFFFFF"/>
                </a:solidFill>
                <a:latin typeface="Times New Roman"/>
                <a:cs typeface="Times New Roman"/>
              </a:rPr>
              <a:t>complicated, </a:t>
            </a:r>
            <a:r>
              <a:rPr sz="1450" spc="4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450" spc="45" dirty="0">
                <a:solidFill>
                  <a:srgbClr val="FFFFFF"/>
                </a:solidFill>
                <a:latin typeface="Times New Roman"/>
                <a:cs typeface="Times New Roman"/>
              </a:rPr>
              <a:t>pretest  </a:t>
            </a: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1450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145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114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1937" y="0"/>
            <a:ext cx="2821940" cy="246062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315"/>
              </a:spcBef>
            </a:pPr>
            <a:r>
              <a:rPr sz="27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Minor </a:t>
            </a:r>
            <a:r>
              <a:rPr sz="27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criteria</a:t>
            </a:r>
            <a:endParaRPr sz="2700">
              <a:latin typeface="Times New Roman"/>
              <a:cs typeface="Times New Roman"/>
            </a:endParaRPr>
          </a:p>
          <a:p>
            <a:pPr marL="75565" marR="30480">
              <a:lnSpc>
                <a:spcPct val="124000"/>
              </a:lnSpc>
              <a:spcBef>
                <a:spcPts val="275"/>
              </a:spcBef>
            </a:pPr>
            <a:r>
              <a:rPr sz="1500" spc="25" dirty="0">
                <a:solidFill>
                  <a:srgbClr val="FFFFFF"/>
                </a:solidFill>
                <a:latin typeface="Times New Roman"/>
                <a:cs typeface="Times New Roman"/>
              </a:rPr>
              <a:t>Predisposition </a:t>
            </a:r>
            <a:r>
              <a:rPr sz="1500" spc="55" dirty="0">
                <a:solidFill>
                  <a:srgbClr val="FFFFFF"/>
                </a:solidFill>
                <a:latin typeface="Times New Roman"/>
                <a:cs typeface="Times New Roman"/>
              </a:rPr>
              <a:t>(heart 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condition</a:t>
            </a:r>
            <a:r>
              <a:rPr sz="15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1500" spc="-70" dirty="0">
                <a:solidFill>
                  <a:srgbClr val="FFFFFF"/>
                </a:solidFill>
                <a:latin typeface="Times New Roman"/>
                <a:cs typeface="Times New Roman"/>
              </a:rPr>
              <a:t>IV </a:t>
            </a:r>
            <a:r>
              <a:rPr sz="1500" spc="45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use)</a:t>
            </a:r>
            <a:endParaRPr sz="1500">
              <a:latin typeface="Times New Roman"/>
              <a:cs typeface="Times New Roman"/>
            </a:endParaRPr>
          </a:p>
          <a:p>
            <a:pPr marL="144145" indent="-103505">
              <a:lnSpc>
                <a:spcPct val="100000"/>
              </a:lnSpc>
              <a:spcBef>
                <a:spcPts val="735"/>
              </a:spcBef>
              <a:buClr>
                <a:srgbClr val="CCB400"/>
              </a:buClr>
              <a:buSzPct val="63333"/>
              <a:buAutoNum type="arabicPeriod"/>
              <a:tabLst>
                <a:tab pos="144780" algn="l"/>
              </a:tabLst>
            </a:pP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Fever </a:t>
            </a:r>
            <a:r>
              <a:rPr sz="1500" spc="-20" dirty="0">
                <a:solidFill>
                  <a:srgbClr val="FFFFFF"/>
                </a:solidFill>
                <a:latin typeface="Times New Roman"/>
                <a:cs typeface="Times New Roman"/>
              </a:rPr>
              <a:t>&gt;/=</a:t>
            </a:r>
            <a:r>
              <a:rPr sz="15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60" dirty="0">
                <a:solidFill>
                  <a:srgbClr val="FFFFFF"/>
                </a:solidFill>
                <a:latin typeface="Times New Roman"/>
                <a:cs typeface="Times New Roman"/>
              </a:rPr>
              <a:t>38</a:t>
            </a:r>
            <a:r>
              <a:rPr sz="1500" spc="-89" baseline="305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500" spc="-6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endParaRPr sz="1500">
              <a:latin typeface="Times New Roman"/>
              <a:cs typeface="Times New Roman"/>
            </a:endParaRPr>
          </a:p>
          <a:p>
            <a:pPr marL="38100" marR="73025" indent="3175">
              <a:lnSpc>
                <a:spcPct val="131000"/>
              </a:lnSpc>
              <a:spcBef>
                <a:spcPts val="130"/>
              </a:spcBef>
              <a:buClr>
                <a:srgbClr val="CCB400"/>
              </a:buClr>
              <a:buSzPct val="63333"/>
              <a:buAutoNum type="arabicPeriod"/>
              <a:tabLst>
                <a:tab pos="144780" algn="l"/>
              </a:tabLst>
            </a:pP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Vascular </a:t>
            </a:r>
            <a:r>
              <a:rPr sz="1500" spc="55" dirty="0">
                <a:solidFill>
                  <a:srgbClr val="FFFFFF"/>
                </a:solidFill>
                <a:latin typeface="Times New Roman"/>
                <a:cs typeface="Times New Roman"/>
              </a:rPr>
              <a:t>phenomenon</a:t>
            </a:r>
            <a:r>
              <a:rPr sz="15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(excludes  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petechiae, </a:t>
            </a:r>
            <a:r>
              <a:rPr sz="1500" spc="45" dirty="0">
                <a:solidFill>
                  <a:srgbClr val="FFFFFF"/>
                </a:solidFill>
                <a:latin typeface="Times New Roman"/>
                <a:cs typeface="Times New Roman"/>
              </a:rPr>
              <a:t>splinter hemorrhage) </a:t>
            </a:r>
            <a:r>
              <a:rPr sz="1500" spc="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CCB400"/>
                </a:solidFill>
                <a:latin typeface="Times New Roman"/>
                <a:cs typeface="Times New Roman"/>
              </a:rPr>
              <a:t>3.</a:t>
            </a:r>
            <a:r>
              <a:rPr sz="1700" spc="15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1700" spc="40" dirty="0">
                <a:solidFill>
                  <a:srgbClr val="FFFFFF"/>
                </a:solidFill>
                <a:latin typeface="Times New Roman"/>
                <a:cs typeface="Times New Roman"/>
              </a:rPr>
              <a:t>arterial</a:t>
            </a:r>
            <a:r>
              <a:rPr sz="17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emboli,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8165" y="2424617"/>
            <a:ext cx="6286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8C7B70"/>
                </a:solidFill>
                <a:latin typeface="Times New Roman"/>
                <a:cs typeface="Times New Roman"/>
              </a:rPr>
              <a:t>•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1071" y="2339874"/>
            <a:ext cx="2867660" cy="26936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47445" marR="5080">
              <a:lnSpc>
                <a:spcPct val="119900"/>
              </a:lnSpc>
              <a:spcBef>
                <a:spcPts val="11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Mycotic 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aneurysm,  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intracranial 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12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conjunctival  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hemorrhages.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Janeway 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lesions</a:t>
            </a:r>
            <a:endParaRPr sz="1200">
              <a:latin typeface="Times New Roman"/>
              <a:cs typeface="Times New Roman"/>
            </a:endParaRPr>
          </a:p>
          <a:p>
            <a:pPr marL="114935" indent="-102870">
              <a:lnSpc>
                <a:spcPct val="100000"/>
              </a:lnSpc>
              <a:spcBef>
                <a:spcPts val="615"/>
              </a:spcBef>
              <a:buClr>
                <a:srgbClr val="CCB400"/>
              </a:buClr>
              <a:buSzPct val="63333"/>
              <a:buAutoNum type="arabicPeriod" startAt="4"/>
              <a:tabLst>
                <a:tab pos="115570" algn="l"/>
              </a:tabLst>
            </a:pP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Immunologic</a:t>
            </a:r>
            <a:r>
              <a:rPr sz="15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5" dirty="0">
                <a:solidFill>
                  <a:srgbClr val="FFFFFF"/>
                </a:solidFill>
                <a:latin typeface="Times New Roman"/>
                <a:cs typeface="Times New Roman"/>
              </a:rPr>
              <a:t>phenomena</a:t>
            </a:r>
            <a:endParaRPr sz="1500">
              <a:latin typeface="Times New Roman"/>
              <a:cs typeface="Times New Roman"/>
            </a:endParaRPr>
          </a:p>
          <a:p>
            <a:pPr marL="1147445" marR="26670" lvl="1" indent="-335280">
              <a:lnSpc>
                <a:spcPct val="120100"/>
              </a:lnSpc>
              <a:spcBef>
                <a:spcPts val="305"/>
              </a:spcBef>
              <a:buClr>
                <a:srgbClr val="8C7B70"/>
              </a:buClr>
              <a:buSzPct val="66666"/>
              <a:buFont typeface="Arial"/>
              <a:buChar char="●"/>
              <a:tabLst>
                <a:tab pos="1147445" algn="l"/>
                <a:tab pos="1148080" algn="l"/>
              </a:tabLst>
            </a:pP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RF,.Roth’s 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spots  glomerulonephritis, 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Osler’s  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nodes</a:t>
            </a:r>
            <a:endParaRPr sz="1200">
              <a:latin typeface="Times New Roman"/>
              <a:cs typeface="Times New Roman"/>
            </a:endParaRPr>
          </a:p>
          <a:p>
            <a:pPr marL="114935" indent="-102870">
              <a:lnSpc>
                <a:spcPct val="100000"/>
              </a:lnSpc>
              <a:spcBef>
                <a:spcPts val="610"/>
              </a:spcBef>
              <a:buClr>
                <a:srgbClr val="CCB400"/>
              </a:buClr>
              <a:buSzPct val="63333"/>
              <a:buAutoNum type="arabicPeriod" startAt="6"/>
              <a:tabLst>
                <a:tab pos="115570" algn="l"/>
              </a:tabLst>
            </a:pP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Microbiologic</a:t>
            </a:r>
            <a:r>
              <a:rPr sz="15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endParaRPr sz="1500">
              <a:latin typeface="Times New Roman"/>
              <a:cs typeface="Times New Roman"/>
            </a:endParaRPr>
          </a:p>
          <a:p>
            <a:pPr marL="1147445" marR="23495" lvl="1" indent="-308610">
              <a:lnSpc>
                <a:spcPct val="120700"/>
              </a:lnSpc>
              <a:spcBef>
                <a:spcPts val="295"/>
              </a:spcBef>
              <a:buClr>
                <a:srgbClr val="8C7B70"/>
              </a:buClr>
              <a:buSzPct val="66666"/>
              <a:buChar char="•"/>
              <a:tabLst>
                <a:tab pos="1147445" algn="l"/>
                <a:tab pos="1148080" algn="l"/>
              </a:tabLst>
            </a:pP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meeting 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criteria 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single </a:t>
            </a:r>
            <a:r>
              <a:rPr sz="1200" spc="-160" dirty="0">
                <a:solidFill>
                  <a:srgbClr val="FFFFFF"/>
                </a:solidFill>
                <a:latin typeface="Times New Roman"/>
                <a:cs typeface="Times New Roman"/>
              </a:rPr>
              <a:t>BC </a:t>
            </a:r>
            <a:r>
              <a:rPr sz="1200" spc="4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1200" spc="-100" dirty="0">
                <a:solidFill>
                  <a:srgbClr val="FFFFFF"/>
                </a:solidFill>
                <a:latin typeface="Times New Roman"/>
                <a:cs typeface="Times New Roman"/>
              </a:rPr>
              <a:t>CNS,</a:t>
            </a:r>
            <a:r>
              <a:rPr sz="12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serology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1148" y="310313"/>
            <a:ext cx="221234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-170" dirty="0">
                <a:solidFill>
                  <a:srgbClr val="FFFF00"/>
                </a:solidFill>
              </a:rPr>
              <a:t>P</a:t>
            </a:r>
            <a:r>
              <a:rPr sz="4050" spc="170" dirty="0">
                <a:solidFill>
                  <a:srgbClr val="FFFF00"/>
                </a:solidFill>
              </a:rPr>
              <a:t>e</a:t>
            </a:r>
            <a:r>
              <a:rPr sz="4050" spc="160" dirty="0">
                <a:solidFill>
                  <a:srgbClr val="FFFF00"/>
                </a:solidFill>
              </a:rPr>
              <a:t>te</a:t>
            </a:r>
            <a:r>
              <a:rPr sz="4050" spc="55" dirty="0">
                <a:solidFill>
                  <a:srgbClr val="FFFF00"/>
                </a:solidFill>
              </a:rPr>
              <a:t>c</a:t>
            </a:r>
            <a:r>
              <a:rPr sz="4050" spc="70" dirty="0">
                <a:solidFill>
                  <a:srgbClr val="FFFF00"/>
                </a:solidFill>
              </a:rPr>
              <a:t>hia</a:t>
            </a:r>
            <a:r>
              <a:rPr sz="4050" spc="175" dirty="0">
                <a:solidFill>
                  <a:srgbClr val="FFFF00"/>
                </a:solidFill>
              </a:rPr>
              <a:t>e</a:t>
            </a:r>
            <a:endParaRPr sz="4050"/>
          </a:p>
        </p:txBody>
      </p:sp>
      <p:sp>
        <p:nvSpPr>
          <p:cNvPr id="3" name="object 3"/>
          <p:cNvSpPr/>
          <p:nvPr/>
        </p:nvSpPr>
        <p:spPr>
          <a:xfrm>
            <a:off x="57367" y="2531070"/>
            <a:ext cx="4210050" cy="2783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38965" y="995489"/>
            <a:ext cx="1943100" cy="1339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6495" y="2983115"/>
            <a:ext cx="3044190" cy="2072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63" y="5274553"/>
            <a:ext cx="2272665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15" dirty="0">
                <a:solidFill>
                  <a:srgbClr val="FFFFFF"/>
                </a:solidFill>
                <a:latin typeface="Times New Roman"/>
                <a:cs typeface="Times New Roman"/>
              </a:rPr>
              <a:t>Photo </a:t>
            </a:r>
            <a:r>
              <a:rPr sz="1450" spc="20" dirty="0">
                <a:solidFill>
                  <a:srgbClr val="FFFFFF"/>
                </a:solidFill>
                <a:latin typeface="Times New Roman"/>
                <a:cs typeface="Times New Roman"/>
              </a:rPr>
              <a:t>credit, </a:t>
            </a:r>
            <a:r>
              <a:rPr sz="1450" spc="-20" dirty="0">
                <a:solidFill>
                  <a:srgbClr val="FFFFFF"/>
                </a:solidFill>
                <a:latin typeface="Times New Roman"/>
                <a:cs typeface="Times New Roman"/>
              </a:rPr>
              <a:t>Josh </a:t>
            </a:r>
            <a:r>
              <a:rPr sz="1450" spc="5" dirty="0">
                <a:solidFill>
                  <a:srgbClr val="FFFFFF"/>
                </a:solidFill>
                <a:latin typeface="Times New Roman"/>
                <a:cs typeface="Times New Roman"/>
              </a:rPr>
              <a:t>Fierer,</a:t>
            </a:r>
            <a:r>
              <a:rPr sz="1450" spc="-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50" spc="-100" dirty="0">
                <a:solidFill>
                  <a:srgbClr val="FFFFFF"/>
                </a:solidFill>
                <a:latin typeface="Times New Roman"/>
                <a:cs typeface="Times New Roman"/>
              </a:rPr>
              <a:t>M.D.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1892" y="5079327"/>
            <a:ext cx="27736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20" dirty="0">
                <a:solidFill>
                  <a:srgbClr val="FFFFFF"/>
                </a:solidFill>
                <a:latin typeface="Times New Roman"/>
                <a:cs typeface="Times New Roman"/>
              </a:rPr>
              <a:t>Harden</a:t>
            </a:r>
            <a:r>
              <a:rPr sz="135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dirty="0">
                <a:solidFill>
                  <a:srgbClr val="FFFFFF"/>
                </a:solidFill>
                <a:latin typeface="Times New Roman"/>
                <a:cs typeface="Times New Roman"/>
              </a:rPr>
              <a:t>Library</a:t>
            </a:r>
            <a:r>
              <a:rPr sz="135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2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135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6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135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15" dirty="0">
                <a:solidFill>
                  <a:srgbClr val="FFFFFF"/>
                </a:solidFill>
                <a:latin typeface="Times New Roman"/>
                <a:cs typeface="Times New Roman"/>
              </a:rPr>
              <a:t>Health</a:t>
            </a:r>
            <a:r>
              <a:rPr sz="135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492" y="1306690"/>
            <a:ext cx="3903979" cy="11169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3855" indent="-35179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363855" algn="l"/>
                <a:tab pos="364490" algn="l"/>
              </a:tabLst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Nonspecific</a:t>
            </a:r>
            <a:endParaRPr sz="2350">
              <a:latin typeface="Times New Roman"/>
              <a:cs typeface="Times New Roman"/>
            </a:endParaRPr>
          </a:p>
          <a:p>
            <a:pPr marL="363855" marR="5080" indent="-363855">
              <a:lnSpc>
                <a:spcPct val="101699"/>
              </a:lnSpc>
              <a:buAutoNum type="arabicPeriod"/>
              <a:tabLst>
                <a:tab pos="363855" algn="l"/>
                <a:tab pos="364490" algn="l"/>
              </a:tabLst>
            </a:pPr>
            <a:r>
              <a:rPr sz="2350" spc="5" dirty="0">
                <a:solidFill>
                  <a:srgbClr val="FFFFFF"/>
                </a:solidFill>
                <a:latin typeface="Times New Roman"/>
                <a:cs typeface="Times New Roman"/>
              </a:rPr>
              <a:t>Often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located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35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extremities 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mucous</a:t>
            </a:r>
            <a:r>
              <a:rPr sz="235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membranes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072" y="153784"/>
            <a:ext cx="5059045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979930" algn="l"/>
              </a:tabLst>
            </a:pPr>
            <a:r>
              <a:rPr sz="4050" spc="-170" dirty="0">
                <a:solidFill>
                  <a:srgbClr val="FFFF00"/>
                </a:solidFill>
              </a:rPr>
              <a:t>S</a:t>
            </a:r>
            <a:r>
              <a:rPr sz="4050" spc="105" dirty="0">
                <a:solidFill>
                  <a:srgbClr val="FFFF00"/>
                </a:solidFill>
              </a:rPr>
              <a:t>plinte</a:t>
            </a:r>
            <a:r>
              <a:rPr sz="4050" spc="10" dirty="0">
                <a:solidFill>
                  <a:srgbClr val="FFFF00"/>
                </a:solidFill>
              </a:rPr>
              <a:t>r</a:t>
            </a:r>
            <a:r>
              <a:rPr sz="4050" dirty="0">
                <a:solidFill>
                  <a:srgbClr val="FFFF00"/>
                </a:solidFill>
              </a:rPr>
              <a:t>	</a:t>
            </a:r>
            <a:r>
              <a:rPr sz="4050" spc="-100" dirty="0">
                <a:solidFill>
                  <a:srgbClr val="FFFF00"/>
                </a:solidFill>
              </a:rPr>
              <a:t>He</a:t>
            </a:r>
            <a:r>
              <a:rPr sz="4050" spc="60" dirty="0">
                <a:solidFill>
                  <a:srgbClr val="FFFF00"/>
                </a:solidFill>
              </a:rPr>
              <a:t>m</a:t>
            </a:r>
            <a:r>
              <a:rPr sz="4050" spc="110" dirty="0">
                <a:solidFill>
                  <a:srgbClr val="FFFF00"/>
                </a:solidFill>
              </a:rPr>
              <a:t>o</a:t>
            </a:r>
            <a:r>
              <a:rPr sz="4050" spc="5" dirty="0">
                <a:solidFill>
                  <a:srgbClr val="FFFF00"/>
                </a:solidFill>
              </a:rPr>
              <a:t>rr</a:t>
            </a:r>
            <a:r>
              <a:rPr sz="4050" spc="60" dirty="0">
                <a:solidFill>
                  <a:srgbClr val="FFFF00"/>
                </a:solidFill>
              </a:rPr>
              <a:t>ha</a:t>
            </a:r>
            <a:r>
              <a:rPr sz="4050" spc="125" dirty="0">
                <a:solidFill>
                  <a:srgbClr val="FFFF00"/>
                </a:solidFill>
              </a:rPr>
              <a:t>ge</a:t>
            </a:r>
            <a:r>
              <a:rPr sz="4050" spc="130" dirty="0">
                <a:solidFill>
                  <a:srgbClr val="FFFF00"/>
                </a:solidFill>
              </a:rPr>
              <a:t>s</a:t>
            </a:r>
            <a:endParaRPr sz="4050"/>
          </a:p>
        </p:txBody>
      </p:sp>
      <p:sp>
        <p:nvSpPr>
          <p:cNvPr id="3" name="object 3"/>
          <p:cNvSpPr/>
          <p:nvPr/>
        </p:nvSpPr>
        <p:spPr>
          <a:xfrm>
            <a:off x="316447" y="1315288"/>
            <a:ext cx="3432810" cy="2574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7875" y="1315288"/>
            <a:ext cx="3368040" cy="2574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3872" y="4093527"/>
            <a:ext cx="6155690" cy="1259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indent="-342900">
              <a:lnSpc>
                <a:spcPts val="2440"/>
              </a:lnSpc>
              <a:spcBef>
                <a:spcPts val="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Nonspecific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Nonblanching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Linear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reddish-brown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lesions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5" dirty="0">
                <a:solidFill>
                  <a:srgbClr val="FFFFFF"/>
                </a:solidFill>
                <a:latin typeface="Times New Roman"/>
                <a:cs typeface="Times New Roman"/>
              </a:rPr>
              <a:t>under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nail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bed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4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2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8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extend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entire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length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nail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258" y="153784"/>
            <a:ext cx="305181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-55" dirty="0">
                <a:solidFill>
                  <a:srgbClr val="FFFF00"/>
                </a:solidFill>
              </a:rPr>
              <a:t>Osler’s</a:t>
            </a:r>
            <a:r>
              <a:rPr sz="4050" spc="-70" dirty="0">
                <a:solidFill>
                  <a:srgbClr val="FFFF00"/>
                </a:solidFill>
              </a:rPr>
              <a:t> </a:t>
            </a:r>
            <a:r>
              <a:rPr sz="4050" spc="40" dirty="0">
                <a:solidFill>
                  <a:srgbClr val="FFFF00"/>
                </a:solidFill>
              </a:rPr>
              <a:t>Nodes</a:t>
            </a:r>
            <a:endParaRPr sz="4050"/>
          </a:p>
        </p:txBody>
      </p:sp>
      <p:sp>
        <p:nvSpPr>
          <p:cNvPr id="3" name="object 3"/>
          <p:cNvSpPr/>
          <p:nvPr/>
        </p:nvSpPr>
        <p:spPr>
          <a:xfrm>
            <a:off x="251677" y="1493405"/>
            <a:ext cx="4469130" cy="2979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35206" y="1819960"/>
            <a:ext cx="2470708" cy="29767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0191" y="4482147"/>
            <a:ext cx="4079240" cy="1259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indent="-342900">
              <a:lnSpc>
                <a:spcPts val="2440"/>
              </a:lnSpc>
              <a:spcBef>
                <a:spcPts val="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Painful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erythematous</a:t>
            </a:r>
            <a:r>
              <a:rPr sz="205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nodules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Located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pulp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fingers</a:t>
            </a: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toes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4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subacute</a:t>
            </a:r>
            <a:r>
              <a:rPr sz="2050" spc="-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65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843" y="1117562"/>
            <a:ext cx="251142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5" dirty="0">
                <a:solidFill>
                  <a:srgbClr val="FFFFFF"/>
                </a:solidFill>
                <a:latin typeface="Times New Roman"/>
                <a:cs typeface="Times New Roman"/>
              </a:rPr>
              <a:t>American </a:t>
            </a:r>
            <a:r>
              <a:rPr sz="1350" spc="-25" dirty="0">
                <a:solidFill>
                  <a:srgbClr val="FFFFFF"/>
                </a:solidFill>
                <a:latin typeface="Times New Roman"/>
                <a:cs typeface="Times New Roman"/>
              </a:rPr>
              <a:t>College </a:t>
            </a:r>
            <a:r>
              <a:rPr sz="1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3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50" spc="5" dirty="0">
                <a:solidFill>
                  <a:srgbClr val="FFFFFF"/>
                </a:solidFill>
                <a:latin typeface="Times New Roman"/>
                <a:cs typeface="Times New Roman"/>
              </a:rPr>
              <a:t>Rheumatology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371" y="153784"/>
            <a:ext cx="370459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-50" dirty="0">
                <a:solidFill>
                  <a:srgbClr val="FFFF00"/>
                </a:solidFill>
              </a:rPr>
              <a:t>Janeway</a:t>
            </a:r>
            <a:r>
              <a:rPr sz="4050" spc="-70" dirty="0">
                <a:solidFill>
                  <a:srgbClr val="FFFF00"/>
                </a:solidFill>
              </a:rPr>
              <a:t> </a:t>
            </a:r>
            <a:r>
              <a:rPr sz="4050" spc="15" dirty="0">
                <a:solidFill>
                  <a:srgbClr val="FFFF00"/>
                </a:solidFill>
              </a:rPr>
              <a:t>Lesions</a:t>
            </a:r>
            <a:endParaRPr sz="4050"/>
          </a:p>
        </p:txBody>
      </p:sp>
      <p:sp>
        <p:nvSpPr>
          <p:cNvPr id="3" name="object 3"/>
          <p:cNvSpPr/>
          <p:nvPr/>
        </p:nvSpPr>
        <p:spPr>
          <a:xfrm>
            <a:off x="575527" y="1234325"/>
            <a:ext cx="3497579" cy="2790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6203" y="1234325"/>
            <a:ext cx="2508491" cy="2785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0651" y="4223067"/>
            <a:ext cx="3957954" cy="1259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indent="-342900">
              <a:lnSpc>
                <a:spcPts val="2440"/>
              </a:lnSpc>
              <a:spcBef>
                <a:spcPts val="9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10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Erythematous, blanching</a:t>
            </a:r>
            <a:r>
              <a:rPr sz="205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0" dirty="0">
                <a:solidFill>
                  <a:srgbClr val="FFFFFF"/>
                </a:solidFill>
                <a:latin typeface="Times New Roman"/>
                <a:cs typeface="Times New Roman"/>
              </a:rPr>
              <a:t>macules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2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Nonpainful</a:t>
            </a:r>
            <a:endParaRPr sz="2050">
              <a:latin typeface="Times New Roman"/>
              <a:cs typeface="Times New Roman"/>
            </a:endParaRPr>
          </a:p>
          <a:p>
            <a:pPr marL="354965" indent="-342900">
              <a:lnSpc>
                <a:spcPts val="244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Located </a:t>
            </a:r>
            <a:r>
              <a:rPr sz="2050" spc="4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palms </a:t>
            </a:r>
            <a:r>
              <a:rPr sz="2050" spc="5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50" spc="-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soles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564" y="153784"/>
            <a:ext cx="3254375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30" dirty="0">
                <a:solidFill>
                  <a:srgbClr val="FFFF00"/>
                </a:solidFill>
              </a:rPr>
              <a:t>Complications</a:t>
            </a:r>
            <a:endParaRPr sz="4050"/>
          </a:p>
        </p:txBody>
      </p:sp>
      <p:sp>
        <p:nvSpPr>
          <p:cNvPr id="3" name="object 3"/>
          <p:cNvSpPr txBox="1"/>
          <p:nvPr/>
        </p:nvSpPr>
        <p:spPr>
          <a:xfrm>
            <a:off x="270997" y="1215935"/>
            <a:ext cx="6059805" cy="32702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82575" indent="-270510">
              <a:lnSpc>
                <a:spcPct val="100000"/>
              </a:lnSpc>
              <a:spcBef>
                <a:spcPts val="795"/>
              </a:spcBef>
              <a:buClr>
                <a:srgbClr val="D16349"/>
              </a:buClr>
              <a:buSzPct val="83823"/>
              <a:buFont typeface="Arial"/>
              <a:buChar char="●"/>
              <a:tabLst>
                <a:tab pos="283210" algn="l"/>
              </a:tabLst>
            </a:pP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20" dirty="0">
                <a:solidFill>
                  <a:srgbClr val="FFFFFF"/>
                </a:solidFill>
                <a:latin typeface="Times New Roman"/>
                <a:cs typeface="Times New Roman"/>
              </a:rPr>
              <a:t>etiologies</a:t>
            </a:r>
            <a:endParaRPr sz="3400">
              <a:latin typeface="Times New Roman"/>
              <a:cs typeface="Times New Roman"/>
            </a:endParaRPr>
          </a:p>
          <a:p>
            <a:pPr marL="516255" lvl="1" indent="-260985">
              <a:lnSpc>
                <a:spcPct val="100000"/>
              </a:lnSpc>
              <a:spcBef>
                <a:spcPts val="635"/>
              </a:spcBef>
              <a:buClr>
                <a:srgbClr val="CCB400"/>
              </a:buClr>
              <a:buSzPct val="70491"/>
              <a:buFont typeface="Arial"/>
              <a:buChar char="○"/>
              <a:tabLst>
                <a:tab pos="516890" algn="l"/>
              </a:tabLst>
            </a:pPr>
            <a:r>
              <a:rPr sz="3050" spc="-45" dirty="0">
                <a:solidFill>
                  <a:srgbClr val="FFFFFF"/>
                </a:solidFill>
                <a:latin typeface="Times New Roman"/>
                <a:cs typeface="Times New Roman"/>
              </a:rPr>
              <a:t>Embolic</a:t>
            </a:r>
            <a:endParaRPr sz="3050">
              <a:latin typeface="Times New Roman"/>
              <a:cs typeface="Times New Roman"/>
            </a:endParaRPr>
          </a:p>
          <a:p>
            <a:pPr marL="516255" lvl="1" indent="-260985">
              <a:lnSpc>
                <a:spcPct val="100000"/>
              </a:lnSpc>
              <a:spcBef>
                <a:spcPts val="610"/>
              </a:spcBef>
              <a:buClr>
                <a:srgbClr val="CCB400"/>
              </a:buClr>
              <a:buSzPct val="70491"/>
              <a:buFont typeface="Arial"/>
              <a:buChar char="○"/>
              <a:tabLst>
                <a:tab pos="516890" algn="l"/>
              </a:tabLst>
            </a:pPr>
            <a:r>
              <a:rPr sz="3050" spc="-80" dirty="0">
                <a:solidFill>
                  <a:srgbClr val="FFFFFF"/>
                </a:solidFill>
                <a:latin typeface="Times New Roman"/>
                <a:cs typeface="Times New Roman"/>
              </a:rPr>
              <a:t>Local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spread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5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endParaRPr sz="3050">
              <a:latin typeface="Times New Roman"/>
              <a:cs typeface="Times New Roman"/>
            </a:endParaRPr>
          </a:p>
          <a:p>
            <a:pPr marL="516255" lvl="1" indent="-260985">
              <a:lnSpc>
                <a:spcPct val="100000"/>
              </a:lnSpc>
              <a:spcBef>
                <a:spcPts val="610"/>
              </a:spcBef>
              <a:buClr>
                <a:srgbClr val="CCB400"/>
              </a:buClr>
              <a:buSzPct val="70491"/>
              <a:buFont typeface="Arial"/>
              <a:buChar char="○"/>
              <a:tabLst>
                <a:tab pos="516890" algn="l"/>
              </a:tabLst>
            </a:pP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Metastatic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spread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5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endParaRPr sz="3050">
              <a:latin typeface="Times New Roman"/>
              <a:cs typeface="Times New Roman"/>
            </a:endParaRPr>
          </a:p>
          <a:p>
            <a:pPr marL="516255" marR="5080" lvl="1" indent="-260350">
              <a:lnSpc>
                <a:spcPct val="100000"/>
              </a:lnSpc>
              <a:spcBef>
                <a:spcPts val="615"/>
              </a:spcBef>
              <a:buClr>
                <a:srgbClr val="CCB400"/>
              </a:buClr>
              <a:buSzPct val="70491"/>
              <a:buFont typeface="Arial"/>
              <a:buChar char="○"/>
              <a:tabLst>
                <a:tab pos="516890" algn="l"/>
              </a:tabLst>
            </a:pP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Formation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immune </a:t>
            </a: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complexes</a:t>
            </a:r>
            <a:r>
              <a:rPr sz="3050" spc="-4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–  </a:t>
            </a:r>
            <a:r>
              <a:rPr sz="3050" spc="60" dirty="0">
                <a:solidFill>
                  <a:srgbClr val="FFFFFF"/>
                </a:solidFill>
                <a:latin typeface="Times New Roman"/>
                <a:cs typeface="Times New Roman"/>
              </a:rPr>
              <a:t>glomerulonephritis </a:t>
            </a:r>
            <a:r>
              <a:rPr sz="3050" spc="9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5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0" dirty="0">
                <a:solidFill>
                  <a:srgbClr val="FFFFFF"/>
                </a:solidFill>
                <a:latin typeface="Times New Roman"/>
                <a:cs typeface="Times New Roman"/>
              </a:rPr>
              <a:t>arthritis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9553" y="153784"/>
            <a:ext cx="518795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-30" dirty="0">
                <a:solidFill>
                  <a:srgbClr val="FFFF00"/>
                </a:solidFill>
              </a:rPr>
              <a:t>Embolic</a:t>
            </a:r>
            <a:r>
              <a:rPr sz="4050" spc="-80" dirty="0">
                <a:solidFill>
                  <a:srgbClr val="FFFF00"/>
                </a:solidFill>
              </a:rPr>
              <a:t> </a:t>
            </a:r>
            <a:r>
              <a:rPr sz="4050" spc="30" dirty="0">
                <a:solidFill>
                  <a:srgbClr val="FFFF00"/>
                </a:solidFill>
              </a:rPr>
              <a:t>Complications</a:t>
            </a:r>
            <a:endParaRPr sz="4050"/>
          </a:p>
        </p:txBody>
      </p:sp>
      <p:sp>
        <p:nvSpPr>
          <p:cNvPr id="3" name="object 3"/>
          <p:cNvSpPr txBox="1"/>
          <p:nvPr/>
        </p:nvSpPr>
        <p:spPr>
          <a:xfrm>
            <a:off x="285312" y="1178445"/>
            <a:ext cx="3274695" cy="339344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268605" marR="660400" indent="-256540">
              <a:lnSpc>
                <a:spcPts val="2300"/>
              </a:lnSpc>
              <a:spcBef>
                <a:spcPts val="384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-10" dirty="0">
                <a:solidFill>
                  <a:srgbClr val="FFFFFF"/>
                </a:solidFill>
                <a:latin typeface="Times New Roman"/>
                <a:cs typeface="Times New Roman"/>
              </a:rPr>
              <a:t>Occur </a:t>
            </a:r>
            <a:r>
              <a:rPr sz="2100" spc="5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100" spc="70" dirty="0">
                <a:solidFill>
                  <a:srgbClr val="FFFFFF"/>
                </a:solidFill>
                <a:latin typeface="Times New Roman"/>
                <a:cs typeface="Times New Roman"/>
              </a:rPr>
              <a:t>up </a:t>
            </a:r>
            <a:r>
              <a:rPr sz="2100" spc="8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100" spc="-3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-135" dirty="0">
                <a:solidFill>
                  <a:srgbClr val="FFFFFF"/>
                </a:solidFill>
                <a:latin typeface="Times New Roman"/>
                <a:cs typeface="Times New Roman"/>
              </a:rPr>
              <a:t>40% </a:t>
            </a: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100" spc="65" dirty="0">
                <a:solidFill>
                  <a:srgbClr val="FFFFFF"/>
                </a:solidFill>
                <a:latin typeface="Times New Roman"/>
                <a:cs typeface="Times New Roman"/>
              </a:rPr>
              <a:t>patients </a:t>
            </a:r>
            <a:r>
              <a:rPr sz="2100" spc="5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1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-15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1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155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45" dirty="0">
                <a:solidFill>
                  <a:srgbClr val="FFFFFF"/>
                </a:solidFill>
                <a:latin typeface="Times New Roman"/>
                <a:cs typeface="Times New Roman"/>
              </a:rPr>
              <a:t>Predictors </a:t>
            </a: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1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imes New Roman"/>
                <a:cs typeface="Times New Roman"/>
              </a:rPr>
              <a:t>embolization</a:t>
            </a:r>
            <a:endParaRPr sz="2100">
              <a:latin typeface="Times New Roman"/>
              <a:cs typeface="Times New Roman"/>
            </a:endParaRPr>
          </a:p>
          <a:p>
            <a:pPr marL="501650" lvl="1" indent="-250190">
              <a:lnSpc>
                <a:spcPct val="100000"/>
              </a:lnSpc>
              <a:spcBef>
                <a:spcPts val="175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850" spc="-30" dirty="0">
                <a:solidFill>
                  <a:srgbClr val="FFFFFF"/>
                </a:solidFill>
                <a:latin typeface="Times New Roman"/>
                <a:cs typeface="Times New Roman"/>
              </a:rPr>
              <a:t>Size </a:t>
            </a:r>
            <a:r>
              <a:rPr sz="18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5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vegetation</a:t>
            </a:r>
            <a:endParaRPr sz="1850">
              <a:latin typeface="Times New Roman"/>
              <a:cs typeface="Times New Roman"/>
            </a:endParaRPr>
          </a:p>
          <a:p>
            <a:pPr marL="501650" lvl="1" indent="-250190">
              <a:lnSpc>
                <a:spcPct val="100000"/>
              </a:lnSpc>
              <a:spcBef>
                <a:spcPts val="200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850" dirty="0">
                <a:solidFill>
                  <a:srgbClr val="FFFFFF"/>
                </a:solidFill>
                <a:latin typeface="Times New Roman"/>
                <a:cs typeface="Times New Roman"/>
              </a:rPr>
              <a:t>Left-sided</a:t>
            </a:r>
            <a:r>
              <a:rPr sz="18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vegetations</a:t>
            </a:r>
            <a:endParaRPr sz="1850">
              <a:latin typeface="Times New Roman"/>
              <a:cs typeface="Times New Roman"/>
            </a:endParaRPr>
          </a:p>
          <a:p>
            <a:pPr marL="501650" marR="5080" lvl="1" indent="-249554">
              <a:lnSpc>
                <a:spcPts val="2050"/>
              </a:lnSpc>
              <a:spcBef>
                <a:spcPts val="415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850" dirty="0">
                <a:solidFill>
                  <a:srgbClr val="FFFFFF"/>
                </a:solidFill>
                <a:latin typeface="Times New Roman"/>
                <a:cs typeface="Times New Roman"/>
              </a:rPr>
              <a:t>Fungal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pathogens, </a:t>
            </a:r>
            <a:r>
              <a:rPr sz="1850" spc="-90" dirty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r>
              <a:rPr sz="1850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aureus,  </a:t>
            </a:r>
            <a:r>
              <a:rPr sz="1850" spc="6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1850" spc="25" dirty="0">
                <a:solidFill>
                  <a:srgbClr val="FFFFFF"/>
                </a:solidFill>
                <a:latin typeface="Times New Roman"/>
                <a:cs typeface="Times New Roman"/>
              </a:rPr>
              <a:t>Strep.</a:t>
            </a:r>
            <a:r>
              <a:rPr sz="185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-45" dirty="0">
                <a:solidFill>
                  <a:srgbClr val="FFFFFF"/>
                </a:solidFill>
                <a:latin typeface="Times New Roman"/>
                <a:cs typeface="Times New Roman"/>
              </a:rPr>
              <a:t>Bovis</a:t>
            </a:r>
            <a:endParaRPr sz="1850">
              <a:latin typeface="Times New Roman"/>
              <a:cs typeface="Times New Roman"/>
            </a:endParaRPr>
          </a:p>
          <a:p>
            <a:pPr marL="268605" marR="668655" indent="-256540">
              <a:lnSpc>
                <a:spcPct val="91400"/>
              </a:lnSpc>
              <a:spcBef>
                <a:spcPts val="415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30" dirty="0">
                <a:solidFill>
                  <a:srgbClr val="FFFFFF"/>
                </a:solidFill>
                <a:latin typeface="Times New Roman"/>
                <a:cs typeface="Times New Roman"/>
              </a:rPr>
              <a:t>Incidence </a:t>
            </a:r>
            <a:r>
              <a:rPr sz="2100" spc="40" dirty="0">
                <a:solidFill>
                  <a:srgbClr val="FFFFFF"/>
                </a:solidFill>
                <a:latin typeface="Times New Roman"/>
                <a:cs typeface="Times New Roman"/>
              </a:rPr>
              <a:t>decreases  </a:t>
            </a:r>
            <a:r>
              <a:rPr sz="2100" spc="20" dirty="0">
                <a:solidFill>
                  <a:srgbClr val="FFFFFF"/>
                </a:solidFill>
                <a:latin typeface="Times New Roman"/>
                <a:cs typeface="Times New Roman"/>
              </a:rPr>
              <a:t>significantly </a:t>
            </a:r>
            <a:r>
              <a:rPr sz="2100" spc="60" dirty="0">
                <a:solidFill>
                  <a:srgbClr val="FFFFFF"/>
                </a:solidFill>
                <a:latin typeface="Times New Roman"/>
                <a:cs typeface="Times New Roman"/>
              </a:rPr>
              <a:t>after  </a:t>
            </a:r>
            <a:r>
              <a:rPr sz="2100" spc="50" dirty="0">
                <a:solidFill>
                  <a:srgbClr val="FFFFFF"/>
                </a:solidFill>
                <a:latin typeface="Times New Roman"/>
                <a:cs typeface="Times New Roman"/>
              </a:rPr>
              <a:t>initiation </a:t>
            </a: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1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15" dirty="0">
                <a:solidFill>
                  <a:srgbClr val="FFFFFF"/>
                </a:solidFill>
                <a:latin typeface="Times New Roman"/>
                <a:cs typeface="Times New Roman"/>
              </a:rPr>
              <a:t>effective  </a:t>
            </a:r>
            <a:r>
              <a:rPr sz="2100" spc="40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70510" indent="-258445">
              <a:lnSpc>
                <a:spcPct val="100000"/>
              </a:lnSpc>
              <a:spcBef>
                <a:spcPts val="285"/>
              </a:spcBef>
              <a:buClr>
                <a:srgbClr val="D16349"/>
              </a:buClr>
              <a:buSzPct val="84782"/>
              <a:buFont typeface="Arial"/>
              <a:buChar char="●"/>
              <a:tabLst>
                <a:tab pos="271145" algn="l"/>
              </a:tabLst>
            </a:pPr>
            <a:r>
              <a:rPr spc="20" dirty="0"/>
              <a:t>Stroke</a:t>
            </a:r>
          </a:p>
          <a:p>
            <a:pPr marL="270510" indent="-258445">
              <a:lnSpc>
                <a:spcPct val="100000"/>
              </a:lnSpc>
              <a:spcBef>
                <a:spcPts val="185"/>
              </a:spcBef>
              <a:buClr>
                <a:srgbClr val="D16349"/>
              </a:buClr>
              <a:buSzPct val="84782"/>
              <a:buFont typeface="Arial"/>
              <a:buChar char="●"/>
              <a:tabLst>
                <a:tab pos="271145" algn="l"/>
              </a:tabLst>
            </a:pPr>
            <a:r>
              <a:rPr spc="-5" dirty="0"/>
              <a:t>Myocardial</a:t>
            </a:r>
            <a:r>
              <a:rPr spc="-90" dirty="0"/>
              <a:t> </a:t>
            </a:r>
            <a:r>
              <a:rPr spc="35" dirty="0"/>
              <a:t>Infarction</a:t>
            </a:r>
          </a:p>
          <a:p>
            <a:pPr marL="503555" marR="666115" lvl="1" indent="-249554">
              <a:lnSpc>
                <a:spcPts val="2050"/>
              </a:lnSpc>
              <a:spcBef>
                <a:spcPts val="340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3555" algn="l"/>
                <a:tab pos="504190" algn="l"/>
              </a:tabLst>
            </a:pP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Fragments </a:t>
            </a:r>
            <a:r>
              <a:rPr sz="18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5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25" dirty="0">
                <a:solidFill>
                  <a:srgbClr val="FFFFFF"/>
                </a:solidFill>
                <a:latin typeface="Times New Roman"/>
                <a:cs typeface="Times New Roman"/>
              </a:rPr>
              <a:t>valvular 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vegetation</a:t>
            </a:r>
            <a:r>
              <a:rPr sz="18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6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1850">
              <a:latin typeface="Times New Roman"/>
              <a:cs typeface="Times New Roman"/>
            </a:endParaRPr>
          </a:p>
          <a:p>
            <a:pPr marL="503555">
              <a:lnSpc>
                <a:spcPts val="1910"/>
              </a:lnSpc>
            </a:pPr>
            <a:r>
              <a:rPr sz="1850" spc="40" dirty="0"/>
              <a:t>vegetation-induced</a:t>
            </a:r>
            <a:r>
              <a:rPr sz="1850" spc="-90" dirty="0"/>
              <a:t> </a:t>
            </a:r>
            <a:r>
              <a:rPr sz="1850" spc="30" dirty="0"/>
              <a:t>stenosis</a:t>
            </a:r>
            <a:endParaRPr sz="1850"/>
          </a:p>
          <a:p>
            <a:pPr marL="503555">
              <a:lnSpc>
                <a:spcPts val="2130"/>
              </a:lnSpc>
            </a:pPr>
            <a:r>
              <a:rPr sz="1850" spc="-15" dirty="0"/>
              <a:t>of </a:t>
            </a:r>
            <a:r>
              <a:rPr sz="1850" spc="45" dirty="0"/>
              <a:t>coronary</a:t>
            </a:r>
            <a:r>
              <a:rPr sz="1850" spc="-100" dirty="0"/>
              <a:t> </a:t>
            </a:r>
            <a:r>
              <a:rPr sz="1850" spc="30" dirty="0"/>
              <a:t>ostia</a:t>
            </a:r>
            <a:endParaRPr sz="1850"/>
          </a:p>
          <a:p>
            <a:pPr marL="270510" indent="-258445">
              <a:lnSpc>
                <a:spcPct val="100000"/>
              </a:lnSpc>
              <a:spcBef>
                <a:spcPts val="235"/>
              </a:spcBef>
              <a:buClr>
                <a:srgbClr val="D16349"/>
              </a:buClr>
              <a:buSzPct val="84782"/>
              <a:buFont typeface="Arial"/>
              <a:buChar char="●"/>
              <a:tabLst>
                <a:tab pos="271145" algn="l"/>
              </a:tabLst>
            </a:pPr>
            <a:r>
              <a:rPr dirty="0"/>
              <a:t>Ischemic</a:t>
            </a:r>
            <a:r>
              <a:rPr spc="-80" dirty="0"/>
              <a:t> </a:t>
            </a:r>
            <a:r>
              <a:rPr dirty="0"/>
              <a:t>limbs</a:t>
            </a:r>
          </a:p>
          <a:p>
            <a:pPr marL="270510" marR="5080" indent="-258445">
              <a:lnSpc>
                <a:spcPts val="2470"/>
              </a:lnSpc>
              <a:spcBef>
                <a:spcPts val="500"/>
              </a:spcBef>
              <a:buClr>
                <a:srgbClr val="D16349"/>
              </a:buClr>
              <a:buSzPct val="84782"/>
              <a:buFont typeface="Arial"/>
              <a:buChar char="●"/>
              <a:tabLst>
                <a:tab pos="271145" algn="l"/>
              </a:tabLst>
            </a:pPr>
            <a:r>
              <a:rPr spc="-20" dirty="0"/>
              <a:t>Hypoxia </a:t>
            </a:r>
            <a:r>
              <a:rPr spc="30" dirty="0"/>
              <a:t>from</a:t>
            </a:r>
            <a:r>
              <a:rPr spc="-190" dirty="0"/>
              <a:t> </a:t>
            </a:r>
            <a:r>
              <a:rPr spc="45" dirty="0"/>
              <a:t>pulmonary  </a:t>
            </a:r>
            <a:r>
              <a:rPr spc="5" dirty="0"/>
              <a:t>emboli</a:t>
            </a:r>
          </a:p>
          <a:p>
            <a:pPr marL="270510" marR="133985" indent="-258445">
              <a:lnSpc>
                <a:spcPts val="2470"/>
              </a:lnSpc>
              <a:spcBef>
                <a:spcPts val="475"/>
              </a:spcBef>
              <a:buClr>
                <a:srgbClr val="D16349"/>
              </a:buClr>
              <a:buSzPct val="84782"/>
              <a:buFont typeface="Arial"/>
              <a:buChar char="●"/>
              <a:tabLst>
                <a:tab pos="271145" algn="l"/>
              </a:tabLst>
            </a:pPr>
            <a:r>
              <a:rPr spc="-15" dirty="0"/>
              <a:t>Abdominal </a:t>
            </a:r>
            <a:r>
              <a:rPr spc="45" dirty="0"/>
              <a:t>pain</a:t>
            </a:r>
            <a:r>
              <a:rPr spc="-185" dirty="0"/>
              <a:t> </a:t>
            </a:r>
            <a:r>
              <a:rPr spc="10" dirty="0"/>
              <a:t>(splenic  </a:t>
            </a:r>
            <a:r>
              <a:rPr spc="70" dirty="0"/>
              <a:t>or </a:t>
            </a:r>
            <a:r>
              <a:rPr spc="55" dirty="0"/>
              <a:t>renal</a:t>
            </a:r>
            <a:r>
              <a:rPr spc="-225" dirty="0"/>
              <a:t> </a:t>
            </a:r>
            <a:r>
              <a:rPr spc="30" dirty="0"/>
              <a:t>infarction)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534" y="1882025"/>
            <a:ext cx="3791750" cy="263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233" y="1334643"/>
            <a:ext cx="71494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12540" algn="l"/>
              </a:tabLst>
            </a:pPr>
            <a:r>
              <a:rPr sz="2700" b="0" spc="10" dirty="0">
                <a:latin typeface="Times New Roman"/>
                <a:cs typeface="Times New Roman"/>
              </a:rPr>
              <a:t>Septic</a:t>
            </a:r>
            <a:r>
              <a:rPr sz="2700" b="0" spc="-70" dirty="0">
                <a:latin typeface="Times New Roman"/>
                <a:cs typeface="Times New Roman"/>
              </a:rPr>
              <a:t> </a:t>
            </a:r>
            <a:r>
              <a:rPr sz="2700" b="0" spc="45" dirty="0">
                <a:latin typeface="Times New Roman"/>
                <a:cs typeface="Times New Roman"/>
              </a:rPr>
              <a:t>Pulmonary</a:t>
            </a:r>
            <a:r>
              <a:rPr sz="2700" b="0" spc="-65" dirty="0">
                <a:latin typeface="Times New Roman"/>
                <a:cs typeface="Times New Roman"/>
              </a:rPr>
              <a:t> </a:t>
            </a:r>
            <a:r>
              <a:rPr sz="2700" b="0" spc="-40" dirty="0">
                <a:latin typeface="Times New Roman"/>
                <a:cs typeface="Times New Roman"/>
              </a:rPr>
              <a:t>Emboli	</a:t>
            </a:r>
            <a:r>
              <a:rPr sz="4200" b="0" spc="7" baseline="4960" dirty="0">
                <a:latin typeface="Times New Roman"/>
                <a:cs typeface="Times New Roman"/>
              </a:rPr>
              <a:t>Septic </a:t>
            </a:r>
            <a:r>
              <a:rPr sz="4200" b="0" spc="15" baseline="4960" dirty="0">
                <a:latin typeface="Times New Roman"/>
                <a:cs typeface="Times New Roman"/>
              </a:rPr>
              <a:t>Retinal</a:t>
            </a:r>
            <a:r>
              <a:rPr sz="4200" b="0" spc="-352" baseline="4960" dirty="0">
                <a:latin typeface="Times New Roman"/>
                <a:cs typeface="Times New Roman"/>
              </a:rPr>
              <a:t> </a:t>
            </a:r>
            <a:r>
              <a:rPr sz="4200" b="0" spc="37" baseline="4960" dirty="0">
                <a:latin typeface="Times New Roman"/>
                <a:cs typeface="Times New Roman"/>
              </a:rPr>
              <a:t>embolus</a:t>
            </a:r>
            <a:endParaRPr sz="4200" baseline="496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63" y="4679048"/>
            <a:ext cx="399859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50" dirty="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http://www.emedicine.com/emerg/topic164.htm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73106" y="1882025"/>
            <a:ext cx="3395027" cy="2655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0602" y="312794"/>
            <a:ext cx="426593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-60" dirty="0">
                <a:solidFill>
                  <a:srgbClr val="FFFF00"/>
                </a:solidFill>
              </a:rPr>
              <a:t>Local </a:t>
            </a:r>
            <a:r>
              <a:rPr sz="3050" dirty="0">
                <a:solidFill>
                  <a:srgbClr val="FFFF00"/>
                </a:solidFill>
              </a:rPr>
              <a:t>Spread </a:t>
            </a:r>
            <a:r>
              <a:rPr sz="3050" spc="50" dirty="0">
                <a:solidFill>
                  <a:srgbClr val="FFFF00"/>
                </a:solidFill>
              </a:rPr>
              <a:t>of</a:t>
            </a:r>
            <a:r>
              <a:rPr sz="3050" dirty="0">
                <a:solidFill>
                  <a:srgbClr val="FFFF00"/>
                </a:solidFill>
              </a:rPr>
              <a:t> </a:t>
            </a:r>
            <a:r>
              <a:rPr sz="3050" spc="40" dirty="0">
                <a:solidFill>
                  <a:srgbClr val="FFFF00"/>
                </a:solidFill>
              </a:rPr>
              <a:t>Infection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278611" y="1238455"/>
            <a:ext cx="6931025" cy="401129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66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failure</a:t>
            </a:r>
            <a:endParaRPr sz="2700">
              <a:latin typeface="Times New Roman"/>
              <a:cs typeface="Times New Roman"/>
            </a:endParaRPr>
          </a:p>
          <a:p>
            <a:pPr marL="508634" lvl="1" indent="-254635">
              <a:lnSpc>
                <a:spcPct val="100000"/>
              </a:lnSpc>
              <a:spcBef>
                <a:spcPts val="509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Extensive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valvular</a:t>
            </a:r>
            <a:r>
              <a:rPr sz="235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damage</a:t>
            </a:r>
            <a:endParaRPr sz="235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4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Paravalvular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95" dirty="0">
                <a:solidFill>
                  <a:srgbClr val="FFFFFF"/>
                </a:solidFill>
                <a:latin typeface="Times New Roman"/>
                <a:cs typeface="Times New Roman"/>
              </a:rPr>
              <a:t>(30-40%)</a:t>
            </a:r>
            <a:endParaRPr sz="2700">
              <a:latin typeface="Times New Roman"/>
              <a:cs typeface="Times New Roman"/>
            </a:endParaRPr>
          </a:p>
          <a:p>
            <a:pPr marL="508634" lvl="1" indent="-254635">
              <a:lnSpc>
                <a:spcPct val="100000"/>
              </a:lnSpc>
              <a:spcBef>
                <a:spcPts val="540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in aortic </a:t>
            </a: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valve, </a:t>
            </a:r>
            <a:r>
              <a:rPr sz="2350" spc="-145" dirty="0">
                <a:solidFill>
                  <a:srgbClr val="FFFFFF"/>
                </a:solidFill>
                <a:latin typeface="Times New Roman"/>
                <a:cs typeface="Times New Roman"/>
              </a:rPr>
              <a:t>IVDU,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35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i="1" spc="-355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2350" i="1" spc="-195" dirty="0">
                <a:solidFill>
                  <a:srgbClr val="FFFFFF"/>
                </a:solidFill>
                <a:latin typeface="Arial"/>
                <a:cs typeface="Arial"/>
              </a:rPr>
              <a:t>aureus</a:t>
            </a:r>
            <a:endParaRPr sz="2350">
              <a:latin typeface="Arial"/>
              <a:cs typeface="Arial"/>
            </a:endParaRPr>
          </a:p>
          <a:p>
            <a:pPr marL="508634" marR="5080" lvl="1" indent="-254635">
              <a:lnSpc>
                <a:spcPct val="100699"/>
              </a:lnSpc>
              <a:spcBef>
                <a:spcPts val="47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-4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extend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adjacent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conduction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tissue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causing 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arrythmias</a:t>
            </a:r>
            <a:endParaRPr sz="2350">
              <a:latin typeface="Times New Roman"/>
              <a:cs typeface="Times New Roman"/>
            </a:endParaRPr>
          </a:p>
          <a:p>
            <a:pPr marL="508634" lvl="1" indent="-254635">
              <a:lnSpc>
                <a:spcPct val="100000"/>
              </a:lnSpc>
              <a:spcBef>
                <a:spcPts val="525"/>
              </a:spcBef>
              <a:buClr>
                <a:srgbClr val="CCB400"/>
              </a:buClr>
              <a:buSzPct val="70212"/>
              <a:buFont typeface="Arial"/>
              <a:buChar char="○"/>
              <a:tabLst>
                <a:tab pos="509270" algn="l"/>
              </a:tabLst>
            </a:pPr>
            <a:r>
              <a:rPr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rates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embolization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mortality</a:t>
            </a:r>
            <a:endParaRPr sz="235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4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Pericarditis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Fistulous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intracardiac</a:t>
            </a:r>
            <a:r>
              <a:rPr sz="27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connections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6509" y="0"/>
            <a:ext cx="2916555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-25" dirty="0">
                <a:solidFill>
                  <a:srgbClr val="FFFF00"/>
                </a:solidFill>
              </a:rPr>
              <a:t>O</a:t>
            </a:r>
            <a:r>
              <a:rPr lang="en-US" sz="5100" spc="-25" dirty="0">
                <a:solidFill>
                  <a:srgbClr val="FFFF00"/>
                </a:solidFill>
              </a:rPr>
              <a:t>utlines </a:t>
            </a:r>
            <a:endParaRPr sz="5100" dirty="0"/>
          </a:p>
        </p:txBody>
      </p:sp>
      <p:sp>
        <p:nvSpPr>
          <p:cNvPr id="3" name="object 3"/>
          <p:cNvSpPr txBox="1"/>
          <p:nvPr/>
        </p:nvSpPr>
        <p:spPr>
          <a:xfrm>
            <a:off x="278611" y="1240201"/>
            <a:ext cx="4482465" cy="390461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74955" indent="-26289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Definition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5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Pathogenesis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Clinical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Diagnosis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Culture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negative</a:t>
            </a:r>
            <a:r>
              <a:rPr sz="270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endocarditis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700">
              <a:latin typeface="Times New Roman"/>
              <a:cs typeface="Times New Roman"/>
            </a:endParaRPr>
          </a:p>
          <a:p>
            <a:pPr marL="274955" indent="-262890">
              <a:lnSpc>
                <a:spcPct val="100000"/>
              </a:lnSpc>
              <a:spcBef>
                <a:spcPts val="5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275590" algn="l"/>
              </a:tabLst>
            </a:pP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Prophylaxis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575" y="233397"/>
            <a:ext cx="567944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14420" algn="l"/>
              </a:tabLst>
            </a:pPr>
            <a:r>
              <a:rPr sz="4050" spc="-75" dirty="0">
                <a:solidFill>
                  <a:srgbClr val="FFFF00"/>
                </a:solidFill>
              </a:rPr>
              <a:t>Local</a:t>
            </a:r>
            <a:r>
              <a:rPr sz="4050" spc="15" dirty="0">
                <a:solidFill>
                  <a:srgbClr val="FFFF00"/>
                </a:solidFill>
              </a:rPr>
              <a:t> </a:t>
            </a:r>
            <a:r>
              <a:rPr sz="4050" spc="10" dirty="0">
                <a:solidFill>
                  <a:srgbClr val="FFFF00"/>
                </a:solidFill>
              </a:rPr>
              <a:t>Spread</a:t>
            </a:r>
            <a:r>
              <a:rPr sz="4050" spc="15" dirty="0">
                <a:solidFill>
                  <a:srgbClr val="FFFF00"/>
                </a:solidFill>
              </a:rPr>
              <a:t> </a:t>
            </a:r>
            <a:r>
              <a:rPr sz="4050" spc="70" dirty="0">
                <a:solidFill>
                  <a:srgbClr val="FFFF00"/>
                </a:solidFill>
              </a:rPr>
              <a:t>of	</a:t>
            </a:r>
            <a:r>
              <a:rPr sz="4050" spc="65" dirty="0">
                <a:solidFill>
                  <a:srgbClr val="FFFF00"/>
                </a:solidFill>
              </a:rPr>
              <a:t>Infection</a:t>
            </a:r>
            <a:endParaRPr sz="4050"/>
          </a:p>
        </p:txBody>
      </p:sp>
      <p:sp>
        <p:nvSpPr>
          <p:cNvPr id="3" name="object 3"/>
          <p:cNvSpPr/>
          <p:nvPr/>
        </p:nvSpPr>
        <p:spPr>
          <a:xfrm>
            <a:off x="122137" y="1528495"/>
            <a:ext cx="3756660" cy="2490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43565" y="1533893"/>
            <a:ext cx="3691890" cy="2484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073" y="4262576"/>
            <a:ext cx="364744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solidFill>
                  <a:srgbClr val="FFFFFF"/>
                </a:solidFill>
                <a:latin typeface="Times New Roman"/>
                <a:cs typeface="Times New Roman"/>
              </a:rPr>
              <a:t>Acute </a:t>
            </a:r>
            <a:r>
              <a:rPr sz="1700" i="1" spc="-265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1700" i="1" spc="-150" dirty="0">
                <a:solidFill>
                  <a:srgbClr val="FFFFFF"/>
                </a:solidFill>
                <a:latin typeface="Arial"/>
                <a:cs typeface="Arial"/>
              </a:rPr>
              <a:t>aureus </a:t>
            </a:r>
            <a:r>
              <a:rPr sz="1700" spc="-130" dirty="0">
                <a:solidFill>
                  <a:srgbClr val="FFFFFF"/>
                </a:solidFill>
                <a:latin typeface="Times New Roman"/>
                <a:cs typeface="Times New Roman"/>
              </a:rPr>
              <a:t>IE </a:t>
            </a:r>
            <a:r>
              <a:rPr sz="1700" spc="35" dirty="0">
                <a:solidFill>
                  <a:srgbClr val="FFFFFF"/>
                </a:solidFill>
                <a:latin typeface="Times New Roman"/>
                <a:cs typeface="Times New Roman"/>
              </a:rPr>
              <a:t>with perforation </a:t>
            </a:r>
            <a:r>
              <a:rPr sz="1700" spc="-2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700" spc="7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1700" spc="30" dirty="0">
                <a:solidFill>
                  <a:srgbClr val="FFFFFF"/>
                </a:solidFill>
                <a:latin typeface="Times New Roman"/>
                <a:cs typeface="Times New Roman"/>
              </a:rPr>
              <a:t>aortic</a:t>
            </a:r>
            <a:r>
              <a:rPr sz="17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r>
              <a:rPr sz="17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7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30" dirty="0">
                <a:solidFill>
                  <a:srgbClr val="FFFFFF"/>
                </a:solidFill>
                <a:latin typeface="Times New Roman"/>
                <a:cs typeface="Times New Roman"/>
              </a:rPr>
              <a:t>aortic</a:t>
            </a:r>
            <a:r>
              <a:rPr sz="17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r>
              <a:rPr sz="17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20" dirty="0">
                <a:solidFill>
                  <a:srgbClr val="FFFFFF"/>
                </a:solidFill>
                <a:latin typeface="Times New Roman"/>
                <a:cs typeface="Times New Roman"/>
              </a:rPr>
              <a:t>vegetations.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899" y="4262576"/>
            <a:ext cx="351282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solidFill>
                  <a:srgbClr val="FFFFFF"/>
                </a:solidFill>
                <a:latin typeface="Times New Roman"/>
                <a:cs typeface="Times New Roman"/>
              </a:rPr>
              <a:t>Acute </a:t>
            </a:r>
            <a:r>
              <a:rPr sz="1700" i="1" spc="-265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1700" i="1" spc="-150" dirty="0">
                <a:solidFill>
                  <a:srgbClr val="FFFFFF"/>
                </a:solidFill>
                <a:latin typeface="Arial"/>
                <a:cs typeface="Arial"/>
              </a:rPr>
              <a:t>aureus </a:t>
            </a:r>
            <a:r>
              <a:rPr sz="1700" spc="-130" dirty="0">
                <a:solidFill>
                  <a:srgbClr val="FFFFFF"/>
                </a:solidFill>
                <a:latin typeface="Times New Roman"/>
                <a:cs typeface="Times New Roman"/>
              </a:rPr>
              <a:t>IE </a:t>
            </a:r>
            <a:r>
              <a:rPr sz="1700" spc="3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1700" spc="40" dirty="0">
                <a:solidFill>
                  <a:srgbClr val="FFFFFF"/>
                </a:solidFill>
                <a:latin typeface="Times New Roman"/>
                <a:cs typeface="Times New Roman"/>
              </a:rPr>
              <a:t>mitral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valve </a:t>
            </a:r>
            <a:r>
              <a:rPr sz="1700" spc="35" dirty="0">
                <a:solidFill>
                  <a:srgbClr val="FFFFFF"/>
                </a:solidFill>
                <a:latin typeface="Times New Roman"/>
                <a:cs typeface="Times New Roman"/>
              </a:rPr>
              <a:t>ring 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abscess </a:t>
            </a:r>
            <a:r>
              <a:rPr sz="1700" spc="35" dirty="0">
                <a:solidFill>
                  <a:srgbClr val="FFFFFF"/>
                </a:solidFill>
                <a:latin typeface="Times New Roman"/>
                <a:cs typeface="Times New Roman"/>
              </a:rPr>
              <a:t>extending </a:t>
            </a:r>
            <a:r>
              <a:rPr sz="1700" spc="40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1700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15" dirty="0">
                <a:solidFill>
                  <a:srgbClr val="FFFFFF"/>
                </a:solidFill>
                <a:latin typeface="Times New Roman"/>
                <a:cs typeface="Times New Roman"/>
              </a:rPr>
              <a:t>myocardium.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2095" y="27057"/>
            <a:ext cx="5287010" cy="142176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490980" marR="5080" indent="-1478915">
              <a:lnSpc>
                <a:spcPts val="5480"/>
              </a:lnSpc>
              <a:spcBef>
                <a:spcPts val="305"/>
              </a:spcBef>
            </a:pPr>
            <a:r>
              <a:rPr sz="4600" spc="40" dirty="0">
                <a:solidFill>
                  <a:srgbClr val="FFFF00"/>
                </a:solidFill>
              </a:rPr>
              <a:t>Metastatic </a:t>
            </a:r>
            <a:r>
              <a:rPr sz="4600" spc="-10" dirty="0">
                <a:solidFill>
                  <a:srgbClr val="FFFF00"/>
                </a:solidFill>
              </a:rPr>
              <a:t>Spread</a:t>
            </a:r>
            <a:r>
              <a:rPr sz="4600" spc="-105" dirty="0">
                <a:solidFill>
                  <a:srgbClr val="FFFF00"/>
                </a:solidFill>
              </a:rPr>
              <a:t> </a:t>
            </a:r>
            <a:r>
              <a:rPr sz="4600" spc="65" dirty="0">
                <a:solidFill>
                  <a:srgbClr val="FFFF00"/>
                </a:solidFill>
              </a:rPr>
              <a:t>of  </a:t>
            </a:r>
            <a:r>
              <a:rPr sz="4600" spc="55" dirty="0">
                <a:solidFill>
                  <a:srgbClr val="FFFF00"/>
                </a:solidFill>
              </a:rPr>
              <a:t>Infection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269889" y="1854144"/>
            <a:ext cx="6564630" cy="32854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825"/>
              </a:spcBef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spc="45" dirty="0">
                <a:solidFill>
                  <a:srgbClr val="FFFFFF"/>
                </a:solidFill>
                <a:latin typeface="Times New Roman"/>
                <a:cs typeface="Times New Roman"/>
              </a:rPr>
              <a:t>Metastatic</a:t>
            </a:r>
            <a:r>
              <a:rPr sz="375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dirty="0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endParaRPr sz="3750">
              <a:latin typeface="Times New Roman"/>
              <a:cs typeface="Times New Roman"/>
            </a:endParaRPr>
          </a:p>
          <a:p>
            <a:pPr marL="520065" lvl="1" indent="-264160">
              <a:lnSpc>
                <a:spcPct val="100000"/>
              </a:lnSpc>
              <a:spcBef>
                <a:spcPts val="665"/>
              </a:spcBef>
              <a:buClr>
                <a:srgbClr val="CCB400"/>
              </a:buClr>
              <a:buSzPct val="69117"/>
              <a:buFont typeface="Arial"/>
              <a:buChar char="○"/>
              <a:tabLst>
                <a:tab pos="520700" algn="l"/>
              </a:tabLst>
            </a:pPr>
            <a:r>
              <a:rPr sz="3400" spc="-45" dirty="0">
                <a:solidFill>
                  <a:srgbClr val="FFFFFF"/>
                </a:solidFill>
                <a:latin typeface="Times New Roman"/>
                <a:cs typeface="Times New Roman"/>
              </a:rPr>
              <a:t>Kidneys,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spleen, </a:t>
            </a:r>
            <a:r>
              <a:rPr sz="3400" spc="55" dirty="0">
                <a:solidFill>
                  <a:srgbClr val="FFFFFF"/>
                </a:solidFill>
                <a:latin typeface="Times New Roman"/>
                <a:cs typeface="Times New Roman"/>
              </a:rPr>
              <a:t>brain, </a:t>
            </a:r>
            <a:r>
              <a:rPr sz="3400" spc="30" dirty="0">
                <a:solidFill>
                  <a:srgbClr val="FFFFFF"/>
                </a:solidFill>
                <a:latin typeface="Times New Roman"/>
                <a:cs typeface="Times New Roman"/>
              </a:rPr>
              <a:t>soft</a:t>
            </a:r>
            <a:r>
              <a:rPr sz="3400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40" dirty="0">
                <a:solidFill>
                  <a:srgbClr val="FFFFFF"/>
                </a:solidFill>
                <a:latin typeface="Times New Roman"/>
                <a:cs typeface="Times New Roman"/>
              </a:rPr>
              <a:t>tissues</a:t>
            </a:r>
            <a:endParaRPr sz="34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745"/>
              </a:spcBef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spc="15" dirty="0">
                <a:solidFill>
                  <a:srgbClr val="FFFFFF"/>
                </a:solidFill>
                <a:latin typeface="Times New Roman"/>
                <a:cs typeface="Times New Roman"/>
              </a:rPr>
              <a:t>Meningitis </a:t>
            </a:r>
            <a:r>
              <a:rPr sz="3750" spc="204" dirty="0">
                <a:solidFill>
                  <a:srgbClr val="FFFFFF"/>
                </a:solidFill>
                <a:latin typeface="Times New Roman"/>
                <a:cs typeface="Times New Roman"/>
              </a:rPr>
              <a:t>and/or</a:t>
            </a:r>
            <a:r>
              <a:rPr sz="375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spc="60" dirty="0">
                <a:solidFill>
                  <a:srgbClr val="FFFFFF"/>
                </a:solidFill>
                <a:latin typeface="Times New Roman"/>
                <a:cs typeface="Times New Roman"/>
              </a:rPr>
              <a:t>encephalitis</a:t>
            </a:r>
            <a:endParaRPr sz="37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730"/>
              </a:spcBef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spc="60" dirty="0">
                <a:solidFill>
                  <a:srgbClr val="FFFFFF"/>
                </a:solidFill>
                <a:latin typeface="Times New Roman"/>
                <a:cs typeface="Times New Roman"/>
              </a:rPr>
              <a:t>Vertebral</a:t>
            </a:r>
            <a:r>
              <a:rPr sz="375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spc="35" dirty="0">
                <a:solidFill>
                  <a:srgbClr val="FFFFFF"/>
                </a:solidFill>
                <a:latin typeface="Times New Roman"/>
                <a:cs typeface="Times New Roman"/>
              </a:rPr>
              <a:t>osteomyelitis</a:t>
            </a:r>
            <a:endParaRPr sz="37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725"/>
              </a:spcBef>
              <a:buClr>
                <a:srgbClr val="D16349"/>
              </a:buClr>
              <a:buSzPct val="84000"/>
              <a:buFont typeface="Arial"/>
              <a:buChar char="●"/>
              <a:tabLst>
                <a:tab pos="287020" algn="l"/>
              </a:tabLst>
            </a:pPr>
            <a:r>
              <a:rPr sz="3750" dirty="0">
                <a:solidFill>
                  <a:srgbClr val="FFFFFF"/>
                </a:solidFill>
                <a:latin typeface="Times New Roman"/>
                <a:cs typeface="Times New Roman"/>
              </a:rPr>
              <a:t>Septic</a:t>
            </a:r>
            <a:r>
              <a:rPr sz="375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750" spc="120" dirty="0">
                <a:solidFill>
                  <a:srgbClr val="FFFFFF"/>
                </a:solidFill>
                <a:latin typeface="Times New Roman"/>
                <a:cs typeface="Times New Roman"/>
              </a:rPr>
              <a:t>arthritis</a:t>
            </a:r>
            <a:endParaRPr sz="3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68" y="212185"/>
            <a:ext cx="499808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-5" dirty="0">
                <a:solidFill>
                  <a:srgbClr val="FFFF00"/>
                </a:solidFill>
              </a:rPr>
              <a:t>Poor </a:t>
            </a:r>
            <a:r>
              <a:rPr sz="3750" spc="45" dirty="0">
                <a:solidFill>
                  <a:srgbClr val="FFFF00"/>
                </a:solidFill>
              </a:rPr>
              <a:t>Prognostic</a:t>
            </a:r>
            <a:r>
              <a:rPr sz="3750" spc="-90" dirty="0">
                <a:solidFill>
                  <a:srgbClr val="FFFF00"/>
                </a:solidFill>
              </a:rPr>
              <a:t> </a:t>
            </a:r>
            <a:r>
              <a:rPr sz="3750" spc="-10" dirty="0">
                <a:solidFill>
                  <a:srgbClr val="FFFF00"/>
                </a:solidFill>
              </a:rPr>
              <a:t>Factors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4804" y="1092733"/>
            <a:ext cx="2859405" cy="32899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4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5" dirty="0">
                <a:solidFill>
                  <a:srgbClr val="FFFFFF"/>
                </a:solidFill>
                <a:latin typeface="Times New Roman"/>
                <a:cs typeface="Times New Roman"/>
              </a:rPr>
              <a:t>Female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Char char="●"/>
              <a:tabLst>
                <a:tab pos="279400" algn="l"/>
              </a:tabLst>
            </a:pPr>
            <a:r>
              <a:rPr sz="3050" i="1" spc="-47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3050" i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i="1" spc="-265" dirty="0">
                <a:solidFill>
                  <a:srgbClr val="FFFFFF"/>
                </a:solidFill>
                <a:latin typeface="Arial"/>
                <a:cs typeface="Arial"/>
              </a:rPr>
              <a:t>aureus</a:t>
            </a:r>
            <a:endParaRPr sz="305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Vegetation</a:t>
            </a:r>
            <a:r>
              <a:rPr sz="305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1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5" dirty="0">
                <a:solidFill>
                  <a:srgbClr val="FFFFFF"/>
                </a:solidFill>
                <a:latin typeface="Times New Roman"/>
                <a:cs typeface="Times New Roman"/>
              </a:rPr>
              <a:t>Aortic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Prosthetic</a:t>
            </a:r>
            <a:r>
              <a:rPr sz="305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20" dirty="0">
                <a:solidFill>
                  <a:srgbClr val="FFFFFF"/>
                </a:solidFill>
                <a:latin typeface="Times New Roman"/>
                <a:cs typeface="Times New Roman"/>
              </a:rPr>
              <a:t>Older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20" dirty="0">
                <a:solidFill>
                  <a:srgbClr val="FFFFFF"/>
                </a:solidFill>
                <a:latin typeface="Times New Roman"/>
                <a:cs typeface="Times New Roman"/>
              </a:rPr>
              <a:t>age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8931" y="1092733"/>
            <a:ext cx="3024505" cy="42291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4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10" dirty="0">
                <a:solidFill>
                  <a:srgbClr val="FFFFFF"/>
                </a:solidFill>
                <a:latin typeface="Times New Roman"/>
                <a:cs typeface="Times New Roman"/>
              </a:rPr>
              <a:t>Diabetes</a:t>
            </a:r>
            <a:r>
              <a:rPr sz="305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mellitus</a:t>
            </a:r>
            <a:endParaRPr sz="3050">
              <a:latin typeface="Times New Roman"/>
              <a:cs typeface="Times New Roman"/>
            </a:endParaRPr>
          </a:p>
          <a:p>
            <a:pPr marL="278765" marR="996950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150" dirty="0">
                <a:solidFill>
                  <a:srgbClr val="FFFFFF"/>
                </a:solidFill>
                <a:latin typeface="Times New Roman"/>
                <a:cs typeface="Times New Roman"/>
              </a:rPr>
              <a:t>Low </a:t>
            </a:r>
            <a:r>
              <a:rPr sz="3050" spc="80" dirty="0">
                <a:solidFill>
                  <a:srgbClr val="FFFFFF"/>
                </a:solidFill>
                <a:latin typeface="Times New Roman"/>
                <a:cs typeface="Times New Roman"/>
              </a:rPr>
              <a:t>serum  </a:t>
            </a:r>
            <a:r>
              <a:rPr sz="3050" spc="60" dirty="0">
                <a:solidFill>
                  <a:srgbClr val="FFFFFF"/>
                </a:solidFill>
                <a:latin typeface="Times New Roman"/>
                <a:cs typeface="Times New Roman"/>
              </a:rPr>
              <a:t>albumen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10" dirty="0">
                <a:solidFill>
                  <a:srgbClr val="FFFFFF"/>
                </a:solidFill>
                <a:latin typeface="Times New Roman"/>
                <a:cs typeface="Times New Roman"/>
              </a:rPr>
              <a:t>Apache </a:t>
            </a:r>
            <a:r>
              <a:rPr sz="3050" spc="-110" dirty="0">
                <a:solidFill>
                  <a:srgbClr val="FFFFFF"/>
                </a:solidFill>
                <a:latin typeface="Times New Roman"/>
                <a:cs typeface="Times New Roman"/>
              </a:rPr>
              <a:t>II</a:t>
            </a:r>
            <a:r>
              <a:rPr sz="305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score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failure</a:t>
            </a:r>
            <a:endParaRPr sz="3050">
              <a:latin typeface="Times New Roman"/>
              <a:cs typeface="Times New Roman"/>
            </a:endParaRPr>
          </a:p>
          <a:p>
            <a:pPr marL="278765" marR="716280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50" spc="19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va</a:t>
            </a:r>
            <a:r>
              <a:rPr sz="3050" spc="-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vu</a:t>
            </a:r>
            <a:r>
              <a:rPr sz="3050" spc="-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50" spc="160" dirty="0">
                <a:solidFill>
                  <a:srgbClr val="FFFFFF"/>
                </a:solidFill>
                <a:latin typeface="Times New Roman"/>
                <a:cs typeface="Times New Roman"/>
              </a:rPr>
              <a:t>r  </a:t>
            </a: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abscess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45" dirty="0">
                <a:solidFill>
                  <a:srgbClr val="FFFFFF"/>
                </a:solidFill>
                <a:latin typeface="Times New Roman"/>
                <a:cs typeface="Times New Roman"/>
              </a:rPr>
              <a:t>Embolic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events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703" y="153784"/>
            <a:ext cx="6275705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spc="20" dirty="0">
                <a:solidFill>
                  <a:srgbClr val="FFFF00"/>
                </a:solidFill>
              </a:rPr>
              <a:t>Echocardiographic</a:t>
            </a:r>
            <a:r>
              <a:rPr sz="4050" spc="-35" dirty="0">
                <a:solidFill>
                  <a:srgbClr val="FFFF00"/>
                </a:solidFill>
              </a:rPr>
              <a:t> </a:t>
            </a:r>
            <a:r>
              <a:rPr sz="4050" spc="85" dirty="0">
                <a:solidFill>
                  <a:srgbClr val="FFFF00"/>
                </a:solidFill>
              </a:rPr>
              <a:t>findings</a:t>
            </a:r>
            <a:endParaRPr sz="4050"/>
          </a:p>
        </p:txBody>
      </p:sp>
      <p:sp>
        <p:nvSpPr>
          <p:cNvPr id="3" name="object 3"/>
          <p:cNvSpPr txBox="1"/>
          <p:nvPr/>
        </p:nvSpPr>
        <p:spPr>
          <a:xfrm>
            <a:off x="226581" y="1277283"/>
            <a:ext cx="6889115" cy="430847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548005" algn="l"/>
              </a:tabLst>
            </a:pPr>
            <a:r>
              <a:rPr sz="2600" dirty="0">
                <a:solidFill>
                  <a:srgbClr val="D16349"/>
                </a:solidFill>
                <a:latin typeface="Times New Roman"/>
                <a:cs typeface="Times New Roman"/>
              </a:rPr>
              <a:t>1.	</a:t>
            </a:r>
            <a:r>
              <a:rPr sz="3050" spc="-15" dirty="0">
                <a:solidFill>
                  <a:srgbClr val="FF0000"/>
                </a:solidFill>
                <a:latin typeface="Times New Roman"/>
                <a:cs typeface="Times New Roman"/>
              </a:rPr>
              <a:t>Oscillating </a:t>
            </a:r>
            <a:r>
              <a:rPr sz="3050" spc="70" dirty="0">
                <a:solidFill>
                  <a:srgbClr val="FF0000"/>
                </a:solidFill>
                <a:latin typeface="Times New Roman"/>
                <a:cs typeface="Times New Roman"/>
              </a:rPr>
              <a:t>intracardiac</a:t>
            </a:r>
            <a:r>
              <a:rPr sz="3050" spc="-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50" spc="25" dirty="0">
                <a:solidFill>
                  <a:srgbClr val="FF0000"/>
                </a:solidFill>
                <a:latin typeface="Times New Roman"/>
                <a:cs typeface="Times New Roman"/>
              </a:rPr>
              <a:t>mass</a:t>
            </a:r>
            <a:endParaRPr sz="3050">
              <a:latin typeface="Times New Roman"/>
              <a:cs typeface="Times New Roman"/>
            </a:endParaRPr>
          </a:p>
          <a:p>
            <a:pPr marL="448945">
              <a:lnSpc>
                <a:spcPct val="100000"/>
              </a:lnSpc>
              <a:spcBef>
                <a:spcPts val="220"/>
              </a:spcBef>
            </a:pPr>
            <a:r>
              <a:rPr sz="2700" spc="10" dirty="0">
                <a:solidFill>
                  <a:srgbClr val="CCB400"/>
                </a:solidFill>
                <a:latin typeface="Courier New"/>
                <a:cs typeface="Courier New"/>
              </a:rPr>
              <a:t>o </a:t>
            </a: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valve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supporting</a:t>
            </a:r>
            <a:r>
              <a:rPr sz="2700" spc="-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structure,</a:t>
            </a:r>
            <a:endParaRPr sz="2700">
              <a:latin typeface="Times New Roman"/>
              <a:cs typeface="Times New Roman"/>
            </a:endParaRPr>
          </a:p>
          <a:p>
            <a:pPr marL="872490" indent="-414655">
              <a:lnSpc>
                <a:spcPct val="100000"/>
              </a:lnSpc>
              <a:spcBef>
                <a:spcPts val="27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871855" algn="l"/>
                <a:tab pos="873125" algn="l"/>
              </a:tabLst>
            </a:pP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path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regurgitation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jets,</a:t>
            </a:r>
            <a:endParaRPr sz="2700">
              <a:latin typeface="Times New Roman"/>
              <a:cs typeface="Times New Roman"/>
            </a:endParaRPr>
          </a:p>
          <a:p>
            <a:pPr marL="872490" marR="77470" indent="-414020">
              <a:lnSpc>
                <a:spcPts val="2640"/>
              </a:lnSpc>
              <a:spcBef>
                <a:spcPts val="85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871855" algn="l"/>
                <a:tab pos="873125" algn="l"/>
              </a:tabLst>
            </a:pP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implanted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material,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absence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an 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altenate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anatomic</a:t>
            </a:r>
            <a:r>
              <a:rPr sz="2350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explanation</a:t>
            </a:r>
            <a:endParaRPr sz="2350">
              <a:latin typeface="Times New Roman"/>
              <a:cs typeface="Times New Roman"/>
            </a:endParaRPr>
          </a:p>
          <a:p>
            <a:pPr marL="548640" indent="-536575">
              <a:lnSpc>
                <a:spcPct val="100000"/>
              </a:lnSpc>
              <a:spcBef>
                <a:spcPts val="235"/>
              </a:spcBef>
              <a:buClr>
                <a:srgbClr val="D16349"/>
              </a:buClr>
              <a:buSzPct val="85245"/>
              <a:buAutoNum type="arabicPeriod" startAt="3"/>
              <a:tabLst>
                <a:tab pos="548005" algn="l"/>
                <a:tab pos="549275" algn="l"/>
              </a:tabLst>
            </a:pPr>
            <a:r>
              <a:rPr sz="3050" spc="10" dirty="0">
                <a:solidFill>
                  <a:srgbClr val="FF0000"/>
                </a:solidFill>
                <a:latin typeface="Times New Roman"/>
                <a:cs typeface="Times New Roman"/>
              </a:rPr>
              <a:t>abscess</a:t>
            </a:r>
            <a:endParaRPr sz="3050">
              <a:latin typeface="Times New Roman"/>
              <a:cs typeface="Times New Roman"/>
            </a:endParaRPr>
          </a:p>
          <a:p>
            <a:pPr marL="872490" lvl="1" indent="-450215">
              <a:lnSpc>
                <a:spcPct val="100000"/>
              </a:lnSpc>
              <a:spcBef>
                <a:spcPts val="185"/>
              </a:spcBef>
              <a:buClr>
                <a:srgbClr val="CCB400"/>
              </a:buClr>
              <a:buSzPct val="70370"/>
              <a:buAutoNum type="arabicPeriod"/>
              <a:tabLst>
                <a:tab pos="871855" algn="l"/>
                <a:tab pos="873125" algn="l"/>
              </a:tabLst>
            </a:pPr>
            <a:r>
              <a:rPr sz="2700" spc="-60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partial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dehiscence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prosthetic</a:t>
            </a:r>
            <a:r>
              <a:rPr sz="2700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2700">
              <a:latin typeface="Times New Roman"/>
              <a:cs typeface="Times New Roman"/>
            </a:endParaRPr>
          </a:p>
          <a:p>
            <a:pPr marL="872490" marR="417195" lvl="1" indent="-449580">
              <a:lnSpc>
                <a:spcPct val="91000"/>
              </a:lnSpc>
              <a:spcBef>
                <a:spcPts val="555"/>
              </a:spcBef>
              <a:buClr>
                <a:srgbClr val="CCB400"/>
              </a:buClr>
              <a:buSzPct val="70370"/>
              <a:buAutoNum type="arabicPeriod"/>
              <a:tabLst>
                <a:tab pos="871855" algn="l"/>
                <a:tab pos="873125" algn="l"/>
              </a:tabLst>
            </a:pPr>
            <a:r>
              <a:rPr sz="2700" spc="-60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valvular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regurgitation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(increase</a:t>
            </a:r>
            <a:r>
              <a:rPr sz="2700" spc="-3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change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pre-existing </a:t>
            </a:r>
            <a:r>
              <a:rPr sz="2700" spc="110" dirty="0">
                <a:solidFill>
                  <a:srgbClr val="FFFFFF"/>
                </a:solidFill>
                <a:latin typeface="Times New Roman"/>
                <a:cs typeface="Times New Roman"/>
              </a:rPr>
              <a:t>murmur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not 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sufficient)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37" y="139427"/>
            <a:ext cx="7112000" cy="996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200"/>
              </a:lnSpc>
              <a:spcBef>
                <a:spcPts val="95"/>
              </a:spcBef>
            </a:pPr>
            <a:r>
              <a:rPr sz="2100" spc="15" dirty="0">
                <a:solidFill>
                  <a:srgbClr val="FFFF00"/>
                </a:solidFill>
              </a:rPr>
              <a:t>Improved </a:t>
            </a:r>
            <a:r>
              <a:rPr sz="2100" spc="45" dirty="0">
                <a:solidFill>
                  <a:srgbClr val="FFFF00"/>
                </a:solidFill>
              </a:rPr>
              <a:t>diagnostic </a:t>
            </a:r>
            <a:r>
              <a:rPr sz="2100" spc="40" dirty="0">
                <a:solidFill>
                  <a:srgbClr val="FFFF00"/>
                </a:solidFill>
              </a:rPr>
              <a:t>value of </a:t>
            </a:r>
            <a:r>
              <a:rPr sz="2100" spc="35" dirty="0">
                <a:solidFill>
                  <a:srgbClr val="FFFF00"/>
                </a:solidFill>
              </a:rPr>
              <a:t>echocardiography </a:t>
            </a:r>
            <a:r>
              <a:rPr sz="2100" spc="55" dirty="0">
                <a:solidFill>
                  <a:srgbClr val="FFFF00"/>
                </a:solidFill>
              </a:rPr>
              <a:t>in patients  </a:t>
            </a:r>
            <a:r>
              <a:rPr sz="2100" spc="50" dirty="0">
                <a:solidFill>
                  <a:srgbClr val="FFFF00"/>
                </a:solidFill>
              </a:rPr>
              <a:t>with </a:t>
            </a:r>
            <a:r>
              <a:rPr sz="2100" spc="55" dirty="0">
                <a:solidFill>
                  <a:srgbClr val="FFFF00"/>
                </a:solidFill>
              </a:rPr>
              <a:t>infective </a:t>
            </a:r>
            <a:r>
              <a:rPr sz="2100" spc="45" dirty="0">
                <a:solidFill>
                  <a:srgbClr val="FFFF00"/>
                </a:solidFill>
              </a:rPr>
              <a:t>endocarditis </a:t>
            </a:r>
            <a:r>
              <a:rPr sz="2100" spc="-5" dirty="0">
                <a:solidFill>
                  <a:srgbClr val="FFFF00"/>
                </a:solidFill>
              </a:rPr>
              <a:t>by </a:t>
            </a:r>
            <a:r>
              <a:rPr sz="2100" spc="45" dirty="0">
                <a:solidFill>
                  <a:srgbClr val="FFFF00"/>
                </a:solidFill>
              </a:rPr>
              <a:t>transoesophageal </a:t>
            </a:r>
            <a:r>
              <a:rPr sz="2100" spc="25" dirty="0">
                <a:solidFill>
                  <a:srgbClr val="FFFF00"/>
                </a:solidFill>
              </a:rPr>
              <a:t>approach</a:t>
            </a:r>
            <a:r>
              <a:rPr sz="2100" spc="-190" dirty="0">
                <a:solidFill>
                  <a:srgbClr val="FFFF00"/>
                </a:solidFill>
              </a:rPr>
              <a:t> </a:t>
            </a:r>
            <a:r>
              <a:rPr sz="2100" spc="-185" dirty="0">
                <a:solidFill>
                  <a:srgbClr val="FFFF00"/>
                </a:solidFill>
              </a:rPr>
              <a:t>A  </a:t>
            </a:r>
            <a:r>
              <a:rPr sz="2100" spc="45" dirty="0">
                <a:solidFill>
                  <a:srgbClr val="FFFF00"/>
                </a:solidFill>
              </a:rPr>
              <a:t>prospective</a:t>
            </a:r>
            <a:r>
              <a:rPr sz="2100" spc="-5" dirty="0">
                <a:solidFill>
                  <a:srgbClr val="FFFF00"/>
                </a:solidFill>
              </a:rPr>
              <a:t> </a:t>
            </a:r>
            <a:r>
              <a:rPr sz="2100" spc="40" dirty="0">
                <a:solidFill>
                  <a:srgbClr val="FFFF00"/>
                </a:solidFill>
              </a:rPr>
              <a:t>study</a:t>
            </a:r>
            <a:endParaRPr sz="2100"/>
          </a:p>
        </p:txBody>
      </p:sp>
      <p:sp>
        <p:nvSpPr>
          <p:cNvPr id="3" name="object 3"/>
          <p:cNvSpPr txBox="1"/>
          <p:nvPr/>
        </p:nvSpPr>
        <p:spPr>
          <a:xfrm>
            <a:off x="282495" y="1309395"/>
            <a:ext cx="7012940" cy="358647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1145" marR="5080" indent="-259079">
              <a:lnSpc>
                <a:spcPct val="101699"/>
              </a:lnSpc>
              <a:spcBef>
                <a:spcPts val="8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Eur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Heart </a:t>
            </a:r>
            <a:r>
              <a:rPr sz="2350" spc="-120" dirty="0">
                <a:solidFill>
                  <a:srgbClr val="FFFFFF"/>
                </a:solidFill>
                <a:latin typeface="Times New Roman"/>
                <a:cs typeface="Times New Roman"/>
              </a:rPr>
              <a:t>J, 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1988 </a:t>
            </a:r>
            <a:r>
              <a:rPr sz="2350" spc="-50" dirty="0">
                <a:solidFill>
                  <a:srgbClr val="FFFFFF"/>
                </a:solidFill>
                <a:latin typeface="Times New Roman"/>
                <a:cs typeface="Times New Roman"/>
              </a:rPr>
              <a:t>Jan;9(i):43.5396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patients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2350" spc="-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studied 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consecutively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350" spc="-215" dirty="0">
                <a:solidFill>
                  <a:srgbClr val="FFFFFF"/>
                </a:solidFill>
                <a:latin typeface="Times New Roman"/>
                <a:cs typeface="Times New Roman"/>
              </a:rPr>
              <a:t>TEE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35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TTE</a:t>
            </a:r>
            <a:endParaRPr sz="2350">
              <a:latin typeface="Times New Roman"/>
              <a:cs typeface="Times New Roman"/>
            </a:endParaRPr>
          </a:p>
          <a:p>
            <a:pPr marL="271145" marR="1135380" indent="-259079">
              <a:lnSpc>
                <a:spcPct val="100699"/>
              </a:lnSpc>
              <a:spcBef>
                <a:spcPts val="50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215" dirty="0">
                <a:solidFill>
                  <a:srgbClr val="FFFFFF"/>
                </a:solidFill>
                <a:latin typeface="Times New Roman"/>
                <a:cs typeface="Times New Roman"/>
              </a:rPr>
              <a:t>TEE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sensitivity 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100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percent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vegetations</a:t>
            </a:r>
            <a:r>
              <a:rPr sz="235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as 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compared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63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percent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TTE</a:t>
            </a:r>
            <a:endParaRPr sz="2350">
              <a:latin typeface="Times New Roman"/>
              <a:cs typeface="Times New Roman"/>
            </a:endParaRPr>
          </a:p>
          <a:p>
            <a:pPr marL="271145" indent="-259079">
              <a:lnSpc>
                <a:spcPct val="100000"/>
              </a:lnSpc>
              <a:spcBef>
                <a:spcPts val="52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TTE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350" spc="-215" dirty="0">
                <a:solidFill>
                  <a:srgbClr val="FFFFFF"/>
                </a:solidFill>
                <a:latin typeface="Times New Roman"/>
                <a:cs typeface="Times New Roman"/>
              </a:rPr>
              <a:t>TEE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had </a:t>
            </a:r>
            <a:r>
              <a:rPr sz="2350" spc="15" dirty="0">
                <a:solidFill>
                  <a:srgbClr val="FFFFFF"/>
                </a:solidFill>
                <a:latin typeface="Times New Roman"/>
                <a:cs typeface="Times New Roman"/>
              </a:rPr>
              <a:t>specificity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350" spc="-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50" dirty="0">
                <a:solidFill>
                  <a:srgbClr val="FFFFFF"/>
                </a:solidFill>
                <a:latin typeface="Times New Roman"/>
                <a:cs typeface="Times New Roman"/>
              </a:rPr>
              <a:t>98%</a:t>
            </a:r>
            <a:endParaRPr sz="2350">
              <a:latin typeface="Times New Roman"/>
              <a:cs typeface="Times New Roman"/>
            </a:endParaRPr>
          </a:p>
          <a:p>
            <a:pPr marL="271145" indent="-259079">
              <a:lnSpc>
                <a:spcPct val="100000"/>
              </a:lnSpc>
              <a:spcBef>
                <a:spcPts val="49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150" dirty="0">
                <a:solidFill>
                  <a:srgbClr val="FFFFFF"/>
                </a:solidFill>
                <a:latin typeface="Times New Roman"/>
                <a:cs typeface="Times New Roman"/>
              </a:rPr>
              <a:t>25%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vegetations </a:t>
            </a: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less </a:t>
            </a:r>
            <a:r>
              <a:rPr sz="2350" spc="114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2350" spc="-6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350" spc="-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mm,</a:t>
            </a:r>
            <a:endParaRPr sz="2350">
              <a:latin typeface="Times New Roman"/>
              <a:cs typeface="Times New Roman"/>
            </a:endParaRPr>
          </a:p>
          <a:p>
            <a:pPr marL="271145" indent="-259079">
              <a:lnSpc>
                <a:spcPct val="100000"/>
              </a:lnSpc>
              <a:spcBef>
                <a:spcPts val="49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150" dirty="0">
                <a:solidFill>
                  <a:srgbClr val="FFFFFF"/>
                </a:solidFill>
                <a:latin typeface="Times New Roman"/>
                <a:cs typeface="Times New Roman"/>
              </a:rPr>
              <a:t>69%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vegetations </a:t>
            </a:r>
            <a:r>
              <a:rPr sz="2350" spc="-45" dirty="0">
                <a:solidFill>
                  <a:srgbClr val="FFFFFF"/>
                </a:solidFill>
                <a:latin typeface="Times New Roman"/>
                <a:cs typeface="Times New Roman"/>
              </a:rPr>
              <a:t>6-10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mm,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2350">
              <a:latin typeface="Times New Roman"/>
              <a:cs typeface="Times New Roman"/>
            </a:endParaRPr>
          </a:p>
          <a:p>
            <a:pPr marL="271145" marR="259079" indent="-259079">
              <a:lnSpc>
                <a:spcPct val="100699"/>
              </a:lnSpc>
              <a:spcBef>
                <a:spcPts val="475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1780" algn="l"/>
              </a:tabLst>
            </a:pPr>
            <a:r>
              <a:rPr sz="2350" spc="-130" dirty="0">
                <a:solidFill>
                  <a:srgbClr val="FFFFFF"/>
                </a:solidFill>
                <a:latin typeface="Times New Roman"/>
                <a:cs typeface="Times New Roman"/>
              </a:rPr>
              <a:t>100%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vegetations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greater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114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35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11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mm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detected</a:t>
            </a:r>
            <a:r>
              <a:rPr sz="235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by  </a:t>
            </a:r>
            <a:r>
              <a:rPr sz="2350" spc="-215" dirty="0">
                <a:solidFill>
                  <a:srgbClr val="FFFFFF"/>
                </a:solidFill>
                <a:latin typeface="Times New Roman"/>
                <a:cs typeface="Times New Roman"/>
              </a:rPr>
              <a:t>TEE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observed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350" spc="-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75" dirty="0">
                <a:solidFill>
                  <a:srgbClr val="FFFFFF"/>
                </a:solidFill>
                <a:latin typeface="Times New Roman"/>
                <a:cs typeface="Times New Roman"/>
              </a:rPr>
              <a:t>TTE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619" y="312794"/>
            <a:ext cx="350139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-25" dirty="0">
                <a:solidFill>
                  <a:srgbClr val="FFFF00"/>
                </a:solidFill>
              </a:rPr>
              <a:t>Culture </a:t>
            </a:r>
            <a:r>
              <a:rPr sz="3050" spc="30" dirty="0">
                <a:solidFill>
                  <a:srgbClr val="FFFF00"/>
                </a:solidFill>
              </a:rPr>
              <a:t>Negative”</a:t>
            </a:r>
            <a:r>
              <a:rPr sz="3050" spc="-15" dirty="0">
                <a:solidFill>
                  <a:srgbClr val="FFFF00"/>
                </a:solidFill>
              </a:rPr>
              <a:t> </a:t>
            </a:r>
            <a:r>
              <a:rPr sz="3050" spc="-315" dirty="0">
                <a:solidFill>
                  <a:srgbClr val="FFFF00"/>
                </a:solidFill>
              </a:rPr>
              <a:t>IE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282495" y="1177150"/>
            <a:ext cx="3154045" cy="382142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556895" marR="387985" indent="-544830">
              <a:lnSpc>
                <a:spcPts val="2550"/>
              </a:lnSpc>
              <a:spcBef>
                <a:spcPts val="439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556895" algn="l"/>
                <a:tab pos="557530" algn="l"/>
              </a:tabLst>
            </a:pPr>
            <a:r>
              <a:rPr sz="2350" spc="-50" dirty="0">
                <a:solidFill>
                  <a:srgbClr val="FFFFFF"/>
                </a:solidFill>
                <a:latin typeface="Times New Roman"/>
                <a:cs typeface="Times New Roman"/>
              </a:rPr>
              <a:t>How </a:t>
            </a:r>
            <a:r>
              <a:rPr sz="2350" spc="95" dirty="0">
                <a:solidFill>
                  <a:srgbClr val="FFFFFF"/>
                </a:solidFill>
                <a:latin typeface="Times New Roman"/>
                <a:cs typeface="Times New Roman"/>
              </a:rPr>
              <a:t>hard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did</a:t>
            </a:r>
            <a:r>
              <a:rPr sz="235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you  </a:t>
            </a:r>
            <a:r>
              <a:rPr sz="2350" dirty="0">
                <a:solidFill>
                  <a:srgbClr val="FFFFFF"/>
                </a:solidFill>
                <a:latin typeface="Times New Roman"/>
                <a:cs typeface="Times New Roman"/>
              </a:rPr>
              <a:t>look?</a:t>
            </a:r>
            <a:endParaRPr sz="2350">
              <a:latin typeface="Times New Roman"/>
              <a:cs typeface="Times New Roman"/>
            </a:endParaRPr>
          </a:p>
          <a:p>
            <a:pPr marL="556895" marR="54610" indent="-544830">
              <a:lnSpc>
                <a:spcPct val="91000"/>
              </a:lnSpc>
              <a:spcBef>
                <a:spcPts val="42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556895" algn="l"/>
                <a:tab pos="557530" algn="l"/>
              </a:tabLst>
            </a:pPr>
            <a:r>
              <a:rPr sz="2350" spc="-120" dirty="0">
                <a:solidFill>
                  <a:srgbClr val="FFFFFF"/>
                </a:solidFill>
                <a:latin typeface="Times New Roman"/>
                <a:cs typeface="Times New Roman"/>
              </a:rPr>
              <a:t>(50% </a:t>
            </a:r>
            <a:r>
              <a:rPr sz="2350" spc="70" dirty="0">
                <a:solidFill>
                  <a:srgbClr val="FFFFFF"/>
                </a:solidFill>
                <a:latin typeface="Times New Roman"/>
                <a:cs typeface="Times New Roman"/>
              </a:rPr>
              <a:t>culture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neg</a:t>
            </a:r>
            <a:r>
              <a:rPr sz="235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are  </a:t>
            </a:r>
            <a:r>
              <a:rPr sz="2350" spc="225" dirty="0">
                <a:solidFill>
                  <a:srgbClr val="FFFFFF"/>
                </a:solidFill>
                <a:latin typeface="Times New Roman"/>
                <a:cs typeface="Times New Roman"/>
              </a:rPr>
              <a:t>d/t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previous 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antibiotics)</a:t>
            </a:r>
            <a:endParaRPr sz="2350">
              <a:latin typeface="Times New Roman"/>
              <a:cs typeface="Times New Roman"/>
            </a:endParaRPr>
          </a:p>
          <a:p>
            <a:pPr marL="556895" marR="589280" indent="-544830">
              <a:lnSpc>
                <a:spcPct val="91000"/>
              </a:lnSpc>
              <a:spcBef>
                <a:spcPts val="459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556895" algn="l"/>
                <a:tab pos="557530" algn="l"/>
              </a:tabLst>
            </a:pPr>
            <a:r>
              <a:rPr sz="2350" spc="-240" dirty="0">
                <a:solidFill>
                  <a:srgbClr val="FFFFFF"/>
                </a:solidFill>
                <a:latin typeface="Times New Roman"/>
                <a:cs typeface="Times New Roman"/>
              </a:rPr>
              <a:t>HACEK: </a:t>
            </a:r>
            <a:r>
              <a:rPr sz="235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sz="2350" spc="-40" dirty="0">
                <a:solidFill>
                  <a:srgbClr val="FFFFFF"/>
                </a:solidFill>
                <a:latin typeface="Times New Roman"/>
                <a:cs typeface="Times New Roman"/>
              </a:rPr>
              <a:t>2-3 </a:t>
            </a: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wk 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incubation,  subculturing,</a:t>
            </a:r>
            <a:endParaRPr sz="2350">
              <a:latin typeface="Times New Roman"/>
              <a:cs typeface="Times New Roman"/>
            </a:endParaRPr>
          </a:p>
          <a:p>
            <a:pPr marL="556895" marR="5080" indent="-544830">
              <a:lnSpc>
                <a:spcPct val="91000"/>
              </a:lnSpc>
              <a:spcBef>
                <a:spcPts val="459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556895" algn="l"/>
                <a:tab pos="557530" algn="l"/>
              </a:tabLst>
            </a:pPr>
            <a:r>
              <a:rPr sz="2350" spc="25" dirty="0">
                <a:solidFill>
                  <a:srgbClr val="FFFFFF"/>
                </a:solidFill>
                <a:latin typeface="Times New Roman"/>
                <a:cs typeface="Times New Roman"/>
              </a:rPr>
              <a:t>Tend </a:t>
            </a:r>
            <a:r>
              <a:rPr sz="2350" spc="9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350" spc="35" dirty="0">
                <a:solidFill>
                  <a:srgbClr val="FFFFFF"/>
                </a:solidFill>
                <a:latin typeface="Times New Roman"/>
                <a:cs typeface="Times New Roman"/>
              </a:rPr>
              <a:t>see</a:t>
            </a:r>
            <a:r>
              <a:rPr sz="2350" spc="-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5" dirty="0">
                <a:solidFill>
                  <a:srgbClr val="FFFFFF"/>
                </a:solidFill>
                <a:latin typeface="Times New Roman"/>
                <a:cs typeface="Times New Roman"/>
              </a:rPr>
              <a:t>subacute  </a:t>
            </a:r>
            <a:r>
              <a:rPr sz="2350" spc="220" dirty="0">
                <a:solidFill>
                  <a:srgbClr val="FFFFFF"/>
                </a:solidFill>
                <a:latin typeface="Times New Roman"/>
                <a:cs typeface="Times New Roman"/>
              </a:rPr>
              <a:t>w/ </a:t>
            </a: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valve  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destruction/CHF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6622" y="1177150"/>
            <a:ext cx="3274695" cy="42621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1145" marR="1040765" indent="-259079">
              <a:lnSpc>
                <a:spcPct val="101699"/>
              </a:lnSpc>
              <a:spcBef>
                <a:spcPts val="80"/>
              </a:spcBef>
              <a:buClr>
                <a:srgbClr val="D16349"/>
              </a:buClr>
              <a:buSzPct val="85106"/>
              <a:buChar char="●"/>
              <a:tabLst>
                <a:tab pos="271780" algn="l"/>
              </a:tabLst>
            </a:pPr>
            <a:r>
              <a:rPr sz="2350" b="1" i="1" spc="-220" dirty="0">
                <a:solidFill>
                  <a:srgbClr val="FFFFFF"/>
                </a:solidFill>
                <a:latin typeface="Arial"/>
                <a:cs typeface="Arial"/>
              </a:rPr>
              <a:t>Hemophilus  </a:t>
            </a:r>
            <a:r>
              <a:rPr sz="2350" b="1" i="1" spc="-165" dirty="0">
                <a:solidFill>
                  <a:srgbClr val="FFFFFF"/>
                </a:solidFill>
                <a:latin typeface="Arial"/>
                <a:cs typeface="Arial"/>
              </a:rPr>
              <a:t>paraphrophilus,  </a:t>
            </a:r>
            <a:r>
              <a:rPr sz="2350" b="1" i="1" spc="-175" dirty="0">
                <a:solidFill>
                  <a:srgbClr val="FFFFFF"/>
                </a:solidFill>
                <a:latin typeface="Arial"/>
                <a:cs typeface="Arial"/>
              </a:rPr>
              <a:t>aphrophilus.  </a:t>
            </a:r>
            <a:r>
              <a:rPr sz="2350" b="1" i="1" spc="-165" dirty="0">
                <a:solidFill>
                  <a:srgbClr val="FFFFFF"/>
                </a:solidFill>
                <a:latin typeface="Arial"/>
                <a:cs typeface="Arial"/>
              </a:rPr>
              <a:t>Parainfluenzae</a:t>
            </a:r>
            <a:endParaRPr sz="2350">
              <a:latin typeface="Arial"/>
              <a:cs typeface="Arial"/>
            </a:endParaRPr>
          </a:p>
          <a:p>
            <a:pPr marL="271145" marR="5080" indent="-259079">
              <a:lnSpc>
                <a:spcPct val="101200"/>
              </a:lnSpc>
              <a:spcBef>
                <a:spcPts val="490"/>
              </a:spcBef>
              <a:buClr>
                <a:srgbClr val="D16349"/>
              </a:buClr>
              <a:buSzPct val="85106"/>
              <a:buChar char="●"/>
              <a:tabLst>
                <a:tab pos="271780" algn="l"/>
              </a:tabLst>
            </a:pPr>
            <a:r>
              <a:rPr sz="2350" b="1" i="1" spc="-170" dirty="0">
                <a:solidFill>
                  <a:srgbClr val="FFFFFF"/>
                </a:solidFill>
                <a:latin typeface="Arial"/>
                <a:cs typeface="Arial"/>
              </a:rPr>
              <a:t>Aggregatibacter</a:t>
            </a:r>
            <a:r>
              <a:rPr sz="2350" b="1" i="1" spc="-114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350" b="1" i="1" spc="-185" dirty="0">
                <a:solidFill>
                  <a:srgbClr val="FFFFFF"/>
                </a:solidFill>
                <a:latin typeface="Arial"/>
                <a:cs typeface="Arial"/>
              </a:rPr>
              <a:t>Actin</a:t>
            </a:r>
            <a:r>
              <a:rPr sz="2350" b="1" i="1" spc="-22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50" b="1" i="1" spc="-185" dirty="0">
                <a:solidFill>
                  <a:srgbClr val="FFFFFF"/>
                </a:solidFill>
                <a:latin typeface="Arial"/>
                <a:cs typeface="Arial"/>
              </a:rPr>
              <a:t>b </a:t>
            </a:r>
            <a:r>
              <a:rPr sz="2350" b="1" i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50" b="1" i="1" spc="-140" dirty="0">
                <a:solidFill>
                  <a:srgbClr val="FFFFFF"/>
                </a:solidFill>
                <a:latin typeface="Arial"/>
                <a:cs typeface="Arial"/>
              </a:rPr>
              <a:t>acillus)  </a:t>
            </a:r>
            <a:r>
              <a:rPr sz="2350" b="1" i="1" spc="-210" dirty="0">
                <a:solidFill>
                  <a:srgbClr val="FFFFFF"/>
                </a:solidFill>
                <a:latin typeface="Arial"/>
                <a:cs typeface="Arial"/>
              </a:rPr>
              <a:t>actinomycetemcomitans</a:t>
            </a:r>
            <a:endParaRPr sz="2350">
              <a:latin typeface="Arial"/>
              <a:cs typeface="Arial"/>
            </a:endParaRPr>
          </a:p>
          <a:p>
            <a:pPr marL="271145" marR="951230" indent="-259079">
              <a:lnSpc>
                <a:spcPct val="100699"/>
              </a:lnSpc>
              <a:spcBef>
                <a:spcPts val="505"/>
              </a:spcBef>
              <a:buClr>
                <a:srgbClr val="D16349"/>
              </a:buClr>
              <a:buSzPct val="85106"/>
              <a:buChar char="●"/>
              <a:tabLst>
                <a:tab pos="271780" algn="l"/>
              </a:tabLst>
            </a:pPr>
            <a:r>
              <a:rPr sz="2350" b="1" i="1" spc="-180" dirty="0">
                <a:solidFill>
                  <a:srgbClr val="FFFFFF"/>
                </a:solidFill>
                <a:latin typeface="Arial"/>
                <a:cs typeface="Arial"/>
              </a:rPr>
              <a:t>Cardiobacterium  </a:t>
            </a:r>
            <a:r>
              <a:rPr sz="2350" b="1" i="1" spc="-204" dirty="0">
                <a:solidFill>
                  <a:srgbClr val="FFFFFF"/>
                </a:solidFill>
                <a:latin typeface="Arial"/>
                <a:cs typeface="Arial"/>
              </a:rPr>
              <a:t>hominis</a:t>
            </a:r>
            <a:endParaRPr sz="2350">
              <a:latin typeface="Arial"/>
              <a:cs typeface="Arial"/>
            </a:endParaRPr>
          </a:p>
          <a:p>
            <a:pPr marL="271145" indent="-259079">
              <a:lnSpc>
                <a:spcPct val="100000"/>
              </a:lnSpc>
              <a:spcBef>
                <a:spcPts val="525"/>
              </a:spcBef>
              <a:buClr>
                <a:srgbClr val="D16349"/>
              </a:buClr>
              <a:buSzPct val="85106"/>
              <a:buChar char="●"/>
              <a:tabLst>
                <a:tab pos="271780" algn="l"/>
                <a:tab pos="1516380" algn="l"/>
              </a:tabLst>
            </a:pPr>
            <a:r>
              <a:rPr sz="2350" b="1" i="1" spc="-175" dirty="0">
                <a:solidFill>
                  <a:srgbClr val="FFFFFF"/>
                </a:solidFill>
                <a:latin typeface="Arial"/>
                <a:cs typeface="Arial"/>
              </a:rPr>
              <a:t>Eikenella	</a:t>
            </a:r>
            <a:r>
              <a:rPr sz="2350" b="1" i="1" spc="-235" dirty="0">
                <a:solidFill>
                  <a:srgbClr val="FFFFFF"/>
                </a:solidFill>
                <a:latin typeface="Arial"/>
                <a:cs typeface="Arial"/>
              </a:rPr>
              <a:t>corrodens</a:t>
            </a:r>
            <a:endParaRPr sz="2350">
              <a:latin typeface="Arial"/>
              <a:cs typeface="Arial"/>
            </a:endParaRPr>
          </a:p>
          <a:p>
            <a:pPr marL="271145" indent="-259079">
              <a:lnSpc>
                <a:spcPct val="100000"/>
              </a:lnSpc>
              <a:spcBef>
                <a:spcPts val="495"/>
              </a:spcBef>
              <a:buClr>
                <a:srgbClr val="D16349"/>
              </a:buClr>
              <a:buSzPct val="85106"/>
              <a:buChar char="●"/>
              <a:tabLst>
                <a:tab pos="271780" algn="l"/>
              </a:tabLst>
            </a:pPr>
            <a:r>
              <a:rPr sz="2350" b="1" i="1" spc="-170" dirty="0">
                <a:solidFill>
                  <a:srgbClr val="FFFFFF"/>
                </a:solidFill>
                <a:latin typeface="Arial"/>
                <a:cs typeface="Arial"/>
              </a:rPr>
              <a:t>Kingella</a:t>
            </a:r>
            <a:r>
              <a:rPr sz="2350" b="1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50" b="1" i="1" spc="-250" dirty="0">
                <a:solidFill>
                  <a:srgbClr val="FFFFFF"/>
                </a:solidFill>
                <a:latin typeface="Arial"/>
                <a:cs typeface="Arial"/>
              </a:rPr>
              <a:t>spp.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141" y="90531"/>
            <a:ext cx="7017384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66900" marR="5080" indent="-1854835">
              <a:lnSpc>
                <a:spcPct val="100299"/>
              </a:lnSpc>
              <a:spcBef>
                <a:spcPts val="110"/>
              </a:spcBef>
            </a:pPr>
            <a:r>
              <a:rPr sz="2700" spc="-155" dirty="0">
                <a:solidFill>
                  <a:srgbClr val="FFFF00"/>
                </a:solidFill>
              </a:rPr>
              <a:t>Lab </a:t>
            </a:r>
            <a:r>
              <a:rPr sz="2700" spc="20" dirty="0">
                <a:solidFill>
                  <a:srgbClr val="FFFF00"/>
                </a:solidFill>
              </a:rPr>
              <a:t>Diagnosis! </a:t>
            </a:r>
            <a:r>
              <a:rPr sz="2700" spc="10" dirty="0">
                <a:solidFill>
                  <a:srgbClr val="FFFF00"/>
                </a:solidFill>
              </a:rPr>
              <a:t>Etiologies“Culture </a:t>
            </a:r>
            <a:r>
              <a:rPr sz="2700" spc="35" dirty="0">
                <a:solidFill>
                  <a:srgbClr val="FFFF00"/>
                </a:solidFill>
              </a:rPr>
              <a:t>Negative” </a:t>
            </a:r>
            <a:r>
              <a:rPr sz="2700" spc="-275" dirty="0">
                <a:solidFill>
                  <a:srgbClr val="FFFF00"/>
                </a:solidFill>
              </a:rPr>
              <a:t>IE  </a:t>
            </a:r>
            <a:r>
              <a:rPr sz="2700" spc="10" dirty="0">
                <a:solidFill>
                  <a:srgbClr val="FFFF00"/>
                </a:solidFill>
              </a:rPr>
              <a:t>Based </a:t>
            </a:r>
            <a:r>
              <a:rPr sz="2700" spc="75" dirty="0">
                <a:solidFill>
                  <a:srgbClr val="FFFF00"/>
                </a:solidFill>
              </a:rPr>
              <a:t>on </a:t>
            </a:r>
            <a:r>
              <a:rPr sz="2700" spc="50" dirty="0">
                <a:solidFill>
                  <a:srgbClr val="FFFF00"/>
                </a:solidFill>
              </a:rPr>
              <a:t>clinical</a:t>
            </a:r>
            <a:r>
              <a:rPr sz="2700" spc="-95" dirty="0">
                <a:solidFill>
                  <a:srgbClr val="FFFF00"/>
                </a:solidFill>
              </a:rPr>
              <a:t> </a:t>
            </a:r>
            <a:r>
              <a:rPr sz="2700" spc="80" dirty="0">
                <a:solidFill>
                  <a:srgbClr val="FFFF00"/>
                </a:solidFill>
              </a:rPr>
              <a:t>setting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285312" y="1310690"/>
            <a:ext cx="6321425" cy="37388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25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-180" dirty="0">
                <a:solidFill>
                  <a:srgbClr val="FFFFFF"/>
                </a:solidFill>
                <a:latin typeface="Times New Roman"/>
                <a:cs typeface="Times New Roman"/>
              </a:rPr>
              <a:t>PCR </a:t>
            </a: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100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vegetation/emboli:</a:t>
            </a:r>
            <a:endParaRPr sz="2100">
              <a:latin typeface="Times New Roman"/>
              <a:cs typeface="Times New Roman"/>
            </a:endParaRPr>
          </a:p>
          <a:p>
            <a:pPr marL="501650" lvl="1" indent="-248285">
              <a:lnSpc>
                <a:spcPct val="100000"/>
              </a:lnSpc>
              <a:spcBef>
                <a:spcPts val="105"/>
              </a:spcBef>
              <a:buClr>
                <a:srgbClr val="CCB400"/>
              </a:buClr>
              <a:buSzPct val="70588"/>
              <a:buChar char="○"/>
              <a:tabLst>
                <a:tab pos="501650" algn="l"/>
                <a:tab pos="502284" algn="l"/>
              </a:tabLst>
            </a:pPr>
            <a:r>
              <a:rPr sz="1700" b="1" i="1" spc="-145" dirty="0">
                <a:solidFill>
                  <a:srgbClr val="FFFFFF"/>
                </a:solidFill>
                <a:latin typeface="Arial"/>
                <a:cs typeface="Arial"/>
              </a:rPr>
              <a:t>Tropheryma </a:t>
            </a:r>
            <a:r>
              <a:rPr sz="1700" b="1" i="1" spc="-130" dirty="0">
                <a:solidFill>
                  <a:srgbClr val="FFFFFF"/>
                </a:solidFill>
                <a:latin typeface="Arial"/>
                <a:cs typeface="Arial"/>
              </a:rPr>
              <a:t>whippelei,</a:t>
            </a:r>
            <a:r>
              <a:rPr sz="17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i="1" spc="-114" dirty="0">
                <a:solidFill>
                  <a:srgbClr val="FFFFFF"/>
                </a:solidFill>
                <a:latin typeface="Arial"/>
                <a:cs typeface="Arial"/>
              </a:rPr>
              <a:t>bartonella</a:t>
            </a:r>
            <a:endParaRPr sz="17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220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45" dirty="0">
                <a:solidFill>
                  <a:srgbClr val="FFFFFF"/>
                </a:solidFill>
                <a:latin typeface="Times New Roman"/>
                <a:cs typeface="Times New Roman"/>
              </a:rPr>
              <a:t>Histology/stain </a:t>
            </a:r>
            <a:r>
              <a:rPr sz="2100" spc="105" dirty="0">
                <a:solidFill>
                  <a:srgbClr val="FFFFFF"/>
                </a:solidFill>
                <a:latin typeface="Times New Roman"/>
                <a:cs typeface="Times New Roman"/>
              </a:rPr>
              <a:t>/culture </a:t>
            </a: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1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50" dirty="0">
                <a:solidFill>
                  <a:srgbClr val="FFFFFF"/>
                </a:solidFill>
                <a:latin typeface="Times New Roman"/>
                <a:cs typeface="Times New Roman"/>
              </a:rPr>
              <a:t>vegetation/emboli:</a:t>
            </a:r>
            <a:endParaRPr sz="2100">
              <a:latin typeface="Times New Roman"/>
              <a:cs typeface="Times New Roman"/>
            </a:endParaRPr>
          </a:p>
          <a:p>
            <a:pPr marL="501650" indent="-248285">
              <a:lnSpc>
                <a:spcPct val="100000"/>
              </a:lnSpc>
              <a:spcBef>
                <a:spcPts val="130"/>
              </a:spcBef>
              <a:buClr>
                <a:srgbClr val="CCB400"/>
              </a:buClr>
              <a:buSzPct val="70588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Fungus</a:t>
            </a:r>
            <a:endParaRPr sz="1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20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20" dirty="0">
                <a:solidFill>
                  <a:srgbClr val="FFFFFF"/>
                </a:solidFill>
                <a:latin typeface="Times New Roman"/>
                <a:cs typeface="Times New Roman"/>
              </a:rPr>
              <a:t>Prolonged, </a:t>
            </a:r>
            <a:r>
              <a:rPr sz="2100" spc="60" dirty="0">
                <a:solidFill>
                  <a:srgbClr val="FFFFFF"/>
                </a:solidFill>
                <a:latin typeface="Times New Roman"/>
                <a:cs typeface="Times New Roman"/>
              </a:rPr>
              <a:t>enriched</a:t>
            </a:r>
            <a:r>
              <a:rPr sz="21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imes New Roman"/>
                <a:cs typeface="Times New Roman"/>
              </a:rPr>
              <a:t>cultures:</a:t>
            </a:r>
            <a:endParaRPr sz="2100">
              <a:latin typeface="Times New Roman"/>
              <a:cs typeface="Times New Roman"/>
            </a:endParaRPr>
          </a:p>
          <a:p>
            <a:pPr marL="501650" lvl="1" indent="-248285">
              <a:lnSpc>
                <a:spcPct val="100000"/>
              </a:lnSpc>
              <a:spcBef>
                <a:spcPts val="130"/>
              </a:spcBef>
              <a:buClr>
                <a:srgbClr val="CCB400"/>
              </a:buClr>
              <a:buSzPct val="70588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700" spc="-204" dirty="0">
                <a:solidFill>
                  <a:srgbClr val="FFFFFF"/>
                </a:solidFill>
                <a:latin typeface="Times New Roman"/>
                <a:cs typeface="Times New Roman"/>
              </a:rPr>
              <a:t>HACEK</a:t>
            </a:r>
            <a:endParaRPr sz="1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20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-60" dirty="0">
                <a:solidFill>
                  <a:srgbClr val="FFFFFF"/>
                </a:solidFill>
                <a:latin typeface="Times New Roman"/>
                <a:cs typeface="Times New Roman"/>
              </a:rPr>
              <a:t>Lysis </a:t>
            </a:r>
            <a:r>
              <a:rPr sz="2100" spc="50" dirty="0">
                <a:solidFill>
                  <a:srgbClr val="FFFFFF"/>
                </a:solidFill>
                <a:latin typeface="Times New Roman"/>
                <a:cs typeface="Times New Roman"/>
              </a:rPr>
              <a:t>centrifugation </a:t>
            </a:r>
            <a:r>
              <a:rPr sz="2100" spc="4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21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imes New Roman"/>
                <a:cs typeface="Times New Roman"/>
              </a:rPr>
              <a:t>(Isolator):</a:t>
            </a:r>
            <a:endParaRPr sz="2100">
              <a:latin typeface="Times New Roman"/>
              <a:cs typeface="Times New Roman"/>
            </a:endParaRPr>
          </a:p>
          <a:p>
            <a:pPr marL="501650" lvl="1" indent="-248285">
              <a:lnSpc>
                <a:spcPct val="100000"/>
              </a:lnSpc>
              <a:spcBef>
                <a:spcPts val="125"/>
              </a:spcBef>
              <a:buClr>
                <a:srgbClr val="CCB400"/>
              </a:buClr>
              <a:buSzPct val="70588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700" spc="5" dirty="0">
                <a:solidFill>
                  <a:srgbClr val="FFFFFF"/>
                </a:solidFill>
                <a:latin typeface="Times New Roman"/>
                <a:cs typeface="Times New Roman"/>
              </a:rPr>
              <a:t>Bartonella, legionella</a:t>
            </a:r>
            <a:r>
              <a:rPr sz="17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-70" dirty="0">
                <a:solidFill>
                  <a:srgbClr val="FFFFFF"/>
                </a:solidFill>
                <a:latin typeface="Times New Roman"/>
                <a:cs typeface="Times New Roman"/>
              </a:rPr>
              <a:t>(BCYE),fungal</a:t>
            </a:r>
            <a:endParaRPr sz="1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20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-15" dirty="0">
                <a:solidFill>
                  <a:srgbClr val="FFFFFF"/>
                </a:solidFill>
                <a:latin typeface="Times New Roman"/>
                <a:cs typeface="Times New Roman"/>
              </a:rPr>
              <a:t>Serology:</a:t>
            </a:r>
            <a:endParaRPr sz="2100">
              <a:latin typeface="Times New Roman"/>
              <a:cs typeface="Times New Roman"/>
            </a:endParaRPr>
          </a:p>
          <a:p>
            <a:pPr marL="501650" lvl="1" indent="-248285">
              <a:lnSpc>
                <a:spcPct val="100000"/>
              </a:lnSpc>
              <a:spcBef>
                <a:spcPts val="130"/>
              </a:spcBef>
              <a:buClr>
                <a:srgbClr val="CCB400"/>
              </a:buClr>
              <a:buSzPct val="70588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700" spc="-10" dirty="0">
                <a:solidFill>
                  <a:srgbClr val="FFFFFF"/>
                </a:solidFill>
                <a:latin typeface="Times New Roman"/>
                <a:cs typeface="Times New Roman"/>
              </a:rPr>
              <a:t>Endemic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fungi, </a:t>
            </a:r>
            <a:r>
              <a:rPr sz="1700" spc="25" dirty="0">
                <a:solidFill>
                  <a:srgbClr val="FFFFFF"/>
                </a:solidFill>
                <a:latin typeface="Times New Roman"/>
                <a:cs typeface="Times New Roman"/>
              </a:rPr>
              <a:t>bartonella, </a:t>
            </a:r>
            <a:r>
              <a:rPr sz="1700" spc="-210" dirty="0">
                <a:solidFill>
                  <a:srgbClr val="FFFFFF"/>
                </a:solidFill>
                <a:latin typeface="Times New Roman"/>
                <a:cs typeface="Times New Roman"/>
              </a:rPr>
              <a:t>Q </a:t>
            </a:r>
            <a:r>
              <a:rPr sz="1700" spc="5" dirty="0">
                <a:solidFill>
                  <a:srgbClr val="FFFFFF"/>
                </a:solidFill>
                <a:latin typeface="Times New Roman"/>
                <a:cs typeface="Times New Roman"/>
              </a:rPr>
              <a:t>fever, </a:t>
            </a:r>
            <a:r>
              <a:rPr sz="1700" spc="10" dirty="0">
                <a:solidFill>
                  <a:srgbClr val="FFFFFF"/>
                </a:solidFill>
                <a:latin typeface="Times New Roman"/>
                <a:cs typeface="Times New Roman"/>
              </a:rPr>
              <a:t>brucella,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legionella,</a:t>
            </a:r>
            <a:r>
              <a:rPr sz="17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15" dirty="0">
                <a:solidFill>
                  <a:srgbClr val="FFFFFF"/>
                </a:solidFill>
                <a:latin typeface="Times New Roman"/>
                <a:cs typeface="Times New Roman"/>
              </a:rPr>
              <a:t>chiamydia</a:t>
            </a:r>
            <a:endParaRPr sz="17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20"/>
              </a:spcBef>
              <a:buClr>
                <a:srgbClr val="D16349"/>
              </a:buClr>
              <a:buSzPct val="85714"/>
              <a:buFont typeface="Arial"/>
              <a:buChar char="●"/>
              <a:tabLst>
                <a:tab pos="269240" algn="l"/>
              </a:tabLst>
            </a:pPr>
            <a:r>
              <a:rPr sz="2100" spc="10" dirty="0">
                <a:solidFill>
                  <a:srgbClr val="FFFFFF"/>
                </a:solidFill>
                <a:latin typeface="Times New Roman"/>
                <a:cs typeface="Times New Roman"/>
              </a:rPr>
              <a:t>Thioglycolate </a:t>
            </a:r>
            <a:r>
              <a:rPr sz="2100" spc="7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100" spc="40" dirty="0">
                <a:solidFill>
                  <a:srgbClr val="FFFFFF"/>
                </a:solidFill>
                <a:latin typeface="Times New Roman"/>
                <a:cs typeface="Times New Roman"/>
              </a:rPr>
              <a:t>cysteine </a:t>
            </a:r>
            <a:r>
              <a:rPr sz="2100" spc="55" dirty="0">
                <a:solidFill>
                  <a:srgbClr val="FFFFFF"/>
                </a:solidFill>
                <a:latin typeface="Times New Roman"/>
                <a:cs typeface="Times New Roman"/>
              </a:rPr>
              <a:t>supplemented</a:t>
            </a:r>
            <a:r>
              <a:rPr sz="210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imes New Roman"/>
                <a:cs typeface="Times New Roman"/>
              </a:rPr>
              <a:t>media.</a:t>
            </a:r>
            <a:endParaRPr sz="2100">
              <a:latin typeface="Times New Roman"/>
              <a:cs typeface="Times New Roman"/>
            </a:endParaRPr>
          </a:p>
          <a:p>
            <a:pPr marL="501650" lvl="1" indent="-248285">
              <a:lnSpc>
                <a:spcPct val="100000"/>
              </a:lnSpc>
              <a:spcBef>
                <a:spcPts val="130"/>
              </a:spcBef>
              <a:buClr>
                <a:srgbClr val="CCB400"/>
              </a:buClr>
              <a:buSzPct val="70588"/>
              <a:buFont typeface="Arial"/>
              <a:buChar char="○"/>
              <a:tabLst>
                <a:tab pos="501650" algn="l"/>
                <a:tab pos="502284" algn="l"/>
              </a:tabLst>
            </a:pPr>
            <a:r>
              <a:rPr sz="1700" spc="5" dirty="0">
                <a:solidFill>
                  <a:srgbClr val="FFFFFF"/>
                </a:solidFill>
                <a:latin typeface="Times New Roman"/>
                <a:cs typeface="Times New Roman"/>
              </a:rPr>
              <a:t>S.aureus </a:t>
            </a:r>
            <a:r>
              <a:rPr sz="1700" spc="10" dirty="0">
                <a:solidFill>
                  <a:srgbClr val="FFFFFF"/>
                </a:solidFill>
                <a:latin typeface="Times New Roman"/>
                <a:cs typeface="Times New Roman"/>
              </a:rPr>
              <a:t>satellitism: Abiotrophia</a:t>
            </a:r>
            <a:r>
              <a:rPr sz="170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FFFFFF"/>
                </a:solidFill>
                <a:latin typeface="Times New Roman"/>
                <a:cs typeface="Times New Roman"/>
              </a:rPr>
              <a:t>(NVS)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7554" y="212185"/>
            <a:ext cx="263461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55" dirty="0">
                <a:solidFill>
                  <a:srgbClr val="FFFF00"/>
                </a:solidFill>
              </a:rPr>
              <a:t>endocarditis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8611" y="1240201"/>
            <a:ext cx="7107555" cy="395668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650"/>
              </a:spcBef>
            </a:pPr>
            <a:r>
              <a:rPr sz="2700" spc="-305" dirty="0">
                <a:solidFill>
                  <a:srgbClr val="FF0000"/>
                </a:solidFill>
                <a:latin typeface="Times New Roman"/>
                <a:cs typeface="Times New Roman"/>
              </a:rPr>
              <a:t>GENERAL</a:t>
            </a:r>
            <a:r>
              <a:rPr sz="27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spc="-245" dirty="0">
                <a:solidFill>
                  <a:srgbClr val="FF0000"/>
                </a:solidFill>
                <a:latin typeface="Times New Roman"/>
                <a:cs typeface="Times New Roman"/>
              </a:rPr>
              <a:t>CONSIDERATIONS</a:t>
            </a:r>
            <a:endParaRPr sz="2700">
              <a:latin typeface="Times New Roman"/>
              <a:cs typeface="Times New Roman"/>
            </a:endParaRPr>
          </a:p>
          <a:p>
            <a:pPr marL="43180" marR="5080" indent="-31115">
              <a:lnSpc>
                <a:spcPct val="100699"/>
              </a:lnSpc>
              <a:spcBef>
                <a:spcPts val="530"/>
              </a:spcBef>
              <a:buClr>
                <a:srgbClr val="D16349"/>
              </a:buClr>
              <a:buSzPct val="81481"/>
              <a:buFont typeface="Arial"/>
              <a:buChar char="●"/>
              <a:tabLst>
                <a:tab pos="191135" algn="l"/>
              </a:tabLst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Antimicrobial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therapy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administered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 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dose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designed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sustained </a:t>
            </a:r>
            <a:r>
              <a:rPr sz="27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bactericidal 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serum concentrations </a:t>
            </a:r>
            <a:r>
              <a:rPr sz="2700" spc="100" dirty="0">
                <a:solidFill>
                  <a:srgbClr val="FFFFFF"/>
                </a:solidFill>
                <a:latin typeface="Times New Roman"/>
                <a:cs typeface="Times New Roman"/>
              </a:rPr>
              <a:t>throughout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much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dosing</a:t>
            </a:r>
            <a:r>
              <a:rPr sz="2700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interval.</a:t>
            </a:r>
            <a:endParaRPr sz="2700">
              <a:latin typeface="Times New Roman"/>
              <a:cs typeface="Times New Roman"/>
            </a:endParaRPr>
          </a:p>
          <a:p>
            <a:pPr marL="43180" marR="241300" indent="-31115">
              <a:lnSpc>
                <a:spcPct val="100699"/>
              </a:lnSpc>
              <a:spcBef>
                <a:spcPts val="535"/>
              </a:spcBef>
              <a:buClr>
                <a:srgbClr val="D16349"/>
              </a:buClr>
              <a:buSzPct val="81481"/>
              <a:buFont typeface="Arial"/>
              <a:buChar char="●"/>
              <a:tabLst>
                <a:tab pos="191135" algn="l"/>
              </a:tabLst>
            </a:pP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vitro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determination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minimum  inhibitory </a:t>
            </a:r>
            <a:r>
              <a:rPr sz="27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concentration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etiologic</a:t>
            </a:r>
            <a:r>
              <a:rPr sz="27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cause 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endocarditis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performed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all 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patients.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696" y="653808"/>
            <a:ext cx="7127875" cy="4260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75" marR="5080" indent="-270510">
              <a:lnSpc>
                <a:spcPct val="100000"/>
              </a:lnSpc>
              <a:spcBef>
                <a:spcPts val="100"/>
              </a:spcBef>
              <a:buClr>
                <a:srgbClr val="D16349"/>
              </a:buClr>
              <a:buSzPct val="83823"/>
              <a:buFont typeface="Arial"/>
              <a:buChar char="●"/>
              <a:tabLst>
                <a:tab pos="283210" algn="l"/>
              </a:tabLst>
            </a:pP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4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duration </a:t>
            </a:r>
            <a:r>
              <a:rPr sz="3400" spc="-3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therapy </a:t>
            </a:r>
            <a:r>
              <a:rPr sz="3400" spc="6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400" spc="114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400" spc="40" dirty="0">
                <a:solidFill>
                  <a:srgbClr val="FFFFFF"/>
                </a:solidFill>
                <a:latin typeface="Times New Roman"/>
                <a:cs typeface="Times New Roman"/>
              </a:rPr>
              <a:t>be  </a:t>
            </a:r>
            <a:r>
              <a:rPr sz="3400" spc="25" dirty="0">
                <a:solidFill>
                  <a:srgbClr val="FFFFFF"/>
                </a:solidFill>
                <a:latin typeface="Times New Roman"/>
                <a:cs typeface="Times New Roman"/>
              </a:rPr>
              <a:t>sufficient </a:t>
            </a:r>
            <a:r>
              <a:rPr sz="3400" spc="114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eradicate</a:t>
            </a:r>
            <a:r>
              <a:rPr sz="3400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45" dirty="0">
                <a:solidFill>
                  <a:srgbClr val="FFFFFF"/>
                </a:solidFill>
                <a:latin typeface="Times New Roman"/>
                <a:cs typeface="Times New Roman"/>
              </a:rPr>
              <a:t>microorganisms  </a:t>
            </a:r>
            <a:r>
              <a:rPr sz="3400" spc="25" dirty="0">
                <a:solidFill>
                  <a:srgbClr val="FFFFFF"/>
                </a:solidFill>
                <a:latin typeface="Times New Roman"/>
                <a:cs typeface="Times New Roman"/>
              </a:rPr>
              <a:t>growing </a:t>
            </a:r>
            <a:r>
              <a:rPr sz="3400" spc="75" dirty="0">
                <a:solidFill>
                  <a:srgbClr val="FFFFFF"/>
                </a:solidFill>
                <a:latin typeface="Times New Roman"/>
                <a:cs typeface="Times New Roman"/>
              </a:rPr>
              <a:t>within </a:t>
            </a:r>
            <a:r>
              <a:rPr sz="3400" spc="15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valvular  </a:t>
            </a:r>
            <a:r>
              <a:rPr sz="3400" spc="45" dirty="0">
                <a:solidFill>
                  <a:srgbClr val="FFFFFF"/>
                </a:solidFill>
                <a:latin typeface="Times New Roman"/>
                <a:cs typeface="Times New Roman"/>
              </a:rPr>
              <a:t>vegetations.</a:t>
            </a:r>
            <a:endParaRPr sz="3400">
              <a:latin typeface="Times New Roman"/>
              <a:cs typeface="Times New Roman"/>
            </a:endParaRPr>
          </a:p>
          <a:p>
            <a:pPr marL="282575" marR="419734" indent="-270510">
              <a:lnSpc>
                <a:spcPct val="100200"/>
              </a:lnSpc>
              <a:spcBef>
                <a:spcPts val="670"/>
              </a:spcBef>
              <a:buClr>
                <a:srgbClr val="D16349"/>
              </a:buClr>
              <a:buSzPct val="83823"/>
              <a:buFont typeface="Arial"/>
              <a:buChar char="●"/>
              <a:tabLst>
                <a:tab pos="283210" algn="l"/>
              </a:tabLst>
            </a:pP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400" spc="85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400" spc="4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400" spc="55" dirty="0">
                <a:solidFill>
                  <a:srgbClr val="FFFFFF"/>
                </a:solidFill>
                <a:latin typeface="Times New Roman"/>
                <a:cs typeface="Times New Roman"/>
              </a:rPr>
              <a:t>prolonged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therapy </a:t>
            </a: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in  </a:t>
            </a:r>
            <a:r>
              <a:rPr sz="3400" spc="105" dirty="0">
                <a:solidFill>
                  <a:srgbClr val="FFFFFF"/>
                </a:solidFill>
                <a:latin typeface="Times New Roman"/>
                <a:cs typeface="Times New Roman"/>
              </a:rPr>
              <a:t>treating </a:t>
            </a:r>
            <a:r>
              <a:rPr sz="3400" spc="60" dirty="0">
                <a:solidFill>
                  <a:srgbClr val="FFFFFF"/>
                </a:solidFill>
                <a:latin typeface="Times New Roman"/>
                <a:cs typeface="Times New Roman"/>
              </a:rPr>
              <a:t>endocarditis </a:t>
            </a:r>
            <a:r>
              <a:rPr sz="3400" spc="6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400" spc="-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stimulated 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interest </a:t>
            </a: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34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combination 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therapy </a:t>
            </a:r>
            <a:r>
              <a:rPr sz="3400" spc="114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400" spc="150" dirty="0">
                <a:solidFill>
                  <a:srgbClr val="FFFFFF"/>
                </a:solidFill>
                <a:latin typeface="Times New Roman"/>
                <a:cs typeface="Times New Roman"/>
              </a:rPr>
              <a:t>treat</a:t>
            </a:r>
            <a:r>
              <a:rPr sz="3400" spc="-5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50" dirty="0">
                <a:solidFill>
                  <a:srgbClr val="FFFFFF"/>
                </a:solidFill>
                <a:latin typeface="Times New Roman"/>
                <a:cs typeface="Times New Roman"/>
              </a:rPr>
              <a:t>endocarditis.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277" y="153784"/>
            <a:ext cx="640969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493135" algn="l"/>
              </a:tabLst>
            </a:pPr>
            <a:r>
              <a:rPr sz="4050" spc="60" dirty="0">
                <a:solidFill>
                  <a:srgbClr val="FFFF00"/>
                </a:solidFill>
              </a:rPr>
              <a:t>Indications</a:t>
            </a:r>
            <a:r>
              <a:rPr sz="4050" spc="-5" dirty="0">
                <a:solidFill>
                  <a:srgbClr val="FFFF00"/>
                </a:solidFill>
              </a:rPr>
              <a:t> </a:t>
            </a:r>
            <a:r>
              <a:rPr sz="4050" spc="50" dirty="0">
                <a:solidFill>
                  <a:srgbClr val="FFFF00"/>
                </a:solidFill>
              </a:rPr>
              <a:t>for	</a:t>
            </a:r>
            <a:r>
              <a:rPr sz="4050" spc="65" dirty="0">
                <a:solidFill>
                  <a:srgbClr val="FFFF00"/>
                </a:solidFill>
              </a:rPr>
              <a:t>surgery </a:t>
            </a:r>
            <a:r>
              <a:rPr sz="4050" spc="105" dirty="0">
                <a:solidFill>
                  <a:srgbClr val="FFFF00"/>
                </a:solidFill>
              </a:rPr>
              <a:t>in</a:t>
            </a:r>
            <a:r>
              <a:rPr sz="4050" spc="-130" dirty="0">
                <a:solidFill>
                  <a:srgbClr val="FFFF00"/>
                </a:solidFill>
              </a:rPr>
              <a:t> </a:t>
            </a:r>
            <a:r>
              <a:rPr sz="4050" spc="-405" dirty="0">
                <a:solidFill>
                  <a:srgbClr val="FFFF00"/>
                </a:solidFill>
              </a:rPr>
              <a:t>IE</a:t>
            </a:r>
            <a:endParaRPr sz="4050"/>
          </a:p>
        </p:txBody>
      </p:sp>
      <p:sp>
        <p:nvSpPr>
          <p:cNvPr id="3" name="object 3"/>
          <p:cNvSpPr txBox="1"/>
          <p:nvPr/>
        </p:nvSpPr>
        <p:spPr>
          <a:xfrm>
            <a:off x="278611" y="1280680"/>
            <a:ext cx="7096125" cy="418337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561340" indent="-549275">
              <a:lnSpc>
                <a:spcPct val="100000"/>
              </a:lnSpc>
              <a:spcBef>
                <a:spcPts val="33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Combined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therapy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generally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advised</a:t>
            </a:r>
            <a:r>
              <a:rPr sz="2700" spc="-4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endParaRPr sz="2700">
              <a:latin typeface="Times New Roman"/>
              <a:cs typeface="Times New Roman"/>
            </a:endParaRPr>
          </a:p>
          <a:p>
            <a:pPr marL="561340" marR="1111250" indent="-549275">
              <a:lnSpc>
                <a:spcPts val="2960"/>
              </a:lnSpc>
              <a:spcBef>
                <a:spcPts val="57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Refractory </a:t>
            </a:r>
            <a:r>
              <a:rPr sz="2700" spc="-245" dirty="0">
                <a:solidFill>
                  <a:srgbClr val="FFFFFF"/>
                </a:solidFill>
                <a:latin typeface="Times New Roman"/>
                <a:cs typeface="Times New Roman"/>
              </a:rPr>
              <a:t>CHF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(mortality </a:t>
            </a:r>
            <a:r>
              <a:rPr sz="2700" spc="-114" dirty="0">
                <a:solidFill>
                  <a:srgbClr val="FFFFFF"/>
                </a:solidFill>
                <a:latin typeface="Times New Roman"/>
                <a:cs typeface="Times New Roman"/>
              </a:rPr>
              <a:t>56-86% </a:t>
            </a:r>
            <a:r>
              <a:rPr sz="2700" spc="165" dirty="0">
                <a:solidFill>
                  <a:srgbClr val="FFFFFF"/>
                </a:solidFill>
                <a:latin typeface="Times New Roman"/>
                <a:cs typeface="Times New Roman"/>
              </a:rPr>
              <a:t>w/o 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surgery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vs </a:t>
            </a:r>
            <a:r>
              <a:rPr sz="2700" spc="-114" dirty="0">
                <a:solidFill>
                  <a:srgbClr val="FFFFFF"/>
                </a:solidFill>
                <a:latin typeface="Times New Roman"/>
                <a:cs typeface="Times New Roman"/>
              </a:rPr>
              <a:t>11-35%</a:t>
            </a:r>
            <a:r>
              <a:rPr sz="270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w/surgery)</a:t>
            </a:r>
            <a:endParaRPr sz="2700">
              <a:latin typeface="Times New Roman"/>
              <a:cs typeface="Times New Roman"/>
            </a:endParaRPr>
          </a:p>
          <a:p>
            <a:pPr marL="561340" indent="-549275">
              <a:lnSpc>
                <a:spcPct val="100000"/>
              </a:lnSpc>
              <a:spcBef>
                <a:spcPts val="18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Perivalvualr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invasive</a:t>
            </a:r>
            <a:r>
              <a:rPr sz="2700" spc="-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2700">
              <a:latin typeface="Times New Roman"/>
              <a:cs typeface="Times New Roman"/>
            </a:endParaRPr>
          </a:p>
          <a:p>
            <a:pPr marL="561340" marR="353695" indent="-549275">
              <a:lnSpc>
                <a:spcPts val="2960"/>
              </a:lnSpc>
              <a:spcBef>
                <a:spcPts val="60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Uncontrolled infection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maximal</a:t>
            </a:r>
            <a:r>
              <a:rPr sz="2700" spc="-4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medical 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therapy</a:t>
            </a:r>
            <a:endParaRPr sz="2700">
              <a:latin typeface="Times New Roman"/>
              <a:cs typeface="Times New Roman"/>
            </a:endParaRPr>
          </a:p>
          <a:p>
            <a:pPr marL="561340" marR="5080" indent="-549275">
              <a:lnSpc>
                <a:spcPts val="2960"/>
              </a:lnSpc>
              <a:spcBef>
                <a:spcPts val="52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Recurrent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systemic</a:t>
            </a: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emboli,</a:t>
            </a: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particularly</a:t>
            </a: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presence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large</a:t>
            </a:r>
            <a:r>
              <a:rPr sz="2700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vegetations</a:t>
            </a:r>
            <a:endParaRPr sz="2700">
              <a:latin typeface="Times New Roman"/>
              <a:cs typeface="Times New Roman"/>
            </a:endParaRPr>
          </a:p>
          <a:p>
            <a:pPr marL="561340" marR="675005" indent="-549275">
              <a:lnSpc>
                <a:spcPts val="2960"/>
              </a:lnSpc>
              <a:spcBef>
                <a:spcPts val="51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560705" algn="l"/>
                <a:tab pos="561975" algn="l"/>
              </a:tabLst>
            </a:pPr>
            <a:r>
              <a:rPr sz="2700" spc="-26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pathogens: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Pseudomonas, </a:t>
            </a:r>
            <a:r>
              <a:rPr sz="2700" spc="30" dirty="0">
                <a:solidFill>
                  <a:srgbClr val="FFFFFF"/>
                </a:solidFill>
                <a:latin typeface="Times New Roman"/>
                <a:cs typeface="Times New Roman"/>
              </a:rPr>
              <a:t>brucella,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coxiella, </a:t>
            </a: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fungi,</a:t>
            </a:r>
            <a:r>
              <a:rPr sz="27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enterococci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5576" y="78327"/>
            <a:ext cx="2598420" cy="725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00" spc="-405" dirty="0">
                <a:solidFill>
                  <a:srgbClr val="FFFF00"/>
                </a:solidFill>
              </a:rPr>
              <a:t>D</a:t>
            </a:r>
            <a:r>
              <a:rPr sz="4600" spc="170" dirty="0">
                <a:solidFill>
                  <a:srgbClr val="FFFF00"/>
                </a:solidFill>
              </a:rPr>
              <a:t>e</a:t>
            </a:r>
            <a:r>
              <a:rPr sz="4600" spc="20" dirty="0">
                <a:solidFill>
                  <a:srgbClr val="FFFF00"/>
                </a:solidFill>
              </a:rPr>
              <a:t>f</a:t>
            </a:r>
            <a:r>
              <a:rPr sz="4600" spc="100" dirty="0">
                <a:solidFill>
                  <a:srgbClr val="FFFF00"/>
                </a:solidFill>
              </a:rPr>
              <a:t>initi</a:t>
            </a:r>
            <a:r>
              <a:rPr sz="4600" spc="140" dirty="0">
                <a:solidFill>
                  <a:srgbClr val="FFFF00"/>
                </a:solidFill>
              </a:rPr>
              <a:t>o</a:t>
            </a:r>
            <a:r>
              <a:rPr sz="4600" spc="105" dirty="0">
                <a:solidFill>
                  <a:srgbClr val="FFFF00"/>
                </a:solidFill>
              </a:rPr>
              <a:t>n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274804" y="1305940"/>
            <a:ext cx="7096125" cy="344995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8765" marR="5080" indent="-266700">
              <a:lnSpc>
                <a:spcPct val="101000"/>
              </a:lnSpc>
              <a:spcBef>
                <a:spcPts val="7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Infectious Endocarditis </a:t>
            </a:r>
            <a:r>
              <a:rPr sz="3050" spc="-145" dirty="0">
                <a:solidFill>
                  <a:srgbClr val="FFFFFF"/>
                </a:solidFill>
                <a:latin typeface="Times New Roman"/>
                <a:cs typeface="Times New Roman"/>
              </a:rPr>
              <a:t>(IE): </a:t>
            </a:r>
            <a:r>
              <a:rPr sz="3050" spc="1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r>
              <a:rPr sz="3050" spc="-4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heart’s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endocardial</a:t>
            </a:r>
            <a:r>
              <a:rPr sz="3050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endParaRPr sz="305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40" dirty="0">
                <a:solidFill>
                  <a:srgbClr val="FFFFFF"/>
                </a:solidFill>
                <a:latin typeface="Times New Roman"/>
                <a:cs typeface="Times New Roman"/>
              </a:rPr>
              <a:t>Classified </a:t>
            </a:r>
            <a:r>
              <a:rPr sz="3050" spc="85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5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groups:</a:t>
            </a:r>
            <a:endParaRPr sz="305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7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Native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r>
              <a:rPr sz="27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8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Prosthetic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r>
              <a:rPr sz="270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8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Intravenous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drug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abuse</a:t>
            </a:r>
            <a:r>
              <a:rPr sz="2700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75" dirty="0">
                <a:solidFill>
                  <a:srgbClr val="FFFFFF"/>
                </a:solidFill>
                <a:latin typeface="Times New Roman"/>
                <a:cs typeface="Times New Roman"/>
              </a:rPr>
              <a:t>(IVDA)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8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Nosocomial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612" y="3410"/>
            <a:ext cx="5941695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6889" marR="5080" indent="-1774825">
              <a:lnSpc>
                <a:spcPct val="100000"/>
              </a:lnSpc>
              <a:spcBef>
                <a:spcPts val="100"/>
              </a:spcBef>
            </a:pPr>
            <a:r>
              <a:rPr sz="3400" spc="55" dirty="0">
                <a:solidFill>
                  <a:srgbClr val="FFFF00"/>
                </a:solidFill>
              </a:rPr>
              <a:t>Prosthetic </a:t>
            </a:r>
            <a:r>
              <a:rPr sz="3400" spc="60" dirty="0">
                <a:solidFill>
                  <a:srgbClr val="FFFF00"/>
                </a:solidFill>
              </a:rPr>
              <a:t>same </a:t>
            </a:r>
            <a:r>
              <a:rPr sz="3400" spc="45" dirty="0">
                <a:solidFill>
                  <a:srgbClr val="FFFF00"/>
                </a:solidFill>
              </a:rPr>
              <a:t>as </a:t>
            </a:r>
            <a:r>
              <a:rPr sz="3400" spc="70" dirty="0">
                <a:solidFill>
                  <a:srgbClr val="FFFF00"/>
                </a:solidFill>
              </a:rPr>
              <a:t>native</a:t>
            </a:r>
            <a:r>
              <a:rPr sz="3400" spc="-225" dirty="0">
                <a:solidFill>
                  <a:srgbClr val="FFFF00"/>
                </a:solidFill>
              </a:rPr>
              <a:t> </a:t>
            </a:r>
            <a:r>
              <a:rPr sz="3400" spc="45" dirty="0">
                <a:solidFill>
                  <a:srgbClr val="FFFF00"/>
                </a:solidFill>
              </a:rPr>
              <a:t>valve  </a:t>
            </a:r>
            <a:r>
              <a:rPr sz="3400" spc="55" dirty="0">
                <a:solidFill>
                  <a:srgbClr val="FFFF00"/>
                </a:solidFill>
              </a:rPr>
              <a:t>endocarditis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74804" y="1224978"/>
            <a:ext cx="6625590" cy="21272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65150" indent="-553085">
              <a:lnSpc>
                <a:spcPct val="100000"/>
              </a:lnSpc>
              <a:spcBef>
                <a:spcPts val="74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564515" algn="l"/>
                <a:tab pos="565785" algn="l"/>
              </a:tabLst>
            </a:pPr>
            <a:r>
              <a:rPr sz="3050" spc="30" dirty="0">
                <a:solidFill>
                  <a:srgbClr val="FFFFFF"/>
                </a:solidFill>
                <a:latin typeface="Times New Roman"/>
                <a:cs typeface="Times New Roman"/>
              </a:rPr>
              <a:t>Perivalvular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infection</a:t>
            </a:r>
            <a:r>
              <a:rPr sz="305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valve</a:t>
            </a:r>
            <a:endParaRPr sz="3050">
              <a:latin typeface="Times New Roman"/>
              <a:cs typeface="Times New Roman"/>
            </a:endParaRPr>
          </a:p>
          <a:p>
            <a:pPr marL="565150" indent="-553085">
              <a:lnSpc>
                <a:spcPct val="100000"/>
              </a:lnSpc>
              <a:spcBef>
                <a:spcPts val="65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564515" algn="l"/>
                <a:tab pos="565785" algn="l"/>
              </a:tabLst>
            </a:pPr>
            <a:r>
              <a:rPr sz="3050" dirty="0">
                <a:solidFill>
                  <a:srgbClr val="FFFFFF"/>
                </a:solidFill>
                <a:latin typeface="Times New Roman"/>
                <a:cs typeface="Times New Roman"/>
              </a:rPr>
              <a:t>Dehiscence</a:t>
            </a:r>
            <a:endParaRPr sz="3050">
              <a:latin typeface="Times New Roman"/>
              <a:cs typeface="Times New Roman"/>
            </a:endParaRPr>
          </a:p>
          <a:p>
            <a:pPr marL="565150" marR="5080" indent="-553085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564515" algn="l"/>
                <a:tab pos="565785" algn="l"/>
              </a:tabLst>
            </a:pPr>
            <a:r>
              <a:rPr sz="3050" spc="-35" dirty="0">
                <a:solidFill>
                  <a:srgbClr val="FFFFFF"/>
                </a:solidFill>
                <a:latin typeface="Times New Roman"/>
                <a:cs typeface="Times New Roman"/>
              </a:rPr>
              <a:t>Excessively </a:t>
            </a:r>
            <a:r>
              <a:rPr sz="3050" spc="20" dirty="0">
                <a:solidFill>
                  <a:srgbClr val="FFFFFF"/>
                </a:solidFill>
                <a:latin typeface="Times New Roman"/>
                <a:cs typeface="Times New Roman"/>
              </a:rPr>
              <a:t>mobile </a:t>
            </a: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prosthesis </a:t>
            </a:r>
            <a:r>
              <a:rPr sz="3050" spc="8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50" spc="-4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echo 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results in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hemodynamic</a:t>
            </a:r>
            <a:r>
              <a:rPr sz="305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instability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696" y="459498"/>
            <a:ext cx="7045959" cy="508254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04190" marR="139065" indent="-492125">
              <a:lnSpc>
                <a:spcPct val="79700"/>
              </a:lnSpc>
              <a:spcBef>
                <a:spcPts val="925"/>
              </a:spcBef>
              <a:buClr>
                <a:srgbClr val="D16349"/>
              </a:buClr>
              <a:buSzPct val="83823"/>
              <a:buFont typeface="Arial"/>
              <a:buChar char="●"/>
              <a:tabLst>
                <a:tab pos="503555" algn="l"/>
                <a:tab pos="504825" algn="l"/>
              </a:tabLst>
            </a:pPr>
            <a:r>
              <a:rPr sz="3400" spc="65" dirty="0">
                <a:solidFill>
                  <a:srgbClr val="FFFFFF"/>
                </a:solidFill>
                <a:latin typeface="Times New Roman"/>
                <a:cs typeface="Times New Roman"/>
              </a:rPr>
              <a:t>Prosthetic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valve </a:t>
            </a:r>
            <a:r>
              <a:rPr sz="3400" spc="60" dirty="0">
                <a:solidFill>
                  <a:srgbClr val="FFFFFF"/>
                </a:solidFill>
                <a:latin typeface="Times New Roman"/>
                <a:cs typeface="Times New Roman"/>
              </a:rPr>
              <a:t>endocarditis </a:t>
            </a:r>
            <a:r>
              <a:rPr sz="3400" spc="165" dirty="0">
                <a:solidFill>
                  <a:srgbClr val="FFFFFF"/>
                </a:solidFill>
                <a:latin typeface="Times New Roman"/>
                <a:cs typeface="Times New Roman"/>
              </a:rPr>
              <a:t>that  </a:t>
            </a:r>
            <a:r>
              <a:rPr sz="3400" spc="7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400" spc="30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400" spc="135" dirty="0">
                <a:solidFill>
                  <a:srgbClr val="FFFFFF"/>
                </a:solidFill>
                <a:latin typeface="Times New Roman"/>
                <a:cs typeface="Times New Roman"/>
              </a:rPr>
              <a:t>attempt</a:t>
            </a:r>
            <a:r>
              <a:rPr sz="3400" spc="-5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20" dirty="0">
                <a:solidFill>
                  <a:srgbClr val="FFFFFF"/>
                </a:solidFill>
                <a:latin typeface="Times New Roman"/>
                <a:cs typeface="Times New Roman"/>
              </a:rPr>
              <a:t>medical </a:t>
            </a:r>
            <a:r>
              <a:rPr sz="3400" spc="140" dirty="0">
                <a:solidFill>
                  <a:srgbClr val="FFFFFF"/>
                </a:solidFill>
                <a:latin typeface="Times New Roman"/>
                <a:cs typeface="Times New Roman"/>
              </a:rPr>
              <a:t>treatment  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alone:</a:t>
            </a:r>
            <a:endParaRPr sz="3400">
              <a:latin typeface="Times New Roman"/>
              <a:cs typeface="Times New Roman"/>
            </a:endParaRPr>
          </a:p>
          <a:p>
            <a:pPr marL="735965" lvl="1" indent="-514350">
              <a:lnSpc>
                <a:spcPts val="2945"/>
              </a:lnSpc>
              <a:buClr>
                <a:srgbClr val="CCB400"/>
              </a:buClr>
              <a:buSzPct val="70370"/>
              <a:buAutoNum type="arabicPeriod"/>
              <a:tabLst>
                <a:tab pos="735965" algn="l"/>
                <a:tab pos="736600" algn="l"/>
              </a:tabLst>
            </a:pP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&gt;l2mo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post</a:t>
            </a:r>
            <a:r>
              <a:rPr sz="27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surgical</a:t>
            </a:r>
            <a:endParaRPr sz="2700">
              <a:latin typeface="Times New Roman"/>
              <a:cs typeface="Times New Roman"/>
            </a:endParaRPr>
          </a:p>
          <a:p>
            <a:pPr marL="735965" lvl="1" indent="-514350">
              <a:lnSpc>
                <a:spcPts val="3125"/>
              </a:lnSpc>
              <a:buClr>
                <a:srgbClr val="CCB400"/>
              </a:buClr>
              <a:buSzPct val="70370"/>
              <a:buAutoNum type="arabicPeriod"/>
              <a:tabLst>
                <a:tab pos="735965" algn="l"/>
                <a:tab pos="736600" algn="l"/>
              </a:tabLst>
            </a:pPr>
            <a:r>
              <a:rPr sz="2700" spc="-254" dirty="0">
                <a:solidFill>
                  <a:srgbClr val="FFFFFF"/>
                </a:solidFill>
                <a:latin typeface="Times New Roman"/>
                <a:cs typeface="Times New Roman"/>
              </a:rPr>
              <a:t>VGS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-310" dirty="0">
                <a:solidFill>
                  <a:srgbClr val="FFFFFF"/>
                </a:solidFill>
                <a:latin typeface="Times New Roman"/>
                <a:cs typeface="Times New Roman"/>
              </a:rPr>
              <a:t>HACEK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70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enterococci</a:t>
            </a:r>
            <a:endParaRPr sz="2700">
              <a:latin typeface="Times New Roman"/>
              <a:cs typeface="Times New Roman"/>
            </a:endParaRPr>
          </a:p>
          <a:p>
            <a:pPr marL="735965" lvl="1" indent="-514350">
              <a:lnSpc>
                <a:spcPts val="3170"/>
              </a:lnSpc>
              <a:buClr>
                <a:srgbClr val="CCB400"/>
              </a:buClr>
              <a:buSzPct val="70370"/>
              <a:buAutoNum type="arabicPeriod"/>
              <a:tabLst>
                <a:tab pos="735965" algn="l"/>
                <a:tab pos="736600" algn="l"/>
              </a:tabLst>
            </a:pP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perivalvular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extension</a:t>
            </a:r>
            <a:endParaRPr sz="2700">
              <a:latin typeface="Times New Roman"/>
              <a:cs typeface="Times New Roman"/>
            </a:endParaRPr>
          </a:p>
          <a:p>
            <a:pPr marL="504190" marR="113030" indent="-492125">
              <a:lnSpc>
                <a:spcPts val="3270"/>
              </a:lnSpc>
              <a:spcBef>
                <a:spcPts val="770"/>
              </a:spcBef>
              <a:buClr>
                <a:srgbClr val="D16349"/>
              </a:buClr>
              <a:buSzPct val="83823"/>
              <a:buFont typeface="Arial"/>
              <a:buChar char="●"/>
              <a:tabLst>
                <a:tab pos="503555" algn="l"/>
                <a:tab pos="504825" algn="l"/>
              </a:tabLst>
            </a:pPr>
            <a:r>
              <a:rPr sz="3400" spc="40" dirty="0">
                <a:solidFill>
                  <a:srgbClr val="FFFFFF"/>
                </a:solidFill>
                <a:latin typeface="Times New Roman"/>
                <a:cs typeface="Times New Roman"/>
              </a:rPr>
              <a:t>Recurrence </a:t>
            </a:r>
            <a:r>
              <a:rPr sz="3400" spc="90" dirty="0">
                <a:solidFill>
                  <a:srgbClr val="FFFFFF"/>
                </a:solidFill>
                <a:latin typeface="Times New Roman"/>
                <a:cs typeface="Times New Roman"/>
              </a:rPr>
              <a:t>after </a:t>
            </a:r>
            <a:r>
              <a:rPr sz="3400" spc="65" dirty="0">
                <a:solidFill>
                  <a:srgbClr val="FFFFFF"/>
                </a:solidFill>
                <a:latin typeface="Times New Roman"/>
                <a:cs typeface="Times New Roman"/>
              </a:rPr>
              <a:t>surgery </a:t>
            </a:r>
            <a:r>
              <a:rPr sz="3400" spc="7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400" spc="-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300" dirty="0">
                <a:solidFill>
                  <a:srgbClr val="FFFFFF"/>
                </a:solidFill>
                <a:latin typeface="Times New Roman"/>
                <a:cs typeface="Times New Roman"/>
              </a:rPr>
              <a:t>7% </a:t>
            </a:r>
            <a:r>
              <a:rPr sz="3400" spc="650" dirty="0">
                <a:solidFill>
                  <a:srgbClr val="FFFFFF"/>
                </a:solidFill>
                <a:latin typeface="Times New Roman"/>
                <a:cs typeface="Times New Roman"/>
              </a:rPr>
              <a:t>/  </a:t>
            </a:r>
            <a:r>
              <a:rPr sz="3400" spc="-105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3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50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endParaRPr sz="3400">
              <a:latin typeface="Times New Roman"/>
              <a:cs typeface="Times New Roman"/>
            </a:endParaRPr>
          </a:p>
          <a:p>
            <a:pPr marL="504190" indent="-492125">
              <a:lnSpc>
                <a:spcPts val="3850"/>
              </a:lnSpc>
              <a:buClr>
                <a:srgbClr val="D16349"/>
              </a:buClr>
              <a:buSzPct val="83823"/>
              <a:buFont typeface="Arial"/>
              <a:buChar char="●"/>
              <a:tabLst>
                <a:tab pos="503555" algn="l"/>
                <a:tab pos="504825" algn="l"/>
              </a:tabLst>
            </a:pPr>
            <a:r>
              <a:rPr sz="3400" spc="-30" dirty="0">
                <a:solidFill>
                  <a:srgbClr val="FFFFFF"/>
                </a:solidFill>
                <a:latin typeface="Times New Roman"/>
                <a:cs typeface="Times New Roman"/>
              </a:rPr>
              <a:t>Relapse,</a:t>
            </a:r>
            <a:endParaRPr sz="3400">
              <a:latin typeface="Times New Roman"/>
              <a:cs typeface="Times New Roman"/>
            </a:endParaRPr>
          </a:p>
          <a:p>
            <a:pPr marL="735965" indent="-478790">
              <a:lnSpc>
                <a:spcPts val="3075"/>
              </a:lnSpc>
              <a:buClr>
                <a:srgbClr val="CCB400"/>
              </a:buClr>
              <a:buSzPct val="70370"/>
              <a:buChar char="○"/>
              <a:tabLst>
                <a:tab pos="735965" algn="l"/>
                <a:tab pos="736600" algn="l"/>
              </a:tabLst>
            </a:pPr>
            <a:r>
              <a:rPr sz="2700" i="1" spc="-409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2700" i="1" spc="-229" dirty="0">
                <a:solidFill>
                  <a:srgbClr val="FFFFFF"/>
                </a:solidFill>
                <a:latin typeface="Arial"/>
                <a:cs typeface="Arial"/>
              </a:rPr>
              <a:t>aureus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sz="270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surgery</a:t>
            </a:r>
            <a:endParaRPr sz="2700">
              <a:latin typeface="Times New Roman"/>
              <a:cs typeface="Times New Roman"/>
            </a:endParaRPr>
          </a:p>
          <a:p>
            <a:pPr marL="735965" marR="5080" indent="-478790">
              <a:lnSpc>
                <a:spcPct val="79600"/>
              </a:lnSpc>
              <a:spcBef>
                <a:spcPts val="605"/>
              </a:spcBef>
              <a:buClr>
                <a:srgbClr val="CCB400"/>
              </a:buClr>
              <a:buSzPct val="70370"/>
              <a:buChar char="○"/>
              <a:tabLst>
                <a:tab pos="735965" algn="l"/>
                <a:tab pos="736600" algn="l"/>
              </a:tabLst>
            </a:pPr>
            <a:r>
              <a:rPr sz="2700" i="1" spc="-409" dirty="0">
                <a:solidFill>
                  <a:srgbClr val="FFFFFF"/>
                </a:solidFill>
                <a:latin typeface="Arial"/>
                <a:cs typeface="Arial"/>
              </a:rPr>
              <a:t>S. </a:t>
            </a:r>
            <a:r>
              <a:rPr sz="2700" i="1" spc="-204" dirty="0">
                <a:solidFill>
                  <a:srgbClr val="FFFFFF"/>
                </a:solidFill>
                <a:latin typeface="Arial"/>
                <a:cs typeface="Arial"/>
              </a:rPr>
              <a:t>aureus- </a:t>
            </a:r>
            <a:r>
              <a:rPr sz="2700" spc="-280" dirty="0">
                <a:solidFill>
                  <a:srgbClr val="FFFFFF"/>
                </a:solidFill>
                <a:latin typeface="Times New Roman"/>
                <a:cs typeface="Times New Roman"/>
              </a:rPr>
              <a:t>RR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death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0.18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surgery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plus </a:t>
            </a:r>
            <a:r>
              <a:rPr sz="2700" spc="-325" dirty="0">
                <a:solidFill>
                  <a:srgbClr val="FFFFFF"/>
                </a:solidFill>
                <a:latin typeface="Times New Roman"/>
                <a:cs typeface="Times New Roman"/>
              </a:rPr>
              <a:t>AB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vs  </a:t>
            </a:r>
            <a:r>
              <a:rPr sz="2700" spc="-210" dirty="0">
                <a:solidFill>
                  <a:srgbClr val="FFFFFF"/>
                </a:solidFill>
                <a:latin typeface="Times New Roman"/>
                <a:cs typeface="Times New Roman"/>
              </a:rPr>
              <a:t>ABx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alone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6572" y="906957"/>
            <a:ext cx="31750" cy="12065"/>
          </a:xfrm>
          <a:custGeom>
            <a:avLst/>
            <a:gdLst/>
            <a:ahLst/>
            <a:cxnLst/>
            <a:rect l="l" t="t" r="r" b="b"/>
            <a:pathLst>
              <a:path w="31750" h="12065">
                <a:moveTo>
                  <a:pt x="31241" y="0"/>
                </a:moveTo>
                <a:lnTo>
                  <a:pt x="0" y="0"/>
                </a:lnTo>
                <a:lnTo>
                  <a:pt x="0" y="11658"/>
                </a:lnTo>
                <a:lnTo>
                  <a:pt x="31241" y="11658"/>
                </a:lnTo>
                <a:lnTo>
                  <a:pt x="31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55136" y="1295577"/>
            <a:ext cx="31750" cy="12065"/>
          </a:xfrm>
          <a:custGeom>
            <a:avLst/>
            <a:gdLst/>
            <a:ahLst/>
            <a:cxnLst/>
            <a:rect l="l" t="t" r="r" b="b"/>
            <a:pathLst>
              <a:path w="31750" h="12065">
                <a:moveTo>
                  <a:pt x="31241" y="0"/>
                </a:moveTo>
                <a:lnTo>
                  <a:pt x="0" y="0"/>
                </a:lnTo>
                <a:lnTo>
                  <a:pt x="0" y="11658"/>
                </a:lnTo>
                <a:lnTo>
                  <a:pt x="31241" y="11658"/>
                </a:lnTo>
                <a:lnTo>
                  <a:pt x="31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34900" y="192608"/>
          <a:ext cx="6623050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VGS, </a:t>
                      </a:r>
                      <a:r>
                        <a:rPr sz="10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NVS, </a:t>
                      </a:r>
                      <a:r>
                        <a:rPr sz="10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sreptococcus </a:t>
                      </a:r>
                      <a:r>
                        <a:rPr sz="10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MIC</a:t>
                      </a:r>
                      <a:r>
                        <a:rPr sz="10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(ug/mI)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0" dirty="0">
                          <a:latin typeface="Times New Roman"/>
                          <a:cs typeface="Times New Roman"/>
                        </a:rPr>
                        <a:t>Native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valve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prosthetic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valve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0" dirty="0">
                          <a:latin typeface="Times New Roman"/>
                          <a:cs typeface="Times New Roman"/>
                        </a:rPr>
                        <a:t>&lt;0.1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147891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PenG 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Ceph3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4wk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142049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PenG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6wk</a:t>
                      </a:r>
                      <a:r>
                        <a:rPr sz="10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plus 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Gent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2wk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0" dirty="0">
                          <a:latin typeface="Times New Roman"/>
                          <a:cs typeface="Times New Roman"/>
                        </a:rPr>
                        <a:t>&gt;0.1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—0.5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PenG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4wk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plus Gent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2wk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141541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PenG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6wk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Plus 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Gent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4wk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65" dirty="0">
                          <a:latin typeface="Times New Roman"/>
                          <a:cs typeface="Times New Roman"/>
                        </a:rPr>
                        <a:t>&gt;0.5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PenG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Amp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plus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Gent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4-6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0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874860" y="3327729"/>
            <a:ext cx="48895" cy="12065"/>
          </a:xfrm>
          <a:custGeom>
            <a:avLst/>
            <a:gdLst/>
            <a:ahLst/>
            <a:cxnLst/>
            <a:rect l="l" t="t" r="r" b="b"/>
            <a:pathLst>
              <a:path w="48894" h="12064">
                <a:moveTo>
                  <a:pt x="48577" y="0"/>
                </a:moveTo>
                <a:lnTo>
                  <a:pt x="0" y="0"/>
                </a:lnTo>
                <a:lnTo>
                  <a:pt x="0" y="11658"/>
                </a:lnTo>
                <a:lnTo>
                  <a:pt x="48577" y="11658"/>
                </a:lnTo>
                <a:lnTo>
                  <a:pt x="485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4900" y="2459560"/>
          <a:ext cx="6623050" cy="285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MSSA/</a:t>
                      </a: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MRSA: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Most </a:t>
                      </a:r>
                      <a:r>
                        <a:rPr sz="1000" spc="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sz="10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org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25" dirty="0">
                          <a:latin typeface="Times New Roman"/>
                          <a:cs typeface="Times New Roman"/>
                        </a:rPr>
                        <a:t>Cloxacillin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Vancomycin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4-6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3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wk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+/- 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gent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3-5d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403860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25" dirty="0">
                          <a:latin typeface="Times New Roman"/>
                          <a:cs typeface="Times New Roman"/>
                        </a:rPr>
                        <a:t>cloxacillin </a:t>
                      </a:r>
                      <a:r>
                        <a:rPr sz="1000" spc="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vancomycin </a:t>
                      </a:r>
                      <a:r>
                        <a:rPr sz="1000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6wk,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gentamicin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2wk,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rifampin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0" dirty="0">
                          <a:latin typeface="Times New Roman"/>
                          <a:cs typeface="Times New Roman"/>
                        </a:rPr>
                        <a:t>IDU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w/</a:t>
                      </a:r>
                      <a:r>
                        <a:rPr sz="10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sided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IE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Clox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plus gent </a:t>
                      </a:r>
                      <a:r>
                        <a:rPr sz="1000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3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wk,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95580">
                        <a:lnSpc>
                          <a:spcPct val="100899"/>
                        </a:lnSpc>
                      </a:pP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(not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complicated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febrile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&gt;lwk, 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large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vegetations)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HACEK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50" dirty="0">
                          <a:latin typeface="Times New Roman"/>
                          <a:cs typeface="Times New Roman"/>
                        </a:rPr>
                        <a:t>Ceph3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4wk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5" dirty="0">
                          <a:latin typeface="Times New Roman"/>
                          <a:cs typeface="Times New Roman"/>
                        </a:rPr>
                        <a:t>6wk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Bartonella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38925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35" dirty="0">
                          <a:latin typeface="Times New Roman"/>
                          <a:cs typeface="Times New Roman"/>
                        </a:rPr>
                        <a:t>Aminoglycoside 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flouroquinolones(or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B-Lactam)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Q-fever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 marR="42545">
                        <a:lnSpc>
                          <a:spcPct val="100899"/>
                        </a:lnSpc>
                        <a:spcBef>
                          <a:spcPts val="220"/>
                        </a:spcBef>
                      </a:pPr>
                      <a:r>
                        <a:rPr sz="1000" spc="25" dirty="0">
                          <a:latin typeface="Times New Roman"/>
                          <a:cs typeface="Times New Roman"/>
                        </a:rPr>
                        <a:t>Doxycycline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+or-hydroxychloroquine  </a:t>
                      </a:r>
                      <a:r>
                        <a:rPr sz="1000" spc="70" dirty="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months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untill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titer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below1:400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00" spc="30" dirty="0">
                          <a:latin typeface="Times New Roman"/>
                          <a:cs typeface="Times New Roman"/>
                        </a:rPr>
                        <a:t>35%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surgical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8CADAE"/>
                      </a:solidFill>
                      <a:prstDash val="solid"/>
                    </a:lnL>
                    <a:lnR w="12700">
                      <a:solidFill>
                        <a:srgbClr val="8CADAE"/>
                      </a:solidFill>
                      <a:prstDash val="solid"/>
                    </a:lnR>
                    <a:lnT w="12700">
                      <a:solidFill>
                        <a:srgbClr val="8CADAE"/>
                      </a:solidFill>
                      <a:prstDash val="solid"/>
                    </a:lnT>
                    <a:lnB w="12700">
                      <a:solidFill>
                        <a:srgbClr val="8CADAE"/>
                      </a:solidFill>
                      <a:prstDash val="solid"/>
                    </a:lnB>
                    <a:solidFill>
                      <a:srgbClr val="EE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8298" y="312794"/>
            <a:ext cx="2052955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-135" dirty="0">
                <a:solidFill>
                  <a:srgbClr val="FFFF00"/>
                </a:solidFill>
              </a:rPr>
              <a:t>P</a:t>
            </a:r>
            <a:r>
              <a:rPr sz="3050" spc="-5" dirty="0">
                <a:solidFill>
                  <a:srgbClr val="FFFF00"/>
                </a:solidFill>
              </a:rPr>
              <a:t>r</a:t>
            </a:r>
            <a:r>
              <a:rPr sz="3050" spc="75" dirty="0">
                <a:solidFill>
                  <a:srgbClr val="FFFF00"/>
                </a:solidFill>
              </a:rPr>
              <a:t>o</a:t>
            </a:r>
            <a:r>
              <a:rPr sz="3050" spc="35" dirty="0">
                <a:solidFill>
                  <a:srgbClr val="FFFF00"/>
                </a:solidFill>
              </a:rPr>
              <a:t>phy</a:t>
            </a:r>
            <a:r>
              <a:rPr sz="3050" spc="30" dirty="0">
                <a:solidFill>
                  <a:srgbClr val="FFFF00"/>
                </a:solidFill>
              </a:rPr>
              <a:t>la</a:t>
            </a:r>
            <a:r>
              <a:rPr sz="3050" spc="70" dirty="0">
                <a:solidFill>
                  <a:srgbClr val="FFFF00"/>
                </a:solidFill>
              </a:rPr>
              <a:t>xis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286302" y="1178877"/>
            <a:ext cx="3268345" cy="383412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553085" marR="62865" indent="-541020" algn="just">
              <a:lnSpc>
                <a:spcPts val="2420"/>
              </a:lnSpc>
              <a:spcBef>
                <a:spcPts val="200"/>
              </a:spcBef>
              <a:buClr>
                <a:srgbClr val="D16349"/>
              </a:buClr>
              <a:buSzPct val="82926"/>
              <a:buFont typeface="Arial"/>
              <a:buChar char="●"/>
              <a:tabLst>
                <a:tab pos="553720" algn="l"/>
              </a:tabLst>
            </a:pP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50" spc="-30" dirty="0">
                <a:solidFill>
                  <a:srgbClr val="FFFFFF"/>
                </a:solidFill>
                <a:latin typeface="Times New Roman"/>
                <a:cs typeface="Times New Roman"/>
              </a:rPr>
              <a:t>High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050" spc="-55" dirty="0">
                <a:solidFill>
                  <a:srgbClr val="FFFFFF"/>
                </a:solidFill>
                <a:latin typeface="Times New Roman"/>
                <a:cs typeface="Times New Roman"/>
              </a:rPr>
              <a:t>Mod.</a:t>
            </a:r>
            <a:r>
              <a:rPr sz="2050" spc="-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cardiac 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risk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r>
              <a:rPr sz="205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(previous 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list)</a:t>
            </a:r>
            <a:endParaRPr sz="2050">
              <a:latin typeface="Times New Roman"/>
              <a:cs typeface="Times New Roman"/>
            </a:endParaRPr>
          </a:p>
          <a:p>
            <a:pPr marL="553085" marR="5080" indent="-541020">
              <a:lnSpc>
                <a:spcPct val="98800"/>
              </a:lnSpc>
              <a:spcBef>
                <a:spcPts val="335"/>
              </a:spcBef>
              <a:buClr>
                <a:srgbClr val="D16349"/>
              </a:buClr>
              <a:buSzPct val="82926"/>
              <a:buFont typeface="Arial"/>
              <a:buChar char="●"/>
              <a:tabLst>
                <a:tab pos="553085" algn="l"/>
                <a:tab pos="553720" algn="l"/>
              </a:tabLst>
            </a:pP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50" spc="-15" dirty="0">
                <a:solidFill>
                  <a:srgbClr val="FFFFFF"/>
                </a:solidFill>
                <a:latin typeface="Times New Roman"/>
                <a:cs typeface="Times New Roman"/>
              </a:rPr>
              <a:t>Dental,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rigid  bronchoscopy,  esophageal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procedures,</a:t>
            </a:r>
            <a:r>
              <a:rPr sz="205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295" dirty="0">
                <a:solidFill>
                  <a:srgbClr val="FFFFFF"/>
                </a:solidFill>
                <a:latin typeface="Times New Roman"/>
                <a:cs typeface="Times New Roman"/>
              </a:rPr>
              <a:t>G  </a:t>
            </a:r>
            <a:r>
              <a:rPr sz="2050" spc="-75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2050" spc="5" dirty="0">
                <a:solidFill>
                  <a:srgbClr val="FFFFFF"/>
                </a:solidFill>
                <a:latin typeface="Times New Roman"/>
                <a:cs typeface="Times New Roman"/>
              </a:rPr>
              <a:t>mucosal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procedures, 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cystoscopy, </a:t>
            </a:r>
            <a:r>
              <a:rPr sz="2050" spc="55" dirty="0">
                <a:solidFill>
                  <a:srgbClr val="FFFFFF"/>
                </a:solidFill>
                <a:latin typeface="Times New Roman"/>
                <a:cs typeface="Times New Roman"/>
              </a:rPr>
              <a:t>prostate  </a:t>
            </a:r>
            <a:r>
              <a:rPr sz="2050" spc="35" dirty="0">
                <a:solidFill>
                  <a:srgbClr val="FFFFFF"/>
                </a:solidFill>
                <a:latin typeface="Times New Roman"/>
                <a:cs typeface="Times New Roman"/>
              </a:rPr>
              <a:t>surgery</a:t>
            </a:r>
            <a:endParaRPr sz="2050">
              <a:latin typeface="Times New Roman"/>
              <a:cs typeface="Times New Roman"/>
            </a:endParaRPr>
          </a:p>
          <a:p>
            <a:pPr marL="553085" marR="226695" indent="-541020">
              <a:lnSpc>
                <a:spcPct val="99300"/>
              </a:lnSpc>
              <a:spcBef>
                <a:spcPts val="385"/>
              </a:spcBef>
              <a:buClr>
                <a:srgbClr val="D16349"/>
              </a:buClr>
              <a:buSzPct val="82926"/>
              <a:buFont typeface="Arial"/>
              <a:buChar char="●"/>
              <a:tabLst>
                <a:tab pos="553085" algn="l"/>
                <a:tab pos="553720" algn="l"/>
              </a:tabLst>
            </a:pP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Antibiotic </a:t>
            </a:r>
            <a:r>
              <a:rPr sz="2050" spc="25" dirty="0">
                <a:solidFill>
                  <a:srgbClr val="FFFFFF"/>
                </a:solidFill>
                <a:latin typeface="Times New Roman"/>
                <a:cs typeface="Times New Roman"/>
              </a:rPr>
              <a:t>Prophraxis  </a:t>
            </a:r>
            <a:r>
              <a:rPr sz="2050" spc="-5" dirty="0">
                <a:solidFill>
                  <a:srgbClr val="FFFFFF"/>
                </a:solidFill>
                <a:latin typeface="Times New Roman"/>
                <a:cs typeface="Times New Roman"/>
              </a:rPr>
              <a:t>(American </a:t>
            </a:r>
            <a:r>
              <a:rPr sz="2050" spc="3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05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-65" dirty="0">
                <a:solidFill>
                  <a:srgbClr val="FFFFFF"/>
                </a:solidFill>
                <a:latin typeface="Times New Roman"/>
                <a:cs typeface="Times New Roman"/>
              </a:rPr>
              <a:t>Assoc.  </a:t>
            </a:r>
            <a:r>
              <a:rPr sz="2050" spc="-229" dirty="0">
                <a:solidFill>
                  <a:srgbClr val="FFFFFF"/>
                </a:solidFill>
                <a:latin typeface="Times New Roman"/>
                <a:cs typeface="Times New Roman"/>
              </a:rPr>
              <a:t>JAMA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8931" y="1087362"/>
            <a:ext cx="3161665" cy="442785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9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Timing</a:t>
            </a:r>
            <a:endParaRPr sz="3050">
              <a:latin typeface="Times New Roman"/>
              <a:cs typeface="Times New Roman"/>
            </a:endParaRPr>
          </a:p>
          <a:p>
            <a:pPr marL="278765" marR="701675" indent="-259079">
              <a:lnSpc>
                <a:spcPct val="100699"/>
              </a:lnSpc>
              <a:spcBef>
                <a:spcPts val="540"/>
              </a:spcBef>
              <a:buClr>
                <a:srgbClr val="D16349"/>
              </a:buClr>
              <a:buSzPct val="85106"/>
              <a:buFont typeface="Arial"/>
              <a:buChar char="●"/>
              <a:tabLst>
                <a:tab pos="279400" algn="l"/>
              </a:tabLst>
            </a:pPr>
            <a:r>
              <a:rPr sz="2350" spc="-3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2350" spc="95" dirty="0">
                <a:solidFill>
                  <a:srgbClr val="FFFFFF"/>
                </a:solidFill>
                <a:latin typeface="Times New Roman"/>
                <a:cs typeface="Times New Roman"/>
              </a:rPr>
              <a:t>hour </a:t>
            </a:r>
            <a:r>
              <a:rPr sz="2350" spc="75" dirty="0">
                <a:solidFill>
                  <a:srgbClr val="FFFFFF"/>
                </a:solidFill>
                <a:latin typeface="Times New Roman"/>
                <a:cs typeface="Times New Roman"/>
              </a:rPr>
              <a:t>prior</a:t>
            </a:r>
            <a:r>
              <a:rPr sz="2350" spc="-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350" spc="50" dirty="0">
                <a:solidFill>
                  <a:srgbClr val="FFFFFF"/>
                </a:solidFill>
                <a:latin typeface="Times New Roman"/>
                <a:cs typeface="Times New Roman"/>
              </a:rPr>
              <a:t>procedure:</a:t>
            </a:r>
            <a:endParaRPr sz="2350">
              <a:latin typeface="Times New Roman"/>
              <a:cs typeface="Times New Roman"/>
            </a:endParaRPr>
          </a:p>
          <a:p>
            <a:pPr marL="512445" lvl="1" indent="-251460">
              <a:lnSpc>
                <a:spcPct val="100000"/>
              </a:lnSpc>
              <a:spcBef>
                <a:spcPts val="43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12445" algn="l"/>
                <a:tab pos="513080" algn="l"/>
              </a:tabLst>
            </a:pPr>
            <a:r>
              <a:rPr sz="2050" spc="-25" dirty="0">
                <a:solidFill>
                  <a:srgbClr val="FFFFFF"/>
                </a:solidFill>
                <a:latin typeface="Times New Roman"/>
                <a:cs typeface="Times New Roman"/>
              </a:rPr>
              <a:t>2gm Amoxicillin </a:t>
            </a:r>
            <a:r>
              <a:rPr sz="2050" spc="15" dirty="0">
                <a:solidFill>
                  <a:srgbClr val="FFFFFF"/>
                </a:solidFill>
                <a:latin typeface="Times New Roman"/>
                <a:cs typeface="Times New Roman"/>
              </a:rPr>
              <a:t>oraly</a:t>
            </a:r>
            <a:r>
              <a:rPr sz="205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spc="6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2050">
              <a:latin typeface="Times New Roman"/>
              <a:cs typeface="Times New Roman"/>
            </a:endParaRPr>
          </a:p>
          <a:p>
            <a:pPr marL="512445" marR="346075" indent="-251460">
              <a:lnSpc>
                <a:spcPct val="100000"/>
              </a:lnSpc>
              <a:spcBef>
                <a:spcPts val="409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12445" algn="l"/>
                <a:tab pos="513080" algn="l"/>
              </a:tabLst>
            </a:pPr>
            <a:r>
              <a:rPr sz="2050" b="1" dirty="0">
                <a:solidFill>
                  <a:srgbClr val="FFFFFF"/>
                </a:solidFill>
                <a:latin typeface="Times New Roman"/>
                <a:cs typeface="Times New Roman"/>
              </a:rPr>
              <a:t>600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mg</a:t>
            </a:r>
            <a:r>
              <a:rPr sz="205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Clindamycin 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orally</a:t>
            </a:r>
            <a:r>
              <a:rPr sz="205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2050">
              <a:latin typeface="Times New Roman"/>
              <a:cs typeface="Times New Roman"/>
            </a:endParaRPr>
          </a:p>
          <a:p>
            <a:pPr marL="512445" marR="102235" indent="-251460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12445" algn="l"/>
                <a:tab pos="513080" algn="l"/>
              </a:tabLst>
            </a:pPr>
            <a:r>
              <a:rPr sz="205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2gm </a:t>
            </a:r>
            <a:r>
              <a:rPr sz="205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Cephalexin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orally  or</a:t>
            </a:r>
            <a:endParaRPr sz="2050">
              <a:latin typeface="Times New Roman"/>
              <a:cs typeface="Times New Roman"/>
            </a:endParaRPr>
          </a:p>
          <a:p>
            <a:pPr marL="512445" marR="95250" indent="-251460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12445" algn="l"/>
                <a:tab pos="513080" algn="l"/>
              </a:tabLst>
            </a:pPr>
            <a:r>
              <a:rPr sz="205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500mg </a:t>
            </a:r>
            <a:r>
              <a:rPr sz="205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Clarithromycin 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orally</a:t>
            </a:r>
            <a:r>
              <a:rPr sz="205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5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2050">
              <a:latin typeface="Times New Roman"/>
              <a:cs typeface="Times New Roman"/>
            </a:endParaRPr>
          </a:p>
          <a:p>
            <a:pPr marL="512445" marR="934085" indent="-251460">
              <a:lnSpc>
                <a:spcPct val="100000"/>
              </a:lnSpc>
              <a:spcBef>
                <a:spcPts val="370"/>
              </a:spcBef>
              <a:buClr>
                <a:srgbClr val="CCB400"/>
              </a:buClr>
              <a:buSzPct val="68292"/>
              <a:buFont typeface="Arial"/>
              <a:buChar char="○"/>
              <a:tabLst>
                <a:tab pos="512445" algn="l"/>
                <a:tab pos="513080" algn="l"/>
              </a:tabLst>
            </a:pPr>
            <a:r>
              <a:rPr sz="2050" spc="-70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gm </a:t>
            </a:r>
            <a:r>
              <a:rPr sz="2050" spc="-25" dirty="0">
                <a:solidFill>
                  <a:srgbClr val="FFFFFF"/>
                </a:solidFill>
                <a:latin typeface="Times New Roman"/>
                <a:cs typeface="Times New Roman"/>
              </a:rPr>
              <a:t>Ampicillin  i</a:t>
            </a:r>
            <a:r>
              <a:rPr sz="2050" spc="9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50" spc="120" dirty="0">
                <a:solidFill>
                  <a:srgbClr val="FFFFFF"/>
                </a:solidFill>
                <a:latin typeface="Times New Roman"/>
                <a:cs typeface="Times New Roman"/>
              </a:rPr>
              <a:t>tr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50" spc="40" dirty="0">
                <a:solidFill>
                  <a:srgbClr val="FFFFFF"/>
                </a:solidFill>
                <a:latin typeface="Times New Roman"/>
                <a:cs typeface="Times New Roman"/>
              </a:rPr>
              <a:t>mu</a:t>
            </a:r>
            <a:r>
              <a:rPr sz="2050" dirty="0">
                <a:solidFill>
                  <a:srgbClr val="FFFFFF"/>
                </a:solidFill>
                <a:latin typeface="Times New Roman"/>
                <a:cs typeface="Times New Roman"/>
              </a:rPr>
              <a:t>scu</a:t>
            </a:r>
            <a:r>
              <a:rPr sz="2050" spc="-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050" spc="2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50" spc="1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050" spc="-2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050" spc="-2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2740"/>
              </a:lnSpc>
              <a:spcBef>
                <a:spcPts val="455"/>
              </a:spcBef>
            </a:pPr>
            <a:r>
              <a:rPr spc="10" dirty="0"/>
              <a:t>Dental </a:t>
            </a:r>
            <a:r>
              <a:rPr spc="35" dirty="0"/>
              <a:t>procedures  </a:t>
            </a:r>
            <a:r>
              <a:rPr spc="45" dirty="0"/>
              <a:t>where </a:t>
            </a:r>
            <a:r>
              <a:rPr spc="35" dirty="0"/>
              <a:t>endocarditic  </a:t>
            </a:r>
            <a:r>
              <a:rPr spc="30" dirty="0"/>
              <a:t>prophylaxis</a:t>
            </a:r>
            <a:r>
              <a:rPr spc="-60" dirty="0"/>
              <a:t> </a:t>
            </a:r>
            <a:r>
              <a:rPr spc="20" dirty="0"/>
              <a:t>indicated: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3575">
              <a:lnSpc>
                <a:spcPct val="106200"/>
              </a:lnSpc>
              <a:spcBef>
                <a:spcPts val="100"/>
              </a:spcBef>
            </a:pPr>
            <a:r>
              <a:rPr sz="1700" spc="15" dirty="0">
                <a:solidFill>
                  <a:srgbClr val="000000"/>
                </a:solidFill>
              </a:rPr>
              <a:t>1.</a:t>
            </a:r>
            <a:r>
              <a:rPr spc="15" dirty="0"/>
              <a:t>Extraction 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z="1700" spc="20" dirty="0">
                <a:solidFill>
                  <a:srgbClr val="000000"/>
                </a:solidFill>
              </a:rPr>
              <a:t>2.</a:t>
            </a:r>
            <a:r>
              <a:rPr spc="20" dirty="0"/>
              <a:t>Periodontal</a:t>
            </a:r>
            <a:r>
              <a:rPr spc="-105" dirty="0"/>
              <a:t> </a:t>
            </a:r>
            <a:r>
              <a:rPr spc="40" dirty="0"/>
              <a:t>procedures </a:t>
            </a:r>
            <a:r>
              <a:rPr spc="40" dirty="0">
                <a:solidFill>
                  <a:srgbClr val="000000"/>
                </a:solidFill>
              </a:rPr>
              <a:t> </a:t>
            </a:r>
            <a:r>
              <a:rPr sz="1700" spc="20" dirty="0">
                <a:solidFill>
                  <a:srgbClr val="000000"/>
                </a:solidFill>
              </a:rPr>
              <a:t>3.</a:t>
            </a:r>
            <a:r>
              <a:rPr spc="20" dirty="0"/>
              <a:t>Implants</a:t>
            </a:r>
            <a:endParaRPr sz="1700"/>
          </a:p>
          <a:p>
            <a:pPr marL="12700" marR="734060">
              <a:lnSpc>
                <a:spcPct val="98000"/>
              </a:lnSpc>
              <a:spcBef>
                <a:spcPts val="204"/>
              </a:spcBef>
            </a:pPr>
            <a:r>
              <a:rPr sz="1700" spc="-15" dirty="0">
                <a:solidFill>
                  <a:srgbClr val="000000"/>
                </a:solidFill>
              </a:rPr>
              <a:t>4.</a:t>
            </a:r>
            <a:r>
              <a:rPr spc="-15" dirty="0"/>
              <a:t>Root </a:t>
            </a:r>
            <a:r>
              <a:rPr spc="20" dirty="0"/>
              <a:t>canal 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z="1700" spc="-15" dirty="0">
                <a:solidFill>
                  <a:srgbClr val="000000"/>
                </a:solidFill>
              </a:rPr>
              <a:t>5.</a:t>
            </a:r>
            <a:r>
              <a:rPr spc="-15" dirty="0"/>
              <a:t>Subgingival</a:t>
            </a:r>
            <a:r>
              <a:rPr spc="-100" dirty="0"/>
              <a:t> </a:t>
            </a:r>
            <a:r>
              <a:rPr spc="25" dirty="0"/>
              <a:t>antibiotics  </a:t>
            </a:r>
            <a:r>
              <a:rPr spc="55" dirty="0"/>
              <a:t>fiber/strips</a:t>
            </a:r>
            <a:endParaRPr sz="1700"/>
          </a:p>
          <a:p>
            <a:pPr marL="67310" marR="5080" indent="-55244">
              <a:lnSpc>
                <a:spcPts val="2210"/>
              </a:lnSpc>
              <a:spcBef>
                <a:spcPts val="459"/>
              </a:spcBef>
              <a:buClr>
                <a:srgbClr val="000000"/>
              </a:buClr>
              <a:buSzPct val="78048"/>
              <a:buAutoNum type="arabicPeriod" startAt="6"/>
              <a:tabLst>
                <a:tab pos="179070" algn="l"/>
              </a:tabLst>
            </a:pPr>
            <a:r>
              <a:rPr spc="10" dirty="0"/>
              <a:t>Initial </a:t>
            </a:r>
            <a:r>
              <a:rPr spc="50" dirty="0"/>
              <a:t>orthodontic </a:t>
            </a:r>
            <a:r>
              <a:rPr spc="25" dirty="0"/>
              <a:t>bands</a:t>
            </a:r>
            <a:r>
              <a:rPr spc="-305" dirty="0"/>
              <a:t> </a:t>
            </a:r>
            <a:r>
              <a:rPr spc="45" dirty="0"/>
              <a:t>(not  </a:t>
            </a:r>
            <a:r>
              <a:rPr spc="20" dirty="0"/>
              <a:t>brackets)</a:t>
            </a:r>
          </a:p>
          <a:p>
            <a:pPr marL="67310" marR="776605" indent="-55244">
              <a:lnSpc>
                <a:spcPts val="2210"/>
              </a:lnSpc>
              <a:spcBef>
                <a:spcPts val="425"/>
              </a:spcBef>
              <a:buClr>
                <a:srgbClr val="000000"/>
              </a:buClr>
              <a:buSzPct val="78048"/>
              <a:buAutoNum type="arabicPeriod" startAt="6"/>
              <a:tabLst>
                <a:tab pos="179070" algn="l"/>
              </a:tabLst>
            </a:pPr>
            <a:r>
              <a:rPr spc="40" dirty="0"/>
              <a:t>Intraligamentary</a:t>
            </a:r>
            <a:r>
              <a:rPr spc="-145" dirty="0"/>
              <a:t> </a:t>
            </a:r>
            <a:r>
              <a:rPr spc="-10" dirty="0"/>
              <a:t>local  </a:t>
            </a:r>
            <a:r>
              <a:rPr spc="45" dirty="0"/>
              <a:t>anesthetic</a:t>
            </a:r>
          </a:p>
          <a:p>
            <a:pPr marL="67310" marR="81280" indent="-55244">
              <a:lnSpc>
                <a:spcPts val="2210"/>
              </a:lnSpc>
              <a:spcBef>
                <a:spcPts val="425"/>
              </a:spcBef>
              <a:buClr>
                <a:srgbClr val="000000"/>
              </a:buClr>
              <a:buSzPct val="78048"/>
              <a:buAutoNum type="arabicPeriod" startAt="6"/>
              <a:tabLst>
                <a:tab pos="179070" algn="l"/>
              </a:tabLst>
            </a:pPr>
            <a:r>
              <a:rPr spc="-15" dirty="0"/>
              <a:t>Cleaning </a:t>
            </a:r>
            <a:r>
              <a:rPr spc="-30" dirty="0"/>
              <a:t>of </a:t>
            </a:r>
            <a:r>
              <a:rPr spc="75" dirty="0"/>
              <a:t>teeth/implants</a:t>
            </a:r>
            <a:r>
              <a:rPr spc="-220" dirty="0"/>
              <a:t> </a:t>
            </a:r>
            <a:r>
              <a:rPr spc="-35" dirty="0"/>
              <a:t>if  </a:t>
            </a:r>
            <a:r>
              <a:rPr spc="10" dirty="0"/>
              <a:t>bleeding</a:t>
            </a:r>
            <a:r>
              <a:rPr spc="-75" dirty="0"/>
              <a:t> </a:t>
            </a:r>
            <a:r>
              <a:rPr spc="40" dirty="0"/>
              <a:t>anticipated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71835" y="205600"/>
            <a:ext cx="3348354" cy="472821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76835" marR="698500">
              <a:lnSpc>
                <a:spcPts val="2550"/>
              </a:lnSpc>
              <a:spcBef>
                <a:spcPts val="439"/>
              </a:spcBef>
            </a:pPr>
            <a:r>
              <a:rPr sz="235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Dental </a:t>
            </a:r>
            <a:r>
              <a:rPr sz="235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procedures  </a:t>
            </a:r>
            <a:r>
              <a:rPr sz="235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where</a:t>
            </a:r>
            <a:r>
              <a:rPr sz="235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endocarditic  </a:t>
            </a:r>
            <a:r>
              <a:rPr sz="235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prophylaxis </a:t>
            </a:r>
            <a:r>
              <a:rPr sz="2350" b="1" u="heavy" spc="-2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sz="2350" b="1" spc="-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indicated:</a:t>
            </a:r>
            <a:endParaRPr sz="2350">
              <a:latin typeface="Times New Roman"/>
              <a:cs typeface="Times New Roman"/>
            </a:endParaRPr>
          </a:p>
          <a:p>
            <a:pPr marL="76835" marR="539750" indent="-51435">
              <a:lnSpc>
                <a:spcPts val="2580"/>
              </a:lnSpc>
              <a:spcBef>
                <a:spcPts val="450"/>
              </a:spcBef>
              <a:buClr>
                <a:srgbClr val="000000"/>
              </a:buClr>
              <a:buSzPct val="80851"/>
              <a:buAutoNum type="arabicPeriod"/>
              <a:tabLst>
                <a:tab pos="206375" algn="l"/>
              </a:tabLst>
            </a:pPr>
            <a:r>
              <a:rPr sz="2350" spc="-20" dirty="0">
                <a:solidFill>
                  <a:srgbClr val="FFFFFF"/>
                </a:solidFill>
                <a:latin typeface="Times New Roman"/>
                <a:cs typeface="Times New Roman"/>
              </a:rPr>
              <a:t>Filling </a:t>
            </a:r>
            <a:r>
              <a:rPr sz="2350" spc="30" dirty="0">
                <a:solidFill>
                  <a:srgbClr val="FFFFFF"/>
                </a:solidFill>
                <a:latin typeface="Times New Roman"/>
                <a:cs typeface="Times New Roman"/>
              </a:rPr>
              <a:t>cavity </a:t>
            </a:r>
            <a:r>
              <a:rPr sz="2350" spc="8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35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5" dirty="0">
                <a:solidFill>
                  <a:srgbClr val="FFFFFF"/>
                </a:solidFill>
                <a:latin typeface="Times New Roman"/>
                <a:cs typeface="Times New Roman"/>
              </a:rPr>
              <a:t>local  </a:t>
            </a:r>
            <a:r>
              <a:rPr sz="2350" spc="70" dirty="0">
                <a:solidFill>
                  <a:srgbClr val="FFFFFF"/>
                </a:solidFill>
                <a:latin typeface="Times New Roman"/>
                <a:cs typeface="Times New Roman"/>
              </a:rPr>
              <a:t>anesthetic</a:t>
            </a: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ts val="3060"/>
              </a:lnSpc>
              <a:spcBef>
                <a:spcPts val="65"/>
              </a:spcBef>
              <a:buClr>
                <a:srgbClr val="000000"/>
              </a:buClr>
              <a:buSzPct val="80851"/>
              <a:buAutoNum type="arabicPeriod"/>
              <a:tabLst>
                <a:tab pos="206375" algn="l"/>
              </a:tabLst>
            </a:pP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Placement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350" spc="80" dirty="0">
                <a:solidFill>
                  <a:srgbClr val="FFFFFF"/>
                </a:solidFill>
                <a:latin typeface="Times New Roman"/>
                <a:cs typeface="Times New Roman"/>
              </a:rPr>
              <a:t>rubber</a:t>
            </a:r>
            <a:r>
              <a:rPr sz="235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imes New Roman"/>
                <a:cs typeface="Times New Roman"/>
              </a:rPr>
              <a:t>dam </a:t>
            </a:r>
            <a:r>
              <a:rPr sz="2350" spc="6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Times New Roman"/>
                <a:cs typeface="Times New Roman"/>
              </a:rPr>
              <a:t>3.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Suture removal </a:t>
            </a:r>
            <a:r>
              <a:rPr sz="2350" spc="4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4.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Orthodontic </a:t>
            </a:r>
            <a:r>
              <a:rPr sz="2350" spc="45" dirty="0">
                <a:solidFill>
                  <a:srgbClr val="FFFFFF"/>
                </a:solidFill>
                <a:latin typeface="Times New Roman"/>
                <a:cs typeface="Times New Roman"/>
              </a:rPr>
              <a:t>removal </a:t>
            </a:r>
            <a:r>
              <a:rPr sz="2350" spc="4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5.</a:t>
            </a:r>
            <a:r>
              <a:rPr sz="2350" spc="40" dirty="0">
                <a:solidFill>
                  <a:srgbClr val="FFFFFF"/>
                </a:solidFill>
                <a:latin typeface="Times New Roman"/>
                <a:cs typeface="Times New Roman"/>
              </a:rPr>
              <a:t>Orthodontic </a:t>
            </a:r>
            <a:r>
              <a:rPr sz="2350" spc="65" dirty="0">
                <a:solidFill>
                  <a:srgbClr val="FFFFFF"/>
                </a:solidFill>
                <a:latin typeface="Times New Roman"/>
                <a:cs typeface="Times New Roman"/>
              </a:rPr>
              <a:t>adjustments </a:t>
            </a:r>
            <a:r>
              <a:rPr sz="2350" spc="6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6.</a:t>
            </a:r>
            <a:r>
              <a:rPr sz="2350" spc="10" dirty="0">
                <a:solidFill>
                  <a:srgbClr val="FFFFFF"/>
                </a:solidFill>
                <a:latin typeface="Times New Roman"/>
                <a:cs typeface="Times New Roman"/>
              </a:rPr>
              <a:t>Dental</a:t>
            </a:r>
            <a:r>
              <a:rPr sz="23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Times New Roman"/>
                <a:cs typeface="Times New Roman"/>
              </a:rPr>
              <a:t>X-rays</a:t>
            </a:r>
            <a:endParaRPr sz="2350">
              <a:latin typeface="Times New Roman"/>
              <a:cs typeface="Times New Roman"/>
            </a:endParaRPr>
          </a:p>
          <a:p>
            <a:pPr marL="76835" marR="586105" indent="-64769">
              <a:lnSpc>
                <a:spcPts val="2580"/>
              </a:lnSpc>
              <a:spcBef>
                <a:spcPts val="385"/>
              </a:spcBef>
            </a:pPr>
            <a:r>
              <a:rPr sz="2000" spc="20" dirty="0">
                <a:latin typeface="Times New Roman"/>
                <a:cs typeface="Times New Roman"/>
              </a:rPr>
              <a:t>7.</a:t>
            </a:r>
            <a:r>
              <a:rPr sz="2350" spc="20" dirty="0">
                <a:solidFill>
                  <a:srgbClr val="FFFFFF"/>
                </a:solidFill>
                <a:latin typeface="Times New Roman"/>
                <a:cs typeface="Times New Roman"/>
              </a:rPr>
              <a:t>Shedding </a:t>
            </a:r>
            <a:r>
              <a:rPr sz="2350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35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spc="70" dirty="0">
                <a:solidFill>
                  <a:srgbClr val="FFFFFF"/>
                </a:solidFill>
                <a:latin typeface="Times New Roman"/>
                <a:cs typeface="Times New Roman"/>
              </a:rPr>
              <a:t>primary  </a:t>
            </a:r>
            <a:r>
              <a:rPr sz="2350" spc="110" dirty="0">
                <a:solidFill>
                  <a:srgbClr val="FFFFFF"/>
                </a:solidFill>
                <a:latin typeface="Times New Roman"/>
                <a:cs typeface="Times New Roman"/>
              </a:rPr>
              <a:t>teeth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590FC9C-991E-4C48-AD4F-AC397BA32E7A}"/>
              </a:ext>
            </a:extLst>
          </p:cNvPr>
          <p:cNvSpPr txBox="1"/>
          <p:nvPr/>
        </p:nvSpPr>
        <p:spPr>
          <a:xfrm>
            <a:off x="152400" y="2155825"/>
            <a:ext cx="4038149" cy="7527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ALI </a:t>
            </a:r>
            <a:r>
              <a:rPr lang="ar-SA"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SOMILY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lang="ar-SA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MD,</a:t>
            </a:r>
            <a:r>
              <a:rPr lang="ar-SA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FRCP(C)</a:t>
            </a:r>
            <a:endParaRPr lang="ar-SA" sz="2350" b="1" spc="-17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00"/>
                </a:solidFill>
                <a:latin typeface="Times New Roman"/>
                <a:cs typeface="Times New Roman"/>
              </a:rPr>
              <a:t>ali.somily@gmail.com</a:t>
            </a:r>
            <a:endParaRPr lang="ar-SA" sz="2350" b="1" spc="-17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9BA5D304-621B-4B14-A6F0-57CF37946DAC}"/>
              </a:ext>
            </a:extLst>
          </p:cNvPr>
          <p:cNvSpPr txBox="1"/>
          <p:nvPr/>
        </p:nvSpPr>
        <p:spPr>
          <a:xfrm>
            <a:off x="4114800" y="2165055"/>
            <a:ext cx="4038149" cy="7527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FAWZIA  ALOTAIBI,  MD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70" dirty="0">
                <a:solidFill>
                  <a:srgbClr val="FFFF00"/>
                </a:solidFill>
                <a:latin typeface="Times New Roman"/>
                <a:cs typeface="Times New Roman"/>
              </a:rPr>
              <a:t>ofawzia@ksu.edu.sa</a:t>
            </a:r>
            <a:endParaRPr sz="235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2FCA407-9546-4C03-81DF-1854B37C684B}"/>
              </a:ext>
            </a:extLst>
          </p:cNvPr>
          <p:cNvSpPr txBox="1"/>
          <p:nvPr/>
        </p:nvSpPr>
        <p:spPr>
          <a:xfrm>
            <a:off x="1066800" y="1470025"/>
            <a:ext cx="6248400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Male tutor                                                           Female tutor </a:t>
            </a:r>
            <a:endParaRPr sz="235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99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5321" y="212185"/>
            <a:ext cx="4536440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-10" dirty="0">
                <a:solidFill>
                  <a:srgbClr val="FFFF00"/>
                </a:solidFill>
              </a:rPr>
              <a:t>Further</a:t>
            </a:r>
            <a:r>
              <a:rPr sz="3750" spc="-75" dirty="0">
                <a:solidFill>
                  <a:srgbClr val="FFFF00"/>
                </a:solidFill>
              </a:rPr>
              <a:t> </a:t>
            </a:r>
            <a:r>
              <a:rPr sz="3750" spc="15" dirty="0">
                <a:solidFill>
                  <a:srgbClr val="FFFF00"/>
                </a:solidFill>
              </a:rPr>
              <a:t>Classification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4804" y="1090388"/>
            <a:ext cx="3303904" cy="417639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6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35" dirty="0">
                <a:solidFill>
                  <a:srgbClr val="FF0000"/>
                </a:solidFill>
                <a:latin typeface="Times New Roman"/>
                <a:cs typeface="Times New Roman"/>
              </a:rPr>
              <a:t>Acute:</a:t>
            </a:r>
            <a:endParaRPr sz="3050">
              <a:latin typeface="Times New Roman"/>
              <a:cs typeface="Times New Roman"/>
            </a:endParaRPr>
          </a:p>
          <a:p>
            <a:pPr marL="512445" marR="695325" lvl="1" indent="-257810">
              <a:lnSpc>
                <a:spcPct val="101299"/>
              </a:lnSpc>
              <a:spcBef>
                <a:spcPts val="56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35" dirty="0">
                <a:solidFill>
                  <a:srgbClr val="FFFFFF"/>
                </a:solidFill>
                <a:latin typeface="Times New Roman"/>
                <a:cs typeface="Times New Roman"/>
              </a:rPr>
              <a:t>Affects</a:t>
            </a:r>
            <a:r>
              <a:rPr sz="27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normal  </a:t>
            </a:r>
            <a:r>
              <a:rPr sz="2700" spc="12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7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valves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6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Rapidly</a:t>
            </a:r>
            <a:r>
              <a:rPr sz="27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destructive</a:t>
            </a:r>
            <a:endParaRPr sz="2700">
              <a:latin typeface="Times New Roman"/>
              <a:cs typeface="Times New Roman"/>
            </a:endParaRPr>
          </a:p>
          <a:p>
            <a:pPr marL="512445" marR="52069" lvl="1" indent="-257810">
              <a:lnSpc>
                <a:spcPct val="100800"/>
              </a:lnSpc>
              <a:spcBef>
                <a:spcPts val="55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treated, 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fatal</a:t>
            </a:r>
            <a:r>
              <a:rPr sz="2700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within 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weeks</a:t>
            </a:r>
            <a:endParaRPr sz="2700">
              <a:latin typeface="Times New Roman"/>
              <a:cs typeface="Times New Roman"/>
            </a:endParaRPr>
          </a:p>
          <a:p>
            <a:pPr marL="512445" marR="5080" lvl="1" indent="-257810">
              <a:lnSpc>
                <a:spcPct val="101299"/>
              </a:lnSpc>
              <a:spcBef>
                <a:spcPts val="51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Commonly</a:t>
            </a:r>
            <a:r>
              <a:rPr sz="27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Staph→ 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Metastatic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foci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8931" y="1090388"/>
            <a:ext cx="3296920" cy="458978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6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10" dirty="0">
                <a:solidFill>
                  <a:srgbClr val="FF0000"/>
                </a:solidFill>
                <a:latin typeface="Times New Roman"/>
                <a:cs typeface="Times New Roman"/>
              </a:rPr>
              <a:t>Subacute:</a:t>
            </a:r>
            <a:endParaRPr sz="3050">
              <a:latin typeface="Times New Roman"/>
              <a:cs typeface="Times New Roman"/>
            </a:endParaRPr>
          </a:p>
          <a:p>
            <a:pPr marL="512445" marR="656590" lvl="1" indent="-257810">
              <a:lnSpc>
                <a:spcPct val="100800"/>
              </a:lnSpc>
              <a:spcBef>
                <a:spcPts val="58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Often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affects 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damaged</a:t>
            </a:r>
            <a:r>
              <a:rPr sz="27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20" dirty="0">
                <a:solidFill>
                  <a:srgbClr val="FFFFFF"/>
                </a:solidFill>
                <a:latin typeface="Times New Roman"/>
                <a:cs typeface="Times New Roman"/>
              </a:rPr>
              <a:t>heart 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valves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5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60" dirty="0">
                <a:solidFill>
                  <a:srgbClr val="FFFFFF"/>
                </a:solidFill>
                <a:latin typeface="Times New Roman"/>
                <a:cs typeface="Times New Roman"/>
              </a:rPr>
              <a:t>Indolent</a:t>
            </a: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10" dirty="0">
                <a:solidFill>
                  <a:srgbClr val="FFFFFF"/>
                </a:solidFill>
                <a:latin typeface="Times New Roman"/>
                <a:cs typeface="Times New Roman"/>
              </a:rPr>
              <a:t>nature</a:t>
            </a:r>
            <a:endParaRPr sz="2700">
              <a:latin typeface="Times New Roman"/>
              <a:cs typeface="Times New Roman"/>
            </a:endParaRPr>
          </a:p>
          <a:p>
            <a:pPr marL="512445" marR="29845" lvl="1" indent="-257810">
              <a:lnSpc>
                <a:spcPct val="100800"/>
              </a:lnSpc>
              <a:spcBef>
                <a:spcPts val="560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treated,  </a:t>
            </a:r>
            <a:r>
              <a:rPr sz="2700" spc="20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fatal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70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imes New Roman"/>
                <a:cs typeface="Times New Roman"/>
              </a:rPr>
              <a:t>one  </a:t>
            </a:r>
            <a:r>
              <a:rPr sz="2700" spc="65" dirty="0">
                <a:solidFill>
                  <a:srgbClr val="FFFFFF"/>
                </a:solidFill>
                <a:latin typeface="Times New Roman"/>
                <a:cs typeface="Times New Roman"/>
              </a:rPr>
              <a:t>year</a:t>
            </a:r>
            <a:endParaRPr sz="2700">
              <a:latin typeface="Times New Roman"/>
              <a:cs typeface="Times New Roman"/>
            </a:endParaRPr>
          </a:p>
          <a:p>
            <a:pPr marL="512445" marR="5080" lvl="1" indent="-257810">
              <a:lnSpc>
                <a:spcPct val="101299"/>
              </a:lnSpc>
              <a:spcBef>
                <a:spcPts val="509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Commonly</a:t>
            </a:r>
            <a:r>
              <a:rPr sz="27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viridans 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Streptococci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67" y="212185"/>
            <a:ext cx="3481704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45" dirty="0">
                <a:solidFill>
                  <a:srgbClr val="FFFF00"/>
                </a:solidFill>
              </a:rPr>
              <a:t>Pathophysiology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629794" y="1305940"/>
            <a:ext cx="6458585" cy="39979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34035" marR="544830" indent="-521970">
              <a:lnSpc>
                <a:spcPct val="101000"/>
              </a:lnSpc>
              <a:spcBef>
                <a:spcPts val="70"/>
              </a:spcBef>
              <a:buClr>
                <a:srgbClr val="CCB400"/>
              </a:buClr>
              <a:buSzPct val="70491"/>
              <a:buAutoNum type="arabicPeriod"/>
              <a:tabLst>
                <a:tab pos="533400" algn="l"/>
                <a:tab pos="534670" algn="l"/>
              </a:tabLst>
            </a:pP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Turbulent </a:t>
            </a:r>
            <a:r>
              <a:rPr sz="3050" spc="15" dirty="0">
                <a:solidFill>
                  <a:srgbClr val="FFFFFF"/>
                </a:solidFill>
                <a:latin typeface="Times New Roman"/>
                <a:cs typeface="Times New Roman"/>
              </a:rPr>
              <a:t>blood </a:t>
            </a:r>
            <a:r>
              <a:rPr sz="3050" spc="-35" dirty="0">
                <a:solidFill>
                  <a:srgbClr val="FFFFFF"/>
                </a:solidFill>
                <a:latin typeface="Times New Roman"/>
                <a:cs typeface="Times New Roman"/>
              </a:rPr>
              <a:t>flow </a:t>
            </a:r>
            <a:r>
              <a:rPr sz="3050" spc="70" dirty="0">
                <a:solidFill>
                  <a:srgbClr val="FFFFFF"/>
                </a:solidFill>
                <a:latin typeface="Times New Roman"/>
                <a:cs typeface="Times New Roman"/>
              </a:rPr>
              <a:t>disrupts</a:t>
            </a:r>
            <a:r>
              <a:rPr sz="3050" spc="-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endocardium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making </a:t>
            </a:r>
            <a:r>
              <a:rPr sz="3050" spc="9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50" spc="-4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“sticky”</a:t>
            </a:r>
            <a:endParaRPr sz="3050">
              <a:latin typeface="Times New Roman"/>
              <a:cs typeface="Times New Roman"/>
            </a:endParaRPr>
          </a:p>
          <a:p>
            <a:pPr marL="534035" marR="5080" indent="-521970">
              <a:lnSpc>
                <a:spcPct val="100000"/>
              </a:lnSpc>
              <a:spcBef>
                <a:spcPts val="650"/>
              </a:spcBef>
              <a:buClr>
                <a:srgbClr val="CCB400"/>
              </a:buClr>
              <a:buSzPct val="70491"/>
              <a:buAutoNum type="arabicPeriod"/>
              <a:tabLst>
                <a:tab pos="533400" algn="l"/>
                <a:tab pos="534670" algn="l"/>
              </a:tabLst>
            </a:pP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Bacteremia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delivers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50" spc="-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organisms </a:t>
            </a:r>
            <a:r>
              <a:rPr sz="3050" spc="105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endocardial</a:t>
            </a:r>
            <a:r>
              <a:rPr sz="3050" spc="-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endParaRPr sz="3050">
              <a:latin typeface="Times New Roman"/>
              <a:cs typeface="Times New Roman"/>
            </a:endParaRPr>
          </a:p>
          <a:p>
            <a:pPr marL="534035" marR="421005" indent="-521970">
              <a:lnSpc>
                <a:spcPct val="100000"/>
              </a:lnSpc>
              <a:spcBef>
                <a:spcPts val="650"/>
              </a:spcBef>
              <a:buClr>
                <a:srgbClr val="CCB400"/>
              </a:buClr>
              <a:buSzPct val="70491"/>
              <a:buAutoNum type="arabicPeriod"/>
              <a:tabLst>
                <a:tab pos="533400" algn="l"/>
                <a:tab pos="534670" algn="l"/>
              </a:tabLst>
            </a:pP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Adherence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organisms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3050" spc="50" dirty="0">
                <a:solidFill>
                  <a:srgbClr val="FFFFFF"/>
                </a:solidFill>
                <a:latin typeface="Times New Roman"/>
                <a:cs typeface="Times New Roman"/>
              </a:rPr>
              <a:t>endocardial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endParaRPr sz="3050">
              <a:latin typeface="Times New Roman"/>
              <a:cs typeface="Times New Roman"/>
            </a:endParaRPr>
          </a:p>
          <a:p>
            <a:pPr marL="534035" marR="670560" indent="-521970">
              <a:lnSpc>
                <a:spcPct val="100000"/>
              </a:lnSpc>
              <a:spcBef>
                <a:spcPts val="650"/>
              </a:spcBef>
              <a:buClr>
                <a:srgbClr val="CCB400"/>
              </a:buClr>
              <a:buSzPct val="70491"/>
              <a:buAutoNum type="arabicPeriod"/>
              <a:tabLst>
                <a:tab pos="533400" algn="l"/>
                <a:tab pos="534670" algn="l"/>
              </a:tabLst>
            </a:pPr>
            <a:r>
              <a:rPr sz="3050" spc="20" dirty="0">
                <a:solidFill>
                  <a:srgbClr val="FFFFFF"/>
                </a:solidFill>
                <a:latin typeface="Times New Roman"/>
                <a:cs typeface="Times New Roman"/>
              </a:rPr>
              <a:t>Eventual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invasion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50" spc="13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50" spc="-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valvular  </a:t>
            </a:r>
            <a:r>
              <a:rPr sz="3050" spc="25" dirty="0">
                <a:solidFill>
                  <a:srgbClr val="FFFFFF"/>
                </a:solidFill>
                <a:latin typeface="Times New Roman"/>
                <a:cs typeface="Times New Roman"/>
              </a:rPr>
              <a:t>leaflets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999" y="212185"/>
            <a:ext cx="2847340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5" dirty="0">
                <a:solidFill>
                  <a:srgbClr val="FFFF00"/>
                </a:solidFill>
              </a:rPr>
              <a:t>Epidemiology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8611" y="1280680"/>
            <a:ext cx="6512559" cy="40259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496570" indent="-484505">
              <a:lnSpc>
                <a:spcPct val="100000"/>
              </a:lnSpc>
              <a:spcBef>
                <a:spcPts val="33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495934" algn="l"/>
                <a:tab pos="497205" algn="l"/>
              </a:tabLst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Incidence: </a:t>
            </a:r>
            <a:r>
              <a:rPr sz="2700" spc="-210" dirty="0">
                <a:solidFill>
                  <a:srgbClr val="FFFFFF"/>
                </a:solidFill>
                <a:latin typeface="Times New Roman"/>
                <a:cs typeface="Times New Roman"/>
              </a:rPr>
              <a:t>1.7— </a:t>
            </a: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6.2 </a:t>
            </a:r>
            <a:r>
              <a:rPr sz="2700" spc="525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27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100, 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000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person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endParaRPr sz="270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23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495934" algn="l"/>
                <a:tab pos="497205" algn="l"/>
              </a:tabLst>
            </a:pPr>
            <a:r>
              <a:rPr sz="2700" spc="-185" dirty="0">
                <a:solidFill>
                  <a:srgbClr val="FFFFFF"/>
                </a:solidFill>
                <a:latin typeface="Times New Roman"/>
                <a:cs typeface="Times New Roman"/>
              </a:rPr>
              <a:t>M:F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1.7</a:t>
            </a:r>
            <a:endParaRPr sz="270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27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495934" algn="l"/>
                <a:tab pos="497205" algn="l"/>
              </a:tabLst>
            </a:pP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Becoming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disease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12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elderly</a:t>
            </a:r>
            <a:endParaRPr sz="270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265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495934" algn="l"/>
                <a:tab pos="497205" algn="l"/>
              </a:tabLst>
            </a:pPr>
            <a:r>
              <a:rPr sz="2700" spc="10" dirty="0">
                <a:solidFill>
                  <a:srgbClr val="FFFFFF"/>
                </a:solidFill>
                <a:latin typeface="Times New Roman"/>
                <a:cs typeface="Times New Roman"/>
              </a:rPr>
              <a:t>Median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age</a:t>
            </a:r>
            <a:endParaRPr sz="2700">
              <a:latin typeface="Times New Roman"/>
              <a:cs typeface="Times New Roman"/>
            </a:endParaRPr>
          </a:p>
          <a:p>
            <a:pPr marL="820419" lvl="1" indent="-414655">
              <a:lnSpc>
                <a:spcPct val="100000"/>
              </a:lnSpc>
              <a:spcBef>
                <a:spcPts val="26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819785" algn="l"/>
                <a:tab pos="821055" algn="l"/>
              </a:tabLst>
            </a:pP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PreABx </a:t>
            </a:r>
            <a:r>
              <a:rPr sz="2700" spc="90" dirty="0">
                <a:solidFill>
                  <a:srgbClr val="FFFFFF"/>
                </a:solidFill>
                <a:latin typeface="Times New Roman"/>
                <a:cs typeface="Times New Roman"/>
              </a:rPr>
              <a:t>era</a:t>
            </a:r>
            <a:r>
              <a:rPr sz="27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—35y</a:t>
            </a:r>
            <a:endParaRPr sz="2700">
              <a:latin typeface="Times New Roman"/>
              <a:cs typeface="Times New Roman"/>
            </a:endParaRPr>
          </a:p>
          <a:p>
            <a:pPr marL="820419" lvl="1" indent="-414655">
              <a:lnSpc>
                <a:spcPct val="100000"/>
              </a:lnSpc>
              <a:spcBef>
                <a:spcPts val="26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819785" algn="l"/>
                <a:tab pos="821055" algn="l"/>
              </a:tabLst>
            </a:pP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Now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00" dirty="0">
                <a:solidFill>
                  <a:srgbClr val="FFFFFF"/>
                </a:solidFill>
                <a:latin typeface="Times New Roman"/>
                <a:cs typeface="Times New Roman"/>
              </a:rPr>
              <a:t>—58y</a:t>
            </a:r>
            <a:endParaRPr sz="270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270"/>
              </a:spcBef>
              <a:buClr>
                <a:srgbClr val="D16349"/>
              </a:buClr>
              <a:buSzPct val="85185"/>
              <a:buFont typeface="Arial"/>
              <a:buChar char="●"/>
              <a:tabLst>
                <a:tab pos="495934" algn="l"/>
                <a:tab pos="497205" algn="l"/>
              </a:tabLst>
            </a:pPr>
            <a:r>
              <a:rPr sz="2700" spc="-7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700" spc="9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700" spc="50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2700" spc="-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endParaRPr sz="2700">
              <a:latin typeface="Times New Roman"/>
              <a:cs typeface="Times New Roman"/>
            </a:endParaRPr>
          </a:p>
          <a:p>
            <a:pPr marL="820419" indent="-389255">
              <a:lnSpc>
                <a:spcPct val="100000"/>
              </a:lnSpc>
              <a:spcBef>
                <a:spcPts val="265"/>
              </a:spcBef>
              <a:buChar char="∙"/>
              <a:tabLst>
                <a:tab pos="819785" algn="l"/>
                <a:tab pos="821055" algn="l"/>
              </a:tabLst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decline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imes New Roman"/>
                <a:cs typeface="Times New Roman"/>
              </a:rPr>
              <a:t>rheumatic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12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27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2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2700">
              <a:latin typeface="Times New Roman"/>
              <a:cs typeface="Times New Roman"/>
            </a:endParaRPr>
          </a:p>
          <a:p>
            <a:pPr marL="820419" indent="-389255">
              <a:lnSpc>
                <a:spcPct val="100000"/>
              </a:lnSpc>
              <a:spcBef>
                <a:spcPts val="265"/>
              </a:spcBef>
              <a:buChar char="∙"/>
              <a:tabLst>
                <a:tab pos="819785" algn="l"/>
                <a:tab pos="821055" algn="l"/>
              </a:tabLst>
            </a:pPr>
            <a:r>
              <a:rPr sz="2700" spc="1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45" dirty="0">
                <a:solidFill>
                  <a:srgbClr val="FFFFFF"/>
                </a:solidFill>
                <a:latin typeface="Times New Roman"/>
                <a:cs typeface="Times New Roman"/>
              </a:rPr>
              <a:t>increasing </a:t>
            </a:r>
            <a:r>
              <a:rPr sz="2700" spc="85" dirty="0">
                <a:solidFill>
                  <a:srgbClr val="FFFFFF"/>
                </a:solidFill>
                <a:latin typeface="Times New Roman"/>
                <a:cs typeface="Times New Roman"/>
              </a:rPr>
              <a:t>proportion 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700" spc="-4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40" dirty="0">
                <a:solidFill>
                  <a:srgbClr val="FFFFFF"/>
                </a:solidFill>
                <a:latin typeface="Times New Roman"/>
                <a:cs typeface="Times New Roman"/>
              </a:rPr>
              <a:t>elderly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8855" y="212185"/>
            <a:ext cx="3451225" cy="59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spc="60" dirty="0">
                <a:solidFill>
                  <a:srgbClr val="FFFF00"/>
                </a:solidFill>
              </a:rPr>
              <a:t>Prosthetic</a:t>
            </a:r>
            <a:r>
              <a:rPr sz="3750" spc="-105" dirty="0">
                <a:solidFill>
                  <a:srgbClr val="FFFF00"/>
                </a:solidFill>
              </a:rPr>
              <a:t> </a:t>
            </a:r>
            <a:r>
              <a:rPr sz="3750" dirty="0">
                <a:solidFill>
                  <a:srgbClr val="FFFF00"/>
                </a:solidFill>
              </a:rPr>
              <a:t>Valve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274804" y="1222633"/>
            <a:ext cx="6871970" cy="4075429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765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7 </a:t>
            </a:r>
            <a:r>
              <a:rPr sz="3050" spc="-60" dirty="0">
                <a:solidFill>
                  <a:srgbClr val="FFFFFF"/>
                </a:solidFill>
                <a:latin typeface="Times New Roman"/>
                <a:cs typeface="Times New Roman"/>
              </a:rPr>
              <a:t>-25 </a:t>
            </a:r>
            <a:r>
              <a:rPr sz="3050" spc="-430" dirty="0">
                <a:solidFill>
                  <a:srgbClr val="FFFFFF"/>
                </a:solidFill>
                <a:latin typeface="Times New Roman"/>
                <a:cs typeface="Times New Roman"/>
              </a:rPr>
              <a:t>%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50" spc="10" dirty="0">
                <a:solidFill>
                  <a:srgbClr val="FFFFFF"/>
                </a:solidFill>
                <a:latin typeface="Times New Roman"/>
                <a:cs typeface="Times New Roman"/>
              </a:rPr>
              <a:t>cases </a:t>
            </a:r>
            <a:r>
              <a:rPr sz="3050" spc="-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infective</a:t>
            </a:r>
            <a:r>
              <a:rPr sz="305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endocarditis</a:t>
            </a:r>
            <a:endParaRPr sz="305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60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27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&lt;12mons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8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20" dirty="0">
                <a:solidFill>
                  <a:srgbClr val="FFFFFF"/>
                </a:solidFill>
                <a:latin typeface="Times New Roman"/>
                <a:cs typeface="Times New Roman"/>
              </a:rPr>
              <a:t>Late </a:t>
            </a:r>
            <a:r>
              <a:rPr sz="2700" spc="-165" dirty="0">
                <a:solidFill>
                  <a:srgbClr val="FFFFFF"/>
                </a:solidFill>
                <a:latin typeface="Times New Roman"/>
                <a:cs typeface="Times New Roman"/>
              </a:rPr>
              <a:t>&gt;12</a:t>
            </a:r>
            <a:r>
              <a:rPr sz="27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imes New Roman"/>
                <a:cs typeface="Times New Roman"/>
              </a:rPr>
              <a:t>mons</a:t>
            </a:r>
            <a:endParaRPr sz="2700">
              <a:latin typeface="Times New Roman"/>
              <a:cs typeface="Times New Roman"/>
            </a:endParaRPr>
          </a:p>
          <a:p>
            <a:pPr marL="278765" indent="-266700">
              <a:lnSpc>
                <a:spcPct val="100000"/>
              </a:lnSpc>
              <a:spcBef>
                <a:spcPts val="63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0.94 </a:t>
            </a:r>
            <a:r>
              <a:rPr sz="3050" spc="110" dirty="0">
                <a:solidFill>
                  <a:srgbClr val="FFFFFF"/>
                </a:solidFill>
                <a:latin typeface="Times New Roman"/>
                <a:cs typeface="Times New Roman"/>
              </a:rPr>
              <a:t>per 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100,000</a:t>
            </a:r>
            <a:r>
              <a:rPr sz="3050" spc="-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65" dirty="0">
                <a:solidFill>
                  <a:srgbClr val="FFFFFF"/>
                </a:solidFill>
                <a:latin typeface="Times New Roman"/>
                <a:cs typeface="Times New Roman"/>
              </a:rPr>
              <a:t>bioprosthetic</a:t>
            </a:r>
            <a:endParaRPr sz="3050">
              <a:latin typeface="Times New Roman"/>
              <a:cs typeface="Times New Roman"/>
            </a:endParaRPr>
          </a:p>
          <a:p>
            <a:pPr marL="278765" marR="5080" indent="-266700">
              <a:lnSpc>
                <a:spcPct val="100000"/>
              </a:lnSpc>
              <a:spcBef>
                <a:spcPts val="610"/>
              </a:spcBef>
              <a:buClr>
                <a:srgbClr val="D16349"/>
              </a:buClr>
              <a:buSzPct val="85245"/>
              <a:buFont typeface="Arial"/>
              <a:buChar char="●"/>
              <a:tabLst>
                <a:tab pos="279400" algn="l"/>
              </a:tabLst>
            </a:pPr>
            <a:r>
              <a:rPr sz="3050" spc="20" dirty="0">
                <a:solidFill>
                  <a:srgbClr val="FFFFFF"/>
                </a:solidFill>
                <a:latin typeface="Times New Roman"/>
                <a:cs typeface="Times New Roman"/>
              </a:rPr>
              <a:t>Initially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mechanical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valves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2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00" dirty="0">
                <a:solidFill>
                  <a:srgbClr val="FFFFFF"/>
                </a:solidFill>
                <a:latin typeface="Times New Roman"/>
                <a:cs typeface="Times New Roman"/>
              </a:rPr>
              <a:t>greater</a:t>
            </a:r>
            <a:r>
              <a:rPr sz="30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35" dirty="0">
                <a:solidFill>
                  <a:srgbClr val="FFFFFF"/>
                </a:solidFill>
                <a:latin typeface="Times New Roman"/>
                <a:cs typeface="Times New Roman"/>
              </a:rPr>
              <a:t>risk  </a:t>
            </a:r>
            <a:r>
              <a:rPr sz="3050" spc="4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5" dirty="0">
                <a:solidFill>
                  <a:srgbClr val="FFFFFF"/>
                </a:solidFill>
                <a:latin typeface="Times New Roman"/>
                <a:cs typeface="Times New Roman"/>
              </a:rPr>
              <a:t>first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5" dirty="0">
                <a:solidFill>
                  <a:srgbClr val="FFFFFF"/>
                </a:solidFill>
                <a:latin typeface="Times New Roman"/>
                <a:cs typeface="Times New Roman"/>
              </a:rPr>
              <a:t>mo,</a:t>
            </a:r>
            <a:r>
              <a:rPr sz="305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4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5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40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12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5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50" spc="-60" dirty="0">
                <a:solidFill>
                  <a:srgbClr val="FFFFFF"/>
                </a:solidFill>
                <a:latin typeface="Times New Roman"/>
                <a:cs typeface="Times New Roman"/>
              </a:rPr>
              <a:t>5y</a:t>
            </a:r>
            <a:endParaRPr sz="305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60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110" dirty="0">
                <a:solidFill>
                  <a:srgbClr val="FFFFFF"/>
                </a:solidFill>
                <a:latin typeface="Times New Roman"/>
                <a:cs typeface="Times New Roman"/>
              </a:rPr>
              <a:t>1-3.1% </a:t>
            </a:r>
            <a:r>
              <a:rPr sz="2700" spc="35" dirty="0">
                <a:solidFill>
                  <a:srgbClr val="FFFFFF"/>
                </a:solidFill>
                <a:latin typeface="Times New Roman"/>
                <a:cs typeface="Times New Roman"/>
              </a:rPr>
              <a:t>risk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700" spc="-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yr</a:t>
            </a:r>
            <a:endParaRPr sz="2700">
              <a:latin typeface="Times New Roman"/>
              <a:cs typeface="Times New Roman"/>
            </a:endParaRPr>
          </a:p>
          <a:p>
            <a:pPr marL="512445" lvl="1" indent="-257810">
              <a:lnSpc>
                <a:spcPct val="100000"/>
              </a:lnSpc>
              <a:spcBef>
                <a:spcPts val="585"/>
              </a:spcBef>
              <a:buClr>
                <a:srgbClr val="CCB400"/>
              </a:buClr>
              <a:buSzPct val="70370"/>
              <a:buFont typeface="Arial"/>
              <a:buChar char="○"/>
              <a:tabLst>
                <a:tab pos="513080" algn="l"/>
              </a:tabLst>
            </a:pPr>
            <a:r>
              <a:rPr sz="2700" spc="-110" dirty="0">
                <a:solidFill>
                  <a:srgbClr val="FFFFFF"/>
                </a:solidFill>
                <a:latin typeface="Times New Roman"/>
                <a:cs typeface="Times New Roman"/>
              </a:rPr>
              <a:t>2-5.7% </a:t>
            </a:r>
            <a:r>
              <a:rPr sz="2700" spc="114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700" spc="-7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700" spc="-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imes New Roman"/>
                <a:cs typeface="Times New Roman"/>
              </a:rPr>
              <a:t>yr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9585" y="262490"/>
            <a:ext cx="233045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65" dirty="0">
                <a:solidFill>
                  <a:srgbClr val="FFFF00"/>
                </a:solidFill>
              </a:rPr>
              <a:t>Risk</a:t>
            </a:r>
            <a:r>
              <a:rPr sz="3400" spc="-90" dirty="0">
                <a:solidFill>
                  <a:srgbClr val="FFFF00"/>
                </a:solidFill>
              </a:rPr>
              <a:t> </a:t>
            </a:r>
            <a:r>
              <a:rPr sz="3400" spc="-5" dirty="0">
                <a:solidFill>
                  <a:srgbClr val="FFFF00"/>
                </a:solidFill>
              </a:rPr>
              <a:t>Factors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84398" y="1178013"/>
            <a:ext cx="2910205" cy="25057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54990" indent="-542925">
              <a:lnSpc>
                <a:spcPct val="100000"/>
              </a:lnSpc>
              <a:spcBef>
                <a:spcPts val="110"/>
              </a:spcBef>
              <a:buClr>
                <a:srgbClr val="D16349"/>
              </a:buClr>
              <a:buSzPct val="84090"/>
              <a:buFont typeface="Arial"/>
              <a:buChar char="●"/>
              <a:tabLst>
                <a:tab pos="554990" algn="l"/>
                <a:tab pos="555625" algn="l"/>
              </a:tabLst>
            </a:pPr>
            <a:r>
              <a:rPr sz="22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Injection drug</a:t>
            </a:r>
            <a:r>
              <a:rPr sz="2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endParaRPr sz="2200">
              <a:latin typeface="Times New Roman"/>
              <a:cs typeface="Times New Roman"/>
            </a:endParaRPr>
          </a:p>
          <a:p>
            <a:pPr marL="878840" lvl="1" indent="-471170">
              <a:lnSpc>
                <a:spcPts val="2135"/>
              </a:lnSpc>
              <a:spcBef>
                <a:spcPts val="114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878840" algn="l"/>
                <a:tab pos="879475" algn="l"/>
                <a:tab pos="1620520" algn="l"/>
              </a:tabLst>
            </a:pPr>
            <a:r>
              <a:rPr sz="1850" spc="-90" dirty="0">
                <a:solidFill>
                  <a:srgbClr val="FFFFFF"/>
                </a:solidFill>
                <a:latin typeface="Times New Roman"/>
                <a:cs typeface="Times New Roman"/>
              </a:rPr>
              <a:t>100X	</a:t>
            </a:r>
            <a:r>
              <a:rPr sz="1850" spc="25" dirty="0">
                <a:solidFill>
                  <a:srgbClr val="FFFFFF"/>
                </a:solidFill>
                <a:latin typeface="Times New Roman"/>
                <a:cs typeface="Times New Roman"/>
              </a:rPr>
              <a:t>risk </a:t>
            </a:r>
            <a:r>
              <a:rPr sz="1850" spc="4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185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0" dirty="0">
                <a:solidFill>
                  <a:srgbClr val="FFFFFF"/>
                </a:solidFill>
                <a:latin typeface="Times New Roman"/>
                <a:cs typeface="Times New Roman"/>
              </a:rPr>
              <a:t>young</a:t>
            </a:r>
            <a:endParaRPr sz="1850">
              <a:latin typeface="Times New Roman"/>
              <a:cs typeface="Times New Roman"/>
            </a:endParaRPr>
          </a:p>
          <a:p>
            <a:pPr marL="878840">
              <a:lnSpc>
                <a:spcPts val="2135"/>
              </a:lnSpc>
            </a:pPr>
            <a:r>
              <a:rPr sz="1850" i="1" spc="-170" dirty="0">
                <a:solidFill>
                  <a:srgbClr val="FFFFFF"/>
                </a:solidFill>
                <a:latin typeface="Arial"/>
                <a:cs typeface="Arial"/>
              </a:rPr>
              <a:t>Staphylococcus</a:t>
            </a:r>
            <a:r>
              <a:rPr sz="1850" i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i="1" spc="-160" dirty="0">
                <a:solidFill>
                  <a:srgbClr val="FFFFFF"/>
                </a:solidFill>
                <a:latin typeface="Arial"/>
                <a:cs typeface="Arial"/>
              </a:rPr>
              <a:t>aureus</a:t>
            </a:r>
            <a:endParaRPr sz="1850">
              <a:latin typeface="Arial"/>
              <a:cs typeface="Arial"/>
            </a:endParaRPr>
          </a:p>
          <a:p>
            <a:pPr marL="554990" indent="-542925">
              <a:lnSpc>
                <a:spcPct val="100000"/>
              </a:lnSpc>
              <a:spcBef>
                <a:spcPts val="240"/>
              </a:spcBef>
              <a:buClr>
                <a:srgbClr val="D16349"/>
              </a:buClr>
              <a:buSzPct val="84090"/>
              <a:buFont typeface="Arial"/>
              <a:buChar char="●"/>
              <a:tabLst>
                <a:tab pos="554990" algn="l"/>
                <a:tab pos="555625" algn="l"/>
              </a:tabLst>
            </a:pPr>
            <a:r>
              <a:rPr sz="2200" spc="30" dirty="0">
                <a:solidFill>
                  <a:srgbClr val="FF0000"/>
                </a:solidFill>
                <a:latin typeface="Times New Roman"/>
                <a:cs typeface="Times New Roman"/>
              </a:rPr>
              <a:t>Other</a:t>
            </a:r>
            <a:r>
              <a:rPr sz="2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risks:</a:t>
            </a:r>
            <a:endParaRPr sz="2200">
              <a:latin typeface="Times New Roman"/>
              <a:cs typeface="Times New Roman"/>
            </a:endParaRPr>
          </a:p>
          <a:p>
            <a:pPr marL="878840" lvl="1" indent="-495300">
              <a:lnSpc>
                <a:spcPct val="100000"/>
              </a:lnSpc>
              <a:spcBef>
                <a:spcPts val="120"/>
              </a:spcBef>
              <a:buClr>
                <a:srgbClr val="CCB400"/>
              </a:buClr>
              <a:buSzPct val="70270"/>
              <a:buAutoNum type="arabicPeriod"/>
              <a:tabLst>
                <a:tab pos="878840" algn="l"/>
                <a:tab pos="879475" algn="l"/>
              </a:tabLst>
            </a:pPr>
            <a:r>
              <a:rPr sz="1850" spc="20" dirty="0">
                <a:solidFill>
                  <a:srgbClr val="FFFFFF"/>
                </a:solidFill>
                <a:latin typeface="Times New Roman"/>
                <a:cs typeface="Times New Roman"/>
              </a:rPr>
              <a:t>Poor </a:t>
            </a:r>
            <a:r>
              <a:rPr sz="1850" spc="55" dirty="0">
                <a:solidFill>
                  <a:srgbClr val="FFFFFF"/>
                </a:solidFill>
                <a:latin typeface="Times New Roman"/>
                <a:cs typeface="Times New Roman"/>
              </a:rPr>
              <a:t>dental</a:t>
            </a:r>
            <a:r>
              <a:rPr sz="185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hygiene</a:t>
            </a:r>
            <a:endParaRPr sz="1850">
              <a:latin typeface="Times New Roman"/>
              <a:cs typeface="Times New Roman"/>
            </a:endParaRPr>
          </a:p>
          <a:p>
            <a:pPr marL="878840" lvl="1" indent="-495300">
              <a:lnSpc>
                <a:spcPct val="100000"/>
              </a:lnSpc>
              <a:spcBef>
                <a:spcPts val="200"/>
              </a:spcBef>
              <a:buClr>
                <a:srgbClr val="CCB400"/>
              </a:buClr>
              <a:buSzPct val="70270"/>
              <a:buAutoNum type="arabicPeriod"/>
              <a:tabLst>
                <a:tab pos="878840" algn="l"/>
                <a:tab pos="879475" algn="l"/>
              </a:tabLst>
            </a:pPr>
            <a:r>
              <a:rPr sz="1850" dirty="0">
                <a:solidFill>
                  <a:srgbClr val="FFFFFF"/>
                </a:solidFill>
                <a:latin typeface="Times New Roman"/>
                <a:cs typeface="Times New Roman"/>
              </a:rPr>
              <a:t>Hemodialysis</a:t>
            </a:r>
            <a:endParaRPr sz="1850">
              <a:latin typeface="Times New Roman"/>
              <a:cs typeface="Times New Roman"/>
            </a:endParaRPr>
          </a:p>
          <a:p>
            <a:pPr marL="878840" lvl="1" indent="-495300">
              <a:lnSpc>
                <a:spcPct val="100000"/>
              </a:lnSpc>
              <a:spcBef>
                <a:spcPts val="204"/>
              </a:spcBef>
              <a:buClr>
                <a:srgbClr val="CCB400"/>
              </a:buClr>
              <a:buSzPct val="70270"/>
              <a:buAutoNum type="arabicPeriod"/>
              <a:tabLst>
                <a:tab pos="878840" algn="l"/>
                <a:tab pos="879475" algn="l"/>
              </a:tabLst>
            </a:pPr>
            <a:r>
              <a:rPr sz="1850" spc="-190" dirty="0">
                <a:solidFill>
                  <a:srgbClr val="FFFFFF"/>
                </a:solidFill>
                <a:latin typeface="Times New Roman"/>
                <a:cs typeface="Times New Roman"/>
              </a:rPr>
              <a:t>DM</a:t>
            </a:r>
            <a:endParaRPr sz="1850">
              <a:latin typeface="Times New Roman"/>
              <a:cs typeface="Times New Roman"/>
            </a:endParaRPr>
          </a:p>
          <a:p>
            <a:pPr marL="878840" lvl="1" indent="-495300">
              <a:lnSpc>
                <a:spcPct val="100000"/>
              </a:lnSpc>
              <a:spcBef>
                <a:spcPts val="200"/>
              </a:spcBef>
              <a:buClr>
                <a:srgbClr val="CCB400"/>
              </a:buClr>
              <a:buSzPct val="70270"/>
              <a:buAutoNum type="arabicPeriod"/>
              <a:tabLst>
                <a:tab pos="878840" algn="l"/>
                <a:tab pos="879475" algn="l"/>
              </a:tabLst>
            </a:pPr>
            <a:r>
              <a:rPr sz="1850" spc="-105" dirty="0">
                <a:solidFill>
                  <a:srgbClr val="FFFFFF"/>
                </a:solidFill>
                <a:latin typeface="Times New Roman"/>
                <a:cs typeface="Times New Roman"/>
              </a:rPr>
              <a:t>HIV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8525" y="1178013"/>
            <a:ext cx="3244850" cy="3794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9240" indent="-257175">
              <a:lnSpc>
                <a:spcPct val="100000"/>
              </a:lnSpc>
              <a:spcBef>
                <a:spcPts val="110"/>
              </a:spcBef>
              <a:buClr>
                <a:srgbClr val="D16349"/>
              </a:buClr>
              <a:buSzPct val="84090"/>
              <a:buFont typeface="Arial"/>
              <a:buChar char="●"/>
              <a:tabLst>
                <a:tab pos="269875" algn="l"/>
              </a:tabLst>
            </a:pPr>
            <a:r>
              <a:rPr sz="2200" spc="-170" dirty="0">
                <a:solidFill>
                  <a:srgbClr val="FF0000"/>
                </a:solidFill>
                <a:latin typeface="Times New Roman"/>
                <a:cs typeface="Times New Roman"/>
              </a:rPr>
              <a:t>IVDU</a:t>
            </a:r>
            <a:endParaRPr sz="2200">
              <a:latin typeface="Times New Roman"/>
              <a:cs typeface="Times New Roman"/>
            </a:endParaRPr>
          </a:p>
          <a:p>
            <a:pPr marL="502920" lvl="1" indent="-250190">
              <a:lnSpc>
                <a:spcPts val="2135"/>
              </a:lnSpc>
              <a:spcBef>
                <a:spcPts val="114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2920" algn="l"/>
                <a:tab pos="503555" algn="l"/>
              </a:tabLst>
            </a:pPr>
            <a:r>
              <a:rPr sz="1850" dirty="0">
                <a:solidFill>
                  <a:srgbClr val="FFFFFF"/>
                </a:solidFill>
                <a:latin typeface="Times New Roman"/>
                <a:cs typeface="Times New Roman"/>
              </a:rPr>
              <a:t>Rates </a:t>
            </a:r>
            <a:r>
              <a:rPr sz="1850" spc="-40" dirty="0">
                <a:solidFill>
                  <a:srgbClr val="FFFFFF"/>
                </a:solidFill>
                <a:latin typeface="Times New Roman"/>
                <a:cs typeface="Times New Roman"/>
              </a:rPr>
              <a:t>150- </a:t>
            </a:r>
            <a:r>
              <a:rPr sz="1850" spc="30" dirty="0">
                <a:solidFill>
                  <a:srgbClr val="FFFFFF"/>
                </a:solidFill>
                <a:latin typeface="Times New Roman"/>
                <a:cs typeface="Times New Roman"/>
              </a:rPr>
              <a:t>2000/ </a:t>
            </a:r>
            <a:r>
              <a:rPr sz="1850" spc="-55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r>
              <a:rPr sz="185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-55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850">
              <a:latin typeface="Times New Roman"/>
              <a:cs typeface="Times New Roman"/>
            </a:endParaRPr>
          </a:p>
          <a:p>
            <a:pPr marL="502920">
              <a:lnSpc>
                <a:spcPts val="2135"/>
              </a:lnSpc>
            </a:pPr>
            <a:r>
              <a:rPr sz="1850" spc="55" dirty="0">
                <a:solidFill>
                  <a:srgbClr val="FFFFFF"/>
                </a:solidFill>
                <a:latin typeface="Times New Roman"/>
                <a:cs typeface="Times New Roman"/>
              </a:rPr>
              <a:t>person</a:t>
            </a:r>
            <a:r>
              <a:rPr sz="18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endParaRPr sz="1850">
              <a:latin typeface="Times New Roman"/>
              <a:cs typeface="Times New Roman"/>
            </a:endParaRPr>
          </a:p>
          <a:p>
            <a:pPr marL="502920" marR="5080" lvl="1" indent="-249554">
              <a:lnSpc>
                <a:spcPct val="92100"/>
              </a:lnSpc>
              <a:spcBef>
                <a:spcPts val="370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2920" algn="l"/>
                <a:tab pos="503555" algn="l"/>
              </a:tabLst>
            </a:pPr>
            <a:r>
              <a:rPr sz="1850" spc="15" dirty="0">
                <a:solidFill>
                  <a:srgbClr val="FFFFFF"/>
                </a:solidFill>
                <a:latin typeface="Times New Roman"/>
                <a:cs typeface="Times New Roman"/>
              </a:rPr>
              <a:t>Higher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among </a:t>
            </a:r>
            <a:r>
              <a:rPr sz="1850" spc="55" dirty="0">
                <a:solidFill>
                  <a:srgbClr val="FFFFFF"/>
                </a:solidFill>
                <a:latin typeface="Times New Roman"/>
                <a:cs typeface="Times New Roman"/>
              </a:rPr>
              <a:t>patients</a:t>
            </a:r>
            <a:r>
              <a:rPr sz="185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45" dirty="0">
                <a:solidFill>
                  <a:srgbClr val="FFFFFF"/>
                </a:solidFill>
                <a:latin typeface="Times New Roman"/>
                <a:cs typeface="Times New Roman"/>
              </a:rPr>
              <a:t>with 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known </a:t>
            </a:r>
            <a:r>
              <a:rPr sz="1850" spc="25" dirty="0">
                <a:solidFill>
                  <a:srgbClr val="FFFFFF"/>
                </a:solidFill>
                <a:latin typeface="Times New Roman"/>
                <a:cs typeface="Times New Roman"/>
              </a:rPr>
              <a:t>valvular </a:t>
            </a:r>
            <a:r>
              <a:rPr sz="1850" spc="80" dirty="0">
                <a:solidFill>
                  <a:srgbClr val="FFFFFF"/>
                </a:solidFill>
                <a:latin typeface="Times New Roman"/>
                <a:cs typeface="Times New Roman"/>
              </a:rPr>
              <a:t>heart  </a:t>
            </a:r>
            <a:r>
              <a:rPr sz="1850" spc="1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1850">
              <a:latin typeface="Times New Roman"/>
              <a:cs typeface="Times New Roman"/>
            </a:endParaRPr>
          </a:p>
          <a:p>
            <a:pPr marL="269240" marR="897890" indent="-257175">
              <a:lnSpc>
                <a:spcPts val="2360"/>
              </a:lnSpc>
              <a:spcBef>
                <a:spcPts val="550"/>
              </a:spcBef>
              <a:buClr>
                <a:srgbClr val="D16349"/>
              </a:buClr>
              <a:buSzPct val="84090"/>
              <a:buFont typeface="Arial"/>
              <a:buChar char="●"/>
              <a:tabLst>
                <a:tab pos="269875" algn="l"/>
              </a:tabLst>
            </a:pPr>
            <a:r>
              <a:rPr sz="2200" spc="50" dirty="0">
                <a:solidFill>
                  <a:srgbClr val="FF0000"/>
                </a:solidFill>
                <a:latin typeface="Times New Roman"/>
                <a:cs typeface="Times New Roman"/>
              </a:rPr>
              <a:t>Structural</a:t>
            </a:r>
            <a:r>
              <a:rPr sz="22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30" dirty="0">
                <a:solidFill>
                  <a:srgbClr val="FF0000"/>
                </a:solidFill>
                <a:latin typeface="Times New Roman"/>
                <a:cs typeface="Times New Roman"/>
              </a:rPr>
              <a:t>cardiac  </a:t>
            </a:r>
            <a:r>
              <a:rPr sz="2200" spc="45" dirty="0">
                <a:solidFill>
                  <a:srgbClr val="FF0000"/>
                </a:solidFill>
                <a:latin typeface="Times New Roman"/>
                <a:cs typeface="Times New Roman"/>
              </a:rPr>
              <a:t>abnormality</a:t>
            </a:r>
            <a:endParaRPr sz="2200">
              <a:latin typeface="Times New Roman"/>
              <a:cs typeface="Times New Roman"/>
            </a:endParaRPr>
          </a:p>
          <a:p>
            <a:pPr marL="502920" marR="605155" lvl="1" indent="-249554" algn="just">
              <a:lnSpc>
                <a:spcPct val="92100"/>
              </a:lnSpc>
              <a:spcBef>
                <a:spcPts val="260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3555" algn="l"/>
              </a:tabLst>
            </a:pPr>
            <a:r>
              <a:rPr sz="1850" spc="-120" dirty="0">
                <a:solidFill>
                  <a:srgbClr val="FFFFFF"/>
                </a:solidFill>
                <a:latin typeface="Times New Roman"/>
                <a:cs typeface="Times New Roman"/>
              </a:rPr>
              <a:t>75% </a:t>
            </a:r>
            <a:r>
              <a:rPr sz="1850" spc="-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1850" spc="60" dirty="0">
                <a:solidFill>
                  <a:srgbClr val="FFFFFF"/>
                </a:solidFill>
                <a:latin typeface="Times New Roman"/>
                <a:cs typeface="Times New Roman"/>
              </a:rPr>
              <a:t>pts </a:t>
            </a:r>
            <a:r>
              <a:rPr sz="1850" spc="-15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preexisting</a:t>
            </a:r>
            <a:r>
              <a:rPr sz="185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60" dirty="0">
                <a:solidFill>
                  <a:srgbClr val="FFFFFF"/>
                </a:solidFill>
                <a:latin typeface="Times New Roman"/>
                <a:cs typeface="Times New Roman"/>
              </a:rPr>
              <a:t>structural  </a:t>
            </a:r>
            <a:r>
              <a:rPr sz="1850" spc="30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r>
              <a:rPr sz="18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abnormality</a:t>
            </a:r>
            <a:endParaRPr sz="1850">
              <a:latin typeface="Times New Roman"/>
              <a:cs typeface="Times New Roman"/>
            </a:endParaRPr>
          </a:p>
          <a:p>
            <a:pPr marL="502920" marR="445770" lvl="1" indent="-249554" algn="just">
              <a:lnSpc>
                <a:spcPts val="2050"/>
              </a:lnSpc>
              <a:spcBef>
                <a:spcPts val="405"/>
              </a:spcBef>
              <a:buClr>
                <a:srgbClr val="CCB400"/>
              </a:buClr>
              <a:buSzPct val="70270"/>
              <a:buFont typeface="Arial"/>
              <a:buChar char="○"/>
              <a:tabLst>
                <a:tab pos="503555" algn="l"/>
              </a:tabLst>
            </a:pPr>
            <a:r>
              <a:rPr sz="1850" spc="-80" dirty="0">
                <a:solidFill>
                  <a:srgbClr val="FFFFFF"/>
                </a:solidFill>
                <a:latin typeface="Times New Roman"/>
                <a:cs typeface="Times New Roman"/>
              </a:rPr>
              <a:t>10-20% </a:t>
            </a:r>
            <a:r>
              <a:rPr sz="1850" spc="4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185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35" dirty="0">
                <a:solidFill>
                  <a:srgbClr val="FFFFFF"/>
                </a:solidFill>
                <a:latin typeface="Times New Roman"/>
                <a:cs typeface="Times New Roman"/>
              </a:rPr>
              <a:t>congenital  </a:t>
            </a:r>
            <a:r>
              <a:rPr sz="1850" spc="80" dirty="0">
                <a:solidFill>
                  <a:srgbClr val="FFFFFF"/>
                </a:solidFill>
                <a:latin typeface="Times New Roman"/>
                <a:cs typeface="Times New Roman"/>
              </a:rPr>
              <a:t>heart</a:t>
            </a:r>
            <a:r>
              <a:rPr sz="185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50" spc="1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185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25738" y="1499346"/>
            <a:ext cx="215265" cy="258445"/>
            <a:chOff x="1725738" y="1499346"/>
            <a:chExt cx="215265" cy="258445"/>
          </a:xfrm>
        </p:grpSpPr>
        <p:sp>
          <p:nvSpPr>
            <p:cNvPr id="6" name="object 6"/>
            <p:cNvSpPr/>
            <p:nvPr/>
          </p:nvSpPr>
          <p:spPr>
            <a:xfrm>
              <a:off x="1730590" y="1504200"/>
              <a:ext cx="205105" cy="24828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30594" y="1504201"/>
              <a:ext cx="205104" cy="248285"/>
            </a:xfrm>
            <a:custGeom>
              <a:avLst/>
              <a:gdLst/>
              <a:ahLst/>
              <a:cxnLst/>
              <a:rect l="l" t="t" r="r" b="b"/>
              <a:pathLst>
                <a:path w="205105" h="248285">
                  <a:moveTo>
                    <a:pt x="0" y="102552"/>
                  </a:moveTo>
                  <a:lnTo>
                    <a:pt x="102552" y="0"/>
                  </a:lnTo>
                  <a:lnTo>
                    <a:pt x="205105" y="102552"/>
                  </a:lnTo>
                  <a:lnTo>
                    <a:pt x="111702" y="102552"/>
                  </a:lnTo>
                  <a:lnTo>
                    <a:pt x="111702" y="248285"/>
                  </a:lnTo>
                  <a:lnTo>
                    <a:pt x="93402" y="248285"/>
                  </a:lnTo>
                  <a:lnTo>
                    <a:pt x="93402" y="102552"/>
                  </a:lnTo>
                  <a:lnTo>
                    <a:pt x="0" y="102552"/>
                  </a:lnTo>
                  <a:close/>
                </a:path>
              </a:pathLst>
            </a:custGeom>
            <a:ln w="9711">
              <a:solidFill>
                <a:srgbClr val="9947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2403</Words>
  <Application>Microsoft Office PowerPoint</Application>
  <PresentationFormat>مخصص</PresentationFormat>
  <Paragraphs>409</Paragraphs>
  <Slides>45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45</vt:i4>
      </vt:variant>
    </vt:vector>
  </HeadingPairs>
  <TitlesOfParts>
    <vt:vector size="46" baseType="lpstr">
      <vt:lpstr>Office Theme</vt:lpstr>
      <vt:lpstr>عرض تقديمي في PowerPoint</vt:lpstr>
      <vt:lpstr>Objectives</vt:lpstr>
      <vt:lpstr>Outlines </vt:lpstr>
      <vt:lpstr>Definition</vt:lpstr>
      <vt:lpstr>Further Classification</vt:lpstr>
      <vt:lpstr>Pathophysiology</vt:lpstr>
      <vt:lpstr>Epidemiology</vt:lpstr>
      <vt:lpstr>Prosthetic Valve</vt:lpstr>
      <vt:lpstr>Risk Factors</vt:lpstr>
      <vt:lpstr>Risk Factors ; Cardiac Abnormality</vt:lpstr>
      <vt:lpstr>Risk Factors</vt:lpstr>
      <vt:lpstr>Diagnostic approach</vt:lpstr>
      <vt:lpstr>Symptoms</vt:lpstr>
      <vt:lpstr>Physical examination</vt:lpstr>
      <vt:lpstr>Other aspects clinical diagnosis</vt:lpstr>
      <vt:lpstr>Diagnostic approach</vt:lpstr>
      <vt:lpstr>Additional laboratory tests</vt:lpstr>
      <vt:lpstr>عرض تقديمي في PowerPoint</vt:lpstr>
      <vt:lpstr>Case Definition: IE</vt:lpstr>
      <vt:lpstr>Modified Duke criteria</vt:lpstr>
      <vt:lpstr>Major criteria</vt:lpstr>
      <vt:lpstr>Petechiae</vt:lpstr>
      <vt:lpstr>Splinter Hemorrhages</vt:lpstr>
      <vt:lpstr>Osler’s Nodes</vt:lpstr>
      <vt:lpstr>Janeway Lesions</vt:lpstr>
      <vt:lpstr>Complications</vt:lpstr>
      <vt:lpstr>Embolic Complications</vt:lpstr>
      <vt:lpstr>Septic Pulmonary Emboli Septic Retinal embolus</vt:lpstr>
      <vt:lpstr>Local Spread of Infection</vt:lpstr>
      <vt:lpstr>Local Spread of Infection</vt:lpstr>
      <vt:lpstr>Metastatic Spread of  Infection</vt:lpstr>
      <vt:lpstr>Poor Prognostic Factors</vt:lpstr>
      <vt:lpstr>Echocardiographic findings</vt:lpstr>
      <vt:lpstr>Improved diagnostic value of echocardiography in patients  with infective endocarditis by transoesophageal approach A  prospective study</vt:lpstr>
      <vt:lpstr>Culture Negative” IE</vt:lpstr>
      <vt:lpstr>Lab Diagnosis! Etiologies“Culture Negative” IE  Based on clinical setting</vt:lpstr>
      <vt:lpstr>endocarditis</vt:lpstr>
      <vt:lpstr>عرض تقديمي في PowerPoint</vt:lpstr>
      <vt:lpstr>Indications for surgery in IE</vt:lpstr>
      <vt:lpstr>Prosthetic same as native valve  endocarditis</vt:lpstr>
      <vt:lpstr>عرض تقديمي في PowerPoint</vt:lpstr>
      <vt:lpstr>عرض تقديمي في PowerPoint</vt:lpstr>
      <vt:lpstr>Prophylaxis</vt:lpstr>
      <vt:lpstr>Dental procedures  where endocarditic  prophylaxis indicated: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لمى العياضي ID 441200235</cp:lastModifiedBy>
  <cp:revision>8</cp:revision>
  <dcterms:created xsi:type="dcterms:W3CDTF">2021-01-27T06:07:53Z</dcterms:created>
  <dcterms:modified xsi:type="dcterms:W3CDTF">2021-03-13T10:32:50Z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2021-01-27T00:00:00Z</vt:filetime>
  </property>
</Properties>
</file>