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notesMasterIdLst>
    <p:notesMasterId r:id="rId35"/>
  </p:notesMasterIdLst>
  <p:sldIdLst>
    <p:sldId id="256" r:id="rId2"/>
    <p:sldId id="331" r:id="rId3"/>
    <p:sldId id="332" r:id="rId4"/>
    <p:sldId id="341" r:id="rId5"/>
    <p:sldId id="285" r:id="rId6"/>
    <p:sldId id="326" r:id="rId7"/>
    <p:sldId id="355" r:id="rId8"/>
    <p:sldId id="356" r:id="rId9"/>
    <p:sldId id="286" r:id="rId10"/>
    <p:sldId id="350" r:id="rId11"/>
    <p:sldId id="351" r:id="rId12"/>
    <p:sldId id="287" r:id="rId13"/>
    <p:sldId id="306" r:id="rId14"/>
    <p:sldId id="288" r:id="rId15"/>
    <p:sldId id="354" r:id="rId16"/>
    <p:sldId id="357" r:id="rId17"/>
    <p:sldId id="371" r:id="rId18"/>
    <p:sldId id="372" r:id="rId19"/>
    <p:sldId id="373" r:id="rId20"/>
    <p:sldId id="374" r:id="rId21"/>
    <p:sldId id="375" r:id="rId22"/>
    <p:sldId id="376" r:id="rId23"/>
    <p:sldId id="343" r:id="rId24"/>
    <p:sldId id="344" r:id="rId25"/>
    <p:sldId id="365" r:id="rId26"/>
    <p:sldId id="367" r:id="rId27"/>
    <p:sldId id="345" r:id="rId28"/>
    <p:sldId id="353" r:id="rId29"/>
    <p:sldId id="347" r:id="rId30"/>
    <p:sldId id="378" r:id="rId31"/>
    <p:sldId id="368" r:id="rId32"/>
    <p:sldId id="316" r:id="rId33"/>
    <p:sldId id="31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85035" autoAdjust="0"/>
  </p:normalViewPr>
  <p:slideViewPr>
    <p:cSldViewPr snapToGrid="0">
      <p:cViewPr varScale="1">
        <p:scale>
          <a:sx n="81" d="100"/>
          <a:sy n="81" d="100"/>
        </p:scale>
        <p:origin x="1443" y="45"/>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0305A-5481-426A-8795-401B3A766D1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pPr rtl="1"/>
          <a:endParaRPr lang="ar-SA"/>
        </a:p>
      </dgm:t>
    </dgm:pt>
    <dgm:pt modelId="{D8D714B5-A9AB-4B91-9036-FE875819EFDE}">
      <dgm:prSet phldrT="[نص]"/>
      <dgm:spPr>
        <a:solidFill>
          <a:schemeClr val="tx1">
            <a:lumMod val="50000"/>
          </a:schemeClr>
        </a:solidFill>
        <a:effectLst>
          <a:glow rad="101600">
            <a:srgbClr val="FFFF00">
              <a:alpha val="60000"/>
            </a:srgbClr>
          </a:glow>
        </a:effectLst>
      </dgm:spPr>
      <dgm:t>
        <a:bodyPr/>
        <a:lstStyle/>
        <a:p>
          <a:pPr rtl="0"/>
          <a:r>
            <a:rPr lang="en-US" b="1" dirty="0">
              <a:solidFill>
                <a:schemeClr val="tx1">
                  <a:lumMod val="10000"/>
                </a:schemeClr>
              </a:solidFill>
            </a:rPr>
            <a:t>Excitation</a:t>
          </a:r>
        </a:p>
      </dgm:t>
    </dgm:pt>
    <dgm:pt modelId="{0CEEA4BF-5B46-4AF2-9D05-F9EF0E5E2B36}" type="parTrans" cxnId="{5397A1C1-F5EF-468E-B682-825FC460B2F6}">
      <dgm:prSet/>
      <dgm:spPr/>
      <dgm:t>
        <a:bodyPr/>
        <a:lstStyle/>
        <a:p>
          <a:pPr rtl="0"/>
          <a:endParaRPr lang="ar-SA">
            <a:solidFill>
              <a:schemeClr val="tx1">
                <a:lumMod val="10000"/>
              </a:schemeClr>
            </a:solidFill>
          </a:endParaRPr>
        </a:p>
      </dgm:t>
    </dgm:pt>
    <dgm:pt modelId="{4DEC13E6-5DF7-4E44-AC96-393FF7494904}" type="sibTrans" cxnId="{5397A1C1-F5EF-468E-B682-825FC460B2F6}">
      <dgm:prSet/>
      <dgm:spPr/>
      <dgm:t>
        <a:bodyPr/>
        <a:lstStyle/>
        <a:p>
          <a:pPr rtl="0"/>
          <a:endParaRPr lang="ar-SA">
            <a:solidFill>
              <a:schemeClr val="tx1">
                <a:lumMod val="10000"/>
              </a:schemeClr>
            </a:solidFill>
          </a:endParaRPr>
        </a:p>
      </dgm:t>
    </dgm:pt>
    <dgm:pt modelId="{E608F770-9589-4C32-8F5C-9235212E276F}">
      <dgm:prSet phldrT="[نص]"/>
      <dgm:spPr>
        <a:solidFill>
          <a:schemeClr val="tx1">
            <a:lumMod val="50000"/>
          </a:schemeClr>
        </a:solidFill>
        <a:effectLst>
          <a:glow rad="101600">
            <a:srgbClr val="FFFF00">
              <a:alpha val="60000"/>
            </a:srgbClr>
          </a:glow>
        </a:effectLst>
      </dgm:spPr>
      <dgm:t>
        <a:bodyPr/>
        <a:lstStyle/>
        <a:p>
          <a:pPr rtl="0"/>
          <a:r>
            <a:rPr lang="en-US" b="1" dirty="0">
              <a:solidFill>
                <a:schemeClr val="tx1">
                  <a:lumMod val="10000"/>
                </a:schemeClr>
              </a:solidFill>
            </a:rPr>
            <a:t>Increase </a:t>
          </a:r>
          <a:r>
            <a:rPr lang="en-US" b="1" dirty="0" err="1">
              <a:solidFill>
                <a:schemeClr val="tx1">
                  <a:lumMod val="10000"/>
                </a:schemeClr>
              </a:solidFill>
            </a:rPr>
            <a:t>Ca</a:t>
          </a:r>
          <a:r>
            <a:rPr lang="en-US" b="1" dirty="0">
              <a:solidFill>
                <a:schemeClr val="tx1">
                  <a:lumMod val="10000"/>
                </a:schemeClr>
              </a:solidFill>
            </a:rPr>
            <a:t>++</a:t>
          </a:r>
          <a:endParaRPr lang="ar-SA" b="1" dirty="0">
            <a:solidFill>
              <a:schemeClr val="tx1">
                <a:lumMod val="10000"/>
              </a:schemeClr>
            </a:solidFill>
          </a:endParaRPr>
        </a:p>
      </dgm:t>
    </dgm:pt>
    <dgm:pt modelId="{888073A2-CD35-49A1-B9B5-1B7CA9145F89}" type="parTrans" cxnId="{A60BB6FF-4442-42A1-86F0-E97B1B6A7626}">
      <dgm:prSet/>
      <dgm:spPr/>
      <dgm:t>
        <a:bodyPr/>
        <a:lstStyle/>
        <a:p>
          <a:pPr rtl="0"/>
          <a:endParaRPr lang="ar-SA">
            <a:solidFill>
              <a:schemeClr val="tx1">
                <a:lumMod val="10000"/>
              </a:schemeClr>
            </a:solidFill>
          </a:endParaRPr>
        </a:p>
      </dgm:t>
    </dgm:pt>
    <dgm:pt modelId="{C820E043-F6BA-4F34-8E79-DA9747245139}" type="sibTrans" cxnId="{A60BB6FF-4442-42A1-86F0-E97B1B6A7626}">
      <dgm:prSet/>
      <dgm:spPr/>
      <dgm:t>
        <a:bodyPr/>
        <a:lstStyle/>
        <a:p>
          <a:pPr rtl="0"/>
          <a:endParaRPr lang="ar-SA">
            <a:solidFill>
              <a:schemeClr val="tx1">
                <a:lumMod val="10000"/>
              </a:schemeClr>
            </a:solidFill>
          </a:endParaRPr>
        </a:p>
      </dgm:t>
    </dgm:pt>
    <dgm:pt modelId="{C1BA54C8-17C3-4EEE-8342-1093F32F68AC}">
      <dgm:prSet phldrT="[نص]"/>
      <dgm:spPr>
        <a:solidFill>
          <a:schemeClr val="tx1">
            <a:lumMod val="50000"/>
          </a:schemeClr>
        </a:solidFill>
        <a:effectLst>
          <a:glow rad="101600">
            <a:srgbClr val="FFFF00">
              <a:alpha val="60000"/>
            </a:srgbClr>
          </a:glow>
        </a:effectLst>
      </dgm:spPr>
      <dgm:t>
        <a:bodyPr/>
        <a:lstStyle/>
        <a:p>
          <a:pPr rtl="0"/>
          <a:r>
            <a:rPr lang="en-US" b="1" dirty="0">
              <a:solidFill>
                <a:schemeClr val="tx1">
                  <a:lumMod val="10000"/>
                </a:schemeClr>
              </a:solidFill>
            </a:rPr>
            <a:t>Contraction</a:t>
          </a:r>
        </a:p>
      </dgm:t>
    </dgm:pt>
    <dgm:pt modelId="{D9D8EED3-77A3-40D7-89EF-FB727BC68752}" type="parTrans" cxnId="{A940A94F-9959-49FC-B391-2A06DDC9F391}">
      <dgm:prSet/>
      <dgm:spPr/>
      <dgm:t>
        <a:bodyPr/>
        <a:lstStyle/>
        <a:p>
          <a:pPr rtl="0"/>
          <a:endParaRPr lang="ar-SA">
            <a:solidFill>
              <a:schemeClr val="tx1">
                <a:lumMod val="10000"/>
              </a:schemeClr>
            </a:solidFill>
          </a:endParaRPr>
        </a:p>
      </dgm:t>
    </dgm:pt>
    <dgm:pt modelId="{B7CE2176-B9FF-4AA3-91AC-DE895905FFCA}" type="sibTrans" cxnId="{A940A94F-9959-49FC-B391-2A06DDC9F391}">
      <dgm:prSet/>
      <dgm:spPr/>
      <dgm:t>
        <a:bodyPr/>
        <a:lstStyle/>
        <a:p>
          <a:pPr rtl="0"/>
          <a:endParaRPr lang="ar-SA">
            <a:solidFill>
              <a:schemeClr val="tx1">
                <a:lumMod val="10000"/>
              </a:schemeClr>
            </a:solidFill>
          </a:endParaRPr>
        </a:p>
      </dgm:t>
    </dgm:pt>
    <dgm:pt modelId="{C0FE4B6D-2B48-42C0-B911-A83CB50CFED8}" type="pres">
      <dgm:prSet presAssocID="{A380305A-5481-426A-8795-401B3A766D18}" presName="Name0" presStyleCnt="0">
        <dgm:presLayoutVars>
          <dgm:dir/>
          <dgm:animLvl val="lvl"/>
          <dgm:resizeHandles val="exact"/>
        </dgm:presLayoutVars>
      </dgm:prSet>
      <dgm:spPr/>
    </dgm:pt>
    <dgm:pt modelId="{F3E665E5-155F-4FDE-B36A-18F1DA793BC9}" type="pres">
      <dgm:prSet presAssocID="{D8D714B5-A9AB-4B91-9036-FE875819EFDE}" presName="parTxOnly" presStyleLbl="node1" presStyleIdx="0" presStyleCnt="3">
        <dgm:presLayoutVars>
          <dgm:chMax val="0"/>
          <dgm:chPref val="0"/>
          <dgm:bulletEnabled val="1"/>
        </dgm:presLayoutVars>
      </dgm:prSet>
      <dgm:spPr/>
    </dgm:pt>
    <dgm:pt modelId="{BD0FC528-7DC2-4292-A057-707725162ADB}" type="pres">
      <dgm:prSet presAssocID="{4DEC13E6-5DF7-4E44-AC96-393FF7494904}" presName="parTxOnlySpace" presStyleCnt="0"/>
      <dgm:spPr/>
    </dgm:pt>
    <dgm:pt modelId="{C269AF16-A57A-4CDA-875D-6AC67E2FFE29}" type="pres">
      <dgm:prSet presAssocID="{E608F770-9589-4C32-8F5C-9235212E276F}" presName="parTxOnly" presStyleLbl="node1" presStyleIdx="1" presStyleCnt="3" custLinFactNeighborX="-18192">
        <dgm:presLayoutVars>
          <dgm:chMax val="0"/>
          <dgm:chPref val="0"/>
          <dgm:bulletEnabled val="1"/>
        </dgm:presLayoutVars>
      </dgm:prSet>
      <dgm:spPr/>
    </dgm:pt>
    <dgm:pt modelId="{90E48710-22E6-4947-BAAD-BA91D7B34DA2}" type="pres">
      <dgm:prSet presAssocID="{C820E043-F6BA-4F34-8E79-DA9747245139}" presName="parTxOnlySpace" presStyleCnt="0"/>
      <dgm:spPr/>
    </dgm:pt>
    <dgm:pt modelId="{BB0C177F-4188-444F-B856-0A4473541498}" type="pres">
      <dgm:prSet presAssocID="{C1BA54C8-17C3-4EEE-8342-1093F32F68AC}" presName="parTxOnly" presStyleLbl="node1" presStyleIdx="2" presStyleCnt="3" custLinFactNeighborX="-18192">
        <dgm:presLayoutVars>
          <dgm:chMax val="0"/>
          <dgm:chPref val="0"/>
          <dgm:bulletEnabled val="1"/>
        </dgm:presLayoutVars>
      </dgm:prSet>
      <dgm:spPr/>
    </dgm:pt>
  </dgm:ptLst>
  <dgm:cxnLst>
    <dgm:cxn modelId="{B8404910-7280-4E00-8366-6008CF012DF2}" type="presOf" srcId="{E608F770-9589-4C32-8F5C-9235212E276F}" destId="{C269AF16-A57A-4CDA-875D-6AC67E2FFE29}" srcOrd="0" destOrd="0" presId="urn:microsoft.com/office/officeart/2005/8/layout/chevron1"/>
    <dgm:cxn modelId="{76A7A734-100B-4F3E-91E0-E3C3F9DD4BD1}" type="presOf" srcId="{D8D714B5-A9AB-4B91-9036-FE875819EFDE}" destId="{F3E665E5-155F-4FDE-B36A-18F1DA793BC9}" srcOrd="0" destOrd="0" presId="urn:microsoft.com/office/officeart/2005/8/layout/chevron1"/>
    <dgm:cxn modelId="{A940A94F-9959-49FC-B391-2A06DDC9F391}" srcId="{A380305A-5481-426A-8795-401B3A766D18}" destId="{C1BA54C8-17C3-4EEE-8342-1093F32F68AC}" srcOrd="2" destOrd="0" parTransId="{D9D8EED3-77A3-40D7-89EF-FB727BC68752}" sibTransId="{B7CE2176-B9FF-4AA3-91AC-DE895905FFCA}"/>
    <dgm:cxn modelId="{FC9E1CB7-DC1C-49F5-8DFC-A19C3547D0CD}" type="presOf" srcId="{C1BA54C8-17C3-4EEE-8342-1093F32F68AC}" destId="{BB0C177F-4188-444F-B856-0A4473541498}" srcOrd="0" destOrd="0" presId="urn:microsoft.com/office/officeart/2005/8/layout/chevron1"/>
    <dgm:cxn modelId="{5397A1C1-F5EF-468E-B682-825FC460B2F6}" srcId="{A380305A-5481-426A-8795-401B3A766D18}" destId="{D8D714B5-A9AB-4B91-9036-FE875819EFDE}" srcOrd="0" destOrd="0" parTransId="{0CEEA4BF-5B46-4AF2-9D05-F9EF0E5E2B36}" sibTransId="{4DEC13E6-5DF7-4E44-AC96-393FF7494904}"/>
    <dgm:cxn modelId="{81ACB0CC-EFFE-4E8A-BAF4-57CE0C6A1F8C}" type="presOf" srcId="{A380305A-5481-426A-8795-401B3A766D18}" destId="{C0FE4B6D-2B48-42C0-B911-A83CB50CFED8}" srcOrd="0" destOrd="0" presId="urn:microsoft.com/office/officeart/2005/8/layout/chevron1"/>
    <dgm:cxn modelId="{A60BB6FF-4442-42A1-86F0-E97B1B6A7626}" srcId="{A380305A-5481-426A-8795-401B3A766D18}" destId="{E608F770-9589-4C32-8F5C-9235212E276F}" srcOrd="1" destOrd="0" parTransId="{888073A2-CD35-49A1-B9B5-1B7CA9145F89}" sibTransId="{C820E043-F6BA-4F34-8E79-DA9747245139}"/>
    <dgm:cxn modelId="{70309C69-200B-468D-BB02-3436196FA5C6}" type="presParOf" srcId="{C0FE4B6D-2B48-42C0-B911-A83CB50CFED8}" destId="{F3E665E5-155F-4FDE-B36A-18F1DA793BC9}" srcOrd="0" destOrd="0" presId="urn:microsoft.com/office/officeart/2005/8/layout/chevron1"/>
    <dgm:cxn modelId="{48DCE7CC-14D9-4D47-9C3C-C06240BAAC67}" type="presParOf" srcId="{C0FE4B6D-2B48-42C0-B911-A83CB50CFED8}" destId="{BD0FC528-7DC2-4292-A057-707725162ADB}" srcOrd="1" destOrd="0" presId="urn:microsoft.com/office/officeart/2005/8/layout/chevron1"/>
    <dgm:cxn modelId="{F77A9453-A79F-4D6F-BC4A-6533A7682020}" type="presParOf" srcId="{C0FE4B6D-2B48-42C0-B911-A83CB50CFED8}" destId="{C269AF16-A57A-4CDA-875D-6AC67E2FFE29}" srcOrd="2" destOrd="0" presId="urn:microsoft.com/office/officeart/2005/8/layout/chevron1"/>
    <dgm:cxn modelId="{A7AD8AD0-A518-4179-8005-E16B30AFB708}" type="presParOf" srcId="{C0FE4B6D-2B48-42C0-B911-A83CB50CFED8}" destId="{90E48710-22E6-4947-BAAD-BA91D7B34DA2}" srcOrd="3" destOrd="0" presId="urn:microsoft.com/office/officeart/2005/8/layout/chevron1"/>
    <dgm:cxn modelId="{77EDFD69-6143-4537-83F8-BB19DD3AEDFF}" type="presParOf" srcId="{C0FE4B6D-2B48-42C0-B911-A83CB50CFED8}" destId="{BB0C177F-4188-444F-B856-0A4473541498}" srcOrd="4" destOrd="0" presId="urn:microsoft.com/office/officeart/2005/8/layout/chevron1"/>
  </dgm:cxnLst>
  <dgm:bg>
    <a:effectLst>
      <a:glow rad="101600">
        <a:schemeClr val="accent3">
          <a:satMod val="175000"/>
          <a:alpha val="40000"/>
        </a:schemeClr>
      </a:glo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665E5-155F-4FDE-B36A-18F1DA793BC9}">
      <dsp:nvSpPr>
        <dsp:cNvPr id="0" name=""/>
        <dsp:cNvSpPr/>
      </dsp:nvSpPr>
      <dsp:spPr>
        <a:xfrm>
          <a:off x="2411" y="381684"/>
          <a:ext cx="2937420" cy="1174968"/>
        </a:xfrm>
        <a:prstGeom prst="chevron">
          <a:avLst/>
        </a:prstGeom>
        <a:solidFill>
          <a:schemeClr val="tx1">
            <a:lumMod val="50000"/>
          </a:schemeClr>
        </a:solidFill>
        <a:ln w="19050" cap="flat" cmpd="sng" algn="ctr">
          <a:solidFill>
            <a:schemeClr val="lt1">
              <a:hueOff val="0"/>
              <a:satOff val="0"/>
              <a:lumOff val="0"/>
              <a:alphaOff val="0"/>
            </a:schemeClr>
          </a:solidFill>
          <a:prstDash val="solid"/>
        </a:ln>
        <a:effectLst>
          <a:glow rad="101600">
            <a:srgbClr val="FFFF00">
              <a:alpha val="6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lumMod val="10000"/>
                </a:schemeClr>
              </a:solidFill>
            </a:rPr>
            <a:t>Excitation</a:t>
          </a:r>
        </a:p>
      </dsp:txBody>
      <dsp:txXfrm>
        <a:off x="589895" y="381684"/>
        <a:ext cx="1762452" cy="1174968"/>
      </dsp:txXfrm>
    </dsp:sp>
    <dsp:sp modelId="{C269AF16-A57A-4CDA-875D-6AC67E2FFE29}">
      <dsp:nvSpPr>
        <dsp:cNvPr id="0" name=""/>
        <dsp:cNvSpPr/>
      </dsp:nvSpPr>
      <dsp:spPr>
        <a:xfrm>
          <a:off x="2592652" y="381684"/>
          <a:ext cx="2937420" cy="1174968"/>
        </a:xfrm>
        <a:prstGeom prst="chevron">
          <a:avLst/>
        </a:prstGeom>
        <a:solidFill>
          <a:schemeClr val="tx1">
            <a:lumMod val="50000"/>
          </a:schemeClr>
        </a:solidFill>
        <a:ln w="19050" cap="flat" cmpd="sng" algn="ctr">
          <a:solidFill>
            <a:schemeClr val="lt1">
              <a:hueOff val="0"/>
              <a:satOff val="0"/>
              <a:lumOff val="0"/>
              <a:alphaOff val="0"/>
            </a:schemeClr>
          </a:solidFill>
          <a:prstDash val="solid"/>
        </a:ln>
        <a:effectLst>
          <a:glow rad="101600">
            <a:srgbClr val="FFFF00">
              <a:alpha val="6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lumMod val="10000"/>
                </a:schemeClr>
              </a:solidFill>
            </a:rPr>
            <a:t>Increase </a:t>
          </a:r>
          <a:r>
            <a:rPr lang="en-US" sz="2500" b="1" kern="1200" dirty="0" err="1">
              <a:solidFill>
                <a:schemeClr val="tx1">
                  <a:lumMod val="10000"/>
                </a:schemeClr>
              </a:solidFill>
            </a:rPr>
            <a:t>Ca</a:t>
          </a:r>
          <a:r>
            <a:rPr lang="en-US" sz="2500" b="1" kern="1200" dirty="0">
              <a:solidFill>
                <a:schemeClr val="tx1">
                  <a:lumMod val="10000"/>
                </a:schemeClr>
              </a:solidFill>
            </a:rPr>
            <a:t>++</a:t>
          </a:r>
          <a:endParaRPr lang="ar-SA" sz="2500" b="1" kern="1200" dirty="0">
            <a:solidFill>
              <a:schemeClr val="tx1">
                <a:lumMod val="10000"/>
              </a:schemeClr>
            </a:solidFill>
          </a:endParaRPr>
        </a:p>
      </dsp:txBody>
      <dsp:txXfrm>
        <a:off x="3180136" y="381684"/>
        <a:ext cx="1762452" cy="1174968"/>
      </dsp:txXfrm>
    </dsp:sp>
    <dsp:sp modelId="{BB0C177F-4188-444F-B856-0A4473541498}">
      <dsp:nvSpPr>
        <dsp:cNvPr id="0" name=""/>
        <dsp:cNvSpPr/>
      </dsp:nvSpPr>
      <dsp:spPr>
        <a:xfrm>
          <a:off x="5236330" y="381684"/>
          <a:ext cx="2937420" cy="1174968"/>
        </a:xfrm>
        <a:prstGeom prst="chevron">
          <a:avLst/>
        </a:prstGeom>
        <a:solidFill>
          <a:schemeClr val="tx1">
            <a:lumMod val="50000"/>
          </a:schemeClr>
        </a:solidFill>
        <a:ln w="19050" cap="flat" cmpd="sng" algn="ctr">
          <a:solidFill>
            <a:schemeClr val="lt1">
              <a:hueOff val="0"/>
              <a:satOff val="0"/>
              <a:lumOff val="0"/>
              <a:alphaOff val="0"/>
            </a:schemeClr>
          </a:solidFill>
          <a:prstDash val="solid"/>
        </a:ln>
        <a:effectLst>
          <a:glow rad="101600">
            <a:srgbClr val="FFFF00">
              <a:alpha val="6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tx1">
                  <a:lumMod val="10000"/>
                </a:schemeClr>
              </a:solidFill>
            </a:rPr>
            <a:t>Contraction</a:t>
          </a:r>
        </a:p>
      </dsp:txBody>
      <dsp:txXfrm>
        <a:off x="5823814" y="381684"/>
        <a:ext cx="1762452" cy="11749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837FD-3708-4A61-8A05-8AF87C4B96C5}" type="datetimeFigureOut">
              <a:rPr lang="en-US" smtClean="0"/>
              <a:pPr/>
              <a:t>2/28/21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11B706-80E1-40A3-BC09-18F3575AF6FF}" type="slidenum">
              <a:rPr lang="en-US" smtClean="0"/>
              <a:pPr/>
              <a:t>‹#›</a:t>
            </a:fld>
            <a:endParaRPr lang="en-US"/>
          </a:p>
        </p:txBody>
      </p:sp>
    </p:spTree>
    <p:extLst>
      <p:ext uri="{BB962C8B-B14F-4D97-AF65-F5344CB8AC3E}">
        <p14:creationId xmlns:p14="http://schemas.microsoft.com/office/powerpoint/2010/main" val="327567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vpharmacology.com/antiarrhy/antiarrhythmic"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1</a:t>
            </a:fld>
            <a:endParaRPr lang="en-US"/>
          </a:p>
        </p:txBody>
      </p:sp>
    </p:spTree>
    <p:extLst>
      <p:ext uri="{BB962C8B-B14F-4D97-AF65-F5344CB8AC3E}">
        <p14:creationId xmlns:p14="http://schemas.microsoft.com/office/powerpoint/2010/main" val="1329604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buFont typeface="Arial" pitchFamily="34" charset="0"/>
              <a:buChar char="•"/>
            </a:pPr>
            <a:endParaRPr lang="ar-SA" sz="1200" b="1" dirty="0"/>
          </a:p>
          <a:p>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17</a:t>
            </a:fld>
            <a:endParaRPr lang="en-US"/>
          </a:p>
        </p:txBody>
      </p:sp>
    </p:spTree>
    <p:extLst>
      <p:ext uri="{BB962C8B-B14F-4D97-AF65-F5344CB8AC3E}">
        <p14:creationId xmlns:p14="http://schemas.microsoft.com/office/powerpoint/2010/main" val="3785765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18</a:t>
            </a:fld>
            <a:endParaRPr lang="en-US"/>
          </a:p>
        </p:txBody>
      </p:sp>
    </p:spTree>
    <p:extLst>
      <p:ext uri="{BB962C8B-B14F-4D97-AF65-F5344CB8AC3E}">
        <p14:creationId xmlns:p14="http://schemas.microsoft.com/office/powerpoint/2010/main" val="163586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Slow </a:t>
            </a:r>
            <a:r>
              <a:rPr lang="en-US" sz="1200" dirty="0">
                <a:solidFill>
                  <a:srgbClr val="FFFF00"/>
                </a:solidFill>
              </a:rPr>
              <a:t> </a:t>
            </a:r>
            <a:r>
              <a:rPr lang="en-US" sz="1200" dirty="0"/>
              <a:t>Ca</a:t>
            </a:r>
            <a:r>
              <a:rPr lang="en-US" sz="1200" baseline="30000" dirty="0"/>
              <a:t>+2</a:t>
            </a:r>
            <a:r>
              <a:rPr lang="en-US" sz="1200" dirty="0">
                <a:solidFill>
                  <a:srgbClr val="FFFF00"/>
                </a:solidFill>
              </a:rPr>
              <a:t> </a:t>
            </a:r>
            <a:r>
              <a:rPr lang="en-US" sz="1200" dirty="0"/>
              <a:t> channels differ from fast Na+ channels in that they are </a:t>
            </a:r>
            <a:r>
              <a:rPr lang="en-US" sz="1200" dirty="0">
                <a:solidFill>
                  <a:srgbClr val="FFFF00"/>
                </a:solidFill>
              </a:rPr>
              <a:t>slower</a:t>
            </a:r>
            <a:r>
              <a:rPr lang="en-US" sz="1200" dirty="0"/>
              <a:t> to open and </a:t>
            </a:r>
            <a:r>
              <a:rPr lang="en-US" sz="1200" dirty="0">
                <a:solidFill>
                  <a:srgbClr val="FFFF00"/>
                </a:solidFill>
              </a:rPr>
              <a:t>remain</a:t>
            </a:r>
            <a:r>
              <a:rPr lang="en-US" sz="1200" dirty="0"/>
              <a:t> open for several tenths of a second. (these channels </a:t>
            </a:r>
            <a:r>
              <a:rPr lang="en-US" sz="1200" dirty="0">
                <a:solidFill>
                  <a:srgbClr val="FFFF00"/>
                </a:solidFill>
              </a:rPr>
              <a:t>maintain a prolonged depolarization ►</a:t>
            </a:r>
            <a:r>
              <a:rPr lang="en-US" sz="1200" u="sng" dirty="0">
                <a:solidFill>
                  <a:srgbClr val="FFFF00"/>
                </a:solidFill>
              </a:rPr>
              <a:t>plateau)</a:t>
            </a:r>
            <a:r>
              <a:rPr lang="en-US" sz="1200" dirty="0"/>
              <a:t>.</a:t>
            </a:r>
            <a:r>
              <a:rPr lang="en-US" sz="1200" b="1" u="sng" dirty="0"/>
              <a:t> </a:t>
            </a:r>
          </a:p>
          <a:p>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19</a:t>
            </a:fld>
            <a:endParaRPr lang="en-US"/>
          </a:p>
        </p:txBody>
      </p:sp>
    </p:spTree>
    <p:extLst>
      <p:ext uri="{BB962C8B-B14F-4D97-AF65-F5344CB8AC3E}">
        <p14:creationId xmlns:p14="http://schemas.microsoft.com/office/powerpoint/2010/main" val="3718904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r>
              <a:rPr lang="en-US" sz="1200" b="1" dirty="0"/>
              <a:t>Second: </a:t>
            </a:r>
            <a:r>
              <a:rPr lang="en-US" sz="1200" dirty="0"/>
              <a:t>Immediately after onset of AP, permeability of membrane for </a:t>
            </a:r>
            <a:r>
              <a:rPr lang="en-US" sz="1200" dirty="0">
                <a:solidFill>
                  <a:srgbClr val="FFFF00"/>
                </a:solidFill>
              </a:rPr>
              <a:t>K+  ↓  fivefold</a:t>
            </a:r>
            <a:r>
              <a:rPr lang="en-US" sz="1200" dirty="0"/>
              <a:t> (does not occur in skeletal muscle). </a:t>
            </a:r>
          </a:p>
          <a:p>
            <a:pPr algn="l"/>
            <a:r>
              <a:rPr lang="en-US" sz="1200" dirty="0">
                <a:solidFill>
                  <a:srgbClr val="FFFF00"/>
                </a:solidFill>
              </a:rPr>
              <a:t>Decreased K+ permeability ↓ out flux of K+ </a:t>
            </a:r>
            <a:r>
              <a:rPr lang="en-US" sz="1200" dirty="0"/>
              <a:t>during AP plateau and prevents return of AP voltage to its resting level.</a:t>
            </a:r>
          </a:p>
          <a:p>
            <a:pPr algn="l">
              <a:buFont typeface="Arial" pitchFamily="34" charset="0"/>
              <a:buChar char="•"/>
            </a:pPr>
            <a:r>
              <a:rPr lang="en-US" sz="1200" dirty="0"/>
              <a:t>When slow Ca</a:t>
            </a:r>
            <a:r>
              <a:rPr lang="en-US" sz="1200" baseline="30000" dirty="0"/>
              <a:t>+2</a:t>
            </a:r>
            <a:r>
              <a:rPr lang="en-US" sz="1200" dirty="0"/>
              <a:t>-</a:t>
            </a:r>
            <a:r>
              <a:rPr lang="en-US" sz="1200" dirty="0">
                <a:solidFill>
                  <a:srgbClr val="FFFF00"/>
                </a:solidFill>
              </a:rPr>
              <a:t> </a:t>
            </a:r>
            <a:r>
              <a:rPr lang="en-US" sz="1200" dirty="0" err="1"/>
              <a:t>Na</a:t>
            </a:r>
            <a:r>
              <a:rPr lang="en-US" sz="1200" baseline="30000" dirty="0" err="1"/>
              <a:t>+</a:t>
            </a:r>
            <a:r>
              <a:rPr lang="en-US" sz="1200" dirty="0" err="1"/>
              <a:t>channels</a:t>
            </a:r>
            <a:r>
              <a:rPr lang="en-US" sz="1200" dirty="0"/>
              <a:t> close, permeability for K+ ↑ rapidly; Which returns the membrane potential to its resting level, ending the AP.</a:t>
            </a:r>
            <a:endParaRPr lang="ar-SA" sz="1200" dirty="0"/>
          </a:p>
          <a:p>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20</a:t>
            </a:fld>
            <a:endParaRPr lang="en-US"/>
          </a:p>
        </p:txBody>
      </p:sp>
    </p:spTree>
    <p:extLst>
      <p:ext uri="{BB962C8B-B14F-4D97-AF65-F5344CB8AC3E}">
        <p14:creationId xmlns:p14="http://schemas.microsoft.com/office/powerpoint/2010/main" val="278384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i="0" kern="1200" dirty="0">
                <a:solidFill>
                  <a:schemeClr val="tx1"/>
                </a:solidFill>
                <a:effectLst/>
                <a:latin typeface="+mn-lt"/>
                <a:ea typeface="+mn-ea"/>
                <a:cs typeface="+mn-cs"/>
              </a:rPr>
              <a:t>In </a:t>
            </a:r>
            <a:r>
              <a:rPr lang="en-US" sz="1200" b="1" i="0" kern="1200" dirty="0">
                <a:solidFill>
                  <a:schemeClr val="tx1"/>
                </a:solidFill>
                <a:effectLst/>
                <a:latin typeface="+mn-lt"/>
                <a:ea typeface="+mn-ea"/>
                <a:cs typeface="+mn-cs"/>
              </a:rPr>
              <a:t>cardiac muscle</a:t>
            </a:r>
            <a:r>
              <a:rPr lang="en-US" sz="1200" b="0" i="0" kern="1200" dirty="0">
                <a:solidFill>
                  <a:schemeClr val="tx1"/>
                </a:solidFill>
                <a:effectLst/>
                <a:latin typeface="+mn-lt"/>
                <a:ea typeface="+mn-ea"/>
                <a:cs typeface="+mn-cs"/>
              </a:rPr>
              <a:t>, the duration of action potential is same as the duration of its mechanical response. Thus the mechanical response can't be merged and therefore </a:t>
            </a:r>
            <a:r>
              <a:rPr lang="en-US" sz="1200" b="1" i="0" kern="1200" dirty="0">
                <a:solidFill>
                  <a:schemeClr val="tx1"/>
                </a:solidFill>
                <a:effectLst/>
                <a:latin typeface="+mn-lt"/>
                <a:ea typeface="+mn-ea"/>
                <a:cs typeface="+mn-cs"/>
              </a:rPr>
              <a:t>cardiac muscles</a:t>
            </a:r>
            <a:r>
              <a:rPr lang="en-US" sz="1200" b="0" i="0" kern="1200" dirty="0">
                <a:solidFill>
                  <a:schemeClr val="tx1"/>
                </a:solidFill>
                <a:effectLst/>
                <a:latin typeface="+mn-lt"/>
                <a:ea typeface="+mn-ea"/>
                <a:cs typeface="+mn-cs"/>
              </a:rPr>
              <a:t> can't be </a:t>
            </a:r>
            <a:r>
              <a:rPr lang="en-US" sz="1200" b="1" i="0" kern="1200" dirty="0">
                <a:solidFill>
                  <a:schemeClr val="tx1"/>
                </a:solidFill>
                <a:effectLst/>
                <a:latin typeface="+mn-lt"/>
                <a:ea typeface="+mn-ea"/>
                <a:cs typeface="+mn-cs"/>
              </a:rPr>
              <a:t>tetanized</a:t>
            </a:r>
            <a:r>
              <a:rPr lang="en-US" sz="1200" b="0" i="0" kern="1200" dirty="0">
                <a:solidFill>
                  <a:schemeClr val="tx1"/>
                </a:solidFill>
                <a:effectLst/>
                <a:latin typeface="+mn-lt"/>
                <a:ea typeface="+mn-ea"/>
                <a:cs typeface="+mn-cs"/>
              </a:rPr>
              <a:t>. </a:t>
            </a:r>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21</a:t>
            </a:fld>
            <a:endParaRPr lang="en-US"/>
          </a:p>
        </p:txBody>
      </p:sp>
    </p:spTree>
    <p:extLst>
      <p:ext uri="{BB962C8B-B14F-4D97-AF65-F5344CB8AC3E}">
        <p14:creationId xmlns:p14="http://schemas.microsoft.com/office/powerpoint/2010/main" val="1374563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457200" indent="-457200" algn="l">
              <a:buFont typeface="Arial" panose="020B0604020202020204" pitchFamily="34" charset="0"/>
              <a:buChar char="•"/>
            </a:pPr>
            <a:r>
              <a:rPr lang="en-US" b="1" dirty="0">
                <a:solidFill>
                  <a:srgbClr val="FFFF00"/>
                </a:solidFill>
              </a:rPr>
              <a:t>Refractory period (absolute) </a:t>
            </a:r>
            <a:r>
              <a:rPr lang="en-US" dirty="0"/>
              <a:t>:Cardiac muscle is refractory to re-stimulation during most of the AP (additional stimulus can not trigger a new AP).</a:t>
            </a:r>
          </a:p>
          <a:p>
            <a:pPr marL="457200" indent="-457200" algn="l">
              <a:buFont typeface="Arial" panose="020B0604020202020204" pitchFamily="34" charset="0"/>
              <a:buChar char="•"/>
            </a:pPr>
            <a:r>
              <a:rPr lang="en-US" dirty="0"/>
              <a:t>RP </a:t>
            </a:r>
            <a:r>
              <a:rPr lang="en-US" dirty="0">
                <a:solidFill>
                  <a:srgbClr val="FFFF00"/>
                </a:solidFill>
              </a:rPr>
              <a:t>ventricle=</a:t>
            </a:r>
            <a:r>
              <a:rPr lang="en-US" dirty="0"/>
              <a:t> </a:t>
            </a:r>
            <a:r>
              <a:rPr lang="en-US" dirty="0">
                <a:solidFill>
                  <a:srgbClr val="FFFF00"/>
                </a:solidFill>
              </a:rPr>
              <a:t>0.25-0.30 </a:t>
            </a:r>
            <a:r>
              <a:rPr lang="en-US" dirty="0"/>
              <a:t>sec (duration of plateau) </a:t>
            </a:r>
          </a:p>
          <a:p>
            <a:pPr marL="457200" indent="-457200" algn="l">
              <a:buFont typeface="Arial" panose="020B0604020202020204" pitchFamily="34" charset="0"/>
              <a:buChar char="•"/>
            </a:pPr>
            <a:r>
              <a:rPr lang="en-US" dirty="0"/>
              <a:t>RP </a:t>
            </a:r>
            <a:r>
              <a:rPr lang="en-US" dirty="0">
                <a:solidFill>
                  <a:srgbClr val="FFFF00"/>
                </a:solidFill>
              </a:rPr>
              <a:t>atrial</a:t>
            </a:r>
            <a:r>
              <a:rPr lang="en-US" dirty="0"/>
              <a:t> = </a:t>
            </a:r>
            <a:r>
              <a:rPr lang="en-US" dirty="0">
                <a:solidFill>
                  <a:srgbClr val="FFFF00"/>
                </a:solidFill>
              </a:rPr>
              <a:t>0.15</a:t>
            </a:r>
            <a:r>
              <a:rPr lang="en-US" dirty="0"/>
              <a:t> sec.</a:t>
            </a:r>
          </a:p>
          <a:p>
            <a:pPr marL="457200" indent="-457200" algn="l">
              <a:buFont typeface="Arial" panose="020B0604020202020204" pitchFamily="34" charset="0"/>
              <a:buChar char="•"/>
            </a:pPr>
            <a:r>
              <a:rPr lang="en-US" sz="1200" b="0" i="0" kern="1200" dirty="0">
                <a:solidFill>
                  <a:schemeClr val="tx1"/>
                </a:solidFill>
                <a:effectLst/>
                <a:latin typeface="+mn-lt"/>
                <a:ea typeface="+mn-ea"/>
                <a:cs typeface="+mn-cs"/>
              </a:rPr>
              <a:t>The ARP acts as a protective mechanism in the heart by preventing multiple, compounded action potentials from occurring. If these were to occur, the heart would be unable to adequately fill with blood and eject blood.</a:t>
            </a:r>
          </a:p>
          <a:p>
            <a:pPr marL="457200" indent="-457200" algn="l">
              <a:buFont typeface="Arial" panose="020B0604020202020204" pitchFamily="34" charset="0"/>
              <a:buChar char="•"/>
            </a:pPr>
            <a:r>
              <a:rPr lang="en-US" sz="1200" b="0" i="0" kern="1200" dirty="0">
                <a:solidFill>
                  <a:schemeClr val="tx1"/>
                </a:solidFill>
                <a:effectLst/>
                <a:latin typeface="+mn-lt"/>
                <a:ea typeface="+mn-ea"/>
                <a:cs typeface="+mn-cs"/>
              </a:rPr>
              <a:t>Many </a:t>
            </a:r>
            <a:r>
              <a:rPr lang="en-US" sz="1200" b="0" i="0" u="sng" kern="1200" dirty="0">
                <a:solidFill>
                  <a:schemeClr val="tx1"/>
                </a:solidFill>
                <a:effectLst/>
                <a:latin typeface="+mn-lt"/>
                <a:ea typeface="+mn-ea"/>
                <a:cs typeface="+mn-cs"/>
                <a:hlinkClick r:id="rId3"/>
              </a:rPr>
              <a:t>antiarrhythmic drugs</a:t>
            </a:r>
            <a:r>
              <a:rPr lang="en-US" sz="1200" b="0" i="0" kern="1200" dirty="0">
                <a:solidFill>
                  <a:schemeClr val="tx1"/>
                </a:solidFill>
                <a:effectLst/>
                <a:latin typeface="+mn-lt"/>
                <a:ea typeface="+mn-ea"/>
                <a:cs typeface="+mn-cs"/>
              </a:rPr>
              <a:t> alter the ARP, thereby altering cellular excitability. </a:t>
            </a:r>
          </a:p>
          <a:p>
            <a:pPr marL="457200" indent="-457200" algn="l">
              <a:buFont typeface="Arial" panose="020B0604020202020204" pitchFamily="34" charset="0"/>
              <a:buChar char="•"/>
            </a:pPr>
            <a:endParaRPr lang="en-US" sz="1200" b="0" i="0" kern="1200" dirty="0">
              <a:solidFill>
                <a:schemeClr val="tx1"/>
              </a:solidFill>
              <a:effectLst/>
              <a:latin typeface="+mn-lt"/>
              <a:ea typeface="+mn-ea"/>
              <a:cs typeface="+mn-cs"/>
            </a:endParaRPr>
          </a:p>
          <a:p>
            <a:pPr marL="457200" indent="-457200" algn="l">
              <a:buFont typeface="Arial" panose="020B0604020202020204" pitchFamily="34" charset="0"/>
              <a:buChar char="•"/>
            </a:pPr>
            <a:endParaRPr lang="en-US" sz="1200" b="0" i="0" kern="1200" dirty="0">
              <a:solidFill>
                <a:schemeClr val="tx1"/>
              </a:solidFill>
              <a:effectLst/>
              <a:latin typeface="+mn-lt"/>
              <a:ea typeface="+mn-ea"/>
              <a:cs typeface="+mn-cs"/>
            </a:endParaRP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b="1" dirty="0">
                <a:solidFill>
                  <a:srgbClr val="FFFF00"/>
                </a:solidFill>
              </a:rPr>
              <a:t>Relative refractory period</a:t>
            </a:r>
            <a:r>
              <a:rPr lang="en-US" b="1" dirty="0"/>
              <a:t>: </a:t>
            </a:r>
            <a:r>
              <a:rPr lang="en-US" dirty="0"/>
              <a:t>muscle difficult to excite but can be excited by a strong signal “premature” contraction). </a:t>
            </a:r>
          </a:p>
          <a:p>
            <a:pPr marL="457200" indent="-457200" algn="l">
              <a:buFont typeface="Arial" panose="020B0604020202020204" pitchFamily="34" charset="0"/>
              <a:buChar char="•"/>
            </a:pPr>
            <a:r>
              <a:rPr lang="en-US" dirty="0"/>
              <a:t>RRP </a:t>
            </a:r>
            <a:r>
              <a:rPr lang="en-US" dirty="0">
                <a:solidFill>
                  <a:srgbClr val="FFFF00"/>
                </a:solidFill>
              </a:rPr>
              <a:t>ventricle= 0.05 sec,       R</a:t>
            </a:r>
            <a:r>
              <a:rPr lang="en-US" dirty="0"/>
              <a:t>RP </a:t>
            </a:r>
            <a:r>
              <a:rPr lang="en-US" dirty="0">
                <a:solidFill>
                  <a:srgbClr val="FFFF00"/>
                </a:solidFill>
              </a:rPr>
              <a:t>atrial</a:t>
            </a:r>
            <a:r>
              <a:rPr lang="en-US" dirty="0"/>
              <a:t> =</a:t>
            </a:r>
            <a:r>
              <a:rPr lang="en-US" dirty="0">
                <a:solidFill>
                  <a:srgbClr val="FFFF00"/>
                </a:solidFill>
              </a:rPr>
              <a:t>0.03 sec</a:t>
            </a:r>
          </a:p>
          <a:p>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22</a:t>
            </a:fld>
            <a:endParaRPr lang="en-US"/>
          </a:p>
        </p:txBody>
      </p:sp>
    </p:spTree>
    <p:extLst>
      <p:ext uri="{BB962C8B-B14F-4D97-AF65-F5344CB8AC3E}">
        <p14:creationId xmlns:p14="http://schemas.microsoft.com/office/powerpoint/2010/main" val="1282273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This is the process linking electrical excitation to contraction. Calcium has an essential role in this process; a raised intracellular calcium concentration is the trigger that activates contraction.</a:t>
            </a:r>
          </a:p>
          <a:p>
            <a:endParaRPr lang="en-US"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23</a:t>
            </a:fld>
            <a:endParaRPr lang="en-US"/>
          </a:p>
        </p:txBody>
      </p:sp>
    </p:spTree>
    <p:extLst>
      <p:ext uri="{BB962C8B-B14F-4D97-AF65-F5344CB8AC3E}">
        <p14:creationId xmlns:p14="http://schemas.microsoft.com/office/powerpoint/2010/main" val="3852171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77500" lnSpcReduction="20000"/>
          </a:bodyPr>
          <a:lstStyle/>
          <a:p>
            <a:r>
              <a:rPr lang="en-US" sz="1200" b="1" i="0" u="none" strike="noStrike" kern="1200" baseline="0" dirty="0">
                <a:solidFill>
                  <a:schemeClr val="tx1"/>
                </a:solidFill>
                <a:latin typeface="+mn-lt"/>
                <a:ea typeface="+mn-ea"/>
                <a:cs typeface="+mn-cs"/>
              </a:rPr>
              <a:t>These steps correlate with the circled numbers shown in Figure 4-18.</a:t>
            </a:r>
          </a:p>
          <a:p>
            <a:r>
              <a:rPr lang="en-US" sz="1200" b="0" i="0" u="none" strike="noStrike" kern="1200" baseline="0" dirty="0">
                <a:solidFill>
                  <a:schemeClr val="tx1"/>
                </a:solidFill>
                <a:latin typeface="+mn-lt"/>
                <a:ea typeface="+mn-ea"/>
                <a:cs typeface="+mn-cs"/>
              </a:rPr>
              <a:t>1. The cardiac </a:t>
            </a:r>
            <a:r>
              <a:rPr lang="en-US" sz="1200" b="1" i="0" u="none" strike="noStrike" kern="1200" baseline="0" dirty="0">
                <a:solidFill>
                  <a:schemeClr val="tx1"/>
                </a:solidFill>
                <a:latin typeface="+mn-lt"/>
                <a:ea typeface="+mn-ea"/>
                <a:cs typeface="+mn-cs"/>
              </a:rPr>
              <a:t>action potential </a:t>
            </a:r>
            <a:r>
              <a:rPr lang="en-US" sz="1200" b="0" i="0" u="none" strike="noStrike" kern="1200" baseline="0" dirty="0">
                <a:solidFill>
                  <a:schemeClr val="tx1"/>
                </a:solidFill>
                <a:latin typeface="+mn-lt"/>
                <a:ea typeface="+mn-ea"/>
                <a:cs typeface="+mn-cs"/>
              </a:rPr>
              <a:t>is initiated in the myocardial cell membrane, and the depolarization spreads to the interior of the cell via the T tubules.</a:t>
            </a:r>
          </a:p>
          <a:p>
            <a:r>
              <a:rPr lang="en-US" sz="1200" b="0" i="0" u="none" strike="noStrike" kern="1200" baseline="0" dirty="0">
                <a:solidFill>
                  <a:schemeClr val="tx1"/>
                </a:solidFill>
                <a:latin typeface="+mn-lt"/>
                <a:ea typeface="+mn-ea"/>
                <a:cs typeface="+mn-cs"/>
              </a:rPr>
              <a:t>Recall that a unique feature of the cardiac action potential is its plateau (phase 2), which results from an increase in </a:t>
            </a:r>
            <a:r>
              <a:rPr lang="en-US" sz="1200" b="0" i="0" u="none" strike="noStrike" kern="1200" baseline="0" dirty="0" err="1">
                <a:solidFill>
                  <a:schemeClr val="tx1"/>
                </a:solidFill>
                <a:latin typeface="+mn-lt"/>
                <a:ea typeface="+mn-ea"/>
                <a:cs typeface="+mn-cs"/>
              </a:rPr>
              <a:t>gCa</a:t>
            </a:r>
            <a:r>
              <a:rPr lang="en-US" sz="1200" b="0" i="0" u="none" strike="noStrike" kern="1200" baseline="0" dirty="0">
                <a:solidFill>
                  <a:schemeClr val="tx1"/>
                </a:solidFill>
                <a:latin typeface="+mn-lt"/>
                <a:ea typeface="+mn-ea"/>
                <a:cs typeface="+mn-cs"/>
              </a:rPr>
              <a:t> and an </a:t>
            </a:r>
            <a:r>
              <a:rPr lang="en-US" sz="1200" b="1" i="0" u="none" strike="noStrike" kern="1200" baseline="0" dirty="0">
                <a:solidFill>
                  <a:schemeClr val="tx1"/>
                </a:solidFill>
                <a:latin typeface="+mn-lt"/>
                <a:ea typeface="+mn-ea"/>
                <a:cs typeface="+mn-cs"/>
              </a:rPr>
              <a:t>inward Ca2+ current </a:t>
            </a:r>
            <a:r>
              <a:rPr lang="en-US" sz="1200" b="0" i="0" u="none" strike="noStrike" kern="1200" baseline="0" dirty="0">
                <a:solidFill>
                  <a:schemeClr val="tx1"/>
                </a:solidFill>
                <a:latin typeface="+mn-lt"/>
                <a:ea typeface="+mn-ea"/>
                <a:cs typeface="+mn-cs"/>
              </a:rPr>
              <a:t>in</a:t>
            </a:r>
          </a:p>
          <a:p>
            <a:r>
              <a:rPr lang="en-US" sz="1200" b="0" i="0" u="none" strike="noStrike" kern="1200" baseline="0" dirty="0">
                <a:solidFill>
                  <a:schemeClr val="tx1"/>
                </a:solidFill>
                <a:latin typeface="+mn-lt"/>
                <a:ea typeface="+mn-ea"/>
                <a:cs typeface="+mn-cs"/>
              </a:rPr>
              <a:t>which Ca2+ flows through L-type Ca2+ channels from extracellular fluid (ECF) to intracellular fluid (ICF).</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Entry of Ca2+ into the myocardial cell produces an increase in intracellular Ca2+ concentration. This increase in intracellular Ca2+ concentration is </a:t>
            </a:r>
            <a:r>
              <a:rPr lang="en-US" sz="1200" b="0" i="1" u="none" strike="noStrike" kern="1200" baseline="0" dirty="0">
                <a:solidFill>
                  <a:schemeClr val="tx1"/>
                </a:solidFill>
                <a:latin typeface="+mn-lt"/>
                <a:ea typeface="+mn-ea"/>
                <a:cs typeface="+mn-cs"/>
              </a:rPr>
              <a:t>not</a:t>
            </a:r>
          </a:p>
          <a:p>
            <a:r>
              <a:rPr lang="en-US" sz="1200" b="0" i="0" u="none" strike="noStrike" kern="1200" baseline="0" dirty="0">
                <a:solidFill>
                  <a:schemeClr val="tx1"/>
                </a:solidFill>
                <a:latin typeface="+mn-lt"/>
                <a:ea typeface="+mn-ea"/>
                <a:cs typeface="+mn-cs"/>
              </a:rPr>
              <a:t>sufficient </a:t>
            </a:r>
            <a:r>
              <a:rPr lang="en-US" sz="1200" b="0" i="1" u="none" strike="noStrike" kern="1200" baseline="0" dirty="0">
                <a:solidFill>
                  <a:schemeClr val="tx1"/>
                </a:solidFill>
                <a:latin typeface="+mn-lt"/>
                <a:ea typeface="+mn-ea"/>
                <a:cs typeface="+mn-cs"/>
              </a:rPr>
              <a:t>alone </a:t>
            </a:r>
            <a:r>
              <a:rPr lang="en-US" sz="1200" b="0" i="0" u="none" strike="noStrike" kern="1200" baseline="0" dirty="0">
                <a:solidFill>
                  <a:schemeClr val="tx1"/>
                </a:solidFill>
                <a:latin typeface="+mn-lt"/>
                <a:ea typeface="+mn-ea"/>
                <a:cs typeface="+mn-cs"/>
              </a:rPr>
              <a:t>to initiate contraction, but it triggers the release of </a:t>
            </a:r>
            <a:r>
              <a:rPr lang="en-US" sz="1200" b="0" i="1" u="none" strike="noStrike" kern="1200" baseline="0" dirty="0">
                <a:solidFill>
                  <a:schemeClr val="tx1"/>
                </a:solidFill>
                <a:latin typeface="+mn-lt"/>
                <a:ea typeface="+mn-ea"/>
                <a:cs typeface="+mn-cs"/>
              </a:rPr>
              <a:t>more </a:t>
            </a:r>
            <a:r>
              <a:rPr lang="en-US" sz="1200" b="0" i="0" u="none" strike="noStrike" kern="1200" baseline="0" dirty="0">
                <a:solidFill>
                  <a:schemeClr val="tx1"/>
                </a:solidFill>
                <a:latin typeface="+mn-lt"/>
                <a:ea typeface="+mn-ea"/>
                <a:cs typeface="+mn-cs"/>
              </a:rPr>
              <a:t>Ca2+ from stores in the sarcoplasmic reticulum through Ca2+ release channels</a:t>
            </a: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ryanodine receptors</a:t>
            </a:r>
            <a:r>
              <a:rPr lang="en-US" sz="1200" b="0" i="0" u="none" strike="noStrike" kern="1200" baseline="0" dirty="0">
                <a:solidFill>
                  <a:schemeClr val="tx1"/>
                </a:solidFill>
                <a:latin typeface="+mn-lt"/>
                <a:ea typeface="+mn-ea"/>
                <a:cs typeface="+mn-cs"/>
              </a:rPr>
              <a:t>). This process is called </a:t>
            </a:r>
            <a:r>
              <a:rPr lang="en-US" sz="1200" b="1" i="0" u="none" strike="noStrike" kern="1200" baseline="0" dirty="0">
                <a:solidFill>
                  <a:schemeClr val="tx1"/>
                </a:solidFill>
                <a:latin typeface="+mn-lt"/>
                <a:ea typeface="+mn-ea"/>
                <a:cs typeface="+mn-cs"/>
              </a:rPr>
              <a:t>Ca2+-induced Ca2+ release</a:t>
            </a:r>
            <a:r>
              <a:rPr lang="en-US" sz="1200" b="0" i="0" u="none" strike="noStrike" kern="1200" baseline="0" dirty="0">
                <a:solidFill>
                  <a:schemeClr val="tx1"/>
                </a:solidFill>
                <a:latin typeface="+mn-lt"/>
                <a:ea typeface="+mn-ea"/>
                <a:cs typeface="+mn-cs"/>
              </a:rPr>
              <a:t>, and the Ca2+ that enters during the plateau of the action potential is called the </a:t>
            </a:r>
            <a:r>
              <a:rPr lang="en-US" sz="1200" b="1" i="0" u="none" strike="noStrike" kern="1200" baseline="0" dirty="0">
                <a:solidFill>
                  <a:schemeClr val="tx1"/>
                </a:solidFill>
                <a:latin typeface="+mn-lt"/>
                <a:ea typeface="+mn-ea"/>
                <a:cs typeface="+mn-cs"/>
              </a:rPr>
              <a:t>trigger Ca2+</a:t>
            </a:r>
            <a:r>
              <a:rPr lang="en-US" sz="1200" b="0" i="0" u="none" strike="noStrike" kern="1200" baseline="0" dirty="0">
                <a:solidFill>
                  <a:schemeClr val="tx1"/>
                </a:solidFill>
                <a:latin typeface="+mn-lt"/>
                <a:ea typeface="+mn-ea"/>
                <a:cs typeface="+mn-cs"/>
              </a:rPr>
              <a:t>. Two factors determine how much Ca2+ is released from the sarcoplasmic reticulum in this step: the amount of Ca2+ previously stored and the size of the inward Ca2+ current during the</a:t>
            </a:r>
          </a:p>
          <a:p>
            <a:r>
              <a:rPr lang="en-US" sz="1200" b="0" i="0" u="none" strike="noStrike" kern="1200" baseline="0" dirty="0">
                <a:solidFill>
                  <a:schemeClr val="tx1"/>
                </a:solidFill>
                <a:latin typeface="+mn-lt"/>
                <a:ea typeface="+mn-ea"/>
                <a:cs typeface="+mn-cs"/>
              </a:rPr>
              <a:t>plateau of the action potential.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and 4. Ca2+ release from the sarcoplasmic reticulum causes the intracellular Ca2+ concentration to increase even further. Ca2+ now binds to </a:t>
            </a:r>
            <a:r>
              <a:rPr lang="en-US" sz="1200" b="1" i="0" u="none" strike="noStrike" kern="1200" baseline="0" dirty="0">
                <a:solidFill>
                  <a:schemeClr val="tx1"/>
                </a:solidFill>
                <a:latin typeface="+mn-lt"/>
                <a:ea typeface="+mn-ea"/>
                <a:cs typeface="+mn-cs"/>
              </a:rPr>
              <a:t>troponin C, </a:t>
            </a:r>
            <a:r>
              <a:rPr lang="en-US" sz="1200" b="0" i="0" u="none" strike="noStrike" kern="1200" baseline="0" dirty="0" err="1">
                <a:solidFill>
                  <a:schemeClr val="tx1"/>
                </a:solidFill>
                <a:latin typeface="+mn-lt"/>
                <a:ea typeface="+mn-ea"/>
                <a:cs typeface="+mn-cs"/>
              </a:rPr>
              <a:t>tropomyosin</a:t>
            </a:r>
            <a:r>
              <a:rPr lang="en-US" sz="1200" b="0" i="0" u="none" strike="noStrike" kern="1200" baseline="0" dirty="0">
                <a:solidFill>
                  <a:schemeClr val="tx1"/>
                </a:solidFill>
                <a:latin typeface="+mn-lt"/>
                <a:ea typeface="+mn-ea"/>
                <a:cs typeface="+mn-cs"/>
              </a:rPr>
              <a:t> is moved out of the way, and the interaction of actin and myosin can occur. Actin and myosin bind, </a:t>
            </a:r>
            <a:r>
              <a:rPr lang="en-US" sz="1200" b="1" i="0" u="none" strike="noStrike" kern="1200" baseline="0" dirty="0">
                <a:solidFill>
                  <a:schemeClr val="tx1"/>
                </a:solidFill>
                <a:latin typeface="+mn-lt"/>
                <a:ea typeface="+mn-ea"/>
                <a:cs typeface="+mn-cs"/>
              </a:rPr>
              <a:t>cross-bridges </a:t>
            </a:r>
            <a:r>
              <a:rPr lang="en-US" sz="1200" b="0" i="0" u="none" strike="noStrike" kern="1200" baseline="0" dirty="0">
                <a:solidFill>
                  <a:schemeClr val="tx1"/>
                </a:solidFill>
                <a:latin typeface="+mn-lt"/>
                <a:ea typeface="+mn-ea"/>
                <a:cs typeface="+mn-cs"/>
              </a:rPr>
              <a:t>form and then break, the thin and thick filaments move past each other, and tension is produced. Cross-bridge cycling continues as long as intracellular Ca2+ concentration is high enough to occupy the Ca2+-binding sites on troponin C.</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 A critically important concept is that </a:t>
            </a:r>
            <a:r>
              <a:rPr lang="en-US" sz="1200" b="0" i="1" u="none" strike="noStrike" kern="1200" baseline="0" dirty="0">
                <a:solidFill>
                  <a:schemeClr val="tx1"/>
                </a:solidFill>
                <a:latin typeface="+mn-lt"/>
                <a:ea typeface="+mn-ea"/>
                <a:cs typeface="+mn-cs"/>
              </a:rPr>
              <a:t>the magnitude of the tension developed by myocardial cells is proportional to the intracellular Ca2+ concentration.</a:t>
            </a:r>
          </a:p>
          <a:p>
            <a:r>
              <a:rPr lang="en-US" sz="1200" b="0" i="0" u="none" strike="noStrike" kern="1200" baseline="0" dirty="0">
                <a:solidFill>
                  <a:schemeClr val="tx1"/>
                </a:solidFill>
                <a:latin typeface="+mn-lt"/>
                <a:ea typeface="+mn-ea"/>
                <a:cs typeface="+mn-cs"/>
              </a:rPr>
              <a:t>Therefore, it is reasonable that hormones, neurotransmitters, and drugs that alter the inward Ca2+current during the action potential plateau </a:t>
            </a:r>
            <a:r>
              <a:rPr lang="en-US" sz="1200" b="0" i="1" u="none" strike="noStrike" kern="1200" baseline="0" dirty="0">
                <a:solidFill>
                  <a:schemeClr val="tx1"/>
                </a:solidFill>
                <a:latin typeface="+mn-lt"/>
                <a:ea typeface="+mn-ea"/>
                <a:cs typeface="+mn-cs"/>
              </a:rPr>
              <a:t>or </a:t>
            </a:r>
            <a:r>
              <a:rPr lang="en-US" sz="1200" b="0" i="0" u="none" strike="noStrike" kern="1200" baseline="0" dirty="0">
                <a:solidFill>
                  <a:schemeClr val="tx1"/>
                </a:solidFill>
                <a:latin typeface="+mn-lt"/>
                <a:ea typeface="+mn-ea"/>
                <a:cs typeface="+mn-cs"/>
              </a:rPr>
              <a:t>that alter sarcoplasmic reticulum Ca2+ stores would be expected to change the amount of tension produced by myocardial cells.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Relaxation </a:t>
            </a:r>
            <a:r>
              <a:rPr lang="en-US" sz="1200" b="0" i="0" u="none" strike="noStrike" kern="1200" baseline="0" dirty="0">
                <a:solidFill>
                  <a:schemeClr val="tx1"/>
                </a:solidFill>
                <a:latin typeface="+mn-lt"/>
                <a:ea typeface="+mn-ea"/>
                <a:cs typeface="+mn-cs"/>
              </a:rPr>
              <a:t>occurs when Ca2+ is accumulated in the sarcoplasmic reticulum by the action of the </a:t>
            </a:r>
            <a:r>
              <a:rPr lang="en-US" sz="1200" b="1" i="0" u="none" strike="noStrike" kern="1200" baseline="0" dirty="0">
                <a:solidFill>
                  <a:schemeClr val="tx1"/>
                </a:solidFill>
                <a:latin typeface="+mn-lt"/>
                <a:ea typeface="+mn-ea"/>
                <a:cs typeface="+mn-cs"/>
              </a:rPr>
              <a:t>Ca2+ATPase. </a:t>
            </a:r>
            <a:r>
              <a:rPr lang="en-US" sz="1200" b="0" i="0" u="none" strike="noStrike" kern="1200" baseline="0" dirty="0">
                <a:solidFill>
                  <a:schemeClr val="tx1"/>
                </a:solidFill>
                <a:latin typeface="+mn-lt"/>
                <a:ea typeface="+mn-ea"/>
                <a:cs typeface="+mn-cs"/>
              </a:rPr>
              <a:t>This re-accumulation causes the intracellularCa2+ concentration to decrease to resting levels. In addition,Ca2+, which entered the cell during the plateau of the action potential, is extruded from the cell by Ca2+ATPase and Ca2+-Na+ exchange in the </a:t>
            </a:r>
            <a:r>
              <a:rPr lang="en-US" sz="1200" b="0" i="0" u="none" strike="noStrike" kern="1200" baseline="0" dirty="0" err="1">
                <a:solidFill>
                  <a:schemeClr val="tx1"/>
                </a:solidFill>
                <a:latin typeface="+mn-lt"/>
                <a:ea typeface="+mn-ea"/>
                <a:cs typeface="+mn-cs"/>
              </a:rPr>
              <a:t>sarcolemmal</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membrane. These </a:t>
            </a:r>
            <a:r>
              <a:rPr lang="en-US" sz="1200" b="0" i="0" u="none" strike="noStrike" kern="1200" baseline="0" dirty="0" err="1">
                <a:solidFill>
                  <a:schemeClr val="tx1"/>
                </a:solidFill>
                <a:latin typeface="+mn-lt"/>
                <a:ea typeface="+mn-ea"/>
                <a:cs typeface="+mn-cs"/>
              </a:rPr>
              <a:t>sarcolemmal</a:t>
            </a:r>
            <a:r>
              <a:rPr lang="en-US" sz="1200" b="0" i="0" u="none" strike="noStrike" kern="1200" baseline="0" dirty="0">
                <a:solidFill>
                  <a:schemeClr val="tx1"/>
                </a:solidFill>
                <a:latin typeface="+mn-lt"/>
                <a:ea typeface="+mn-ea"/>
                <a:cs typeface="+mn-cs"/>
              </a:rPr>
              <a:t> transporters </a:t>
            </a:r>
            <a:r>
              <a:rPr lang="en-US" sz="1200" b="1" i="0" u="none" strike="noStrike" kern="1200" baseline="0" dirty="0">
                <a:solidFill>
                  <a:schemeClr val="tx1"/>
                </a:solidFill>
                <a:latin typeface="+mn-lt"/>
                <a:ea typeface="+mn-ea"/>
                <a:cs typeface="+mn-cs"/>
              </a:rPr>
              <a:t>pump Ca2+out of the cell against its electrochemical gradient,</a:t>
            </a:r>
            <a:r>
              <a:rPr lang="en-US" sz="1200" b="0" i="0" u="none" strike="noStrike" kern="1200" baseline="0" dirty="0">
                <a:solidFill>
                  <a:schemeClr val="tx1"/>
                </a:solidFill>
                <a:latin typeface="+mn-lt"/>
                <a:ea typeface="+mn-ea"/>
                <a:cs typeface="+mn-cs"/>
              </a:rPr>
              <a:t> with the Ca2+ ATPase using  ATP directly and the Ca2+-Na+ exchanger using energy from the inward </a:t>
            </a:r>
            <a:r>
              <a:rPr lang="en-US" sz="1200" b="0" i="0" u="none" strike="noStrike" kern="1200" baseline="0" dirty="0" err="1">
                <a:solidFill>
                  <a:schemeClr val="tx1"/>
                </a:solidFill>
                <a:latin typeface="+mn-lt"/>
                <a:ea typeface="+mn-ea"/>
                <a:cs typeface="+mn-cs"/>
              </a:rPr>
              <a:t>Na+radient</a:t>
            </a:r>
            <a:r>
              <a:rPr lang="en-US" sz="1200" b="0" i="0" u="none" strike="noStrike" kern="1200" baseline="0" dirty="0">
                <a:solidFill>
                  <a:schemeClr val="tx1"/>
                </a:solidFill>
                <a:latin typeface="+mn-lt"/>
                <a:ea typeface="+mn-ea"/>
                <a:cs typeface="+mn-cs"/>
              </a:rPr>
              <a:t>.</a:t>
            </a:r>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24</a:t>
            </a:fld>
            <a:endParaRPr lang="en-US"/>
          </a:p>
        </p:txBody>
      </p:sp>
    </p:spTree>
    <p:extLst>
      <p:ext uri="{BB962C8B-B14F-4D97-AF65-F5344CB8AC3E}">
        <p14:creationId xmlns:p14="http://schemas.microsoft.com/office/powerpoint/2010/main" val="2873837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27</a:t>
            </a:fld>
            <a:endParaRPr lang="en-US"/>
          </a:p>
        </p:txBody>
      </p:sp>
    </p:spTree>
    <p:extLst>
      <p:ext uri="{BB962C8B-B14F-4D97-AF65-F5344CB8AC3E}">
        <p14:creationId xmlns:p14="http://schemas.microsoft.com/office/powerpoint/2010/main" val="181283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28</a:t>
            </a:fld>
            <a:endParaRPr lang="en-US"/>
          </a:p>
        </p:txBody>
      </p:sp>
    </p:spTree>
    <p:extLst>
      <p:ext uri="{BB962C8B-B14F-4D97-AF65-F5344CB8AC3E}">
        <p14:creationId xmlns:p14="http://schemas.microsoft.com/office/powerpoint/2010/main" val="245803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2</a:t>
            </a:fld>
            <a:endParaRPr lang="en-US"/>
          </a:p>
        </p:txBody>
      </p:sp>
    </p:spTree>
    <p:extLst>
      <p:ext uri="{BB962C8B-B14F-4D97-AF65-F5344CB8AC3E}">
        <p14:creationId xmlns:p14="http://schemas.microsoft.com/office/powerpoint/2010/main" val="106795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dirty="0"/>
          </a:p>
          <a:p>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5</a:t>
            </a:fld>
            <a:endParaRPr lang="en-US"/>
          </a:p>
        </p:txBody>
      </p:sp>
    </p:spTree>
    <p:extLst>
      <p:ext uri="{BB962C8B-B14F-4D97-AF65-F5344CB8AC3E}">
        <p14:creationId xmlns:p14="http://schemas.microsoft.com/office/powerpoint/2010/main" val="225020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r>
              <a:rPr lang="en-US" sz="1200" b="1" dirty="0">
                <a:solidFill>
                  <a:srgbClr val="FFFF00"/>
                </a:solidFill>
              </a:rPr>
              <a:t>Specialized excitatory and conductive fibers</a:t>
            </a:r>
            <a:r>
              <a:rPr lang="en-US" sz="1200" dirty="0">
                <a:solidFill>
                  <a:srgbClr val="FFFF00"/>
                </a:solidFill>
              </a:rPr>
              <a:t>:</a:t>
            </a:r>
            <a:r>
              <a:rPr lang="en-US" sz="1200" dirty="0"/>
              <a:t> </a:t>
            </a:r>
          </a:p>
          <a:p>
            <a:pPr algn="l">
              <a:buFont typeface="Arial" pitchFamily="34" charset="0"/>
              <a:buChar char="•"/>
            </a:pPr>
            <a:r>
              <a:rPr lang="en-US" sz="1200" dirty="0"/>
              <a:t>contract only feebly, why? because they contain few contractile fibrils </a:t>
            </a:r>
          </a:p>
          <a:p>
            <a:pPr marL="457200" indent="-457200" algn="l">
              <a:buFont typeface="+mj-lt"/>
              <a:buAutoNum type="arabicPeriod"/>
            </a:pPr>
            <a:r>
              <a:rPr lang="en-US" sz="1200" dirty="0"/>
              <a:t>Have </a:t>
            </a:r>
            <a:r>
              <a:rPr lang="en-US" sz="1200" b="1" dirty="0">
                <a:solidFill>
                  <a:srgbClr val="FFFF00"/>
                </a:solidFill>
              </a:rPr>
              <a:t>automatic</a:t>
            </a:r>
            <a:r>
              <a:rPr lang="en-US" sz="1200" dirty="0"/>
              <a:t> rhythmical electrical discharge in form of APs</a:t>
            </a:r>
          </a:p>
          <a:p>
            <a:pPr marL="457200" indent="-457200" algn="l">
              <a:buFont typeface="+mj-lt"/>
              <a:buAutoNum type="arabicPeriod"/>
            </a:pPr>
            <a:r>
              <a:rPr lang="en-US" sz="1200" dirty="0"/>
              <a:t> or </a:t>
            </a:r>
            <a:r>
              <a:rPr lang="en-US" sz="1200" b="1" dirty="0">
                <a:solidFill>
                  <a:srgbClr val="FFFF00"/>
                </a:solidFill>
              </a:rPr>
              <a:t>conduction</a:t>
            </a:r>
            <a:r>
              <a:rPr lang="en-US" sz="1200" dirty="0"/>
              <a:t> of APs through heart</a:t>
            </a:r>
            <a:endParaRPr lang="ar-SA" sz="1200" dirty="0"/>
          </a:p>
          <a:p>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6</a:t>
            </a:fld>
            <a:endParaRPr lang="en-US"/>
          </a:p>
        </p:txBody>
      </p:sp>
    </p:spTree>
    <p:extLst>
      <p:ext uri="{BB962C8B-B14F-4D97-AF65-F5344CB8AC3E}">
        <p14:creationId xmlns:p14="http://schemas.microsoft.com/office/powerpoint/2010/main" val="198878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buFont typeface="Arial" pitchFamily="34" charset="0"/>
              <a:buChar char="•"/>
            </a:pPr>
            <a:r>
              <a:rPr lang="en-US" sz="1200" b="0" i="0" kern="1200" dirty="0">
                <a:solidFill>
                  <a:schemeClr val="tx1"/>
                </a:solidFill>
                <a:effectLst/>
                <a:latin typeface="+mn-lt"/>
                <a:ea typeface="+mn-ea"/>
                <a:cs typeface="+mn-cs"/>
              </a:rPr>
              <a:t>Cardiac muscle is considered to be an involuntary tissue because it is controlled unconsciously by regions of the brain stem and hypothalamus. </a:t>
            </a:r>
          </a:p>
          <a:p>
            <a:pPr algn="l">
              <a:buFont typeface="Arial" pitchFamily="34" charset="0"/>
              <a:buChar char="•"/>
            </a:pPr>
            <a:r>
              <a:rPr lang="en-US" sz="1200" b="0" i="0" kern="1200" dirty="0">
                <a:solidFill>
                  <a:schemeClr val="tx1"/>
                </a:solidFill>
                <a:effectLst/>
                <a:latin typeface="+mn-lt"/>
                <a:ea typeface="+mn-ea"/>
                <a:cs typeface="+mn-cs"/>
              </a:rPr>
              <a:t>It is also considered to be an intrinsic, or self-controlled, tissue because the normal cardiac rhythm is set by specialized pacemaker cardiac muscle cells in the heart itself.</a:t>
            </a:r>
          </a:p>
          <a:p>
            <a:pPr algn="l">
              <a:buFont typeface="Arial" pitchFamily="34" charset="0"/>
              <a:buChar char="•"/>
            </a:pPr>
            <a:r>
              <a:rPr lang="en-US" sz="1200" b="0" i="0" kern="1200" dirty="0">
                <a:solidFill>
                  <a:schemeClr val="tx1"/>
                </a:solidFill>
                <a:effectLst/>
                <a:latin typeface="+mn-lt"/>
                <a:ea typeface="+mn-ea"/>
                <a:cs typeface="+mn-cs"/>
              </a:rPr>
              <a:t> The cells of cardiac muscle tissue are shorter than skeletal muscle tissue and form a network of many branches between the cells. </a:t>
            </a:r>
          </a:p>
          <a:p>
            <a:pPr algn="l">
              <a:buFont typeface="Arial" pitchFamily="34" charset="0"/>
              <a:buChar char="•"/>
            </a:pPr>
            <a:r>
              <a:rPr lang="en-US" sz="1200" b="0" i="0" kern="1200" dirty="0">
                <a:solidFill>
                  <a:schemeClr val="tx1"/>
                </a:solidFill>
                <a:effectLst/>
                <a:latin typeface="+mn-lt"/>
                <a:ea typeface="+mn-ea"/>
                <a:cs typeface="+mn-cs"/>
              </a:rPr>
              <a:t>Intercalated disks of overlapping cell membrane form between the cardiac muscle cells to lock them together tightly and allow the quick passage of electrochemical signals between cells. </a:t>
            </a:r>
          </a:p>
          <a:p>
            <a:pPr algn="l">
              <a:buFont typeface="Arial" pitchFamily="34" charset="0"/>
              <a:buChar char="•"/>
            </a:pPr>
            <a:r>
              <a:rPr lang="en-US" sz="1200" b="0" i="0" kern="1200" dirty="0">
                <a:solidFill>
                  <a:schemeClr val="tx1"/>
                </a:solidFill>
                <a:effectLst/>
                <a:latin typeface="+mn-lt"/>
                <a:ea typeface="+mn-ea"/>
                <a:cs typeface="+mn-cs"/>
              </a:rPr>
              <a:t>The cells do not fuse during development, leaving each cell with a single nucleus. </a:t>
            </a:r>
          </a:p>
          <a:p>
            <a:pPr algn="l">
              <a:buFont typeface="Arial" pitchFamily="34" charset="0"/>
              <a:buChar char="•"/>
            </a:pPr>
            <a:r>
              <a:rPr lang="en-US" sz="1200" b="0" i="0" kern="1200" dirty="0">
                <a:solidFill>
                  <a:schemeClr val="tx1"/>
                </a:solidFill>
                <a:effectLst/>
                <a:latin typeface="+mn-lt"/>
                <a:ea typeface="+mn-ea"/>
                <a:cs typeface="+mn-cs"/>
              </a:rPr>
              <a:t>One commonality between skeletal and cardiac muscle is the presence of striations due to the arrangement of actin and myosin into regular myofibrils. </a:t>
            </a:r>
          </a:p>
          <a:p>
            <a:pPr algn="l">
              <a:buFont typeface="Arial" pitchFamily="34" charset="0"/>
              <a:buChar char="•"/>
            </a:pPr>
            <a:r>
              <a:rPr lang="en-US" sz="1200" b="0" i="0" kern="1200" dirty="0">
                <a:solidFill>
                  <a:schemeClr val="tx1"/>
                </a:solidFill>
                <a:effectLst/>
                <a:latin typeface="+mn-lt"/>
                <a:ea typeface="+mn-ea"/>
                <a:cs typeface="+mn-cs"/>
              </a:rPr>
              <a:t>The presence of myofibrils and many mitochondria in cardiac muscle cells provides them with great strength and endurance to pump blood throughout an entire lifetime.</a:t>
            </a:r>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9</a:t>
            </a:fld>
            <a:endParaRPr lang="en-US"/>
          </a:p>
        </p:txBody>
      </p:sp>
    </p:spTree>
    <p:extLst>
      <p:ext uri="{BB962C8B-B14F-4D97-AF65-F5344CB8AC3E}">
        <p14:creationId xmlns:p14="http://schemas.microsoft.com/office/powerpoint/2010/main" val="159831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dirty="0"/>
              <a:t>Sarcoplasmic </a:t>
            </a:r>
            <a:r>
              <a:rPr lang="en-US" sz="1200" dirty="0" err="1"/>
              <a:t>Reticulum:SR</a:t>
            </a:r>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10</a:t>
            </a:fld>
            <a:endParaRPr lang="en-US"/>
          </a:p>
        </p:txBody>
      </p:sp>
    </p:spTree>
    <p:extLst>
      <p:ext uri="{BB962C8B-B14F-4D97-AF65-F5344CB8AC3E}">
        <p14:creationId xmlns:p14="http://schemas.microsoft.com/office/powerpoint/2010/main" val="398628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buFont typeface="Arial" pitchFamily="34" charset="0"/>
              <a:buChar char="•"/>
            </a:pPr>
            <a:r>
              <a:rPr lang="en-US" sz="1200" dirty="0"/>
              <a:t>Dark areas crossing cardiac muscle are called</a:t>
            </a:r>
            <a:r>
              <a:rPr lang="en-US" sz="1200" u="sng" dirty="0"/>
              <a:t> </a:t>
            </a:r>
            <a:r>
              <a:rPr lang="en-US" sz="1200" u="sng" dirty="0">
                <a:solidFill>
                  <a:srgbClr val="FFFF00"/>
                </a:solidFill>
              </a:rPr>
              <a:t>intercalated discs </a:t>
            </a:r>
          </a:p>
          <a:p>
            <a:pPr algn="l">
              <a:buFont typeface="Arial" pitchFamily="34" charset="0"/>
              <a:buChar char="•"/>
            </a:pPr>
            <a:r>
              <a:rPr lang="en-US" sz="1200" dirty="0"/>
              <a:t>They are cell membranes that separate cardiac muscle cells.</a:t>
            </a:r>
          </a:p>
          <a:p>
            <a:pPr algn="l">
              <a:buFont typeface="Arial" pitchFamily="34" charset="0"/>
              <a:buChar char="•"/>
            </a:pPr>
            <a:r>
              <a:rPr lang="en-US" sz="1200" b="1" dirty="0"/>
              <a:t>At intercalated disc cell membranes fuse and form permeable “communicating” junctions (</a:t>
            </a:r>
            <a:r>
              <a:rPr lang="en-US" sz="1200" b="1" dirty="0">
                <a:solidFill>
                  <a:srgbClr val="FFFF00"/>
                </a:solidFill>
              </a:rPr>
              <a:t>gap junctions</a:t>
            </a:r>
            <a:r>
              <a:rPr lang="en-US" sz="1200" b="1" dirty="0"/>
              <a:t>) that allow rapid diffusion of ions.</a:t>
            </a:r>
          </a:p>
          <a:p>
            <a:pPr algn="l">
              <a:buFont typeface="Arial" pitchFamily="34" charset="0"/>
              <a:buChar char="•"/>
            </a:pPr>
            <a:r>
              <a:rPr lang="en-US" sz="1200" dirty="0"/>
              <a:t>APs travel easily from one cell to the next, past the intercalated discs.</a:t>
            </a:r>
          </a:p>
          <a:p>
            <a:pPr algn="l">
              <a:buFont typeface="Arial" pitchFamily="34" charset="0"/>
              <a:buChar char="•"/>
            </a:pPr>
            <a:r>
              <a:rPr lang="en-US" sz="1200" dirty="0"/>
              <a:t>Cardiac muscle is a </a:t>
            </a:r>
            <a:r>
              <a:rPr lang="en-US" sz="1200" dirty="0">
                <a:solidFill>
                  <a:srgbClr val="FFFF00"/>
                </a:solidFill>
              </a:rPr>
              <a:t>syncytium</a:t>
            </a:r>
            <a:r>
              <a:rPr lang="en-US" sz="1200" dirty="0"/>
              <a:t> of many heart muscle cells interconnected, when one cell becomes excited, AP spreads to all of them throughout the latticework interconnections. </a:t>
            </a:r>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12</a:t>
            </a:fld>
            <a:endParaRPr lang="en-US"/>
          </a:p>
        </p:txBody>
      </p:sp>
    </p:spTree>
    <p:extLst>
      <p:ext uri="{BB962C8B-B14F-4D97-AF65-F5344CB8AC3E}">
        <p14:creationId xmlns:p14="http://schemas.microsoft.com/office/powerpoint/2010/main" val="1348460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13</a:t>
            </a:fld>
            <a:endParaRPr lang="en-US"/>
          </a:p>
        </p:txBody>
      </p:sp>
    </p:spTree>
    <p:extLst>
      <p:ext uri="{BB962C8B-B14F-4D97-AF65-F5344CB8AC3E}">
        <p14:creationId xmlns:p14="http://schemas.microsoft.com/office/powerpoint/2010/main" val="331187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r>
              <a:rPr lang="en-US" sz="1200" b="1" dirty="0">
                <a:solidFill>
                  <a:srgbClr val="FFFF00"/>
                </a:solidFill>
              </a:rPr>
              <a:t>Heart is composed of two </a:t>
            </a:r>
            <a:r>
              <a:rPr lang="en-US" sz="1200" b="1" dirty="0" err="1">
                <a:solidFill>
                  <a:srgbClr val="FFFF00"/>
                </a:solidFill>
              </a:rPr>
              <a:t>syncytiums</a:t>
            </a:r>
            <a:r>
              <a:rPr lang="en-US" sz="1200" b="1" dirty="0">
                <a:solidFill>
                  <a:srgbClr val="FFFF00"/>
                </a:solidFill>
              </a:rPr>
              <a:t>:</a:t>
            </a:r>
          </a:p>
          <a:p>
            <a:pPr algn="l"/>
            <a:r>
              <a:rPr lang="en-US" sz="1200" dirty="0"/>
              <a:t>1.  </a:t>
            </a:r>
            <a:r>
              <a:rPr lang="en-US" sz="1200" dirty="0">
                <a:solidFill>
                  <a:srgbClr val="FFFF00"/>
                </a:solidFill>
              </a:rPr>
              <a:t>Atrial</a:t>
            </a:r>
            <a:endParaRPr lang="en-US" sz="1200" dirty="0"/>
          </a:p>
          <a:p>
            <a:pPr algn="l"/>
            <a:r>
              <a:rPr lang="en-US" sz="1200" dirty="0"/>
              <a:t>2.  </a:t>
            </a:r>
            <a:r>
              <a:rPr lang="en-US" sz="1200" dirty="0">
                <a:solidFill>
                  <a:srgbClr val="FFFF00"/>
                </a:solidFill>
              </a:rPr>
              <a:t>Ventricular</a:t>
            </a:r>
          </a:p>
          <a:p>
            <a:pPr algn="l">
              <a:buFont typeface="Arial" pitchFamily="34" charset="0"/>
              <a:buChar char="•"/>
            </a:pPr>
            <a:r>
              <a:rPr lang="en-US" sz="1200" dirty="0"/>
              <a:t>Atria are separated from ventricles by </a:t>
            </a:r>
            <a:r>
              <a:rPr lang="en-US" sz="1200" dirty="0">
                <a:solidFill>
                  <a:srgbClr val="FFFF00"/>
                </a:solidFill>
              </a:rPr>
              <a:t>fibrous tissue </a:t>
            </a:r>
            <a:r>
              <a:rPr lang="en-US" sz="1200" dirty="0"/>
              <a:t>surrounding heart valves. </a:t>
            </a:r>
          </a:p>
          <a:p>
            <a:pPr algn="l">
              <a:buFont typeface="Arial" pitchFamily="34" charset="0"/>
              <a:buChar char="•"/>
            </a:pPr>
            <a:r>
              <a:rPr lang="en-US" sz="1200" dirty="0">
                <a:solidFill>
                  <a:srgbClr val="FFFF00"/>
                </a:solidFill>
              </a:rPr>
              <a:t>Potentials are conducted from atrial syncytium into ventricular syncytium through a specialized conductive system called the </a:t>
            </a:r>
            <a:r>
              <a:rPr lang="en-US" sz="1200" u="sng" dirty="0">
                <a:solidFill>
                  <a:srgbClr val="FFFF00"/>
                </a:solidFill>
              </a:rPr>
              <a:t>A-V bundle</a:t>
            </a:r>
            <a:r>
              <a:rPr lang="en-US" sz="1200" i="1" dirty="0">
                <a:solidFill>
                  <a:srgbClr val="FFFF00"/>
                </a:solidFill>
              </a:rPr>
              <a:t>.</a:t>
            </a:r>
          </a:p>
          <a:p>
            <a:pPr algn="l">
              <a:buFont typeface="Arial" pitchFamily="34" charset="0"/>
              <a:buChar char="•"/>
            </a:pPr>
            <a:r>
              <a:rPr lang="en-US" sz="1200" dirty="0"/>
              <a:t>Division of heart muscle into two </a:t>
            </a:r>
            <a:r>
              <a:rPr lang="en-US" sz="1200" dirty="0" err="1"/>
              <a:t>syncytiums</a:t>
            </a:r>
            <a:r>
              <a:rPr lang="en-US" sz="1200" dirty="0"/>
              <a:t> </a:t>
            </a:r>
            <a:r>
              <a:rPr lang="en-US" sz="1200" dirty="0">
                <a:solidFill>
                  <a:srgbClr val="FFFF00"/>
                </a:solidFill>
              </a:rPr>
              <a:t>allows atria to contract ahead of ventricles</a:t>
            </a:r>
            <a:r>
              <a:rPr lang="en-US" sz="1200" i="1" dirty="0"/>
              <a:t> (</a:t>
            </a:r>
            <a:r>
              <a:rPr lang="en-US" sz="1200" dirty="0"/>
              <a:t>effectiveness of heart pumping).</a:t>
            </a:r>
            <a:endParaRPr lang="ar-SA" sz="1200" dirty="0"/>
          </a:p>
          <a:p>
            <a:endParaRPr lang="ar-SA" dirty="0"/>
          </a:p>
        </p:txBody>
      </p:sp>
      <p:sp>
        <p:nvSpPr>
          <p:cNvPr id="4" name="عنصر نائب لرقم الشريحة 3"/>
          <p:cNvSpPr>
            <a:spLocks noGrp="1"/>
          </p:cNvSpPr>
          <p:nvPr>
            <p:ph type="sldNum" sz="quarter" idx="10"/>
          </p:nvPr>
        </p:nvSpPr>
        <p:spPr/>
        <p:txBody>
          <a:bodyPr/>
          <a:lstStyle/>
          <a:p>
            <a:fld id="{2711B706-80E1-40A3-BC09-18F3575AF6FF}" type="slidenum">
              <a:rPr lang="en-US" smtClean="0"/>
              <a:pPr/>
              <a:t>14</a:t>
            </a:fld>
            <a:endParaRPr lang="en-US"/>
          </a:p>
        </p:txBody>
      </p:sp>
    </p:spTree>
    <p:extLst>
      <p:ext uri="{BB962C8B-B14F-4D97-AF65-F5344CB8AC3E}">
        <p14:creationId xmlns:p14="http://schemas.microsoft.com/office/powerpoint/2010/main" val="412965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A15EA985-C609-4D13-800C-493EB174A9B5}" type="datetime4">
              <a:rPr lang="en-US" smtClean="0"/>
              <a:t>February 28, 2021</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a:t>
            </a:fld>
            <a:endParaRPr lang="en-US" dirty="0"/>
          </a:p>
        </p:txBody>
      </p:sp>
      <p:sp>
        <p:nvSpPr>
          <p:cNvPr id="19" name="Footer Placeholder 18"/>
          <p:cNvSpPr>
            <a:spLocks noGrp="1"/>
          </p:cNvSpPr>
          <p:nvPr>
            <p:ph type="ftr" sz="quarter" idx="12"/>
          </p:nvPr>
        </p:nvSpPr>
        <p:spPr/>
        <p:txBody>
          <a:bodyPr/>
          <a:lstStyle/>
          <a:p>
            <a:r>
              <a:rPr lang="en-US"/>
              <a:t>Medical CVS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17374-8824-472A-B988-71EAC24A9D47}" type="datetime4">
              <a:rPr lang="en-US" smtClean="0"/>
              <a:t>February 28, 2021</a:t>
            </a:fld>
            <a:endParaRPr lang="en-US"/>
          </a:p>
        </p:txBody>
      </p:sp>
      <p:sp>
        <p:nvSpPr>
          <p:cNvPr id="5" name="Footer Placeholder 4"/>
          <p:cNvSpPr>
            <a:spLocks noGrp="1"/>
          </p:cNvSpPr>
          <p:nvPr>
            <p:ph type="ftr" sz="quarter" idx="11"/>
          </p:nvPr>
        </p:nvSpPr>
        <p:spPr/>
        <p:txBody>
          <a:bodyPr/>
          <a:lstStyle/>
          <a:p>
            <a:r>
              <a:rPr lang="en-US"/>
              <a:t>Medical CVS</a:t>
            </a:r>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08E91D-7872-449F-813E-260325309E83}" type="datetime4">
              <a:rPr lang="en-US" smtClean="0"/>
              <a:t>February 28, 2021</a:t>
            </a:fld>
            <a:endParaRPr lang="en-US" dirty="0"/>
          </a:p>
        </p:txBody>
      </p:sp>
      <p:sp>
        <p:nvSpPr>
          <p:cNvPr id="5" name="Footer Placeholder 4"/>
          <p:cNvSpPr>
            <a:spLocks noGrp="1"/>
          </p:cNvSpPr>
          <p:nvPr>
            <p:ph type="ftr" sz="quarter" idx="11"/>
          </p:nvPr>
        </p:nvSpPr>
        <p:spPr/>
        <p:txBody>
          <a:bodyPr/>
          <a:lstStyle/>
          <a:p>
            <a:r>
              <a:rPr lang="en-US"/>
              <a:t>Medical CVS</a:t>
            </a:r>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lvl1pPr>
              <a:defRPr sz="28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E3F9A596-252C-422D-9D32-F24305FEAC73}" type="datetime4">
              <a:rPr lang="en-US" smtClean="0"/>
              <a:t>February 28, 2021</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6"/>
          </p:nvPr>
        </p:nvSpPr>
        <p:spPr/>
        <p:txBody>
          <a:bodyPr/>
          <a:lstStyle/>
          <a:p>
            <a:r>
              <a:rPr lang="en-US"/>
              <a:t>Medical CVS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44B40542-7706-402A-9628-975631CF1255}" type="datetime4">
              <a:rPr lang="en-US" smtClean="0"/>
              <a:t>February 28, 2021</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a:t>Medical CVS</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7B1BB459-E279-451B-8DC0-AFE17110F273}" type="datetime4">
              <a:rPr lang="en-US" smtClean="0"/>
              <a:t>February 28, 2021</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7"/>
          </p:nvPr>
        </p:nvSpPr>
        <p:spPr/>
        <p:txBody>
          <a:bodyPr/>
          <a:lstStyle/>
          <a:p>
            <a:r>
              <a:rPr lang="en-US"/>
              <a:t>Medical CVS</a:t>
            </a:r>
            <a:endParaRPr lang="en-US" dirty="0"/>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4A0F876E-535F-4804-B366-9A6AA5AAF886}" type="datetime4">
              <a:rPr lang="en-US" smtClean="0"/>
              <a:t>February 28, 2021</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8"/>
          </p:nvPr>
        </p:nvSpPr>
        <p:spPr/>
        <p:txBody>
          <a:bodyPr/>
          <a:lstStyle/>
          <a:p>
            <a:r>
              <a:rPr lang="en-US"/>
              <a:t>Medical CVS</a:t>
            </a:r>
            <a:endParaRPr lang="en-US" dirty="0"/>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008E3A01-1246-4E44-9379-805F92E5BAD1}" type="datetime4">
              <a:rPr lang="en-US" smtClean="0"/>
              <a:t>February 28, 2021</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r>
              <a:rPr lang="en-US"/>
              <a:t>Medical CVS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CFE322-EC1A-41D9-90C7-89243B3E2CD4}" type="datetime4">
              <a:rPr lang="en-US" smtClean="0"/>
              <a:t>February 28, 2021</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r>
              <a:rPr lang="en-US"/>
              <a:t>Medical CVS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16504032-12D2-43C4-B6BE-B5B3F74E25E7}" type="datetime4">
              <a:rPr lang="en-US" smtClean="0"/>
              <a:t>February 28, 2021</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a:t>
            </a:fld>
            <a:endParaRPr lang="en-US" dirty="0"/>
          </a:p>
        </p:txBody>
      </p:sp>
      <p:sp>
        <p:nvSpPr>
          <p:cNvPr id="23" name="Footer Placeholder 22"/>
          <p:cNvSpPr>
            <a:spLocks noGrp="1"/>
          </p:cNvSpPr>
          <p:nvPr>
            <p:ph type="ftr" sz="quarter" idx="17"/>
          </p:nvPr>
        </p:nvSpPr>
        <p:spPr/>
        <p:txBody>
          <a:bodyPr/>
          <a:lstStyle/>
          <a:p>
            <a:r>
              <a:rPr lang="en-US"/>
              <a:t>Medical CVS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11D69D40-57F5-437E-A03C-096E1D97B86B}" type="datetime4">
              <a:rPr lang="en-US" smtClean="0"/>
              <a:t>February 28, 2021</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r>
              <a:rPr lang="en-US"/>
              <a:t>Medical CVS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67E097A9-99C2-4CC4-9E4A-682152D3BB06}" type="datetime4">
              <a:rPr lang="en-US" smtClean="0"/>
              <a:t>February 28, 2021</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r>
              <a:rPr lang="en-US"/>
              <a:t>Medical CVS</a:t>
            </a:r>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hdr="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Cardiovascular physiology</a:t>
            </a:r>
          </a:p>
        </p:txBody>
      </p:sp>
      <p:sp>
        <p:nvSpPr>
          <p:cNvPr id="2" name="Subtitle 1"/>
          <p:cNvSpPr>
            <a:spLocks noGrp="1"/>
          </p:cNvSpPr>
          <p:nvPr>
            <p:ph type="subTitle" idx="1"/>
          </p:nvPr>
        </p:nvSpPr>
        <p:spPr/>
        <p:txBody>
          <a:bodyPr/>
          <a:lstStyle/>
          <a:p>
            <a:r>
              <a:rPr lang="en-US" sz="1800" b="1" dirty="0" err="1"/>
              <a:t>Asma</a:t>
            </a:r>
            <a:r>
              <a:rPr lang="en-US" sz="1800" b="1" dirty="0"/>
              <a:t> </a:t>
            </a:r>
            <a:r>
              <a:rPr lang="en-US" sz="1800" b="1" dirty="0" err="1"/>
              <a:t>Alyahya</a:t>
            </a:r>
            <a:r>
              <a:rPr lang="en-US" sz="1800" b="1" dirty="0"/>
              <a:t>, MBBS, PhD</a:t>
            </a:r>
          </a:p>
        </p:txBody>
      </p:sp>
      <p:sp>
        <p:nvSpPr>
          <p:cNvPr id="4" name="Date Placeholder 3"/>
          <p:cNvSpPr>
            <a:spLocks noGrp="1"/>
          </p:cNvSpPr>
          <p:nvPr>
            <p:ph type="dt" sz="half" idx="10"/>
          </p:nvPr>
        </p:nvSpPr>
        <p:spPr/>
        <p:txBody>
          <a:bodyPr/>
          <a:lstStyle/>
          <a:p>
            <a:fld id="{DBDC64CB-E400-41F0-84DE-D7D814165B28}" type="datetime4">
              <a:rPr lang="en-US" smtClean="0"/>
              <a:t>February 28, 2021</a:t>
            </a:fld>
            <a:endParaRPr lang="en-US" dirty="0"/>
          </a:p>
        </p:txBody>
      </p:sp>
      <p:sp>
        <p:nvSpPr>
          <p:cNvPr id="6" name="Slide Number Placeholder 5"/>
          <p:cNvSpPr>
            <a:spLocks noGrp="1"/>
          </p:cNvSpPr>
          <p:nvPr>
            <p:ph type="sldNum" sz="quarter" idx="11"/>
          </p:nvPr>
        </p:nvSpPr>
        <p:spPr/>
        <p:txBody>
          <a:bodyPr/>
          <a:lstStyle/>
          <a:p>
            <a:fld id="{5744759D-0EFF-4FB2-9CCE-04E00944F0FE}" type="slidenum">
              <a:rPr lang="en-US" smtClean="0"/>
              <a:pPr/>
              <a:t>1</a:t>
            </a:fld>
            <a:endParaRPr lang="en-US" dirty="0"/>
          </a:p>
        </p:txBody>
      </p:sp>
      <p:sp>
        <p:nvSpPr>
          <p:cNvPr id="5" name="Footer Placeholder 4"/>
          <p:cNvSpPr>
            <a:spLocks noGrp="1"/>
          </p:cNvSpPr>
          <p:nvPr>
            <p:ph type="ftr" sz="quarter" idx="12"/>
          </p:nvPr>
        </p:nvSpPr>
        <p:spPr/>
        <p:txBody>
          <a:bodyPr/>
          <a:lstStyle/>
          <a:p>
            <a:r>
              <a:rPr lang="en-US"/>
              <a:t>Medical CVS</a:t>
            </a:r>
            <a:endParaRPr lang="en-US" dirty="0"/>
          </a:p>
        </p:txBody>
      </p:sp>
    </p:spTree>
    <p:extLst>
      <p:ext uri="{BB962C8B-B14F-4D97-AF65-F5344CB8AC3E}">
        <p14:creationId xmlns:p14="http://schemas.microsoft.com/office/powerpoint/2010/main" val="245327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8F5AF3-6386-4338-8914-1DB56ED7E814}"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7" name="Slide Number Placeholder 6"/>
          <p:cNvSpPr>
            <a:spLocks noGrp="1"/>
          </p:cNvSpPr>
          <p:nvPr>
            <p:ph type="sldNum" sz="quarter" idx="11"/>
          </p:nvPr>
        </p:nvSpPr>
        <p:spPr/>
        <p:txBody>
          <a:bodyPr/>
          <a:lstStyle/>
          <a:p>
            <a:fld id="{5744759D-0EFF-4FB2-9CCE-04E00944F0FE}" type="slidenum">
              <a:rPr lang="en-US" smtClean="0">
                <a:solidFill>
                  <a:schemeClr val="tx1">
                    <a:lumMod val="10000"/>
                  </a:schemeClr>
                </a:solidFill>
              </a:rPr>
              <a:pPr/>
              <a:t>10</a:t>
            </a:fld>
            <a:endParaRPr lang="en-US" dirty="0">
              <a:solidFill>
                <a:schemeClr val="tx1">
                  <a:lumMod val="10000"/>
                </a:schemeClr>
              </a:solidFill>
            </a:endParaRPr>
          </a:p>
        </p:txBody>
      </p:sp>
      <p:sp>
        <p:nvSpPr>
          <p:cNvPr id="6" name="Footer Placeholder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300038" y="1222246"/>
            <a:ext cx="8843962" cy="5414962"/>
          </a:xfrm>
          <a:ln>
            <a:solidFill>
              <a:schemeClr val="accent1"/>
            </a:solidFill>
          </a:ln>
        </p:spPr>
        <p:txBody>
          <a:bodyPr>
            <a:noAutofit/>
          </a:bodyPr>
          <a:lstStyle/>
          <a:p>
            <a:pPr algn="l"/>
            <a:endParaRPr lang="ar-SA" sz="2400" dirty="0">
              <a:solidFill>
                <a:schemeClr val="tx1">
                  <a:lumMod val="10000"/>
                </a:schemeClr>
              </a:solidFill>
            </a:endParaRPr>
          </a:p>
          <a:p>
            <a:pPr algn="l">
              <a:buFont typeface="Arial" pitchFamily="34" charset="0"/>
              <a:buChar char="•"/>
            </a:pPr>
            <a:r>
              <a:rPr lang="en-US" sz="2400" dirty="0">
                <a:solidFill>
                  <a:schemeClr val="tx1">
                    <a:lumMod val="10000"/>
                  </a:schemeClr>
                </a:solidFill>
              </a:rPr>
              <a:t>Cardiac muscle fibers are </a:t>
            </a:r>
            <a:r>
              <a:rPr lang="en-US" sz="2400" dirty="0">
                <a:solidFill>
                  <a:srgbClr val="C00000"/>
                </a:solidFill>
              </a:rPr>
              <a:t>striated</a:t>
            </a:r>
            <a:r>
              <a:rPr lang="en-US" sz="2400" dirty="0">
                <a:solidFill>
                  <a:schemeClr val="tx1">
                    <a:lumMod val="10000"/>
                  </a:schemeClr>
                </a:solidFill>
              </a:rPr>
              <a:t> </a:t>
            </a:r>
          </a:p>
          <a:p>
            <a:pPr algn="l"/>
            <a:r>
              <a:rPr lang="en-US" sz="2400" dirty="0">
                <a:solidFill>
                  <a:schemeClr val="tx1">
                    <a:lumMod val="10000"/>
                  </a:schemeClr>
                </a:solidFill>
              </a:rPr>
              <a:t>• Functional unit is called </a:t>
            </a:r>
            <a:r>
              <a:rPr lang="en-US" sz="2400" dirty="0">
                <a:solidFill>
                  <a:srgbClr val="C00000"/>
                </a:solidFill>
              </a:rPr>
              <a:t>Sarcomere</a:t>
            </a:r>
            <a:r>
              <a:rPr lang="en-US" sz="2400" dirty="0">
                <a:solidFill>
                  <a:schemeClr val="tx1">
                    <a:lumMod val="10000"/>
                  </a:schemeClr>
                </a:solidFill>
              </a:rPr>
              <a:t> </a:t>
            </a:r>
          </a:p>
          <a:p>
            <a:pPr algn="l"/>
            <a:r>
              <a:rPr lang="en-US" sz="2400" dirty="0">
                <a:solidFill>
                  <a:schemeClr val="tx1">
                    <a:lumMod val="10000"/>
                  </a:schemeClr>
                </a:solidFill>
              </a:rPr>
              <a:t>• Branched and connected at </a:t>
            </a:r>
            <a:r>
              <a:rPr lang="en-US" sz="2400" dirty="0">
                <a:solidFill>
                  <a:srgbClr val="C00000"/>
                </a:solidFill>
              </a:rPr>
              <a:t>intercalated discs</a:t>
            </a:r>
            <a:r>
              <a:rPr lang="en-US" sz="2400" dirty="0">
                <a:solidFill>
                  <a:schemeClr val="tx1">
                    <a:lumMod val="10000"/>
                  </a:schemeClr>
                </a:solidFill>
              </a:rPr>
              <a:t>. </a:t>
            </a:r>
          </a:p>
          <a:p>
            <a:pPr algn="l"/>
            <a:r>
              <a:rPr lang="en-US" sz="2400" dirty="0">
                <a:solidFill>
                  <a:schemeClr val="tx1">
                    <a:lumMod val="10000"/>
                  </a:schemeClr>
                </a:solidFill>
              </a:rPr>
              <a:t>• Discs contain </a:t>
            </a:r>
            <a:r>
              <a:rPr lang="en-US" sz="2400" b="1" dirty="0">
                <a:solidFill>
                  <a:srgbClr val="C00000"/>
                </a:solidFill>
              </a:rPr>
              <a:t>Gap Junctions </a:t>
            </a:r>
            <a:endParaRPr lang="en-US" sz="2400" dirty="0">
              <a:solidFill>
                <a:srgbClr val="C00000"/>
              </a:solidFill>
            </a:endParaRPr>
          </a:p>
          <a:p>
            <a:pPr algn="l"/>
            <a:r>
              <a:rPr lang="en-US" sz="2400" dirty="0">
                <a:solidFill>
                  <a:schemeClr val="tx1">
                    <a:lumMod val="10000"/>
                  </a:schemeClr>
                </a:solidFill>
              </a:rPr>
              <a:t>• Nuclei are centrally located</a:t>
            </a:r>
          </a:p>
          <a:p>
            <a:pPr marL="342900" indent="-342900" algn="l">
              <a:buFont typeface="Arial" panose="020B0604020202020204" pitchFamily="34" charset="0"/>
              <a:buChar char="•"/>
            </a:pPr>
            <a:r>
              <a:rPr lang="en-US" sz="2400" dirty="0">
                <a:solidFill>
                  <a:srgbClr val="C00000"/>
                </a:solidFill>
              </a:rPr>
              <a:t>Abundant</a:t>
            </a:r>
            <a:r>
              <a:rPr lang="en-US" sz="2400" dirty="0">
                <a:solidFill>
                  <a:schemeClr val="tx1">
                    <a:lumMod val="10000"/>
                  </a:schemeClr>
                </a:solidFill>
              </a:rPr>
              <a:t> Mitochondria </a:t>
            </a:r>
          </a:p>
          <a:p>
            <a:pPr algn="l"/>
            <a:r>
              <a:rPr lang="en-US" sz="2400" dirty="0">
                <a:solidFill>
                  <a:schemeClr val="tx1">
                    <a:lumMod val="10000"/>
                  </a:schemeClr>
                </a:solidFill>
              </a:rPr>
              <a:t>• SR is less than in skeletal muscle, but greater than in smooth muscle </a:t>
            </a:r>
          </a:p>
          <a:p>
            <a:pPr algn="l"/>
            <a:r>
              <a:rPr lang="en-US" sz="2400" dirty="0">
                <a:solidFill>
                  <a:schemeClr val="tx1">
                    <a:lumMod val="10000"/>
                  </a:schemeClr>
                </a:solidFill>
              </a:rPr>
              <a:t>• Sarcolemma: Has specialized ion channels that skeletal muscle does not – voltage-gated Ca2+ channels </a:t>
            </a:r>
          </a:p>
          <a:p>
            <a:pPr algn="l"/>
            <a:r>
              <a:rPr lang="en-US" sz="2400" dirty="0">
                <a:solidFill>
                  <a:schemeClr val="tx1">
                    <a:lumMod val="10000"/>
                  </a:schemeClr>
                </a:solidFill>
              </a:rPr>
              <a:t>• Fibers are not anchored at ends; allows for greater sarcomere shortening and lengthening</a:t>
            </a:r>
          </a:p>
          <a:p>
            <a:pPr algn="l">
              <a:buFont typeface="Arial" pitchFamily="34" charset="0"/>
              <a:buChar char="•"/>
            </a:pPr>
            <a:endParaRPr lang="en-US" sz="2400" dirty="0">
              <a:solidFill>
                <a:schemeClr val="tx1">
                  <a:lumMod val="10000"/>
                </a:schemeClr>
              </a:solidFill>
            </a:endParaRPr>
          </a:p>
        </p:txBody>
      </p:sp>
      <p:sp>
        <p:nvSpPr>
          <p:cNvPr id="4" name="عنوان 3"/>
          <p:cNvSpPr>
            <a:spLocks noGrp="1"/>
          </p:cNvSpPr>
          <p:nvPr>
            <p:ph type="title" idx="4294967295"/>
          </p:nvPr>
        </p:nvSpPr>
        <p:spPr>
          <a:xfrm>
            <a:off x="1669551" y="642938"/>
            <a:ext cx="5591175" cy="501650"/>
          </a:xfrm>
          <a:solidFill>
            <a:schemeClr val="bg1"/>
          </a:solidFill>
          <a:ln>
            <a:solidFill>
              <a:schemeClr val="bg1"/>
            </a:solidFill>
          </a:ln>
        </p:spPr>
        <p:txBody>
          <a:bodyPr/>
          <a:lstStyle/>
          <a:p>
            <a:r>
              <a:rPr lang="en-US" dirty="0">
                <a:solidFill>
                  <a:schemeClr val="tx1"/>
                </a:solidFill>
              </a:rPr>
              <a:t>Physiologic Anatomy of Cardiac Muscle</a:t>
            </a:r>
            <a:endParaRPr lang="ar-SA" dirty="0">
              <a:solidFill>
                <a:schemeClr val="tx1"/>
              </a:solidFill>
            </a:endParaRPr>
          </a:p>
        </p:txBody>
      </p:sp>
      <p:pic>
        <p:nvPicPr>
          <p:cNvPr id="1026" name="Picture 2" descr="Cardiac Muscle - Cellular Physiology of Skeletal, Cardiac, and Smooth Muscle  - Medical Physiology, 3rd Edi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04"/>
          <a:stretch/>
        </p:blipFill>
        <p:spPr bwMode="auto">
          <a:xfrm>
            <a:off x="6524826" y="1571411"/>
            <a:ext cx="2342747" cy="2768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72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randombar(horizontal)">
                                      <p:cBhvr>
                                        <p:cTn id="7" dur="5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49FAA4FB-5482-4C71-82B2-2B904DB70E6F}"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5" name="عنصر نائب لرقم الشريحة 4"/>
          <p:cNvSpPr>
            <a:spLocks noGrp="1"/>
          </p:cNvSpPr>
          <p:nvPr>
            <p:ph type="sldNum" sz="quarter" idx="11"/>
          </p:nvPr>
        </p:nvSpPr>
        <p:spPr/>
        <p:txBody>
          <a:bodyPr/>
          <a:lstStyle/>
          <a:p>
            <a:fld id="{5744759D-0EFF-4FB2-9CCE-04E00944F0FE}" type="slidenum">
              <a:rPr lang="en-US" smtClean="0">
                <a:solidFill>
                  <a:schemeClr val="tx1">
                    <a:lumMod val="10000"/>
                  </a:schemeClr>
                </a:solidFill>
              </a:rPr>
              <a:pPr/>
              <a:t>11</a:t>
            </a:fld>
            <a:endParaRPr lang="en-US" dirty="0">
              <a:solidFill>
                <a:schemeClr val="tx1">
                  <a:lumMod val="10000"/>
                </a:schemeClr>
              </a:solidFill>
            </a:endParaRPr>
          </a:p>
        </p:txBody>
      </p:sp>
      <p:sp>
        <p:nvSpPr>
          <p:cNvPr id="6" name="عنصر نائب للتذييل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pic>
        <p:nvPicPr>
          <p:cNvPr id="7" name="Picture 2"/>
          <p:cNvPicPr>
            <a:picLocks noGrp="1" noChangeAspect="1" noChangeArrowheads="1"/>
          </p:cNvPicPr>
          <p:nvPr>
            <p:ph sz="quarter" idx="4294967295"/>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9948" t="8681" r="9505" b="12326"/>
          <a:stretch>
            <a:fillRect/>
          </a:stretch>
        </p:blipFill>
        <p:spPr bwMode="auto">
          <a:xfrm>
            <a:off x="1946275" y="541338"/>
            <a:ext cx="5749925" cy="562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مستطيل 7"/>
          <p:cNvSpPr/>
          <p:nvPr/>
        </p:nvSpPr>
        <p:spPr>
          <a:xfrm>
            <a:off x="3938427" y="1270000"/>
            <a:ext cx="2012022" cy="4892675"/>
          </a:xfrm>
          <a:prstGeom prst="rect">
            <a:avLst/>
          </a:prstGeom>
          <a:noFill/>
          <a:ln>
            <a:solidFill>
              <a:srgbClr val="FF0000"/>
            </a:solidFill>
          </a:ln>
          <a:effectLst>
            <a:glow rad="101600">
              <a:srgbClr val="FFFF00">
                <a:alpha val="60000"/>
              </a:srgbClr>
            </a:glow>
          </a:effectLst>
        </p:spPr>
        <p:style>
          <a:lnRef idx="2">
            <a:schemeClr val="dk1"/>
          </a:lnRef>
          <a:fillRef idx="1">
            <a:schemeClr val="lt1"/>
          </a:fillRef>
          <a:effectRef idx="0">
            <a:schemeClr val="dk1"/>
          </a:effectRef>
          <a:fontRef idx="minor">
            <a:schemeClr val="dk1"/>
          </a:fontRef>
        </p:style>
        <p:txBody>
          <a:bodyPr rtlCol="1" anchor="ctr"/>
          <a:lstStyle/>
          <a:p>
            <a:pPr algn="ctr"/>
            <a:endParaRPr lang="ar-SA">
              <a:solidFill>
                <a:schemeClr val="tx1">
                  <a:lumMod val="10000"/>
                </a:schemeClr>
              </a:solidFill>
            </a:endParaRPr>
          </a:p>
        </p:txBody>
      </p:sp>
    </p:spTree>
    <p:extLst>
      <p:ext uri="{BB962C8B-B14F-4D97-AF65-F5344CB8AC3E}">
        <p14:creationId xmlns:p14="http://schemas.microsoft.com/office/powerpoint/2010/main" val="31558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A4BB96-93A2-4B7B-86D7-4BCB8E7B6A52}"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6" name="Slide Number Placeholder 5"/>
          <p:cNvSpPr>
            <a:spLocks noGrp="1"/>
          </p:cNvSpPr>
          <p:nvPr>
            <p:ph type="sldNum" sz="quarter" idx="11"/>
          </p:nvPr>
        </p:nvSpPr>
        <p:spPr/>
        <p:txBody>
          <a:bodyPr/>
          <a:lstStyle/>
          <a:p>
            <a:fld id="{5744759D-0EFF-4FB2-9CCE-04E00944F0FE}" type="slidenum">
              <a:rPr lang="en-US" smtClean="0">
                <a:solidFill>
                  <a:schemeClr val="tx1">
                    <a:lumMod val="10000"/>
                  </a:schemeClr>
                </a:solidFill>
              </a:rPr>
              <a:pPr/>
              <a:t>12</a:t>
            </a:fld>
            <a:endParaRPr lang="en-US" dirty="0">
              <a:solidFill>
                <a:schemeClr val="tx1">
                  <a:lumMod val="10000"/>
                </a:schemeClr>
              </a:solidFill>
            </a:endParaRPr>
          </a:p>
        </p:txBody>
      </p:sp>
      <p:sp>
        <p:nvSpPr>
          <p:cNvPr id="5" name="Footer Placeholder 4"/>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417891" y="2017256"/>
            <a:ext cx="4149725" cy="4154944"/>
          </a:xfrm>
          <a:ln>
            <a:solidFill>
              <a:schemeClr val="accent1"/>
            </a:solidFill>
          </a:ln>
        </p:spPr>
        <p:txBody>
          <a:bodyPr>
            <a:noAutofit/>
          </a:bodyPr>
          <a:lstStyle/>
          <a:p>
            <a:pPr algn="l"/>
            <a:r>
              <a:rPr lang="en-US" sz="2400" b="1" dirty="0">
                <a:solidFill>
                  <a:srgbClr val="C00000"/>
                </a:solidFill>
              </a:rPr>
              <a:t>Intercalated discs: </a:t>
            </a:r>
          </a:p>
          <a:p>
            <a:pPr algn="l">
              <a:buFont typeface="Arial" pitchFamily="34" charset="0"/>
              <a:buChar char="•"/>
            </a:pPr>
            <a:r>
              <a:rPr lang="en-US" sz="2400" dirty="0">
                <a:solidFill>
                  <a:schemeClr val="tx1">
                    <a:lumMod val="10000"/>
                  </a:schemeClr>
                </a:solidFill>
              </a:rPr>
              <a:t>Dark areas cross cardiac muscle</a:t>
            </a:r>
            <a:endParaRPr lang="en-US" sz="2400" u="sng" dirty="0">
              <a:solidFill>
                <a:schemeClr val="tx1">
                  <a:lumMod val="10000"/>
                </a:schemeClr>
              </a:solidFill>
            </a:endParaRPr>
          </a:p>
          <a:p>
            <a:pPr algn="l">
              <a:buFont typeface="Arial" pitchFamily="34" charset="0"/>
              <a:buChar char="•"/>
            </a:pPr>
            <a:r>
              <a:rPr lang="en-US" sz="2400" dirty="0">
                <a:solidFill>
                  <a:schemeClr val="tx1">
                    <a:lumMod val="10000"/>
                  </a:schemeClr>
                </a:solidFill>
              </a:rPr>
              <a:t>Are cell membranes that separate muscle cells.</a:t>
            </a:r>
          </a:p>
          <a:p>
            <a:pPr algn="l">
              <a:buFont typeface="Arial" pitchFamily="34" charset="0"/>
              <a:buChar char="•"/>
            </a:pPr>
            <a:r>
              <a:rPr lang="en-US" sz="2400" dirty="0">
                <a:solidFill>
                  <a:schemeClr val="tx1">
                    <a:lumMod val="10000"/>
                  </a:schemeClr>
                </a:solidFill>
              </a:rPr>
              <a:t>Membranes fuse and form permeable </a:t>
            </a:r>
            <a:r>
              <a:rPr lang="en-US" sz="2400" dirty="0">
                <a:solidFill>
                  <a:srgbClr val="C00000"/>
                </a:solidFill>
              </a:rPr>
              <a:t>gap junctions which allow:</a:t>
            </a:r>
          </a:p>
          <a:p>
            <a:pPr marL="457200" indent="-457200" algn="l">
              <a:buFont typeface="+mj-lt"/>
              <a:buAutoNum type="arabicPeriod"/>
            </a:pPr>
            <a:r>
              <a:rPr lang="en-US" sz="2400" dirty="0">
                <a:solidFill>
                  <a:srgbClr val="C00000"/>
                </a:solidFill>
              </a:rPr>
              <a:t>AP pass easily</a:t>
            </a:r>
          </a:p>
          <a:p>
            <a:pPr marL="457200" indent="-457200" algn="l">
              <a:buFont typeface="+mj-lt"/>
              <a:buAutoNum type="arabicPeriod"/>
            </a:pPr>
            <a:r>
              <a:rPr lang="en-US" sz="2400" dirty="0">
                <a:solidFill>
                  <a:srgbClr val="C00000"/>
                </a:solidFill>
              </a:rPr>
              <a:t>Formation of syncytium</a:t>
            </a:r>
          </a:p>
        </p:txBody>
      </p:sp>
      <p:sp>
        <p:nvSpPr>
          <p:cNvPr id="4" name="عنوان 3"/>
          <p:cNvSpPr>
            <a:spLocks noGrp="1"/>
          </p:cNvSpPr>
          <p:nvPr>
            <p:ph type="title" idx="4294967295"/>
          </p:nvPr>
        </p:nvSpPr>
        <p:spPr>
          <a:xfrm>
            <a:off x="2300573" y="817250"/>
            <a:ext cx="4114800" cy="701675"/>
          </a:xfrm>
          <a:solidFill>
            <a:schemeClr val="bg1"/>
          </a:solidFill>
          <a:ln>
            <a:solidFill>
              <a:schemeClr val="bg1"/>
            </a:solidFill>
          </a:ln>
        </p:spPr>
        <p:txBody>
          <a:bodyPr/>
          <a:lstStyle/>
          <a:p>
            <a:r>
              <a:rPr lang="en-US" sz="2000" dirty="0">
                <a:solidFill>
                  <a:schemeClr val="tx1"/>
                </a:solidFill>
              </a:rPr>
              <a:t>Cardiac Muscle as a Syncytium</a:t>
            </a:r>
            <a:endParaRPr lang="ar-SA" sz="2000" dirty="0">
              <a:solidFill>
                <a:schemeClr val="tx1"/>
              </a:solidFill>
            </a:endParaRPr>
          </a:p>
        </p:txBody>
      </p:sp>
      <p:sp>
        <p:nvSpPr>
          <p:cNvPr id="7" name="مستطيل 6"/>
          <p:cNvSpPr/>
          <p:nvPr/>
        </p:nvSpPr>
        <p:spPr>
          <a:xfrm>
            <a:off x="4751657" y="4996746"/>
            <a:ext cx="4180895" cy="1938992"/>
          </a:xfrm>
          <a:prstGeom prst="rect">
            <a:avLst/>
          </a:prstGeom>
        </p:spPr>
        <p:txBody>
          <a:bodyPr wrap="square">
            <a:spAutoFit/>
          </a:bodyPr>
          <a:lstStyle/>
          <a:p>
            <a:pPr algn="ctr"/>
            <a:endParaRPr lang="ar-SA" sz="2000" dirty="0">
              <a:solidFill>
                <a:schemeClr val="tx1">
                  <a:lumMod val="10000"/>
                </a:schemeClr>
              </a:solidFill>
              <a:latin typeface="Tahoma" panose="020B0604030504040204" pitchFamily="34" charset="0"/>
            </a:endParaRPr>
          </a:p>
          <a:p>
            <a:pPr algn="ctr"/>
            <a:r>
              <a:rPr lang="en-US" sz="2000" dirty="0">
                <a:solidFill>
                  <a:srgbClr val="C00000"/>
                </a:solidFill>
                <a:latin typeface="Tahoma" panose="020B0604030504040204" pitchFamily="34" charset="0"/>
              </a:rPr>
              <a:t>Within intercalated discs –two kinds of membrane junctions:</a:t>
            </a:r>
            <a:endParaRPr lang="ar-SA" sz="2000" dirty="0">
              <a:solidFill>
                <a:srgbClr val="C00000"/>
              </a:solidFill>
            </a:endParaRPr>
          </a:p>
          <a:p>
            <a:pPr marL="457200" indent="-457200" algn="ctr">
              <a:buFont typeface="+mj-lt"/>
              <a:buAutoNum type="arabicPeriod"/>
            </a:pPr>
            <a:r>
              <a:rPr lang="en-US" sz="2000" dirty="0">
                <a:solidFill>
                  <a:schemeClr val="tx1">
                    <a:lumMod val="10000"/>
                  </a:schemeClr>
                </a:solidFill>
                <a:latin typeface="Arial" panose="020B0604020202020204" pitchFamily="34" charset="0"/>
                <a:cs typeface="Arial" panose="020B0604020202020204" pitchFamily="34" charset="0"/>
              </a:rPr>
              <a:t>Desmosomes (anchoring)</a:t>
            </a:r>
          </a:p>
          <a:p>
            <a:pPr marL="457200" indent="-457200" algn="ctr">
              <a:buFont typeface="+mj-lt"/>
              <a:buAutoNum type="arabicPeriod"/>
            </a:pPr>
            <a:r>
              <a:rPr lang="en-US" sz="2000" dirty="0">
                <a:solidFill>
                  <a:schemeClr val="tx1">
                    <a:lumMod val="10000"/>
                  </a:schemeClr>
                </a:solidFill>
                <a:latin typeface="Arial" panose="020B0604020202020204" pitchFamily="34" charset="0"/>
                <a:cs typeface="Arial" panose="020B0604020202020204" pitchFamily="34" charset="0"/>
              </a:rPr>
              <a:t>Gap junctions</a:t>
            </a:r>
          </a:p>
          <a:p>
            <a:pPr algn="ctr"/>
            <a:endParaRPr lang="en-US" sz="2000" dirty="0">
              <a:solidFill>
                <a:schemeClr val="tx1">
                  <a:lumMod val="10000"/>
                </a:schemeClr>
              </a:solidFill>
              <a:latin typeface="Tahoma" panose="020B0604030504040204" pitchFamily="34" charset="0"/>
            </a:endParaRPr>
          </a:p>
        </p:txBody>
      </p:sp>
      <p:pic>
        <p:nvPicPr>
          <p:cNvPr id="8" name="صورة 7"/>
          <p:cNvPicPr>
            <a:picLocks noChangeAspect="1"/>
          </p:cNvPicPr>
          <p:nvPr/>
        </p:nvPicPr>
        <p:blipFill>
          <a:blip r:embed="rId3"/>
          <a:stretch>
            <a:fillRect/>
          </a:stretch>
        </p:blipFill>
        <p:spPr>
          <a:xfrm>
            <a:off x="4730837" y="2017256"/>
            <a:ext cx="4038494" cy="3217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randombar(horizont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8C81B0-DC5B-4413-85B7-4DB53127120E}"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5" name="Slide Number Placeholder 4"/>
          <p:cNvSpPr>
            <a:spLocks noGrp="1"/>
          </p:cNvSpPr>
          <p:nvPr>
            <p:ph type="sldNum" sz="quarter" idx="11"/>
          </p:nvPr>
        </p:nvSpPr>
        <p:spPr/>
        <p:txBody>
          <a:bodyPr/>
          <a:lstStyle/>
          <a:p>
            <a:fld id="{5744759D-0EFF-4FB2-9CCE-04E00944F0FE}" type="slidenum">
              <a:rPr lang="en-US" smtClean="0">
                <a:solidFill>
                  <a:schemeClr val="tx1">
                    <a:lumMod val="10000"/>
                  </a:schemeClr>
                </a:solidFill>
              </a:rPr>
              <a:pPr/>
              <a:t>13</a:t>
            </a:fld>
            <a:endParaRPr lang="en-US" dirty="0">
              <a:solidFill>
                <a:schemeClr val="tx1">
                  <a:lumMod val="10000"/>
                </a:schemeClr>
              </a:solidFill>
            </a:endParaRPr>
          </a:p>
        </p:txBody>
      </p:sp>
      <p:sp>
        <p:nvSpPr>
          <p:cNvPr id="4" name="Footer Placeholder 3"/>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وان 1"/>
          <p:cNvSpPr>
            <a:spLocks noGrp="1"/>
          </p:cNvSpPr>
          <p:nvPr>
            <p:ph type="title" idx="4294967295"/>
          </p:nvPr>
        </p:nvSpPr>
        <p:spPr>
          <a:xfrm>
            <a:off x="1935162" y="749591"/>
            <a:ext cx="5273675" cy="700088"/>
          </a:xfrm>
          <a:solidFill>
            <a:schemeClr val="bg1"/>
          </a:solidFill>
          <a:ln>
            <a:solidFill>
              <a:schemeClr val="bg1"/>
            </a:solidFill>
          </a:ln>
        </p:spPr>
        <p:txBody>
          <a:bodyPr/>
          <a:lstStyle/>
          <a:p>
            <a:r>
              <a:rPr lang="en-US" dirty="0">
                <a:solidFill>
                  <a:schemeClr val="tx1"/>
                </a:solidFill>
              </a:rPr>
              <a:t>Cardiac Muscle as a Syncytium</a:t>
            </a:r>
            <a:endParaRPr lang="ar-SA" dirty="0">
              <a:solidFill>
                <a:schemeClr val="tx1"/>
              </a:solidFill>
            </a:endParaRPr>
          </a:p>
        </p:txBody>
      </p:sp>
      <p:pic>
        <p:nvPicPr>
          <p:cNvPr id="61442" name="Picture 2" descr="ÙØªÙØ¬Ø© Ø¨Ø­Ø« Ø§ÙØµÙØ± Ø¹Ù âªaction potential passing through syncytium of cardiac muscleâ¬â"/>
          <p:cNvPicPr>
            <a:picLocks noChangeAspect="1" noChangeArrowheads="1"/>
          </p:cNvPicPr>
          <p:nvPr/>
        </p:nvPicPr>
        <p:blipFill>
          <a:blip r:embed="rId3" cstate="print"/>
          <a:srcRect/>
          <a:stretch>
            <a:fillRect/>
          </a:stretch>
        </p:blipFill>
        <p:spPr bwMode="auto">
          <a:xfrm>
            <a:off x="1751611" y="1806274"/>
            <a:ext cx="6036940" cy="28227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ستطيل 5"/>
          <p:cNvSpPr/>
          <p:nvPr/>
        </p:nvSpPr>
        <p:spPr>
          <a:xfrm>
            <a:off x="249382" y="4758922"/>
            <a:ext cx="8668987" cy="1631216"/>
          </a:xfrm>
          <a:prstGeom prst="rect">
            <a:avLst/>
          </a:prstGeom>
        </p:spPr>
        <p:txBody>
          <a:bodyPr wrap="square">
            <a:spAutoFit/>
          </a:bodyPr>
          <a:lstStyle/>
          <a:p>
            <a:r>
              <a:rPr lang="en-US" sz="2000" dirty="0">
                <a:solidFill>
                  <a:srgbClr val="C00000"/>
                </a:solidFill>
                <a:latin typeface="Arial" panose="020B0604020202020204" pitchFamily="34" charset="0"/>
                <a:cs typeface="Arial" panose="020B0604020202020204" pitchFamily="34" charset="0"/>
              </a:rPr>
              <a:t>How do gap junctions within intercalated disks aid contraction of the heart?</a:t>
            </a:r>
          </a:p>
          <a:p>
            <a:r>
              <a:rPr lang="en-US" sz="2000" dirty="0">
                <a:solidFill>
                  <a:schemeClr val="tx1">
                    <a:lumMod val="10000"/>
                  </a:schemeClr>
                </a:solidFill>
                <a:latin typeface="Arial" panose="020B0604020202020204" pitchFamily="34" charset="0"/>
                <a:cs typeface="Arial" panose="020B0604020202020204" pitchFamily="34" charset="0"/>
              </a:rPr>
              <a:t> </a:t>
            </a:r>
            <a:r>
              <a:rPr lang="en-US" sz="2000" dirty="0">
                <a:solidFill>
                  <a:schemeClr val="tx1">
                    <a:lumMod val="10000"/>
                  </a:schemeClr>
                </a:solidFill>
              </a:rPr>
              <a:t>they allow impulses to spread from one cardiac muscle cell to another, allowing sodium, potassium, and calcium ions to flow between adjacent cells, propagating the action potential, and ensuring coordinated contractions.</a:t>
            </a:r>
          </a:p>
          <a:p>
            <a:endParaRPr lang="ar-SA" sz="2000" dirty="0">
              <a:solidFill>
                <a:schemeClr val="tx1">
                  <a:lumMod val="1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5744759D-0EFF-4FB2-9CCE-04E00944F0FE}" type="slidenum">
              <a:rPr lang="en-US" smtClean="0">
                <a:solidFill>
                  <a:schemeClr val="tx1">
                    <a:lumMod val="10000"/>
                  </a:schemeClr>
                </a:solidFill>
              </a:rPr>
              <a:pPr/>
              <a:t>14</a:t>
            </a:fld>
            <a:endParaRPr lang="en-US" dirty="0">
              <a:solidFill>
                <a:schemeClr val="tx1">
                  <a:lumMod val="10000"/>
                </a:schemeClr>
              </a:solidFill>
            </a:endParaRPr>
          </a:p>
        </p:txBody>
      </p:sp>
      <p:sp>
        <p:nvSpPr>
          <p:cNvPr id="5" name="Footer Placeholder 4"/>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287337" y="1657533"/>
            <a:ext cx="8569325" cy="4514667"/>
          </a:xfrm>
        </p:spPr>
        <p:txBody>
          <a:bodyPr>
            <a:noAutofit/>
          </a:bodyPr>
          <a:lstStyle/>
          <a:p>
            <a:pPr algn="l"/>
            <a:r>
              <a:rPr lang="en-US" sz="2800" b="1" dirty="0">
                <a:solidFill>
                  <a:srgbClr val="C00000"/>
                </a:solidFill>
              </a:rPr>
              <a:t>Heart is composed of two syncytium:</a:t>
            </a:r>
          </a:p>
          <a:p>
            <a:pPr algn="l"/>
            <a:r>
              <a:rPr lang="en-US" sz="2800" dirty="0">
                <a:solidFill>
                  <a:schemeClr val="tx1">
                    <a:lumMod val="10000"/>
                  </a:schemeClr>
                </a:solidFill>
              </a:rPr>
              <a:t>1.  Atrial</a:t>
            </a:r>
          </a:p>
          <a:p>
            <a:pPr algn="l"/>
            <a:r>
              <a:rPr lang="en-US" sz="2800" dirty="0">
                <a:solidFill>
                  <a:schemeClr val="tx1">
                    <a:lumMod val="10000"/>
                  </a:schemeClr>
                </a:solidFill>
              </a:rPr>
              <a:t>2.  Ventricular</a:t>
            </a:r>
          </a:p>
          <a:p>
            <a:pPr algn="l">
              <a:buFont typeface="Arial" pitchFamily="34" charset="0"/>
              <a:buChar char="•"/>
            </a:pPr>
            <a:r>
              <a:rPr lang="en-US" sz="2800" b="1" dirty="0">
                <a:solidFill>
                  <a:schemeClr val="tx1">
                    <a:lumMod val="10000"/>
                  </a:schemeClr>
                </a:solidFill>
              </a:rPr>
              <a:t>Separated by</a:t>
            </a:r>
            <a:r>
              <a:rPr lang="en-US" sz="2800" b="1" dirty="0">
                <a:solidFill>
                  <a:srgbClr val="C00000"/>
                </a:solidFill>
              </a:rPr>
              <a:t> fibrous tissue</a:t>
            </a:r>
            <a:r>
              <a:rPr lang="en-US" sz="2800" b="1" dirty="0">
                <a:solidFill>
                  <a:schemeClr val="tx1">
                    <a:lumMod val="10000"/>
                  </a:schemeClr>
                </a:solidFill>
              </a:rPr>
              <a:t>. </a:t>
            </a:r>
          </a:p>
          <a:p>
            <a:pPr algn="l">
              <a:buFont typeface="Arial" pitchFamily="34" charset="0"/>
              <a:buChar char="•"/>
            </a:pPr>
            <a:r>
              <a:rPr lang="en-US" sz="2800" b="1" i="1" dirty="0">
                <a:solidFill>
                  <a:srgbClr val="C00000"/>
                </a:solidFill>
              </a:rPr>
              <a:t>What's the importance of this separation?</a:t>
            </a:r>
          </a:p>
          <a:p>
            <a:pPr algn="l">
              <a:buFont typeface="Arial" pitchFamily="34" charset="0"/>
              <a:buChar char="•"/>
            </a:pPr>
            <a:r>
              <a:rPr lang="en-US" sz="2800" dirty="0">
                <a:solidFill>
                  <a:schemeClr val="tx1">
                    <a:lumMod val="10000"/>
                  </a:schemeClr>
                </a:solidFill>
              </a:rPr>
              <a:t>Allows atria to contract ahead of ventricles</a:t>
            </a:r>
          </a:p>
          <a:p>
            <a:pPr algn="l">
              <a:buFont typeface="Arial" pitchFamily="34" charset="0"/>
              <a:buChar char="•"/>
            </a:pPr>
            <a:endParaRPr lang="en-US" sz="2800" b="1" i="1" dirty="0">
              <a:solidFill>
                <a:schemeClr val="tx1">
                  <a:lumMod val="10000"/>
                </a:schemeClr>
              </a:solidFill>
            </a:endParaRPr>
          </a:p>
          <a:p>
            <a:pPr algn="l">
              <a:buFont typeface="Arial" pitchFamily="34" charset="0"/>
              <a:buChar char="•"/>
            </a:pPr>
            <a:r>
              <a:rPr lang="en-US" sz="2800" b="1" i="1" dirty="0">
                <a:solidFill>
                  <a:schemeClr val="tx1">
                    <a:lumMod val="10000"/>
                  </a:schemeClr>
                </a:solidFill>
              </a:rPr>
              <a:t>How do action potentials reach ventricles? </a:t>
            </a:r>
          </a:p>
          <a:p>
            <a:pPr algn="l">
              <a:buFont typeface="Arial" pitchFamily="34" charset="0"/>
              <a:buChar char="•"/>
            </a:pPr>
            <a:r>
              <a:rPr lang="en-US" sz="2800" dirty="0">
                <a:solidFill>
                  <a:schemeClr val="tx1">
                    <a:lumMod val="10000"/>
                  </a:schemeClr>
                </a:solidFill>
              </a:rPr>
              <a:t>Action Potentials are conducted by  A-V bundle.</a:t>
            </a:r>
          </a:p>
        </p:txBody>
      </p:sp>
      <p:sp>
        <p:nvSpPr>
          <p:cNvPr id="4" name="عنوان 3"/>
          <p:cNvSpPr>
            <a:spLocks noGrp="1"/>
          </p:cNvSpPr>
          <p:nvPr>
            <p:ph type="title" idx="4294967295"/>
          </p:nvPr>
        </p:nvSpPr>
        <p:spPr>
          <a:xfrm>
            <a:off x="2514600" y="760569"/>
            <a:ext cx="4114800" cy="701675"/>
          </a:xfrm>
          <a:solidFill>
            <a:schemeClr val="bg1"/>
          </a:solidFill>
          <a:ln>
            <a:solidFill>
              <a:schemeClr val="bg1"/>
            </a:solidFill>
          </a:ln>
        </p:spPr>
        <p:txBody>
          <a:bodyPr/>
          <a:lstStyle/>
          <a:p>
            <a:r>
              <a:rPr lang="en-US" dirty="0">
                <a:solidFill>
                  <a:schemeClr val="tx1"/>
                </a:solidFill>
              </a:rPr>
              <a:t>Cardiac Muscle as a Syncytium</a:t>
            </a:r>
            <a:endParaRPr lang="ar-SA" dirty="0">
              <a:solidFill>
                <a:schemeClr val="tx1"/>
              </a:solidFill>
            </a:endParaRPr>
          </a:p>
        </p:txBody>
      </p:sp>
      <p:sp>
        <p:nvSpPr>
          <p:cNvPr id="3" name="Date Placeholder 2"/>
          <p:cNvSpPr>
            <a:spLocks noGrp="1"/>
          </p:cNvSpPr>
          <p:nvPr>
            <p:ph type="dt" sz="half" idx="10"/>
          </p:nvPr>
        </p:nvSpPr>
        <p:spPr/>
        <p:txBody>
          <a:bodyPr/>
          <a:lstStyle/>
          <a:p>
            <a:fld id="{EEC8CE75-439D-4784-BD43-110F672C63DA}" type="datetime4">
              <a:rPr lang="en-US" smtClean="0">
                <a:solidFill>
                  <a:schemeClr val="tx1">
                    <a:lumMod val="10000"/>
                  </a:schemeClr>
                </a:solidFill>
              </a:rPr>
              <a:t>February 28, 2021</a:t>
            </a:fld>
            <a:endParaRPr lang="en-US" dirty="0">
              <a:solidFill>
                <a:schemeClr val="tx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E3F9A596-252C-422D-9D32-F24305FEAC73}"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5" name="عنصر نائب لرقم الشريحة 4"/>
          <p:cNvSpPr>
            <a:spLocks noGrp="1"/>
          </p:cNvSpPr>
          <p:nvPr>
            <p:ph type="sldNum" sz="quarter" idx="11"/>
          </p:nvPr>
        </p:nvSpPr>
        <p:spPr/>
        <p:txBody>
          <a:bodyPr/>
          <a:lstStyle/>
          <a:p>
            <a:fld id="{5744759D-0EFF-4FB2-9CCE-04E00944F0FE}" type="slidenum">
              <a:rPr lang="en-US" smtClean="0">
                <a:solidFill>
                  <a:schemeClr val="tx1">
                    <a:lumMod val="10000"/>
                  </a:schemeClr>
                </a:solidFill>
              </a:rPr>
              <a:pPr/>
              <a:t>15</a:t>
            </a:fld>
            <a:endParaRPr lang="en-US" dirty="0">
              <a:solidFill>
                <a:schemeClr val="tx1">
                  <a:lumMod val="10000"/>
                </a:schemeClr>
              </a:solidFill>
            </a:endParaRPr>
          </a:p>
        </p:txBody>
      </p:sp>
      <p:sp>
        <p:nvSpPr>
          <p:cNvPr id="6" name="عنصر نائب للتذييل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631253" y="2669629"/>
            <a:ext cx="7578360" cy="1941928"/>
          </a:xfrm>
        </p:spPr>
        <p:txBody>
          <a:bodyPr/>
          <a:lstStyle/>
          <a:p>
            <a:pPr algn="l" fontAlgn="base"/>
            <a:r>
              <a:rPr lang="en-US" altLang="en-US" b="1" dirty="0">
                <a:solidFill>
                  <a:schemeClr val="tx1">
                    <a:lumMod val="10000"/>
                  </a:schemeClr>
                </a:solidFill>
              </a:rPr>
              <a:t>Isometric Contraction:</a:t>
            </a:r>
            <a:r>
              <a:rPr lang="en-US" altLang="en-US" dirty="0">
                <a:solidFill>
                  <a:schemeClr val="tx1">
                    <a:lumMod val="10000"/>
                  </a:schemeClr>
                </a:solidFill>
              </a:rPr>
              <a:t>  </a:t>
            </a:r>
            <a:r>
              <a:rPr lang="en-US" dirty="0">
                <a:solidFill>
                  <a:schemeClr val="tx1">
                    <a:lumMod val="10000"/>
                  </a:schemeClr>
                </a:solidFill>
              </a:rPr>
              <a:t>generate force </a:t>
            </a:r>
            <a:r>
              <a:rPr lang="en-US" dirty="0">
                <a:solidFill>
                  <a:srgbClr val="C00000"/>
                </a:solidFill>
              </a:rPr>
              <a:t>without changing the length</a:t>
            </a:r>
            <a:r>
              <a:rPr lang="en-US" dirty="0">
                <a:solidFill>
                  <a:schemeClr val="tx1">
                    <a:lumMod val="10000"/>
                  </a:schemeClr>
                </a:solidFill>
              </a:rPr>
              <a:t> of the muscle.</a:t>
            </a:r>
          </a:p>
          <a:p>
            <a:pPr algn="l">
              <a:spcBef>
                <a:spcPct val="0"/>
              </a:spcBef>
              <a:buClrTx/>
            </a:pPr>
            <a:endParaRPr lang="en-US" altLang="en-US" dirty="0">
              <a:solidFill>
                <a:schemeClr val="tx1">
                  <a:lumMod val="10000"/>
                </a:schemeClr>
              </a:solidFill>
            </a:endParaRPr>
          </a:p>
          <a:p>
            <a:pPr algn="l">
              <a:spcBef>
                <a:spcPct val="0"/>
              </a:spcBef>
              <a:buClrTx/>
            </a:pPr>
            <a:r>
              <a:rPr lang="en-US" altLang="en-US" b="1" dirty="0">
                <a:solidFill>
                  <a:schemeClr val="tx1">
                    <a:lumMod val="10000"/>
                  </a:schemeClr>
                </a:solidFill>
              </a:rPr>
              <a:t>Isotonic Contraction: </a:t>
            </a:r>
            <a:r>
              <a:rPr lang="en-US" dirty="0">
                <a:solidFill>
                  <a:schemeClr val="tx1">
                    <a:lumMod val="10000"/>
                  </a:schemeClr>
                </a:solidFill>
              </a:rPr>
              <a:t>generate force by </a:t>
            </a:r>
            <a:r>
              <a:rPr lang="en-US" dirty="0">
                <a:solidFill>
                  <a:srgbClr val="C00000"/>
                </a:solidFill>
              </a:rPr>
              <a:t>changing the length of the muscle</a:t>
            </a:r>
            <a:endParaRPr lang="en-US" altLang="en-US" dirty="0">
              <a:solidFill>
                <a:srgbClr val="C00000"/>
              </a:solidFill>
            </a:endParaRPr>
          </a:p>
          <a:p>
            <a:pPr algn="l"/>
            <a:endParaRPr lang="ar-SA" dirty="0">
              <a:solidFill>
                <a:schemeClr val="tx1">
                  <a:lumMod val="10000"/>
                </a:schemeClr>
              </a:solidFill>
            </a:endParaRPr>
          </a:p>
        </p:txBody>
      </p:sp>
      <p:sp>
        <p:nvSpPr>
          <p:cNvPr id="3" name="عنوان 2"/>
          <p:cNvSpPr>
            <a:spLocks noGrp="1"/>
          </p:cNvSpPr>
          <p:nvPr>
            <p:ph type="title" idx="4294967295"/>
          </p:nvPr>
        </p:nvSpPr>
        <p:spPr>
          <a:xfrm>
            <a:off x="2342213" y="773113"/>
            <a:ext cx="4114800" cy="701675"/>
          </a:xfrm>
          <a:solidFill>
            <a:schemeClr val="bg1"/>
          </a:solidFill>
          <a:ln>
            <a:solidFill>
              <a:schemeClr val="bg1"/>
            </a:solidFill>
          </a:ln>
        </p:spPr>
        <p:txBody>
          <a:bodyPr/>
          <a:lstStyle/>
          <a:p>
            <a:r>
              <a:rPr lang="en-US" dirty="0">
                <a:solidFill>
                  <a:schemeClr val="tx1"/>
                </a:solidFill>
              </a:rPr>
              <a:t>Types of contraction</a:t>
            </a:r>
            <a:endParaRPr lang="ar-SA" dirty="0">
              <a:solidFill>
                <a:schemeClr val="tx1"/>
              </a:solidFill>
            </a:endParaRPr>
          </a:p>
        </p:txBody>
      </p:sp>
    </p:spTree>
    <p:extLst>
      <p:ext uri="{BB962C8B-B14F-4D97-AF65-F5344CB8AC3E}">
        <p14:creationId xmlns:p14="http://schemas.microsoft.com/office/powerpoint/2010/main" val="99289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E3F9A596-252C-422D-9D32-F24305FEAC73}"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5" name="عنصر نائب لرقم الشريحة 4"/>
          <p:cNvSpPr>
            <a:spLocks noGrp="1"/>
          </p:cNvSpPr>
          <p:nvPr>
            <p:ph type="sldNum" sz="quarter" idx="11"/>
          </p:nvPr>
        </p:nvSpPr>
        <p:spPr/>
        <p:txBody>
          <a:bodyPr/>
          <a:lstStyle/>
          <a:p>
            <a:fld id="{5744759D-0EFF-4FB2-9CCE-04E00944F0FE}" type="slidenum">
              <a:rPr lang="en-US" smtClean="0">
                <a:solidFill>
                  <a:schemeClr val="tx1">
                    <a:lumMod val="10000"/>
                  </a:schemeClr>
                </a:solidFill>
              </a:rPr>
              <a:pPr/>
              <a:t>16</a:t>
            </a:fld>
            <a:endParaRPr lang="en-US" dirty="0">
              <a:solidFill>
                <a:schemeClr val="tx1">
                  <a:lumMod val="10000"/>
                </a:schemeClr>
              </a:solidFill>
            </a:endParaRPr>
          </a:p>
        </p:txBody>
      </p:sp>
      <p:sp>
        <p:nvSpPr>
          <p:cNvPr id="6" name="عنصر نائب للتذييل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3" name="عنوان 2"/>
          <p:cNvSpPr>
            <a:spLocks noGrp="1"/>
          </p:cNvSpPr>
          <p:nvPr>
            <p:ph type="title" idx="4294967295"/>
          </p:nvPr>
        </p:nvSpPr>
        <p:spPr>
          <a:xfrm>
            <a:off x="2425491" y="680491"/>
            <a:ext cx="4114800" cy="701675"/>
          </a:xfrm>
          <a:solidFill>
            <a:schemeClr val="bg1"/>
          </a:solidFill>
          <a:ln>
            <a:solidFill>
              <a:schemeClr val="bg1"/>
            </a:solidFill>
          </a:ln>
        </p:spPr>
        <p:txBody>
          <a:bodyPr/>
          <a:lstStyle/>
          <a:p>
            <a:r>
              <a:rPr lang="en-US" b="0" dirty="0">
                <a:solidFill>
                  <a:schemeClr val="tx1"/>
                </a:solidFill>
              </a:rPr>
              <a:t>Excitation-Contraction coupling</a:t>
            </a:r>
            <a:endParaRPr lang="ar-SA" dirty="0">
              <a:solidFill>
                <a:schemeClr val="tx1"/>
              </a:solidFill>
            </a:endParaRPr>
          </a:p>
        </p:txBody>
      </p:sp>
      <p:sp>
        <p:nvSpPr>
          <p:cNvPr id="10" name="مستطيل 9"/>
          <p:cNvSpPr/>
          <p:nvPr/>
        </p:nvSpPr>
        <p:spPr>
          <a:xfrm>
            <a:off x="795647" y="3719117"/>
            <a:ext cx="2185678" cy="1938992"/>
          </a:xfrm>
          <a:prstGeom prst="rect">
            <a:avLst/>
          </a:prstGeom>
        </p:spPr>
        <p:txBody>
          <a:bodyPr wrap="square">
            <a:spAutoFit/>
          </a:bodyPr>
          <a:lstStyle/>
          <a:p>
            <a:r>
              <a:rPr lang="en-US" sz="2000" dirty="0">
                <a:solidFill>
                  <a:schemeClr val="tx1">
                    <a:lumMod val="10000"/>
                  </a:schemeClr>
                </a:solidFill>
                <a:latin typeface="Tahoma" panose="020B0604030504040204" pitchFamily="34" charset="0"/>
              </a:rPr>
              <a:t>Excitation of the heart is triggered by electrical impulse rather than neural transmitters.</a:t>
            </a:r>
          </a:p>
        </p:txBody>
      </p:sp>
      <p:sp>
        <p:nvSpPr>
          <p:cNvPr id="11" name="مستطيل 10"/>
          <p:cNvSpPr/>
          <p:nvPr/>
        </p:nvSpPr>
        <p:spPr>
          <a:xfrm>
            <a:off x="5842660" y="3819919"/>
            <a:ext cx="2921330" cy="1323439"/>
          </a:xfrm>
          <a:prstGeom prst="rect">
            <a:avLst/>
          </a:prstGeom>
        </p:spPr>
        <p:txBody>
          <a:bodyPr wrap="square">
            <a:spAutoFit/>
          </a:bodyPr>
          <a:lstStyle/>
          <a:p>
            <a:r>
              <a:rPr lang="en-US" sz="2000" dirty="0">
                <a:solidFill>
                  <a:schemeClr val="tx1">
                    <a:lumMod val="10000"/>
                  </a:schemeClr>
                </a:solidFill>
                <a:latin typeface="Tahoma" panose="020B0604030504040204" pitchFamily="34" charset="0"/>
              </a:rPr>
              <a:t>Contraction of the heart is triggered by elevation of intracellular calcium influx.</a:t>
            </a:r>
            <a:endParaRPr lang="ar-SA" sz="2000" dirty="0">
              <a:solidFill>
                <a:schemeClr val="tx1">
                  <a:lumMod val="10000"/>
                </a:schemeClr>
              </a:solidFill>
            </a:endParaRPr>
          </a:p>
        </p:txBody>
      </p:sp>
      <p:graphicFrame>
        <p:nvGraphicFramePr>
          <p:cNvPr id="9" name="عنصر نائب للمحتوى 8" descr="E">
            <a:extLst>
              <a:ext uri="{C183D7F6-B498-43B3-948B-1728B52AA6E4}">
                <adec:decorative xmlns:adec="http://schemas.microsoft.com/office/drawing/2017/decorative" val="0"/>
              </a:ext>
            </a:extLst>
          </p:cNvPr>
          <p:cNvGraphicFramePr>
            <a:graphicFrameLocks noGrp="1"/>
          </p:cNvGraphicFramePr>
          <p:nvPr>
            <p:ph sz="quarter" idx="4294967295"/>
            <p:extLst>
              <p:ext uri="{D42A27DB-BD31-4B8C-83A1-F6EECF244321}">
                <p14:modId xmlns:p14="http://schemas.microsoft.com/office/powerpoint/2010/main" val="1353037099"/>
              </p:ext>
            </p:extLst>
          </p:nvPr>
        </p:nvGraphicFramePr>
        <p:xfrm>
          <a:off x="534390" y="1838845"/>
          <a:ext cx="8229600" cy="1938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310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A7C2A-7F49-4DA2-9512-1EF3BA10B24C}"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8" name="Slide Number Placeholder 7"/>
          <p:cNvSpPr>
            <a:spLocks noGrp="1"/>
          </p:cNvSpPr>
          <p:nvPr>
            <p:ph type="sldNum" sz="quarter" idx="11"/>
          </p:nvPr>
        </p:nvSpPr>
        <p:spPr/>
        <p:txBody>
          <a:bodyPr/>
          <a:lstStyle/>
          <a:p>
            <a:fld id="{5744759D-0EFF-4FB2-9CCE-04E00944F0FE}" type="slidenum">
              <a:rPr lang="en-US" smtClean="0">
                <a:solidFill>
                  <a:schemeClr val="tx1">
                    <a:lumMod val="10000"/>
                  </a:schemeClr>
                </a:solidFill>
              </a:rPr>
              <a:pPr/>
              <a:t>17</a:t>
            </a:fld>
            <a:endParaRPr lang="en-US" dirty="0">
              <a:solidFill>
                <a:schemeClr val="tx1">
                  <a:lumMod val="10000"/>
                </a:schemeClr>
              </a:solidFill>
            </a:endParaRPr>
          </a:p>
        </p:txBody>
      </p:sp>
      <p:sp>
        <p:nvSpPr>
          <p:cNvPr id="7" name="Footer Placeholder 6"/>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78581" y="1768513"/>
            <a:ext cx="5805488" cy="4260903"/>
          </a:xfrm>
          <a:ln>
            <a:solidFill>
              <a:schemeClr val="accent1"/>
            </a:solidFill>
          </a:ln>
        </p:spPr>
        <p:txBody>
          <a:bodyPr>
            <a:noAutofit/>
          </a:bodyPr>
          <a:lstStyle/>
          <a:p>
            <a:pPr algn="l"/>
            <a:endParaRPr lang="en-US" sz="2800" dirty="0">
              <a:solidFill>
                <a:schemeClr val="tx1">
                  <a:lumMod val="10000"/>
                </a:schemeClr>
              </a:solidFill>
            </a:endParaRPr>
          </a:p>
          <a:p>
            <a:pPr algn="l"/>
            <a:r>
              <a:rPr lang="en-US" sz="2800" dirty="0">
                <a:solidFill>
                  <a:schemeClr val="tx1">
                    <a:lumMod val="10000"/>
                  </a:schemeClr>
                </a:solidFill>
              </a:rPr>
              <a:t>Phase 4: Resting, K+ efflux</a:t>
            </a:r>
          </a:p>
          <a:p>
            <a:pPr algn="l"/>
            <a:r>
              <a:rPr lang="en-US" sz="2800" dirty="0">
                <a:solidFill>
                  <a:schemeClr val="tx1">
                    <a:lumMod val="10000"/>
                  </a:schemeClr>
                </a:solidFill>
              </a:rPr>
              <a:t>Phase 0: Depolarization, fast Na+(influx)</a:t>
            </a:r>
          </a:p>
          <a:p>
            <a:pPr algn="l"/>
            <a:r>
              <a:rPr lang="en-US" sz="2800" dirty="0">
                <a:solidFill>
                  <a:schemeClr val="tx1">
                    <a:lumMod val="10000"/>
                  </a:schemeClr>
                </a:solidFill>
              </a:rPr>
              <a:t>Phase 1: early repolarization, K+ efflux </a:t>
            </a:r>
          </a:p>
          <a:p>
            <a:pPr algn="l"/>
            <a:r>
              <a:rPr lang="en-US" sz="2800" dirty="0">
                <a:solidFill>
                  <a:schemeClr val="tx1">
                    <a:lumMod val="10000"/>
                  </a:schemeClr>
                </a:solidFill>
              </a:rPr>
              <a:t>Phase 2: </a:t>
            </a:r>
            <a:r>
              <a:rPr lang="en-US" sz="2800" dirty="0">
                <a:solidFill>
                  <a:srgbClr val="C00000"/>
                </a:solidFill>
              </a:rPr>
              <a:t>Plateau</a:t>
            </a:r>
            <a:r>
              <a:rPr lang="en-US" sz="2800" dirty="0">
                <a:solidFill>
                  <a:schemeClr val="tx1">
                    <a:lumMod val="10000"/>
                  </a:schemeClr>
                </a:solidFill>
              </a:rPr>
              <a:t> =</a:t>
            </a:r>
            <a:r>
              <a:rPr lang="en-US" sz="2800" dirty="0">
                <a:solidFill>
                  <a:srgbClr val="C00000"/>
                </a:solidFill>
              </a:rPr>
              <a:t>0.2 sec, slow </a:t>
            </a:r>
            <a:r>
              <a:rPr lang="en-US" sz="2800" dirty="0" err="1">
                <a:solidFill>
                  <a:srgbClr val="C00000"/>
                </a:solidFill>
              </a:rPr>
              <a:t>Ca</a:t>
            </a:r>
            <a:r>
              <a:rPr lang="en-US" sz="2800" dirty="0">
                <a:solidFill>
                  <a:srgbClr val="C00000"/>
                </a:solidFill>
              </a:rPr>
              <a:t>++ channels open causing </a:t>
            </a:r>
            <a:r>
              <a:rPr lang="en-US" sz="2800" dirty="0" err="1">
                <a:solidFill>
                  <a:srgbClr val="C00000"/>
                </a:solidFill>
              </a:rPr>
              <a:t>Ca</a:t>
            </a:r>
            <a:r>
              <a:rPr lang="en-US" sz="2800" dirty="0">
                <a:solidFill>
                  <a:srgbClr val="C00000"/>
                </a:solidFill>
              </a:rPr>
              <a:t>++ influx</a:t>
            </a:r>
          </a:p>
          <a:p>
            <a:pPr algn="l"/>
            <a:r>
              <a:rPr lang="en-US" sz="2800" dirty="0">
                <a:solidFill>
                  <a:schemeClr val="tx1">
                    <a:lumMod val="10000"/>
                  </a:schemeClr>
                </a:solidFill>
              </a:rPr>
              <a:t>Phase3: Repolarization: K+ efflux</a:t>
            </a:r>
          </a:p>
        </p:txBody>
      </p:sp>
      <p:sp>
        <p:nvSpPr>
          <p:cNvPr id="4" name="عنوان 3"/>
          <p:cNvSpPr>
            <a:spLocks noGrp="1"/>
          </p:cNvSpPr>
          <p:nvPr>
            <p:ph type="title" idx="4294967295"/>
          </p:nvPr>
        </p:nvSpPr>
        <p:spPr>
          <a:xfrm>
            <a:off x="1583531" y="736729"/>
            <a:ext cx="5976937" cy="574675"/>
          </a:xfrm>
          <a:solidFill>
            <a:schemeClr val="bg1"/>
          </a:solidFill>
          <a:ln>
            <a:solidFill>
              <a:schemeClr val="bg1"/>
            </a:solidFill>
          </a:ln>
        </p:spPr>
        <p:txBody>
          <a:bodyPr>
            <a:normAutofit fontScale="90000"/>
          </a:bodyPr>
          <a:lstStyle/>
          <a:p>
            <a:r>
              <a:rPr lang="en-US" dirty="0">
                <a:solidFill>
                  <a:schemeClr val="tx1"/>
                </a:solidFill>
              </a:rPr>
              <a:t>Action potential  in Cardiac Muscle (ventricles)</a:t>
            </a:r>
            <a:endParaRPr lang="ar-SA" dirty="0">
              <a:solidFill>
                <a:schemeClr val="tx1"/>
              </a:solidFill>
            </a:endParaRPr>
          </a:p>
        </p:txBody>
      </p:sp>
      <p:pic>
        <p:nvPicPr>
          <p:cNvPr id="10" name="صورة 9" descr="cardiac-automaticity-membrane-potential-action-potential-sa-av-node-ecg.jpg"/>
          <p:cNvPicPr>
            <a:picLocks noChangeAspect="1"/>
          </p:cNvPicPr>
          <p:nvPr/>
        </p:nvPicPr>
        <p:blipFill>
          <a:blip r:embed="rId3" cstate="print"/>
          <a:srcRect l="26531" t="39437" r="39538"/>
          <a:stretch>
            <a:fillRect/>
          </a:stretch>
        </p:blipFill>
        <p:spPr>
          <a:xfrm>
            <a:off x="6002464" y="1783900"/>
            <a:ext cx="3092414" cy="4245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6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randombar(horizont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عنوان 2"/>
          <p:cNvSpPr txBox="1">
            <a:spLocks/>
          </p:cNvSpPr>
          <p:nvPr/>
        </p:nvSpPr>
        <p:spPr>
          <a:xfrm>
            <a:off x="752476" y="783164"/>
            <a:ext cx="8489469" cy="701040"/>
          </a:xfrm>
          <a:prstGeom prst="rect">
            <a:avLst/>
          </a:prstGeom>
        </p:spPr>
        <p:txBody>
          <a:bodyPr>
            <a:noAutofit/>
          </a:bodyPr>
          <a:lstStyle/>
          <a:p>
            <a:endParaRPr lang="en-US" sz="2400" dirty="0">
              <a:solidFill>
                <a:schemeClr val="tx1">
                  <a:lumMod val="10000"/>
                </a:schemeClr>
              </a:solidFill>
            </a:endParaRPr>
          </a:p>
        </p:txBody>
      </p:sp>
      <p:sp>
        <p:nvSpPr>
          <p:cNvPr id="2" name="Date Placeholder 1"/>
          <p:cNvSpPr>
            <a:spLocks noGrp="1"/>
          </p:cNvSpPr>
          <p:nvPr>
            <p:ph type="dt" sz="half" idx="10"/>
          </p:nvPr>
        </p:nvSpPr>
        <p:spPr/>
        <p:txBody>
          <a:bodyPr/>
          <a:lstStyle/>
          <a:p>
            <a:fld id="{FAD2FAD0-528D-4F3D-A7C5-6D5C186E40BE}"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4" name="Footer Placeholder 3"/>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5" name="Slide Number Placeholder 4"/>
          <p:cNvSpPr>
            <a:spLocks noGrp="1"/>
          </p:cNvSpPr>
          <p:nvPr>
            <p:ph type="sldNum" sz="quarter" idx="11"/>
          </p:nvPr>
        </p:nvSpPr>
        <p:spPr/>
        <p:txBody>
          <a:bodyPr/>
          <a:lstStyle/>
          <a:p>
            <a:fld id="{5744759D-0EFF-4FB2-9CCE-04E00944F0FE}" type="slidenum">
              <a:rPr lang="en-US" smtClean="0">
                <a:solidFill>
                  <a:schemeClr val="tx1">
                    <a:lumMod val="10000"/>
                  </a:schemeClr>
                </a:solidFill>
              </a:rPr>
              <a:pPr/>
              <a:t>18</a:t>
            </a:fld>
            <a:endParaRPr lang="en-US" dirty="0">
              <a:solidFill>
                <a:schemeClr val="tx1">
                  <a:lumMod val="10000"/>
                </a:schemeClr>
              </a:solidFill>
            </a:endParaRPr>
          </a:p>
        </p:txBody>
      </p:sp>
      <p:sp>
        <p:nvSpPr>
          <p:cNvPr id="6" name="مستطيل 5"/>
          <p:cNvSpPr/>
          <p:nvPr/>
        </p:nvSpPr>
        <p:spPr>
          <a:xfrm>
            <a:off x="617661" y="957791"/>
            <a:ext cx="8239124" cy="4893647"/>
          </a:xfrm>
          <a:prstGeom prst="rect">
            <a:avLst/>
          </a:prstGeom>
        </p:spPr>
        <p:txBody>
          <a:bodyPr wrap="square">
            <a:spAutoFit/>
          </a:bodyPr>
          <a:lstStyle/>
          <a:p>
            <a:r>
              <a:rPr lang="en-US" sz="2400" b="1" dirty="0">
                <a:solidFill>
                  <a:srgbClr val="C00000"/>
                </a:solidFill>
              </a:rPr>
              <a:t>Why is the plateau phase is critical to cardiac muscle function</a:t>
            </a:r>
            <a:r>
              <a:rPr lang="en-US" sz="2400" b="1" dirty="0">
                <a:solidFill>
                  <a:schemeClr val="tx1">
                    <a:lumMod val="10000"/>
                  </a:schemeClr>
                </a:solidFill>
              </a:rPr>
              <a:t>?</a:t>
            </a:r>
          </a:p>
          <a:p>
            <a:pPr>
              <a:buFont typeface="Arial" pitchFamily="34" charset="0"/>
              <a:buChar char="•"/>
            </a:pPr>
            <a:r>
              <a:rPr lang="en-US" sz="2400" dirty="0">
                <a:solidFill>
                  <a:schemeClr val="tx1">
                    <a:lumMod val="10000"/>
                  </a:schemeClr>
                </a:solidFill>
              </a:rPr>
              <a:t>It </a:t>
            </a:r>
            <a:r>
              <a:rPr lang="en-US" sz="2400" dirty="0">
                <a:solidFill>
                  <a:srgbClr val="C00000"/>
                </a:solidFill>
              </a:rPr>
              <a:t>causes ventricular contraction to last as much as 15 times as long in cardiac </a:t>
            </a:r>
            <a:r>
              <a:rPr lang="en-US" sz="2400" dirty="0">
                <a:solidFill>
                  <a:schemeClr val="tx1">
                    <a:lumMod val="10000"/>
                  </a:schemeClr>
                </a:solidFill>
              </a:rPr>
              <a:t>muscle as in skeletal muscle.</a:t>
            </a:r>
          </a:p>
          <a:p>
            <a:pPr>
              <a:buFont typeface="Arial" pitchFamily="34" charset="0"/>
              <a:buChar char="•"/>
              <a:defRPr/>
            </a:pPr>
            <a:r>
              <a:rPr lang="en-US" sz="2400" dirty="0">
                <a:solidFill>
                  <a:schemeClr val="tx1">
                    <a:lumMod val="10000"/>
                  </a:schemeClr>
                </a:solidFill>
              </a:rPr>
              <a:t>It prevents additional impulses from spreading through the heart prematurely, thereby allowing the muscle sufficient time to contract and pump blood effectively.</a:t>
            </a:r>
          </a:p>
          <a:p>
            <a:pPr>
              <a:buFont typeface="Arial" pitchFamily="34" charset="0"/>
              <a:buChar char="•"/>
              <a:defRPr/>
            </a:pPr>
            <a:endParaRPr lang="en-US" sz="2400" dirty="0">
              <a:solidFill>
                <a:schemeClr val="tx1">
                  <a:lumMod val="10000"/>
                </a:schemeClr>
              </a:solidFill>
            </a:endParaRPr>
          </a:p>
          <a:p>
            <a:pPr>
              <a:defRPr/>
            </a:pPr>
            <a:r>
              <a:rPr lang="en-US" sz="2400" b="1" dirty="0">
                <a:solidFill>
                  <a:srgbClr val="C00000"/>
                </a:solidFill>
              </a:rPr>
              <a:t>What causes the plateau?</a:t>
            </a:r>
            <a:endParaRPr lang="ar-SA" sz="2400" b="1" dirty="0">
              <a:solidFill>
                <a:srgbClr val="C00000"/>
              </a:solidFill>
            </a:endParaRPr>
          </a:p>
          <a:p>
            <a:pPr marL="342900" indent="-342900">
              <a:buFont typeface="Arial" panose="020B0604020202020204" pitchFamily="34" charset="0"/>
              <a:buChar char="•"/>
            </a:pPr>
            <a:r>
              <a:rPr lang="en-US" sz="2400" dirty="0">
                <a:solidFill>
                  <a:schemeClr val="tx1">
                    <a:lumMod val="10000"/>
                  </a:schemeClr>
                </a:solidFill>
              </a:rPr>
              <a:t>Prolonged opening of the slow calcium-channels allows calcium to enter, cause plateau.</a:t>
            </a:r>
          </a:p>
          <a:p>
            <a:r>
              <a:rPr lang="en-US" sz="2400" dirty="0">
                <a:solidFill>
                  <a:schemeClr val="tx1">
                    <a:lumMod val="10000"/>
                  </a:schemeClr>
                </a:solidFill>
              </a:rPr>
              <a:t>•Voltage-gated potassium channels are slower to open. This delays there return of the membrane to resting potential</a:t>
            </a:r>
            <a:endParaRPr lang="ar-SA" sz="2400" dirty="0">
              <a:solidFill>
                <a:schemeClr val="tx1">
                  <a:lumMod val="10000"/>
                </a:schemeClr>
              </a:solidFill>
            </a:endParaRPr>
          </a:p>
        </p:txBody>
      </p:sp>
    </p:spTree>
    <p:extLst>
      <p:ext uri="{BB962C8B-B14F-4D97-AF65-F5344CB8AC3E}">
        <p14:creationId xmlns:p14="http://schemas.microsoft.com/office/powerpoint/2010/main" val="3812450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عنصر نائب للتاريخ 5"/>
          <p:cNvSpPr>
            <a:spLocks noGrp="1"/>
          </p:cNvSpPr>
          <p:nvPr>
            <p:ph type="dt" sz="half" idx="10"/>
          </p:nvPr>
        </p:nvSpPr>
        <p:spPr/>
        <p:txBody>
          <a:bodyPr/>
          <a:lstStyle/>
          <a:p>
            <a:fld id="{530FAB16-F698-4190-ADF5-986C64D3ABFD}"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7" name="عنصر نائب لرقم الشريحة 6"/>
          <p:cNvSpPr>
            <a:spLocks noGrp="1"/>
          </p:cNvSpPr>
          <p:nvPr>
            <p:ph type="sldNum" sz="quarter" idx="11"/>
          </p:nvPr>
        </p:nvSpPr>
        <p:spPr/>
        <p:txBody>
          <a:bodyPr/>
          <a:lstStyle/>
          <a:p>
            <a:fld id="{5744759D-0EFF-4FB2-9CCE-04E00944F0FE}" type="slidenum">
              <a:rPr lang="en-US" smtClean="0">
                <a:solidFill>
                  <a:schemeClr val="tx1">
                    <a:lumMod val="10000"/>
                  </a:schemeClr>
                </a:solidFill>
              </a:rPr>
              <a:pPr/>
              <a:t>19</a:t>
            </a:fld>
            <a:endParaRPr lang="en-US" dirty="0">
              <a:solidFill>
                <a:schemeClr val="tx1">
                  <a:lumMod val="10000"/>
                </a:schemeClr>
              </a:solidFill>
            </a:endParaRPr>
          </a:p>
        </p:txBody>
      </p:sp>
      <p:sp>
        <p:nvSpPr>
          <p:cNvPr id="8" name="عنصر نائب للتذييل 7"/>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100168" y="2182019"/>
            <a:ext cx="3595600" cy="4343400"/>
          </a:xfrm>
          <a:ln>
            <a:solidFill>
              <a:schemeClr val="tx1">
                <a:lumMod val="75000"/>
              </a:schemeClr>
            </a:solidFill>
          </a:ln>
        </p:spPr>
        <p:txBody>
          <a:bodyPr>
            <a:noAutofit/>
          </a:bodyPr>
          <a:lstStyle/>
          <a:p>
            <a:pPr algn="l"/>
            <a:r>
              <a:rPr lang="en-US" sz="2400" b="1" dirty="0">
                <a:solidFill>
                  <a:schemeClr val="tx1">
                    <a:lumMod val="10000"/>
                  </a:schemeClr>
                </a:solidFill>
              </a:rPr>
              <a:t>First: </a:t>
            </a:r>
          </a:p>
          <a:p>
            <a:pPr algn="l">
              <a:buFont typeface="Arial" pitchFamily="34" charset="0"/>
              <a:buChar char="•"/>
            </a:pPr>
            <a:r>
              <a:rPr lang="en-US" sz="2400" dirty="0">
                <a:solidFill>
                  <a:schemeClr val="tx1">
                    <a:lumMod val="10000"/>
                  </a:schemeClr>
                </a:solidFill>
              </a:rPr>
              <a:t>AP  is caused by sudden opening of large numbers of  </a:t>
            </a:r>
            <a:r>
              <a:rPr lang="en-US" sz="2400" u="sng" dirty="0">
                <a:solidFill>
                  <a:srgbClr val="C00000"/>
                </a:solidFill>
              </a:rPr>
              <a:t>fast</a:t>
            </a:r>
            <a:r>
              <a:rPr lang="en-US" sz="2400" u="sng" dirty="0">
                <a:solidFill>
                  <a:schemeClr val="tx1">
                    <a:lumMod val="10000"/>
                  </a:schemeClr>
                </a:solidFill>
              </a:rPr>
              <a:t> </a:t>
            </a:r>
            <a:r>
              <a:rPr lang="en-US" sz="2400" dirty="0" err="1">
                <a:solidFill>
                  <a:schemeClr val="tx1">
                    <a:lumMod val="10000"/>
                  </a:schemeClr>
                </a:solidFill>
              </a:rPr>
              <a:t>Na</a:t>
            </a:r>
            <a:r>
              <a:rPr lang="en-US" sz="2400" baseline="30000" dirty="0" err="1">
                <a:solidFill>
                  <a:schemeClr val="tx1">
                    <a:lumMod val="10000"/>
                  </a:schemeClr>
                </a:solidFill>
              </a:rPr>
              <a:t>+</a:t>
            </a:r>
            <a:r>
              <a:rPr lang="en-US" sz="2400" u="sng" dirty="0" err="1">
                <a:solidFill>
                  <a:srgbClr val="C00000"/>
                </a:solidFill>
              </a:rPr>
              <a:t>channels</a:t>
            </a:r>
            <a:r>
              <a:rPr lang="en-US" sz="2400" dirty="0">
                <a:solidFill>
                  <a:schemeClr val="tx1">
                    <a:lumMod val="10000"/>
                  </a:schemeClr>
                </a:solidFill>
              </a:rPr>
              <a:t>. </a:t>
            </a:r>
          </a:p>
          <a:p>
            <a:pPr algn="l">
              <a:buFont typeface="Arial" pitchFamily="34" charset="0"/>
              <a:buChar char="•"/>
            </a:pPr>
            <a:endParaRPr lang="en-US" sz="2400" dirty="0">
              <a:solidFill>
                <a:schemeClr val="tx1">
                  <a:lumMod val="10000"/>
                </a:schemeClr>
              </a:solidFill>
            </a:endParaRPr>
          </a:p>
          <a:p>
            <a:pPr algn="l">
              <a:buFont typeface="Arial" pitchFamily="34" charset="0"/>
              <a:buChar char="•"/>
            </a:pPr>
            <a:r>
              <a:rPr lang="en-US" sz="2400" dirty="0">
                <a:solidFill>
                  <a:schemeClr val="tx1">
                    <a:lumMod val="10000"/>
                  </a:schemeClr>
                </a:solidFill>
              </a:rPr>
              <a:t>Called “</a:t>
            </a:r>
            <a:r>
              <a:rPr lang="en-US" sz="2400" dirty="0">
                <a:solidFill>
                  <a:srgbClr val="C00000"/>
                </a:solidFill>
              </a:rPr>
              <a:t>fast</a:t>
            </a:r>
            <a:r>
              <a:rPr lang="en-US" sz="2400" dirty="0">
                <a:solidFill>
                  <a:schemeClr val="tx1">
                    <a:lumMod val="10000"/>
                  </a:schemeClr>
                </a:solidFill>
              </a:rPr>
              <a:t>” because they remain open for only a few thousandths of a second.</a:t>
            </a:r>
          </a:p>
          <a:p>
            <a:pPr algn="l"/>
            <a:endParaRPr lang="ar-SA" sz="2400" b="1" u="sng" dirty="0">
              <a:solidFill>
                <a:schemeClr val="tx1">
                  <a:lumMod val="10000"/>
                </a:schemeClr>
              </a:solidFill>
            </a:endParaRPr>
          </a:p>
          <a:p>
            <a:endParaRPr lang="ar-SA" sz="2400" dirty="0">
              <a:solidFill>
                <a:schemeClr val="tx1">
                  <a:lumMod val="10000"/>
                </a:schemeClr>
              </a:solidFill>
            </a:endParaRPr>
          </a:p>
        </p:txBody>
      </p:sp>
      <p:sp>
        <p:nvSpPr>
          <p:cNvPr id="3" name="عنصر نائب للمحتوى 2"/>
          <p:cNvSpPr>
            <a:spLocks noGrp="1"/>
          </p:cNvSpPr>
          <p:nvPr>
            <p:ph sz="quarter" idx="4294967295"/>
          </p:nvPr>
        </p:nvSpPr>
        <p:spPr>
          <a:xfrm>
            <a:off x="4267330" y="2155825"/>
            <a:ext cx="4507175" cy="4321175"/>
          </a:xfrm>
          <a:ln>
            <a:solidFill>
              <a:schemeClr val="tx1">
                <a:lumMod val="75000"/>
              </a:schemeClr>
            </a:solidFill>
          </a:ln>
        </p:spPr>
        <p:txBody>
          <a:bodyPr>
            <a:noAutofit/>
          </a:bodyPr>
          <a:lstStyle/>
          <a:p>
            <a:pPr algn="l">
              <a:spcBef>
                <a:spcPts val="0"/>
              </a:spcBef>
            </a:pPr>
            <a:r>
              <a:rPr lang="en-US" sz="2400" b="1" dirty="0">
                <a:solidFill>
                  <a:schemeClr val="tx1">
                    <a:lumMod val="10000"/>
                  </a:schemeClr>
                </a:solidFill>
              </a:rPr>
              <a:t>First: </a:t>
            </a:r>
          </a:p>
          <a:p>
            <a:pPr algn="l">
              <a:spcBef>
                <a:spcPts val="0"/>
              </a:spcBef>
            </a:pPr>
            <a:r>
              <a:rPr lang="en-US" sz="2400" dirty="0">
                <a:solidFill>
                  <a:srgbClr val="C00000"/>
                </a:solidFill>
              </a:rPr>
              <a:t>AP</a:t>
            </a:r>
            <a:r>
              <a:rPr lang="en-US" sz="2400" dirty="0">
                <a:solidFill>
                  <a:schemeClr val="tx1">
                    <a:lumMod val="10000"/>
                  </a:schemeClr>
                </a:solidFill>
              </a:rPr>
              <a:t> is caused </a:t>
            </a:r>
            <a:r>
              <a:rPr lang="en-US" sz="2400" dirty="0">
                <a:solidFill>
                  <a:srgbClr val="C00000"/>
                </a:solidFill>
              </a:rPr>
              <a:t>by opening of 2 </a:t>
            </a:r>
            <a:r>
              <a:rPr lang="en-US" sz="2400" dirty="0">
                <a:solidFill>
                  <a:schemeClr val="tx1">
                    <a:lumMod val="10000"/>
                  </a:schemeClr>
                </a:solidFill>
              </a:rPr>
              <a:t>channels: </a:t>
            </a:r>
          </a:p>
          <a:p>
            <a:pPr algn="l">
              <a:spcBef>
                <a:spcPts val="0"/>
              </a:spcBef>
            </a:pPr>
            <a:r>
              <a:rPr lang="en-US" sz="2400" dirty="0">
                <a:solidFill>
                  <a:schemeClr val="tx1">
                    <a:lumMod val="10000"/>
                  </a:schemeClr>
                </a:solidFill>
              </a:rPr>
              <a:t> (1) </a:t>
            </a:r>
            <a:r>
              <a:rPr lang="en-US" sz="2400" dirty="0">
                <a:solidFill>
                  <a:srgbClr val="C00000"/>
                </a:solidFill>
              </a:rPr>
              <a:t>fast</a:t>
            </a:r>
            <a:r>
              <a:rPr lang="en-US" sz="2400" dirty="0">
                <a:solidFill>
                  <a:schemeClr val="tx1">
                    <a:lumMod val="10000"/>
                  </a:schemeClr>
                </a:solidFill>
              </a:rPr>
              <a:t> </a:t>
            </a:r>
            <a:r>
              <a:rPr lang="en-US" sz="2400" dirty="0" err="1">
                <a:solidFill>
                  <a:schemeClr val="tx1">
                    <a:lumMod val="10000"/>
                  </a:schemeClr>
                </a:solidFill>
              </a:rPr>
              <a:t>Na</a:t>
            </a:r>
            <a:r>
              <a:rPr lang="en-US" sz="2400" baseline="30000" dirty="0" err="1">
                <a:solidFill>
                  <a:schemeClr val="tx1">
                    <a:lumMod val="10000"/>
                  </a:schemeClr>
                </a:solidFill>
              </a:rPr>
              <a:t>+</a:t>
            </a:r>
            <a:r>
              <a:rPr lang="en-US" sz="2400" dirty="0" err="1">
                <a:solidFill>
                  <a:srgbClr val="C00000"/>
                </a:solidFill>
              </a:rPr>
              <a:t>channels</a:t>
            </a:r>
            <a:r>
              <a:rPr lang="en-US" sz="2400" dirty="0">
                <a:solidFill>
                  <a:schemeClr val="tx1">
                    <a:lumMod val="10000"/>
                  </a:schemeClr>
                </a:solidFill>
              </a:rPr>
              <a:t> (same as in skeletal muscle and</a:t>
            </a:r>
          </a:p>
          <a:p>
            <a:pPr algn="l">
              <a:spcBef>
                <a:spcPts val="0"/>
              </a:spcBef>
            </a:pPr>
            <a:r>
              <a:rPr lang="en-US" sz="2400" dirty="0">
                <a:solidFill>
                  <a:schemeClr val="tx1">
                    <a:lumMod val="10000"/>
                  </a:schemeClr>
                </a:solidFill>
              </a:rPr>
              <a:t> </a:t>
            </a:r>
          </a:p>
          <a:p>
            <a:pPr algn="l">
              <a:spcBef>
                <a:spcPts val="0"/>
              </a:spcBef>
            </a:pPr>
            <a:r>
              <a:rPr lang="en-US" sz="2400" dirty="0">
                <a:solidFill>
                  <a:schemeClr val="tx1">
                    <a:lumMod val="10000"/>
                  </a:schemeClr>
                </a:solidFill>
              </a:rPr>
              <a:t>(2) </a:t>
            </a:r>
            <a:r>
              <a:rPr lang="en-US" sz="2400" dirty="0">
                <a:solidFill>
                  <a:srgbClr val="C00000"/>
                </a:solidFill>
              </a:rPr>
              <a:t>slow</a:t>
            </a:r>
            <a:r>
              <a:rPr lang="en-US" sz="2400" dirty="0">
                <a:solidFill>
                  <a:schemeClr val="tx1">
                    <a:lumMod val="10000"/>
                  </a:schemeClr>
                </a:solidFill>
              </a:rPr>
              <a:t> Ca</a:t>
            </a:r>
            <a:r>
              <a:rPr lang="en-US" sz="2400" baseline="30000" dirty="0">
                <a:solidFill>
                  <a:schemeClr val="tx1">
                    <a:lumMod val="10000"/>
                  </a:schemeClr>
                </a:solidFill>
              </a:rPr>
              <a:t>+2</a:t>
            </a:r>
            <a:r>
              <a:rPr lang="en-US" sz="2400" dirty="0">
                <a:solidFill>
                  <a:schemeClr val="tx1">
                    <a:lumMod val="10000"/>
                  </a:schemeClr>
                </a:solidFill>
              </a:rPr>
              <a:t> </a:t>
            </a:r>
            <a:r>
              <a:rPr lang="en-US" sz="2400" dirty="0">
                <a:solidFill>
                  <a:srgbClr val="C00000"/>
                </a:solidFill>
              </a:rPr>
              <a:t>channels</a:t>
            </a:r>
            <a:r>
              <a:rPr lang="en-US" sz="2400" i="1" dirty="0">
                <a:solidFill>
                  <a:schemeClr val="tx1">
                    <a:lumMod val="10000"/>
                  </a:schemeClr>
                </a:solidFill>
              </a:rPr>
              <a:t> (</a:t>
            </a:r>
            <a:r>
              <a:rPr lang="en-US" sz="2400" dirty="0">
                <a:solidFill>
                  <a:schemeClr val="tx1">
                    <a:lumMod val="10000"/>
                  </a:schemeClr>
                </a:solidFill>
              </a:rPr>
              <a:t>also called  Ca</a:t>
            </a:r>
            <a:r>
              <a:rPr lang="en-US" sz="2400" baseline="30000" dirty="0">
                <a:solidFill>
                  <a:schemeClr val="tx1">
                    <a:lumMod val="10000"/>
                  </a:schemeClr>
                </a:solidFill>
              </a:rPr>
              <a:t>+2</a:t>
            </a:r>
            <a:r>
              <a:rPr lang="en-US" sz="2400" dirty="0">
                <a:solidFill>
                  <a:srgbClr val="C00000"/>
                </a:solidFill>
              </a:rPr>
              <a:t> -Na</a:t>
            </a:r>
            <a:r>
              <a:rPr lang="en-US" sz="2400" baseline="30000" dirty="0">
                <a:solidFill>
                  <a:srgbClr val="C00000"/>
                </a:solidFill>
              </a:rPr>
              <a:t>+</a:t>
            </a:r>
            <a:r>
              <a:rPr lang="en-US" sz="2400" dirty="0">
                <a:solidFill>
                  <a:srgbClr val="C00000"/>
                </a:solidFill>
              </a:rPr>
              <a:t>channels or long lasting).</a:t>
            </a:r>
          </a:p>
          <a:p>
            <a:pPr algn="l"/>
            <a:endParaRPr lang="en-US" sz="2400" dirty="0">
              <a:solidFill>
                <a:schemeClr val="tx1">
                  <a:lumMod val="10000"/>
                </a:schemeClr>
              </a:solidFill>
            </a:endParaRPr>
          </a:p>
          <a:p>
            <a:endParaRPr lang="ar-SA" sz="2400" dirty="0">
              <a:solidFill>
                <a:schemeClr val="tx1">
                  <a:lumMod val="10000"/>
                </a:schemeClr>
              </a:solidFill>
            </a:endParaRPr>
          </a:p>
        </p:txBody>
      </p:sp>
      <p:sp>
        <p:nvSpPr>
          <p:cNvPr id="4" name="عنصر نائب للنص 3"/>
          <p:cNvSpPr>
            <a:spLocks noGrp="1"/>
          </p:cNvSpPr>
          <p:nvPr>
            <p:ph type="body" sz="half" idx="4294967295"/>
          </p:nvPr>
        </p:nvSpPr>
        <p:spPr>
          <a:xfrm>
            <a:off x="100168" y="1411489"/>
            <a:ext cx="3595600" cy="703263"/>
          </a:xfrm>
          <a:solidFill>
            <a:schemeClr val="bg1">
              <a:lumMod val="25000"/>
              <a:lumOff val="75000"/>
            </a:schemeClr>
          </a:solidFill>
          <a:ln>
            <a:solidFill>
              <a:schemeClr val="bg1">
                <a:lumMod val="25000"/>
                <a:lumOff val="75000"/>
              </a:schemeClr>
            </a:solidFill>
          </a:ln>
        </p:spPr>
        <p:txBody>
          <a:bodyPr>
            <a:normAutofit/>
          </a:bodyPr>
          <a:lstStyle/>
          <a:p>
            <a:r>
              <a:rPr lang="en-US" sz="2800" dirty="0">
                <a:solidFill>
                  <a:srgbClr val="C00000"/>
                </a:solidFill>
              </a:rPr>
              <a:t>Skeletal muscle</a:t>
            </a:r>
            <a:endParaRPr lang="ar-SA" sz="2800" dirty="0">
              <a:solidFill>
                <a:srgbClr val="C00000"/>
              </a:solidFill>
            </a:endParaRPr>
          </a:p>
        </p:txBody>
      </p:sp>
      <p:sp>
        <p:nvSpPr>
          <p:cNvPr id="5" name="عنصر نائب للنص 4"/>
          <p:cNvSpPr>
            <a:spLocks noGrp="1"/>
          </p:cNvSpPr>
          <p:nvPr>
            <p:ph type="body" sz="half" idx="4294967295"/>
          </p:nvPr>
        </p:nvSpPr>
        <p:spPr>
          <a:xfrm>
            <a:off x="4267330" y="1411489"/>
            <a:ext cx="4507174" cy="703263"/>
          </a:xfrm>
          <a:solidFill>
            <a:schemeClr val="bg1">
              <a:lumMod val="25000"/>
              <a:lumOff val="75000"/>
            </a:schemeClr>
          </a:solidFill>
          <a:ln>
            <a:solidFill>
              <a:schemeClr val="bg1">
                <a:lumMod val="25000"/>
                <a:lumOff val="75000"/>
              </a:schemeClr>
            </a:solidFill>
          </a:ln>
        </p:spPr>
        <p:txBody>
          <a:bodyPr>
            <a:normAutofit/>
          </a:bodyPr>
          <a:lstStyle/>
          <a:p>
            <a:r>
              <a:rPr lang="en-US" sz="2800" dirty="0">
                <a:solidFill>
                  <a:srgbClr val="C00000"/>
                </a:solidFill>
              </a:rPr>
              <a:t>Cardiac muscle</a:t>
            </a:r>
            <a:endParaRPr lang="ar-SA" sz="2800" dirty="0">
              <a:solidFill>
                <a:srgbClr val="C00000"/>
              </a:solidFill>
            </a:endParaRPr>
          </a:p>
        </p:txBody>
      </p:sp>
      <p:sp>
        <p:nvSpPr>
          <p:cNvPr id="9" name="عنوان 8"/>
          <p:cNvSpPr>
            <a:spLocks noGrp="1"/>
          </p:cNvSpPr>
          <p:nvPr>
            <p:ph type="title" idx="4294967295"/>
          </p:nvPr>
        </p:nvSpPr>
        <p:spPr>
          <a:xfrm>
            <a:off x="176212" y="743354"/>
            <a:ext cx="8791575" cy="563563"/>
          </a:xfrm>
          <a:solidFill>
            <a:schemeClr val="bg1"/>
          </a:solidFill>
          <a:ln>
            <a:solidFill>
              <a:schemeClr val="bg1"/>
            </a:solidFill>
          </a:ln>
        </p:spPr>
        <p:txBody>
          <a:bodyPr>
            <a:noAutofit/>
          </a:bodyPr>
          <a:lstStyle/>
          <a:p>
            <a:r>
              <a:rPr lang="en-US" sz="1600" dirty="0">
                <a:solidFill>
                  <a:schemeClr val="tx1"/>
                </a:solidFill>
              </a:rPr>
              <a:t>Difference between action potential in skeletal and cardiac muscle</a:t>
            </a:r>
            <a:endParaRPr lang="ar-SA" sz="1600" dirty="0">
              <a:solidFill>
                <a:schemeClr val="tx1"/>
              </a:solidFill>
            </a:endParaRPr>
          </a:p>
        </p:txBody>
      </p:sp>
    </p:spTree>
    <p:extLst>
      <p:ext uri="{BB962C8B-B14F-4D97-AF65-F5344CB8AC3E}">
        <p14:creationId xmlns:p14="http://schemas.microsoft.com/office/powerpoint/2010/main" val="25297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413F3686-B70B-4E95-8B18-70BF5F0CD8F2}"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4" name="عنصر نائب لرقم الشريحة 3"/>
          <p:cNvSpPr>
            <a:spLocks noGrp="1"/>
          </p:cNvSpPr>
          <p:nvPr>
            <p:ph type="sldNum" sz="quarter" idx="11"/>
          </p:nvPr>
        </p:nvSpPr>
        <p:spPr/>
        <p:txBody>
          <a:bodyPr/>
          <a:lstStyle/>
          <a:p>
            <a:fld id="{5744759D-0EFF-4FB2-9CCE-04E00944F0FE}" type="slidenum">
              <a:rPr lang="en-US" smtClean="0">
                <a:solidFill>
                  <a:schemeClr val="tx1">
                    <a:lumMod val="10000"/>
                  </a:schemeClr>
                </a:solidFill>
              </a:rPr>
              <a:pPr/>
              <a:t>2</a:t>
            </a:fld>
            <a:endParaRPr lang="en-US" dirty="0">
              <a:solidFill>
                <a:schemeClr val="tx1">
                  <a:lumMod val="10000"/>
                </a:schemeClr>
              </a:solidFill>
            </a:endParaRPr>
          </a:p>
        </p:txBody>
      </p:sp>
      <p:sp>
        <p:nvSpPr>
          <p:cNvPr id="5" name="عنصر نائب للتذييل 4"/>
          <p:cNvSpPr>
            <a:spLocks noGrp="1"/>
          </p:cNvSpPr>
          <p:nvPr>
            <p:ph type="ftr" sz="quarter" idx="12"/>
          </p:nvPr>
        </p:nvSpPr>
        <p:spPr/>
        <p:txBody>
          <a:bodyPr/>
          <a:lstStyle/>
          <a:p>
            <a:r>
              <a:rPr lang="en-US" dirty="0">
                <a:solidFill>
                  <a:schemeClr val="tx1">
                    <a:lumMod val="10000"/>
                  </a:schemeClr>
                </a:solidFill>
              </a:rPr>
              <a:t>Medical CVS</a:t>
            </a:r>
          </a:p>
        </p:txBody>
      </p:sp>
      <p:sp>
        <p:nvSpPr>
          <p:cNvPr id="2" name="عنوان 1"/>
          <p:cNvSpPr>
            <a:spLocks noGrp="1"/>
          </p:cNvSpPr>
          <p:nvPr>
            <p:ph type="title" idx="4294967295"/>
          </p:nvPr>
        </p:nvSpPr>
        <p:spPr>
          <a:xfrm>
            <a:off x="2404673" y="1012698"/>
            <a:ext cx="4114800" cy="701675"/>
          </a:xfrm>
          <a:solidFill>
            <a:schemeClr val="bg2"/>
          </a:solidFill>
          <a:ln>
            <a:solidFill>
              <a:schemeClr val="bg2"/>
            </a:solidFill>
          </a:ln>
        </p:spPr>
        <p:txBody>
          <a:bodyPr>
            <a:normAutofit fontScale="90000"/>
          </a:bodyPr>
          <a:lstStyle/>
          <a:p>
            <a:br>
              <a:rPr lang="ar-SA" sz="1400" dirty="0">
                <a:solidFill>
                  <a:schemeClr val="tx1"/>
                </a:solidFill>
              </a:rPr>
            </a:br>
            <a:r>
              <a:rPr lang="en-US" sz="1400" dirty="0">
                <a:solidFill>
                  <a:schemeClr val="tx1"/>
                </a:solidFill>
              </a:rPr>
              <a:t> Contractile mechanism </a:t>
            </a:r>
            <a:br>
              <a:rPr lang="ar-SA" sz="1400" dirty="0">
                <a:solidFill>
                  <a:schemeClr val="tx1"/>
                </a:solidFill>
              </a:rPr>
            </a:br>
            <a:r>
              <a:rPr lang="en-US" sz="1400" dirty="0">
                <a:solidFill>
                  <a:schemeClr val="tx1"/>
                </a:solidFill>
              </a:rPr>
              <a:t>in cardiac muscle 	</a:t>
            </a:r>
            <a:br>
              <a:rPr lang="en-US" sz="1400" dirty="0">
                <a:solidFill>
                  <a:schemeClr val="tx1"/>
                </a:solidFill>
              </a:rPr>
            </a:br>
            <a:endParaRPr lang="en-US" altLang="en-US" sz="1400" dirty="0">
              <a:solidFill>
                <a:schemeClr val="tx1"/>
              </a:solidFill>
            </a:endParaRPr>
          </a:p>
        </p:txBody>
      </p:sp>
      <p:sp>
        <p:nvSpPr>
          <p:cNvPr id="6" name="مستطيل 5"/>
          <p:cNvSpPr/>
          <p:nvPr/>
        </p:nvSpPr>
        <p:spPr>
          <a:xfrm>
            <a:off x="3660138" y="5722004"/>
            <a:ext cx="1891543" cy="338554"/>
          </a:xfrm>
          <a:prstGeom prst="rect">
            <a:avLst/>
          </a:prstGeom>
        </p:spPr>
        <p:txBody>
          <a:bodyPr wrap="none">
            <a:spAutoFit/>
          </a:bodyPr>
          <a:lstStyle/>
          <a:p>
            <a:r>
              <a:rPr lang="en-US" sz="1600" dirty="0">
                <a:solidFill>
                  <a:schemeClr val="tx1">
                    <a:lumMod val="10000"/>
                  </a:schemeClr>
                </a:solidFill>
              </a:rPr>
              <a:t>Ref: Guyton and Hall</a:t>
            </a:r>
            <a:endParaRPr lang="ar-SA" sz="1600" dirty="0">
              <a:solidFill>
                <a:schemeClr val="tx1">
                  <a:lumMod val="10000"/>
                </a:schemeClr>
              </a:solidFill>
            </a:endParaRPr>
          </a:p>
        </p:txBody>
      </p:sp>
      <p:sp>
        <p:nvSpPr>
          <p:cNvPr id="7" name="مستطيل 6"/>
          <p:cNvSpPr/>
          <p:nvPr/>
        </p:nvSpPr>
        <p:spPr>
          <a:xfrm>
            <a:off x="656386" y="1592878"/>
            <a:ext cx="8133906" cy="4893647"/>
          </a:xfrm>
          <a:prstGeom prst="rect">
            <a:avLst/>
          </a:prstGeom>
        </p:spPr>
        <p:txBody>
          <a:bodyPr wrap="square">
            <a:spAutoFit/>
          </a:bodyPr>
          <a:lstStyle/>
          <a:p>
            <a:endParaRPr lang="en-US" sz="2400" dirty="0"/>
          </a:p>
          <a:p>
            <a:pPr lvl="0"/>
            <a:r>
              <a:rPr lang="en-US" sz="2400" b="1" dirty="0">
                <a:solidFill>
                  <a:srgbClr val="C00000"/>
                </a:solidFill>
              </a:rPr>
              <a:t>Objectives </a:t>
            </a:r>
          </a:p>
          <a:p>
            <a:pPr marL="342900" indent="-342900">
              <a:buFont typeface="Arial" panose="020B0604020202020204" pitchFamily="34" charset="0"/>
              <a:buChar char="•"/>
            </a:pPr>
            <a:r>
              <a:rPr lang="en-US" sz="2400" dirty="0">
                <a:solidFill>
                  <a:schemeClr val="tx1">
                    <a:lumMod val="10000"/>
                  </a:schemeClr>
                </a:solidFill>
              </a:rPr>
              <a:t>Define cardiac muscle contractility &amp; types of its contraction</a:t>
            </a:r>
          </a:p>
          <a:p>
            <a:pPr marL="342900" indent="-342900">
              <a:buFont typeface="Arial" panose="020B0604020202020204" pitchFamily="34" charset="0"/>
              <a:buChar char="•"/>
            </a:pPr>
            <a:r>
              <a:rPr lang="en-US" sz="2400" dirty="0">
                <a:solidFill>
                  <a:schemeClr val="tx1">
                    <a:lumMod val="10000"/>
                  </a:schemeClr>
                </a:solidFill>
              </a:rPr>
              <a:t>Understand the physiology of cardiac muscle</a:t>
            </a:r>
          </a:p>
          <a:p>
            <a:pPr marL="342900" indent="-342900">
              <a:buFont typeface="Arial" panose="020B0604020202020204" pitchFamily="34" charset="0"/>
              <a:buChar char="•"/>
            </a:pPr>
            <a:r>
              <a:rPr lang="en-US" sz="2400" dirty="0">
                <a:solidFill>
                  <a:schemeClr val="tx1">
                    <a:lumMod val="10000"/>
                  </a:schemeClr>
                </a:solidFill>
              </a:rPr>
              <a:t>Understand the phases of cardiac action potential and the ionic bases</a:t>
            </a:r>
          </a:p>
          <a:p>
            <a:pPr marL="342900" indent="-342900">
              <a:buFont typeface="Arial" panose="020B0604020202020204" pitchFamily="34" charset="0"/>
              <a:buChar char="•"/>
            </a:pPr>
            <a:r>
              <a:rPr lang="en-US" sz="2400" dirty="0">
                <a:solidFill>
                  <a:schemeClr val="tx1">
                    <a:lumMod val="10000"/>
                  </a:schemeClr>
                </a:solidFill>
              </a:rPr>
              <a:t>Identify the refractory period of cardiac muscle</a:t>
            </a:r>
          </a:p>
          <a:p>
            <a:pPr marL="342900" indent="-342900">
              <a:buFont typeface="Arial" panose="020B0604020202020204" pitchFamily="34" charset="0"/>
              <a:buChar char="•"/>
            </a:pPr>
            <a:r>
              <a:rPr lang="en-US" sz="2400" dirty="0">
                <a:solidFill>
                  <a:schemeClr val="tx1">
                    <a:lumMod val="10000"/>
                  </a:schemeClr>
                </a:solidFill>
              </a:rPr>
              <a:t>Discuss the role of </a:t>
            </a:r>
            <a:r>
              <a:rPr lang="en-US" sz="2400" dirty="0" err="1">
                <a:solidFill>
                  <a:schemeClr val="tx1">
                    <a:lumMod val="10000"/>
                  </a:schemeClr>
                </a:solidFill>
              </a:rPr>
              <a:t>ca</a:t>
            </a:r>
            <a:r>
              <a:rPr lang="en-US" sz="2400" dirty="0">
                <a:solidFill>
                  <a:schemeClr val="tx1">
                    <a:lumMod val="10000"/>
                  </a:schemeClr>
                </a:solidFill>
              </a:rPr>
              <a:t>++ in the regulation of cardiac muscle function</a:t>
            </a:r>
          </a:p>
          <a:p>
            <a:pPr marL="342900" indent="-342900">
              <a:buFont typeface="Arial" panose="020B0604020202020204" pitchFamily="34" charset="0"/>
              <a:buChar char="•"/>
            </a:pPr>
            <a:r>
              <a:rPr lang="en-US" sz="2400" dirty="0">
                <a:solidFill>
                  <a:schemeClr val="tx1">
                    <a:lumMod val="10000"/>
                  </a:schemeClr>
                </a:solidFill>
              </a:rPr>
              <a:t>Describe the mechanism of excitation contraction coupling</a:t>
            </a:r>
          </a:p>
          <a:p>
            <a:pPr marL="342900" indent="-342900">
              <a:buFont typeface="Arial" panose="020B0604020202020204" pitchFamily="34" charset="0"/>
              <a:buChar char="•"/>
            </a:pPr>
            <a:r>
              <a:rPr lang="en-US" sz="2400" dirty="0">
                <a:solidFill>
                  <a:schemeClr val="tx1">
                    <a:lumMod val="10000"/>
                  </a:schemeClr>
                </a:solidFill>
              </a:rPr>
              <a:t>Discuss factors affecting cardiac contractility</a:t>
            </a:r>
          </a:p>
          <a:p>
            <a:endParaRPr lang="en-US" sz="2400" dirty="0">
              <a:solidFill>
                <a:schemeClr val="tx1">
                  <a:lumMod val="10000"/>
                </a:schemeClr>
              </a:solidFill>
            </a:endParaRPr>
          </a:p>
          <a:p>
            <a:pPr lvl="0"/>
            <a:endParaRPr lang="en-US" sz="2400" dirty="0"/>
          </a:p>
        </p:txBody>
      </p:sp>
    </p:spTree>
    <p:extLst>
      <p:ext uri="{BB962C8B-B14F-4D97-AF65-F5344CB8AC3E}">
        <p14:creationId xmlns:p14="http://schemas.microsoft.com/office/powerpoint/2010/main" val="216341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عنصر نائب للتاريخ 5"/>
          <p:cNvSpPr>
            <a:spLocks noGrp="1"/>
          </p:cNvSpPr>
          <p:nvPr>
            <p:ph type="dt" sz="half" idx="10"/>
          </p:nvPr>
        </p:nvSpPr>
        <p:spPr/>
        <p:txBody>
          <a:bodyPr/>
          <a:lstStyle/>
          <a:p>
            <a:fld id="{DD52AC36-9388-4ED1-884A-E268A33A1504}"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7" name="عنصر نائب لرقم الشريحة 6"/>
          <p:cNvSpPr>
            <a:spLocks noGrp="1"/>
          </p:cNvSpPr>
          <p:nvPr>
            <p:ph type="sldNum" sz="quarter" idx="11"/>
          </p:nvPr>
        </p:nvSpPr>
        <p:spPr/>
        <p:txBody>
          <a:bodyPr/>
          <a:lstStyle/>
          <a:p>
            <a:fld id="{5744759D-0EFF-4FB2-9CCE-04E00944F0FE}" type="slidenum">
              <a:rPr lang="en-US" smtClean="0">
                <a:solidFill>
                  <a:schemeClr val="tx1">
                    <a:lumMod val="10000"/>
                  </a:schemeClr>
                </a:solidFill>
              </a:rPr>
              <a:pPr/>
              <a:t>20</a:t>
            </a:fld>
            <a:endParaRPr lang="en-US" dirty="0">
              <a:solidFill>
                <a:schemeClr val="tx1">
                  <a:lumMod val="10000"/>
                </a:schemeClr>
              </a:solidFill>
            </a:endParaRPr>
          </a:p>
        </p:txBody>
      </p:sp>
      <p:sp>
        <p:nvSpPr>
          <p:cNvPr id="8" name="عنصر نائب للتذييل 7"/>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168275" y="2165349"/>
            <a:ext cx="3286433" cy="4321175"/>
          </a:xfrm>
          <a:ln>
            <a:solidFill>
              <a:schemeClr val="tx1">
                <a:lumMod val="75000"/>
              </a:schemeClr>
            </a:solidFill>
          </a:ln>
        </p:spPr>
        <p:txBody>
          <a:bodyPr>
            <a:normAutofit/>
          </a:bodyPr>
          <a:lstStyle/>
          <a:p>
            <a:pPr algn="l"/>
            <a:r>
              <a:rPr lang="en-US" sz="2400" b="1" dirty="0">
                <a:solidFill>
                  <a:schemeClr val="tx1">
                    <a:lumMod val="10000"/>
                  </a:schemeClr>
                </a:solidFill>
              </a:rPr>
              <a:t>Second:</a:t>
            </a:r>
          </a:p>
          <a:p>
            <a:pPr algn="l">
              <a:buFont typeface="Arial" pitchFamily="34" charset="0"/>
              <a:buChar char="•"/>
            </a:pPr>
            <a:endParaRPr lang="en-US" sz="2400" dirty="0">
              <a:solidFill>
                <a:schemeClr val="tx1">
                  <a:lumMod val="10000"/>
                </a:schemeClr>
              </a:solidFill>
            </a:endParaRPr>
          </a:p>
          <a:p>
            <a:pPr algn="l">
              <a:buFont typeface="Arial" pitchFamily="34" charset="0"/>
              <a:buChar char="•"/>
            </a:pPr>
            <a:r>
              <a:rPr lang="en-US" sz="2400" dirty="0">
                <a:solidFill>
                  <a:schemeClr val="tx1">
                    <a:lumMod val="10000"/>
                  </a:schemeClr>
                </a:solidFill>
              </a:rPr>
              <a:t>At end of closure, repolarization occurs due to  </a:t>
            </a:r>
            <a:r>
              <a:rPr lang="en-US" sz="2400" dirty="0">
                <a:solidFill>
                  <a:srgbClr val="C00000"/>
                </a:solidFill>
              </a:rPr>
              <a:t>K+ out flux (efflux)</a:t>
            </a:r>
            <a:r>
              <a:rPr lang="en-US" sz="2400" dirty="0">
                <a:solidFill>
                  <a:schemeClr val="tx1">
                    <a:lumMod val="10000"/>
                  </a:schemeClr>
                </a:solidFill>
              </a:rPr>
              <a:t>, and AP is over within a thousandth of a second.</a:t>
            </a:r>
          </a:p>
          <a:p>
            <a:pPr algn="l"/>
            <a:endParaRPr lang="ar-SA" b="1" u="sng" dirty="0">
              <a:solidFill>
                <a:schemeClr val="tx1">
                  <a:lumMod val="10000"/>
                </a:schemeClr>
              </a:solidFill>
            </a:endParaRPr>
          </a:p>
        </p:txBody>
      </p:sp>
      <p:sp>
        <p:nvSpPr>
          <p:cNvPr id="3" name="عنصر نائب للمحتوى 2"/>
          <p:cNvSpPr>
            <a:spLocks noGrp="1"/>
          </p:cNvSpPr>
          <p:nvPr>
            <p:ph sz="quarter" idx="4294967295"/>
          </p:nvPr>
        </p:nvSpPr>
        <p:spPr>
          <a:xfrm>
            <a:off x="3685082" y="2165350"/>
            <a:ext cx="5458919" cy="4311650"/>
          </a:xfrm>
          <a:ln>
            <a:solidFill>
              <a:schemeClr val="tx1">
                <a:lumMod val="75000"/>
              </a:schemeClr>
            </a:solidFill>
          </a:ln>
        </p:spPr>
        <p:txBody>
          <a:bodyPr>
            <a:noAutofit/>
          </a:bodyPr>
          <a:lstStyle/>
          <a:p>
            <a:pPr algn="l"/>
            <a:r>
              <a:rPr lang="en-US" sz="2400" b="1" dirty="0">
                <a:solidFill>
                  <a:schemeClr val="tx1">
                    <a:lumMod val="10000"/>
                  </a:schemeClr>
                </a:solidFill>
              </a:rPr>
              <a:t>Second: </a:t>
            </a:r>
          </a:p>
          <a:p>
            <a:pPr marL="342900" indent="-342900" algn="l">
              <a:buFont typeface="Arial" panose="020B0604020202020204" pitchFamily="34" charset="0"/>
              <a:buChar char="•"/>
            </a:pPr>
            <a:r>
              <a:rPr lang="en-US" sz="2400" dirty="0">
                <a:solidFill>
                  <a:schemeClr val="tx1">
                    <a:lumMod val="10000"/>
                  </a:schemeClr>
                </a:solidFill>
              </a:rPr>
              <a:t>After onset of AP, membrane permeability for </a:t>
            </a:r>
            <a:r>
              <a:rPr lang="en-US" sz="2400" dirty="0">
                <a:solidFill>
                  <a:srgbClr val="C00000"/>
                </a:solidFill>
              </a:rPr>
              <a:t>K+  ↓  fivefold </a:t>
            </a:r>
            <a:r>
              <a:rPr lang="en-US" sz="2400" dirty="0">
                <a:solidFill>
                  <a:schemeClr val="tx1">
                    <a:lumMod val="10000"/>
                  </a:schemeClr>
                </a:solidFill>
              </a:rPr>
              <a:t>(does not occur in skeletal muscle). </a:t>
            </a:r>
          </a:p>
          <a:p>
            <a:pPr marL="342900" indent="-342900" algn="l">
              <a:buFont typeface="Arial" panose="020B0604020202020204" pitchFamily="34" charset="0"/>
              <a:buChar char="•"/>
            </a:pPr>
            <a:r>
              <a:rPr lang="en-US" sz="2400" dirty="0">
                <a:solidFill>
                  <a:srgbClr val="C00000"/>
                </a:solidFill>
              </a:rPr>
              <a:t>Decreased K+ permeability ↓ out flux of K+</a:t>
            </a:r>
            <a:r>
              <a:rPr lang="en-US" sz="2400" dirty="0">
                <a:solidFill>
                  <a:schemeClr val="tx1">
                    <a:lumMod val="10000"/>
                  </a:schemeClr>
                </a:solidFill>
              </a:rPr>
              <a:t> during plateau and prevents return of AP voltage to resting level.</a:t>
            </a:r>
          </a:p>
          <a:p>
            <a:pPr algn="l">
              <a:buFont typeface="Arial" pitchFamily="34" charset="0"/>
              <a:buChar char="•"/>
            </a:pPr>
            <a:r>
              <a:rPr lang="en-US" sz="2400" dirty="0">
                <a:solidFill>
                  <a:schemeClr val="tx1">
                    <a:lumMod val="10000"/>
                  </a:schemeClr>
                </a:solidFill>
              </a:rPr>
              <a:t>When slow Ca</a:t>
            </a:r>
            <a:r>
              <a:rPr lang="en-US" sz="2400" baseline="30000" dirty="0">
                <a:solidFill>
                  <a:schemeClr val="tx1">
                    <a:lumMod val="10000"/>
                  </a:schemeClr>
                </a:solidFill>
              </a:rPr>
              <a:t>+2</a:t>
            </a:r>
            <a:r>
              <a:rPr lang="en-US" sz="2400" dirty="0">
                <a:solidFill>
                  <a:schemeClr val="tx1">
                    <a:lumMod val="10000"/>
                  </a:schemeClr>
                </a:solidFill>
              </a:rPr>
              <a:t> channels close, K+ permeability ↑ rapidly returning membrane potential to resting level, ending AP.</a:t>
            </a:r>
            <a:endParaRPr lang="ar-SA" sz="2400" dirty="0">
              <a:solidFill>
                <a:schemeClr val="tx1">
                  <a:lumMod val="10000"/>
                </a:schemeClr>
              </a:solidFill>
            </a:endParaRPr>
          </a:p>
          <a:p>
            <a:pPr algn="l">
              <a:buFont typeface="Arial" pitchFamily="34" charset="0"/>
              <a:buChar char="•"/>
            </a:pPr>
            <a:endParaRPr lang="en-US" dirty="0">
              <a:solidFill>
                <a:schemeClr val="tx1">
                  <a:lumMod val="10000"/>
                </a:schemeClr>
              </a:solidFill>
            </a:endParaRPr>
          </a:p>
          <a:p>
            <a:pPr algn="l"/>
            <a:r>
              <a:rPr lang="en-US" b="1" u="sng" dirty="0">
                <a:solidFill>
                  <a:schemeClr val="tx1">
                    <a:lumMod val="10000"/>
                  </a:schemeClr>
                </a:solidFill>
              </a:rPr>
              <a:t>  </a:t>
            </a:r>
          </a:p>
          <a:p>
            <a:pPr algn="l">
              <a:buFont typeface="Arial" pitchFamily="34" charset="0"/>
              <a:buChar char="•"/>
            </a:pPr>
            <a:endParaRPr lang="en-US" dirty="0">
              <a:solidFill>
                <a:schemeClr val="tx1">
                  <a:lumMod val="10000"/>
                </a:schemeClr>
              </a:solidFill>
            </a:endParaRPr>
          </a:p>
          <a:p>
            <a:endParaRPr lang="ar-SA" dirty="0">
              <a:solidFill>
                <a:schemeClr val="tx1">
                  <a:lumMod val="10000"/>
                </a:schemeClr>
              </a:solidFill>
            </a:endParaRPr>
          </a:p>
        </p:txBody>
      </p:sp>
      <p:sp>
        <p:nvSpPr>
          <p:cNvPr id="4" name="عنصر نائب للنص 3"/>
          <p:cNvSpPr>
            <a:spLocks noGrp="1"/>
          </p:cNvSpPr>
          <p:nvPr>
            <p:ph type="body" sz="half" idx="4294967295"/>
          </p:nvPr>
        </p:nvSpPr>
        <p:spPr>
          <a:xfrm>
            <a:off x="168275" y="1533811"/>
            <a:ext cx="3286433" cy="575612"/>
          </a:xfrm>
          <a:solidFill>
            <a:schemeClr val="bg1">
              <a:lumMod val="25000"/>
              <a:lumOff val="75000"/>
            </a:schemeClr>
          </a:solidFill>
          <a:ln>
            <a:solidFill>
              <a:schemeClr val="bg1">
                <a:lumMod val="25000"/>
                <a:lumOff val="75000"/>
              </a:schemeClr>
            </a:solidFill>
          </a:ln>
        </p:spPr>
        <p:txBody>
          <a:bodyPr>
            <a:normAutofit/>
          </a:bodyPr>
          <a:lstStyle/>
          <a:p>
            <a:r>
              <a:rPr lang="en-US" sz="2800" dirty="0">
                <a:solidFill>
                  <a:srgbClr val="C00000"/>
                </a:solidFill>
              </a:rPr>
              <a:t>Skeletal muscle</a:t>
            </a:r>
            <a:endParaRPr lang="ar-SA" sz="2800" dirty="0">
              <a:solidFill>
                <a:srgbClr val="C00000"/>
              </a:solidFill>
            </a:endParaRPr>
          </a:p>
        </p:txBody>
      </p:sp>
      <p:sp>
        <p:nvSpPr>
          <p:cNvPr id="5" name="عنصر نائب للنص 4"/>
          <p:cNvSpPr>
            <a:spLocks noGrp="1"/>
          </p:cNvSpPr>
          <p:nvPr>
            <p:ph type="body" sz="half" idx="4294967295"/>
          </p:nvPr>
        </p:nvSpPr>
        <p:spPr>
          <a:xfrm>
            <a:off x="3685081" y="1533810"/>
            <a:ext cx="5458919" cy="585664"/>
          </a:xfrm>
          <a:solidFill>
            <a:schemeClr val="bg1">
              <a:lumMod val="25000"/>
              <a:lumOff val="75000"/>
            </a:schemeClr>
          </a:solidFill>
          <a:ln>
            <a:solidFill>
              <a:schemeClr val="bg1">
                <a:lumMod val="25000"/>
                <a:lumOff val="75000"/>
              </a:schemeClr>
            </a:solidFill>
          </a:ln>
        </p:spPr>
        <p:txBody>
          <a:bodyPr>
            <a:normAutofit/>
          </a:bodyPr>
          <a:lstStyle/>
          <a:p>
            <a:r>
              <a:rPr lang="en-US" sz="2800" dirty="0">
                <a:solidFill>
                  <a:srgbClr val="C00000"/>
                </a:solidFill>
              </a:rPr>
              <a:t>Cardiac muscle</a:t>
            </a:r>
            <a:endParaRPr lang="ar-SA" sz="2800" dirty="0">
              <a:solidFill>
                <a:srgbClr val="C00000"/>
              </a:solidFill>
            </a:endParaRPr>
          </a:p>
        </p:txBody>
      </p:sp>
      <p:sp>
        <p:nvSpPr>
          <p:cNvPr id="9" name="عنوان 8"/>
          <p:cNvSpPr>
            <a:spLocks noGrp="1"/>
          </p:cNvSpPr>
          <p:nvPr>
            <p:ph type="title" idx="4294967295"/>
          </p:nvPr>
        </p:nvSpPr>
        <p:spPr>
          <a:xfrm>
            <a:off x="517525" y="617538"/>
            <a:ext cx="8108950" cy="700088"/>
          </a:xfrm>
          <a:solidFill>
            <a:schemeClr val="bg1"/>
          </a:solidFill>
          <a:ln>
            <a:solidFill>
              <a:schemeClr val="bg1"/>
            </a:solidFill>
          </a:ln>
        </p:spPr>
        <p:txBody>
          <a:bodyPr>
            <a:noAutofit/>
          </a:bodyPr>
          <a:lstStyle/>
          <a:p>
            <a:r>
              <a:rPr lang="en-US" sz="2000" dirty="0">
                <a:solidFill>
                  <a:schemeClr val="tx1"/>
                </a:solidFill>
              </a:rPr>
              <a:t>Difference between action potential in skeletal and cardiac muscle</a:t>
            </a:r>
            <a:endParaRPr lang="ar-SA" sz="2000" dirty="0">
              <a:solidFill>
                <a:schemeClr val="tx1"/>
              </a:solidFill>
            </a:endParaRPr>
          </a:p>
        </p:txBody>
      </p:sp>
    </p:spTree>
    <p:extLst>
      <p:ext uri="{BB962C8B-B14F-4D97-AF65-F5344CB8AC3E}">
        <p14:creationId xmlns:p14="http://schemas.microsoft.com/office/powerpoint/2010/main" val="36347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B0A49C1-C2FF-41CC-897A-1BDF75DF6514}"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3" name="عنصر نائب لرقم الشريحة 2"/>
          <p:cNvSpPr>
            <a:spLocks noGrp="1"/>
          </p:cNvSpPr>
          <p:nvPr>
            <p:ph type="sldNum" sz="quarter" idx="11"/>
          </p:nvPr>
        </p:nvSpPr>
        <p:spPr/>
        <p:txBody>
          <a:bodyPr/>
          <a:lstStyle/>
          <a:p>
            <a:fld id="{5744759D-0EFF-4FB2-9CCE-04E00944F0FE}" type="slidenum">
              <a:rPr lang="en-US" smtClean="0">
                <a:solidFill>
                  <a:schemeClr val="tx1">
                    <a:lumMod val="10000"/>
                  </a:schemeClr>
                </a:solidFill>
              </a:rPr>
              <a:pPr/>
              <a:t>21</a:t>
            </a:fld>
            <a:endParaRPr lang="en-US" dirty="0">
              <a:solidFill>
                <a:schemeClr val="tx1">
                  <a:lumMod val="10000"/>
                </a:schemeClr>
              </a:solidFill>
            </a:endParaRPr>
          </a:p>
        </p:txBody>
      </p:sp>
      <p:sp>
        <p:nvSpPr>
          <p:cNvPr id="4" name="عنصر نائب للتذييل 3"/>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pic>
        <p:nvPicPr>
          <p:cNvPr id="1026" name="Picture 2" descr="ÙØªÙØ¬Ø© Ø¨Ø­Ø« Ø§ÙØµÙØ± Ø¹Ù âªskeletal muscle vs cardiac muscle action potentialâ¬â"/>
          <p:cNvPicPr>
            <a:picLocks noChangeAspect="1" noChangeArrowheads="1"/>
          </p:cNvPicPr>
          <p:nvPr/>
        </p:nvPicPr>
        <p:blipFill>
          <a:blip r:embed="rId3" cstate="print"/>
          <a:srcRect/>
          <a:stretch>
            <a:fillRect/>
          </a:stretch>
        </p:blipFill>
        <p:spPr bwMode="auto">
          <a:xfrm>
            <a:off x="382365" y="1148604"/>
            <a:ext cx="3730581" cy="2807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ØµÙØ±Ø© Ø°Ø§Øª ØµÙØ©"/>
          <p:cNvPicPr>
            <a:picLocks noChangeAspect="1" noChangeArrowheads="1"/>
          </p:cNvPicPr>
          <p:nvPr/>
        </p:nvPicPr>
        <p:blipFill>
          <a:blip r:embed="rId4" cstate="print"/>
          <a:srcRect/>
          <a:stretch>
            <a:fillRect/>
          </a:stretch>
        </p:blipFill>
        <p:spPr bwMode="auto">
          <a:xfrm>
            <a:off x="4571999" y="1148604"/>
            <a:ext cx="4114801" cy="2807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ستطيل 6"/>
          <p:cNvSpPr/>
          <p:nvPr/>
        </p:nvSpPr>
        <p:spPr>
          <a:xfrm>
            <a:off x="29307" y="562497"/>
            <a:ext cx="9085385" cy="461665"/>
          </a:xfrm>
          <a:prstGeom prst="rect">
            <a:avLst/>
          </a:prstGeom>
          <a:solidFill>
            <a:schemeClr val="bg1"/>
          </a:solidFill>
          <a:ln>
            <a:solidFill>
              <a:schemeClr val="bg1"/>
            </a:solidFill>
          </a:ln>
        </p:spPr>
        <p:txBody>
          <a:bodyPr wrap="square">
            <a:spAutoFit/>
          </a:bodyPr>
          <a:lstStyle/>
          <a:p>
            <a:pPr algn="ctr"/>
            <a:r>
              <a:rPr lang="en-US" sz="2400" b="1" dirty="0"/>
              <a:t>Difference between action potential  of cardiac and skeletal muscle</a:t>
            </a:r>
            <a:endParaRPr lang="ar-SA" sz="2400" b="1" dirty="0"/>
          </a:p>
        </p:txBody>
      </p:sp>
      <p:sp>
        <p:nvSpPr>
          <p:cNvPr id="5" name="مربع نص 4"/>
          <p:cNvSpPr txBox="1"/>
          <p:nvPr/>
        </p:nvSpPr>
        <p:spPr>
          <a:xfrm>
            <a:off x="4571999" y="4045328"/>
            <a:ext cx="4326152" cy="2677656"/>
          </a:xfrm>
          <a:prstGeom prst="rect">
            <a:avLst/>
          </a:prstGeom>
          <a:noFill/>
        </p:spPr>
        <p:txBody>
          <a:bodyPr wrap="square" rtlCol="1">
            <a:spAutoFit/>
          </a:bodyPr>
          <a:lstStyle/>
          <a:p>
            <a:pPr marL="285750" indent="-285750">
              <a:buFont typeface="Arial" panose="020B0604020202020204" pitchFamily="34" charset="0"/>
              <a:buChar char="•"/>
            </a:pPr>
            <a:r>
              <a:rPr lang="en-US" sz="2400" dirty="0">
                <a:solidFill>
                  <a:schemeClr val="tx1">
                    <a:lumMod val="10000"/>
                  </a:schemeClr>
                </a:solidFill>
              </a:rPr>
              <a:t>In </a:t>
            </a:r>
            <a:r>
              <a:rPr lang="en-US" sz="2400" b="1" dirty="0">
                <a:solidFill>
                  <a:schemeClr val="tx1">
                    <a:lumMod val="10000"/>
                  </a:schemeClr>
                </a:solidFill>
              </a:rPr>
              <a:t>cardiac muscle</a:t>
            </a:r>
            <a:r>
              <a:rPr lang="en-US" sz="2400" dirty="0">
                <a:solidFill>
                  <a:schemeClr val="tx1">
                    <a:lumMod val="10000"/>
                  </a:schemeClr>
                </a:solidFill>
              </a:rPr>
              <a:t>, duration of AP is </a:t>
            </a:r>
            <a:r>
              <a:rPr lang="en-US" sz="2400" dirty="0">
                <a:solidFill>
                  <a:srgbClr val="C00000"/>
                </a:solidFill>
              </a:rPr>
              <a:t>same</a:t>
            </a:r>
            <a:r>
              <a:rPr lang="en-US" sz="2400" dirty="0">
                <a:solidFill>
                  <a:schemeClr val="tx1">
                    <a:lumMod val="10000"/>
                  </a:schemeClr>
                </a:solidFill>
              </a:rPr>
              <a:t> as duration of its mechanical response. </a:t>
            </a:r>
          </a:p>
          <a:p>
            <a:pPr marL="342900" indent="-342900">
              <a:buFont typeface="Arial" panose="020B0604020202020204" pitchFamily="34" charset="0"/>
              <a:buChar char="•"/>
            </a:pPr>
            <a:r>
              <a:rPr lang="en-US" sz="2400" dirty="0">
                <a:solidFill>
                  <a:schemeClr val="tx1">
                    <a:lumMod val="10000"/>
                  </a:schemeClr>
                </a:solidFill>
              </a:rPr>
              <a:t>This means that cardiac muscle cannot undergo tetanus via repeated stimulation </a:t>
            </a:r>
          </a:p>
          <a:p>
            <a:endParaRPr lang="ar-SA" sz="2400" dirty="0">
              <a:solidFill>
                <a:schemeClr val="tx1">
                  <a:lumMod val="10000"/>
                </a:schemeClr>
              </a:solidFill>
            </a:endParaRPr>
          </a:p>
        </p:txBody>
      </p:sp>
      <p:sp>
        <p:nvSpPr>
          <p:cNvPr id="6" name="مستطيل 5"/>
          <p:cNvSpPr/>
          <p:nvPr/>
        </p:nvSpPr>
        <p:spPr>
          <a:xfrm>
            <a:off x="245696" y="4168676"/>
            <a:ext cx="4003918" cy="2308324"/>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tx1">
                    <a:lumMod val="10000"/>
                  </a:schemeClr>
                </a:solidFill>
              </a:rPr>
              <a:t>In </a:t>
            </a:r>
            <a:r>
              <a:rPr lang="en-US" sz="2400" b="1" dirty="0">
                <a:solidFill>
                  <a:schemeClr val="tx1">
                    <a:lumMod val="10000"/>
                  </a:schemeClr>
                </a:solidFill>
              </a:rPr>
              <a:t>skeletal muscl</a:t>
            </a:r>
            <a:r>
              <a:rPr lang="en-US" sz="2400" dirty="0">
                <a:solidFill>
                  <a:schemeClr val="tx1">
                    <a:lumMod val="10000"/>
                  </a:schemeClr>
                </a:solidFill>
              </a:rPr>
              <a:t>e, duration of AP is </a:t>
            </a:r>
            <a:r>
              <a:rPr lang="en-US" sz="2400" dirty="0">
                <a:solidFill>
                  <a:srgbClr val="C00000"/>
                </a:solidFill>
              </a:rPr>
              <a:t>shorter</a:t>
            </a:r>
            <a:r>
              <a:rPr lang="en-US" sz="2400" dirty="0">
                <a:solidFill>
                  <a:schemeClr val="tx1">
                    <a:lumMod val="10000"/>
                  </a:schemeClr>
                </a:solidFill>
              </a:rPr>
              <a:t> than its mechanical response. </a:t>
            </a:r>
          </a:p>
          <a:p>
            <a:r>
              <a:rPr lang="en-US" sz="2400" dirty="0">
                <a:solidFill>
                  <a:schemeClr val="tx1">
                    <a:lumMod val="10000"/>
                  </a:schemeClr>
                </a:solidFill>
              </a:rPr>
              <a:t>• This means that skeletal muscle can undergo tetanus via repeated stimulation </a:t>
            </a:r>
          </a:p>
        </p:txBody>
      </p:sp>
    </p:spTree>
    <p:extLst>
      <p:ext uri="{BB962C8B-B14F-4D97-AF65-F5344CB8AC3E}">
        <p14:creationId xmlns:p14="http://schemas.microsoft.com/office/powerpoint/2010/main" val="2002574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6203E86-3454-40B4-9AD2-5A5075095537}"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10" name="Slide Number Placeholder 9"/>
          <p:cNvSpPr>
            <a:spLocks noGrp="1"/>
          </p:cNvSpPr>
          <p:nvPr>
            <p:ph type="sldNum" sz="quarter" idx="11"/>
          </p:nvPr>
        </p:nvSpPr>
        <p:spPr/>
        <p:txBody>
          <a:bodyPr/>
          <a:lstStyle/>
          <a:p>
            <a:fld id="{5744759D-0EFF-4FB2-9CCE-04E00944F0FE}" type="slidenum">
              <a:rPr lang="en-US" smtClean="0">
                <a:solidFill>
                  <a:schemeClr val="tx1">
                    <a:lumMod val="10000"/>
                  </a:schemeClr>
                </a:solidFill>
              </a:rPr>
              <a:pPr/>
              <a:t>22</a:t>
            </a:fld>
            <a:endParaRPr lang="en-US" dirty="0">
              <a:solidFill>
                <a:schemeClr val="tx1">
                  <a:lumMod val="10000"/>
                </a:schemeClr>
              </a:solidFill>
            </a:endParaRPr>
          </a:p>
        </p:txBody>
      </p:sp>
      <p:sp>
        <p:nvSpPr>
          <p:cNvPr id="9" name="Footer Placeholder 8"/>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3" name="عنوان 2"/>
          <p:cNvSpPr>
            <a:spLocks noGrp="1"/>
          </p:cNvSpPr>
          <p:nvPr>
            <p:ph type="title" idx="4294967295"/>
          </p:nvPr>
        </p:nvSpPr>
        <p:spPr>
          <a:xfrm>
            <a:off x="2514600" y="698938"/>
            <a:ext cx="4114800" cy="701675"/>
          </a:xfrm>
          <a:solidFill>
            <a:schemeClr val="bg1"/>
          </a:solidFill>
          <a:ln>
            <a:solidFill>
              <a:schemeClr val="bg1"/>
            </a:solidFill>
          </a:ln>
        </p:spPr>
        <p:txBody>
          <a:bodyPr>
            <a:normAutofit/>
          </a:bodyPr>
          <a:lstStyle/>
          <a:p>
            <a:r>
              <a:rPr lang="en-US" dirty="0">
                <a:solidFill>
                  <a:schemeClr val="tx1"/>
                </a:solidFill>
              </a:rPr>
              <a:t>Refractory (resistant) Period of Cardiac Muscle</a:t>
            </a:r>
            <a:endParaRPr lang="ar-SA" dirty="0">
              <a:solidFill>
                <a:schemeClr val="tx1"/>
              </a:solidFill>
            </a:endParaRPr>
          </a:p>
        </p:txBody>
      </p:sp>
      <p:sp>
        <p:nvSpPr>
          <p:cNvPr id="2" name="Rectangle 1"/>
          <p:cNvSpPr/>
          <p:nvPr/>
        </p:nvSpPr>
        <p:spPr>
          <a:xfrm>
            <a:off x="168126" y="2203496"/>
            <a:ext cx="2083982"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solidFill>
                  <a:srgbClr val="C00000"/>
                </a:solidFill>
              </a:rPr>
              <a:t>Absolute Refractory period (ARP) </a:t>
            </a:r>
            <a:r>
              <a:rPr lang="en-US" sz="2000" b="1" dirty="0">
                <a:solidFill>
                  <a:schemeClr val="tx1">
                    <a:lumMod val="10000"/>
                  </a:schemeClr>
                </a:solidFill>
              </a:rPr>
              <a:t>of ventricle:</a:t>
            </a:r>
          </a:p>
          <a:p>
            <a:r>
              <a:rPr lang="en-US" sz="2000" b="1" dirty="0">
                <a:solidFill>
                  <a:schemeClr val="tx1">
                    <a:lumMod val="10000"/>
                  </a:schemeClr>
                </a:solidFill>
              </a:rPr>
              <a:t> 0.25 -0.30 sec</a:t>
            </a:r>
            <a:r>
              <a:rPr lang="en-US" sz="2000" dirty="0">
                <a:solidFill>
                  <a:schemeClr val="tx1">
                    <a:lumMod val="10000"/>
                  </a:schemeClr>
                </a:solidFill>
              </a:rPr>
              <a:t> (</a:t>
            </a:r>
            <a:r>
              <a:rPr lang="en-US" sz="2000" b="1" dirty="0">
                <a:solidFill>
                  <a:schemeClr val="tx1">
                    <a:lumMod val="10000"/>
                  </a:schemeClr>
                </a:solidFill>
              </a:rPr>
              <a:t>signal cannot re-excite an already excited area of cardiac muscle)</a:t>
            </a:r>
          </a:p>
        </p:txBody>
      </p:sp>
      <p:sp>
        <p:nvSpPr>
          <p:cNvPr id="7" name="Rectangle 6"/>
          <p:cNvSpPr/>
          <p:nvPr/>
        </p:nvSpPr>
        <p:spPr>
          <a:xfrm>
            <a:off x="6941575" y="2203496"/>
            <a:ext cx="2202425"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solidFill>
                  <a:srgbClr val="C00000"/>
                </a:solidFill>
              </a:rPr>
              <a:t>Relative refractory period (RRP) </a:t>
            </a:r>
            <a:r>
              <a:rPr lang="en-US" sz="2000" b="1" dirty="0">
                <a:solidFill>
                  <a:schemeClr val="tx1">
                    <a:lumMod val="10000"/>
                  </a:schemeClr>
                </a:solidFill>
              </a:rPr>
              <a:t>of ventricle:</a:t>
            </a:r>
          </a:p>
          <a:p>
            <a:r>
              <a:rPr lang="en-US" sz="2000" b="1" dirty="0">
                <a:solidFill>
                  <a:schemeClr val="tx1">
                    <a:lumMod val="10000"/>
                  </a:schemeClr>
                </a:solidFill>
              </a:rPr>
              <a:t> 0.05 sec (muscle difficult to excite but can be excited by a strong signal “premature” contraction) </a:t>
            </a:r>
          </a:p>
        </p:txBody>
      </p:sp>
      <p:pic>
        <p:nvPicPr>
          <p:cNvPr id="1026" name="Picture 2"/>
          <p:cNvPicPr>
            <a:picLocks noChangeAspect="1" noChangeArrowheads="1"/>
          </p:cNvPicPr>
          <p:nvPr/>
        </p:nvPicPr>
        <p:blipFill>
          <a:blip r:embed="rId3" cstate="print"/>
          <a:srcRect l="26122" t="28449" r="27041" b="9510"/>
          <a:stretch>
            <a:fillRect/>
          </a:stretch>
        </p:blipFill>
        <p:spPr bwMode="auto">
          <a:xfrm>
            <a:off x="2514600" y="1886303"/>
            <a:ext cx="4223657" cy="3496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مستطيل 3"/>
          <p:cNvSpPr/>
          <p:nvPr/>
        </p:nvSpPr>
        <p:spPr>
          <a:xfrm>
            <a:off x="1550377" y="5615835"/>
            <a:ext cx="7110046" cy="461665"/>
          </a:xfrm>
          <a:prstGeom prst="rect">
            <a:avLst/>
          </a:prstGeom>
        </p:spPr>
        <p:txBody>
          <a:bodyPr wrap="square">
            <a:spAutoFit/>
          </a:bodyPr>
          <a:lstStyle/>
          <a:p>
            <a:r>
              <a:rPr lang="en-US" sz="2400" dirty="0">
                <a:solidFill>
                  <a:schemeClr val="tx1">
                    <a:lumMod val="10000"/>
                  </a:schemeClr>
                </a:solidFill>
              </a:rPr>
              <a:t>The ARP acts as a protective mechanism in the heart </a:t>
            </a:r>
            <a:endParaRPr lang="ar-SA" sz="2400" dirty="0">
              <a:solidFill>
                <a:schemeClr val="tx1">
                  <a:lumMod val="10000"/>
                </a:schemeClr>
              </a:solidFill>
            </a:endParaRPr>
          </a:p>
        </p:txBody>
      </p:sp>
    </p:spTree>
    <p:extLst>
      <p:ext uri="{BB962C8B-B14F-4D97-AF65-F5344CB8AC3E}">
        <p14:creationId xmlns:p14="http://schemas.microsoft.com/office/powerpoint/2010/main" val="216949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122122-D040-4EAC-8B14-3F492111C48A}"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7" name="Slide Number Placeholder 6"/>
          <p:cNvSpPr>
            <a:spLocks noGrp="1"/>
          </p:cNvSpPr>
          <p:nvPr>
            <p:ph type="sldNum" sz="quarter" idx="11"/>
          </p:nvPr>
        </p:nvSpPr>
        <p:spPr/>
        <p:txBody>
          <a:bodyPr/>
          <a:lstStyle/>
          <a:p>
            <a:fld id="{5744759D-0EFF-4FB2-9CCE-04E00944F0FE}" type="slidenum">
              <a:rPr lang="en-US" smtClean="0">
                <a:solidFill>
                  <a:schemeClr val="tx1">
                    <a:lumMod val="10000"/>
                  </a:schemeClr>
                </a:solidFill>
              </a:rPr>
              <a:pPr/>
              <a:t>23</a:t>
            </a:fld>
            <a:endParaRPr lang="en-US" dirty="0">
              <a:solidFill>
                <a:schemeClr val="tx1">
                  <a:lumMod val="10000"/>
                </a:schemeClr>
              </a:solidFill>
            </a:endParaRPr>
          </a:p>
        </p:txBody>
      </p:sp>
      <p:sp>
        <p:nvSpPr>
          <p:cNvPr id="6" name="Footer Placeholder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176212" y="1722584"/>
            <a:ext cx="4395788" cy="4149725"/>
          </a:xfrm>
          <a:ln>
            <a:solidFill>
              <a:schemeClr val="accent1"/>
            </a:solidFill>
          </a:ln>
        </p:spPr>
        <p:txBody>
          <a:bodyPr>
            <a:noAutofit/>
          </a:bodyPr>
          <a:lstStyle/>
          <a:p>
            <a:pPr algn="l">
              <a:buFont typeface="Arial" pitchFamily="34" charset="0"/>
              <a:buChar char="•"/>
            </a:pPr>
            <a:r>
              <a:rPr lang="en-US" sz="2400" dirty="0">
                <a:solidFill>
                  <a:schemeClr val="tx1">
                    <a:lumMod val="10000"/>
                  </a:schemeClr>
                </a:solidFill>
              </a:rPr>
              <a:t>Cardiac muscle fibers contract via excitation-contraction coupling, using a mechanism unique to cardiac muscle called calcium -induced calcium release.</a:t>
            </a:r>
          </a:p>
          <a:p>
            <a:pPr algn="l">
              <a:buFont typeface="Arial" pitchFamily="34" charset="0"/>
              <a:buChar char="•"/>
            </a:pPr>
            <a:r>
              <a:rPr lang="en-US" sz="2400" dirty="0">
                <a:solidFill>
                  <a:schemeClr val="tx1">
                    <a:lumMod val="10000"/>
                  </a:schemeClr>
                </a:solidFill>
              </a:rPr>
              <a:t>Calcium-induced calcium release involves the conduction of calcium ions into the </a:t>
            </a:r>
            <a:r>
              <a:rPr lang="en-US" sz="2400" dirty="0" err="1">
                <a:solidFill>
                  <a:schemeClr val="tx1">
                    <a:lumMod val="10000"/>
                  </a:schemeClr>
                </a:solidFill>
              </a:rPr>
              <a:t>cardiomyocyte</a:t>
            </a:r>
            <a:r>
              <a:rPr lang="en-US" sz="2400" dirty="0">
                <a:solidFill>
                  <a:schemeClr val="tx1">
                    <a:lumMod val="10000"/>
                  </a:schemeClr>
                </a:solidFill>
              </a:rPr>
              <a:t>, triggering further release of ions into the cytoplasm.</a:t>
            </a:r>
          </a:p>
          <a:p>
            <a:pPr algn="l">
              <a:buFont typeface="Arial" pitchFamily="34" charset="0"/>
              <a:buChar char="•"/>
            </a:pPr>
            <a:endParaRPr lang="en-US" sz="2400" dirty="0">
              <a:solidFill>
                <a:schemeClr val="tx1">
                  <a:lumMod val="10000"/>
                </a:schemeClr>
              </a:solidFill>
            </a:endParaRPr>
          </a:p>
          <a:p>
            <a:pPr algn="l"/>
            <a:endParaRPr lang="ar-SA" sz="2400" dirty="0">
              <a:solidFill>
                <a:schemeClr val="tx1">
                  <a:lumMod val="10000"/>
                </a:schemeClr>
              </a:solidFill>
            </a:endParaRPr>
          </a:p>
        </p:txBody>
      </p:sp>
      <p:sp>
        <p:nvSpPr>
          <p:cNvPr id="3" name="عنوان 2"/>
          <p:cNvSpPr>
            <a:spLocks noGrp="1"/>
          </p:cNvSpPr>
          <p:nvPr>
            <p:ph type="title" idx="4294967295"/>
          </p:nvPr>
        </p:nvSpPr>
        <p:spPr>
          <a:xfrm>
            <a:off x="2514600" y="721019"/>
            <a:ext cx="4114800" cy="701675"/>
          </a:xfrm>
          <a:solidFill>
            <a:schemeClr val="bg1"/>
          </a:solidFill>
          <a:ln>
            <a:solidFill>
              <a:schemeClr val="bg1"/>
            </a:solidFill>
          </a:ln>
        </p:spPr>
        <p:txBody>
          <a:bodyPr/>
          <a:lstStyle/>
          <a:p>
            <a:r>
              <a:rPr lang="en-US" dirty="0">
                <a:solidFill>
                  <a:schemeClr val="tx1"/>
                </a:solidFill>
              </a:rPr>
              <a:t>Excitation-Contraction Coupling in cardiac muscle</a:t>
            </a:r>
            <a:endParaRPr lang="ar-SA" dirty="0">
              <a:solidFill>
                <a:schemeClr val="tx1"/>
              </a:solidFill>
            </a:endParaRPr>
          </a:p>
        </p:txBody>
      </p:sp>
      <p:pic>
        <p:nvPicPr>
          <p:cNvPr id="16386" name="Picture 2" descr="صورة ذات صلة"/>
          <p:cNvPicPr>
            <a:picLocks noChangeAspect="1" noChangeArrowheads="1"/>
          </p:cNvPicPr>
          <p:nvPr/>
        </p:nvPicPr>
        <p:blipFill rotWithShape="1">
          <a:blip r:embed="rId3" cstate="print"/>
          <a:srcRect t="36861"/>
          <a:stretch/>
        </p:blipFill>
        <p:spPr bwMode="auto">
          <a:xfrm>
            <a:off x="4991062" y="2173465"/>
            <a:ext cx="3772508" cy="297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926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randombar(horizont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981325" y="57327"/>
            <a:ext cx="3181350" cy="292100"/>
          </a:xfrm>
        </p:spPr>
        <p:txBody>
          <a:bodyPr/>
          <a:lstStyle/>
          <a:p>
            <a:fld id="{0326F3A3-7C05-4B4C-BCF5-125DE9AB6D05}"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7" name="Slide Number Placeholder 6"/>
          <p:cNvSpPr>
            <a:spLocks noGrp="1"/>
          </p:cNvSpPr>
          <p:nvPr>
            <p:ph type="sldNum" sz="quarter" idx="11"/>
          </p:nvPr>
        </p:nvSpPr>
        <p:spPr/>
        <p:txBody>
          <a:bodyPr/>
          <a:lstStyle/>
          <a:p>
            <a:fld id="{5744759D-0EFF-4FB2-9CCE-04E00944F0FE}" type="slidenum">
              <a:rPr lang="en-US" smtClean="0">
                <a:solidFill>
                  <a:schemeClr val="tx1">
                    <a:lumMod val="10000"/>
                  </a:schemeClr>
                </a:solidFill>
              </a:rPr>
              <a:pPr/>
              <a:t>24</a:t>
            </a:fld>
            <a:endParaRPr lang="en-US" dirty="0">
              <a:solidFill>
                <a:schemeClr val="tx1">
                  <a:lumMod val="10000"/>
                </a:schemeClr>
              </a:solidFill>
            </a:endParaRPr>
          </a:p>
        </p:txBody>
      </p:sp>
      <p:sp>
        <p:nvSpPr>
          <p:cNvPr id="6" name="Footer Placeholder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pic>
        <p:nvPicPr>
          <p:cNvPr id="8" name="عنصر نائب للمحتوى 7"/>
          <p:cNvPicPr>
            <a:picLocks noGrp="1" noChangeAspect="1"/>
          </p:cNvPicPr>
          <p:nvPr>
            <p:ph sz="quarter" idx="4294967295"/>
          </p:nvPr>
        </p:nvPicPr>
        <p:blipFill rotWithShape="1">
          <a:blip r:embed="rId3"/>
          <a:srcRect l="26821" t="10794" r="42315" b="3855"/>
          <a:stretch/>
        </p:blipFill>
        <p:spPr>
          <a:xfrm>
            <a:off x="5705475" y="330200"/>
            <a:ext cx="3438525" cy="6291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عنوان 2"/>
          <p:cNvSpPr>
            <a:spLocks noGrp="1"/>
          </p:cNvSpPr>
          <p:nvPr>
            <p:ph type="title" idx="4294967295"/>
          </p:nvPr>
        </p:nvSpPr>
        <p:spPr>
          <a:xfrm>
            <a:off x="0" y="349427"/>
            <a:ext cx="5249863" cy="701675"/>
          </a:xfrm>
          <a:solidFill>
            <a:schemeClr val="bg1"/>
          </a:solidFill>
          <a:ln>
            <a:solidFill>
              <a:schemeClr val="bg1"/>
            </a:solidFill>
          </a:ln>
        </p:spPr>
        <p:txBody>
          <a:bodyPr/>
          <a:lstStyle/>
          <a:p>
            <a:r>
              <a:rPr lang="en-US" dirty="0">
                <a:solidFill>
                  <a:schemeClr val="tx1"/>
                </a:solidFill>
              </a:rPr>
              <a:t>Excitation-Contraction Coupling…</a:t>
            </a:r>
            <a:endParaRPr lang="ar-SA" dirty="0">
              <a:solidFill>
                <a:schemeClr val="tx1"/>
              </a:solidFill>
            </a:endParaRPr>
          </a:p>
        </p:txBody>
      </p:sp>
      <p:sp>
        <p:nvSpPr>
          <p:cNvPr id="9" name="مربع نص 8"/>
          <p:cNvSpPr txBox="1"/>
          <p:nvPr/>
        </p:nvSpPr>
        <p:spPr>
          <a:xfrm>
            <a:off x="76308" y="1051102"/>
            <a:ext cx="5492838" cy="6001643"/>
          </a:xfrm>
          <a:prstGeom prst="rect">
            <a:avLst/>
          </a:prstGeom>
          <a:noFill/>
        </p:spPr>
        <p:txBody>
          <a:bodyPr wrap="square" rtlCol="1">
            <a:spAutoFit/>
          </a:bodyPr>
          <a:lstStyle/>
          <a:p>
            <a:pPr marL="342900" indent="-342900">
              <a:buFont typeface="+mj-lt"/>
              <a:buAutoNum type="arabicPeriod"/>
            </a:pPr>
            <a:r>
              <a:rPr lang="en-US" sz="2400" b="1" dirty="0">
                <a:solidFill>
                  <a:schemeClr val="tx1">
                    <a:lumMod val="10000"/>
                  </a:schemeClr>
                </a:solidFill>
              </a:rPr>
              <a:t>AP </a:t>
            </a:r>
            <a:r>
              <a:rPr lang="en-US" sz="2400" dirty="0">
                <a:solidFill>
                  <a:schemeClr val="tx1">
                    <a:lumMod val="10000"/>
                  </a:schemeClr>
                </a:solidFill>
              </a:rPr>
              <a:t>is initiated in cell membrane, and depolarization spreads to interior of cell via T tubules.</a:t>
            </a:r>
          </a:p>
          <a:p>
            <a:pPr marL="342900" indent="-342900">
              <a:buFont typeface="+mj-lt"/>
              <a:buAutoNum type="arabicPeriod"/>
            </a:pPr>
            <a:r>
              <a:rPr lang="en-US" sz="2400" dirty="0">
                <a:solidFill>
                  <a:srgbClr val="C00000"/>
                </a:solidFill>
              </a:rPr>
              <a:t>Entry of </a:t>
            </a:r>
            <a:r>
              <a:rPr lang="en-US" sz="2400" dirty="0" err="1">
                <a:solidFill>
                  <a:srgbClr val="C00000"/>
                </a:solidFill>
              </a:rPr>
              <a:t>Ca</a:t>
            </a:r>
            <a:r>
              <a:rPr lang="en-US" sz="2400" dirty="0">
                <a:solidFill>
                  <a:srgbClr val="C00000"/>
                </a:solidFill>
              </a:rPr>
              <a:t> </a:t>
            </a:r>
            <a:r>
              <a:rPr lang="en-US" sz="2400" dirty="0">
                <a:solidFill>
                  <a:schemeClr val="tx1">
                    <a:lumMod val="10000"/>
                  </a:schemeClr>
                </a:solidFill>
              </a:rPr>
              <a:t>++</a:t>
            </a:r>
            <a:r>
              <a:rPr lang="en-US" sz="2400" dirty="0">
                <a:solidFill>
                  <a:srgbClr val="C00000"/>
                </a:solidFill>
              </a:rPr>
              <a:t> triggers release of </a:t>
            </a:r>
            <a:r>
              <a:rPr lang="en-US" sz="2400" i="1" dirty="0">
                <a:solidFill>
                  <a:srgbClr val="C00000"/>
                </a:solidFill>
              </a:rPr>
              <a:t>more </a:t>
            </a:r>
            <a:r>
              <a:rPr lang="en-US" sz="2400" dirty="0">
                <a:solidFill>
                  <a:srgbClr val="C00000"/>
                </a:solidFill>
              </a:rPr>
              <a:t>Ca2+ from SR through </a:t>
            </a:r>
            <a:r>
              <a:rPr lang="en-US" sz="2400" b="1" dirty="0">
                <a:solidFill>
                  <a:srgbClr val="C00000"/>
                </a:solidFill>
              </a:rPr>
              <a:t>ryanodine receptors</a:t>
            </a:r>
            <a:r>
              <a:rPr lang="en-US" sz="2400" dirty="0">
                <a:solidFill>
                  <a:srgbClr val="C00000"/>
                </a:solidFill>
              </a:rPr>
              <a:t>.</a:t>
            </a:r>
          </a:p>
          <a:p>
            <a:r>
              <a:rPr lang="en-US" sz="2400" dirty="0">
                <a:solidFill>
                  <a:schemeClr val="tx1">
                    <a:lumMod val="10000"/>
                  </a:schemeClr>
                </a:solidFill>
              </a:rPr>
              <a:t>3 and 4. </a:t>
            </a:r>
            <a:r>
              <a:rPr lang="en-US" sz="2400" dirty="0" err="1">
                <a:solidFill>
                  <a:schemeClr val="tx1">
                    <a:lumMod val="10000"/>
                  </a:schemeClr>
                </a:solidFill>
              </a:rPr>
              <a:t>Ca</a:t>
            </a:r>
            <a:r>
              <a:rPr lang="en-US" sz="2400" dirty="0">
                <a:solidFill>
                  <a:schemeClr val="tx1">
                    <a:lumMod val="10000"/>
                  </a:schemeClr>
                </a:solidFill>
              </a:rPr>
              <a:t> ++ release from the SR</a:t>
            </a:r>
          </a:p>
          <a:p>
            <a:r>
              <a:rPr lang="en-US" sz="2400" dirty="0">
                <a:solidFill>
                  <a:schemeClr val="tx1">
                    <a:lumMod val="10000"/>
                  </a:schemeClr>
                </a:solidFill>
              </a:rPr>
              <a:t>Increases intracellular </a:t>
            </a:r>
            <a:r>
              <a:rPr lang="en-US" sz="2400" dirty="0" err="1">
                <a:solidFill>
                  <a:schemeClr val="tx1">
                    <a:lumMod val="10000"/>
                  </a:schemeClr>
                </a:solidFill>
              </a:rPr>
              <a:t>Ca</a:t>
            </a:r>
            <a:r>
              <a:rPr lang="en-US" dirty="0">
                <a:solidFill>
                  <a:schemeClr val="tx1">
                    <a:lumMod val="10000"/>
                  </a:schemeClr>
                </a:solidFill>
              </a:rPr>
              <a:t>++</a:t>
            </a:r>
            <a:r>
              <a:rPr lang="en-US" sz="2400" dirty="0">
                <a:solidFill>
                  <a:schemeClr val="tx1">
                    <a:lumMod val="10000"/>
                  </a:schemeClr>
                </a:solidFill>
              </a:rPr>
              <a:t> which binds to </a:t>
            </a:r>
            <a:r>
              <a:rPr lang="en-US" sz="2400" b="1" dirty="0">
                <a:solidFill>
                  <a:schemeClr val="tx1">
                    <a:lumMod val="10000"/>
                  </a:schemeClr>
                </a:solidFill>
              </a:rPr>
              <a:t>troponin C, </a:t>
            </a:r>
            <a:r>
              <a:rPr lang="en-US" sz="2400" dirty="0" err="1">
                <a:solidFill>
                  <a:schemeClr val="tx1">
                    <a:lumMod val="10000"/>
                  </a:schemeClr>
                </a:solidFill>
              </a:rPr>
              <a:t>tropomyosin</a:t>
            </a:r>
            <a:r>
              <a:rPr lang="en-US" sz="2400" dirty="0">
                <a:solidFill>
                  <a:schemeClr val="tx1">
                    <a:lumMod val="10000"/>
                  </a:schemeClr>
                </a:solidFill>
              </a:rPr>
              <a:t> is moved out of the way, and interaction of actin and myosin occurs.</a:t>
            </a:r>
          </a:p>
          <a:p>
            <a:r>
              <a:rPr lang="en-US" sz="2400" dirty="0">
                <a:solidFill>
                  <a:schemeClr val="tx1">
                    <a:lumMod val="10000"/>
                  </a:schemeClr>
                </a:solidFill>
              </a:rPr>
              <a:t>5.</a:t>
            </a:r>
            <a:r>
              <a:rPr lang="en-US" sz="2400" b="1" dirty="0">
                <a:solidFill>
                  <a:schemeClr val="tx1">
                    <a:lumMod val="10000"/>
                  </a:schemeClr>
                </a:solidFill>
              </a:rPr>
              <a:t> Relaxation </a:t>
            </a:r>
            <a:r>
              <a:rPr lang="en-US" sz="2400" dirty="0">
                <a:solidFill>
                  <a:schemeClr val="tx1">
                    <a:lumMod val="10000"/>
                  </a:schemeClr>
                </a:solidFill>
              </a:rPr>
              <a:t>occurs when </a:t>
            </a:r>
            <a:r>
              <a:rPr lang="en-US" sz="2400" dirty="0" err="1">
                <a:solidFill>
                  <a:schemeClr val="tx1">
                    <a:lumMod val="10000"/>
                  </a:schemeClr>
                </a:solidFill>
              </a:rPr>
              <a:t>Ca</a:t>
            </a:r>
            <a:r>
              <a:rPr lang="en-US" dirty="0">
                <a:solidFill>
                  <a:schemeClr val="tx1">
                    <a:lumMod val="10000"/>
                  </a:schemeClr>
                </a:solidFill>
              </a:rPr>
              <a:t>++ </a:t>
            </a:r>
            <a:r>
              <a:rPr lang="en-US" sz="2400" dirty="0">
                <a:solidFill>
                  <a:schemeClr val="tx1">
                    <a:lumMod val="10000"/>
                  </a:schemeClr>
                </a:solidFill>
              </a:rPr>
              <a:t>is re-accumulated in SR by </a:t>
            </a:r>
            <a:r>
              <a:rPr lang="en-US" sz="2400" b="1" dirty="0" err="1">
                <a:solidFill>
                  <a:schemeClr val="tx1">
                    <a:lumMod val="10000"/>
                  </a:schemeClr>
                </a:solidFill>
              </a:rPr>
              <a:t>Ca</a:t>
            </a:r>
            <a:r>
              <a:rPr lang="en-US" sz="2400" dirty="0">
                <a:solidFill>
                  <a:schemeClr val="tx1">
                    <a:lumMod val="10000"/>
                  </a:schemeClr>
                </a:solidFill>
              </a:rPr>
              <a:t> ++ </a:t>
            </a:r>
            <a:r>
              <a:rPr lang="en-US" sz="2400" b="1" dirty="0">
                <a:solidFill>
                  <a:schemeClr val="tx1">
                    <a:lumMod val="10000"/>
                  </a:schemeClr>
                </a:solidFill>
              </a:rPr>
              <a:t>ATPase (SERCA</a:t>
            </a:r>
            <a:r>
              <a:rPr lang="en-US" sz="2400" dirty="0">
                <a:solidFill>
                  <a:schemeClr val="tx1">
                    <a:lumMod val="10000"/>
                  </a:schemeClr>
                </a:solidFill>
              </a:rPr>
              <a:t>, </a:t>
            </a:r>
            <a:r>
              <a:rPr lang="en-US" sz="2400" dirty="0" err="1">
                <a:solidFill>
                  <a:schemeClr val="tx1">
                    <a:lumMod val="10000"/>
                  </a:schemeClr>
                </a:solidFill>
              </a:rPr>
              <a:t>sarco</a:t>
            </a:r>
            <a:r>
              <a:rPr lang="en-US" sz="2400" dirty="0">
                <a:solidFill>
                  <a:schemeClr val="tx1">
                    <a:lumMod val="10000"/>
                  </a:schemeClr>
                </a:solidFill>
              </a:rPr>
              <a:t>-endoplasmic reticulum calcium-ATPase)</a:t>
            </a:r>
            <a:r>
              <a:rPr lang="en-US" sz="2400" b="1" dirty="0">
                <a:solidFill>
                  <a:schemeClr val="tx1">
                    <a:lumMod val="10000"/>
                  </a:schemeClr>
                </a:solidFill>
              </a:rPr>
              <a:t>.</a:t>
            </a:r>
            <a:endParaRPr lang="en-US" sz="2400" dirty="0">
              <a:solidFill>
                <a:schemeClr val="tx1">
                  <a:lumMod val="10000"/>
                </a:schemeClr>
              </a:solidFill>
            </a:endParaRPr>
          </a:p>
          <a:p>
            <a:endParaRPr lang="ar-SA" sz="2400" dirty="0">
              <a:solidFill>
                <a:schemeClr val="tx1">
                  <a:lumMod val="10000"/>
                </a:schemeClr>
              </a:solidFill>
            </a:endParaRPr>
          </a:p>
        </p:txBody>
      </p:sp>
      <p:sp>
        <p:nvSpPr>
          <p:cNvPr id="2" name="مربع نص 1"/>
          <p:cNvSpPr txBox="1"/>
          <p:nvPr/>
        </p:nvSpPr>
        <p:spPr>
          <a:xfrm>
            <a:off x="7297388" y="1894114"/>
            <a:ext cx="707571" cy="307777"/>
          </a:xfrm>
          <a:prstGeom prst="rect">
            <a:avLst/>
          </a:prstGeom>
          <a:noFill/>
        </p:spPr>
        <p:txBody>
          <a:bodyPr wrap="square" rtlCol="1">
            <a:spAutoFit/>
          </a:bodyPr>
          <a:lstStyle/>
          <a:p>
            <a:r>
              <a:rPr lang="en-US" sz="1400" b="1" dirty="0">
                <a:solidFill>
                  <a:schemeClr val="tx1">
                    <a:lumMod val="10000"/>
                  </a:schemeClr>
                </a:solidFill>
              </a:rPr>
              <a:t>trigger</a:t>
            </a:r>
            <a:endParaRPr lang="ar-SA" sz="1400" b="1" dirty="0">
              <a:solidFill>
                <a:schemeClr val="tx1">
                  <a:lumMod val="10000"/>
                </a:schemeClr>
              </a:solidFill>
            </a:endParaRPr>
          </a:p>
        </p:txBody>
      </p:sp>
      <p:sp>
        <p:nvSpPr>
          <p:cNvPr id="4" name="مربع نص 3"/>
          <p:cNvSpPr txBox="1"/>
          <p:nvPr/>
        </p:nvSpPr>
        <p:spPr>
          <a:xfrm>
            <a:off x="6410202" y="2338917"/>
            <a:ext cx="1240971" cy="523220"/>
          </a:xfrm>
          <a:prstGeom prst="rect">
            <a:avLst/>
          </a:prstGeom>
          <a:noFill/>
        </p:spPr>
        <p:txBody>
          <a:bodyPr wrap="square" rtlCol="1">
            <a:spAutoFit/>
          </a:bodyPr>
          <a:lstStyle/>
          <a:p>
            <a:r>
              <a:rPr lang="en-US" sz="1400" b="1" dirty="0">
                <a:solidFill>
                  <a:schemeClr val="tx1">
                    <a:lumMod val="10000"/>
                  </a:schemeClr>
                </a:solidFill>
              </a:rPr>
              <a:t>ryanodine receptors</a:t>
            </a:r>
            <a:endParaRPr lang="ar-SA" sz="1400" b="1" dirty="0">
              <a:solidFill>
                <a:schemeClr val="tx1">
                  <a:lumMod val="10000"/>
                </a:schemeClr>
              </a:solidFill>
            </a:endParaRPr>
          </a:p>
        </p:txBody>
      </p:sp>
      <p:sp>
        <p:nvSpPr>
          <p:cNvPr id="10" name="مربع نص 9"/>
          <p:cNvSpPr txBox="1"/>
          <p:nvPr/>
        </p:nvSpPr>
        <p:spPr>
          <a:xfrm>
            <a:off x="6410202" y="4535831"/>
            <a:ext cx="1110343" cy="276999"/>
          </a:xfrm>
          <a:prstGeom prst="rect">
            <a:avLst/>
          </a:prstGeom>
          <a:noFill/>
        </p:spPr>
        <p:txBody>
          <a:bodyPr wrap="square" rtlCol="1">
            <a:spAutoFit/>
          </a:bodyPr>
          <a:lstStyle/>
          <a:p>
            <a:r>
              <a:rPr lang="en-US" sz="1200" b="1" dirty="0">
                <a:solidFill>
                  <a:schemeClr val="tx1">
                    <a:lumMod val="10000"/>
                  </a:schemeClr>
                </a:solidFill>
              </a:rPr>
              <a:t>Ca2+ATPase</a:t>
            </a:r>
            <a:endParaRPr lang="ar-SA" sz="1200" b="1" dirty="0">
              <a:solidFill>
                <a:schemeClr val="tx1">
                  <a:lumMod val="10000"/>
                </a:schemeClr>
              </a:solidFill>
            </a:endParaRPr>
          </a:p>
        </p:txBody>
      </p:sp>
    </p:spTree>
    <p:extLst>
      <p:ext uri="{BB962C8B-B14F-4D97-AF65-F5344CB8AC3E}">
        <p14:creationId xmlns:p14="http://schemas.microsoft.com/office/powerpoint/2010/main" val="291462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E3F9A596-252C-422D-9D32-F24305FEAC73}"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5" name="عنصر نائب لرقم الشريحة 4"/>
          <p:cNvSpPr>
            <a:spLocks noGrp="1"/>
          </p:cNvSpPr>
          <p:nvPr>
            <p:ph type="sldNum" sz="quarter" idx="11"/>
          </p:nvPr>
        </p:nvSpPr>
        <p:spPr>
          <a:xfrm>
            <a:off x="4038600" y="6464508"/>
            <a:ext cx="1066800" cy="120312"/>
          </a:xfrm>
        </p:spPr>
        <p:txBody>
          <a:bodyPr>
            <a:normAutofit fontScale="77500" lnSpcReduction="20000"/>
          </a:bodyPr>
          <a:lstStyle/>
          <a:p>
            <a:fld id="{5744759D-0EFF-4FB2-9CCE-04E00944F0FE}" type="slidenum">
              <a:rPr lang="en-US" smtClean="0">
                <a:solidFill>
                  <a:schemeClr val="tx1">
                    <a:lumMod val="10000"/>
                  </a:schemeClr>
                </a:solidFill>
              </a:rPr>
              <a:pPr/>
              <a:t>25</a:t>
            </a:fld>
            <a:endParaRPr lang="en-US" dirty="0">
              <a:solidFill>
                <a:schemeClr val="tx1">
                  <a:lumMod val="10000"/>
                </a:schemeClr>
              </a:solidFill>
            </a:endParaRPr>
          </a:p>
        </p:txBody>
      </p:sp>
      <p:sp>
        <p:nvSpPr>
          <p:cNvPr id="6" name="عنصر نائب للتذييل 5"/>
          <p:cNvSpPr>
            <a:spLocks noGrp="1"/>
          </p:cNvSpPr>
          <p:nvPr>
            <p:ph type="ftr" sz="quarter" idx="12"/>
          </p:nvPr>
        </p:nvSpPr>
        <p:spPr>
          <a:xfrm>
            <a:off x="1426980" y="6590623"/>
            <a:ext cx="6248400" cy="292100"/>
          </a:xfrm>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3" name="عنوان 2"/>
          <p:cNvSpPr>
            <a:spLocks noGrp="1"/>
          </p:cNvSpPr>
          <p:nvPr>
            <p:ph type="title" idx="4294967295"/>
          </p:nvPr>
        </p:nvSpPr>
        <p:spPr>
          <a:xfrm>
            <a:off x="609600" y="608765"/>
            <a:ext cx="7924800" cy="514350"/>
          </a:xfrm>
          <a:solidFill>
            <a:schemeClr val="bg1"/>
          </a:solidFill>
          <a:ln>
            <a:solidFill>
              <a:schemeClr val="bg1"/>
            </a:solidFill>
          </a:ln>
        </p:spPr>
        <p:txBody>
          <a:bodyPr>
            <a:normAutofit fontScale="90000"/>
          </a:bodyPr>
          <a:lstStyle/>
          <a:p>
            <a:r>
              <a:rPr lang="en-US" altLang="en-US" dirty="0">
                <a:solidFill>
                  <a:schemeClr val="tx1"/>
                </a:solidFill>
              </a:rPr>
              <a:t>Calcium ions regulate the contraction of cardiac muscle:</a:t>
            </a:r>
            <a:endParaRPr lang="ar-SA" dirty="0">
              <a:solidFill>
                <a:schemeClr val="tx1"/>
              </a:solidFill>
            </a:endParaRPr>
          </a:p>
        </p:txBody>
      </p:sp>
      <p:pic>
        <p:nvPicPr>
          <p:cNvPr id="7"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l="6604" r="4716"/>
          <a:stretch>
            <a:fillRect/>
          </a:stretch>
        </p:blipFill>
        <p:spPr bwMode="auto">
          <a:xfrm>
            <a:off x="2152467" y="1260814"/>
            <a:ext cx="4797425" cy="4062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مستطيل 7"/>
          <p:cNvSpPr/>
          <p:nvPr/>
        </p:nvSpPr>
        <p:spPr>
          <a:xfrm>
            <a:off x="609600" y="5252595"/>
            <a:ext cx="8110847" cy="1200329"/>
          </a:xfrm>
          <a:prstGeom prst="rect">
            <a:avLst/>
          </a:prstGeom>
        </p:spPr>
        <p:txBody>
          <a:bodyPr wrap="square">
            <a:spAutoFit/>
          </a:bodyPr>
          <a:lstStyle/>
          <a:p>
            <a:pPr>
              <a:spcBef>
                <a:spcPct val="0"/>
              </a:spcBef>
            </a:pPr>
            <a:r>
              <a:rPr lang="en-US" altLang="en-US" sz="2400" dirty="0">
                <a:solidFill>
                  <a:schemeClr val="tx1">
                    <a:lumMod val="10000"/>
                  </a:schemeClr>
                </a:solidFill>
              </a:rPr>
              <a:t>Entry of extracellular calcium ions causes the release of calcium from the sarcoplasmic reticulum (calcium-induced calcium release), source of about 95% of calcium in cytosol.</a:t>
            </a:r>
          </a:p>
        </p:txBody>
      </p:sp>
    </p:spTree>
    <p:extLst>
      <p:ext uri="{BB962C8B-B14F-4D97-AF65-F5344CB8AC3E}">
        <p14:creationId xmlns:p14="http://schemas.microsoft.com/office/powerpoint/2010/main" val="3984248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E3F9A596-252C-422D-9D32-F24305FEAC73}"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5" name="عنصر نائب لرقم الشريحة 4"/>
          <p:cNvSpPr>
            <a:spLocks noGrp="1"/>
          </p:cNvSpPr>
          <p:nvPr>
            <p:ph type="sldNum" sz="quarter" idx="11"/>
          </p:nvPr>
        </p:nvSpPr>
        <p:spPr/>
        <p:txBody>
          <a:bodyPr/>
          <a:lstStyle/>
          <a:p>
            <a:fld id="{5744759D-0EFF-4FB2-9CCE-04E00944F0FE}" type="slidenum">
              <a:rPr lang="en-US" smtClean="0">
                <a:solidFill>
                  <a:schemeClr val="tx1">
                    <a:lumMod val="10000"/>
                  </a:schemeClr>
                </a:solidFill>
              </a:rPr>
              <a:pPr/>
              <a:t>26</a:t>
            </a:fld>
            <a:endParaRPr lang="en-US" dirty="0">
              <a:solidFill>
                <a:schemeClr val="tx1">
                  <a:lumMod val="10000"/>
                </a:schemeClr>
              </a:solidFill>
            </a:endParaRPr>
          </a:p>
        </p:txBody>
      </p:sp>
      <p:sp>
        <p:nvSpPr>
          <p:cNvPr id="6" name="عنصر نائب للتذييل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pic>
        <p:nvPicPr>
          <p:cNvPr id="7" name="Picture 2"/>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165225" y="873918"/>
            <a:ext cx="6813550" cy="511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147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79E234-6E70-4EBE-9B5D-CC6BB773DBFF}"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7" name="Slide Number Placeholder 6"/>
          <p:cNvSpPr>
            <a:spLocks noGrp="1"/>
          </p:cNvSpPr>
          <p:nvPr>
            <p:ph type="sldNum" sz="quarter" idx="11"/>
          </p:nvPr>
        </p:nvSpPr>
        <p:spPr/>
        <p:txBody>
          <a:bodyPr/>
          <a:lstStyle/>
          <a:p>
            <a:fld id="{5744759D-0EFF-4FB2-9CCE-04E00944F0FE}" type="slidenum">
              <a:rPr lang="en-US" smtClean="0">
                <a:solidFill>
                  <a:schemeClr val="tx1">
                    <a:lumMod val="10000"/>
                  </a:schemeClr>
                </a:solidFill>
              </a:rPr>
              <a:pPr/>
              <a:t>27</a:t>
            </a:fld>
            <a:endParaRPr lang="en-US" dirty="0">
              <a:solidFill>
                <a:schemeClr val="tx1">
                  <a:lumMod val="10000"/>
                </a:schemeClr>
              </a:solidFill>
            </a:endParaRPr>
          </a:p>
        </p:txBody>
      </p:sp>
      <p:sp>
        <p:nvSpPr>
          <p:cNvPr id="6" name="Footer Placeholder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404019" y="1912014"/>
            <a:ext cx="8335962" cy="4075112"/>
          </a:xfrm>
        </p:spPr>
        <p:txBody>
          <a:bodyPr>
            <a:normAutofit/>
          </a:bodyPr>
          <a:lstStyle/>
          <a:p>
            <a:pPr algn="l"/>
            <a:r>
              <a:rPr lang="en-US" dirty="0">
                <a:solidFill>
                  <a:srgbClr val="C00000"/>
                </a:solidFill>
              </a:rPr>
              <a:t>What's the importance of Ca</a:t>
            </a:r>
            <a:r>
              <a:rPr lang="en-US" baseline="30000" dirty="0">
                <a:solidFill>
                  <a:srgbClr val="C00000"/>
                </a:solidFill>
              </a:rPr>
              <a:t>+2 </a:t>
            </a:r>
            <a:r>
              <a:rPr lang="en-US" dirty="0">
                <a:solidFill>
                  <a:srgbClr val="C00000"/>
                </a:solidFill>
              </a:rPr>
              <a:t> from T tubules?</a:t>
            </a:r>
          </a:p>
          <a:p>
            <a:pPr algn="l">
              <a:buFont typeface="Arial" pitchFamily="34" charset="0"/>
              <a:buChar char="•"/>
            </a:pPr>
            <a:r>
              <a:rPr lang="en-US" dirty="0">
                <a:solidFill>
                  <a:schemeClr val="tx1">
                    <a:lumMod val="10000"/>
                  </a:schemeClr>
                </a:solidFill>
              </a:rPr>
              <a:t>Without Ca</a:t>
            </a:r>
            <a:r>
              <a:rPr lang="en-US" baseline="30000" dirty="0">
                <a:solidFill>
                  <a:schemeClr val="tx1">
                    <a:lumMod val="10000"/>
                  </a:schemeClr>
                </a:solidFill>
              </a:rPr>
              <a:t>+2 </a:t>
            </a:r>
            <a:r>
              <a:rPr lang="en-US" dirty="0">
                <a:solidFill>
                  <a:schemeClr val="tx1">
                    <a:lumMod val="10000"/>
                  </a:schemeClr>
                </a:solidFill>
              </a:rPr>
              <a:t> from T tubules, strength of cardiac muscle contraction would be reduced considerably </a:t>
            </a:r>
            <a:r>
              <a:rPr lang="en-US" b="1" u="sng" dirty="0">
                <a:solidFill>
                  <a:schemeClr val="tx1">
                    <a:lumMod val="10000"/>
                  </a:schemeClr>
                </a:solidFill>
              </a:rPr>
              <a:t>because</a:t>
            </a:r>
            <a:r>
              <a:rPr lang="en-US" u="sng" dirty="0">
                <a:solidFill>
                  <a:schemeClr val="tx1">
                    <a:lumMod val="10000"/>
                  </a:schemeClr>
                </a:solidFill>
              </a:rPr>
              <a:t>:</a:t>
            </a:r>
          </a:p>
          <a:p>
            <a:pPr algn="l">
              <a:buFont typeface="Arial" pitchFamily="34" charset="0"/>
              <a:buChar char="•"/>
            </a:pPr>
            <a:r>
              <a:rPr lang="en-US" dirty="0">
                <a:solidFill>
                  <a:schemeClr val="tx1">
                    <a:lumMod val="10000"/>
                  </a:schemeClr>
                </a:solidFill>
              </a:rPr>
              <a:t> the SR is less well developed than that of skeletal muscle and does not store enough Ca</a:t>
            </a:r>
            <a:r>
              <a:rPr lang="en-US" baseline="30000" dirty="0">
                <a:solidFill>
                  <a:schemeClr val="tx1">
                    <a:lumMod val="10000"/>
                  </a:schemeClr>
                </a:solidFill>
              </a:rPr>
              <a:t>+2</a:t>
            </a:r>
            <a:r>
              <a:rPr lang="en-US" dirty="0">
                <a:solidFill>
                  <a:schemeClr val="tx1">
                    <a:lumMod val="10000"/>
                  </a:schemeClr>
                </a:solidFill>
              </a:rPr>
              <a:t> to provide full contraction.</a:t>
            </a:r>
          </a:p>
          <a:p>
            <a:pPr algn="l">
              <a:buFont typeface="Arial" pitchFamily="34" charset="0"/>
              <a:buChar char="•"/>
            </a:pPr>
            <a:r>
              <a:rPr lang="en-US" dirty="0">
                <a:solidFill>
                  <a:schemeClr val="tx1">
                    <a:lumMod val="10000"/>
                  </a:schemeClr>
                </a:solidFill>
              </a:rPr>
              <a:t>Therefore, T tubules of cardiac muscle </a:t>
            </a:r>
            <a:r>
              <a:rPr lang="en-US" dirty="0">
                <a:solidFill>
                  <a:srgbClr val="C00000"/>
                </a:solidFill>
              </a:rPr>
              <a:t>have a diameter 5x as great as skeletal muscle tubules</a:t>
            </a:r>
          </a:p>
          <a:p>
            <a:pPr algn="l">
              <a:buFont typeface="Arial" pitchFamily="34" charset="0"/>
              <a:buChar char="•"/>
            </a:pPr>
            <a:r>
              <a:rPr lang="en-US" dirty="0">
                <a:solidFill>
                  <a:schemeClr val="tx1">
                    <a:lumMod val="10000"/>
                  </a:schemeClr>
                </a:solidFill>
              </a:rPr>
              <a:t>Inside T tubules is a large quantity of </a:t>
            </a:r>
            <a:r>
              <a:rPr lang="en-US" dirty="0" err="1">
                <a:solidFill>
                  <a:schemeClr val="tx1">
                    <a:lumMod val="10000"/>
                  </a:schemeClr>
                </a:solidFill>
              </a:rPr>
              <a:t>mucopoly</a:t>
            </a:r>
            <a:r>
              <a:rPr lang="en-US" dirty="0">
                <a:solidFill>
                  <a:schemeClr val="tx1">
                    <a:lumMod val="10000"/>
                  </a:schemeClr>
                </a:solidFill>
              </a:rPr>
              <a:t>-saccharides that are electro-negatively charged and bind an abundant store of Ca</a:t>
            </a:r>
            <a:r>
              <a:rPr lang="en-US" baseline="30000" dirty="0">
                <a:solidFill>
                  <a:schemeClr val="tx1">
                    <a:lumMod val="10000"/>
                  </a:schemeClr>
                </a:solidFill>
              </a:rPr>
              <a:t>+2  </a:t>
            </a:r>
            <a:r>
              <a:rPr lang="en-US" dirty="0">
                <a:solidFill>
                  <a:schemeClr val="tx1">
                    <a:lumMod val="10000"/>
                  </a:schemeClr>
                </a:solidFill>
              </a:rPr>
              <a:t>keeping Ca</a:t>
            </a:r>
            <a:r>
              <a:rPr lang="en-US" baseline="30000" dirty="0">
                <a:solidFill>
                  <a:schemeClr val="tx1">
                    <a:lumMod val="10000"/>
                  </a:schemeClr>
                </a:solidFill>
              </a:rPr>
              <a:t>+2 </a:t>
            </a:r>
            <a:r>
              <a:rPr lang="en-US" dirty="0">
                <a:solidFill>
                  <a:schemeClr val="tx1">
                    <a:lumMod val="10000"/>
                  </a:schemeClr>
                </a:solidFill>
              </a:rPr>
              <a:t>available for diffusion to interior of cardiac muscle fiber when a T tubule AP appears.</a:t>
            </a:r>
            <a:endParaRPr lang="ar-SA" dirty="0">
              <a:solidFill>
                <a:schemeClr val="tx1">
                  <a:lumMod val="10000"/>
                </a:schemeClr>
              </a:solidFill>
            </a:endParaRPr>
          </a:p>
          <a:p>
            <a:pPr algn="l">
              <a:buFont typeface="Arial" pitchFamily="34" charset="0"/>
              <a:buChar char="•"/>
            </a:pPr>
            <a:endParaRPr lang="en-US" dirty="0">
              <a:solidFill>
                <a:schemeClr val="tx1">
                  <a:lumMod val="10000"/>
                </a:schemeClr>
              </a:solidFill>
            </a:endParaRPr>
          </a:p>
          <a:p>
            <a:pPr algn="l">
              <a:buFont typeface="Arial" pitchFamily="34" charset="0"/>
              <a:buChar char="•"/>
            </a:pPr>
            <a:endParaRPr lang="ar-SA" sz="2400" dirty="0">
              <a:solidFill>
                <a:schemeClr val="tx1">
                  <a:lumMod val="10000"/>
                </a:schemeClr>
              </a:solidFill>
            </a:endParaRPr>
          </a:p>
        </p:txBody>
      </p:sp>
      <p:sp>
        <p:nvSpPr>
          <p:cNvPr id="3" name="عنوان 2"/>
          <p:cNvSpPr>
            <a:spLocks noGrp="1"/>
          </p:cNvSpPr>
          <p:nvPr>
            <p:ph type="title" idx="4294967295"/>
          </p:nvPr>
        </p:nvSpPr>
        <p:spPr>
          <a:xfrm>
            <a:off x="2514600" y="710940"/>
            <a:ext cx="4114800" cy="701675"/>
          </a:xfrm>
          <a:solidFill>
            <a:schemeClr val="bg1"/>
          </a:solidFill>
          <a:ln>
            <a:solidFill>
              <a:schemeClr val="bg1"/>
            </a:solidFill>
          </a:ln>
        </p:spPr>
        <p:txBody>
          <a:bodyPr/>
          <a:lstStyle/>
          <a:p>
            <a:r>
              <a:rPr lang="en-US" dirty="0">
                <a:solidFill>
                  <a:schemeClr val="tx1"/>
                </a:solidFill>
              </a:rPr>
              <a:t>Excitation-Contraction Coupling…</a:t>
            </a:r>
            <a:endParaRPr lang="ar-SA" dirty="0">
              <a:solidFill>
                <a:schemeClr val="tx1"/>
              </a:solidFill>
            </a:endParaRPr>
          </a:p>
        </p:txBody>
      </p:sp>
      <p:sp>
        <p:nvSpPr>
          <p:cNvPr id="4" name="مستطيل 3"/>
          <p:cNvSpPr/>
          <p:nvPr/>
        </p:nvSpPr>
        <p:spPr>
          <a:xfrm>
            <a:off x="7073189" y="6519446"/>
            <a:ext cx="1891543" cy="338554"/>
          </a:xfrm>
          <a:prstGeom prst="rect">
            <a:avLst/>
          </a:prstGeom>
        </p:spPr>
        <p:txBody>
          <a:bodyPr wrap="none">
            <a:spAutoFit/>
          </a:bodyPr>
          <a:lstStyle/>
          <a:p>
            <a:r>
              <a:rPr lang="en-US" sz="1600" dirty="0">
                <a:solidFill>
                  <a:schemeClr val="tx1">
                    <a:lumMod val="10000"/>
                  </a:schemeClr>
                </a:solidFill>
              </a:rPr>
              <a:t>Ref: Guyton and Hall</a:t>
            </a:r>
            <a:endParaRPr lang="ar-SA" sz="1600" dirty="0">
              <a:solidFill>
                <a:schemeClr val="tx1">
                  <a:lumMod val="10000"/>
                </a:schemeClr>
              </a:solidFill>
            </a:endParaRPr>
          </a:p>
        </p:txBody>
      </p:sp>
    </p:spTree>
    <p:extLst>
      <p:ext uri="{BB962C8B-B14F-4D97-AF65-F5344CB8AC3E}">
        <p14:creationId xmlns:p14="http://schemas.microsoft.com/office/powerpoint/2010/main" val="54718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7B1BB459-E279-451B-8DC0-AFE17110F273}"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5" name="عنصر نائب لرقم الشريحة 4"/>
          <p:cNvSpPr>
            <a:spLocks noGrp="1"/>
          </p:cNvSpPr>
          <p:nvPr>
            <p:ph type="sldNum" sz="quarter" idx="11"/>
          </p:nvPr>
        </p:nvSpPr>
        <p:spPr/>
        <p:txBody>
          <a:bodyPr/>
          <a:lstStyle/>
          <a:p>
            <a:fld id="{5744759D-0EFF-4FB2-9CCE-04E00944F0FE}" type="slidenum">
              <a:rPr lang="en-US" smtClean="0">
                <a:solidFill>
                  <a:schemeClr val="tx1">
                    <a:lumMod val="10000"/>
                  </a:schemeClr>
                </a:solidFill>
              </a:rPr>
              <a:pPr/>
              <a:t>28</a:t>
            </a:fld>
            <a:endParaRPr lang="en-US" dirty="0">
              <a:solidFill>
                <a:schemeClr val="tx1">
                  <a:lumMod val="10000"/>
                </a:schemeClr>
              </a:solidFill>
            </a:endParaRPr>
          </a:p>
        </p:txBody>
      </p:sp>
      <p:sp>
        <p:nvSpPr>
          <p:cNvPr id="6" name="عنصر نائب للتذييل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pic>
        <p:nvPicPr>
          <p:cNvPr id="8" name="عنصر نائب للمحتوى 7"/>
          <p:cNvPicPr>
            <a:picLocks noGrp="1" noChangeAspect="1"/>
          </p:cNvPicPr>
          <p:nvPr>
            <p:ph sz="quarter" idx="4294967295"/>
          </p:nvPr>
        </p:nvPicPr>
        <p:blipFill rotWithShape="1">
          <a:blip r:embed="rId3"/>
          <a:srcRect l="26190" t="13068" r="21263" b="32479"/>
          <a:stretch/>
        </p:blipFill>
        <p:spPr>
          <a:xfrm>
            <a:off x="1373184" y="1564481"/>
            <a:ext cx="6397625" cy="3729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عنوان 6"/>
          <p:cNvSpPr>
            <a:spLocks noGrp="1"/>
          </p:cNvSpPr>
          <p:nvPr>
            <p:ph type="title" idx="4294967295"/>
          </p:nvPr>
        </p:nvSpPr>
        <p:spPr>
          <a:xfrm>
            <a:off x="569116" y="711564"/>
            <a:ext cx="8005763" cy="701675"/>
          </a:xfrm>
          <a:solidFill>
            <a:schemeClr val="bg1"/>
          </a:solidFill>
          <a:ln>
            <a:solidFill>
              <a:schemeClr val="bg1"/>
            </a:solidFill>
          </a:ln>
        </p:spPr>
        <p:txBody>
          <a:bodyPr>
            <a:normAutofit/>
          </a:bodyPr>
          <a:lstStyle/>
          <a:p>
            <a:r>
              <a:rPr lang="en-US" b="0" dirty="0">
                <a:solidFill>
                  <a:schemeClr val="tx1"/>
                </a:solidFill>
              </a:rPr>
              <a:t>illustration of the internal structures of an adult ventricular </a:t>
            </a:r>
            <a:r>
              <a:rPr lang="en-US" b="0" dirty="0" err="1">
                <a:solidFill>
                  <a:schemeClr val="tx1"/>
                </a:solidFill>
              </a:rPr>
              <a:t>cardiomyocyte</a:t>
            </a:r>
            <a:endParaRPr lang="ar-SA" dirty="0">
              <a:solidFill>
                <a:schemeClr val="tx1"/>
              </a:solidFill>
            </a:endParaRPr>
          </a:p>
        </p:txBody>
      </p:sp>
      <p:sp>
        <p:nvSpPr>
          <p:cNvPr id="3" name="مستطيل 2"/>
          <p:cNvSpPr/>
          <p:nvPr/>
        </p:nvSpPr>
        <p:spPr>
          <a:xfrm>
            <a:off x="378617" y="5587425"/>
            <a:ext cx="8386763" cy="584775"/>
          </a:xfrm>
          <a:prstGeom prst="rect">
            <a:avLst/>
          </a:prstGeom>
        </p:spPr>
        <p:txBody>
          <a:bodyPr wrap="square">
            <a:spAutoFit/>
          </a:bodyPr>
          <a:lstStyle/>
          <a:p>
            <a:pPr algn="ctr"/>
            <a:r>
              <a:rPr lang="en-US" sz="1600" dirty="0">
                <a:solidFill>
                  <a:schemeClr val="tx1">
                    <a:lumMod val="10000"/>
                  </a:schemeClr>
                </a:solidFill>
                <a:latin typeface="Eurostile"/>
              </a:rPr>
              <a:t>T-tubules, which are enriched with voltage-gated L-type calcium channels, are positioned closely near the sarcoplasmic reticulum, the primary internal calcium store.</a:t>
            </a:r>
            <a:endParaRPr lang="ar-SA" sz="1600" dirty="0">
              <a:solidFill>
                <a:schemeClr val="tx1">
                  <a:lumMod val="10000"/>
                </a:schemeClr>
              </a:solidFill>
            </a:endParaRPr>
          </a:p>
        </p:txBody>
      </p:sp>
    </p:spTree>
    <p:extLst>
      <p:ext uri="{BB962C8B-B14F-4D97-AF65-F5344CB8AC3E}">
        <p14:creationId xmlns:p14="http://schemas.microsoft.com/office/powerpoint/2010/main" val="3841103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BF2545-DCEB-433D-BC2E-B180B2BBDDA4}"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7" name="Slide Number Placeholder 6"/>
          <p:cNvSpPr>
            <a:spLocks noGrp="1"/>
          </p:cNvSpPr>
          <p:nvPr>
            <p:ph type="sldNum" sz="quarter" idx="11"/>
          </p:nvPr>
        </p:nvSpPr>
        <p:spPr/>
        <p:txBody>
          <a:bodyPr/>
          <a:lstStyle/>
          <a:p>
            <a:fld id="{5744759D-0EFF-4FB2-9CCE-04E00944F0FE}" type="slidenum">
              <a:rPr lang="en-US" smtClean="0">
                <a:solidFill>
                  <a:schemeClr val="tx1">
                    <a:lumMod val="10000"/>
                  </a:schemeClr>
                </a:solidFill>
              </a:rPr>
              <a:pPr/>
              <a:t>29</a:t>
            </a:fld>
            <a:endParaRPr lang="en-US" dirty="0">
              <a:solidFill>
                <a:schemeClr val="tx1">
                  <a:lumMod val="10000"/>
                </a:schemeClr>
              </a:solidFill>
            </a:endParaRPr>
          </a:p>
        </p:txBody>
      </p:sp>
      <p:sp>
        <p:nvSpPr>
          <p:cNvPr id="6" name="Footer Placeholder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364344" y="1974976"/>
            <a:ext cx="4549775" cy="4075112"/>
          </a:xfrm>
          <a:ln>
            <a:solidFill>
              <a:schemeClr val="tx1">
                <a:lumMod val="75000"/>
              </a:schemeClr>
            </a:solidFill>
          </a:ln>
        </p:spPr>
        <p:txBody>
          <a:bodyPr>
            <a:noAutofit/>
          </a:bodyPr>
          <a:lstStyle/>
          <a:p>
            <a:pPr algn="l">
              <a:buFont typeface="Arial" pitchFamily="34" charset="0"/>
              <a:buChar char="•"/>
            </a:pPr>
            <a:r>
              <a:rPr lang="en-US" sz="2400" dirty="0">
                <a:solidFill>
                  <a:schemeClr val="tx1">
                    <a:lumMod val="10000"/>
                  </a:schemeClr>
                </a:solidFill>
              </a:rPr>
              <a:t>Cardiac muscle begins to contract a few </a:t>
            </a:r>
            <a:r>
              <a:rPr lang="en-US" sz="2400" dirty="0" err="1">
                <a:solidFill>
                  <a:schemeClr val="tx1">
                    <a:lumMod val="10000"/>
                  </a:schemeClr>
                </a:solidFill>
              </a:rPr>
              <a:t>millisec</a:t>
            </a:r>
            <a:r>
              <a:rPr lang="en-US" sz="2400" dirty="0">
                <a:solidFill>
                  <a:schemeClr val="tx1">
                    <a:lumMod val="10000"/>
                  </a:schemeClr>
                </a:solidFill>
              </a:rPr>
              <a:t> after AP begins and continues to contract until a few </a:t>
            </a:r>
            <a:r>
              <a:rPr lang="en-US" sz="2400" dirty="0" err="1">
                <a:solidFill>
                  <a:schemeClr val="tx1">
                    <a:lumMod val="10000"/>
                  </a:schemeClr>
                </a:solidFill>
              </a:rPr>
              <a:t>millisec</a:t>
            </a:r>
            <a:r>
              <a:rPr lang="en-US" sz="2400" dirty="0">
                <a:solidFill>
                  <a:schemeClr val="tx1">
                    <a:lumMod val="10000"/>
                  </a:schemeClr>
                </a:solidFill>
              </a:rPr>
              <a:t> after AP ends. </a:t>
            </a:r>
          </a:p>
          <a:p>
            <a:pPr algn="l">
              <a:buFont typeface="Arial" pitchFamily="34" charset="0"/>
              <a:buChar char="•"/>
            </a:pPr>
            <a:r>
              <a:rPr lang="en-US" sz="2400" dirty="0">
                <a:solidFill>
                  <a:srgbClr val="C00000"/>
                </a:solidFill>
              </a:rPr>
              <a:t>The duration of contraction of cardiac muscle is mainly a function of the duration of AP</a:t>
            </a:r>
            <a:r>
              <a:rPr lang="en-US" sz="2400" dirty="0">
                <a:solidFill>
                  <a:schemeClr val="tx1">
                    <a:lumMod val="10000"/>
                  </a:schemeClr>
                </a:solidFill>
              </a:rPr>
              <a:t>  (about 0.2 sec in atrial muscle and 0.3 sec in ventricular muscle).</a:t>
            </a:r>
          </a:p>
          <a:p>
            <a:endParaRPr lang="ar-SA" sz="2400" dirty="0">
              <a:solidFill>
                <a:schemeClr val="tx1">
                  <a:lumMod val="10000"/>
                </a:schemeClr>
              </a:solidFill>
            </a:endParaRPr>
          </a:p>
        </p:txBody>
      </p:sp>
      <p:sp>
        <p:nvSpPr>
          <p:cNvPr id="3" name="عنوان 2"/>
          <p:cNvSpPr>
            <a:spLocks noGrp="1"/>
          </p:cNvSpPr>
          <p:nvPr>
            <p:ph type="title" idx="4294967295"/>
          </p:nvPr>
        </p:nvSpPr>
        <p:spPr>
          <a:xfrm>
            <a:off x="2514600" y="685795"/>
            <a:ext cx="4114800" cy="701675"/>
          </a:xfrm>
          <a:solidFill>
            <a:schemeClr val="bg1"/>
          </a:solidFill>
          <a:ln>
            <a:solidFill>
              <a:schemeClr val="bg1"/>
            </a:solidFill>
          </a:ln>
        </p:spPr>
        <p:txBody>
          <a:bodyPr/>
          <a:lstStyle/>
          <a:p>
            <a:r>
              <a:rPr lang="en-US" dirty="0">
                <a:solidFill>
                  <a:schemeClr val="tx1"/>
                </a:solidFill>
              </a:rPr>
              <a:t>Duration of Contraction</a:t>
            </a:r>
            <a:endParaRPr lang="ar-SA" dirty="0">
              <a:solidFill>
                <a:schemeClr val="tx1"/>
              </a:solidFill>
            </a:endParaRPr>
          </a:p>
        </p:txBody>
      </p:sp>
      <p:pic>
        <p:nvPicPr>
          <p:cNvPr id="8" name="Picture 4" descr="ÙØªÙØ¬Ø© Ø¨Ø­Ø« Ø§ÙØµÙØ± Ø¹Ù âªDuration of Contraction of cardiac muscle action potential and muscle contractionâ¬â"/>
          <p:cNvPicPr>
            <a:picLocks noChangeAspect="1" noChangeArrowheads="1"/>
          </p:cNvPicPr>
          <p:nvPr/>
        </p:nvPicPr>
        <p:blipFill>
          <a:blip r:embed="rId2" cstate="print"/>
          <a:srcRect l="59406" t="52551" r="1164" b="5208"/>
          <a:stretch>
            <a:fillRect/>
          </a:stretch>
        </p:blipFill>
        <p:spPr bwMode="auto">
          <a:xfrm>
            <a:off x="5111171" y="1823907"/>
            <a:ext cx="3668485" cy="4319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402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randombar(horizont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BE5C57-1E79-45AC-A254-D5CB33100FD8}"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6" name="Slide Number Placeholder 5"/>
          <p:cNvSpPr>
            <a:spLocks noGrp="1"/>
          </p:cNvSpPr>
          <p:nvPr>
            <p:ph type="sldNum" sz="quarter" idx="11"/>
          </p:nvPr>
        </p:nvSpPr>
        <p:spPr/>
        <p:txBody>
          <a:bodyPr/>
          <a:lstStyle/>
          <a:p>
            <a:fld id="{5744759D-0EFF-4FB2-9CCE-04E00944F0FE}" type="slidenum">
              <a:rPr lang="en-US" smtClean="0">
                <a:solidFill>
                  <a:schemeClr val="tx1">
                    <a:lumMod val="10000"/>
                  </a:schemeClr>
                </a:solidFill>
              </a:rPr>
              <a:pPr/>
              <a:t>3</a:t>
            </a:fld>
            <a:endParaRPr lang="en-US" dirty="0">
              <a:solidFill>
                <a:schemeClr val="tx1">
                  <a:lumMod val="10000"/>
                </a:schemeClr>
              </a:solidFill>
            </a:endParaRPr>
          </a:p>
        </p:txBody>
      </p:sp>
      <p:sp>
        <p:nvSpPr>
          <p:cNvPr id="5" name="Footer Placeholder 4"/>
          <p:cNvSpPr>
            <a:spLocks noGrp="1"/>
          </p:cNvSpPr>
          <p:nvPr>
            <p:ph type="ftr" sz="quarter" idx="12"/>
          </p:nvPr>
        </p:nvSpPr>
        <p:spPr/>
        <p:txBody>
          <a:bodyPr/>
          <a:lstStyle/>
          <a:p>
            <a:r>
              <a:rPr lang="en-US" dirty="0">
                <a:solidFill>
                  <a:schemeClr val="tx1">
                    <a:lumMod val="10000"/>
                  </a:schemeClr>
                </a:solidFill>
              </a:rPr>
              <a:t>Medical CVS</a:t>
            </a:r>
          </a:p>
        </p:txBody>
      </p:sp>
      <p:sp>
        <p:nvSpPr>
          <p:cNvPr id="2" name="عنصر نائب للمحتوى 1"/>
          <p:cNvSpPr>
            <a:spLocks noGrp="1"/>
          </p:cNvSpPr>
          <p:nvPr>
            <p:ph sz="quarter" idx="4294967295"/>
          </p:nvPr>
        </p:nvSpPr>
        <p:spPr>
          <a:xfrm>
            <a:off x="0" y="2558142"/>
            <a:ext cx="5393471" cy="2442509"/>
          </a:xfrm>
        </p:spPr>
        <p:txBody>
          <a:bodyPr>
            <a:normAutofit/>
          </a:bodyPr>
          <a:lstStyle/>
          <a:p>
            <a:pPr algn="l"/>
            <a:r>
              <a:rPr lang="en-US" b="1" dirty="0">
                <a:solidFill>
                  <a:srgbClr val="C00000"/>
                </a:solidFill>
              </a:rPr>
              <a:t>Primary function of cardiovascular system:</a:t>
            </a:r>
          </a:p>
          <a:p>
            <a:pPr marL="342900" indent="-342900" algn="l">
              <a:buFont typeface="Arial" panose="020B0604020202020204" pitchFamily="34" charset="0"/>
              <a:buChar char="•"/>
            </a:pPr>
            <a:r>
              <a:rPr lang="en-US" dirty="0">
                <a:solidFill>
                  <a:schemeClr val="tx1">
                    <a:lumMod val="10000"/>
                  </a:schemeClr>
                </a:solidFill>
              </a:rPr>
              <a:t>Deliver blood to tissues</a:t>
            </a:r>
          </a:p>
          <a:p>
            <a:pPr marL="457200" indent="-457200" algn="l">
              <a:buFont typeface="+mj-lt"/>
              <a:buAutoNum type="arabicPeriod"/>
            </a:pPr>
            <a:r>
              <a:rPr lang="en-US" dirty="0">
                <a:solidFill>
                  <a:schemeClr val="tx1">
                    <a:lumMod val="10000"/>
                  </a:schemeClr>
                </a:solidFill>
              </a:rPr>
              <a:t> Providing essential nutrients </a:t>
            </a:r>
            <a:r>
              <a:rPr lang="en-US" i="1" dirty="0">
                <a:solidFill>
                  <a:schemeClr val="tx1">
                    <a:lumMod val="10000"/>
                  </a:schemeClr>
                </a:solidFill>
              </a:rPr>
              <a:t>to</a:t>
            </a:r>
            <a:r>
              <a:rPr lang="en-US" dirty="0">
                <a:solidFill>
                  <a:schemeClr val="tx1">
                    <a:lumMod val="10000"/>
                  </a:schemeClr>
                </a:solidFill>
              </a:rPr>
              <a:t> cells for metabolism</a:t>
            </a:r>
          </a:p>
          <a:p>
            <a:pPr marL="457200" indent="-457200" algn="l">
              <a:buFont typeface="+mj-lt"/>
              <a:buAutoNum type="arabicPeriod"/>
            </a:pPr>
            <a:r>
              <a:rPr lang="en-US" dirty="0">
                <a:solidFill>
                  <a:schemeClr val="tx1">
                    <a:lumMod val="10000"/>
                  </a:schemeClr>
                </a:solidFill>
              </a:rPr>
              <a:t>Removing waste products.</a:t>
            </a:r>
          </a:p>
        </p:txBody>
      </p:sp>
      <p:sp>
        <p:nvSpPr>
          <p:cNvPr id="3" name="عنوان 2"/>
          <p:cNvSpPr>
            <a:spLocks noGrp="1"/>
          </p:cNvSpPr>
          <p:nvPr>
            <p:ph type="title" idx="4294967295"/>
          </p:nvPr>
        </p:nvSpPr>
        <p:spPr>
          <a:xfrm>
            <a:off x="2211798" y="860036"/>
            <a:ext cx="4114800" cy="701675"/>
          </a:xfrm>
          <a:solidFill>
            <a:schemeClr val="bg1"/>
          </a:solidFill>
          <a:ln>
            <a:solidFill>
              <a:schemeClr val="bg1"/>
            </a:solidFill>
          </a:ln>
        </p:spPr>
        <p:txBody>
          <a:bodyPr/>
          <a:lstStyle/>
          <a:p>
            <a:r>
              <a:rPr lang="en-US" dirty="0">
                <a:solidFill>
                  <a:schemeClr val="tx1"/>
                </a:solidFill>
              </a:rPr>
              <a:t>Cardiovascular Physiology</a:t>
            </a:r>
            <a:br>
              <a:rPr lang="en-US" dirty="0">
                <a:solidFill>
                  <a:schemeClr val="tx1"/>
                </a:solidFill>
              </a:rPr>
            </a:br>
            <a:r>
              <a:rPr lang="en-US" dirty="0">
                <a:solidFill>
                  <a:schemeClr val="tx1"/>
                </a:solidFill>
              </a:rPr>
              <a:t>functions of the CVS</a:t>
            </a:r>
            <a:endParaRPr lang="ar-SA" dirty="0">
              <a:solidFill>
                <a:schemeClr val="tx1"/>
              </a:solidFill>
            </a:endParaRPr>
          </a:p>
        </p:txBody>
      </p:sp>
      <p:pic>
        <p:nvPicPr>
          <p:cNvPr id="1028" name="Picture 4" descr="ÙØªÙØ¬Ø© Ø¨Ø­Ø« Ø§ÙØµÙØ± Ø¹Ù âªprimary function of the cardiovascular systemâ¬â"/>
          <p:cNvPicPr>
            <a:picLocks noChangeAspect="1" noChangeArrowheads="1"/>
          </p:cNvPicPr>
          <p:nvPr/>
        </p:nvPicPr>
        <p:blipFill>
          <a:blip r:embed="rId2" cstate="print"/>
          <a:srcRect/>
          <a:stretch>
            <a:fillRect/>
          </a:stretch>
        </p:blipFill>
        <p:spPr bwMode="auto">
          <a:xfrm>
            <a:off x="5246798" y="2558143"/>
            <a:ext cx="3678128" cy="2442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460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E3F9A596-252C-422D-9D32-F24305FEAC73}"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5" name="عنصر نائب لرقم الشريحة 4"/>
          <p:cNvSpPr>
            <a:spLocks noGrp="1"/>
          </p:cNvSpPr>
          <p:nvPr>
            <p:ph type="sldNum" sz="quarter" idx="11"/>
          </p:nvPr>
        </p:nvSpPr>
        <p:spPr/>
        <p:txBody>
          <a:bodyPr/>
          <a:lstStyle/>
          <a:p>
            <a:fld id="{5744759D-0EFF-4FB2-9CCE-04E00944F0FE}" type="slidenum">
              <a:rPr lang="en-US" smtClean="0">
                <a:solidFill>
                  <a:schemeClr val="tx1">
                    <a:lumMod val="10000"/>
                  </a:schemeClr>
                </a:solidFill>
              </a:rPr>
              <a:pPr/>
              <a:t>30</a:t>
            </a:fld>
            <a:endParaRPr lang="en-US" dirty="0">
              <a:solidFill>
                <a:schemeClr val="tx1">
                  <a:lumMod val="10000"/>
                </a:schemeClr>
              </a:solidFill>
            </a:endParaRPr>
          </a:p>
        </p:txBody>
      </p:sp>
      <p:sp>
        <p:nvSpPr>
          <p:cNvPr id="6" name="عنصر نائب للتذييل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3" name="عنوان 2"/>
          <p:cNvSpPr>
            <a:spLocks noGrp="1"/>
          </p:cNvSpPr>
          <p:nvPr>
            <p:ph type="title" idx="4294967295"/>
          </p:nvPr>
        </p:nvSpPr>
        <p:spPr>
          <a:xfrm>
            <a:off x="2514600" y="641480"/>
            <a:ext cx="4114800" cy="701675"/>
          </a:xfrm>
          <a:solidFill>
            <a:schemeClr val="bg1"/>
          </a:solidFill>
          <a:ln>
            <a:solidFill>
              <a:schemeClr val="bg1"/>
            </a:solidFill>
          </a:ln>
        </p:spPr>
        <p:txBody>
          <a:bodyPr>
            <a:normAutofit/>
          </a:bodyPr>
          <a:lstStyle/>
          <a:p>
            <a:r>
              <a:rPr lang="en-US" dirty="0">
                <a:solidFill>
                  <a:schemeClr val="tx1"/>
                </a:solidFill>
              </a:rPr>
              <a:t>Factors regulating contractility (</a:t>
            </a:r>
            <a:r>
              <a:rPr lang="en-US" dirty="0" err="1">
                <a:solidFill>
                  <a:schemeClr val="tx1"/>
                </a:solidFill>
              </a:rPr>
              <a:t>inotropy</a:t>
            </a:r>
            <a:r>
              <a:rPr lang="en-US" dirty="0">
                <a:solidFill>
                  <a:schemeClr val="tx1"/>
                </a:solidFill>
              </a:rPr>
              <a:t>) </a:t>
            </a:r>
            <a:endParaRPr lang="ar-SA" dirty="0">
              <a:solidFill>
                <a:schemeClr val="tx1"/>
              </a:solidFill>
            </a:endParaRPr>
          </a:p>
        </p:txBody>
      </p:sp>
      <p:sp>
        <p:nvSpPr>
          <p:cNvPr id="8" name="عنصر نائب للمحتوى 7"/>
          <p:cNvSpPr>
            <a:spLocks noGrp="1"/>
          </p:cNvSpPr>
          <p:nvPr>
            <p:ph sz="quarter" idx="4294967295"/>
          </p:nvPr>
        </p:nvSpPr>
        <p:spPr>
          <a:xfrm>
            <a:off x="457200" y="1877284"/>
            <a:ext cx="8229600" cy="4075112"/>
          </a:xfrm>
        </p:spPr>
        <p:txBody>
          <a:bodyPr/>
          <a:lstStyle/>
          <a:p>
            <a:r>
              <a:rPr lang="en-US" b="1" dirty="0">
                <a:solidFill>
                  <a:srgbClr val="C00000"/>
                </a:solidFill>
              </a:rPr>
              <a:t>Mechanisms for Changing Contractility</a:t>
            </a:r>
          </a:p>
          <a:p>
            <a:pPr marL="457200" indent="-457200">
              <a:buFont typeface="Arial" panose="020B0604020202020204" pitchFamily="34" charset="0"/>
              <a:buChar char="•"/>
            </a:pPr>
            <a:r>
              <a:rPr lang="en-US" dirty="0">
                <a:solidFill>
                  <a:schemeClr val="tx1">
                    <a:lumMod val="10000"/>
                  </a:schemeClr>
                </a:solidFill>
              </a:rPr>
              <a:t>Contractility correlates directly with the </a:t>
            </a:r>
            <a:r>
              <a:rPr lang="en-US" b="1" dirty="0">
                <a:solidFill>
                  <a:schemeClr val="tx1">
                    <a:lumMod val="10000"/>
                  </a:schemeClr>
                </a:solidFill>
              </a:rPr>
              <a:t>intracellular</a:t>
            </a:r>
          </a:p>
          <a:p>
            <a:r>
              <a:rPr lang="en-US" b="1" dirty="0">
                <a:solidFill>
                  <a:schemeClr val="tx1">
                    <a:lumMod val="10000"/>
                  </a:schemeClr>
                </a:solidFill>
              </a:rPr>
              <a:t>Ca2+ concentration</a:t>
            </a:r>
          </a:p>
          <a:p>
            <a:pPr marL="457200" indent="-457200">
              <a:buFont typeface="Arial" panose="020B0604020202020204" pitchFamily="34" charset="0"/>
              <a:buChar char="•"/>
            </a:pPr>
            <a:r>
              <a:rPr lang="en-US" dirty="0">
                <a:solidFill>
                  <a:schemeClr val="tx1">
                    <a:lumMod val="10000"/>
                  </a:schemeClr>
                </a:solidFill>
              </a:rPr>
              <a:t>Therefore, the larger the inward</a:t>
            </a:r>
          </a:p>
          <a:p>
            <a:r>
              <a:rPr lang="en-US" dirty="0">
                <a:solidFill>
                  <a:schemeClr val="tx1">
                    <a:lumMod val="10000"/>
                  </a:schemeClr>
                </a:solidFill>
              </a:rPr>
              <a:t>Ca2+ current and the larger the intracellular stores, the</a:t>
            </a:r>
          </a:p>
          <a:p>
            <a:r>
              <a:rPr lang="en-US" dirty="0">
                <a:solidFill>
                  <a:schemeClr val="tx1">
                    <a:lumMod val="10000"/>
                  </a:schemeClr>
                </a:solidFill>
              </a:rPr>
              <a:t>greater the increase in intracellular Ca2+ concentration</a:t>
            </a:r>
          </a:p>
          <a:p>
            <a:r>
              <a:rPr lang="en-US" dirty="0">
                <a:solidFill>
                  <a:schemeClr val="tx1">
                    <a:lumMod val="10000"/>
                  </a:schemeClr>
                </a:solidFill>
              </a:rPr>
              <a:t>and the greater the contractility.</a:t>
            </a:r>
            <a:endParaRPr lang="ar-SA" dirty="0">
              <a:solidFill>
                <a:schemeClr val="tx1">
                  <a:lumMod val="10000"/>
                </a:schemeClr>
              </a:solidFill>
            </a:endParaRPr>
          </a:p>
        </p:txBody>
      </p:sp>
    </p:spTree>
    <p:extLst>
      <p:ext uri="{BB962C8B-B14F-4D97-AF65-F5344CB8AC3E}">
        <p14:creationId xmlns:p14="http://schemas.microsoft.com/office/powerpoint/2010/main" val="3667932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E3F9A596-252C-422D-9D32-F24305FEAC73}"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5" name="عنصر نائب لرقم الشريحة 4"/>
          <p:cNvSpPr>
            <a:spLocks noGrp="1"/>
          </p:cNvSpPr>
          <p:nvPr>
            <p:ph type="sldNum" sz="quarter" idx="11"/>
          </p:nvPr>
        </p:nvSpPr>
        <p:spPr/>
        <p:txBody>
          <a:bodyPr/>
          <a:lstStyle/>
          <a:p>
            <a:fld id="{5744759D-0EFF-4FB2-9CCE-04E00944F0FE}" type="slidenum">
              <a:rPr lang="en-US" smtClean="0">
                <a:solidFill>
                  <a:schemeClr val="tx1">
                    <a:lumMod val="10000"/>
                  </a:schemeClr>
                </a:solidFill>
              </a:rPr>
              <a:pPr/>
              <a:t>31</a:t>
            </a:fld>
            <a:endParaRPr lang="en-US" dirty="0">
              <a:solidFill>
                <a:schemeClr val="tx1">
                  <a:lumMod val="10000"/>
                </a:schemeClr>
              </a:solidFill>
            </a:endParaRPr>
          </a:p>
        </p:txBody>
      </p:sp>
      <p:sp>
        <p:nvSpPr>
          <p:cNvPr id="6" name="عنصر نائب للتذييل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3" name="عنوان 2"/>
          <p:cNvSpPr>
            <a:spLocks noGrp="1"/>
          </p:cNvSpPr>
          <p:nvPr>
            <p:ph type="title" idx="4294967295"/>
          </p:nvPr>
        </p:nvSpPr>
        <p:spPr>
          <a:xfrm>
            <a:off x="2514600" y="854840"/>
            <a:ext cx="4114800" cy="701675"/>
          </a:xfrm>
          <a:solidFill>
            <a:schemeClr val="bg1"/>
          </a:solidFill>
          <a:ln>
            <a:solidFill>
              <a:schemeClr val="bg1"/>
            </a:solidFill>
          </a:ln>
        </p:spPr>
        <p:txBody>
          <a:bodyPr/>
          <a:lstStyle/>
          <a:p>
            <a:r>
              <a:rPr lang="en-US" dirty="0">
                <a:solidFill>
                  <a:schemeClr val="tx1"/>
                </a:solidFill>
              </a:rPr>
              <a:t>Factors regulating contractility </a:t>
            </a:r>
            <a:endParaRPr lang="ar-SA" dirty="0">
              <a:solidFill>
                <a:schemeClr val="tx1"/>
              </a:solidFill>
            </a:endParaRPr>
          </a:p>
        </p:txBody>
      </p:sp>
      <p:pic>
        <p:nvPicPr>
          <p:cNvPr id="7" name="Picture 2" descr="C:\Documents and Settings\Dr.Ashraf\My Documents\My Pictures\SCANNER\10 104.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237143" y="1753870"/>
            <a:ext cx="6811962" cy="427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322048" y="4573123"/>
            <a:ext cx="6584809" cy="1094182"/>
          </a:xfrm>
          <a:prstGeom prst="rect">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lumMod val="10000"/>
                </a:schemeClr>
              </a:solidFill>
            </a:endParaRPr>
          </a:p>
        </p:txBody>
      </p:sp>
    </p:spTree>
    <p:extLst>
      <p:ext uri="{BB962C8B-B14F-4D97-AF65-F5344CB8AC3E}">
        <p14:creationId xmlns:p14="http://schemas.microsoft.com/office/powerpoint/2010/main" val="2492815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796144" y="4672420"/>
            <a:ext cx="5932714" cy="1369167"/>
          </a:xfrm>
        </p:spPr>
        <p:txBody>
          <a:bodyPr>
            <a:noAutofit/>
          </a:bodyPr>
          <a:lstStyle/>
          <a:p>
            <a:r>
              <a:rPr lang="en-US" sz="3200" b="1" dirty="0">
                <a:solidFill>
                  <a:schemeClr val="tx1"/>
                </a:solidFill>
              </a:rPr>
              <a:t>Remember this lecture each time your heart beats </a:t>
            </a:r>
            <a:endParaRPr lang="ar-SA" sz="3200" b="1" dirty="0">
              <a:solidFill>
                <a:schemeClr val="tx1"/>
              </a:solidFill>
            </a:endParaRPr>
          </a:p>
        </p:txBody>
      </p:sp>
      <p:sp>
        <p:nvSpPr>
          <p:cNvPr id="4" name="عنصر نائب للتاريخ 3"/>
          <p:cNvSpPr>
            <a:spLocks noGrp="1"/>
          </p:cNvSpPr>
          <p:nvPr>
            <p:ph type="dt" sz="half" idx="10"/>
          </p:nvPr>
        </p:nvSpPr>
        <p:spPr/>
        <p:txBody>
          <a:bodyPr/>
          <a:lstStyle/>
          <a:p>
            <a:fld id="{4284C050-DA4F-49A1-AB1B-0A49CFA64C43}" type="datetime4">
              <a:rPr lang="en-US" smtClean="0"/>
              <a:t>February 28, 2021</a:t>
            </a:fld>
            <a:endParaRPr lang="en-US" dirty="0"/>
          </a:p>
        </p:txBody>
      </p:sp>
      <p:sp>
        <p:nvSpPr>
          <p:cNvPr id="5" name="عنصر نائب لرقم الشريحة 4"/>
          <p:cNvSpPr>
            <a:spLocks noGrp="1"/>
          </p:cNvSpPr>
          <p:nvPr>
            <p:ph type="sldNum" sz="quarter" idx="11"/>
          </p:nvPr>
        </p:nvSpPr>
        <p:spPr/>
        <p:txBody>
          <a:bodyPr/>
          <a:lstStyle/>
          <a:p>
            <a:fld id="{5744759D-0EFF-4FB2-9CCE-04E00944F0FE}" type="slidenum">
              <a:rPr lang="en-US" smtClean="0"/>
              <a:pPr/>
              <a:t>32</a:t>
            </a:fld>
            <a:endParaRPr lang="en-US" dirty="0"/>
          </a:p>
        </p:txBody>
      </p:sp>
      <p:sp>
        <p:nvSpPr>
          <p:cNvPr id="6" name="عنصر نائب للتذييل 5"/>
          <p:cNvSpPr>
            <a:spLocks noGrp="1"/>
          </p:cNvSpPr>
          <p:nvPr>
            <p:ph type="ftr" sz="quarter" idx="12"/>
          </p:nvPr>
        </p:nvSpPr>
        <p:spPr/>
        <p:txBody>
          <a:bodyPr/>
          <a:lstStyle/>
          <a:p>
            <a:r>
              <a:rPr lang="en-US"/>
              <a:t>Medical CVS</a:t>
            </a:r>
            <a:endParaRPr lang="en-US" dirty="0"/>
          </a:p>
        </p:txBody>
      </p:sp>
      <p:sp>
        <p:nvSpPr>
          <p:cNvPr id="4098" name="AutoShape 2" descr="heart love GIF"/>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100" name="AutoShape 4" descr="Valentines Day Love GIF by ali ma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0" name="Picture 2" descr="C:\Users\tvtcadmin\Desktop\heart_pressure.gif"/>
          <p:cNvPicPr>
            <a:picLocks noChangeAspect="1" noChangeArrowheads="1" noCrop="1"/>
          </p:cNvPicPr>
          <p:nvPr/>
        </p:nvPicPr>
        <p:blipFill>
          <a:blip r:embed="rId2" cstate="print"/>
          <a:srcRect/>
          <a:stretch>
            <a:fillRect/>
          </a:stretch>
        </p:blipFill>
        <p:spPr bwMode="auto">
          <a:xfrm>
            <a:off x="2971799" y="1136468"/>
            <a:ext cx="2612571" cy="29260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CB38A6-ED54-4827-831A-7484F420D35C}"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5" name="Slide Number Placeholder 4"/>
          <p:cNvSpPr>
            <a:spLocks noGrp="1"/>
          </p:cNvSpPr>
          <p:nvPr>
            <p:ph type="sldNum" sz="quarter" idx="11"/>
          </p:nvPr>
        </p:nvSpPr>
        <p:spPr/>
        <p:txBody>
          <a:bodyPr/>
          <a:lstStyle/>
          <a:p>
            <a:fld id="{5744759D-0EFF-4FB2-9CCE-04E00944F0FE}" type="slidenum">
              <a:rPr lang="en-US" smtClean="0">
                <a:solidFill>
                  <a:schemeClr val="tx1">
                    <a:lumMod val="10000"/>
                  </a:schemeClr>
                </a:solidFill>
              </a:rPr>
              <a:pPr/>
              <a:t>33</a:t>
            </a:fld>
            <a:endParaRPr lang="en-US" dirty="0">
              <a:solidFill>
                <a:schemeClr val="tx1">
                  <a:lumMod val="10000"/>
                </a:schemeClr>
              </a:solidFill>
            </a:endParaRPr>
          </a:p>
        </p:txBody>
      </p:sp>
      <p:sp>
        <p:nvSpPr>
          <p:cNvPr id="6" name="Footer Placeholder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Content Placeholder 1"/>
          <p:cNvSpPr>
            <a:spLocks noGrp="1"/>
          </p:cNvSpPr>
          <p:nvPr>
            <p:ph sz="quarter" idx="4294967295"/>
          </p:nvPr>
        </p:nvSpPr>
        <p:spPr>
          <a:xfrm>
            <a:off x="1600200" y="2166937"/>
            <a:ext cx="5943600" cy="4005263"/>
          </a:xfrm>
        </p:spPr>
        <p:txBody>
          <a:bodyPr>
            <a:normAutofit/>
          </a:bodyPr>
          <a:lstStyle/>
          <a:p>
            <a:r>
              <a:rPr lang="en-US" sz="3200" dirty="0">
                <a:solidFill>
                  <a:schemeClr val="tx1">
                    <a:lumMod val="10000"/>
                  </a:schemeClr>
                </a:solidFill>
              </a:rPr>
              <a:t>AP: action potential</a:t>
            </a:r>
          </a:p>
          <a:p>
            <a:r>
              <a:rPr lang="en-US" sz="3200" dirty="0">
                <a:solidFill>
                  <a:schemeClr val="tx1">
                    <a:lumMod val="10000"/>
                  </a:schemeClr>
                </a:solidFill>
              </a:rPr>
              <a:t>K+ : </a:t>
            </a:r>
            <a:r>
              <a:rPr lang="en-US" sz="3200" dirty="0" err="1">
                <a:solidFill>
                  <a:schemeClr val="tx1">
                    <a:lumMod val="10000"/>
                  </a:schemeClr>
                </a:solidFill>
              </a:rPr>
              <a:t>potasium</a:t>
            </a:r>
            <a:endParaRPr lang="en-US" sz="3200" dirty="0">
              <a:solidFill>
                <a:schemeClr val="tx1">
                  <a:lumMod val="10000"/>
                </a:schemeClr>
              </a:solidFill>
            </a:endParaRPr>
          </a:p>
          <a:p>
            <a:r>
              <a:rPr lang="en-US" sz="3200" dirty="0">
                <a:solidFill>
                  <a:schemeClr val="tx1">
                    <a:lumMod val="10000"/>
                  </a:schemeClr>
                </a:solidFill>
              </a:rPr>
              <a:t>Na+: Sodium</a:t>
            </a:r>
          </a:p>
          <a:p>
            <a:r>
              <a:rPr lang="en-US" sz="3200" dirty="0">
                <a:solidFill>
                  <a:schemeClr val="tx1">
                    <a:lumMod val="10000"/>
                  </a:schemeClr>
                </a:solidFill>
              </a:rPr>
              <a:t>RP: refractory period</a:t>
            </a:r>
          </a:p>
          <a:p>
            <a:r>
              <a:rPr lang="en-US" sz="3200" dirty="0">
                <a:solidFill>
                  <a:schemeClr val="tx1">
                    <a:lumMod val="10000"/>
                  </a:schemeClr>
                </a:solidFill>
              </a:rPr>
              <a:t>SR: sarcoplasmic reticulum</a:t>
            </a:r>
          </a:p>
          <a:p>
            <a:endParaRPr lang="en-US" sz="3200" dirty="0">
              <a:solidFill>
                <a:schemeClr val="tx1">
                  <a:lumMod val="10000"/>
                </a:schemeClr>
              </a:solidFill>
            </a:endParaRPr>
          </a:p>
        </p:txBody>
      </p:sp>
      <p:sp>
        <p:nvSpPr>
          <p:cNvPr id="7" name="Title 6"/>
          <p:cNvSpPr>
            <a:spLocks noGrp="1"/>
          </p:cNvSpPr>
          <p:nvPr>
            <p:ph type="title" idx="4294967295"/>
          </p:nvPr>
        </p:nvSpPr>
        <p:spPr>
          <a:xfrm>
            <a:off x="2514600" y="839397"/>
            <a:ext cx="4114800" cy="701675"/>
          </a:xfrm>
          <a:solidFill>
            <a:schemeClr val="bg1"/>
          </a:solidFill>
          <a:ln>
            <a:solidFill>
              <a:schemeClr val="bg1"/>
            </a:solidFill>
          </a:ln>
        </p:spPr>
        <p:txBody>
          <a:bodyPr/>
          <a:lstStyle/>
          <a:p>
            <a:r>
              <a:rPr lang="en-US" dirty="0" err="1">
                <a:solidFill>
                  <a:schemeClr val="tx1"/>
                </a:solidFill>
              </a:rPr>
              <a:t>abbreveations</a:t>
            </a:r>
            <a:endParaRPr lang="en-US" dirty="0">
              <a:solidFill>
                <a:schemeClr val="tx1"/>
              </a:solidFill>
            </a:endParaRPr>
          </a:p>
        </p:txBody>
      </p:sp>
    </p:spTree>
    <p:extLst>
      <p:ext uri="{BB962C8B-B14F-4D97-AF65-F5344CB8AC3E}">
        <p14:creationId xmlns:p14="http://schemas.microsoft.com/office/powerpoint/2010/main" val="262918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p:txBody>
          <a:bodyPr/>
          <a:lstStyle/>
          <a:p>
            <a:fld id="{77E710E1-1552-41AA-8ABD-8D6CF32F76B4}"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6" name="عنصر نائب لرقم الشريحة 5"/>
          <p:cNvSpPr>
            <a:spLocks noGrp="1"/>
          </p:cNvSpPr>
          <p:nvPr>
            <p:ph type="sldNum" sz="quarter" idx="11"/>
          </p:nvPr>
        </p:nvSpPr>
        <p:spPr/>
        <p:txBody>
          <a:bodyPr/>
          <a:lstStyle/>
          <a:p>
            <a:fld id="{5744759D-0EFF-4FB2-9CCE-04E00944F0FE}" type="slidenum">
              <a:rPr lang="en-US" smtClean="0">
                <a:solidFill>
                  <a:schemeClr val="tx1">
                    <a:lumMod val="10000"/>
                  </a:schemeClr>
                </a:solidFill>
              </a:rPr>
              <a:pPr/>
              <a:t>4</a:t>
            </a:fld>
            <a:endParaRPr lang="en-US" dirty="0">
              <a:solidFill>
                <a:schemeClr val="tx1">
                  <a:lumMod val="10000"/>
                </a:schemeClr>
              </a:solidFill>
            </a:endParaRPr>
          </a:p>
        </p:txBody>
      </p:sp>
      <p:sp>
        <p:nvSpPr>
          <p:cNvPr id="7" name="عنصر نائب للتذييل 6"/>
          <p:cNvSpPr>
            <a:spLocks noGrp="1"/>
          </p:cNvSpPr>
          <p:nvPr>
            <p:ph type="ftr" sz="quarter" idx="12"/>
          </p:nvPr>
        </p:nvSpPr>
        <p:spPr/>
        <p:txBody>
          <a:bodyPr>
            <a:normAutofit/>
          </a:bodyPr>
          <a:lstStyle/>
          <a:p>
            <a:r>
              <a:rPr lang="en-US" dirty="0">
                <a:solidFill>
                  <a:schemeClr val="tx1">
                    <a:lumMod val="10000"/>
                  </a:schemeClr>
                </a:solidFill>
              </a:rPr>
              <a:t>Medical CVS</a:t>
            </a:r>
          </a:p>
        </p:txBody>
      </p:sp>
      <p:sp>
        <p:nvSpPr>
          <p:cNvPr id="3" name="عنصر نائب للنص 2"/>
          <p:cNvSpPr>
            <a:spLocks noGrp="1"/>
          </p:cNvSpPr>
          <p:nvPr>
            <p:ph type="body" sz="quarter" idx="4294967295"/>
          </p:nvPr>
        </p:nvSpPr>
        <p:spPr>
          <a:xfrm>
            <a:off x="371554" y="4509346"/>
            <a:ext cx="7783512" cy="549275"/>
          </a:xfrm>
        </p:spPr>
        <p:txBody>
          <a:bodyPr>
            <a:noAutofit/>
          </a:bodyPr>
          <a:lstStyle/>
          <a:p>
            <a:r>
              <a:rPr lang="en-US" sz="2800" dirty="0">
                <a:solidFill>
                  <a:schemeClr val="tx1">
                    <a:lumMod val="10000"/>
                  </a:schemeClr>
                </a:solidFill>
              </a:rPr>
              <a:t>The heart muscle is remarkable. At an average heart rate of 70 beats/min , the heart needs to contract and relax more than 100 000 times a day without stopping or tiring. </a:t>
            </a:r>
            <a:endParaRPr lang="ar-SA" sz="2800" dirty="0">
              <a:solidFill>
                <a:schemeClr val="tx1">
                  <a:lumMod val="10000"/>
                </a:schemeClr>
              </a:solidFill>
            </a:endParaRPr>
          </a:p>
        </p:txBody>
      </p:sp>
      <p:pic>
        <p:nvPicPr>
          <p:cNvPr id="8" name="عنصر نائب للمحتوى 6" descr="5aUaUl.gif"/>
          <p:cNvPicPr>
            <a:picLocks noGrp="1" noChangeAspect="1"/>
          </p:cNvPicPr>
          <p:nvPr>
            <p:ph type="pic" idx="4294967295"/>
          </p:nvPr>
        </p:nvPicPr>
        <p:blipFill>
          <a:blip r:embed="rId2" cstate="print"/>
          <a:srcRect l="3134" r="3134"/>
          <a:stretch>
            <a:fillRect/>
          </a:stretch>
        </p:blipFill>
        <p:spPr>
          <a:xfrm>
            <a:off x="1674474" y="911804"/>
            <a:ext cx="5438775" cy="326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793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5744759D-0EFF-4FB2-9CCE-04E00944F0FE}" type="slidenum">
              <a:rPr lang="en-US" smtClean="0">
                <a:solidFill>
                  <a:schemeClr val="tx1">
                    <a:lumMod val="10000"/>
                  </a:schemeClr>
                </a:solidFill>
              </a:rPr>
              <a:pPr/>
              <a:t>5</a:t>
            </a:fld>
            <a:endParaRPr lang="en-US" dirty="0">
              <a:solidFill>
                <a:schemeClr val="tx1">
                  <a:lumMod val="10000"/>
                </a:schemeClr>
              </a:solidFill>
            </a:endParaRPr>
          </a:p>
        </p:txBody>
      </p:sp>
      <p:sp>
        <p:nvSpPr>
          <p:cNvPr id="6" name="Footer Placeholder 5"/>
          <p:cNvSpPr>
            <a:spLocks noGrp="1"/>
          </p:cNvSpPr>
          <p:nvPr>
            <p:ph type="ftr" sz="quarter" idx="12"/>
          </p:nvPr>
        </p:nvSpPr>
        <p:spPr/>
        <p:txBody>
          <a:bodyPr/>
          <a:lstStyle/>
          <a:p>
            <a:r>
              <a:rPr lang="en-US" dirty="0">
                <a:solidFill>
                  <a:schemeClr val="tx1">
                    <a:lumMod val="10000"/>
                  </a:schemeClr>
                </a:solidFill>
              </a:rPr>
              <a:t>Medical CVS</a:t>
            </a:r>
          </a:p>
        </p:txBody>
      </p:sp>
      <p:sp>
        <p:nvSpPr>
          <p:cNvPr id="2" name="عنصر نائب للمحتوى 1"/>
          <p:cNvSpPr>
            <a:spLocks noGrp="1"/>
          </p:cNvSpPr>
          <p:nvPr>
            <p:ph sz="quarter" idx="4294967295"/>
          </p:nvPr>
        </p:nvSpPr>
        <p:spPr>
          <a:xfrm>
            <a:off x="331787" y="1768345"/>
            <a:ext cx="8480425" cy="4665662"/>
          </a:xfrm>
          <a:ln>
            <a:solidFill>
              <a:schemeClr val="accent1"/>
            </a:solidFill>
          </a:ln>
        </p:spPr>
        <p:txBody>
          <a:bodyPr>
            <a:noAutofit/>
          </a:bodyPr>
          <a:lstStyle/>
          <a:p>
            <a:pPr algn="l">
              <a:buFont typeface="Arial" pitchFamily="34" charset="0"/>
              <a:buChar char="•"/>
            </a:pPr>
            <a:r>
              <a:rPr lang="en-US" sz="2400" b="1" dirty="0">
                <a:solidFill>
                  <a:srgbClr val="C00000"/>
                </a:solidFill>
              </a:rPr>
              <a:t>Heart has 3 types of muscle: </a:t>
            </a:r>
          </a:p>
          <a:p>
            <a:pPr marL="400050" indent="-171450" algn="l">
              <a:buFont typeface="+mj-lt"/>
              <a:buAutoNum type="arabicPeriod"/>
            </a:pPr>
            <a:r>
              <a:rPr lang="en-US" sz="2400" dirty="0">
                <a:solidFill>
                  <a:srgbClr val="C00000"/>
                </a:solidFill>
              </a:rPr>
              <a:t>Atrial </a:t>
            </a:r>
          </a:p>
          <a:p>
            <a:pPr marL="400050" indent="-171450" algn="l">
              <a:buFont typeface="+mj-lt"/>
              <a:buAutoNum type="arabicPeriod"/>
            </a:pPr>
            <a:r>
              <a:rPr lang="en-US" sz="2400" dirty="0">
                <a:solidFill>
                  <a:srgbClr val="C00000"/>
                </a:solidFill>
              </a:rPr>
              <a:t>Ventricular   </a:t>
            </a:r>
          </a:p>
          <a:p>
            <a:pPr marL="400050" indent="-171450" algn="l">
              <a:buFont typeface="+mj-lt"/>
              <a:buAutoNum type="arabicPeriod"/>
            </a:pPr>
            <a:r>
              <a:rPr lang="en-US" sz="2400" dirty="0">
                <a:solidFill>
                  <a:srgbClr val="C00000"/>
                </a:solidFill>
              </a:rPr>
              <a:t>Excitatory and conductive</a:t>
            </a:r>
          </a:p>
          <a:p>
            <a:pPr algn="l"/>
            <a:endParaRPr lang="en-US" sz="2400" b="1" i="1" dirty="0">
              <a:solidFill>
                <a:schemeClr val="tx1">
                  <a:lumMod val="10000"/>
                </a:schemeClr>
              </a:solidFill>
            </a:endParaRPr>
          </a:p>
          <a:p>
            <a:pPr algn="l"/>
            <a:r>
              <a:rPr lang="en-US" sz="2400" b="1" i="1" dirty="0">
                <a:solidFill>
                  <a:schemeClr val="tx1">
                    <a:lumMod val="10000"/>
                  </a:schemeClr>
                </a:solidFill>
              </a:rPr>
              <a:t>What's the difference between cardiac and skeletal muscle contraction?</a:t>
            </a:r>
          </a:p>
          <a:p>
            <a:pPr marL="342900" indent="-342900" algn="l">
              <a:spcBef>
                <a:spcPts val="0"/>
              </a:spcBef>
              <a:buClrTx/>
              <a:buFont typeface="Arial" panose="020B0604020202020204" pitchFamily="34" charset="0"/>
              <a:buChar char="•"/>
              <a:defRPr/>
            </a:pPr>
            <a:r>
              <a:rPr lang="en-US" sz="2400" dirty="0">
                <a:solidFill>
                  <a:schemeClr val="tx1">
                    <a:lumMod val="10000"/>
                  </a:schemeClr>
                </a:solidFill>
              </a:rPr>
              <a:t>Atrial and ventricular muscle contract in the same way as skeletal muscle, </a:t>
            </a:r>
            <a:r>
              <a:rPr lang="en-US" sz="2400" u="sng" dirty="0">
                <a:solidFill>
                  <a:schemeClr val="tx1">
                    <a:lumMod val="10000"/>
                  </a:schemeClr>
                </a:solidFill>
              </a:rPr>
              <a:t>except</a:t>
            </a:r>
            <a:r>
              <a:rPr lang="en-US" sz="2400" dirty="0">
                <a:solidFill>
                  <a:schemeClr val="tx1">
                    <a:lumMod val="10000"/>
                  </a:schemeClr>
                </a:solidFill>
              </a:rPr>
              <a:t> that </a:t>
            </a:r>
            <a:r>
              <a:rPr lang="en-US" sz="2400" dirty="0">
                <a:solidFill>
                  <a:srgbClr val="C00000"/>
                </a:solidFill>
              </a:rPr>
              <a:t>duration of contraction is much longer in cardiac muscle</a:t>
            </a:r>
            <a:r>
              <a:rPr lang="ar-SA" sz="2400" dirty="0">
                <a:solidFill>
                  <a:srgbClr val="C00000"/>
                </a:solidFill>
              </a:rPr>
              <a:t> </a:t>
            </a:r>
            <a:r>
              <a:rPr lang="ar-SA" sz="2400" dirty="0">
                <a:solidFill>
                  <a:schemeClr val="tx1">
                    <a:lumMod val="10000"/>
                  </a:schemeClr>
                </a:solidFill>
              </a:rPr>
              <a:t>.</a:t>
            </a:r>
          </a:p>
          <a:p>
            <a:pPr algn="l"/>
            <a:endParaRPr lang="en-US" sz="2400" b="1" i="1" dirty="0">
              <a:solidFill>
                <a:schemeClr val="tx1">
                  <a:lumMod val="10000"/>
                </a:schemeClr>
              </a:solidFill>
            </a:endParaRPr>
          </a:p>
          <a:p>
            <a:pPr algn="l">
              <a:buFont typeface="Arial" pitchFamily="34" charset="0"/>
              <a:buChar char="•"/>
            </a:pPr>
            <a:endParaRPr lang="ar-SA" sz="2400" dirty="0"/>
          </a:p>
        </p:txBody>
      </p:sp>
      <p:sp>
        <p:nvSpPr>
          <p:cNvPr id="4" name="عنوان 3"/>
          <p:cNvSpPr>
            <a:spLocks noGrp="1"/>
          </p:cNvSpPr>
          <p:nvPr>
            <p:ph type="title" idx="4294967295"/>
          </p:nvPr>
        </p:nvSpPr>
        <p:spPr>
          <a:xfrm>
            <a:off x="2383034" y="815975"/>
            <a:ext cx="4114800" cy="701675"/>
          </a:xfrm>
          <a:solidFill>
            <a:schemeClr val="bg2"/>
          </a:solidFill>
          <a:ln>
            <a:solidFill>
              <a:schemeClr val="bg2"/>
            </a:solidFill>
          </a:ln>
        </p:spPr>
        <p:txBody>
          <a:bodyPr/>
          <a:lstStyle/>
          <a:p>
            <a:r>
              <a:rPr lang="en-US" b="0" dirty="0">
                <a:solidFill>
                  <a:schemeClr val="tx1"/>
                </a:solidFill>
              </a:rPr>
              <a:t>Physiology of Cardiac Muscle</a:t>
            </a:r>
            <a:endParaRPr lang="ar-SA" b="0" dirty="0">
              <a:solidFill>
                <a:schemeClr val="tx1"/>
              </a:solidFill>
            </a:endParaRPr>
          </a:p>
        </p:txBody>
      </p:sp>
      <p:sp>
        <p:nvSpPr>
          <p:cNvPr id="5" name="Date Placeholder 4"/>
          <p:cNvSpPr>
            <a:spLocks noGrp="1"/>
          </p:cNvSpPr>
          <p:nvPr>
            <p:ph type="dt" sz="half" idx="10"/>
          </p:nvPr>
        </p:nvSpPr>
        <p:spPr/>
        <p:txBody>
          <a:bodyPr/>
          <a:lstStyle/>
          <a:p>
            <a:fld id="{2B850F75-B9E9-4CE7-9BE5-28497B9A8744}" type="datetime4">
              <a:rPr lang="en-US" smtClean="0">
                <a:solidFill>
                  <a:schemeClr val="tx1">
                    <a:lumMod val="10000"/>
                  </a:schemeClr>
                </a:solidFill>
              </a:rPr>
              <a:t>February 28, 2021</a:t>
            </a:fld>
            <a:endParaRPr lang="en-US" dirty="0">
              <a:solidFill>
                <a:schemeClr val="tx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9B07F35-059F-4C44-93E9-E7DD006A1DFE}"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7" name="Slide Number Placeholder 6"/>
          <p:cNvSpPr>
            <a:spLocks noGrp="1"/>
          </p:cNvSpPr>
          <p:nvPr>
            <p:ph type="sldNum" sz="quarter" idx="11"/>
          </p:nvPr>
        </p:nvSpPr>
        <p:spPr/>
        <p:txBody>
          <a:bodyPr/>
          <a:lstStyle/>
          <a:p>
            <a:fld id="{5744759D-0EFF-4FB2-9CCE-04E00944F0FE}" type="slidenum">
              <a:rPr lang="en-US" smtClean="0">
                <a:solidFill>
                  <a:schemeClr val="tx1">
                    <a:lumMod val="10000"/>
                  </a:schemeClr>
                </a:solidFill>
              </a:rPr>
              <a:pPr/>
              <a:t>6</a:t>
            </a:fld>
            <a:endParaRPr lang="en-US" dirty="0">
              <a:solidFill>
                <a:schemeClr val="tx1">
                  <a:lumMod val="10000"/>
                </a:schemeClr>
              </a:solidFill>
            </a:endParaRPr>
          </a:p>
        </p:txBody>
      </p:sp>
      <p:sp>
        <p:nvSpPr>
          <p:cNvPr id="6" name="Footer Placeholder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3" name="عنصر نائب للمحتوى 2"/>
          <p:cNvSpPr>
            <a:spLocks noGrp="1"/>
          </p:cNvSpPr>
          <p:nvPr>
            <p:ph sz="quarter" idx="4294967295"/>
          </p:nvPr>
        </p:nvSpPr>
        <p:spPr>
          <a:xfrm>
            <a:off x="308769" y="1825625"/>
            <a:ext cx="8526462" cy="4337050"/>
          </a:xfrm>
          <a:ln>
            <a:solidFill>
              <a:schemeClr val="accent1"/>
            </a:solidFill>
          </a:ln>
        </p:spPr>
        <p:txBody>
          <a:bodyPr>
            <a:noAutofit/>
          </a:bodyPr>
          <a:lstStyle/>
          <a:p>
            <a:pPr algn="l">
              <a:buFont typeface="Arial" pitchFamily="34" charset="0"/>
              <a:buChar char="•"/>
            </a:pPr>
            <a:endParaRPr lang="en-US" sz="2800" dirty="0">
              <a:solidFill>
                <a:schemeClr val="tx1">
                  <a:lumMod val="10000"/>
                </a:schemeClr>
              </a:solidFill>
            </a:endParaRPr>
          </a:p>
          <a:p>
            <a:pPr algn="l"/>
            <a:r>
              <a:rPr lang="en-US" sz="2800" b="1" dirty="0">
                <a:solidFill>
                  <a:srgbClr val="C00000"/>
                </a:solidFill>
              </a:rPr>
              <a:t>Specialized excitatory and conductive fibers </a:t>
            </a:r>
          </a:p>
          <a:p>
            <a:pPr algn="l"/>
            <a:r>
              <a:rPr lang="en-US" sz="2800" b="1" dirty="0">
                <a:solidFill>
                  <a:srgbClr val="C00000"/>
                </a:solidFill>
              </a:rPr>
              <a:t>Types:</a:t>
            </a:r>
          </a:p>
          <a:p>
            <a:pPr marL="514350" indent="-514350" algn="l">
              <a:buFont typeface="+mj-lt"/>
              <a:buAutoNum type="arabicPeriod"/>
            </a:pPr>
            <a:r>
              <a:rPr lang="en-US" sz="2800" b="1" dirty="0">
                <a:solidFill>
                  <a:srgbClr val="C00000"/>
                </a:solidFill>
              </a:rPr>
              <a:t>Automatic</a:t>
            </a:r>
            <a:r>
              <a:rPr lang="en-US" sz="2800" dirty="0">
                <a:solidFill>
                  <a:schemeClr val="tx1">
                    <a:lumMod val="10000"/>
                  </a:schemeClr>
                </a:solidFill>
              </a:rPr>
              <a:t> rhythmical electrical discharge in form of APs (SA node)</a:t>
            </a:r>
          </a:p>
          <a:p>
            <a:pPr marL="457200" indent="-457200" algn="l">
              <a:buFont typeface="+mj-lt"/>
              <a:buAutoNum type="arabicPeriod"/>
            </a:pPr>
            <a:r>
              <a:rPr lang="en-US" sz="2800" b="1" dirty="0">
                <a:solidFill>
                  <a:srgbClr val="C00000"/>
                </a:solidFill>
              </a:rPr>
              <a:t>Conduction</a:t>
            </a:r>
            <a:r>
              <a:rPr lang="en-US" sz="2800" dirty="0">
                <a:solidFill>
                  <a:schemeClr val="tx1">
                    <a:lumMod val="10000"/>
                  </a:schemeClr>
                </a:solidFill>
              </a:rPr>
              <a:t> of APs through heart (conductive fibers)</a:t>
            </a:r>
            <a:endParaRPr lang="ar-SA" sz="2800" dirty="0">
              <a:solidFill>
                <a:schemeClr val="tx1">
                  <a:lumMod val="10000"/>
                </a:schemeClr>
              </a:solidFill>
            </a:endParaRPr>
          </a:p>
        </p:txBody>
      </p:sp>
      <p:sp>
        <p:nvSpPr>
          <p:cNvPr id="4" name="عنوان 3"/>
          <p:cNvSpPr>
            <a:spLocks noGrp="1"/>
          </p:cNvSpPr>
          <p:nvPr>
            <p:ph type="title" idx="4294967295"/>
          </p:nvPr>
        </p:nvSpPr>
        <p:spPr>
          <a:xfrm>
            <a:off x="2514600" y="906527"/>
            <a:ext cx="4114800" cy="701675"/>
          </a:xfrm>
          <a:solidFill>
            <a:schemeClr val="bg1"/>
          </a:solidFill>
          <a:ln>
            <a:solidFill>
              <a:schemeClr val="bg1"/>
            </a:solidFill>
          </a:ln>
        </p:spPr>
        <p:txBody>
          <a:bodyPr/>
          <a:lstStyle/>
          <a:p>
            <a:r>
              <a:rPr lang="en-US" dirty="0">
                <a:solidFill>
                  <a:schemeClr val="tx1"/>
                </a:solidFill>
              </a:rPr>
              <a:t>Physiology of Cardiac Muscle..</a:t>
            </a:r>
            <a:endParaRPr lang="ar-SA" dirty="0">
              <a:solidFill>
                <a:schemeClr val="tx1"/>
              </a:solidFill>
            </a:endParaRPr>
          </a:p>
        </p:txBody>
      </p:sp>
    </p:spTree>
    <p:extLst>
      <p:ext uri="{BB962C8B-B14F-4D97-AF65-F5344CB8AC3E}">
        <p14:creationId xmlns:p14="http://schemas.microsoft.com/office/powerpoint/2010/main" val="397459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E3F9A596-252C-422D-9D32-F24305FEAC73}"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5" name="عنصر نائب لرقم الشريحة 4"/>
          <p:cNvSpPr>
            <a:spLocks noGrp="1"/>
          </p:cNvSpPr>
          <p:nvPr>
            <p:ph type="sldNum" sz="quarter" idx="11"/>
          </p:nvPr>
        </p:nvSpPr>
        <p:spPr/>
        <p:txBody>
          <a:bodyPr/>
          <a:lstStyle/>
          <a:p>
            <a:fld id="{5744759D-0EFF-4FB2-9CCE-04E00944F0FE}" type="slidenum">
              <a:rPr lang="en-US" smtClean="0">
                <a:solidFill>
                  <a:schemeClr val="tx1">
                    <a:lumMod val="10000"/>
                  </a:schemeClr>
                </a:solidFill>
              </a:rPr>
              <a:pPr/>
              <a:t>7</a:t>
            </a:fld>
            <a:endParaRPr lang="en-US" dirty="0">
              <a:solidFill>
                <a:schemeClr val="tx1">
                  <a:lumMod val="10000"/>
                </a:schemeClr>
              </a:solidFill>
            </a:endParaRPr>
          </a:p>
        </p:txBody>
      </p:sp>
      <p:sp>
        <p:nvSpPr>
          <p:cNvPr id="6" name="عنصر نائب للتذييل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261144" y="1438274"/>
            <a:ext cx="8621712" cy="4075113"/>
          </a:xfrm>
        </p:spPr>
        <p:txBody>
          <a:bodyPr>
            <a:noAutofit/>
          </a:bodyPr>
          <a:lstStyle/>
          <a:p>
            <a:pPr algn="l"/>
            <a:r>
              <a:rPr lang="en-US" sz="2400" dirty="0">
                <a:solidFill>
                  <a:schemeClr val="tx1">
                    <a:lumMod val="10000"/>
                  </a:schemeClr>
                </a:solidFill>
              </a:rPr>
              <a:t>The cardiac muscle cells are responsible for electrical stimulation which leads to mechanical function. </a:t>
            </a:r>
            <a:r>
              <a:rPr lang="en-US" sz="2400" dirty="0">
                <a:solidFill>
                  <a:srgbClr val="C00000"/>
                </a:solidFill>
              </a:rPr>
              <a:t>The electro-physiologic properties of cardiac muscles are:</a:t>
            </a:r>
          </a:p>
          <a:p>
            <a:pPr marL="457200" indent="-457200" algn="l">
              <a:buFont typeface="Arial" panose="020B0604020202020204" pitchFamily="34" charset="0"/>
              <a:buChar char="•"/>
            </a:pPr>
            <a:r>
              <a:rPr lang="en-US" sz="2400" b="1" dirty="0">
                <a:solidFill>
                  <a:srgbClr val="C00000"/>
                </a:solidFill>
              </a:rPr>
              <a:t>Automaticity: </a:t>
            </a:r>
            <a:r>
              <a:rPr lang="en-US" sz="2400" dirty="0">
                <a:solidFill>
                  <a:schemeClr val="tx1">
                    <a:lumMod val="10000"/>
                  </a:schemeClr>
                </a:solidFill>
              </a:rPr>
              <a:t>Ability to spontaneously generate an electrical impulse.</a:t>
            </a:r>
          </a:p>
          <a:p>
            <a:pPr marL="457200" indent="-457200" algn="l">
              <a:buFont typeface="Arial" panose="020B0604020202020204" pitchFamily="34" charset="0"/>
              <a:buChar char="•"/>
            </a:pPr>
            <a:r>
              <a:rPr lang="en-US" sz="2400" b="1" dirty="0">
                <a:solidFill>
                  <a:srgbClr val="C00000"/>
                </a:solidFill>
              </a:rPr>
              <a:t>Excitability: </a:t>
            </a:r>
            <a:r>
              <a:rPr lang="en-US" sz="2400" dirty="0">
                <a:solidFill>
                  <a:schemeClr val="tx1">
                    <a:lumMod val="10000"/>
                  </a:schemeClr>
                </a:solidFill>
              </a:rPr>
              <a:t>Ability to respond to an electrical impulse.</a:t>
            </a:r>
          </a:p>
          <a:p>
            <a:pPr marL="457200" indent="-457200" algn="l">
              <a:buFont typeface="Arial" panose="020B0604020202020204" pitchFamily="34" charset="0"/>
              <a:buChar char="•"/>
            </a:pPr>
            <a:r>
              <a:rPr lang="en-US" sz="2400" b="1" dirty="0">
                <a:solidFill>
                  <a:srgbClr val="C00000"/>
                </a:solidFill>
              </a:rPr>
              <a:t>Conductivity: </a:t>
            </a:r>
            <a:r>
              <a:rPr lang="en-US" sz="2400" dirty="0">
                <a:solidFill>
                  <a:schemeClr val="tx1">
                    <a:lumMod val="10000"/>
                  </a:schemeClr>
                </a:solidFill>
              </a:rPr>
              <a:t>Allow transmission of electrical impulse to another cardiac cell.</a:t>
            </a:r>
          </a:p>
          <a:p>
            <a:pPr marL="457200" indent="-457200" algn="l">
              <a:buFont typeface="Arial" panose="020B0604020202020204" pitchFamily="34" charset="0"/>
              <a:buChar char="•"/>
            </a:pPr>
            <a:r>
              <a:rPr lang="en-US" sz="2400" b="1" dirty="0">
                <a:solidFill>
                  <a:srgbClr val="C00000"/>
                </a:solidFill>
              </a:rPr>
              <a:t>Contractility: </a:t>
            </a:r>
            <a:r>
              <a:rPr lang="en-US" sz="2400" dirty="0">
                <a:solidFill>
                  <a:schemeClr val="tx1">
                    <a:lumMod val="10000"/>
                  </a:schemeClr>
                </a:solidFill>
              </a:rPr>
              <a:t>Ability to contract after electrical impulse response</a:t>
            </a:r>
          </a:p>
          <a:p>
            <a:pPr marL="457200" indent="-457200" algn="l">
              <a:buFont typeface="Arial" panose="020B0604020202020204" pitchFamily="34" charset="0"/>
              <a:buChar char="•"/>
            </a:pPr>
            <a:r>
              <a:rPr lang="en-US" sz="2400" b="1" dirty="0">
                <a:solidFill>
                  <a:srgbClr val="C00000"/>
                </a:solidFill>
              </a:rPr>
              <a:t>Rhythmicity: </a:t>
            </a:r>
            <a:r>
              <a:rPr lang="en-US" sz="2400" dirty="0">
                <a:solidFill>
                  <a:schemeClr val="tx1">
                    <a:lumMod val="10000"/>
                  </a:schemeClr>
                </a:solidFill>
              </a:rPr>
              <a:t>Ability to send electrical impulses in a regularly manner.</a:t>
            </a:r>
            <a:endParaRPr lang="ar-SA" sz="2400" dirty="0">
              <a:solidFill>
                <a:schemeClr val="tx1">
                  <a:lumMod val="10000"/>
                </a:schemeClr>
              </a:solidFill>
            </a:endParaRPr>
          </a:p>
        </p:txBody>
      </p:sp>
      <p:sp>
        <p:nvSpPr>
          <p:cNvPr id="3" name="عنوان 2"/>
          <p:cNvSpPr>
            <a:spLocks noGrp="1"/>
          </p:cNvSpPr>
          <p:nvPr>
            <p:ph type="title" idx="4294967295"/>
          </p:nvPr>
        </p:nvSpPr>
        <p:spPr>
          <a:xfrm>
            <a:off x="2514600" y="651733"/>
            <a:ext cx="4114800" cy="700088"/>
          </a:xfrm>
          <a:solidFill>
            <a:schemeClr val="bg1"/>
          </a:solidFill>
          <a:ln>
            <a:solidFill>
              <a:schemeClr val="bg1"/>
            </a:solidFill>
          </a:ln>
        </p:spPr>
        <p:txBody>
          <a:bodyPr/>
          <a:lstStyle/>
          <a:p>
            <a:r>
              <a:rPr lang="en-US" dirty="0">
                <a:solidFill>
                  <a:schemeClr val="tx1"/>
                </a:solidFill>
              </a:rPr>
              <a:t>CARDIAC MUSCLE PROPERTIES</a:t>
            </a:r>
            <a:endParaRPr lang="ar-SA" dirty="0">
              <a:solidFill>
                <a:schemeClr val="tx1"/>
              </a:solidFill>
            </a:endParaRPr>
          </a:p>
        </p:txBody>
      </p:sp>
    </p:spTree>
    <p:extLst>
      <p:ext uri="{BB962C8B-B14F-4D97-AF65-F5344CB8AC3E}">
        <p14:creationId xmlns:p14="http://schemas.microsoft.com/office/powerpoint/2010/main" val="149828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E3F9A596-252C-422D-9D32-F24305FEAC73}"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5" name="عنصر نائب لرقم الشريحة 4"/>
          <p:cNvSpPr>
            <a:spLocks noGrp="1"/>
          </p:cNvSpPr>
          <p:nvPr>
            <p:ph type="sldNum" sz="quarter" idx="11"/>
          </p:nvPr>
        </p:nvSpPr>
        <p:spPr/>
        <p:txBody>
          <a:bodyPr/>
          <a:lstStyle/>
          <a:p>
            <a:fld id="{5744759D-0EFF-4FB2-9CCE-04E00944F0FE}" type="slidenum">
              <a:rPr lang="en-US" smtClean="0">
                <a:solidFill>
                  <a:schemeClr val="tx1">
                    <a:lumMod val="10000"/>
                  </a:schemeClr>
                </a:solidFill>
              </a:rPr>
              <a:pPr/>
              <a:t>8</a:t>
            </a:fld>
            <a:endParaRPr lang="en-US" dirty="0">
              <a:solidFill>
                <a:schemeClr val="tx1">
                  <a:lumMod val="10000"/>
                </a:schemeClr>
              </a:solidFill>
            </a:endParaRPr>
          </a:p>
        </p:txBody>
      </p:sp>
      <p:sp>
        <p:nvSpPr>
          <p:cNvPr id="6" name="عنصر نائب للتذييل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457200" y="1943972"/>
            <a:ext cx="8229600" cy="3759044"/>
          </a:xfrm>
        </p:spPr>
        <p:txBody>
          <a:bodyPr>
            <a:normAutofit/>
          </a:bodyPr>
          <a:lstStyle/>
          <a:p>
            <a:pPr marL="457200" indent="-457200" algn="l">
              <a:buFont typeface="Arial" panose="020B0604020202020204" pitchFamily="34" charset="0"/>
              <a:buChar char="•"/>
            </a:pPr>
            <a:endParaRPr lang="ar-SA" dirty="0">
              <a:solidFill>
                <a:schemeClr val="tx1">
                  <a:lumMod val="10000"/>
                </a:schemeClr>
              </a:solidFill>
            </a:endParaRPr>
          </a:p>
          <a:p>
            <a:pPr algn="l"/>
            <a:r>
              <a:rPr lang="en-US" dirty="0">
                <a:solidFill>
                  <a:srgbClr val="C00000"/>
                </a:solidFill>
              </a:rPr>
              <a:t>1. Contractile cells</a:t>
            </a:r>
          </a:p>
          <a:p>
            <a:pPr marL="457200" indent="-457200" algn="l">
              <a:buFont typeface="Arial" panose="020B0604020202020204" pitchFamily="34" charset="0"/>
              <a:buChar char="•"/>
            </a:pPr>
            <a:r>
              <a:rPr lang="en-US" dirty="0">
                <a:solidFill>
                  <a:schemeClr val="tx1">
                    <a:lumMod val="10000"/>
                  </a:schemeClr>
                </a:solidFill>
              </a:rPr>
              <a:t>99% of cardiac muscle cells</a:t>
            </a:r>
          </a:p>
          <a:p>
            <a:pPr marL="457200" indent="-457200" algn="l">
              <a:buFont typeface="Arial" panose="020B0604020202020204" pitchFamily="34" charset="0"/>
              <a:buChar char="•"/>
            </a:pPr>
            <a:r>
              <a:rPr lang="en-US" dirty="0">
                <a:solidFill>
                  <a:schemeClr val="tx1">
                    <a:lumMod val="10000"/>
                  </a:schemeClr>
                </a:solidFill>
              </a:rPr>
              <a:t>Perform mechanical work of pumping</a:t>
            </a:r>
          </a:p>
          <a:p>
            <a:pPr algn="l"/>
            <a:endParaRPr lang="en-US" dirty="0">
              <a:solidFill>
                <a:schemeClr val="tx1">
                  <a:lumMod val="10000"/>
                </a:schemeClr>
              </a:solidFill>
            </a:endParaRPr>
          </a:p>
          <a:p>
            <a:pPr algn="l"/>
            <a:r>
              <a:rPr lang="en-US" dirty="0">
                <a:solidFill>
                  <a:srgbClr val="C00000"/>
                </a:solidFill>
              </a:rPr>
              <a:t>2. </a:t>
            </a:r>
            <a:r>
              <a:rPr lang="en-US" dirty="0" err="1">
                <a:solidFill>
                  <a:srgbClr val="C00000"/>
                </a:solidFill>
              </a:rPr>
              <a:t>Autorhythmic</a:t>
            </a:r>
            <a:r>
              <a:rPr lang="en-US" dirty="0">
                <a:solidFill>
                  <a:srgbClr val="C00000"/>
                </a:solidFill>
              </a:rPr>
              <a:t> cells</a:t>
            </a:r>
          </a:p>
          <a:p>
            <a:pPr marL="457200" indent="-457200" algn="l">
              <a:buFont typeface="Arial" panose="020B0604020202020204" pitchFamily="34" charset="0"/>
              <a:buChar char="•"/>
            </a:pPr>
            <a:r>
              <a:rPr lang="en-US" dirty="0">
                <a:solidFill>
                  <a:schemeClr val="tx1">
                    <a:lumMod val="10000"/>
                  </a:schemeClr>
                </a:solidFill>
              </a:rPr>
              <a:t>Specialized for initiating and conducting action potentials responsible for contraction of </a:t>
            </a:r>
            <a:r>
              <a:rPr lang="en-US" dirty="0" err="1">
                <a:solidFill>
                  <a:schemeClr val="tx1">
                    <a:lumMod val="10000"/>
                  </a:schemeClr>
                </a:solidFill>
              </a:rPr>
              <a:t>myocytes</a:t>
            </a:r>
            <a:endParaRPr lang="en-US" dirty="0">
              <a:solidFill>
                <a:schemeClr val="tx1">
                  <a:lumMod val="10000"/>
                </a:schemeClr>
              </a:solidFill>
            </a:endParaRPr>
          </a:p>
          <a:p>
            <a:pPr marL="457200" indent="-457200" algn="l">
              <a:buFont typeface="Arial" panose="020B0604020202020204" pitchFamily="34" charset="0"/>
              <a:buChar char="•"/>
            </a:pPr>
            <a:r>
              <a:rPr lang="en-US" dirty="0">
                <a:solidFill>
                  <a:schemeClr val="tx1">
                    <a:lumMod val="10000"/>
                  </a:schemeClr>
                </a:solidFill>
              </a:rPr>
              <a:t>Do not contract</a:t>
            </a:r>
          </a:p>
          <a:p>
            <a:pPr algn="l"/>
            <a:endParaRPr lang="en-US" dirty="0">
              <a:solidFill>
                <a:schemeClr val="tx1">
                  <a:lumMod val="10000"/>
                </a:schemeClr>
              </a:solidFill>
            </a:endParaRPr>
          </a:p>
          <a:p>
            <a:pPr marL="457200" indent="-457200" algn="l">
              <a:buFont typeface="Arial" panose="020B0604020202020204" pitchFamily="34" charset="0"/>
              <a:buChar char="•"/>
            </a:pPr>
            <a:endParaRPr lang="ar-SA" dirty="0">
              <a:solidFill>
                <a:schemeClr val="tx1">
                  <a:lumMod val="10000"/>
                </a:schemeClr>
              </a:solidFill>
            </a:endParaRPr>
          </a:p>
        </p:txBody>
      </p:sp>
      <p:sp>
        <p:nvSpPr>
          <p:cNvPr id="3" name="عنوان 2"/>
          <p:cNvSpPr>
            <a:spLocks noGrp="1"/>
          </p:cNvSpPr>
          <p:nvPr>
            <p:ph type="title" idx="4294967295"/>
          </p:nvPr>
        </p:nvSpPr>
        <p:spPr>
          <a:xfrm>
            <a:off x="2311685" y="773113"/>
            <a:ext cx="4114800" cy="701675"/>
          </a:xfrm>
          <a:solidFill>
            <a:schemeClr val="bg1"/>
          </a:solidFill>
          <a:ln>
            <a:solidFill>
              <a:schemeClr val="bg1"/>
            </a:solidFill>
          </a:ln>
        </p:spPr>
        <p:txBody>
          <a:bodyPr>
            <a:normAutofit/>
          </a:bodyPr>
          <a:lstStyle/>
          <a:p>
            <a:r>
              <a:rPr lang="en-US" dirty="0">
                <a:solidFill>
                  <a:schemeClr val="tx1"/>
                </a:solidFill>
              </a:rPr>
              <a:t>types of cardiac </a:t>
            </a:r>
            <a:br>
              <a:rPr lang="en-US" dirty="0">
                <a:solidFill>
                  <a:schemeClr val="tx1"/>
                </a:solidFill>
              </a:rPr>
            </a:br>
            <a:r>
              <a:rPr lang="en-US" dirty="0">
                <a:solidFill>
                  <a:schemeClr val="tx1"/>
                </a:solidFill>
              </a:rPr>
              <a:t>muscle cells</a:t>
            </a:r>
            <a:endParaRPr lang="ar-SA" dirty="0">
              <a:solidFill>
                <a:schemeClr val="tx1"/>
              </a:solidFill>
            </a:endParaRPr>
          </a:p>
        </p:txBody>
      </p:sp>
    </p:spTree>
    <p:extLst>
      <p:ext uri="{BB962C8B-B14F-4D97-AF65-F5344CB8AC3E}">
        <p14:creationId xmlns:p14="http://schemas.microsoft.com/office/powerpoint/2010/main" val="74895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A294FB3-2F4D-4C4D-995D-FB1D77A5BF83}" type="datetime4">
              <a:rPr lang="en-US" smtClean="0">
                <a:solidFill>
                  <a:schemeClr val="tx1">
                    <a:lumMod val="10000"/>
                  </a:schemeClr>
                </a:solidFill>
              </a:rPr>
              <a:t>February 28, 2021</a:t>
            </a:fld>
            <a:endParaRPr lang="en-US" dirty="0">
              <a:solidFill>
                <a:schemeClr val="tx1">
                  <a:lumMod val="10000"/>
                </a:schemeClr>
              </a:solidFill>
            </a:endParaRPr>
          </a:p>
        </p:txBody>
      </p:sp>
      <p:sp>
        <p:nvSpPr>
          <p:cNvPr id="7" name="Slide Number Placeholder 6"/>
          <p:cNvSpPr>
            <a:spLocks noGrp="1"/>
          </p:cNvSpPr>
          <p:nvPr>
            <p:ph type="sldNum" sz="quarter" idx="11"/>
          </p:nvPr>
        </p:nvSpPr>
        <p:spPr/>
        <p:txBody>
          <a:bodyPr/>
          <a:lstStyle/>
          <a:p>
            <a:fld id="{5744759D-0EFF-4FB2-9CCE-04E00944F0FE}" type="slidenum">
              <a:rPr lang="en-US" smtClean="0">
                <a:solidFill>
                  <a:schemeClr val="tx1">
                    <a:lumMod val="10000"/>
                  </a:schemeClr>
                </a:solidFill>
              </a:rPr>
              <a:pPr/>
              <a:t>9</a:t>
            </a:fld>
            <a:endParaRPr lang="en-US" dirty="0">
              <a:solidFill>
                <a:schemeClr val="tx1">
                  <a:lumMod val="10000"/>
                </a:schemeClr>
              </a:solidFill>
            </a:endParaRPr>
          </a:p>
        </p:txBody>
      </p:sp>
      <p:sp>
        <p:nvSpPr>
          <p:cNvPr id="6" name="Footer Placeholder 5"/>
          <p:cNvSpPr>
            <a:spLocks noGrp="1"/>
          </p:cNvSpPr>
          <p:nvPr>
            <p:ph type="ftr" sz="quarter" idx="12"/>
          </p:nvPr>
        </p:nvSpPr>
        <p:spPr/>
        <p:txBody>
          <a:bodyPr/>
          <a:lstStyle/>
          <a:p>
            <a:r>
              <a:rPr lang="en-US">
                <a:solidFill>
                  <a:schemeClr val="tx1">
                    <a:lumMod val="10000"/>
                  </a:schemeClr>
                </a:solidFill>
              </a:rPr>
              <a:t>Medical CVS</a:t>
            </a:r>
            <a:endParaRPr lang="en-US" dirty="0">
              <a:solidFill>
                <a:schemeClr val="tx1">
                  <a:lumMod val="10000"/>
                </a:schemeClr>
              </a:solidFill>
            </a:endParaRPr>
          </a:p>
        </p:txBody>
      </p:sp>
      <p:sp>
        <p:nvSpPr>
          <p:cNvPr id="2" name="عنصر نائب للمحتوى 1"/>
          <p:cNvSpPr>
            <a:spLocks noGrp="1"/>
          </p:cNvSpPr>
          <p:nvPr>
            <p:ph sz="quarter" idx="4294967295"/>
          </p:nvPr>
        </p:nvSpPr>
        <p:spPr>
          <a:xfrm>
            <a:off x="273050" y="1733550"/>
            <a:ext cx="8597900" cy="4743450"/>
          </a:xfrm>
          <a:ln>
            <a:solidFill>
              <a:schemeClr val="accent1"/>
            </a:solidFill>
          </a:ln>
        </p:spPr>
        <p:txBody>
          <a:bodyPr>
            <a:noAutofit/>
          </a:bodyPr>
          <a:lstStyle/>
          <a:p>
            <a:pPr algn="l">
              <a:buFont typeface="Arial" pitchFamily="34" charset="0"/>
              <a:buChar char="•"/>
            </a:pPr>
            <a:r>
              <a:rPr lang="en-US" sz="2400" dirty="0">
                <a:solidFill>
                  <a:schemeClr val="tx1">
                    <a:lumMod val="10000"/>
                  </a:schemeClr>
                </a:solidFill>
              </a:rPr>
              <a:t>Cardiac muscle cells are found only in the heart, are specialized to pump blood powerfully and efficiently throughout our entire lifetime.</a:t>
            </a:r>
          </a:p>
          <a:p>
            <a:pPr algn="l">
              <a:buFont typeface="Arial" pitchFamily="34" charset="0"/>
              <a:buChar char="•"/>
            </a:pPr>
            <a:r>
              <a:rPr lang="en-US" sz="2400" dirty="0">
                <a:solidFill>
                  <a:schemeClr val="tx1">
                    <a:lumMod val="10000"/>
                  </a:schemeClr>
                </a:solidFill>
              </a:rPr>
              <a:t>Contractility describes the relative ability of the heart to eject a stroke volume (pump blood) </a:t>
            </a:r>
          </a:p>
          <a:p>
            <a:pPr algn="l"/>
            <a:r>
              <a:rPr lang="en-US" sz="2400" dirty="0">
                <a:solidFill>
                  <a:srgbClr val="C00000"/>
                </a:solidFill>
              </a:rPr>
              <a:t>Characteristics of cardiac muscle tissue cells: </a:t>
            </a:r>
          </a:p>
          <a:p>
            <a:pPr marL="457200" indent="-457200" algn="l">
              <a:buFont typeface="+mj-lt"/>
              <a:buAutoNum type="arabicPeriod"/>
            </a:pPr>
            <a:r>
              <a:rPr lang="en-US" sz="2400" dirty="0">
                <a:solidFill>
                  <a:srgbClr val="C00000"/>
                </a:solidFill>
              </a:rPr>
              <a:t>involuntary </a:t>
            </a:r>
          </a:p>
          <a:p>
            <a:pPr marL="457200" indent="-457200" algn="l">
              <a:buFont typeface="+mj-lt"/>
              <a:buAutoNum type="arabicPeriod"/>
            </a:pPr>
            <a:r>
              <a:rPr lang="en-US" sz="2400" dirty="0">
                <a:solidFill>
                  <a:srgbClr val="C00000"/>
                </a:solidFill>
              </a:rPr>
              <a:t>intrinsically controlled </a:t>
            </a:r>
          </a:p>
          <a:p>
            <a:pPr marL="457200" indent="-457200" algn="l">
              <a:buFont typeface="+mj-lt"/>
              <a:buAutoNum type="arabicPeriod"/>
            </a:pPr>
            <a:r>
              <a:rPr lang="en-US" sz="2400" dirty="0">
                <a:solidFill>
                  <a:srgbClr val="C00000"/>
                </a:solidFill>
              </a:rPr>
              <a:t>striated </a:t>
            </a:r>
          </a:p>
          <a:p>
            <a:pPr marL="457200" indent="-457200" algn="l">
              <a:buFont typeface="+mj-lt"/>
              <a:buAutoNum type="arabicPeriod"/>
            </a:pPr>
            <a:r>
              <a:rPr lang="en-US" sz="2400" dirty="0">
                <a:solidFill>
                  <a:schemeClr val="tx1">
                    <a:lumMod val="10000"/>
                  </a:schemeClr>
                </a:solidFill>
              </a:rPr>
              <a:t>Branched and </a:t>
            </a:r>
            <a:r>
              <a:rPr lang="en-US" sz="2400" dirty="0">
                <a:solidFill>
                  <a:srgbClr val="C00000"/>
                </a:solidFill>
              </a:rPr>
              <a:t>single nucleated</a:t>
            </a:r>
            <a:r>
              <a:rPr lang="en-US" sz="2400" dirty="0">
                <a:solidFill>
                  <a:schemeClr val="tx1">
                    <a:lumMod val="10000"/>
                  </a:schemeClr>
                </a:solidFill>
              </a:rPr>
              <a:t>.</a:t>
            </a:r>
          </a:p>
        </p:txBody>
      </p:sp>
      <p:sp>
        <p:nvSpPr>
          <p:cNvPr id="4" name="عنوان 3"/>
          <p:cNvSpPr>
            <a:spLocks noGrp="1"/>
          </p:cNvSpPr>
          <p:nvPr>
            <p:ph type="title" idx="4294967295"/>
          </p:nvPr>
        </p:nvSpPr>
        <p:spPr>
          <a:xfrm>
            <a:off x="1339376" y="977900"/>
            <a:ext cx="6829425" cy="549275"/>
          </a:xfrm>
          <a:solidFill>
            <a:schemeClr val="bg1"/>
          </a:solidFill>
          <a:ln>
            <a:solidFill>
              <a:schemeClr val="bg1"/>
            </a:solidFill>
          </a:ln>
        </p:spPr>
        <p:txBody>
          <a:bodyPr/>
          <a:lstStyle/>
          <a:p>
            <a:r>
              <a:rPr lang="en-US" dirty="0">
                <a:solidFill>
                  <a:schemeClr val="tx1"/>
                </a:solidFill>
              </a:rPr>
              <a:t>Physiologic Anatomy of Cardiac Muscle</a:t>
            </a:r>
            <a:endParaRPr lang="ar-SA" dirty="0">
              <a:solidFill>
                <a:schemeClr val="tx1"/>
              </a:solidFill>
            </a:endParaRPr>
          </a:p>
        </p:txBody>
      </p:sp>
      <p:pic>
        <p:nvPicPr>
          <p:cNvPr id="1026" name="Picture 2" descr="https://www.innerbody.com/assets/muscle_cell_type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5492"/>
          <a:stretch/>
        </p:blipFill>
        <p:spPr bwMode="auto">
          <a:xfrm>
            <a:off x="5864004" y="4276726"/>
            <a:ext cx="2304797" cy="1719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randombar(horizontal)">
                                      <p:cBhvr>
                                        <p:cTn id="7" dur="5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مخصص 5">
      <a:dk1>
        <a:srgbClr val="002060"/>
      </a:dk1>
      <a:lt1>
        <a:sysClr val="window" lastClr="FFFFFF"/>
      </a:lt1>
      <a:dk2>
        <a:srgbClr val="00206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2070</TotalTime>
  <Words>2431</Words>
  <Application>Microsoft Office PowerPoint</Application>
  <PresentationFormat>عرض على الشاشة (4:3)</PresentationFormat>
  <Paragraphs>368</Paragraphs>
  <Slides>33</Slides>
  <Notes>19</Notes>
  <HiddenSlides>0</HiddenSlides>
  <MMClips>0</MMClips>
  <ScaleCrop>false</ScaleCrop>
  <HeadingPairs>
    <vt:vector size="4" baseType="variant">
      <vt:variant>
        <vt:lpstr>نسق</vt:lpstr>
      </vt:variant>
      <vt:variant>
        <vt:i4>1</vt:i4>
      </vt:variant>
      <vt:variant>
        <vt:lpstr>عناوين الشرائح</vt:lpstr>
      </vt:variant>
      <vt:variant>
        <vt:i4>33</vt:i4>
      </vt:variant>
    </vt:vector>
  </HeadingPairs>
  <TitlesOfParts>
    <vt:vector size="34" baseType="lpstr">
      <vt:lpstr>BlackTie</vt:lpstr>
      <vt:lpstr>Cardiovascular physiology</vt:lpstr>
      <vt:lpstr>  Contractile mechanism  in cardiac muscle   </vt:lpstr>
      <vt:lpstr>Cardiovascular Physiology functions of the CVS</vt:lpstr>
      <vt:lpstr>عرض تقديمي في PowerPoint</vt:lpstr>
      <vt:lpstr>Physiology of Cardiac Muscle</vt:lpstr>
      <vt:lpstr>Physiology of Cardiac Muscle..</vt:lpstr>
      <vt:lpstr>CARDIAC MUSCLE PROPERTIES</vt:lpstr>
      <vt:lpstr>types of cardiac  muscle cells</vt:lpstr>
      <vt:lpstr>Physiologic Anatomy of Cardiac Muscle</vt:lpstr>
      <vt:lpstr>Physiologic Anatomy of Cardiac Muscle</vt:lpstr>
      <vt:lpstr>عرض تقديمي في PowerPoint</vt:lpstr>
      <vt:lpstr>Cardiac Muscle as a Syncytium</vt:lpstr>
      <vt:lpstr>Cardiac Muscle as a Syncytium</vt:lpstr>
      <vt:lpstr>Cardiac Muscle as a Syncytium</vt:lpstr>
      <vt:lpstr>Types of contraction</vt:lpstr>
      <vt:lpstr>Excitation-Contraction coupling</vt:lpstr>
      <vt:lpstr>Action potential  in Cardiac Muscle (ventricles)</vt:lpstr>
      <vt:lpstr>عرض تقديمي في PowerPoint</vt:lpstr>
      <vt:lpstr>Difference between action potential in skeletal and cardiac muscle</vt:lpstr>
      <vt:lpstr>Difference between action potential in skeletal and cardiac muscle</vt:lpstr>
      <vt:lpstr>عرض تقديمي في PowerPoint</vt:lpstr>
      <vt:lpstr>Refractory (resistant) Period of Cardiac Muscle</vt:lpstr>
      <vt:lpstr>Excitation-Contraction Coupling in cardiac muscle</vt:lpstr>
      <vt:lpstr>Excitation-Contraction Coupling…</vt:lpstr>
      <vt:lpstr>Calcium ions regulate the contraction of cardiac muscle:</vt:lpstr>
      <vt:lpstr>عرض تقديمي في PowerPoint</vt:lpstr>
      <vt:lpstr>Excitation-Contraction Coupling…</vt:lpstr>
      <vt:lpstr>illustration of the internal structures of an adult ventricular cardiomyocyte</vt:lpstr>
      <vt:lpstr>Duration of Contraction</vt:lpstr>
      <vt:lpstr>Factors regulating contractility (inotropy) </vt:lpstr>
      <vt:lpstr>Factors regulating contractility </vt:lpstr>
      <vt:lpstr>عرض تقديمي في PowerPoint</vt:lpstr>
      <vt:lpstr>abbreveations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tvtcadmin</dc:creator>
  <cp:lastModifiedBy>alanoud albawardi</cp:lastModifiedBy>
  <cp:revision>134</cp:revision>
  <dcterms:created xsi:type="dcterms:W3CDTF">2014-09-16T21:29:56Z</dcterms:created>
  <dcterms:modified xsi:type="dcterms:W3CDTF">2021-02-28T09:35:16Z</dcterms:modified>
</cp:coreProperties>
</file>