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7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9144000" cy="6858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121" autoAdjust="0"/>
  </p:normalViewPr>
  <p:slideViewPr>
    <p:cSldViewPr>
      <p:cViewPr varScale="1">
        <p:scale>
          <a:sx n="70" d="100"/>
          <a:sy n="70" d="100"/>
        </p:scale>
        <p:origin x="1983" y="3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518160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5864D2D-FCA0-4B35-8E98-76558902924A}" type="datetimeFigureOut">
              <a:rPr lang="ar-SA" smtClean="0"/>
              <a:t>17 رجب، 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518160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6073F09-7614-4FD0-BA1E-9456D9E270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5494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Figure 11-2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depolarization, demonstrated by red</a:t>
            </a:r>
          </a:p>
          <a:p>
            <a:pPr algn="l" rtl="0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positive charges inside and red negative charges outside,</a:t>
            </a:r>
          </a:p>
          <a:p>
            <a:pPr algn="l" rtl="0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traveling from left to right. The first half of the fiber has</a:t>
            </a:r>
          </a:p>
          <a:p>
            <a:pPr algn="l" rtl="0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already depolarized, while the remaining half is still polarized.</a:t>
            </a:r>
          </a:p>
          <a:p>
            <a:pPr algn="l" rtl="0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Therefore, the left electrode on the outside of the</a:t>
            </a:r>
          </a:p>
          <a:p>
            <a:pPr algn="l" rtl="0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fiber is in an area of negativity, and the right electrode is in</a:t>
            </a:r>
          </a:p>
          <a:p>
            <a:pPr algn="l" rtl="0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area of positivity; this causes the meter to record positively.</a:t>
            </a:r>
          </a:p>
          <a:p>
            <a:pPr algn="l" rtl="0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right of the muscle fiber is shown a record of changes in potential between the two electrodes, as</a:t>
            </a:r>
          </a:p>
          <a:p>
            <a:pPr algn="l" rtl="0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recorded by a high-speed recording meter. Note that when</a:t>
            </a:r>
          </a:p>
          <a:p>
            <a:pPr algn="l" rtl="0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depolarization has reached the halfway mark in Figure</a:t>
            </a:r>
          </a:p>
          <a:p>
            <a:pPr algn="l" rtl="0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11-2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record has risen to a maximum positive value.</a:t>
            </a:r>
          </a:p>
          <a:p>
            <a:pPr algn="l" rtl="0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Figure 11-2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depolarization has extended over the</a:t>
            </a:r>
          </a:p>
          <a:p>
            <a:pPr algn="l" rtl="0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entire muscle fiber, and the recording to the right has</a:t>
            </a:r>
          </a:p>
          <a:p>
            <a:pPr algn="l" rtl="0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returned to the zero baseline because both electrodes are</a:t>
            </a:r>
          </a:p>
          <a:p>
            <a:pPr algn="l" rtl="0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in areas of equal negativity. The completed wave is</a:t>
            </a:r>
          </a:p>
          <a:p>
            <a:pPr algn="l" rtl="0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depolarization wave because it results from spread of</a:t>
            </a:r>
          </a:p>
          <a:p>
            <a:pPr algn="l" rtl="0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depolarization along the muscle fiber membrane.</a:t>
            </a:r>
          </a:p>
          <a:p>
            <a:pPr algn="l" rtl="0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11-2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shows halfway repolarization of the</a:t>
            </a:r>
          </a:p>
          <a:p>
            <a:pPr algn="l" rtl="0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same muscle fiber, with positivity returning to the outside</a:t>
            </a:r>
          </a:p>
          <a:p>
            <a:pPr algn="l" rtl="0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fiber. At this point, the left electrode is in an</a:t>
            </a:r>
          </a:p>
          <a:p>
            <a:pPr algn="l" rtl="0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area of positivity, and the right electrode is in an area</a:t>
            </a:r>
          </a:p>
          <a:p>
            <a:pPr algn="l" rtl="0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negativity. This is opposite to the polarity in Figure</a:t>
            </a:r>
          </a:p>
          <a:p>
            <a:pPr algn="l" rtl="0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11-2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Consequently, the recording, as shown to the</a:t>
            </a:r>
          </a:p>
          <a:p>
            <a:pPr algn="l" rtl="0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right, becomes negative.</a:t>
            </a:r>
          </a:p>
          <a:p>
            <a:pPr algn="l" rtl="0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Figure 11-2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muscle fiber has completely repolarized,</a:t>
            </a:r>
          </a:p>
          <a:p>
            <a:pPr algn="l" rtl="0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both electrodes are now in areas of positivity</a:t>
            </a:r>
          </a:p>
          <a:p>
            <a:pPr algn="l" rtl="0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that no potential difference is recorded between</a:t>
            </a:r>
          </a:p>
          <a:p>
            <a:pPr algn="l" rtl="0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them. Thus, in the recording to the right, the potential</a:t>
            </a:r>
          </a:p>
          <a:p>
            <a:pPr algn="l" rtl="0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returns once more to zero. This completed negative wave</a:t>
            </a:r>
          </a:p>
          <a:p>
            <a:pPr algn="l" rtl="0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repolarization wave because it results from spread of</a:t>
            </a:r>
          </a:p>
          <a:p>
            <a:pPr algn="l" rtl="0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repolarization along the muscle fiber membrane.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73F09-7614-4FD0-BA1E-9456D9E27034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163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FF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FF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FF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9914" y="240538"/>
            <a:ext cx="542417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FF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9450" y="1746250"/>
            <a:ext cx="7867650" cy="3717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743200" y="2743200"/>
            <a:ext cx="3581400" cy="0"/>
          </a:xfrm>
          <a:custGeom>
            <a:avLst/>
            <a:gdLst/>
            <a:ahLst/>
            <a:cxnLst/>
            <a:rect l="l" t="t" r="r" b="b"/>
            <a:pathLst>
              <a:path w="3581400">
                <a:moveTo>
                  <a:pt x="0" y="0"/>
                </a:moveTo>
                <a:lnTo>
                  <a:pt x="3581400" y="0"/>
                </a:lnTo>
              </a:path>
            </a:pathLst>
          </a:custGeom>
          <a:ln w="317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214359" y="238125"/>
            <a:ext cx="678180" cy="1471930"/>
            <a:chOff x="8214359" y="238125"/>
            <a:chExt cx="678180" cy="14719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14359" y="954023"/>
              <a:ext cx="678179" cy="7559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9599" y="238125"/>
              <a:ext cx="647700" cy="725932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7275" y="238125"/>
            <a:ext cx="6943725" cy="904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817052" y="1437505"/>
            <a:ext cx="5424170" cy="1130438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2058035" marR="5080" indent="-2045970">
              <a:lnSpc>
                <a:spcPts val="4300"/>
              </a:lnSpc>
              <a:spcBef>
                <a:spcPts val="215"/>
              </a:spcBef>
            </a:pPr>
            <a:r>
              <a:rPr spc="-5" dirty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</a:rPr>
              <a:t>ELECT</a:t>
            </a:r>
            <a:r>
              <a:rPr spc="5" dirty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</a:rPr>
              <a:t>R</a:t>
            </a:r>
            <a:r>
              <a:rPr spc="-5" dirty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</a:rPr>
              <a:t>OC</a:t>
            </a:r>
            <a:r>
              <a:rPr dirty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</a:rPr>
              <a:t>A</a:t>
            </a:r>
            <a:r>
              <a:rPr spc="-5" dirty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</a:rPr>
              <a:t>R</a:t>
            </a:r>
            <a:r>
              <a:rPr spc="5" dirty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</a:rPr>
              <a:t>D</a:t>
            </a:r>
            <a:r>
              <a:rPr spc="-5" dirty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</a:rPr>
              <a:t>IOGRAM  </a:t>
            </a:r>
            <a:r>
              <a:rPr dirty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</a:rPr>
              <a:t>(ECG)</a:t>
            </a: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71800" y="2895600"/>
            <a:ext cx="3200400" cy="195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object 28"/>
          <p:cNvSpPr txBox="1"/>
          <p:nvPr/>
        </p:nvSpPr>
        <p:spPr>
          <a:xfrm>
            <a:off x="2823138" y="5334058"/>
            <a:ext cx="3582670" cy="10077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1595"/>
              </a:lnSpc>
              <a:spcBef>
                <a:spcPts val="100"/>
              </a:spcBef>
            </a:pPr>
            <a:r>
              <a:rPr sz="1400" b="1" i="1" dirty="0">
                <a:solidFill>
                  <a:srgbClr val="00B0F0"/>
                </a:solidFill>
                <a:latin typeface="Calibri"/>
                <a:cs typeface="Calibri"/>
              </a:rPr>
              <a:t>Dr</a:t>
            </a:r>
            <a:r>
              <a:rPr sz="1400" b="1" i="1" spc="-2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b="1" i="1" spc="-10" dirty="0">
                <a:solidFill>
                  <a:srgbClr val="00B0F0"/>
                </a:solidFill>
                <a:latin typeface="Calibri"/>
                <a:cs typeface="Calibri"/>
              </a:rPr>
              <a:t>Syed</a:t>
            </a:r>
            <a:r>
              <a:rPr sz="1400" b="1" i="1" spc="-2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00B0F0"/>
                </a:solidFill>
                <a:latin typeface="Calibri"/>
                <a:cs typeface="Calibri"/>
              </a:rPr>
              <a:t>Shahid</a:t>
            </a:r>
            <a:r>
              <a:rPr sz="1400" b="1" i="1" spc="-4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00B0F0"/>
                </a:solidFill>
                <a:latin typeface="Calibri"/>
                <a:cs typeface="Calibri"/>
              </a:rPr>
              <a:t>Habib</a:t>
            </a:r>
            <a:endParaRPr sz="1400">
              <a:solidFill>
                <a:srgbClr val="00B0F0"/>
              </a:solidFill>
              <a:latin typeface="Calibri"/>
              <a:cs typeface="Calibri"/>
            </a:endParaRPr>
          </a:p>
          <a:p>
            <a:pPr marL="12065" marR="5080" algn="ctr">
              <a:lnSpc>
                <a:spcPts val="1510"/>
              </a:lnSpc>
              <a:spcBef>
                <a:spcPts val="110"/>
              </a:spcBef>
            </a:pPr>
            <a:r>
              <a:rPr sz="1400" b="1" spc="-5" dirty="0">
                <a:solidFill>
                  <a:srgbClr val="00B0F0"/>
                </a:solidFill>
                <a:latin typeface="Calibri"/>
                <a:cs typeface="Calibri"/>
              </a:rPr>
              <a:t>Professor </a:t>
            </a:r>
            <a:r>
              <a:rPr sz="1400" b="1" dirty="0">
                <a:solidFill>
                  <a:srgbClr val="00B0F0"/>
                </a:solidFill>
                <a:latin typeface="Calibri"/>
                <a:cs typeface="Calibri"/>
              </a:rPr>
              <a:t>&amp; </a:t>
            </a:r>
            <a:r>
              <a:rPr sz="1400" b="1" spc="-5" dirty="0">
                <a:solidFill>
                  <a:srgbClr val="00B0F0"/>
                </a:solidFill>
                <a:latin typeface="Calibri"/>
                <a:cs typeface="Calibri"/>
              </a:rPr>
              <a:t>Consultant Clinical Neurophysiology </a:t>
            </a:r>
            <a:r>
              <a:rPr sz="1400" b="1" spc="-30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B0F0"/>
                </a:solidFill>
                <a:latin typeface="Calibri"/>
                <a:cs typeface="Calibri"/>
              </a:rPr>
              <a:t>Dept.</a:t>
            </a:r>
            <a:r>
              <a:rPr sz="1400" b="1" spc="-4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B0F0"/>
                </a:solidFill>
                <a:latin typeface="Calibri"/>
                <a:cs typeface="Calibri"/>
              </a:rPr>
              <a:t>of</a:t>
            </a:r>
            <a:r>
              <a:rPr sz="1400" b="1" spc="-1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B0F0"/>
                </a:solidFill>
                <a:latin typeface="Calibri"/>
                <a:cs typeface="Calibri"/>
              </a:rPr>
              <a:t>Physiology</a:t>
            </a:r>
            <a:endParaRPr sz="1400">
              <a:solidFill>
                <a:srgbClr val="00B0F0"/>
              </a:solidFill>
              <a:latin typeface="Calibri"/>
              <a:cs typeface="Calibri"/>
            </a:endParaRPr>
          </a:p>
          <a:p>
            <a:pPr marL="749935" marR="743585" algn="ctr">
              <a:lnSpc>
                <a:spcPts val="1510"/>
              </a:lnSpc>
              <a:spcBef>
                <a:spcPts val="5"/>
              </a:spcBef>
            </a:pPr>
            <a:r>
              <a:rPr sz="1400" b="1" spc="-5" dirty="0">
                <a:solidFill>
                  <a:srgbClr val="00B0F0"/>
                </a:solidFill>
                <a:latin typeface="Calibri"/>
                <a:cs typeface="Calibri"/>
              </a:rPr>
              <a:t>College</a:t>
            </a:r>
            <a:r>
              <a:rPr sz="1400" b="1" spc="-4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B0F0"/>
                </a:solidFill>
                <a:latin typeface="Calibri"/>
                <a:cs typeface="Calibri"/>
              </a:rPr>
              <a:t>of</a:t>
            </a:r>
            <a:r>
              <a:rPr sz="1400" b="1" spc="-2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B0F0"/>
                </a:solidFill>
                <a:latin typeface="Calibri"/>
                <a:cs typeface="Calibri"/>
              </a:rPr>
              <a:t>Medicine</a:t>
            </a:r>
            <a:r>
              <a:rPr sz="1400" b="1" spc="-4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B0F0"/>
                </a:solidFill>
                <a:latin typeface="Calibri"/>
                <a:cs typeface="Calibri"/>
              </a:rPr>
              <a:t>&amp;</a:t>
            </a:r>
            <a:r>
              <a:rPr sz="1400" b="1" spc="-2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B0F0"/>
                </a:solidFill>
                <a:latin typeface="Calibri"/>
                <a:cs typeface="Calibri"/>
              </a:rPr>
              <a:t>KKUH </a:t>
            </a:r>
            <a:r>
              <a:rPr sz="1400" b="1" spc="-30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B0F0"/>
                </a:solidFill>
                <a:latin typeface="Calibri"/>
                <a:cs typeface="Calibri"/>
              </a:rPr>
              <a:t>King</a:t>
            </a:r>
            <a:r>
              <a:rPr sz="1400" b="1" spc="-3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B0F0"/>
                </a:solidFill>
                <a:latin typeface="Calibri"/>
                <a:cs typeface="Calibri"/>
              </a:rPr>
              <a:t>Saud</a:t>
            </a:r>
            <a:r>
              <a:rPr sz="1400" b="1" spc="-2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B0F0"/>
                </a:solidFill>
                <a:latin typeface="Calibri"/>
                <a:cs typeface="Calibri"/>
              </a:rPr>
              <a:t>University</a:t>
            </a:r>
            <a:endParaRPr sz="1400">
              <a:solidFill>
                <a:srgbClr val="00B0F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09675" y="1261046"/>
            <a:ext cx="7153275" cy="4015104"/>
            <a:chOff x="1209675" y="1261046"/>
            <a:chExt cx="7153275" cy="401510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9200" y="1270634"/>
              <a:ext cx="7133971" cy="399580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object 4"/>
            <p:cNvSpPr/>
            <p:nvPr/>
          </p:nvSpPr>
          <p:spPr>
            <a:xfrm>
              <a:off x="1214437" y="1265808"/>
              <a:ext cx="7143750" cy="4005579"/>
            </a:xfrm>
            <a:custGeom>
              <a:avLst/>
              <a:gdLst/>
              <a:ahLst/>
              <a:cxnLst/>
              <a:rect l="l" t="t" r="r" b="b"/>
              <a:pathLst>
                <a:path w="7143750" h="4005579">
                  <a:moveTo>
                    <a:pt x="0" y="4005326"/>
                  </a:moveTo>
                  <a:lnTo>
                    <a:pt x="7143496" y="4005326"/>
                  </a:lnTo>
                  <a:lnTo>
                    <a:pt x="7143496" y="0"/>
                  </a:lnTo>
                  <a:lnTo>
                    <a:pt x="0" y="0"/>
                  </a:lnTo>
                  <a:lnTo>
                    <a:pt x="0" y="4005326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41146"/>
            <a:ext cx="7680959" cy="6776084"/>
            <a:chOff x="731519" y="41146"/>
            <a:chExt cx="7680959" cy="67760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41146"/>
              <a:ext cx="7680959" cy="677570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2024" y="271462"/>
              <a:ext cx="7219950" cy="63150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4080" y="2824733"/>
            <a:ext cx="114300" cy="127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4080" y="3104133"/>
            <a:ext cx="114300" cy="127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4080" y="4170934"/>
            <a:ext cx="114300" cy="127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4080" y="4463034"/>
            <a:ext cx="114300" cy="1270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4080" y="4755134"/>
            <a:ext cx="114300" cy="1270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4080" y="5323078"/>
            <a:ext cx="114300" cy="1270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4080" y="5526265"/>
            <a:ext cx="114300" cy="1270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4080" y="5742165"/>
            <a:ext cx="114300" cy="1270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40852" y="6646162"/>
            <a:ext cx="381000" cy="21183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426957" y="6683756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57200" y="5820155"/>
            <a:ext cx="8168640" cy="944880"/>
            <a:chOff x="457200" y="5820155"/>
            <a:chExt cx="8168640" cy="944880"/>
          </a:xfrm>
        </p:grpSpPr>
        <p:sp>
          <p:nvSpPr>
            <p:cNvPr id="13" name="object 13"/>
            <p:cNvSpPr/>
            <p:nvPr/>
          </p:nvSpPr>
          <p:spPr>
            <a:xfrm>
              <a:off x="457200" y="5907697"/>
              <a:ext cx="8168640" cy="746760"/>
            </a:xfrm>
            <a:custGeom>
              <a:avLst/>
              <a:gdLst/>
              <a:ahLst/>
              <a:cxnLst/>
              <a:rect l="l" t="t" r="r" b="b"/>
              <a:pathLst>
                <a:path w="8168640" h="746759">
                  <a:moveTo>
                    <a:pt x="8168640" y="0"/>
                  </a:moveTo>
                  <a:lnTo>
                    <a:pt x="0" y="0"/>
                  </a:lnTo>
                  <a:lnTo>
                    <a:pt x="0" y="746353"/>
                  </a:lnTo>
                  <a:lnTo>
                    <a:pt x="8168640" y="746353"/>
                  </a:lnTo>
                  <a:lnTo>
                    <a:pt x="816864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2436" y="5820155"/>
              <a:ext cx="955548" cy="5135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0136" y="5820155"/>
              <a:ext cx="1828800" cy="51358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21379" y="5820155"/>
              <a:ext cx="1065276" cy="51358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30623" y="5820155"/>
              <a:ext cx="513588" cy="51358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89703" y="5820155"/>
              <a:ext cx="655320" cy="51358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90515" y="5820155"/>
              <a:ext cx="896112" cy="51358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35167" y="5820155"/>
              <a:ext cx="777239" cy="51358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59423" y="5820155"/>
              <a:ext cx="769620" cy="51358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71488" y="5820155"/>
              <a:ext cx="1475231" cy="5135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4004" y="6035039"/>
              <a:ext cx="1944624" cy="51358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79548" y="6035039"/>
              <a:ext cx="752856" cy="51358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74848" y="6035039"/>
              <a:ext cx="891539" cy="51358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13404" y="6035039"/>
              <a:ext cx="3162300" cy="51358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525767" y="6035039"/>
              <a:ext cx="867155" cy="51358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142988" y="6035039"/>
              <a:ext cx="495300" cy="51358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383780" y="6035039"/>
              <a:ext cx="918972" cy="51358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049768" y="6035039"/>
              <a:ext cx="445007" cy="51358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531364" y="6251446"/>
              <a:ext cx="1024127" cy="51358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00983" y="6251446"/>
              <a:ext cx="655320" cy="51358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715511" y="6251446"/>
              <a:ext cx="862584" cy="51358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19015" y="6251446"/>
              <a:ext cx="1828800" cy="51358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890259" y="6251446"/>
              <a:ext cx="865632" cy="513588"/>
            </a:xfrm>
            <a:prstGeom prst="rect">
              <a:avLst/>
            </a:prstGeom>
          </p:spPr>
        </p:pic>
      </p:grpSp>
      <p:graphicFrame>
        <p:nvGraphicFramePr>
          <p:cNvPr id="36" name="object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935771"/>
              </p:ext>
            </p:extLst>
          </p:nvPr>
        </p:nvGraphicFramePr>
        <p:xfrm>
          <a:off x="22792" y="138112"/>
          <a:ext cx="9047480" cy="65016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422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96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FF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401320" algn="l">
                        <a:lnSpc>
                          <a:spcPts val="4700"/>
                        </a:lnSpc>
                      </a:pPr>
                      <a:r>
                        <a:rPr sz="4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Causes</a:t>
                      </a:r>
                      <a:r>
                        <a:rPr sz="44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4400" spc="-1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ECG</a:t>
                      </a:r>
                      <a:r>
                        <a:rPr sz="4400" spc="-1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Waves</a:t>
                      </a:r>
                    </a:p>
                  </a:txBody>
                  <a:tcPr marL="0" marR="0" marT="0" marB="0">
                    <a:lnL w="28575">
                      <a:solidFill>
                        <a:srgbClr val="00FF00"/>
                      </a:solidFill>
                      <a:prstDash val="solid"/>
                    </a:lnL>
                    <a:lnR w="28575">
                      <a:solidFill>
                        <a:srgbClr val="00FF00"/>
                      </a:solidFill>
                      <a:prstDash val="solid"/>
                    </a:lnR>
                    <a:lnT w="28575">
                      <a:solidFill>
                        <a:srgbClr val="00FF00"/>
                      </a:solidFill>
                      <a:prstDash val="solid"/>
                    </a:lnT>
                    <a:lnB w="28575">
                      <a:solidFill>
                        <a:srgbClr val="00FF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FF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79">
                <a:tc gridSpan="3">
                  <a:txBody>
                    <a:bodyPr/>
                    <a:lstStyle/>
                    <a:p>
                      <a:pPr marL="117475">
                        <a:lnSpc>
                          <a:spcPts val="1820"/>
                        </a:lnSpc>
                      </a:pPr>
                      <a:r>
                        <a:rPr sz="1600" spc="-10" dirty="0">
                          <a:solidFill>
                            <a:srgbClr val="FFFFCC"/>
                          </a:solidFill>
                          <a:latin typeface="Arial Black"/>
                          <a:cs typeface="Arial Black"/>
                        </a:rPr>
                        <a:t>ECG</a:t>
                      </a:r>
                      <a:r>
                        <a:rPr sz="1600" spc="-80" dirty="0">
                          <a:solidFill>
                            <a:srgbClr val="FFFFCC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600" spc="-20" dirty="0">
                          <a:solidFill>
                            <a:srgbClr val="FFFFCC"/>
                          </a:solidFill>
                          <a:latin typeface="Arial Black"/>
                          <a:cs typeface="Arial Black"/>
                        </a:rPr>
                        <a:t>Wave</a:t>
                      </a:r>
                      <a:endParaRPr sz="16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4170">
                        <a:lnSpc>
                          <a:spcPts val="1820"/>
                        </a:lnSpc>
                      </a:pPr>
                      <a:r>
                        <a:rPr sz="1600" spc="-5" dirty="0">
                          <a:solidFill>
                            <a:srgbClr val="FFFFCC"/>
                          </a:solidFill>
                          <a:latin typeface="Arial Black"/>
                          <a:cs typeface="Arial Black"/>
                        </a:rPr>
                        <a:t>Cause</a:t>
                      </a:r>
                      <a:endParaRPr sz="16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FF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66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6510" algn="ctr">
                        <a:lnSpc>
                          <a:spcPts val="1820"/>
                        </a:lnSpc>
                      </a:pPr>
                      <a:r>
                        <a:rPr sz="1600" dirty="0">
                          <a:solidFill>
                            <a:srgbClr val="FFFFCC"/>
                          </a:solidFill>
                          <a:latin typeface="Arial Black"/>
                          <a:cs typeface="Arial Black"/>
                        </a:rPr>
                        <a:t>Represent</a:t>
                      </a:r>
                      <a:endParaRPr sz="1600" dirty="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FF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117">
                <a:tc gridSpan="3">
                  <a:txBody>
                    <a:bodyPr/>
                    <a:lstStyle/>
                    <a:p>
                      <a:pPr marL="313690">
                        <a:lnSpc>
                          <a:spcPts val="1880"/>
                        </a:lnSpc>
                      </a:pPr>
                      <a:r>
                        <a:rPr sz="1600" b="1" spc="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P-</a:t>
                      </a:r>
                      <a:r>
                        <a:rPr sz="1600" b="1" spc="-8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wave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 marR="108585" indent="393065">
                        <a:lnSpc>
                          <a:spcPts val="1600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Atrial </a:t>
                      </a:r>
                      <a:r>
                        <a:rPr sz="14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3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 spc="2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3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po</a:t>
                      </a:r>
                      <a:r>
                        <a:rPr sz="1400" b="1" spc="1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b="1" spc="2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4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1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1400" b="1" spc="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2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b="1" spc="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3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21310">
                        <a:lnSpc>
                          <a:spcPts val="1395"/>
                        </a:lnSpc>
                      </a:pPr>
                      <a:endParaRPr lang="en-US" sz="1600" spc="-30" dirty="0">
                        <a:solidFill>
                          <a:srgbClr val="000099"/>
                        </a:solidFill>
                        <a:latin typeface="Arial"/>
                        <a:cs typeface="Arial"/>
                      </a:endParaRPr>
                    </a:p>
                    <a:p>
                      <a:pPr marL="321310">
                        <a:lnSpc>
                          <a:spcPts val="1395"/>
                        </a:lnSpc>
                      </a:pPr>
                      <a:r>
                        <a:rPr sz="1600" spc="-3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1600" spc="-1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600" spc="4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electrical</a:t>
                      </a:r>
                      <a:r>
                        <a:rPr sz="1600" spc="-5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impulse</a:t>
                      </a:r>
                      <a:r>
                        <a:rPr sz="1600" spc="-6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from </a:t>
                      </a:r>
                      <a:r>
                        <a:rPr sz="1600" spc="-2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SA</a:t>
                      </a:r>
                      <a:r>
                        <a:rPr sz="1600" spc="-23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node</a:t>
                      </a:r>
                      <a:r>
                        <a:rPr sz="1600" spc="-5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600" spc="5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spread</a:t>
                      </a:r>
                      <a:r>
                        <a:rPr sz="1600" spc="-2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through</a:t>
                      </a:r>
                      <a:r>
                        <a:rPr sz="1600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atrial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321310">
                        <a:lnSpc>
                          <a:spcPts val="1650"/>
                        </a:lnSpc>
                      </a:pPr>
                      <a:r>
                        <a:rPr sz="16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mu</a:t>
                      </a:r>
                      <a:r>
                        <a:rPr sz="1600" spc="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6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cle. </a:t>
                      </a:r>
                      <a:r>
                        <a:rPr sz="1600" spc="4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Duration</a:t>
                      </a:r>
                      <a:r>
                        <a:rPr sz="1600" spc="7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= </a:t>
                      </a:r>
                      <a:r>
                        <a:rPr sz="1600" spc="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0.0</a:t>
                      </a:r>
                      <a:r>
                        <a:rPr sz="16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600" spc="2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600" spc="-26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0.</a:t>
                      </a:r>
                      <a:r>
                        <a:rPr sz="16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600" spc="2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sec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321310">
                        <a:lnSpc>
                          <a:spcPts val="1810"/>
                        </a:lnSpc>
                      </a:pPr>
                      <a:r>
                        <a:rPr sz="16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Precedes</a:t>
                      </a:r>
                      <a:r>
                        <a:rPr sz="1600" spc="6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at</a:t>
                      </a:r>
                      <a:r>
                        <a:rPr sz="1600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600" spc="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600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600" spc="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c</a:t>
                      </a:r>
                      <a:r>
                        <a:rPr sz="1600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ont</a:t>
                      </a:r>
                      <a:r>
                        <a:rPr sz="1600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600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600" spc="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600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600" spc="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600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6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600" spc="5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Symbol"/>
                          <a:cs typeface="Symbol"/>
                        </a:rPr>
                        <a:t></a:t>
                      </a:r>
                      <a:r>
                        <a:rPr sz="1600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0.0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600" spc="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600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0.0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600" spc="-13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sec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39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666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1897">
                <a:tc gridSpan="3">
                  <a:txBody>
                    <a:bodyPr/>
                    <a:lstStyle/>
                    <a:p>
                      <a:pPr marR="635" algn="ctr">
                        <a:lnSpc>
                          <a:spcPts val="1845"/>
                        </a:lnSpc>
                      </a:pPr>
                      <a:r>
                        <a:rPr sz="1600" b="1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QRS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910"/>
                        </a:lnSpc>
                      </a:pPr>
                      <a:r>
                        <a:rPr sz="16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complex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9375" marR="94615" indent="152400">
                        <a:lnSpc>
                          <a:spcPts val="1600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Ventricular </a:t>
                      </a:r>
                      <a:r>
                        <a:rPr sz="14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3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 spc="2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3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po</a:t>
                      </a:r>
                      <a:r>
                        <a:rPr sz="1400" b="1" spc="1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b="1" spc="2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4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1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1400" b="1" spc="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2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b="1" spc="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3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70205">
                        <a:lnSpc>
                          <a:spcPts val="1885"/>
                        </a:lnSpc>
                      </a:pPr>
                      <a:r>
                        <a:rPr sz="1600" spc="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Measured</a:t>
                      </a:r>
                      <a:r>
                        <a:rPr sz="1600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from</a:t>
                      </a:r>
                      <a:r>
                        <a:rPr sz="1600" spc="-1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beginning</a:t>
                      </a:r>
                      <a:r>
                        <a:rPr sz="1600" spc="-7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600" spc="-1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Q</a:t>
                      </a:r>
                      <a:r>
                        <a:rPr sz="1600" spc="-6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wave</a:t>
                      </a:r>
                      <a:r>
                        <a:rPr sz="1600" spc="-7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till</a:t>
                      </a:r>
                      <a:r>
                        <a:rPr sz="1600" spc="-1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end</a:t>
                      </a:r>
                      <a:r>
                        <a:rPr sz="1600" spc="-1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600" spc="4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-3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wave.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37020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6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Consists </a:t>
                      </a:r>
                      <a:r>
                        <a:rPr sz="1600" spc="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6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600" spc="2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600" spc="-1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16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ave</a:t>
                      </a:r>
                      <a:r>
                        <a:rPr sz="1600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6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: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42227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600" spc="-5" dirty="0">
                          <a:solidFill>
                            <a:srgbClr val="000099"/>
                          </a:solidFill>
                          <a:latin typeface="Arial Black"/>
                          <a:cs typeface="Arial Black"/>
                        </a:rPr>
                        <a:t>Q</a:t>
                      </a:r>
                      <a:r>
                        <a:rPr sz="1600" spc="-10" dirty="0">
                          <a:solidFill>
                            <a:srgbClr val="000099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600" spc="-30" dirty="0">
                          <a:solidFill>
                            <a:srgbClr val="000099"/>
                          </a:solidFill>
                          <a:latin typeface="Arial Black"/>
                          <a:cs typeface="Arial Black"/>
                        </a:rPr>
                        <a:t>wave:</a:t>
                      </a:r>
                      <a:r>
                        <a:rPr sz="1600" spc="-35" dirty="0">
                          <a:solidFill>
                            <a:srgbClr val="000099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600" spc="-20" dirty="0">
                          <a:solidFill>
                            <a:srgbClr val="000099"/>
                          </a:solidFill>
                          <a:latin typeface="Arial Black"/>
                          <a:cs typeface="Arial Black"/>
                        </a:rPr>
                        <a:t>(-ve):</a:t>
                      </a:r>
                      <a:r>
                        <a:rPr sz="1600" spc="95" dirty="0">
                          <a:solidFill>
                            <a:srgbClr val="000099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400" spc="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Produced</a:t>
                      </a:r>
                      <a:r>
                        <a:rPr sz="1400" spc="-12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sz="1400" spc="-114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depolarization</a:t>
                      </a:r>
                      <a:r>
                        <a:rPr sz="1400" spc="-9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400" spc="-16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interventricular</a:t>
                      </a:r>
                      <a:r>
                        <a:rPr sz="1400" spc="-14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septum.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42227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spc="-5" dirty="0">
                          <a:solidFill>
                            <a:srgbClr val="000099"/>
                          </a:solidFill>
                          <a:latin typeface="Arial Black"/>
                          <a:cs typeface="Arial Black"/>
                        </a:rPr>
                        <a:t>R</a:t>
                      </a:r>
                      <a:r>
                        <a:rPr sz="1600" spc="-30" dirty="0">
                          <a:solidFill>
                            <a:srgbClr val="000099"/>
                          </a:solidFill>
                          <a:latin typeface="Arial Black"/>
                          <a:cs typeface="Arial Black"/>
                        </a:rPr>
                        <a:t> wave:</a:t>
                      </a:r>
                      <a:r>
                        <a:rPr sz="1600" spc="-65" dirty="0">
                          <a:solidFill>
                            <a:srgbClr val="000099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600" spc="-30" dirty="0">
                          <a:solidFill>
                            <a:srgbClr val="000099"/>
                          </a:solidFill>
                          <a:latin typeface="Arial Black"/>
                          <a:cs typeface="Arial Black"/>
                        </a:rPr>
                        <a:t>(+ve):</a:t>
                      </a:r>
                      <a:r>
                        <a:rPr sz="1600" spc="95" dirty="0">
                          <a:solidFill>
                            <a:srgbClr val="000099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400" spc="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Produced</a:t>
                      </a:r>
                      <a:r>
                        <a:rPr sz="1400" spc="-114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sz="1400" spc="-2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depolarization</a:t>
                      </a:r>
                      <a:r>
                        <a:rPr sz="1400" spc="-9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400" spc="-15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ventricular</a:t>
                      </a:r>
                      <a:r>
                        <a:rPr sz="1400" spc="-14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wall.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4222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spc="-5" dirty="0">
                          <a:solidFill>
                            <a:srgbClr val="000099"/>
                          </a:solidFill>
                          <a:latin typeface="Arial Black"/>
                          <a:cs typeface="Arial Black"/>
                        </a:rPr>
                        <a:t>S</a:t>
                      </a:r>
                      <a:r>
                        <a:rPr sz="1600" spc="5" dirty="0">
                          <a:solidFill>
                            <a:srgbClr val="000099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600" spc="-30" dirty="0">
                          <a:solidFill>
                            <a:srgbClr val="000099"/>
                          </a:solidFill>
                          <a:latin typeface="Arial Black"/>
                          <a:cs typeface="Arial Black"/>
                        </a:rPr>
                        <a:t>wave:</a:t>
                      </a:r>
                      <a:r>
                        <a:rPr sz="1600" spc="-35" dirty="0">
                          <a:solidFill>
                            <a:srgbClr val="000099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600" spc="-20" dirty="0">
                          <a:solidFill>
                            <a:srgbClr val="000099"/>
                          </a:solidFill>
                          <a:latin typeface="Arial Black"/>
                          <a:cs typeface="Arial Black"/>
                        </a:rPr>
                        <a:t>(-ve):</a:t>
                      </a:r>
                      <a:r>
                        <a:rPr sz="1600" dirty="0">
                          <a:solidFill>
                            <a:srgbClr val="000099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400" spc="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Produced</a:t>
                      </a:r>
                      <a:r>
                        <a:rPr sz="1400" spc="-2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sz="1400" spc="2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depolarization</a:t>
                      </a:r>
                      <a:r>
                        <a:rPr sz="14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400" spc="14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400" spc="-5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base </a:t>
                      </a:r>
                      <a:r>
                        <a:rPr sz="14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400" spc="3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400" spc="-4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heart.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37020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6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Duration</a:t>
                      </a:r>
                      <a:r>
                        <a:rPr sz="1600" spc="5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0099"/>
                          </a:solidFill>
                          <a:latin typeface="Symbol"/>
                          <a:cs typeface="Symbol"/>
                        </a:rPr>
                        <a:t></a:t>
                      </a:r>
                      <a:r>
                        <a:rPr sz="1600" spc="5" dirty="0">
                          <a:solidFill>
                            <a:srgbClr val="0000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0.</a:t>
                      </a:r>
                      <a:r>
                        <a:rPr sz="16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600" spc="-229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se</a:t>
                      </a:r>
                      <a:r>
                        <a:rPr sz="1600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6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37020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6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Precedes</a:t>
                      </a:r>
                      <a:r>
                        <a:rPr sz="1600" spc="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ventricular</a:t>
                      </a:r>
                      <a:r>
                        <a:rPr sz="1600" spc="7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contraction</a:t>
                      </a:r>
                      <a:r>
                        <a:rPr sz="16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sz="1600" spc="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FF0000"/>
                          </a:solidFill>
                          <a:latin typeface="Symbol"/>
                          <a:cs typeface="Symbol"/>
                        </a:rPr>
                        <a:t></a:t>
                      </a:r>
                      <a:r>
                        <a:rPr sz="1600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0.02</a:t>
                      </a:r>
                      <a:endParaRPr sz="16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marL="37020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sec.</a:t>
                      </a:r>
                      <a:r>
                        <a:rPr sz="1600" spc="48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Occurs</a:t>
                      </a:r>
                      <a:r>
                        <a:rPr sz="1600" spc="-7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after</a:t>
                      </a:r>
                      <a:r>
                        <a:rPr sz="1600" spc="-5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P-wave</a:t>
                      </a:r>
                      <a:r>
                        <a:rPr sz="1600" spc="-6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sz="1600" spc="1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99"/>
                          </a:solidFill>
                          <a:latin typeface="Symbol"/>
                          <a:cs typeface="Symbol"/>
                        </a:rPr>
                        <a:t></a:t>
                      </a:r>
                      <a:r>
                        <a:rPr sz="1600" spc="60" dirty="0">
                          <a:solidFill>
                            <a:srgbClr val="0000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0.12-0.2</a:t>
                      </a:r>
                      <a:r>
                        <a:rPr sz="1600" spc="-2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sec</a:t>
                      </a:r>
                      <a:r>
                        <a:rPr sz="1600" spc="-8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=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37020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600" spc="-2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PR</a:t>
                      </a:r>
                      <a:r>
                        <a:rPr sz="1600" spc="3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interval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4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666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70">
                <a:tc gridSpan="3">
                  <a:txBody>
                    <a:bodyPr/>
                    <a:lstStyle/>
                    <a:p>
                      <a:pPr marL="320040">
                        <a:lnSpc>
                          <a:spcPts val="1889"/>
                        </a:lnSpc>
                      </a:pPr>
                      <a:r>
                        <a:rPr sz="1600" b="1" spc="-12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600" b="1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600" b="1" spc="-1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2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1600" b="1" spc="-1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600" b="1" spc="-5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600" b="1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 marR="131445" indent="139700">
                        <a:lnSpc>
                          <a:spcPts val="1600"/>
                        </a:lnSpc>
                        <a:spcBef>
                          <a:spcPts val="10"/>
                        </a:spcBef>
                      </a:pPr>
                      <a:r>
                        <a:rPr sz="1400" b="1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Ventricular </a:t>
                      </a:r>
                      <a:r>
                        <a:rPr sz="14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4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2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3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po</a:t>
                      </a:r>
                      <a:r>
                        <a:rPr sz="1400" b="1" spc="1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b="1" spc="2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4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1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1400" b="1" spc="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2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b="1" spc="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3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07975">
                        <a:lnSpc>
                          <a:spcPts val="1825"/>
                        </a:lnSpc>
                      </a:pPr>
                      <a:r>
                        <a:rPr sz="1600" spc="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Occurs</a:t>
                      </a:r>
                      <a:r>
                        <a:rPr sz="1600" spc="2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during</a:t>
                      </a:r>
                      <a:r>
                        <a:rPr sz="1600" spc="3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latter</a:t>
                      </a:r>
                      <a:r>
                        <a:rPr sz="1600" spc="5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part</a:t>
                      </a:r>
                      <a:r>
                        <a:rPr sz="1600" spc="6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600" spc="2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systole,</a:t>
                      </a:r>
                      <a:r>
                        <a:rPr sz="1600" spc="3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before</a:t>
                      </a:r>
                      <a:r>
                        <a:rPr sz="1600" spc="6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600" spc="2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onset</a:t>
                      </a:r>
                      <a:r>
                        <a:rPr sz="1600" spc="2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of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07975">
                        <a:lnSpc>
                          <a:spcPts val="1885"/>
                        </a:lnSpc>
                      </a:pPr>
                      <a:r>
                        <a:rPr sz="1600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diastole.</a:t>
                      </a:r>
                      <a:r>
                        <a:rPr sz="1600" spc="51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Ventricular</a:t>
                      </a:r>
                      <a:r>
                        <a:rPr sz="1600" spc="-9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repolarization</a:t>
                      </a:r>
                      <a:r>
                        <a:rPr sz="1600" spc="-7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progresses</a:t>
                      </a:r>
                      <a:r>
                        <a:rPr sz="1600" spc="-3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from</a:t>
                      </a:r>
                      <a:r>
                        <a:rPr sz="1600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apex</a:t>
                      </a:r>
                      <a:r>
                        <a:rPr sz="1600" spc="-6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600" spc="-6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the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07975">
                        <a:lnSpc>
                          <a:spcPts val="1900"/>
                        </a:lnSpc>
                      </a:pPr>
                      <a:r>
                        <a:rPr sz="1600" spc="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ba</a:t>
                      </a:r>
                      <a:r>
                        <a:rPr sz="1600" spc="1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6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-7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6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600" spc="-7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th</a:t>
                      </a:r>
                      <a:r>
                        <a:rPr sz="16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-6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hea</a:t>
                      </a:r>
                      <a:r>
                        <a:rPr sz="1600" spc="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600" spc="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6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. </a:t>
                      </a:r>
                      <a:r>
                        <a:rPr sz="1600" spc="9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Duration</a:t>
                      </a:r>
                      <a:r>
                        <a:rPr sz="1600" spc="6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= </a:t>
                      </a:r>
                      <a:r>
                        <a:rPr sz="1600" spc="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0.2</a:t>
                      </a:r>
                      <a:r>
                        <a:rPr sz="16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600" spc="-204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se</a:t>
                      </a:r>
                      <a:r>
                        <a:rPr sz="1600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6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52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63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2929FF"/>
                      </a:solidFill>
                      <a:prstDash val="solid"/>
                    </a:lnR>
                  </a:tcPr>
                </a:tc>
                <a:tc gridSpan="5">
                  <a:txBody>
                    <a:bodyPr/>
                    <a:lstStyle/>
                    <a:p>
                      <a:pPr marL="480059" marR="285750" indent="-40640" algn="ctr">
                        <a:lnSpc>
                          <a:spcPct val="78700"/>
                        </a:lnSpc>
                        <a:spcBef>
                          <a:spcPts val="325"/>
                        </a:spcBef>
                        <a:tabLst>
                          <a:tab pos="4601845" algn="l"/>
                        </a:tabLst>
                      </a:pPr>
                      <a:r>
                        <a:rPr lang="en-US" sz="1800" b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Atrial </a:t>
                      </a:r>
                      <a:r>
                        <a:rPr lang="en-US" sz="1800" b="1" spc="5" dirty="0" err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repolarization</a:t>
                      </a:r>
                      <a:r>
                        <a:rPr lang="en-US" sz="1800" b="1" spc="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occurs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at </a:t>
                      </a:r>
                      <a:r>
                        <a:rPr lang="en-US" sz="1800" b="1" spc="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same </a:t>
                      </a:r>
                      <a:r>
                        <a:rPr lang="en-US" sz="18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time </a:t>
                      </a:r>
                      <a:r>
                        <a:rPr lang="en-US" sz="1800" b="1" spc="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lang="en-US" sz="18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ventricular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1" spc="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depolarization.</a:t>
                      </a:r>
                      <a:r>
                        <a:rPr lang="en-US" sz="1800" b="1" spc="-6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But,</a:t>
                      </a:r>
                      <a:r>
                        <a:rPr lang="en-US" sz="1800" b="1" spc="-9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since</a:t>
                      </a:r>
                      <a:r>
                        <a:rPr lang="en-US" sz="1800" b="1" spc="-6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ventricular	depolarization</a:t>
                      </a:r>
                      <a:r>
                        <a:rPr lang="en-US" sz="1800" b="1" spc="-3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wave</a:t>
                      </a:r>
                      <a:r>
                        <a:rPr lang="en-US" sz="1800" b="1" spc="-4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lang="en-US" sz="1800" b="1" spc="-1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giant,</a:t>
                      </a:r>
                      <a:r>
                        <a:rPr lang="en-US" sz="1800" b="1" spc="-6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it </a:t>
                      </a:r>
                      <a:r>
                        <a:rPr lang="en-US" sz="1800" b="1" spc="-484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masks</a:t>
                      </a:r>
                      <a:r>
                        <a:rPr lang="en-US" sz="1800" b="1" spc="-8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1" spc="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lang="en-US" sz="1800" b="1" spc="3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1" spc="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atrial</a:t>
                      </a:r>
                      <a:r>
                        <a:rPr lang="en-US" sz="1800" b="1" spc="-9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1" spc="5" dirty="0" err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repolarization</a:t>
                      </a:r>
                      <a:r>
                        <a:rPr lang="en-US" sz="1800" b="1" spc="-6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wave</a:t>
                      </a:r>
                      <a:endParaRPr lang="en-US" sz="1800" dirty="0">
                        <a:solidFill>
                          <a:srgbClr val="C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28575">
                      <a:solidFill>
                        <a:srgbClr val="2929FF"/>
                      </a:solidFill>
                      <a:prstDash val="solid"/>
                    </a:lnL>
                    <a:lnR w="28575">
                      <a:solidFill>
                        <a:srgbClr val="2929FF"/>
                      </a:solidFill>
                      <a:prstDash val="solid"/>
                    </a:lnR>
                    <a:lnT w="28575">
                      <a:solidFill>
                        <a:srgbClr val="2929FF"/>
                      </a:solidFill>
                      <a:prstDash val="solid"/>
                    </a:lnT>
                    <a:lnB w="28575">
                      <a:solidFill>
                        <a:srgbClr val="2929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2929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87" y="126605"/>
            <a:ext cx="9122765" cy="513602"/>
          </a:xfrm>
          <a:prstGeom prst="rect">
            <a:avLst/>
          </a:prstGeom>
          <a:ln w="38100">
            <a:solidFill>
              <a:srgbClr val="00FF00"/>
            </a:solidFill>
          </a:ln>
        </p:spPr>
        <p:txBody>
          <a:bodyPr vert="horz" wrap="square" lIns="0" tIns="81915" rIns="0" bIns="0" rtlCol="0">
            <a:spAutoFit/>
          </a:bodyPr>
          <a:lstStyle/>
          <a:p>
            <a:pPr marL="109855" algn="ctr">
              <a:lnSpc>
                <a:spcPct val="100000"/>
              </a:lnSpc>
              <a:spcBef>
                <a:spcPts val="645"/>
              </a:spcBef>
            </a:pPr>
            <a:r>
              <a:rPr sz="2800" spc="-5" dirty="0">
                <a:solidFill>
                  <a:srgbClr val="00B0F0"/>
                </a:solidFill>
                <a:latin typeface="Arial"/>
                <a:cs typeface="Arial"/>
              </a:rPr>
              <a:t>DEPOLARIZATION</a:t>
            </a:r>
            <a:r>
              <a:rPr sz="2800" spc="4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B0F0"/>
                </a:solidFill>
                <a:latin typeface="Arial"/>
                <a:cs typeface="Arial"/>
              </a:rPr>
              <a:t>OF</a:t>
            </a:r>
            <a:r>
              <a:rPr sz="2800" spc="-2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B0F0"/>
                </a:solidFill>
                <a:latin typeface="Arial"/>
                <a:cs typeface="Arial"/>
              </a:rPr>
              <a:t>THE</a:t>
            </a:r>
            <a:r>
              <a:rPr sz="2800" spc="-1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B0F0"/>
                </a:solidFill>
                <a:latin typeface="Arial"/>
                <a:cs typeface="Arial"/>
              </a:rPr>
              <a:t>ATRIA—THE</a:t>
            </a:r>
            <a:r>
              <a:rPr sz="2800" spc="2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B0F0"/>
                </a:solidFill>
                <a:latin typeface="Arial"/>
                <a:cs typeface="Arial"/>
              </a:rPr>
              <a:t>P</a:t>
            </a:r>
            <a:r>
              <a:rPr sz="2800" spc="-1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B0F0"/>
                </a:solidFill>
                <a:latin typeface="Arial"/>
                <a:cs typeface="Arial"/>
              </a:rPr>
              <a:t>WAVE</a:t>
            </a:r>
            <a:endParaRPr sz="2800">
              <a:solidFill>
                <a:srgbClr val="00B0F0"/>
              </a:solidFill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2469" y="1931503"/>
            <a:ext cx="3975039" cy="46153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object 19"/>
          <p:cNvSpPr txBox="1"/>
          <p:nvPr/>
        </p:nvSpPr>
        <p:spPr>
          <a:xfrm>
            <a:off x="459361" y="2581520"/>
            <a:ext cx="3615054" cy="33153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065" marR="5080" indent="3175" algn="ctr" rtl="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In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a normal ECG, the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 atrial T 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wave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appears at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about</a:t>
            </a:r>
            <a:r>
              <a:rPr sz="24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sz="24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same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 time</a:t>
            </a:r>
            <a:r>
              <a:rPr sz="24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that </a:t>
            </a:r>
            <a:r>
              <a:rPr sz="2400" b="1" spc="-6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the QRS complex of the 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ventricles appears.</a:t>
            </a:r>
            <a:endParaRPr sz="240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90170" marR="82550" indent="1270" algn="ctr" rtl="0">
              <a:lnSpc>
                <a:spcPct val="99800"/>
              </a:lnSpc>
              <a:spcBef>
                <a:spcPts val="5"/>
              </a:spcBef>
            </a:pP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Therefore,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it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is almost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always</a:t>
            </a:r>
            <a:r>
              <a:rPr sz="24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totally</a:t>
            </a:r>
            <a:r>
              <a:rPr sz="24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obscured </a:t>
            </a:r>
            <a:r>
              <a:rPr sz="2400" b="1" spc="-6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by the large ventricular </a:t>
            </a:r>
            <a:r>
              <a:rPr sz="2400" b="1" spc="-6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QRS complex</a:t>
            </a:r>
            <a:endParaRPr sz="24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32232" y="862310"/>
            <a:ext cx="8294370" cy="8470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270" algn="ctr" rtl="0">
              <a:lnSpc>
                <a:spcPct val="99800"/>
              </a:lnSpc>
              <a:spcBef>
                <a:spcPts val="105"/>
              </a:spcBef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area</a:t>
            </a:r>
            <a:r>
              <a:rPr sz="18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in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atria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that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also</a:t>
            </a:r>
            <a:r>
              <a:rPr sz="18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becomes repolarized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first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is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sinus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nodal 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region,</a:t>
            </a:r>
            <a:r>
              <a:rPr sz="18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the area</a:t>
            </a:r>
            <a:r>
              <a:rPr sz="18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that</a:t>
            </a:r>
            <a:r>
              <a:rPr sz="18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had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originally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 become</a:t>
            </a:r>
            <a:r>
              <a:rPr sz="1800" b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depolarized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First</a:t>
            </a:r>
            <a:r>
              <a:rPr sz="18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sz="18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Therefore,</a:t>
            </a:r>
            <a:r>
              <a:rPr sz="18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-48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atrial</a:t>
            </a:r>
            <a:r>
              <a:rPr sz="18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repolarization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vector</a:t>
            </a:r>
            <a:r>
              <a:rPr sz="1800" b="1" spc="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is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backward</a:t>
            </a:r>
            <a:r>
              <a:rPr sz="18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to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vector</a:t>
            </a:r>
            <a:r>
              <a:rPr sz="1800" b="1" spc="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sz="18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depolarization</a:t>
            </a:r>
            <a:endParaRPr sz="1800" dirty="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7308" y="170260"/>
            <a:ext cx="5424170" cy="693138"/>
          </a:xfrm>
          <a:prstGeom prst="rect">
            <a:avLst/>
          </a:prstGeom>
          <a:ln w="38100">
            <a:solidFill>
              <a:srgbClr val="00FF00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marL="314325">
              <a:lnSpc>
                <a:spcPct val="100000"/>
              </a:lnSpc>
              <a:spcBef>
                <a:spcPts val="605"/>
              </a:spcBef>
            </a:pPr>
            <a:r>
              <a:rPr sz="4000" spc="-5" dirty="0">
                <a:solidFill>
                  <a:srgbClr val="00B0F0"/>
                </a:solidFill>
                <a:latin typeface="Arial"/>
                <a:cs typeface="Arial"/>
              </a:rPr>
              <a:t>CARDIAC</a:t>
            </a:r>
            <a:r>
              <a:rPr sz="4000" spc="-1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00B0F0"/>
                </a:solidFill>
                <a:latin typeface="Arial"/>
                <a:cs typeface="Arial"/>
              </a:rPr>
              <a:t>VECTORS</a:t>
            </a:r>
            <a:endParaRPr sz="4000">
              <a:solidFill>
                <a:srgbClr val="00B0F0"/>
              </a:solidFill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23821" y="1270889"/>
            <a:ext cx="6394705" cy="5172075"/>
            <a:chOff x="2520695" y="1609723"/>
            <a:chExt cx="6394705" cy="51720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19575" y="1609723"/>
              <a:ext cx="4695825" cy="51720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0695" y="4591811"/>
              <a:ext cx="505968" cy="705612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341607" y="1270889"/>
            <a:ext cx="3592829" cy="4979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244" marR="48895" indent="-635" algn="ctr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solidFill>
                  <a:srgbClr val="C00000"/>
                </a:solidFill>
                <a:latin typeface="Calibri"/>
                <a:cs typeface="Calibri"/>
              </a:rPr>
              <a:t>Electrical</a:t>
            </a:r>
            <a:r>
              <a:rPr sz="25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500" b="1" spc="-15" dirty="0">
                <a:solidFill>
                  <a:srgbClr val="C00000"/>
                </a:solidFill>
                <a:latin typeface="Calibri"/>
                <a:cs typeface="Calibri"/>
              </a:rPr>
              <a:t>forces</a:t>
            </a:r>
            <a:r>
              <a:rPr sz="25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C00000"/>
                </a:solidFill>
                <a:latin typeface="Calibri"/>
                <a:cs typeface="Calibri"/>
              </a:rPr>
              <a:t>can</a:t>
            </a:r>
            <a:r>
              <a:rPr sz="25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C00000"/>
                </a:solidFill>
                <a:latin typeface="Calibri"/>
                <a:cs typeface="Calibri"/>
              </a:rPr>
              <a:t>be </a:t>
            </a:r>
            <a:r>
              <a:rPr sz="25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500" b="1" spc="-15" dirty="0">
                <a:solidFill>
                  <a:srgbClr val="C00000"/>
                </a:solidFill>
                <a:latin typeface="Calibri"/>
                <a:cs typeface="Calibri"/>
              </a:rPr>
              <a:t>represented </a:t>
            </a:r>
            <a:r>
              <a:rPr sz="2500" b="1" spc="-5" dirty="0">
                <a:solidFill>
                  <a:srgbClr val="C00000"/>
                </a:solidFill>
                <a:latin typeface="Calibri"/>
                <a:cs typeface="Calibri"/>
              </a:rPr>
              <a:t>in the </a:t>
            </a:r>
            <a:r>
              <a:rPr sz="2500" b="1" spc="-10" dirty="0">
                <a:solidFill>
                  <a:srgbClr val="C00000"/>
                </a:solidFill>
                <a:latin typeface="Calibri"/>
                <a:cs typeface="Calibri"/>
              </a:rPr>
              <a:t>form </a:t>
            </a:r>
            <a:r>
              <a:rPr sz="2500" b="1" spc="-5" dirty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2500" b="1" spc="-5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500" b="1" spc="-20" dirty="0">
                <a:solidFill>
                  <a:srgbClr val="C00000"/>
                </a:solidFill>
                <a:latin typeface="Calibri"/>
                <a:cs typeface="Calibri"/>
              </a:rPr>
              <a:t>vectors</a:t>
            </a:r>
            <a:endParaRPr sz="25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172085" marR="166370" indent="1270" algn="ctr">
              <a:lnSpc>
                <a:spcPct val="100000"/>
              </a:lnSpc>
            </a:pPr>
            <a:r>
              <a:rPr sz="2500" b="1" spc="-5" dirty="0">
                <a:solidFill>
                  <a:schemeClr val="accent6"/>
                </a:solidFill>
                <a:latin typeface="Calibri"/>
                <a:cs typeface="Calibri"/>
              </a:rPr>
              <a:t>A</a:t>
            </a:r>
            <a:r>
              <a:rPr sz="2500" b="1" spc="-10" dirty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sz="2500" b="1" spc="-15" dirty="0">
                <a:solidFill>
                  <a:schemeClr val="accent6"/>
                </a:solidFill>
                <a:latin typeface="Calibri"/>
                <a:cs typeface="Calibri"/>
              </a:rPr>
              <a:t>vector</a:t>
            </a:r>
            <a:r>
              <a:rPr sz="2500" b="1" spc="15" dirty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chemeClr val="accent6"/>
                </a:solidFill>
                <a:latin typeface="Calibri"/>
                <a:cs typeface="Calibri"/>
              </a:rPr>
              <a:t>is</a:t>
            </a:r>
            <a:r>
              <a:rPr sz="2500" b="1" spc="-10" dirty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chemeClr val="accent6"/>
                </a:solidFill>
                <a:latin typeface="Calibri"/>
                <a:cs typeface="Calibri"/>
              </a:rPr>
              <a:t>an</a:t>
            </a:r>
            <a:r>
              <a:rPr sz="2500" b="1" spc="-15" dirty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chemeClr val="accent6"/>
                </a:solidFill>
                <a:latin typeface="Calibri"/>
                <a:cs typeface="Calibri"/>
              </a:rPr>
              <a:t>arrow that </a:t>
            </a:r>
            <a:r>
              <a:rPr sz="2500" b="1" spc="-550" dirty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chemeClr val="accent6"/>
                </a:solidFill>
                <a:latin typeface="Calibri"/>
                <a:cs typeface="Calibri"/>
              </a:rPr>
              <a:t>points </a:t>
            </a:r>
            <a:r>
              <a:rPr sz="2500" b="1" spc="-5" dirty="0">
                <a:solidFill>
                  <a:schemeClr val="accent6"/>
                </a:solidFill>
                <a:latin typeface="Calibri"/>
                <a:cs typeface="Calibri"/>
              </a:rPr>
              <a:t>in the </a:t>
            </a:r>
            <a:r>
              <a:rPr sz="2500" b="1" spc="-10" dirty="0">
                <a:solidFill>
                  <a:schemeClr val="accent6"/>
                </a:solidFill>
                <a:latin typeface="Calibri"/>
                <a:cs typeface="Calibri"/>
              </a:rPr>
              <a:t>direction </a:t>
            </a:r>
            <a:r>
              <a:rPr sz="2500" b="1" spc="-5" dirty="0">
                <a:solidFill>
                  <a:schemeClr val="accent6"/>
                </a:solidFill>
                <a:latin typeface="Calibri"/>
                <a:cs typeface="Calibri"/>
              </a:rPr>
              <a:t>of </a:t>
            </a:r>
            <a:r>
              <a:rPr sz="2500" b="1" spc="-555" dirty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chemeClr val="accent6"/>
                </a:solidFill>
                <a:latin typeface="Calibri"/>
                <a:cs typeface="Calibri"/>
              </a:rPr>
              <a:t>the</a:t>
            </a:r>
            <a:r>
              <a:rPr sz="2500" b="1" spc="-10" dirty="0">
                <a:solidFill>
                  <a:schemeClr val="accent6"/>
                </a:solidFill>
                <a:latin typeface="Calibri"/>
                <a:cs typeface="Calibri"/>
              </a:rPr>
              <a:t> electrical</a:t>
            </a:r>
            <a:r>
              <a:rPr sz="2500" b="1" spc="15" dirty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chemeClr val="accent6"/>
                </a:solidFill>
                <a:latin typeface="Calibri"/>
                <a:cs typeface="Calibri"/>
              </a:rPr>
              <a:t>potential </a:t>
            </a:r>
            <a:r>
              <a:rPr sz="2500" b="1" spc="-5" dirty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sz="2500" b="1" spc="-20" dirty="0">
                <a:solidFill>
                  <a:schemeClr val="accent6"/>
                </a:solidFill>
                <a:latin typeface="Calibri"/>
                <a:cs typeface="Calibri"/>
              </a:rPr>
              <a:t>generated</a:t>
            </a:r>
            <a:r>
              <a:rPr sz="2500" b="1" spc="525" dirty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chemeClr val="accent6"/>
                </a:solidFill>
                <a:latin typeface="Calibri"/>
                <a:cs typeface="Calibri"/>
              </a:rPr>
              <a:t>by the </a:t>
            </a:r>
            <a:r>
              <a:rPr sz="2500" b="1" dirty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sz="2500" b="1" spc="-15" dirty="0">
                <a:solidFill>
                  <a:schemeClr val="accent6"/>
                </a:solidFill>
                <a:latin typeface="Calibri"/>
                <a:cs typeface="Calibri"/>
              </a:rPr>
              <a:t>current</a:t>
            </a:r>
            <a:r>
              <a:rPr sz="2500" b="1" spc="-20" dirty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sz="2500" b="1" spc="-45" dirty="0">
                <a:solidFill>
                  <a:schemeClr val="accent6"/>
                </a:solidFill>
                <a:latin typeface="Calibri"/>
                <a:cs typeface="Calibri"/>
              </a:rPr>
              <a:t>flow,</a:t>
            </a:r>
            <a:r>
              <a:rPr sz="2500" b="1" spc="-5" dirty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chemeClr val="accent6"/>
                </a:solidFill>
                <a:latin typeface="Calibri"/>
                <a:cs typeface="Calibri"/>
              </a:rPr>
              <a:t>with</a:t>
            </a:r>
            <a:r>
              <a:rPr sz="2500" b="1" spc="-15" dirty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chemeClr val="accent6"/>
                </a:solidFill>
                <a:latin typeface="Calibri"/>
                <a:cs typeface="Calibri"/>
              </a:rPr>
              <a:t>the</a:t>
            </a:r>
            <a:endParaRPr sz="2500" dirty="0">
              <a:solidFill>
                <a:schemeClr val="accent6"/>
              </a:solidFill>
              <a:latin typeface="Calibri"/>
              <a:cs typeface="Calibri"/>
            </a:endParaRPr>
          </a:p>
          <a:p>
            <a:pPr marL="104139" marR="95250" algn="ctr">
              <a:lnSpc>
                <a:spcPct val="100000"/>
              </a:lnSpc>
              <a:spcBef>
                <a:spcPts val="5"/>
              </a:spcBef>
            </a:pPr>
            <a:r>
              <a:rPr sz="2500" b="1" spc="-5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arrowhead</a:t>
            </a:r>
            <a:r>
              <a:rPr sz="2500" b="1" spc="-15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in</a:t>
            </a:r>
            <a:r>
              <a:rPr sz="2500" b="1" spc="-25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the</a:t>
            </a:r>
            <a:r>
              <a:rPr sz="2500" b="1" spc="-15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positive </a:t>
            </a:r>
            <a:r>
              <a:rPr sz="2500" b="1" spc="-55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direction.</a:t>
            </a:r>
            <a:endParaRPr sz="2500" dirty="0">
              <a:solidFill>
                <a:schemeClr val="accent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  <a:p>
            <a:pPr marL="12700" marR="5080" indent="635" algn="ctr">
              <a:lnSpc>
                <a:spcPct val="100000"/>
              </a:lnSpc>
              <a:spcBef>
                <a:spcPts val="5"/>
              </a:spcBef>
            </a:pPr>
            <a:r>
              <a:rPr sz="2500" b="1" spc="-1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The </a:t>
            </a:r>
            <a:r>
              <a:rPr sz="2500" b="1" spc="-5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length of the </a:t>
            </a:r>
            <a:r>
              <a:rPr sz="2500" b="1" spc="-1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arrow is </a:t>
            </a:r>
            <a:r>
              <a:rPr sz="2500" b="1" spc="-5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proportional </a:t>
            </a:r>
            <a:r>
              <a:rPr sz="2500" b="1" spc="-15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to </a:t>
            </a:r>
            <a:r>
              <a:rPr sz="2500" b="1" spc="-5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the </a:t>
            </a:r>
            <a:r>
              <a:rPr sz="2500" b="1" spc="-15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voltage </a:t>
            </a:r>
            <a:r>
              <a:rPr sz="2500" b="1" spc="-56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of the</a:t>
            </a:r>
            <a:r>
              <a:rPr sz="2500" b="1" spc="-15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potential.</a:t>
            </a:r>
            <a:endParaRPr sz="2500" dirty="0">
              <a:solidFill>
                <a:schemeClr val="accent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76033" y="15330"/>
            <a:ext cx="1767967" cy="2103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مستطيل 27"/>
          <p:cNvSpPr/>
          <p:nvPr/>
        </p:nvSpPr>
        <p:spPr>
          <a:xfrm>
            <a:off x="4222701" y="4940780"/>
            <a:ext cx="573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latin typeface="WarnockPro-Light"/>
              </a:rPr>
              <a:t>In a normal heart, the average direction of the vector</a:t>
            </a:r>
          </a:p>
          <a:p>
            <a:pPr algn="l"/>
            <a:r>
              <a:rPr lang="en-US" sz="1200" dirty="0">
                <a:latin typeface="WarnockPro-Light"/>
              </a:rPr>
              <a:t>during spread of the depolarization wave through the ventricles,</a:t>
            </a:r>
          </a:p>
          <a:p>
            <a:pPr algn="l"/>
            <a:r>
              <a:rPr lang="en-US" sz="1200" dirty="0">
                <a:latin typeface="WarnockPro-Light"/>
              </a:rPr>
              <a:t>called the </a:t>
            </a:r>
            <a:r>
              <a:rPr lang="en-US" sz="1200" i="1" dirty="0">
                <a:latin typeface="WarnockPro-LightIt"/>
              </a:rPr>
              <a:t>mean QRS vector, </a:t>
            </a:r>
            <a:r>
              <a:rPr lang="en-US" sz="1200" dirty="0">
                <a:latin typeface="WarnockPro-Light"/>
              </a:rPr>
              <a:t>is about +59 degrees</a:t>
            </a:r>
            <a:endParaRPr lang="ar-SA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4700"/>
            <a:ext cx="8229600" cy="1402080"/>
          </a:xfrm>
          <a:custGeom>
            <a:avLst/>
            <a:gdLst/>
            <a:ahLst/>
            <a:cxnLst/>
            <a:rect l="l" t="t" r="r" b="b"/>
            <a:pathLst>
              <a:path w="8229600" h="1402080">
                <a:moveTo>
                  <a:pt x="0" y="1401699"/>
                </a:moveTo>
                <a:lnTo>
                  <a:pt x="8229600" y="1401699"/>
                </a:lnTo>
                <a:lnTo>
                  <a:pt x="8229600" y="0"/>
                </a:lnTo>
                <a:lnTo>
                  <a:pt x="0" y="0"/>
                </a:lnTo>
                <a:lnTo>
                  <a:pt x="0" y="1401699"/>
                </a:lnTo>
                <a:close/>
              </a:path>
            </a:pathLst>
          </a:custGeom>
          <a:ln w="38100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503" y="230482"/>
            <a:ext cx="8942497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7980" marR="163830" indent="-178435" algn="ctr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B0F0"/>
                </a:solidFill>
                <a:latin typeface="Arial"/>
                <a:cs typeface="Arial"/>
              </a:rPr>
              <a:t>VECTORS</a:t>
            </a:r>
            <a:r>
              <a:rPr sz="2800" spc="2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B0F0"/>
                </a:solidFill>
                <a:latin typeface="Arial"/>
                <a:cs typeface="Arial"/>
              </a:rPr>
              <a:t>THAT</a:t>
            </a:r>
            <a:r>
              <a:rPr sz="2800" spc="1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B0F0"/>
                </a:solidFill>
                <a:latin typeface="Arial"/>
                <a:cs typeface="Arial"/>
              </a:rPr>
              <a:t>OCCUR</a:t>
            </a:r>
            <a:r>
              <a:rPr sz="2800" spc="3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B0F0"/>
                </a:solidFill>
                <a:latin typeface="Arial"/>
                <a:cs typeface="Arial"/>
              </a:rPr>
              <a:t>AT </a:t>
            </a:r>
            <a:r>
              <a:rPr sz="2800" spc="-10" dirty="0">
                <a:solidFill>
                  <a:srgbClr val="00B0F0"/>
                </a:solidFill>
                <a:latin typeface="Arial"/>
                <a:cs typeface="Arial"/>
              </a:rPr>
              <a:t>SUCCESSIVE </a:t>
            </a:r>
            <a:r>
              <a:rPr sz="2800" spc="-76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B0F0"/>
                </a:solidFill>
                <a:latin typeface="Arial"/>
                <a:cs typeface="Arial"/>
              </a:rPr>
              <a:t>INTERVALS</a:t>
            </a:r>
            <a:r>
              <a:rPr sz="2800" spc="2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B0F0"/>
                </a:solidFill>
                <a:latin typeface="Arial"/>
                <a:cs typeface="Arial"/>
              </a:rPr>
              <a:t>DURING</a:t>
            </a:r>
            <a:r>
              <a:rPr sz="2800" spc="2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B0F0"/>
                </a:solidFill>
                <a:latin typeface="Arial"/>
                <a:cs typeface="Arial"/>
              </a:rPr>
              <a:t>DEPOLARIZATION</a:t>
            </a:r>
            <a:endParaRPr sz="2800">
              <a:solidFill>
                <a:srgbClr val="00B0F0"/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solidFill>
                  <a:srgbClr val="00B0F0"/>
                </a:solidFill>
                <a:latin typeface="Arial"/>
                <a:cs typeface="Arial"/>
              </a:rPr>
              <a:t>OF</a:t>
            </a:r>
            <a:r>
              <a:rPr sz="2800" spc="-1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B0F0"/>
                </a:solidFill>
                <a:latin typeface="Arial"/>
                <a:cs typeface="Arial"/>
              </a:rPr>
              <a:t>THE </a:t>
            </a:r>
            <a:r>
              <a:rPr sz="2800" spc="-5" dirty="0">
                <a:solidFill>
                  <a:srgbClr val="00B0F0"/>
                </a:solidFill>
                <a:latin typeface="Arial"/>
                <a:cs typeface="Arial"/>
              </a:rPr>
              <a:t>VENTRICLES—THE</a:t>
            </a:r>
            <a:r>
              <a:rPr sz="2800" spc="3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B0F0"/>
                </a:solidFill>
                <a:latin typeface="Arial"/>
                <a:cs typeface="Arial"/>
              </a:rPr>
              <a:t>QRS</a:t>
            </a:r>
            <a:r>
              <a:rPr sz="2800" spc="-10" dirty="0">
                <a:solidFill>
                  <a:srgbClr val="00B0F0"/>
                </a:solidFill>
                <a:latin typeface="Arial"/>
                <a:cs typeface="Arial"/>
              </a:rPr>
              <a:t> COMPLEX</a:t>
            </a:r>
            <a:endParaRPr sz="2800">
              <a:solidFill>
                <a:srgbClr val="00B0F0"/>
              </a:solidFill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84201" y="1893067"/>
            <a:ext cx="794258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76835" indent="-342900" algn="l" rtl="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When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cardiac</a:t>
            </a:r>
            <a:r>
              <a:rPr sz="24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impulse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enters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ventricles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through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the </a:t>
            </a:r>
            <a:r>
              <a:rPr sz="2400" b="1" spc="-5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atrioventricular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 bundle,</a:t>
            </a:r>
            <a:r>
              <a:rPr sz="24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the 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first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 part</a:t>
            </a:r>
            <a:r>
              <a:rPr sz="24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2400" b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ventricles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to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become depolarized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is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the left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endocardial surface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the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septum.</a:t>
            </a:r>
            <a:endParaRPr sz="2400" dirty="0">
              <a:solidFill>
                <a:srgbClr val="C00000"/>
              </a:solidFill>
              <a:latin typeface="Calibri"/>
              <a:cs typeface="Calibri"/>
            </a:endParaRPr>
          </a:p>
          <a:p>
            <a:pPr algn="l" rtl="0">
              <a:lnSpc>
                <a:spcPct val="100000"/>
              </a:lnSpc>
              <a:spcBef>
                <a:spcPts val="15"/>
              </a:spcBef>
              <a:buClr>
                <a:srgbClr val="FFFF99"/>
              </a:buClr>
              <a:buFont typeface="Arial"/>
              <a:buChar char="•"/>
            </a:pPr>
            <a:endParaRPr sz="235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355600" indent="-342900" algn="l" rtl="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It</a:t>
            </a:r>
            <a:r>
              <a:rPr sz="24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spreads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through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24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ventricular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 muscle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sz="24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24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outside</a:t>
            </a:r>
            <a:r>
              <a:rPr sz="24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endParaRPr sz="24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355600" algn="l" rtl="0">
              <a:lnSpc>
                <a:spcPct val="100000"/>
              </a:lnSpc>
            </a:pP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24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heart</a:t>
            </a:r>
            <a:endParaRPr sz="2400" dirty="0">
              <a:solidFill>
                <a:srgbClr val="C00000"/>
              </a:solidFill>
              <a:latin typeface="Calibri"/>
              <a:cs typeface="Calibri"/>
            </a:endParaRPr>
          </a:p>
          <a:p>
            <a:pPr algn="l" rtl="0">
              <a:lnSpc>
                <a:spcPct val="100000"/>
              </a:lnSpc>
              <a:spcBef>
                <a:spcPts val="10"/>
              </a:spcBef>
            </a:pPr>
            <a:endParaRPr sz="235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355600" marR="5080" indent="-342900" algn="l" rtl="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Q 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wave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is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caused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by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initial depolarization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the left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side of </a:t>
            </a:r>
            <a:r>
              <a:rPr sz="24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septum</a:t>
            </a:r>
            <a:r>
              <a:rPr sz="24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before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24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right</a:t>
            </a:r>
            <a:r>
              <a:rPr sz="24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side,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which 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creates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a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weak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vector from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left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right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for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4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fraction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of a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second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before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the </a:t>
            </a:r>
            <a:r>
              <a:rPr sz="2400" b="1" spc="-5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usual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base-to-apex</a:t>
            </a:r>
            <a:r>
              <a:rPr sz="2400" b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vector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occurs.</a:t>
            </a:r>
            <a:endParaRPr sz="2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52400"/>
            <a:ext cx="3657600" cy="1445909"/>
          </a:xfrm>
          <a:prstGeom prst="rect">
            <a:avLst/>
          </a:prstGeom>
          <a:ln w="38100">
            <a:solidFill>
              <a:srgbClr val="2929FF"/>
            </a:solidFill>
          </a:ln>
        </p:spPr>
        <p:txBody>
          <a:bodyPr vert="horz" wrap="square" lIns="0" tIns="90805" rIns="0" bIns="0" rtlCol="0">
            <a:spAutoFit/>
          </a:bodyPr>
          <a:lstStyle/>
          <a:p>
            <a:pPr marL="186055" marR="180340" algn="ctr">
              <a:lnSpc>
                <a:spcPct val="100000"/>
              </a:lnSpc>
              <a:spcBef>
                <a:spcPts val="715"/>
              </a:spcBef>
            </a:pPr>
            <a:r>
              <a:rPr sz="2200" b="1" spc="-5" dirty="0">
                <a:solidFill>
                  <a:srgbClr val="00B0F0"/>
                </a:solidFill>
                <a:latin typeface="Arial"/>
                <a:cs typeface="Arial"/>
              </a:rPr>
              <a:t>ELECTROC</a:t>
            </a:r>
            <a:r>
              <a:rPr sz="2200" b="1" spc="-15" dirty="0">
                <a:solidFill>
                  <a:srgbClr val="00B0F0"/>
                </a:solidFill>
                <a:latin typeface="Arial"/>
                <a:cs typeface="Arial"/>
              </a:rPr>
              <a:t>A</a:t>
            </a:r>
            <a:r>
              <a:rPr sz="2200" b="1" spc="-5" dirty="0">
                <a:solidFill>
                  <a:srgbClr val="00B0F0"/>
                </a:solidFill>
                <a:latin typeface="Arial"/>
                <a:cs typeface="Arial"/>
              </a:rPr>
              <a:t>RDIO</a:t>
            </a:r>
            <a:r>
              <a:rPr sz="2200" b="1" spc="-20" dirty="0">
                <a:solidFill>
                  <a:srgbClr val="00B0F0"/>
                </a:solidFill>
                <a:latin typeface="Arial"/>
                <a:cs typeface="Arial"/>
              </a:rPr>
              <a:t>G</a:t>
            </a:r>
            <a:r>
              <a:rPr sz="2200" b="1" spc="-5" dirty="0">
                <a:solidFill>
                  <a:srgbClr val="00B0F0"/>
                </a:solidFill>
                <a:latin typeface="Arial"/>
                <a:cs typeface="Arial"/>
              </a:rPr>
              <a:t>R</a:t>
            </a:r>
            <a:r>
              <a:rPr sz="2200" b="1" dirty="0">
                <a:solidFill>
                  <a:srgbClr val="00B0F0"/>
                </a:solidFill>
                <a:latin typeface="Arial"/>
                <a:cs typeface="Arial"/>
              </a:rPr>
              <a:t>A</a:t>
            </a:r>
            <a:r>
              <a:rPr sz="2200" b="1" spc="-5" dirty="0">
                <a:solidFill>
                  <a:srgbClr val="00B0F0"/>
                </a:solidFill>
                <a:latin typeface="Arial"/>
                <a:cs typeface="Arial"/>
              </a:rPr>
              <a:t>M  DURING</a:t>
            </a:r>
            <a:r>
              <a:rPr sz="2200" b="1" spc="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B0F0"/>
                </a:solidFill>
                <a:latin typeface="Arial"/>
                <a:cs typeface="Arial"/>
              </a:rPr>
              <a:t>VENT </a:t>
            </a:r>
            <a:r>
              <a:rPr sz="2200" b="1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B0F0"/>
                </a:solidFill>
                <a:latin typeface="Arial"/>
                <a:cs typeface="Arial"/>
              </a:rPr>
              <a:t>REPOLARIZATION</a:t>
            </a:r>
            <a:endParaRPr sz="2200">
              <a:solidFill>
                <a:srgbClr val="00B0F0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200" b="1" spc="-5" dirty="0">
                <a:solidFill>
                  <a:srgbClr val="00B0F0"/>
                </a:solidFill>
                <a:latin typeface="Arial"/>
                <a:cs typeface="Arial"/>
              </a:rPr>
              <a:t>THE</a:t>
            </a:r>
            <a:r>
              <a:rPr sz="2200" b="1" spc="-2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B0F0"/>
                </a:solidFill>
                <a:latin typeface="Arial"/>
                <a:cs typeface="Arial"/>
              </a:rPr>
              <a:t>T</a:t>
            </a:r>
            <a:r>
              <a:rPr sz="2200" b="1" spc="-2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B0F0"/>
                </a:solidFill>
                <a:latin typeface="Arial"/>
                <a:cs typeface="Arial"/>
              </a:rPr>
              <a:t>WAVE</a:t>
            </a:r>
            <a:endParaRPr sz="2200">
              <a:solidFill>
                <a:srgbClr val="00B0F0"/>
              </a:solidFill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46112" y="2078988"/>
            <a:ext cx="7851775" cy="44448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355600" marR="62865" indent="-342900" algn="l" rtl="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The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greatest</a:t>
            </a:r>
            <a:r>
              <a:rPr sz="2400" b="1" dirty="0">
                <a:latin typeface="Calibri"/>
                <a:cs typeface="Calibri"/>
              </a:rPr>
              <a:t> portion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10" dirty="0">
                <a:latin typeface="Calibri"/>
                <a:cs typeface="Calibri"/>
              </a:rPr>
              <a:t>ventricular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muscle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mass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to 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repolarize first</a:t>
            </a:r>
            <a:r>
              <a:rPr sz="2400" b="1" dirty="0">
                <a:latin typeface="Calibri"/>
                <a:cs typeface="Calibri"/>
              </a:rPr>
              <a:t> is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the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entire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outer</a:t>
            </a:r>
            <a:r>
              <a:rPr sz="2400" b="1" spc="-5" dirty="0">
                <a:latin typeface="Calibri"/>
                <a:cs typeface="Calibri"/>
              </a:rPr>
              <a:t> surface</a:t>
            </a:r>
            <a:r>
              <a:rPr sz="2400" b="1" dirty="0">
                <a:latin typeface="Calibri"/>
                <a:cs typeface="Calibri"/>
              </a:rPr>
              <a:t> of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the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ventricles,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especially </a:t>
            </a:r>
            <a:r>
              <a:rPr sz="2400" b="1" dirty="0">
                <a:latin typeface="Calibri"/>
                <a:cs typeface="Calibri"/>
              </a:rPr>
              <a:t>near </a:t>
            </a: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spc="-10" dirty="0">
                <a:latin typeface="Calibri"/>
                <a:cs typeface="Calibri"/>
              </a:rPr>
              <a:t>apex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dirty="0">
                <a:latin typeface="Calibri"/>
                <a:cs typeface="Calibri"/>
              </a:rPr>
              <a:t>heart </a:t>
            </a:r>
            <a:r>
              <a:rPr sz="2400" b="1" spc="-5" dirty="0">
                <a:latin typeface="Calibri"/>
                <a:cs typeface="Calibri"/>
              </a:rPr>
              <a:t>because the septum </a:t>
            </a:r>
            <a:r>
              <a:rPr sz="2400" b="1" dirty="0">
                <a:latin typeface="Calibri"/>
                <a:cs typeface="Calibri"/>
              </a:rPr>
              <a:t> and </a:t>
            </a:r>
            <a:r>
              <a:rPr sz="2400" b="1" spc="-5" dirty="0">
                <a:latin typeface="Calibri"/>
                <a:cs typeface="Calibri"/>
              </a:rPr>
              <a:t>other </a:t>
            </a:r>
            <a:r>
              <a:rPr sz="2400" b="1" spc="-10" dirty="0">
                <a:latin typeface="Calibri"/>
                <a:cs typeface="Calibri"/>
              </a:rPr>
              <a:t>endocardial areas </a:t>
            </a:r>
            <a:r>
              <a:rPr sz="2400" b="1" spc="-15" dirty="0">
                <a:latin typeface="Calibri"/>
                <a:cs typeface="Calibri"/>
              </a:rPr>
              <a:t>have 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-5" dirty="0">
                <a:latin typeface="Calibri"/>
                <a:cs typeface="Calibri"/>
              </a:rPr>
              <a:t>longer </a:t>
            </a:r>
            <a:r>
              <a:rPr sz="2400" b="1" dirty="0">
                <a:latin typeface="Calibri"/>
                <a:cs typeface="Calibri"/>
              </a:rPr>
              <a:t>period of 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contraction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than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do</a:t>
            </a:r>
            <a:r>
              <a:rPr sz="2400" b="1" spc="-10" dirty="0">
                <a:latin typeface="Calibri"/>
                <a:cs typeface="Calibri"/>
              </a:rPr>
              <a:t> most</a:t>
            </a:r>
            <a:r>
              <a:rPr sz="2400" b="1" dirty="0">
                <a:latin typeface="Calibri"/>
                <a:cs typeface="Calibri"/>
              </a:rPr>
              <a:t> of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the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external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surfaces</a:t>
            </a:r>
            <a:r>
              <a:rPr sz="2400" b="1" dirty="0">
                <a:latin typeface="Calibri"/>
                <a:cs typeface="Calibri"/>
              </a:rPr>
              <a:t> of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dirty="0">
                <a:latin typeface="Calibri"/>
                <a:cs typeface="Calibri"/>
              </a:rPr>
              <a:t> heart so</a:t>
            </a:r>
            <a:r>
              <a:rPr sz="2400" b="1" dirty="0">
                <a:solidFill>
                  <a:srgbClr val="FFFF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endocardial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areas, 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conversely,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normally 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repolarize </a:t>
            </a:r>
            <a:r>
              <a:rPr sz="2400" b="1" spc="-5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last.</a:t>
            </a:r>
            <a:endParaRPr sz="24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355600" marR="5080" indent="-342900" algn="l" rtl="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5" dirty="0">
                <a:latin typeface="Calibri"/>
                <a:cs typeface="Calibri"/>
              </a:rPr>
              <a:t>Therefore,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the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positive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end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the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overall </a:t>
            </a:r>
            <a:r>
              <a:rPr sz="2400" b="1" spc="-10" dirty="0">
                <a:latin typeface="Calibri"/>
                <a:cs typeface="Calibri"/>
              </a:rPr>
              <a:t>ventricular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vector </a:t>
            </a:r>
            <a:r>
              <a:rPr sz="2400" b="1" spc="-5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during </a:t>
            </a:r>
            <a:r>
              <a:rPr sz="2400" b="1" spc="-10" dirty="0">
                <a:latin typeface="Calibri"/>
                <a:cs typeface="Calibri"/>
              </a:rPr>
              <a:t>repolarization </a:t>
            </a:r>
            <a:r>
              <a:rPr sz="2400" b="1" dirty="0">
                <a:latin typeface="Calibri"/>
                <a:cs typeface="Calibri"/>
              </a:rPr>
              <a:t>is </a:t>
            </a:r>
            <a:r>
              <a:rPr sz="2400" b="1" spc="-15" dirty="0">
                <a:latin typeface="Calibri"/>
                <a:cs typeface="Calibri"/>
              </a:rPr>
              <a:t>toward </a:t>
            </a: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spc="-10" dirty="0">
                <a:latin typeface="Calibri"/>
                <a:cs typeface="Calibri"/>
              </a:rPr>
              <a:t>apex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dirty="0">
                <a:latin typeface="Calibri"/>
                <a:cs typeface="Calibri"/>
              </a:rPr>
              <a:t>heart. As a 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result, </a:t>
            </a: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dirty="0">
                <a:latin typeface="Calibri"/>
                <a:cs typeface="Calibri"/>
              </a:rPr>
              <a:t>normal T </a:t>
            </a:r>
            <a:r>
              <a:rPr sz="2400" b="1" spc="-25" dirty="0">
                <a:latin typeface="Calibri"/>
                <a:cs typeface="Calibri"/>
              </a:rPr>
              <a:t>wave </a:t>
            </a:r>
            <a:r>
              <a:rPr sz="2400" b="1" dirty="0">
                <a:latin typeface="Calibri"/>
                <a:cs typeface="Calibri"/>
              </a:rPr>
              <a:t>in all </a:t>
            </a:r>
            <a:r>
              <a:rPr sz="2400" b="1" spc="-10" dirty="0">
                <a:latin typeface="Calibri"/>
                <a:cs typeface="Calibri"/>
              </a:rPr>
              <a:t>three </a:t>
            </a:r>
            <a:r>
              <a:rPr sz="2400" b="1" spc="-5" dirty="0">
                <a:latin typeface="Calibri"/>
                <a:cs typeface="Calibri"/>
              </a:rPr>
              <a:t>bipolar </a:t>
            </a:r>
            <a:r>
              <a:rPr sz="2400" b="1" dirty="0">
                <a:latin typeface="Calibri"/>
                <a:cs typeface="Calibri"/>
              </a:rPr>
              <a:t>limb leads is 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positive, which </a:t>
            </a:r>
            <a:r>
              <a:rPr sz="2400" b="1" dirty="0">
                <a:latin typeface="Calibri"/>
                <a:cs typeface="Calibri"/>
              </a:rPr>
              <a:t>is also </a:t>
            </a:r>
            <a:r>
              <a:rPr sz="2400" b="1" spc="-5" dirty="0">
                <a:latin typeface="Calibri"/>
                <a:cs typeface="Calibri"/>
              </a:rPr>
              <a:t>the polarity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10" dirty="0">
                <a:latin typeface="Calibri"/>
                <a:cs typeface="Calibri"/>
              </a:rPr>
              <a:t>most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dirty="0">
                <a:latin typeface="Calibri"/>
                <a:cs typeface="Calibri"/>
              </a:rPr>
              <a:t>normal 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QRS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complex.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373520" y="111609"/>
            <a:ext cx="4643755" cy="155067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Because the septum and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endocardial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areas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of the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ventricular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muscle depolarize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first,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it </a:t>
            </a:r>
            <a:r>
              <a:rPr sz="20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seems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logical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that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these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areas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should </a:t>
            </a:r>
            <a:r>
              <a:rPr sz="20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repolarize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first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as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well,</a:t>
            </a:r>
            <a:r>
              <a:rPr sz="20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but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actually</a:t>
            </a:r>
            <a:r>
              <a:rPr sz="20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it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is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NOT </a:t>
            </a:r>
            <a:r>
              <a:rPr sz="2000" b="1" spc="-43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so!!!!!!!!</a:t>
            </a:r>
            <a:endParaRPr sz="2000">
              <a:solidFill>
                <a:srgbClr val="C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9914" y="240538"/>
            <a:ext cx="5424170" cy="708527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45"/>
              </a:spcBef>
            </a:pPr>
            <a:r>
              <a:rPr sz="4400" dirty="0">
                <a:solidFill>
                  <a:srgbClr val="00B0F0"/>
                </a:solidFill>
                <a:latin typeface="Arial"/>
                <a:cs typeface="Arial"/>
              </a:rPr>
              <a:t>The</a:t>
            </a:r>
            <a:r>
              <a:rPr sz="4400" spc="-2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00B0F0"/>
                </a:solidFill>
                <a:latin typeface="Arial"/>
                <a:cs typeface="Arial"/>
              </a:rPr>
              <a:t>ECG</a:t>
            </a:r>
            <a:r>
              <a:rPr sz="4400" spc="-4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00B0F0"/>
                </a:solidFill>
                <a:latin typeface="Arial"/>
                <a:cs typeface="Arial"/>
              </a:rPr>
              <a:t>Paper</a:t>
            </a:r>
            <a:endParaRPr sz="4400">
              <a:solidFill>
                <a:srgbClr val="00B0F0"/>
              </a:solidFill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7886" y="1579317"/>
            <a:ext cx="6888226" cy="45260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1676400"/>
            <a:ext cx="8991600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 w="38100">
            <a:solidFill>
              <a:srgbClr val="00206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45"/>
              </a:spcBef>
            </a:pPr>
            <a:r>
              <a:rPr sz="4400" dirty="0">
                <a:solidFill>
                  <a:srgbClr val="00B0F0"/>
                </a:solidFill>
                <a:latin typeface="Arial"/>
                <a:cs typeface="Arial"/>
              </a:rPr>
              <a:t>The</a:t>
            </a:r>
            <a:r>
              <a:rPr sz="4400" spc="-2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00B0F0"/>
                </a:solidFill>
                <a:latin typeface="Arial"/>
                <a:cs typeface="Arial"/>
              </a:rPr>
              <a:t>ECG</a:t>
            </a:r>
            <a:r>
              <a:rPr sz="4400" spc="-4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00B0F0"/>
                </a:solidFill>
                <a:latin typeface="Arial"/>
                <a:cs typeface="Arial"/>
              </a:rPr>
              <a:t>Paper</a:t>
            </a:r>
            <a:endParaRPr sz="4400">
              <a:solidFill>
                <a:srgbClr val="00B0F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0442" y="313406"/>
            <a:ext cx="4143116" cy="621324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982344" algn="l">
              <a:lnSpc>
                <a:spcPct val="100000"/>
              </a:lnSpc>
              <a:spcBef>
                <a:spcPts val="45"/>
              </a:spcBef>
            </a:pPr>
            <a:r>
              <a:rPr lang="en-US" sz="4000" spc="-5" dirty="0">
                <a:solidFill>
                  <a:srgbClr val="00B0F0"/>
                </a:solidFill>
              </a:rPr>
              <a:t>ECG</a:t>
            </a:r>
            <a:r>
              <a:rPr lang="en-US" sz="4000" spc="-35" dirty="0">
                <a:solidFill>
                  <a:srgbClr val="00B0F0"/>
                </a:solidFill>
              </a:rPr>
              <a:t> </a:t>
            </a:r>
            <a:r>
              <a:rPr lang="en-US" sz="4000" dirty="0">
                <a:solidFill>
                  <a:srgbClr val="00B0F0"/>
                </a:solidFill>
              </a:rPr>
              <a:t>Leads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8957" y="1761523"/>
            <a:ext cx="8046084" cy="3961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82625" algn="l" rtl="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alibri"/>
                <a:cs typeface="Calibri"/>
              </a:rPr>
              <a:t>Leads </a:t>
            </a:r>
            <a:r>
              <a:rPr sz="3200" dirty="0">
                <a:latin typeface="Calibri"/>
                <a:cs typeface="Calibri"/>
              </a:rPr>
              <a:t>are electrodes which measure the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difference</a:t>
            </a:r>
            <a:r>
              <a:rPr sz="3200" dirty="0">
                <a:latin typeface="Calibri"/>
                <a:cs typeface="Calibri"/>
              </a:rPr>
              <a:t> in electrical </a:t>
            </a:r>
            <a:r>
              <a:rPr sz="3200" spc="-5" dirty="0">
                <a:latin typeface="Calibri"/>
                <a:cs typeface="Calibri"/>
              </a:rPr>
              <a:t>potential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between either:</a:t>
            </a:r>
            <a:endParaRPr sz="3200" dirty="0">
              <a:latin typeface="Calibri"/>
              <a:cs typeface="Calibri"/>
            </a:endParaRPr>
          </a:p>
          <a:p>
            <a:pPr algn="l" rtl="0">
              <a:lnSpc>
                <a:spcPct val="100000"/>
              </a:lnSpc>
              <a:spcBef>
                <a:spcPts val="25"/>
              </a:spcBef>
            </a:pPr>
            <a:endParaRPr sz="2550" dirty="0">
              <a:latin typeface="Calibri"/>
              <a:cs typeface="Calibri"/>
            </a:endParaRPr>
          </a:p>
          <a:p>
            <a:pPr marL="728345" marR="503555" indent="-350520" algn="l" rtl="0">
              <a:lnSpc>
                <a:spcPct val="100000"/>
              </a:lnSpc>
              <a:buSzPct val="85714"/>
              <a:buAutoNum type="arabicPeriod"/>
              <a:tabLst>
                <a:tab pos="681990" algn="l"/>
              </a:tabLst>
            </a:pPr>
            <a:r>
              <a:rPr sz="2800" b="1" spc="-30" dirty="0">
                <a:solidFill>
                  <a:srgbClr val="C00000"/>
                </a:solidFill>
                <a:latin typeface="Calibri"/>
                <a:cs typeface="Calibri"/>
              </a:rPr>
              <a:t>Two</a:t>
            </a:r>
            <a:r>
              <a:rPr sz="2800" b="1" spc="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C00000"/>
                </a:solidFill>
                <a:latin typeface="Calibri"/>
                <a:cs typeface="Calibri"/>
              </a:rPr>
              <a:t>exploring</a:t>
            </a:r>
            <a:r>
              <a:rPr sz="2800" b="1" spc="11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C00000"/>
                </a:solidFill>
                <a:latin typeface="Calibri"/>
                <a:cs typeface="Calibri"/>
              </a:rPr>
              <a:t>(Active)</a:t>
            </a:r>
            <a:r>
              <a:rPr sz="2800" b="1" spc="11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C00000"/>
                </a:solidFill>
                <a:latin typeface="Calibri"/>
                <a:cs typeface="Calibri"/>
              </a:rPr>
              <a:t>electrodes</a:t>
            </a:r>
            <a:r>
              <a:rPr sz="2800" b="1" spc="1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attached</a:t>
            </a:r>
            <a:r>
              <a:rPr sz="2800" b="1" spc="1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to </a:t>
            </a:r>
            <a:r>
              <a:rPr sz="2800" b="1" spc="-6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2800" b="1" spc="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surface</a:t>
            </a:r>
            <a:r>
              <a:rPr sz="2800" b="1" spc="11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2800" b="1" spc="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C00000"/>
                </a:solidFill>
                <a:latin typeface="Calibri"/>
                <a:cs typeface="Calibri"/>
              </a:rPr>
              <a:t>body</a:t>
            </a:r>
            <a:r>
              <a:rPr sz="2800" b="1" spc="1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15" dirty="0">
                <a:solidFill>
                  <a:srgbClr val="C00000"/>
                </a:solidFill>
                <a:latin typeface="Calibri"/>
                <a:cs typeface="Calibri"/>
              </a:rPr>
              <a:t>(bipolar</a:t>
            </a:r>
            <a:r>
              <a:rPr sz="2800" b="1" spc="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C00000"/>
                </a:solidFill>
                <a:latin typeface="Calibri"/>
                <a:cs typeface="Calibri"/>
              </a:rPr>
              <a:t>leads)</a:t>
            </a:r>
            <a:endParaRPr sz="2800" dirty="0">
              <a:solidFill>
                <a:srgbClr val="C00000"/>
              </a:solidFill>
              <a:latin typeface="Calibri"/>
              <a:cs typeface="Calibri"/>
            </a:endParaRPr>
          </a:p>
          <a:p>
            <a:pPr algn="l" rtl="0">
              <a:lnSpc>
                <a:spcPct val="100000"/>
              </a:lnSpc>
              <a:spcBef>
                <a:spcPts val="5"/>
              </a:spcBef>
              <a:buAutoNum type="arabicPeriod"/>
            </a:pPr>
            <a:endParaRPr sz="275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728345" marR="478155" indent="-350520" algn="l" rtl="0">
              <a:lnSpc>
                <a:spcPct val="100000"/>
              </a:lnSpc>
              <a:buAutoNum type="arabicPeriod"/>
              <a:tabLst>
                <a:tab pos="746760" algn="l"/>
              </a:tabLst>
            </a:pPr>
            <a:r>
              <a:rPr sz="2800" b="1" spc="10" dirty="0">
                <a:solidFill>
                  <a:srgbClr val="C00000"/>
                </a:solidFill>
                <a:latin typeface="Calibri"/>
                <a:cs typeface="Calibri"/>
              </a:rPr>
              <a:t>One</a:t>
            </a:r>
            <a:r>
              <a:rPr sz="2800" b="1" spc="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point</a:t>
            </a:r>
            <a:r>
              <a:rPr sz="2800" b="1" spc="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on</a:t>
            </a:r>
            <a:r>
              <a:rPr sz="2800" b="1" spc="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2800" b="1" spc="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C00000"/>
                </a:solidFill>
                <a:latin typeface="Calibri"/>
                <a:cs typeface="Calibri"/>
              </a:rPr>
              <a:t>body</a:t>
            </a:r>
            <a:r>
              <a:rPr sz="2800" b="1" spc="1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15" dirty="0">
                <a:solidFill>
                  <a:srgbClr val="C00000"/>
                </a:solidFill>
                <a:latin typeface="Calibri"/>
                <a:cs typeface="Calibri"/>
              </a:rPr>
              <a:t>(Exploring)</a:t>
            </a:r>
            <a:r>
              <a:rPr sz="2800" b="1" spc="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2800" b="1" spc="1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a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15" dirty="0">
                <a:solidFill>
                  <a:srgbClr val="C00000"/>
                </a:solidFill>
                <a:latin typeface="Calibri"/>
                <a:cs typeface="Calibri"/>
              </a:rPr>
              <a:t>virtual</a:t>
            </a:r>
            <a:r>
              <a:rPr sz="2800" b="1" spc="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reference</a:t>
            </a:r>
            <a:r>
              <a:rPr sz="2800" b="1" spc="1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point</a:t>
            </a:r>
            <a:r>
              <a:rPr sz="2800" b="1" spc="1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C00000"/>
                </a:solidFill>
                <a:latin typeface="Calibri"/>
                <a:cs typeface="Calibri"/>
              </a:rPr>
              <a:t>(Indifferent)</a:t>
            </a:r>
            <a:r>
              <a:rPr sz="2800" b="1" spc="1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C00000"/>
                </a:solidFill>
                <a:latin typeface="Calibri"/>
                <a:cs typeface="Calibri"/>
              </a:rPr>
              <a:t>electrode </a:t>
            </a:r>
            <a:r>
              <a:rPr sz="2800" b="1" spc="-6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C00000"/>
                </a:solidFill>
                <a:latin typeface="Calibri"/>
                <a:cs typeface="Calibri"/>
              </a:rPr>
              <a:t>with</a:t>
            </a:r>
            <a:r>
              <a:rPr sz="2800" b="1" spc="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zero</a:t>
            </a:r>
            <a:r>
              <a:rPr sz="2800" b="1" spc="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15" dirty="0">
                <a:solidFill>
                  <a:srgbClr val="C00000"/>
                </a:solidFill>
                <a:latin typeface="Calibri"/>
                <a:cs typeface="Calibri"/>
              </a:rPr>
              <a:t>electrical</a:t>
            </a:r>
            <a:r>
              <a:rPr sz="2800" b="1" spc="1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C00000"/>
                </a:solidFill>
                <a:latin typeface="Calibri"/>
                <a:cs typeface="Calibri"/>
              </a:rPr>
              <a:t>potential</a:t>
            </a:r>
            <a:r>
              <a:rPr sz="2800" b="1" spc="1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15" dirty="0">
                <a:solidFill>
                  <a:srgbClr val="C00000"/>
                </a:solidFill>
                <a:latin typeface="Calibri"/>
                <a:cs typeface="Calibri"/>
              </a:rPr>
              <a:t>(unipolar</a:t>
            </a:r>
            <a:r>
              <a:rPr sz="2800" b="1" spc="1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C00000"/>
                </a:solidFill>
                <a:latin typeface="Calibri"/>
                <a:cs typeface="Calibri"/>
              </a:rPr>
              <a:t>leads)</a:t>
            </a:r>
            <a:endParaRPr sz="28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5903" y="1508759"/>
            <a:ext cx="7632192" cy="4821935"/>
            <a:chOff x="755903" y="1508759"/>
            <a:chExt cx="7632192" cy="4821935"/>
          </a:xfrm>
          <a:noFill/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903" y="2203703"/>
              <a:ext cx="7632192" cy="412699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</p:pic>
        <p:sp>
          <p:nvSpPr>
            <p:cNvPr id="4" name="object 4"/>
            <p:cNvSpPr/>
            <p:nvPr/>
          </p:nvSpPr>
          <p:spPr>
            <a:xfrm>
              <a:off x="990599" y="2438400"/>
              <a:ext cx="7162800" cy="3657600"/>
            </a:xfrm>
            <a:custGeom>
              <a:avLst/>
              <a:gdLst/>
              <a:ahLst/>
              <a:cxnLst/>
              <a:rect l="l" t="t" r="r" b="b"/>
              <a:pathLst>
                <a:path w="7162800" h="3657600">
                  <a:moveTo>
                    <a:pt x="0" y="3657600"/>
                  </a:moveTo>
                  <a:lnTo>
                    <a:pt x="7162800" y="3657600"/>
                  </a:lnTo>
                  <a:lnTo>
                    <a:pt x="7162800" y="0"/>
                  </a:lnTo>
                  <a:lnTo>
                    <a:pt x="0" y="0"/>
                  </a:lnTo>
                  <a:lnTo>
                    <a:pt x="0" y="365760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8407" y="1508759"/>
              <a:ext cx="6899148" cy="67970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5883" y="214884"/>
            <a:ext cx="7941564" cy="932687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453385" y="466597"/>
            <a:ext cx="5424170" cy="57404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Arial"/>
                <a:cs typeface="Arial"/>
              </a:rPr>
              <a:t>OBJEC</a:t>
            </a:r>
            <a:r>
              <a:rPr sz="4400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400" dirty="0">
                <a:solidFill>
                  <a:srgbClr val="FFFFFF"/>
                </a:solidFill>
                <a:latin typeface="Arial"/>
                <a:cs typeface="Arial"/>
              </a:rPr>
              <a:t>IVES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6301" y="1517242"/>
            <a:ext cx="7478265" cy="4623702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algn="l" rtl="0">
              <a:lnSpc>
                <a:spcPct val="100000"/>
              </a:lnSpc>
              <a:spcBef>
                <a:spcPts val="5"/>
              </a:spcBef>
            </a:pPr>
            <a:endParaRPr lang="en-US" sz="3500" dirty="0">
              <a:latin typeface="Arial"/>
              <a:cs typeface="Arial"/>
            </a:endParaRPr>
          </a:p>
          <a:p>
            <a:pPr algn="l" rtl="0">
              <a:lnSpc>
                <a:spcPct val="100000"/>
              </a:lnSpc>
              <a:spcBef>
                <a:spcPts val="5"/>
              </a:spcBef>
            </a:pPr>
            <a:endParaRPr sz="3500" dirty="0">
              <a:latin typeface="Arial"/>
              <a:cs typeface="Arial"/>
            </a:endParaRPr>
          </a:p>
          <a:p>
            <a:pPr marL="354965" indent="-342900" algn="l" rtl="0">
              <a:lnSpc>
                <a:spcPct val="100000"/>
              </a:lnSpc>
              <a:buSzPct val="212000"/>
              <a:buFont typeface="Arial Narrow"/>
              <a:buChar char="•"/>
              <a:tabLst>
                <a:tab pos="355600" algn="l"/>
              </a:tabLst>
            </a:pPr>
            <a:r>
              <a:rPr sz="2500" b="1" spc="-5" dirty="0">
                <a:latin typeface="Arial Narrow"/>
                <a:cs typeface="Arial Narrow"/>
              </a:rPr>
              <a:t>Define</a:t>
            </a:r>
            <a:r>
              <a:rPr sz="2500" b="1" spc="5" dirty="0">
                <a:latin typeface="Arial Narrow"/>
                <a:cs typeface="Arial Narrow"/>
              </a:rPr>
              <a:t> </a:t>
            </a:r>
            <a:r>
              <a:rPr sz="2500" b="1" spc="-5" dirty="0">
                <a:latin typeface="Arial Narrow"/>
                <a:cs typeface="Arial Narrow"/>
              </a:rPr>
              <a:t>ECG</a:t>
            </a:r>
            <a:r>
              <a:rPr sz="2500" b="1" spc="-10" dirty="0">
                <a:latin typeface="Arial Narrow"/>
                <a:cs typeface="Arial Narrow"/>
              </a:rPr>
              <a:t> </a:t>
            </a:r>
            <a:r>
              <a:rPr sz="2500" b="1" spc="-5" dirty="0">
                <a:latin typeface="Arial Narrow"/>
                <a:cs typeface="Arial Narrow"/>
              </a:rPr>
              <a:t>&amp; list</a:t>
            </a:r>
            <a:r>
              <a:rPr sz="2500" b="1" spc="20" dirty="0">
                <a:latin typeface="Arial Narrow"/>
                <a:cs typeface="Arial Narrow"/>
              </a:rPr>
              <a:t> </a:t>
            </a:r>
            <a:r>
              <a:rPr sz="2500" b="1" spc="-5" dirty="0">
                <a:latin typeface="Arial Narrow"/>
                <a:cs typeface="Arial Narrow"/>
              </a:rPr>
              <a:t>uses</a:t>
            </a:r>
            <a:r>
              <a:rPr sz="2500" b="1" dirty="0">
                <a:latin typeface="Arial Narrow"/>
                <a:cs typeface="Arial Narrow"/>
              </a:rPr>
              <a:t> </a:t>
            </a:r>
            <a:r>
              <a:rPr sz="2500" b="1" spc="-5" dirty="0">
                <a:latin typeface="Arial Narrow"/>
                <a:cs typeface="Arial Narrow"/>
              </a:rPr>
              <a:t>of</a:t>
            </a:r>
            <a:r>
              <a:rPr sz="2500" b="1" spc="-10" dirty="0">
                <a:latin typeface="Arial Narrow"/>
                <a:cs typeface="Arial Narrow"/>
              </a:rPr>
              <a:t> </a:t>
            </a:r>
            <a:r>
              <a:rPr sz="2500" b="1" spc="-5" dirty="0">
                <a:latin typeface="Arial Narrow"/>
                <a:cs typeface="Arial Narrow"/>
              </a:rPr>
              <a:t>ECG</a:t>
            </a:r>
            <a:endParaRPr sz="2500" dirty="0">
              <a:latin typeface="Arial Narrow"/>
              <a:cs typeface="Arial Narrow"/>
            </a:endParaRPr>
          </a:p>
          <a:p>
            <a:pPr marL="354965" indent="-342900" algn="l" rtl="0">
              <a:lnSpc>
                <a:spcPct val="100000"/>
              </a:lnSpc>
              <a:spcBef>
                <a:spcPts val="600"/>
              </a:spcBef>
              <a:buSzPct val="212000"/>
              <a:buFont typeface="Arial Narrow"/>
              <a:buChar char="•"/>
              <a:tabLst>
                <a:tab pos="355600" algn="l"/>
              </a:tabLst>
            </a:pPr>
            <a:r>
              <a:rPr sz="2500" b="1" spc="-5" dirty="0">
                <a:latin typeface="Arial Narrow"/>
                <a:cs typeface="Arial Narrow"/>
              </a:rPr>
              <a:t>Understand</a:t>
            </a:r>
            <a:r>
              <a:rPr sz="2500" b="1" spc="5" dirty="0">
                <a:latin typeface="Arial Narrow"/>
                <a:cs typeface="Arial Narrow"/>
              </a:rPr>
              <a:t> </a:t>
            </a:r>
            <a:r>
              <a:rPr sz="2500" b="1" spc="-5" dirty="0">
                <a:latin typeface="Arial Narrow"/>
                <a:cs typeface="Arial Narrow"/>
              </a:rPr>
              <a:t>basic</a:t>
            </a:r>
            <a:r>
              <a:rPr sz="2500" b="1" spc="-10" dirty="0">
                <a:latin typeface="Arial Narrow"/>
                <a:cs typeface="Arial Narrow"/>
              </a:rPr>
              <a:t> </a:t>
            </a:r>
            <a:r>
              <a:rPr sz="2500" b="1" spc="-5" dirty="0">
                <a:latin typeface="Arial Narrow"/>
                <a:cs typeface="Arial Narrow"/>
              </a:rPr>
              <a:t>ECG</a:t>
            </a:r>
            <a:r>
              <a:rPr sz="2500" b="1" dirty="0">
                <a:latin typeface="Arial Narrow"/>
                <a:cs typeface="Arial Narrow"/>
              </a:rPr>
              <a:t> </a:t>
            </a:r>
            <a:r>
              <a:rPr sz="2500" b="1" spc="-10" dirty="0">
                <a:latin typeface="Arial Narrow"/>
                <a:cs typeface="Arial Narrow"/>
              </a:rPr>
              <a:t>principles</a:t>
            </a:r>
            <a:endParaRPr sz="2500" dirty="0">
              <a:latin typeface="Arial Narrow"/>
              <a:cs typeface="Arial Narrow"/>
            </a:endParaRPr>
          </a:p>
          <a:p>
            <a:pPr marL="354965" indent="-342900" algn="l" rtl="0">
              <a:lnSpc>
                <a:spcPct val="100000"/>
              </a:lnSpc>
              <a:spcBef>
                <a:spcPts val="600"/>
              </a:spcBef>
              <a:buSzPct val="212000"/>
              <a:buFont typeface="Arial Narrow"/>
              <a:buChar char="•"/>
              <a:tabLst>
                <a:tab pos="355600" algn="l"/>
              </a:tabLst>
            </a:pPr>
            <a:r>
              <a:rPr sz="2500" b="1" spc="-5" dirty="0">
                <a:latin typeface="Arial Narrow"/>
                <a:cs typeface="Arial Narrow"/>
              </a:rPr>
              <a:t>Describe</a:t>
            </a:r>
            <a:r>
              <a:rPr sz="2500" b="1" spc="10" dirty="0">
                <a:latin typeface="Arial Narrow"/>
                <a:cs typeface="Arial Narrow"/>
              </a:rPr>
              <a:t> </a:t>
            </a:r>
            <a:r>
              <a:rPr sz="2500" b="1" spc="-5" dirty="0">
                <a:latin typeface="Arial Narrow"/>
                <a:cs typeface="Arial Narrow"/>
              </a:rPr>
              <a:t>ECG</a:t>
            </a:r>
            <a:r>
              <a:rPr sz="2500" b="1" dirty="0">
                <a:latin typeface="Arial Narrow"/>
                <a:cs typeface="Arial Narrow"/>
              </a:rPr>
              <a:t> </a:t>
            </a:r>
            <a:r>
              <a:rPr sz="2500" b="1" spc="-10" dirty="0">
                <a:latin typeface="Arial Narrow"/>
                <a:cs typeface="Arial Narrow"/>
              </a:rPr>
              <a:t>leads</a:t>
            </a:r>
            <a:r>
              <a:rPr sz="2500" b="1" spc="10" dirty="0">
                <a:latin typeface="Arial Narrow"/>
                <a:cs typeface="Arial Narrow"/>
              </a:rPr>
              <a:t> </a:t>
            </a:r>
            <a:r>
              <a:rPr sz="2500" b="1" spc="-5" dirty="0">
                <a:latin typeface="Arial Narrow"/>
                <a:cs typeface="Arial Narrow"/>
              </a:rPr>
              <a:t>and</a:t>
            </a:r>
            <a:r>
              <a:rPr sz="2500" b="1" dirty="0">
                <a:latin typeface="Arial Narrow"/>
                <a:cs typeface="Arial Narrow"/>
              </a:rPr>
              <a:t> </a:t>
            </a:r>
            <a:r>
              <a:rPr sz="2500" b="1" spc="-5" dirty="0">
                <a:latin typeface="Arial Narrow"/>
                <a:cs typeface="Arial Narrow"/>
              </a:rPr>
              <a:t>Einthoven’s</a:t>
            </a:r>
            <a:r>
              <a:rPr sz="2500" b="1" spc="20" dirty="0">
                <a:latin typeface="Arial Narrow"/>
                <a:cs typeface="Arial Narrow"/>
              </a:rPr>
              <a:t> </a:t>
            </a:r>
            <a:r>
              <a:rPr sz="2500" b="1" spc="-10" dirty="0">
                <a:latin typeface="Arial Narrow"/>
                <a:cs typeface="Arial Narrow"/>
              </a:rPr>
              <a:t>triangle</a:t>
            </a:r>
            <a:endParaRPr sz="2500" dirty="0">
              <a:latin typeface="Arial Narrow"/>
              <a:cs typeface="Arial Narrow"/>
            </a:endParaRPr>
          </a:p>
          <a:p>
            <a:pPr marL="354965" marR="194310" indent="-342900" algn="l" rtl="0">
              <a:lnSpc>
                <a:spcPct val="100000"/>
              </a:lnSpc>
              <a:spcBef>
                <a:spcPts val="600"/>
              </a:spcBef>
              <a:buSzPct val="212000"/>
              <a:buFont typeface="Arial Narrow"/>
              <a:buChar char="•"/>
              <a:tabLst>
                <a:tab pos="355600" algn="l"/>
              </a:tabLst>
            </a:pPr>
            <a:r>
              <a:rPr sz="2500" b="1" spc="-5" dirty="0">
                <a:latin typeface="Arial Narrow"/>
                <a:cs typeface="Arial Narrow"/>
              </a:rPr>
              <a:t>Recognize</a:t>
            </a:r>
            <a:r>
              <a:rPr sz="2500" b="1" spc="10" dirty="0">
                <a:latin typeface="Arial Narrow"/>
                <a:cs typeface="Arial Narrow"/>
              </a:rPr>
              <a:t> </a:t>
            </a:r>
            <a:r>
              <a:rPr sz="2500" b="1" spc="-5" dirty="0">
                <a:latin typeface="Arial Narrow"/>
                <a:cs typeface="Arial Narrow"/>
              </a:rPr>
              <a:t>ECG</a:t>
            </a:r>
            <a:r>
              <a:rPr sz="2500" b="1" spc="10" dirty="0">
                <a:latin typeface="Arial Narrow"/>
                <a:cs typeface="Arial Narrow"/>
              </a:rPr>
              <a:t> </a:t>
            </a:r>
            <a:r>
              <a:rPr sz="2500" b="1" spc="-5" dirty="0">
                <a:latin typeface="Arial Narrow"/>
                <a:cs typeface="Arial Narrow"/>
              </a:rPr>
              <a:t>waves,</a:t>
            </a:r>
            <a:r>
              <a:rPr sz="2500" b="1" dirty="0">
                <a:latin typeface="Arial Narrow"/>
                <a:cs typeface="Arial Narrow"/>
              </a:rPr>
              <a:t> </a:t>
            </a:r>
            <a:r>
              <a:rPr sz="2500" b="1" spc="-10" dirty="0">
                <a:latin typeface="Arial Narrow"/>
                <a:cs typeface="Arial Narrow"/>
              </a:rPr>
              <a:t>Intervals</a:t>
            </a:r>
            <a:r>
              <a:rPr sz="2500" b="1" spc="25" dirty="0">
                <a:latin typeface="Arial Narrow"/>
                <a:cs typeface="Arial Narrow"/>
              </a:rPr>
              <a:t> </a:t>
            </a:r>
            <a:r>
              <a:rPr sz="2500" b="1" spc="-10" dirty="0">
                <a:latin typeface="Arial Narrow"/>
                <a:cs typeface="Arial Narrow"/>
              </a:rPr>
              <a:t>and,</a:t>
            </a:r>
            <a:r>
              <a:rPr sz="2500" b="1" spc="5" dirty="0">
                <a:latin typeface="Arial Narrow"/>
                <a:cs typeface="Arial Narrow"/>
              </a:rPr>
              <a:t> </a:t>
            </a:r>
            <a:r>
              <a:rPr sz="2500" b="1" spc="-10" dirty="0">
                <a:latin typeface="Arial Narrow"/>
                <a:cs typeface="Arial Narrow"/>
              </a:rPr>
              <a:t>segments</a:t>
            </a:r>
            <a:r>
              <a:rPr sz="2500" b="1" spc="10" dirty="0">
                <a:latin typeface="Arial Narrow"/>
                <a:cs typeface="Arial Narrow"/>
              </a:rPr>
              <a:t> </a:t>
            </a:r>
            <a:r>
              <a:rPr sz="2500" b="1" spc="-10" dirty="0">
                <a:latin typeface="Arial Narrow"/>
                <a:cs typeface="Arial Narrow"/>
              </a:rPr>
              <a:t>and </a:t>
            </a:r>
            <a:r>
              <a:rPr sz="2500" b="1" spc="-555" dirty="0">
                <a:latin typeface="Arial Narrow"/>
                <a:cs typeface="Arial Narrow"/>
              </a:rPr>
              <a:t> </a:t>
            </a:r>
            <a:r>
              <a:rPr sz="2500" b="1" spc="-5" dirty="0">
                <a:latin typeface="Arial Narrow"/>
                <a:cs typeface="Arial Narrow"/>
              </a:rPr>
              <a:t>their</a:t>
            </a:r>
            <a:r>
              <a:rPr sz="2500" b="1" spc="20" dirty="0">
                <a:latin typeface="Arial Narrow"/>
                <a:cs typeface="Arial Narrow"/>
              </a:rPr>
              <a:t> </a:t>
            </a:r>
            <a:r>
              <a:rPr sz="2500" b="1" spc="-10" dirty="0">
                <a:latin typeface="Arial Narrow"/>
                <a:cs typeface="Arial Narrow"/>
              </a:rPr>
              <a:t>physiological</a:t>
            </a:r>
            <a:r>
              <a:rPr sz="2500" b="1" spc="40" dirty="0">
                <a:latin typeface="Arial Narrow"/>
                <a:cs typeface="Arial Narrow"/>
              </a:rPr>
              <a:t> </a:t>
            </a:r>
            <a:r>
              <a:rPr sz="2500" b="1" spc="-10" dirty="0">
                <a:latin typeface="Arial Narrow"/>
                <a:cs typeface="Arial Narrow"/>
              </a:rPr>
              <a:t>correlation</a:t>
            </a:r>
            <a:r>
              <a:rPr sz="2500" b="1" spc="45" dirty="0">
                <a:latin typeface="Arial Narrow"/>
                <a:cs typeface="Arial Narrow"/>
              </a:rPr>
              <a:t> </a:t>
            </a:r>
            <a:r>
              <a:rPr sz="2500" b="1" spc="-10" dirty="0">
                <a:latin typeface="Arial Narrow"/>
                <a:cs typeface="Arial Narrow"/>
              </a:rPr>
              <a:t>with</a:t>
            </a:r>
            <a:r>
              <a:rPr sz="2500" b="1" spc="15" dirty="0">
                <a:latin typeface="Arial Narrow"/>
                <a:cs typeface="Arial Narrow"/>
              </a:rPr>
              <a:t> </a:t>
            </a:r>
            <a:r>
              <a:rPr sz="2500" b="1" spc="-10" dirty="0">
                <a:latin typeface="Arial Narrow"/>
                <a:cs typeface="Arial Narrow"/>
              </a:rPr>
              <a:t>significance</a:t>
            </a:r>
            <a:endParaRPr sz="2500" dirty="0">
              <a:latin typeface="Arial Narrow"/>
              <a:cs typeface="Arial Narrow"/>
            </a:endParaRPr>
          </a:p>
          <a:p>
            <a:pPr marL="354965" indent="-342900" algn="l" rtl="0">
              <a:lnSpc>
                <a:spcPct val="100000"/>
              </a:lnSpc>
              <a:spcBef>
                <a:spcPts val="600"/>
              </a:spcBef>
              <a:buSzPct val="212000"/>
              <a:buFont typeface="Arial Narrow"/>
              <a:buChar char="•"/>
              <a:tabLst>
                <a:tab pos="355600" algn="l"/>
              </a:tabLst>
            </a:pPr>
            <a:r>
              <a:rPr sz="2500" b="1" spc="-5" dirty="0">
                <a:latin typeface="Arial Narrow"/>
                <a:cs typeface="Arial Narrow"/>
              </a:rPr>
              <a:t>Determine</a:t>
            </a:r>
            <a:r>
              <a:rPr sz="2500" b="1" spc="15" dirty="0">
                <a:latin typeface="Arial Narrow"/>
                <a:cs typeface="Arial Narrow"/>
              </a:rPr>
              <a:t> </a:t>
            </a:r>
            <a:r>
              <a:rPr sz="2500" b="1" spc="-5" dirty="0">
                <a:latin typeface="Arial Narrow"/>
                <a:cs typeface="Arial Narrow"/>
              </a:rPr>
              <a:t>rate</a:t>
            </a:r>
            <a:r>
              <a:rPr sz="2500" b="1" spc="15" dirty="0">
                <a:latin typeface="Arial Narrow"/>
                <a:cs typeface="Arial Narrow"/>
              </a:rPr>
              <a:t> </a:t>
            </a:r>
            <a:r>
              <a:rPr sz="2500" b="1" spc="-10" dirty="0">
                <a:latin typeface="Arial Narrow"/>
                <a:cs typeface="Arial Narrow"/>
              </a:rPr>
              <a:t>and</a:t>
            </a:r>
            <a:r>
              <a:rPr sz="2500" b="1" dirty="0">
                <a:latin typeface="Arial Narrow"/>
                <a:cs typeface="Arial Narrow"/>
              </a:rPr>
              <a:t> </a:t>
            </a:r>
            <a:r>
              <a:rPr sz="2500" b="1" spc="-5" dirty="0">
                <a:latin typeface="Arial Narrow"/>
                <a:cs typeface="Arial Narrow"/>
              </a:rPr>
              <a:t>normal</a:t>
            </a:r>
            <a:r>
              <a:rPr sz="2500" b="1" spc="20" dirty="0">
                <a:latin typeface="Arial Narrow"/>
                <a:cs typeface="Arial Narrow"/>
              </a:rPr>
              <a:t> </a:t>
            </a:r>
            <a:r>
              <a:rPr sz="2500" b="1" spc="-5" dirty="0">
                <a:latin typeface="Arial Narrow"/>
                <a:cs typeface="Arial Narrow"/>
              </a:rPr>
              <a:t>heart rhythm</a:t>
            </a:r>
            <a:endParaRPr sz="2500" dirty="0">
              <a:latin typeface="Arial Narrow"/>
              <a:cs typeface="Arial Narrow"/>
            </a:endParaRPr>
          </a:p>
          <a:p>
            <a:pPr marL="354965" marR="20320" indent="-342900" algn="l" rtl="0">
              <a:lnSpc>
                <a:spcPct val="100000"/>
              </a:lnSpc>
              <a:spcBef>
                <a:spcPts val="605"/>
              </a:spcBef>
              <a:buSzPct val="212000"/>
              <a:buFont typeface="Arial Narrow"/>
              <a:buChar char="•"/>
              <a:tabLst>
                <a:tab pos="355600" algn="l"/>
              </a:tabLst>
            </a:pPr>
            <a:r>
              <a:rPr sz="2500" b="1" spc="-5" dirty="0">
                <a:latin typeface="Arial Narrow"/>
                <a:cs typeface="Arial Narrow"/>
              </a:rPr>
              <a:t>Have </a:t>
            </a:r>
            <a:r>
              <a:rPr sz="2500" b="1" spc="-10" dirty="0">
                <a:latin typeface="Arial Narrow"/>
                <a:cs typeface="Arial Narrow"/>
              </a:rPr>
              <a:t>some</a:t>
            </a:r>
            <a:r>
              <a:rPr sz="2500" b="1" spc="5" dirty="0">
                <a:latin typeface="Arial Narrow"/>
                <a:cs typeface="Arial Narrow"/>
              </a:rPr>
              <a:t> </a:t>
            </a:r>
            <a:r>
              <a:rPr sz="2500" b="1" spc="-10" dirty="0">
                <a:latin typeface="Arial Narrow"/>
                <a:cs typeface="Arial Narrow"/>
              </a:rPr>
              <a:t>idea</a:t>
            </a:r>
            <a:r>
              <a:rPr sz="2500" b="1" spc="15" dirty="0">
                <a:latin typeface="Arial Narrow"/>
                <a:cs typeface="Arial Narrow"/>
              </a:rPr>
              <a:t> </a:t>
            </a:r>
            <a:r>
              <a:rPr sz="2500" b="1" spc="-10" dirty="0">
                <a:latin typeface="Arial Narrow"/>
                <a:cs typeface="Arial Narrow"/>
              </a:rPr>
              <a:t>about</a:t>
            </a:r>
            <a:r>
              <a:rPr sz="2500" b="1" spc="-5" dirty="0">
                <a:latin typeface="Arial Narrow"/>
                <a:cs typeface="Arial Narrow"/>
              </a:rPr>
              <a:t> ECG</a:t>
            </a:r>
            <a:r>
              <a:rPr sz="2500" b="1" dirty="0">
                <a:latin typeface="Arial Narrow"/>
                <a:cs typeface="Arial Narrow"/>
              </a:rPr>
              <a:t> </a:t>
            </a:r>
            <a:r>
              <a:rPr sz="2500" b="1" spc="-5" dirty="0">
                <a:latin typeface="Arial Narrow"/>
                <a:cs typeface="Arial Narrow"/>
              </a:rPr>
              <a:t>abnormalities</a:t>
            </a:r>
            <a:r>
              <a:rPr sz="2500" b="1" spc="40" dirty="0">
                <a:latin typeface="Arial Narrow"/>
                <a:cs typeface="Arial Narrow"/>
              </a:rPr>
              <a:t> </a:t>
            </a:r>
            <a:r>
              <a:rPr sz="2500" b="1" spc="-5" dirty="0">
                <a:latin typeface="Arial Narrow"/>
                <a:cs typeface="Arial Narrow"/>
              </a:rPr>
              <a:t>in</a:t>
            </a:r>
            <a:r>
              <a:rPr sz="2500" b="1" spc="5" dirty="0">
                <a:latin typeface="Arial Narrow"/>
                <a:cs typeface="Arial Narrow"/>
              </a:rPr>
              <a:t> </a:t>
            </a:r>
            <a:r>
              <a:rPr sz="2500" b="1" spc="-5" dirty="0">
                <a:latin typeface="Arial Narrow"/>
                <a:cs typeface="Arial Narrow"/>
              </a:rPr>
              <a:t>common </a:t>
            </a:r>
            <a:r>
              <a:rPr sz="2500" b="1" spc="-555" dirty="0">
                <a:latin typeface="Arial Narrow"/>
                <a:cs typeface="Arial Narrow"/>
              </a:rPr>
              <a:t> </a:t>
            </a:r>
            <a:r>
              <a:rPr sz="2500" b="1" spc="-10" dirty="0">
                <a:latin typeface="Arial Narrow"/>
                <a:cs typeface="Arial Narrow"/>
              </a:rPr>
              <a:t>clinical</a:t>
            </a:r>
            <a:r>
              <a:rPr sz="2500" b="1" spc="30" dirty="0">
                <a:latin typeface="Arial Narrow"/>
                <a:cs typeface="Arial Narrow"/>
              </a:rPr>
              <a:t> </a:t>
            </a:r>
            <a:r>
              <a:rPr sz="2500" b="1" spc="-10" dirty="0">
                <a:latin typeface="Arial Narrow"/>
                <a:cs typeface="Arial Narrow"/>
              </a:rPr>
              <a:t>conditions</a:t>
            </a:r>
            <a:endParaRPr sz="2500" dirty="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8380" y="350789"/>
            <a:ext cx="6790660" cy="718145"/>
          </a:xfrm>
          <a:prstGeom prst="rect">
            <a:avLst/>
          </a:prstGeom>
          <a:ln w="9525">
            <a:solidFill>
              <a:srgbClr val="2929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15620">
              <a:lnSpc>
                <a:spcPts val="5570"/>
              </a:lnSpc>
            </a:pPr>
            <a:r>
              <a:rPr sz="4800" spc="-5" dirty="0">
                <a:solidFill>
                  <a:srgbClr val="00B0F0"/>
                </a:solidFill>
              </a:rPr>
              <a:t>Summary </a:t>
            </a:r>
            <a:r>
              <a:rPr sz="4800" dirty="0">
                <a:solidFill>
                  <a:srgbClr val="00B0F0"/>
                </a:solidFill>
              </a:rPr>
              <a:t>of</a:t>
            </a:r>
            <a:r>
              <a:rPr sz="4800" spc="-10" dirty="0">
                <a:solidFill>
                  <a:srgbClr val="00B0F0"/>
                </a:solidFill>
              </a:rPr>
              <a:t> </a:t>
            </a:r>
            <a:r>
              <a:rPr sz="4800" dirty="0">
                <a:solidFill>
                  <a:srgbClr val="00B0F0"/>
                </a:solidFill>
              </a:rPr>
              <a:t>ECG</a:t>
            </a:r>
            <a:r>
              <a:rPr sz="4800" spc="-15" dirty="0">
                <a:solidFill>
                  <a:srgbClr val="00B0F0"/>
                </a:solidFill>
              </a:rPr>
              <a:t> </a:t>
            </a:r>
            <a:r>
              <a:rPr sz="4800" spc="-5" dirty="0">
                <a:solidFill>
                  <a:srgbClr val="00B0F0"/>
                </a:solidFill>
              </a:rPr>
              <a:t>Leads</a:t>
            </a:r>
            <a:endParaRPr sz="4800">
              <a:solidFill>
                <a:srgbClr val="00B0F0"/>
              </a:solidFill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0067" y="1653539"/>
            <a:ext cx="2702052" cy="100888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57315" y="1653539"/>
            <a:ext cx="2619756" cy="100888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85800" y="2202179"/>
            <a:ext cx="7848600" cy="3255645"/>
            <a:chOff x="685800" y="2202179"/>
            <a:chExt cx="7848600" cy="3255645"/>
          </a:xfrm>
        </p:grpSpPr>
        <p:sp>
          <p:nvSpPr>
            <p:cNvPr id="6" name="object 6"/>
            <p:cNvSpPr/>
            <p:nvPr/>
          </p:nvSpPr>
          <p:spPr>
            <a:xfrm>
              <a:off x="2462402" y="2941358"/>
              <a:ext cx="3405504" cy="1258570"/>
            </a:xfrm>
            <a:custGeom>
              <a:avLst/>
              <a:gdLst/>
              <a:ahLst/>
              <a:cxnLst/>
              <a:rect l="l" t="t" r="r" b="b"/>
              <a:pathLst>
                <a:path w="3405504" h="1258570">
                  <a:moveTo>
                    <a:pt x="3404997" y="0"/>
                  </a:moveTo>
                  <a:lnTo>
                    <a:pt x="0" y="0"/>
                  </a:lnTo>
                  <a:lnTo>
                    <a:pt x="0" y="1258277"/>
                  </a:lnTo>
                  <a:lnTo>
                    <a:pt x="3404997" y="1258277"/>
                  </a:lnTo>
                  <a:lnTo>
                    <a:pt x="3404997" y="0"/>
                  </a:lnTo>
                  <a:close/>
                </a:path>
              </a:pathLst>
            </a:custGeom>
            <a:solidFill>
              <a:srgbClr val="0000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5800" y="4199546"/>
              <a:ext cx="7848600" cy="1258570"/>
            </a:xfrm>
            <a:custGeom>
              <a:avLst/>
              <a:gdLst/>
              <a:ahLst/>
              <a:cxnLst/>
              <a:rect l="l" t="t" r="r" b="b"/>
              <a:pathLst>
                <a:path w="7848600" h="1258570">
                  <a:moveTo>
                    <a:pt x="7848600" y="0"/>
                  </a:moveTo>
                  <a:lnTo>
                    <a:pt x="5181600" y="0"/>
                  </a:lnTo>
                  <a:lnTo>
                    <a:pt x="1776603" y="0"/>
                  </a:lnTo>
                  <a:lnTo>
                    <a:pt x="0" y="0"/>
                  </a:lnTo>
                  <a:lnTo>
                    <a:pt x="0" y="1258277"/>
                  </a:lnTo>
                  <a:lnTo>
                    <a:pt x="1776603" y="1258277"/>
                  </a:lnTo>
                  <a:lnTo>
                    <a:pt x="5181600" y="1258277"/>
                  </a:lnTo>
                  <a:lnTo>
                    <a:pt x="7848600" y="1258277"/>
                  </a:lnTo>
                  <a:lnTo>
                    <a:pt x="7848600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9464" y="2202179"/>
              <a:ext cx="1674876" cy="10088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4484" y="2872739"/>
              <a:ext cx="1525524" cy="78943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85388" y="2872739"/>
              <a:ext cx="1385315" cy="78943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94076" y="3392423"/>
              <a:ext cx="2563368" cy="5669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25055" y="2872739"/>
              <a:ext cx="577596" cy="78943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3232" y="4130039"/>
              <a:ext cx="1831848" cy="78943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8659" y="4556759"/>
              <a:ext cx="1755648" cy="78943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32176" y="4130039"/>
              <a:ext cx="1054608" cy="78943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17392" y="4130039"/>
              <a:ext cx="643127" cy="78943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91127" y="4130039"/>
              <a:ext cx="1010412" cy="78943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32147" y="4130039"/>
              <a:ext cx="643127" cy="78943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05884" y="4130039"/>
              <a:ext cx="1018032" cy="78943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58439" y="4590287"/>
              <a:ext cx="2833116" cy="56692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94347" y="4130039"/>
              <a:ext cx="679703" cy="78943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876288" y="4363211"/>
              <a:ext cx="448055" cy="53949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925055" y="4130039"/>
              <a:ext cx="577596" cy="78943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033259" y="4130039"/>
              <a:ext cx="679703" cy="78943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315200" y="4363211"/>
              <a:ext cx="448055" cy="539495"/>
            </a:xfrm>
            <a:prstGeom prst="rect">
              <a:avLst/>
            </a:prstGeom>
          </p:spPr>
        </p:pic>
      </p:grp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679450" y="1746250"/>
          <a:ext cx="7848600" cy="37052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6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4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8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65024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3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Limb</a:t>
                      </a:r>
                      <a:r>
                        <a:rPr sz="36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Leads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795655" marR="363220" indent="-422909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3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36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3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ec</a:t>
                      </a:r>
                      <a:r>
                        <a:rPr sz="3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36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3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dial  Leads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8315">
                <a:tc>
                  <a:txBody>
                    <a:bodyPr/>
                    <a:lstStyle/>
                    <a:p>
                      <a:pPr marL="36004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Bipolar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7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I,</a:t>
                      </a:r>
                      <a:r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II,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III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(standard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limb</a:t>
                      </a:r>
                      <a:r>
                        <a:rPr sz="20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leads)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8189">
                <a:tc>
                  <a:txBody>
                    <a:bodyPr/>
                    <a:lstStyle/>
                    <a:p>
                      <a:pPr marL="244475" marR="235585" indent="444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Unipolar 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(V</a:t>
                      </a:r>
                      <a:r>
                        <a:rPr sz="28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leads)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aVR,</a:t>
                      </a:r>
                      <a:r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aVL,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aVF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(augmented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limb</a:t>
                      </a:r>
                      <a:r>
                        <a:rPr sz="20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leads)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2775" b="1" baseline="-2102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-V</a:t>
                      </a:r>
                      <a:r>
                        <a:rPr sz="2775" b="1" baseline="-2102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2775" baseline="-21021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1332546" y="1612635"/>
            <a:ext cx="6478905" cy="4208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9905"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The </a:t>
            </a:r>
            <a:r>
              <a:rPr sz="2800" b="1" spc="-5" dirty="0">
                <a:latin typeface="Calibri"/>
                <a:cs typeface="Calibri"/>
              </a:rPr>
              <a:t>standard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ECG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has </a:t>
            </a:r>
            <a:r>
              <a:rPr sz="2800" b="1" spc="-5" dirty="0">
                <a:solidFill>
                  <a:srgbClr val="C00000"/>
                </a:solidFill>
                <a:uFill>
                  <a:solidFill>
                    <a:srgbClr val="00FF00"/>
                  </a:solidFill>
                </a:uFill>
                <a:latin typeface="Calibri"/>
                <a:cs typeface="Calibri"/>
              </a:rPr>
              <a:t>12</a:t>
            </a:r>
            <a:r>
              <a:rPr sz="2800" b="1" spc="20" dirty="0">
                <a:solidFill>
                  <a:srgbClr val="C00000"/>
                </a:solidFill>
                <a:uFill>
                  <a:solidFill>
                    <a:srgbClr val="00FF00"/>
                  </a:solidFill>
                </a:u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00000"/>
                </a:solidFill>
                <a:uFill>
                  <a:solidFill>
                    <a:srgbClr val="00FF00"/>
                  </a:solidFill>
                </a:uFill>
                <a:latin typeface="Calibri"/>
                <a:cs typeface="Calibri"/>
              </a:rPr>
              <a:t>leads</a:t>
            </a:r>
            <a:endParaRPr sz="2800" dirty="0">
              <a:solidFill>
                <a:srgbClr val="C0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800" dirty="0">
              <a:latin typeface="Calibri"/>
              <a:cs typeface="Calibri"/>
            </a:endParaRPr>
          </a:p>
          <a:p>
            <a:pPr marL="7620" algn="ctr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3</a:t>
            </a:r>
            <a:r>
              <a:rPr sz="2800" b="1" spc="60" dirty="0">
                <a:latin typeface="Calibri"/>
                <a:cs typeface="Calibri"/>
              </a:rPr>
              <a:t> </a:t>
            </a:r>
            <a:r>
              <a:rPr sz="2800" b="1" spc="10" dirty="0">
                <a:latin typeface="Calibri"/>
                <a:cs typeface="Calibri"/>
              </a:rPr>
              <a:t>Standard</a:t>
            </a:r>
            <a:r>
              <a:rPr sz="2800" b="1" spc="105" dirty="0">
                <a:latin typeface="Calibri"/>
                <a:cs typeface="Calibri"/>
              </a:rPr>
              <a:t> </a:t>
            </a:r>
            <a:r>
              <a:rPr sz="2800" b="1" spc="10" dirty="0">
                <a:latin typeface="Calibri"/>
                <a:cs typeface="Calibri"/>
              </a:rPr>
              <a:t>Limb</a:t>
            </a:r>
            <a:r>
              <a:rPr sz="2800" b="1" spc="100" dirty="0">
                <a:latin typeface="Calibri"/>
                <a:cs typeface="Calibri"/>
              </a:rPr>
              <a:t> </a:t>
            </a:r>
            <a:r>
              <a:rPr sz="2800" b="1" spc="10" dirty="0">
                <a:latin typeface="Calibri"/>
                <a:cs typeface="Calibri"/>
              </a:rPr>
              <a:t>Leads</a:t>
            </a:r>
            <a:r>
              <a:rPr sz="2800" b="1" spc="85" dirty="0">
                <a:latin typeface="Calibri"/>
                <a:cs typeface="Calibri"/>
              </a:rPr>
              <a:t> </a:t>
            </a:r>
            <a:r>
              <a:rPr sz="2800" b="1" spc="15" dirty="0">
                <a:latin typeface="Calibri"/>
                <a:cs typeface="Calibri"/>
              </a:rPr>
              <a:t>(Bipolar)</a:t>
            </a:r>
            <a:endParaRPr sz="2800" dirty="0">
              <a:latin typeface="Calibri"/>
              <a:cs typeface="Calibri"/>
            </a:endParaRPr>
          </a:p>
          <a:p>
            <a:pPr marL="509270" marR="494030" indent="-1905" algn="ctr">
              <a:lnSpc>
                <a:spcPts val="4300"/>
              </a:lnSpc>
              <a:spcBef>
                <a:spcPts val="295"/>
              </a:spcBef>
            </a:pPr>
            <a:r>
              <a:rPr sz="2800" b="1" spc="-5" dirty="0">
                <a:latin typeface="Calibri"/>
                <a:cs typeface="Calibri"/>
              </a:rPr>
              <a:t>3</a:t>
            </a:r>
            <a:r>
              <a:rPr sz="2800" b="1" spc="60" dirty="0">
                <a:latin typeface="Calibri"/>
                <a:cs typeface="Calibri"/>
              </a:rPr>
              <a:t> </a:t>
            </a:r>
            <a:r>
              <a:rPr sz="2800" b="1" spc="10" dirty="0">
                <a:latin typeface="Calibri"/>
                <a:cs typeface="Calibri"/>
              </a:rPr>
              <a:t>Augmented</a:t>
            </a:r>
            <a:r>
              <a:rPr sz="2800" b="1" spc="100" dirty="0">
                <a:latin typeface="Calibri"/>
                <a:cs typeface="Calibri"/>
              </a:rPr>
              <a:t> </a:t>
            </a:r>
            <a:r>
              <a:rPr sz="2800" b="1" spc="10" dirty="0">
                <a:latin typeface="Calibri"/>
                <a:cs typeface="Calibri"/>
              </a:rPr>
              <a:t>Limb</a:t>
            </a:r>
            <a:r>
              <a:rPr sz="2800" b="1" spc="105" dirty="0">
                <a:latin typeface="Calibri"/>
                <a:cs typeface="Calibri"/>
              </a:rPr>
              <a:t> </a:t>
            </a:r>
            <a:r>
              <a:rPr sz="2800" b="1" spc="10" dirty="0">
                <a:latin typeface="Calibri"/>
                <a:cs typeface="Calibri"/>
              </a:rPr>
              <a:t>Leads</a:t>
            </a:r>
            <a:r>
              <a:rPr sz="2800" b="1" spc="85" dirty="0">
                <a:latin typeface="Calibri"/>
                <a:cs typeface="Calibri"/>
              </a:rPr>
              <a:t> </a:t>
            </a:r>
            <a:r>
              <a:rPr sz="2800" b="1" spc="15" dirty="0">
                <a:latin typeface="Calibri"/>
                <a:cs typeface="Calibri"/>
              </a:rPr>
              <a:t>(Unipolar) 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6</a:t>
            </a:r>
            <a:r>
              <a:rPr sz="2800" b="1" spc="65" dirty="0">
                <a:latin typeface="Calibri"/>
                <a:cs typeface="Calibri"/>
              </a:rPr>
              <a:t> </a:t>
            </a:r>
            <a:r>
              <a:rPr sz="2800" b="1" spc="10" dirty="0">
                <a:latin typeface="Calibri"/>
                <a:cs typeface="Calibri"/>
              </a:rPr>
              <a:t>Precordial</a:t>
            </a:r>
            <a:r>
              <a:rPr sz="2800" b="1" spc="95" dirty="0">
                <a:latin typeface="Calibri"/>
                <a:cs typeface="Calibri"/>
              </a:rPr>
              <a:t> </a:t>
            </a:r>
            <a:r>
              <a:rPr sz="2800" b="1" spc="10" dirty="0">
                <a:latin typeface="Calibri"/>
                <a:cs typeface="Calibri"/>
              </a:rPr>
              <a:t>(chest)</a:t>
            </a:r>
            <a:r>
              <a:rPr sz="2800" b="1" spc="150" dirty="0">
                <a:latin typeface="Calibri"/>
                <a:cs typeface="Calibri"/>
              </a:rPr>
              <a:t> </a:t>
            </a:r>
            <a:r>
              <a:rPr sz="2800" b="1" spc="10" dirty="0">
                <a:latin typeface="Calibri"/>
                <a:cs typeface="Calibri"/>
              </a:rPr>
              <a:t>Leads</a:t>
            </a:r>
            <a:r>
              <a:rPr sz="2800" b="1" spc="85" dirty="0">
                <a:latin typeface="Calibri"/>
                <a:cs typeface="Calibri"/>
              </a:rPr>
              <a:t> </a:t>
            </a:r>
            <a:r>
              <a:rPr sz="2800" b="1" spc="15" dirty="0">
                <a:latin typeface="Calibri"/>
                <a:cs typeface="Calibri"/>
              </a:rPr>
              <a:t>(Unipolar)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 dirty="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2800" b="1" spc="10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2800" b="1" spc="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axis</a:t>
            </a:r>
            <a:r>
              <a:rPr sz="2800" b="1" spc="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2800" b="1" spc="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800" b="1" spc="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15" dirty="0">
                <a:solidFill>
                  <a:srgbClr val="C00000"/>
                </a:solidFill>
                <a:latin typeface="Calibri"/>
                <a:cs typeface="Calibri"/>
              </a:rPr>
              <a:t>particular</a:t>
            </a:r>
            <a:r>
              <a:rPr sz="2800" b="1" spc="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C00000"/>
                </a:solidFill>
                <a:latin typeface="Calibri"/>
                <a:cs typeface="Calibri"/>
              </a:rPr>
              <a:t>lead</a:t>
            </a:r>
            <a:r>
              <a:rPr sz="2800" b="1" spc="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C00000"/>
                </a:solidFill>
                <a:latin typeface="Calibri"/>
                <a:cs typeface="Calibri"/>
              </a:rPr>
              <a:t>represents</a:t>
            </a:r>
            <a:r>
              <a:rPr sz="2800" b="1" spc="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C00000"/>
                </a:solidFill>
                <a:latin typeface="Calibri"/>
                <a:cs typeface="Calibri"/>
              </a:rPr>
              <a:t>the </a:t>
            </a:r>
            <a:r>
              <a:rPr sz="2800" b="1" spc="-6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C00000"/>
                </a:solidFill>
                <a:latin typeface="Calibri"/>
                <a:cs typeface="Calibri"/>
              </a:rPr>
              <a:t>viewpoint</a:t>
            </a:r>
            <a:r>
              <a:rPr sz="2800" b="1" spc="11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from</a:t>
            </a:r>
            <a:r>
              <a:rPr sz="2800" b="1" spc="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15" dirty="0">
                <a:solidFill>
                  <a:srgbClr val="C00000"/>
                </a:solidFill>
                <a:latin typeface="Calibri"/>
                <a:cs typeface="Calibri"/>
              </a:rPr>
              <a:t>which</a:t>
            </a:r>
            <a:r>
              <a:rPr sz="2800" b="1" spc="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it</a:t>
            </a:r>
            <a:r>
              <a:rPr sz="2800" b="1" spc="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looks</a:t>
            </a:r>
            <a:r>
              <a:rPr sz="2800" b="1" spc="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at</a:t>
            </a:r>
            <a:r>
              <a:rPr sz="2800" b="1" spc="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2800" b="1" spc="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C00000"/>
                </a:solidFill>
                <a:latin typeface="Calibri"/>
                <a:cs typeface="Calibri"/>
              </a:rPr>
              <a:t>heart.</a:t>
            </a:r>
            <a:endParaRPr sz="28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 w="38100">
            <a:solidFill>
              <a:srgbClr val="00206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982344">
              <a:lnSpc>
                <a:spcPct val="100000"/>
              </a:lnSpc>
              <a:spcBef>
                <a:spcPts val="45"/>
              </a:spcBef>
            </a:pPr>
            <a:r>
              <a:rPr sz="4000" spc="-5" dirty="0">
                <a:solidFill>
                  <a:srgbClr val="00B0F0"/>
                </a:solidFill>
              </a:rPr>
              <a:t>ECG</a:t>
            </a:r>
            <a:r>
              <a:rPr sz="4000" spc="-35" dirty="0">
                <a:solidFill>
                  <a:srgbClr val="00B0F0"/>
                </a:solidFill>
              </a:rPr>
              <a:t> </a:t>
            </a:r>
            <a:r>
              <a:rPr sz="4000" dirty="0">
                <a:solidFill>
                  <a:srgbClr val="00B0F0"/>
                </a:solidFill>
              </a:rPr>
              <a:t>Leads</a:t>
            </a:r>
            <a:endParaRPr sz="400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6691" y="103568"/>
            <a:ext cx="4247007" cy="6650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302" y="103568"/>
            <a:ext cx="4441698" cy="6650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9913" y="62865"/>
            <a:ext cx="54241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B0F0"/>
                </a:solidFill>
              </a:rPr>
              <a:t>Standard</a:t>
            </a:r>
            <a:r>
              <a:rPr spc="-45" dirty="0">
                <a:solidFill>
                  <a:srgbClr val="00B0F0"/>
                </a:solidFill>
              </a:rPr>
              <a:t> </a:t>
            </a:r>
            <a:r>
              <a:rPr dirty="0">
                <a:solidFill>
                  <a:srgbClr val="00B0F0"/>
                </a:solidFill>
              </a:rPr>
              <a:t>Bipolar</a:t>
            </a:r>
            <a:r>
              <a:rPr spc="-40" dirty="0">
                <a:solidFill>
                  <a:srgbClr val="00B0F0"/>
                </a:solidFill>
              </a:rPr>
              <a:t> </a:t>
            </a:r>
            <a:r>
              <a:rPr dirty="0">
                <a:solidFill>
                  <a:srgbClr val="00B0F0"/>
                </a:solidFill>
              </a:rPr>
              <a:t>Limb</a:t>
            </a:r>
            <a:r>
              <a:rPr spc="-40" dirty="0">
                <a:solidFill>
                  <a:srgbClr val="00B0F0"/>
                </a:solidFill>
              </a:rPr>
              <a:t> </a:t>
            </a:r>
            <a:r>
              <a:rPr dirty="0">
                <a:solidFill>
                  <a:srgbClr val="00B0F0"/>
                </a:solidFill>
              </a:rPr>
              <a:t>Leads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838200"/>
            <a:ext cx="5638800" cy="4324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object 11"/>
          <p:cNvSpPr txBox="1"/>
          <p:nvPr/>
        </p:nvSpPr>
        <p:spPr>
          <a:xfrm>
            <a:off x="1468436" y="5244465"/>
            <a:ext cx="6207125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2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Einthoven’s</a:t>
            </a:r>
            <a:r>
              <a:rPr sz="2000" b="1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35" dirty="0">
                <a:solidFill>
                  <a:srgbClr val="C00000"/>
                </a:solidFill>
                <a:latin typeface="Calibri"/>
                <a:cs typeface="Calibri"/>
              </a:rPr>
              <a:t>Law.</a:t>
            </a:r>
            <a:r>
              <a:rPr sz="2000" b="1" spc="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Einthoven’s</a:t>
            </a:r>
            <a:r>
              <a:rPr sz="2000" b="1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law</a:t>
            </a:r>
            <a:r>
              <a:rPr sz="2000" b="1" spc="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states</a:t>
            </a:r>
            <a:r>
              <a:rPr sz="2000" b="1" spc="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that</a:t>
            </a:r>
            <a:r>
              <a:rPr sz="2000" b="1" spc="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if</a:t>
            </a:r>
            <a:r>
              <a:rPr sz="2000" b="1" spc="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2000" b="1" spc="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ECGs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 are recorded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simultaneously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with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the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three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limb leads, the </a:t>
            </a:r>
            <a:r>
              <a:rPr sz="2000" b="1" spc="-4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sum of the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potentials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recorded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in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leads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I and III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will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equal </a:t>
            </a:r>
            <a:r>
              <a:rPr sz="20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potential</a:t>
            </a:r>
            <a:r>
              <a:rPr sz="20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lead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II.</a:t>
            </a:r>
            <a:endParaRPr sz="20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635" algn="ctr">
              <a:lnSpc>
                <a:spcPts val="2390"/>
              </a:lnSpc>
            </a:pPr>
            <a:r>
              <a:rPr sz="2000" b="1" dirty="0">
                <a:solidFill>
                  <a:srgbClr val="00B0F0"/>
                </a:solidFill>
                <a:latin typeface="Calibri"/>
                <a:cs typeface="Calibri"/>
              </a:rPr>
              <a:t>Lead</a:t>
            </a:r>
            <a:r>
              <a:rPr sz="2000" b="1" spc="-1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B0F0"/>
                </a:solidFill>
                <a:latin typeface="Calibri"/>
                <a:cs typeface="Calibri"/>
              </a:rPr>
              <a:t>I</a:t>
            </a:r>
            <a:r>
              <a:rPr sz="2000" b="1" spc="-1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B0F0"/>
                </a:solidFill>
                <a:latin typeface="Calibri"/>
                <a:cs typeface="Calibri"/>
              </a:rPr>
              <a:t>+</a:t>
            </a:r>
            <a:r>
              <a:rPr sz="2000" b="1" spc="-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B0F0"/>
                </a:solidFill>
                <a:latin typeface="Calibri"/>
                <a:cs typeface="Calibri"/>
              </a:rPr>
              <a:t>Lead</a:t>
            </a:r>
            <a:r>
              <a:rPr sz="2000" b="1" spc="-1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B0F0"/>
                </a:solidFill>
                <a:latin typeface="Calibri"/>
                <a:cs typeface="Calibri"/>
              </a:rPr>
              <a:t>III=</a:t>
            </a:r>
            <a:r>
              <a:rPr sz="2000" b="1" spc="-1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B0F0"/>
                </a:solidFill>
                <a:latin typeface="Calibri"/>
                <a:cs typeface="Calibri"/>
              </a:rPr>
              <a:t>Lead</a:t>
            </a:r>
            <a:r>
              <a:rPr sz="2000" b="1" spc="-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B0F0"/>
                </a:solidFill>
                <a:latin typeface="Calibri"/>
                <a:cs typeface="Calibri"/>
              </a:rPr>
              <a:t>II</a:t>
            </a:r>
            <a:endParaRPr sz="2000" dirty="0">
              <a:solidFill>
                <a:srgbClr val="00B0F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3" descr="cardiac-vector-12-lead-ecg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599" y="711141"/>
            <a:ext cx="8116801" cy="5435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37209" t="26185" r="17052" b="31093"/>
          <a:stretch/>
        </p:blipFill>
        <p:spPr>
          <a:xfrm>
            <a:off x="640057" y="1363064"/>
            <a:ext cx="7863886" cy="4131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198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95400" y="152463"/>
            <a:ext cx="6248400" cy="6508750"/>
            <a:chOff x="1295400" y="152463"/>
            <a:chExt cx="6248400" cy="65087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5400" y="152463"/>
              <a:ext cx="6248400" cy="650849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object 4"/>
            <p:cNvSpPr/>
            <p:nvPr/>
          </p:nvSpPr>
          <p:spPr>
            <a:xfrm>
              <a:off x="3931666" y="2339593"/>
              <a:ext cx="1097915" cy="1470660"/>
            </a:xfrm>
            <a:custGeom>
              <a:avLst/>
              <a:gdLst/>
              <a:ahLst/>
              <a:cxnLst/>
              <a:rect l="l" t="t" r="r" b="b"/>
              <a:pathLst>
                <a:path w="1097914" h="1470660">
                  <a:moveTo>
                    <a:pt x="810134" y="1266592"/>
                  </a:moveTo>
                  <a:lnTo>
                    <a:pt x="795766" y="1269285"/>
                  </a:lnTo>
                  <a:lnTo>
                    <a:pt x="783468" y="1277193"/>
                  </a:lnTo>
                  <a:lnTo>
                    <a:pt x="774826" y="1289684"/>
                  </a:lnTo>
                  <a:lnTo>
                    <a:pt x="771691" y="1304468"/>
                  </a:lnTo>
                  <a:lnTo>
                    <a:pt x="774414" y="1318799"/>
                  </a:lnTo>
                  <a:lnTo>
                    <a:pt x="782327" y="1331083"/>
                  </a:lnTo>
                  <a:lnTo>
                    <a:pt x="794766" y="1339722"/>
                  </a:lnTo>
                  <a:lnTo>
                    <a:pt x="1097661" y="1470532"/>
                  </a:lnTo>
                  <a:lnTo>
                    <a:pt x="1093546" y="1432305"/>
                  </a:lnTo>
                  <a:lnTo>
                    <a:pt x="1022096" y="1432305"/>
                  </a:lnTo>
                  <a:lnTo>
                    <a:pt x="938391" y="1318709"/>
                  </a:lnTo>
                  <a:lnTo>
                    <a:pt x="824992" y="1269745"/>
                  </a:lnTo>
                  <a:lnTo>
                    <a:pt x="810134" y="1266592"/>
                  </a:lnTo>
                  <a:close/>
                </a:path>
                <a:path w="1097914" h="1470660">
                  <a:moveTo>
                    <a:pt x="938391" y="1318709"/>
                  </a:moveTo>
                  <a:lnTo>
                    <a:pt x="1022096" y="1432305"/>
                  </a:lnTo>
                  <a:lnTo>
                    <a:pt x="1047252" y="1413763"/>
                  </a:lnTo>
                  <a:lnTo>
                    <a:pt x="1014857" y="1413763"/>
                  </a:lnTo>
                  <a:lnTo>
                    <a:pt x="1007887" y="1348717"/>
                  </a:lnTo>
                  <a:lnTo>
                    <a:pt x="938391" y="1318709"/>
                  </a:lnTo>
                  <a:close/>
                </a:path>
                <a:path w="1097914" h="1470660">
                  <a:moveTo>
                    <a:pt x="1020445" y="1108709"/>
                  </a:moveTo>
                  <a:lnTo>
                    <a:pt x="1006004" y="1113222"/>
                  </a:lnTo>
                  <a:lnTo>
                    <a:pt x="994838" y="1122616"/>
                  </a:lnTo>
                  <a:lnTo>
                    <a:pt x="988030" y="1135534"/>
                  </a:lnTo>
                  <a:lnTo>
                    <a:pt x="986663" y="1150619"/>
                  </a:lnTo>
                  <a:lnTo>
                    <a:pt x="999843" y="1273633"/>
                  </a:lnTo>
                  <a:lnTo>
                    <a:pt x="1083437" y="1387093"/>
                  </a:lnTo>
                  <a:lnTo>
                    <a:pt x="1022096" y="1432305"/>
                  </a:lnTo>
                  <a:lnTo>
                    <a:pt x="1093546" y="1432305"/>
                  </a:lnTo>
                  <a:lnTo>
                    <a:pt x="1062355" y="1142491"/>
                  </a:lnTo>
                  <a:lnTo>
                    <a:pt x="1057842" y="1128051"/>
                  </a:lnTo>
                  <a:lnTo>
                    <a:pt x="1048448" y="1116885"/>
                  </a:lnTo>
                  <a:lnTo>
                    <a:pt x="1035530" y="1110077"/>
                  </a:lnTo>
                  <a:lnTo>
                    <a:pt x="1020445" y="1108709"/>
                  </a:lnTo>
                  <a:close/>
                </a:path>
                <a:path w="1097914" h="1470660">
                  <a:moveTo>
                    <a:pt x="1007887" y="1348717"/>
                  </a:moveTo>
                  <a:lnTo>
                    <a:pt x="1014857" y="1413763"/>
                  </a:lnTo>
                  <a:lnTo>
                    <a:pt x="1067943" y="1374647"/>
                  </a:lnTo>
                  <a:lnTo>
                    <a:pt x="1007887" y="1348717"/>
                  </a:lnTo>
                  <a:close/>
                </a:path>
                <a:path w="1097914" h="1470660">
                  <a:moveTo>
                    <a:pt x="999843" y="1273633"/>
                  </a:moveTo>
                  <a:lnTo>
                    <a:pt x="1007887" y="1348717"/>
                  </a:lnTo>
                  <a:lnTo>
                    <a:pt x="1067943" y="1374647"/>
                  </a:lnTo>
                  <a:lnTo>
                    <a:pt x="1014857" y="1413763"/>
                  </a:lnTo>
                  <a:lnTo>
                    <a:pt x="1047252" y="1413763"/>
                  </a:lnTo>
                  <a:lnTo>
                    <a:pt x="1083437" y="1387093"/>
                  </a:lnTo>
                  <a:lnTo>
                    <a:pt x="999843" y="1273633"/>
                  </a:lnTo>
                  <a:close/>
                </a:path>
                <a:path w="1097914" h="1470660">
                  <a:moveTo>
                    <a:pt x="61468" y="0"/>
                  </a:moveTo>
                  <a:lnTo>
                    <a:pt x="0" y="45211"/>
                  </a:lnTo>
                  <a:lnTo>
                    <a:pt x="938391" y="1318709"/>
                  </a:lnTo>
                  <a:lnTo>
                    <a:pt x="1007887" y="1348717"/>
                  </a:lnTo>
                  <a:lnTo>
                    <a:pt x="999843" y="1273633"/>
                  </a:lnTo>
                  <a:lnTo>
                    <a:pt x="61468" y="0"/>
                  </a:lnTo>
                  <a:close/>
                </a:path>
              </a:pathLst>
            </a:custGeom>
            <a:solidFill>
              <a:srgbClr val="292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6425" y="19048"/>
            <a:ext cx="5391150" cy="6819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53882"/>
            <a:ext cx="8001000" cy="6686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520" y="152400"/>
            <a:ext cx="8380983" cy="655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82296" y="0"/>
            <a:ext cx="8910828" cy="4380358"/>
            <a:chOff x="82296" y="0"/>
            <a:chExt cx="8910828" cy="4380358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" y="1328775"/>
              <a:ext cx="2962655" cy="305158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96" y="0"/>
              <a:ext cx="8910828" cy="14493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2439" y="211656"/>
              <a:ext cx="8450541" cy="102453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68068" y="172212"/>
              <a:ext cx="5044439" cy="123139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00680" y="304241"/>
            <a:ext cx="43370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990" dirty="0">
                <a:solidFill>
                  <a:srgbClr val="00B0F0"/>
                </a:solidFill>
              </a:rPr>
              <a:t>M</a:t>
            </a:r>
            <a:r>
              <a:rPr sz="4400" spc="-605" dirty="0">
                <a:solidFill>
                  <a:srgbClr val="00B0F0"/>
                </a:solidFill>
              </a:rPr>
              <a:t>o</a:t>
            </a:r>
            <a:r>
              <a:rPr sz="4400" spc="-480" dirty="0">
                <a:solidFill>
                  <a:srgbClr val="00B0F0"/>
                </a:solidFill>
              </a:rPr>
              <a:t>d</a:t>
            </a:r>
            <a:r>
              <a:rPr sz="4400" spc="-440" dirty="0">
                <a:solidFill>
                  <a:srgbClr val="00B0F0"/>
                </a:solidFill>
              </a:rPr>
              <a:t>e</a:t>
            </a:r>
            <a:r>
              <a:rPr sz="4400" spc="-330" dirty="0">
                <a:solidFill>
                  <a:srgbClr val="00B0F0"/>
                </a:solidFill>
              </a:rPr>
              <a:t>rn</a:t>
            </a:r>
            <a:r>
              <a:rPr sz="4400" spc="120" dirty="0">
                <a:solidFill>
                  <a:srgbClr val="00B0F0"/>
                </a:solidFill>
              </a:rPr>
              <a:t> </a:t>
            </a:r>
            <a:r>
              <a:rPr sz="4400" spc="-254" dirty="0">
                <a:solidFill>
                  <a:srgbClr val="00B0F0"/>
                </a:solidFill>
              </a:rPr>
              <a:t>E</a:t>
            </a:r>
            <a:r>
              <a:rPr sz="4400" spc="-265" dirty="0">
                <a:solidFill>
                  <a:srgbClr val="00B0F0"/>
                </a:solidFill>
              </a:rPr>
              <a:t>C</a:t>
            </a:r>
            <a:r>
              <a:rPr sz="4400" spc="-790" dirty="0">
                <a:solidFill>
                  <a:srgbClr val="00B0F0"/>
                </a:solidFill>
              </a:rPr>
              <a:t>G</a:t>
            </a:r>
            <a:r>
              <a:rPr sz="4400" spc="125" dirty="0">
                <a:solidFill>
                  <a:srgbClr val="00B0F0"/>
                </a:solidFill>
              </a:rPr>
              <a:t> </a:t>
            </a:r>
            <a:r>
              <a:rPr sz="4400" spc="-919" dirty="0">
                <a:solidFill>
                  <a:srgbClr val="00B0F0"/>
                </a:solidFill>
              </a:rPr>
              <a:t>M</a:t>
            </a:r>
            <a:r>
              <a:rPr sz="4400" spc="-509" dirty="0">
                <a:solidFill>
                  <a:srgbClr val="00B0F0"/>
                </a:solidFill>
              </a:rPr>
              <a:t>a</a:t>
            </a:r>
            <a:r>
              <a:rPr sz="4400" spc="-195" dirty="0">
                <a:solidFill>
                  <a:srgbClr val="00B0F0"/>
                </a:solidFill>
              </a:rPr>
              <a:t>c</a:t>
            </a:r>
            <a:r>
              <a:rPr sz="4400" spc="-370" dirty="0">
                <a:solidFill>
                  <a:srgbClr val="00B0F0"/>
                </a:solidFill>
              </a:rPr>
              <a:t>hines</a:t>
            </a:r>
            <a:endParaRPr sz="4400" dirty="0">
              <a:solidFill>
                <a:srgbClr val="00B0F0"/>
              </a:solidFill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09600" y="1322296"/>
            <a:ext cx="8241665" cy="5341038"/>
            <a:chOff x="609600" y="1322296"/>
            <a:chExt cx="8241665" cy="5341038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72255" y="1322296"/>
              <a:ext cx="5279010" cy="305158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9600" y="4388015"/>
              <a:ext cx="2907919" cy="225793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72255" y="4419638"/>
              <a:ext cx="2789936" cy="222631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00800" y="4419599"/>
              <a:ext cx="2450465" cy="224373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438400" y="152374"/>
            <a:ext cx="3714750" cy="646430"/>
          </a:xfrm>
          <a:custGeom>
            <a:avLst/>
            <a:gdLst/>
            <a:ahLst/>
            <a:cxnLst/>
            <a:rect l="l" t="t" r="r" b="b"/>
            <a:pathLst>
              <a:path w="3714750" h="646430">
                <a:moveTo>
                  <a:pt x="0" y="646328"/>
                </a:moveTo>
                <a:lnTo>
                  <a:pt x="3714750" y="646328"/>
                </a:lnTo>
                <a:lnTo>
                  <a:pt x="3714750" y="0"/>
                </a:lnTo>
                <a:lnTo>
                  <a:pt x="0" y="0"/>
                </a:lnTo>
                <a:lnTo>
                  <a:pt x="0" y="646328"/>
                </a:lnTo>
                <a:close/>
              </a:path>
            </a:pathLst>
          </a:custGeom>
          <a:ln w="38100">
            <a:solidFill>
              <a:srgbClr val="292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41065" y="188569"/>
            <a:ext cx="54241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B0F0"/>
                </a:solidFill>
                <a:latin typeface="Times New Roman"/>
                <a:cs typeface="Times New Roman"/>
              </a:rPr>
              <a:t>U</a:t>
            </a:r>
            <a:r>
              <a:rPr dirty="0">
                <a:solidFill>
                  <a:srgbClr val="00B0F0"/>
                </a:solidFill>
                <a:latin typeface="Times New Roman"/>
                <a:cs typeface="Times New Roman"/>
              </a:rPr>
              <a:t>-</a:t>
            </a:r>
            <a:r>
              <a:rPr spc="-400" dirty="0">
                <a:solidFill>
                  <a:srgbClr val="00B0F0"/>
                </a:solidFill>
                <a:latin typeface="Times New Roman"/>
                <a:cs typeface="Times New Roman"/>
              </a:rPr>
              <a:t>W</a:t>
            </a:r>
            <a:r>
              <a:rPr spc="-470" dirty="0">
                <a:solidFill>
                  <a:srgbClr val="00B0F0"/>
                </a:solidFill>
                <a:latin typeface="Times New Roman"/>
                <a:cs typeface="Times New Roman"/>
              </a:rPr>
              <a:t>A</a:t>
            </a:r>
            <a:r>
              <a:rPr spc="-5" dirty="0">
                <a:solidFill>
                  <a:srgbClr val="00B0F0"/>
                </a:solidFill>
                <a:latin typeface="Times New Roman"/>
                <a:cs typeface="Times New Roman"/>
              </a:rPr>
              <a:t>VE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08315" y="1064761"/>
            <a:ext cx="8127365" cy="1584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sz="16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wave</a:t>
            </a:r>
            <a:r>
              <a:rPr sz="16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is</a:t>
            </a:r>
            <a:r>
              <a:rPr sz="16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wave</a:t>
            </a:r>
            <a:r>
              <a:rPr sz="16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on</a:t>
            </a:r>
            <a:r>
              <a:rPr sz="16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an</a:t>
            </a:r>
            <a:r>
              <a:rPr sz="16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electrocardiogram</a:t>
            </a:r>
            <a:r>
              <a:rPr sz="1600" b="1" spc="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that</a:t>
            </a:r>
            <a:r>
              <a:rPr sz="16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is</a:t>
            </a:r>
            <a:r>
              <a:rPr sz="16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not</a:t>
            </a:r>
            <a:r>
              <a:rPr sz="16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always</a:t>
            </a:r>
            <a:r>
              <a:rPr sz="16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seen.</a:t>
            </a:r>
            <a:r>
              <a:rPr sz="16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It</a:t>
            </a:r>
            <a:r>
              <a:rPr sz="16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is typically </a:t>
            </a:r>
            <a:r>
              <a:rPr sz="1600" b="1" spc="-4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small,</a:t>
            </a:r>
            <a:r>
              <a:rPr sz="1600" b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and,</a:t>
            </a:r>
            <a:r>
              <a:rPr sz="16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by</a:t>
            </a:r>
            <a:r>
              <a:rPr sz="16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definition,</a:t>
            </a:r>
            <a:r>
              <a:rPr sz="1600" b="1" spc="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follows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sz="1600" b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16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wave.</a:t>
            </a:r>
            <a:r>
              <a:rPr sz="16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U waves</a:t>
            </a:r>
            <a:r>
              <a:rPr sz="16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are thought</a:t>
            </a:r>
            <a:r>
              <a:rPr sz="1600" b="1" spc="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to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represent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repolarization</a:t>
            </a:r>
            <a:r>
              <a:rPr sz="1600" b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sz="16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sz="1600" b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papillary</a:t>
            </a:r>
            <a:r>
              <a:rPr sz="16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muscles</a:t>
            </a:r>
            <a:r>
              <a:rPr sz="16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or</a:t>
            </a:r>
            <a:r>
              <a:rPr sz="16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Purkinje</a:t>
            </a:r>
            <a:r>
              <a:rPr sz="16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fibers</a:t>
            </a:r>
            <a:endParaRPr sz="1600">
              <a:solidFill>
                <a:srgbClr val="C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00">
              <a:solidFill>
                <a:srgbClr val="C00000"/>
              </a:solidFill>
              <a:latin typeface="Arial"/>
              <a:cs typeface="Arial"/>
            </a:endParaRPr>
          </a:p>
          <a:p>
            <a:pPr marL="147955" marR="170180" algn="ctr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Normal</a:t>
            </a:r>
            <a:r>
              <a:rPr sz="16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waves</a:t>
            </a:r>
            <a:r>
              <a:rPr sz="16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are</a:t>
            </a:r>
            <a:r>
              <a:rPr sz="16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small,</a:t>
            </a:r>
            <a:r>
              <a:rPr sz="1600" b="1" spc="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round</a:t>
            </a:r>
            <a:r>
              <a:rPr sz="16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and</a:t>
            </a:r>
            <a:r>
              <a:rPr sz="16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symmetrical</a:t>
            </a:r>
            <a:r>
              <a:rPr sz="1600" b="1" spc="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and</a:t>
            </a:r>
            <a:r>
              <a:rPr sz="16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positive</a:t>
            </a:r>
            <a:r>
              <a:rPr sz="1600" b="1" spc="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in</a:t>
            </a:r>
            <a:r>
              <a:rPr sz="16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lead</a:t>
            </a:r>
            <a:r>
              <a:rPr sz="16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II.</a:t>
            </a:r>
            <a:r>
              <a:rPr sz="1600" b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It</a:t>
            </a:r>
            <a:r>
              <a:rPr sz="16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is</a:t>
            </a:r>
            <a:r>
              <a:rPr sz="16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600" b="1" spc="-4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same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direction</a:t>
            </a:r>
            <a:r>
              <a:rPr sz="16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as</a:t>
            </a:r>
            <a:r>
              <a:rPr sz="16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T wave</a:t>
            </a:r>
            <a:r>
              <a:rPr sz="16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in</a:t>
            </a:r>
            <a:r>
              <a:rPr sz="16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that</a:t>
            </a:r>
            <a:r>
              <a:rPr sz="16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lead.</a:t>
            </a:r>
            <a:endParaRPr sz="1600">
              <a:solidFill>
                <a:srgbClr val="C00000"/>
              </a:solidFill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316" y="2951239"/>
            <a:ext cx="8127365" cy="25239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0544" y="197875"/>
            <a:ext cx="7284087" cy="628377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41300">
              <a:lnSpc>
                <a:spcPts val="4875"/>
              </a:lnSpc>
            </a:pPr>
            <a:r>
              <a:rPr sz="4400" dirty="0">
                <a:solidFill>
                  <a:srgbClr val="00B0F0"/>
                </a:solidFill>
              </a:rPr>
              <a:t>How</a:t>
            </a:r>
            <a:r>
              <a:rPr sz="4400" spc="-30" dirty="0">
                <a:solidFill>
                  <a:srgbClr val="00B0F0"/>
                </a:solidFill>
              </a:rPr>
              <a:t> </a:t>
            </a:r>
            <a:r>
              <a:rPr sz="4400" dirty="0">
                <a:solidFill>
                  <a:srgbClr val="00B0F0"/>
                </a:solidFill>
              </a:rPr>
              <a:t>to</a:t>
            </a:r>
            <a:r>
              <a:rPr sz="4400" spc="-5" dirty="0">
                <a:solidFill>
                  <a:srgbClr val="00B0F0"/>
                </a:solidFill>
              </a:rPr>
              <a:t> calculate</a:t>
            </a:r>
            <a:r>
              <a:rPr sz="4400" spc="-45" dirty="0">
                <a:solidFill>
                  <a:srgbClr val="00B0F0"/>
                </a:solidFill>
              </a:rPr>
              <a:t> </a:t>
            </a:r>
            <a:r>
              <a:rPr sz="4400" dirty="0">
                <a:solidFill>
                  <a:srgbClr val="00B0F0"/>
                </a:solidFill>
              </a:rPr>
              <a:t>HR</a:t>
            </a:r>
            <a:r>
              <a:rPr sz="4400" spc="-5" dirty="0">
                <a:solidFill>
                  <a:srgbClr val="00B0F0"/>
                </a:solidFill>
              </a:rPr>
              <a:t> from</a:t>
            </a:r>
            <a:r>
              <a:rPr sz="4400" spc="-25" dirty="0">
                <a:solidFill>
                  <a:srgbClr val="00B0F0"/>
                </a:solidFill>
              </a:rPr>
              <a:t> </a:t>
            </a:r>
            <a:r>
              <a:rPr sz="4400" dirty="0">
                <a:solidFill>
                  <a:srgbClr val="00B0F0"/>
                </a:solidFill>
              </a:rPr>
              <a:t>ECG</a:t>
            </a:r>
            <a:endParaRPr sz="4400">
              <a:solidFill>
                <a:srgbClr val="00B0F0"/>
              </a:solidFill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1143000"/>
            <a:ext cx="6324600" cy="4743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object 21"/>
          <p:cNvSpPr txBox="1"/>
          <p:nvPr/>
        </p:nvSpPr>
        <p:spPr>
          <a:xfrm>
            <a:off x="7146281" y="1977390"/>
            <a:ext cx="1379220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Heart 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Rate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= </a:t>
            </a:r>
            <a:r>
              <a:rPr sz="2000" b="1" spc="-4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300/Large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squares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between</a:t>
            </a:r>
            <a:r>
              <a:rPr sz="20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R-R</a:t>
            </a:r>
            <a:endParaRPr sz="2000">
              <a:solidFill>
                <a:srgbClr val="C0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solidFill>
                <a:srgbClr val="C00000"/>
              </a:solidFill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OR</a:t>
            </a:r>
            <a:endParaRPr sz="2000">
              <a:solidFill>
                <a:srgbClr val="C0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solidFill>
                <a:srgbClr val="C00000"/>
              </a:solidFill>
              <a:latin typeface="Calibri"/>
              <a:cs typeface="Calibri"/>
            </a:endParaRPr>
          </a:p>
          <a:p>
            <a:pPr marL="12700" marR="5080" indent="1905" algn="ctr">
              <a:lnSpc>
                <a:spcPct val="100000"/>
              </a:lnSpc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1500/Small </a:t>
            </a:r>
            <a:r>
              <a:rPr sz="20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squares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between</a:t>
            </a:r>
            <a:r>
              <a:rPr sz="20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R-R</a:t>
            </a:r>
            <a:endParaRPr sz="2000">
              <a:solidFill>
                <a:srgbClr val="C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828" y="546216"/>
            <a:ext cx="7984344" cy="536106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46615" y="1059597"/>
            <a:ext cx="2531364" cy="78028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11575" y="1192883"/>
            <a:ext cx="17208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THANKS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544" y="1313464"/>
            <a:ext cx="7998206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" name="object 3"/>
          <p:cNvGrpSpPr/>
          <p:nvPr/>
        </p:nvGrpSpPr>
        <p:grpSpPr>
          <a:xfrm>
            <a:off x="542544" y="6210298"/>
            <a:ext cx="8097520" cy="570230"/>
            <a:chOff x="542544" y="6210298"/>
            <a:chExt cx="8097520" cy="570230"/>
          </a:xfrm>
        </p:grpSpPr>
        <p:sp>
          <p:nvSpPr>
            <p:cNvPr id="4" name="object 4"/>
            <p:cNvSpPr/>
            <p:nvPr/>
          </p:nvSpPr>
          <p:spPr>
            <a:xfrm>
              <a:off x="591654" y="6248400"/>
              <a:ext cx="7979409" cy="400685"/>
            </a:xfrm>
            <a:custGeom>
              <a:avLst/>
              <a:gdLst/>
              <a:ahLst/>
              <a:cxnLst/>
              <a:rect l="l" t="t" r="r" b="b"/>
              <a:pathLst>
                <a:path w="7979409" h="400684">
                  <a:moveTo>
                    <a:pt x="7979409" y="0"/>
                  </a:moveTo>
                  <a:lnTo>
                    <a:pt x="0" y="0"/>
                  </a:lnTo>
                  <a:lnTo>
                    <a:pt x="0" y="400113"/>
                  </a:lnTo>
                  <a:lnTo>
                    <a:pt x="7979409" y="400113"/>
                  </a:lnTo>
                  <a:lnTo>
                    <a:pt x="797940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2544" y="6210298"/>
              <a:ext cx="8097011" cy="56997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91654" y="6248400"/>
            <a:ext cx="7979409" cy="400685"/>
          </a:xfrm>
          <a:prstGeom prst="rect">
            <a:avLst/>
          </a:prstGeom>
          <a:ln w="38100">
            <a:solidFill>
              <a:srgbClr val="2929FF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31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action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potentials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ECG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plotted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same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axis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98309" y="208915"/>
            <a:ext cx="8585479" cy="932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 marL="12700" marR="5080" algn="ctr">
              <a:lnSpc>
                <a:spcPct val="101699"/>
              </a:lnSpc>
              <a:spcBef>
                <a:spcPts val="25"/>
              </a:spcBef>
            </a:pPr>
            <a:r>
              <a:rPr spc="-55" dirty="0">
                <a:solidFill>
                  <a:srgbClr val="00B0F0"/>
                </a:solidFill>
              </a:rPr>
              <a:t>E</a:t>
            </a:r>
            <a:r>
              <a:rPr spc="-25" dirty="0">
                <a:solidFill>
                  <a:srgbClr val="00B0F0"/>
                </a:solidFill>
              </a:rPr>
              <a:t>C</a:t>
            </a:r>
            <a:r>
              <a:rPr dirty="0">
                <a:solidFill>
                  <a:srgbClr val="00B0F0"/>
                </a:solidFill>
              </a:rPr>
              <a:t>G</a:t>
            </a:r>
            <a:r>
              <a:rPr spc="-285" dirty="0">
                <a:solidFill>
                  <a:srgbClr val="C00000"/>
                </a:solidFill>
              </a:rPr>
              <a:t> </a:t>
            </a:r>
            <a:r>
              <a:rPr sz="2400" dirty="0">
                <a:solidFill>
                  <a:srgbClr val="C00000"/>
                </a:solidFill>
              </a:rPr>
              <a:t>is t</a:t>
            </a:r>
            <a:r>
              <a:rPr sz="2400" spc="-15" dirty="0">
                <a:solidFill>
                  <a:srgbClr val="C00000"/>
                </a:solidFill>
              </a:rPr>
              <a:t>h</a:t>
            </a:r>
            <a:r>
              <a:rPr sz="2400" dirty="0">
                <a:solidFill>
                  <a:srgbClr val="C00000"/>
                </a:solidFill>
              </a:rPr>
              <a:t>e</a:t>
            </a:r>
            <a:r>
              <a:rPr sz="2400" spc="5" dirty="0">
                <a:solidFill>
                  <a:srgbClr val="C00000"/>
                </a:solidFill>
              </a:rPr>
              <a:t> </a:t>
            </a:r>
            <a:r>
              <a:rPr sz="2400" spc="-30" dirty="0">
                <a:solidFill>
                  <a:srgbClr val="C00000"/>
                </a:solidFill>
              </a:rPr>
              <a:t>r</a:t>
            </a:r>
            <a:r>
              <a:rPr sz="2400" spc="-5" dirty="0">
                <a:solidFill>
                  <a:srgbClr val="C00000"/>
                </a:solidFill>
              </a:rPr>
              <a:t>eco</a:t>
            </a:r>
            <a:r>
              <a:rPr sz="2400" spc="-25" dirty="0">
                <a:solidFill>
                  <a:srgbClr val="C00000"/>
                </a:solidFill>
              </a:rPr>
              <a:t>r</a:t>
            </a:r>
            <a:r>
              <a:rPr sz="2400" dirty="0">
                <a:solidFill>
                  <a:srgbClr val="C00000"/>
                </a:solidFill>
              </a:rPr>
              <a:t>d</a:t>
            </a:r>
            <a:r>
              <a:rPr sz="2400" spc="-30" dirty="0">
                <a:solidFill>
                  <a:srgbClr val="C00000"/>
                </a:solidFill>
              </a:rPr>
              <a:t> </a:t>
            </a:r>
            <a:r>
              <a:rPr sz="2400" dirty="0">
                <a:solidFill>
                  <a:srgbClr val="C00000"/>
                </a:solidFill>
              </a:rPr>
              <a:t>of</a:t>
            </a:r>
            <a:r>
              <a:rPr sz="2400" spc="-10" dirty="0">
                <a:solidFill>
                  <a:srgbClr val="C00000"/>
                </a:solidFill>
              </a:rPr>
              <a:t> </a:t>
            </a:r>
            <a:r>
              <a:rPr sz="2400" dirty="0">
                <a:solidFill>
                  <a:srgbClr val="C00000"/>
                </a:solidFill>
              </a:rPr>
              <a:t>t</a:t>
            </a:r>
            <a:r>
              <a:rPr sz="2400" spc="-10" dirty="0">
                <a:solidFill>
                  <a:srgbClr val="C00000"/>
                </a:solidFill>
              </a:rPr>
              <a:t>h</a:t>
            </a:r>
            <a:r>
              <a:rPr sz="2400" dirty="0">
                <a:solidFill>
                  <a:srgbClr val="C00000"/>
                </a:solidFill>
              </a:rPr>
              <a:t>e</a:t>
            </a:r>
            <a:r>
              <a:rPr sz="2400" spc="5" dirty="0">
                <a:solidFill>
                  <a:srgbClr val="C00000"/>
                </a:solidFill>
              </a:rPr>
              <a:t> </a:t>
            </a:r>
            <a:r>
              <a:rPr sz="2400" dirty="0">
                <a:solidFill>
                  <a:srgbClr val="C00000"/>
                </a:solidFill>
              </a:rPr>
              <a:t>al</a:t>
            </a:r>
            <a:r>
              <a:rPr sz="2400" spc="-25" dirty="0">
                <a:solidFill>
                  <a:srgbClr val="C00000"/>
                </a:solidFill>
              </a:rPr>
              <a:t>g</a:t>
            </a:r>
            <a:r>
              <a:rPr sz="2400" spc="-5" dirty="0">
                <a:solidFill>
                  <a:srgbClr val="C00000"/>
                </a:solidFill>
              </a:rPr>
              <a:t>eb</a:t>
            </a:r>
            <a:r>
              <a:rPr sz="2400" spc="-50" dirty="0">
                <a:solidFill>
                  <a:srgbClr val="C00000"/>
                </a:solidFill>
              </a:rPr>
              <a:t>r</a:t>
            </a:r>
            <a:r>
              <a:rPr sz="2400" dirty="0">
                <a:solidFill>
                  <a:srgbClr val="C00000"/>
                </a:solidFill>
              </a:rPr>
              <a:t>aic</a:t>
            </a:r>
            <a:r>
              <a:rPr sz="2400" spc="-10" dirty="0">
                <a:solidFill>
                  <a:srgbClr val="C00000"/>
                </a:solidFill>
              </a:rPr>
              <a:t> </a:t>
            </a:r>
            <a:r>
              <a:rPr sz="2400" dirty="0">
                <a:solidFill>
                  <a:srgbClr val="C00000"/>
                </a:solidFill>
              </a:rPr>
              <a:t>sum</a:t>
            </a:r>
            <a:r>
              <a:rPr sz="2400" spc="-15" dirty="0">
                <a:solidFill>
                  <a:srgbClr val="C00000"/>
                </a:solidFill>
              </a:rPr>
              <a:t> </a:t>
            </a:r>
            <a:r>
              <a:rPr sz="2400" dirty="0">
                <a:solidFill>
                  <a:srgbClr val="C00000"/>
                </a:solidFill>
              </a:rPr>
              <a:t>of</a:t>
            </a:r>
            <a:r>
              <a:rPr sz="2400" spc="-5" dirty="0">
                <a:solidFill>
                  <a:srgbClr val="C00000"/>
                </a:solidFill>
              </a:rPr>
              <a:t> ele</a:t>
            </a:r>
            <a:r>
              <a:rPr sz="2400" spc="5" dirty="0">
                <a:solidFill>
                  <a:srgbClr val="C00000"/>
                </a:solidFill>
              </a:rPr>
              <a:t>c</a:t>
            </a:r>
            <a:r>
              <a:rPr sz="2400" dirty="0">
                <a:solidFill>
                  <a:srgbClr val="C00000"/>
                </a:solidFill>
              </a:rPr>
              <a:t>tri</a:t>
            </a:r>
            <a:r>
              <a:rPr sz="2400" spc="-15" dirty="0">
                <a:solidFill>
                  <a:srgbClr val="C00000"/>
                </a:solidFill>
              </a:rPr>
              <a:t>c</a:t>
            </a:r>
            <a:r>
              <a:rPr sz="2400" dirty="0">
                <a:solidFill>
                  <a:srgbClr val="C00000"/>
                </a:solidFill>
              </a:rPr>
              <a:t>al</a:t>
            </a:r>
            <a:r>
              <a:rPr sz="2400" spc="-15" dirty="0">
                <a:solidFill>
                  <a:srgbClr val="C00000"/>
                </a:solidFill>
              </a:rPr>
              <a:t> </a:t>
            </a:r>
            <a:r>
              <a:rPr sz="2400" dirty="0">
                <a:solidFill>
                  <a:srgbClr val="C00000"/>
                </a:solidFill>
              </a:rPr>
              <a:t>a</a:t>
            </a:r>
            <a:r>
              <a:rPr sz="2400" spc="5" dirty="0">
                <a:solidFill>
                  <a:srgbClr val="C00000"/>
                </a:solidFill>
              </a:rPr>
              <a:t>c</a:t>
            </a:r>
            <a:r>
              <a:rPr sz="2400" dirty="0">
                <a:solidFill>
                  <a:srgbClr val="C00000"/>
                </a:solidFill>
              </a:rPr>
              <a:t>tivi</a:t>
            </a:r>
            <a:r>
              <a:rPr sz="2400" spc="-10" dirty="0">
                <a:solidFill>
                  <a:srgbClr val="C00000"/>
                </a:solidFill>
              </a:rPr>
              <a:t>t</a:t>
            </a:r>
            <a:r>
              <a:rPr sz="2400" dirty="0">
                <a:solidFill>
                  <a:srgbClr val="C00000"/>
                </a:solidFill>
              </a:rPr>
              <a:t>y i.e.  action</a:t>
            </a:r>
            <a:r>
              <a:rPr sz="2400" spc="-30" dirty="0">
                <a:solidFill>
                  <a:srgbClr val="C00000"/>
                </a:solidFill>
              </a:rPr>
              <a:t> </a:t>
            </a:r>
            <a:r>
              <a:rPr sz="2400" spc="-10" dirty="0">
                <a:solidFill>
                  <a:srgbClr val="C00000"/>
                </a:solidFill>
              </a:rPr>
              <a:t>potentials</a:t>
            </a:r>
            <a:r>
              <a:rPr sz="2400" spc="5" dirty="0">
                <a:solidFill>
                  <a:srgbClr val="C00000"/>
                </a:solidFill>
              </a:rPr>
              <a:t> </a:t>
            </a:r>
            <a:r>
              <a:rPr sz="2400" spc="-20" dirty="0">
                <a:solidFill>
                  <a:srgbClr val="C00000"/>
                </a:solidFill>
              </a:rPr>
              <a:t>generated</a:t>
            </a:r>
            <a:r>
              <a:rPr sz="2400" spc="-5" dirty="0">
                <a:solidFill>
                  <a:srgbClr val="C00000"/>
                </a:solidFill>
              </a:rPr>
              <a:t> </a:t>
            </a:r>
            <a:r>
              <a:rPr sz="2400" spc="-10" dirty="0">
                <a:solidFill>
                  <a:srgbClr val="C00000"/>
                </a:solidFill>
              </a:rPr>
              <a:t>by</a:t>
            </a:r>
            <a:r>
              <a:rPr sz="2400" dirty="0">
                <a:solidFill>
                  <a:srgbClr val="C00000"/>
                </a:solidFill>
              </a:rPr>
              <a:t> </a:t>
            </a:r>
            <a:r>
              <a:rPr sz="2400" spc="-5" dirty="0">
                <a:solidFill>
                  <a:srgbClr val="C00000"/>
                </a:solidFill>
              </a:rPr>
              <a:t>the</a:t>
            </a:r>
            <a:r>
              <a:rPr sz="2400" spc="5" dirty="0">
                <a:solidFill>
                  <a:srgbClr val="C00000"/>
                </a:solidFill>
              </a:rPr>
              <a:t> </a:t>
            </a:r>
            <a:r>
              <a:rPr sz="2400" dirty="0">
                <a:solidFill>
                  <a:srgbClr val="C00000"/>
                </a:solidFill>
              </a:rPr>
              <a:t>heart </a:t>
            </a:r>
            <a:r>
              <a:rPr sz="2400" spc="-5" dirty="0">
                <a:solidFill>
                  <a:srgbClr val="C00000"/>
                </a:solidFill>
              </a:rPr>
              <a:t>during cardiac</a:t>
            </a:r>
            <a:r>
              <a:rPr sz="2400" spc="-20" dirty="0">
                <a:solidFill>
                  <a:srgbClr val="C00000"/>
                </a:solidFill>
              </a:rPr>
              <a:t> </a:t>
            </a:r>
            <a:r>
              <a:rPr sz="2400" spc="-10" dirty="0">
                <a:solidFill>
                  <a:srgbClr val="C00000"/>
                </a:solidFill>
              </a:rPr>
              <a:t>cycle</a:t>
            </a:r>
            <a:endParaRPr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05200" y="784831"/>
            <a:ext cx="5486400" cy="60731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105396"/>
            <a:ext cx="5424170" cy="574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508000">
              <a:lnSpc>
                <a:spcPct val="100000"/>
              </a:lnSpc>
              <a:spcBef>
                <a:spcPts val="204"/>
              </a:spcBef>
            </a:pPr>
            <a:r>
              <a:rPr dirty="0">
                <a:solidFill>
                  <a:schemeClr val="bg1"/>
                </a:solidFill>
                <a:latin typeface="Arial"/>
                <a:cs typeface="Arial"/>
              </a:rPr>
              <a:t>ECG</a:t>
            </a:r>
            <a:r>
              <a:rPr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chemeClr val="bg1"/>
                </a:solidFill>
                <a:latin typeface="Arial"/>
                <a:cs typeface="Arial"/>
              </a:rPr>
              <a:t>PRINCIPLE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31140" y="1084834"/>
            <a:ext cx="327406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When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the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depolarization 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wave 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spread through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heart,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electrical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currents</a:t>
            </a:r>
            <a:r>
              <a:rPr sz="18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pass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into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surrounding </a:t>
            </a:r>
            <a:r>
              <a:rPr sz="1800" b="1" spc="-3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tissue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(body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fluids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are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good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conductors)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and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can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be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recorded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from</a:t>
            </a:r>
            <a:r>
              <a:rPr sz="18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surface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electrodes</a:t>
            </a:r>
            <a:endParaRPr sz="18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231140" y="3162187"/>
            <a:ext cx="3124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Recording the depolarization wave (</a:t>
            </a:r>
            <a:r>
              <a:rPr lang="en-US" i="1" dirty="0"/>
              <a:t>A </a:t>
            </a:r>
            <a:r>
              <a:rPr lang="en-US" dirty="0"/>
              <a:t>and </a:t>
            </a:r>
            <a:r>
              <a:rPr lang="en-US" i="1" dirty="0"/>
              <a:t>B</a:t>
            </a:r>
            <a:r>
              <a:rPr lang="en-US" dirty="0"/>
              <a:t>) and the</a:t>
            </a:r>
          </a:p>
          <a:p>
            <a:pPr algn="l" rtl="0"/>
            <a:r>
              <a:rPr lang="en-US" dirty="0"/>
              <a:t>repolarization wave (</a:t>
            </a:r>
            <a:r>
              <a:rPr lang="en-US" i="1" dirty="0"/>
              <a:t>C </a:t>
            </a:r>
            <a:r>
              <a:rPr lang="en-US" dirty="0"/>
              <a:t>and </a:t>
            </a:r>
            <a:r>
              <a:rPr lang="en-US" i="1" dirty="0"/>
              <a:t>D</a:t>
            </a:r>
            <a:r>
              <a:rPr lang="en-US" dirty="0"/>
              <a:t>) from a cardiac muscle fiber.</a:t>
            </a:r>
          </a:p>
          <a:p>
            <a:pPr algn="l" rtl="0"/>
            <a:endParaRPr lang="en-US" dirty="0">
              <a:latin typeface="WarnockPro-Light"/>
            </a:endParaRPr>
          </a:p>
          <a:p>
            <a:pPr algn="l" rtl="0"/>
            <a:r>
              <a:rPr lang="en-US" dirty="0">
                <a:latin typeface="WarnockPro-Light"/>
              </a:rPr>
              <a:t> During depolarization, the normal negative potential inside the fiber reverses and becomes slightly positive inside and negative outside.</a:t>
            </a:r>
            <a:endParaRPr lang="ar-S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5200" y="567824"/>
            <a:ext cx="5524500" cy="6232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bject 3"/>
          <p:cNvSpPr txBox="1"/>
          <p:nvPr/>
        </p:nvSpPr>
        <p:spPr>
          <a:xfrm>
            <a:off x="114300" y="1432497"/>
            <a:ext cx="3314700" cy="48006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267970" indent="-177800" algn="l" rtl="0">
              <a:lnSpc>
                <a:spcPts val="2800"/>
              </a:lnSpc>
              <a:buFont typeface="Calibri"/>
              <a:buChar char="•"/>
              <a:tabLst>
                <a:tab pos="268605" algn="l"/>
              </a:tabLst>
            </a:pPr>
            <a:r>
              <a:rPr sz="2400" b="1" dirty="0">
                <a:latin typeface="Calibri"/>
                <a:cs typeface="Calibri"/>
              </a:rPr>
              <a:t>Heart</a:t>
            </a:r>
            <a:r>
              <a:rPr sz="2400" b="1" spc="-10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rate</a:t>
            </a:r>
            <a:endParaRPr sz="2400" dirty="0">
              <a:latin typeface="Calibri"/>
              <a:cs typeface="Calibri"/>
            </a:endParaRPr>
          </a:p>
          <a:p>
            <a:pPr marL="267970" indent="-177800" algn="l" rtl="0">
              <a:lnSpc>
                <a:spcPct val="100000"/>
              </a:lnSpc>
              <a:spcBef>
                <a:spcPts val="285"/>
              </a:spcBef>
              <a:buFont typeface="Calibri"/>
              <a:buChar char="•"/>
              <a:tabLst>
                <a:tab pos="268605" algn="l"/>
              </a:tabLst>
            </a:pPr>
            <a:r>
              <a:rPr sz="2400" b="1" dirty="0">
                <a:latin typeface="Calibri"/>
                <a:cs typeface="Calibri"/>
              </a:rPr>
              <a:t>Heart</a:t>
            </a:r>
            <a:r>
              <a:rPr sz="2400" b="1" spc="-10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Axis</a:t>
            </a:r>
            <a:endParaRPr sz="2400" dirty="0">
              <a:latin typeface="Calibri"/>
              <a:cs typeface="Calibri"/>
            </a:endParaRPr>
          </a:p>
          <a:p>
            <a:pPr marL="267970" indent="-177800" algn="l" rtl="0">
              <a:lnSpc>
                <a:spcPct val="100000"/>
              </a:lnSpc>
              <a:spcBef>
                <a:spcPts val="295"/>
              </a:spcBef>
              <a:buFont typeface="Calibri"/>
              <a:buChar char="•"/>
              <a:tabLst>
                <a:tab pos="268605" algn="l"/>
              </a:tabLst>
            </a:pPr>
            <a:r>
              <a:rPr sz="2400" b="1" dirty="0">
                <a:latin typeface="Calibri"/>
                <a:cs typeface="Calibri"/>
              </a:rPr>
              <a:t>Heart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Rhythm</a:t>
            </a:r>
            <a:endParaRPr sz="2400" dirty="0">
              <a:latin typeface="Calibri"/>
              <a:cs typeface="Calibri"/>
            </a:endParaRPr>
          </a:p>
          <a:p>
            <a:pPr marL="267970" indent="-177800" algn="l" rtl="0">
              <a:lnSpc>
                <a:spcPct val="100000"/>
              </a:lnSpc>
              <a:spcBef>
                <a:spcPts val="285"/>
              </a:spcBef>
              <a:buFont typeface="Calibri"/>
              <a:buChar char="•"/>
              <a:tabLst>
                <a:tab pos="268605" algn="l"/>
              </a:tabLst>
            </a:pPr>
            <a:r>
              <a:rPr sz="2400" b="1" spc="-5" dirty="0">
                <a:latin typeface="Calibri"/>
                <a:cs typeface="Calibri"/>
              </a:rPr>
              <a:t>Myopathies</a:t>
            </a:r>
            <a:endParaRPr sz="2400" dirty="0">
              <a:latin typeface="Calibri"/>
              <a:cs typeface="Calibri"/>
            </a:endParaRPr>
          </a:p>
          <a:p>
            <a:pPr marL="267970" indent="-177800" algn="l" rtl="0">
              <a:lnSpc>
                <a:spcPct val="100000"/>
              </a:lnSpc>
              <a:spcBef>
                <a:spcPts val="290"/>
              </a:spcBef>
              <a:buFont typeface="Calibri"/>
              <a:buChar char="•"/>
              <a:tabLst>
                <a:tab pos="268605" algn="l"/>
              </a:tabLst>
            </a:pPr>
            <a:r>
              <a:rPr sz="2400" b="1" spc="-10" dirty="0">
                <a:latin typeface="Calibri"/>
                <a:cs typeface="Calibri"/>
              </a:rPr>
              <a:t>Carditis</a:t>
            </a:r>
            <a:endParaRPr sz="2400" dirty="0">
              <a:latin typeface="Calibri"/>
              <a:cs typeface="Calibri"/>
            </a:endParaRPr>
          </a:p>
          <a:p>
            <a:pPr marL="267970" indent="-177800" algn="l" rtl="0">
              <a:lnSpc>
                <a:spcPct val="100000"/>
              </a:lnSpc>
              <a:spcBef>
                <a:spcPts val="285"/>
              </a:spcBef>
              <a:buFont typeface="Calibri"/>
              <a:buChar char="•"/>
              <a:tabLst>
                <a:tab pos="268605" algn="l"/>
              </a:tabLst>
            </a:pPr>
            <a:r>
              <a:rPr sz="2400" b="1" spc="-5" dirty="0">
                <a:latin typeface="Calibri"/>
                <a:cs typeface="Calibri"/>
              </a:rPr>
              <a:t>Chamber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Hypertrophy</a:t>
            </a:r>
            <a:endParaRPr sz="2400" dirty="0">
              <a:latin typeface="Calibri"/>
              <a:cs typeface="Calibri"/>
            </a:endParaRPr>
          </a:p>
          <a:p>
            <a:pPr marL="267970" indent="-177800" algn="l" rtl="0">
              <a:lnSpc>
                <a:spcPct val="100000"/>
              </a:lnSpc>
              <a:spcBef>
                <a:spcPts val="290"/>
              </a:spcBef>
              <a:buFont typeface="Calibri"/>
              <a:buChar char="•"/>
              <a:tabLst>
                <a:tab pos="268605" algn="l"/>
              </a:tabLst>
            </a:pPr>
            <a:r>
              <a:rPr sz="2400" b="1" spc="-5" dirty="0">
                <a:latin typeface="Calibri"/>
                <a:cs typeface="Calibri"/>
              </a:rPr>
              <a:t>Conduction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defects</a:t>
            </a:r>
            <a:endParaRPr sz="2400" dirty="0">
              <a:latin typeface="Calibri"/>
              <a:cs typeface="Calibri"/>
            </a:endParaRPr>
          </a:p>
          <a:p>
            <a:pPr marL="267970" marR="1437005" indent="-177165" algn="l" rtl="0">
              <a:lnSpc>
                <a:spcPct val="100000"/>
              </a:lnSpc>
              <a:spcBef>
                <a:spcPts val="600"/>
              </a:spcBef>
              <a:buFont typeface="Calibri"/>
              <a:buChar char="•"/>
              <a:tabLst>
                <a:tab pos="268605" algn="l"/>
              </a:tabLst>
            </a:pPr>
            <a:r>
              <a:rPr sz="2400" b="1" spc="-5" dirty="0">
                <a:latin typeface="Calibri"/>
                <a:cs typeface="Calibri"/>
              </a:rPr>
              <a:t>Myocardial </a:t>
            </a:r>
            <a:r>
              <a:rPr sz="2400" b="1" dirty="0">
                <a:latin typeface="Calibri"/>
                <a:cs typeface="Calibri"/>
              </a:rPr>
              <a:t> Ische</a:t>
            </a:r>
            <a:r>
              <a:rPr sz="2400" b="1" spc="5" dirty="0">
                <a:latin typeface="Calibri"/>
                <a:cs typeface="Calibri"/>
              </a:rPr>
              <a:t>m</a:t>
            </a:r>
            <a:r>
              <a:rPr sz="2400" b="1" dirty="0">
                <a:latin typeface="Calibri"/>
                <a:cs typeface="Calibri"/>
              </a:rPr>
              <a:t>ia/MI</a:t>
            </a:r>
            <a:endParaRPr sz="2400" dirty="0">
              <a:latin typeface="Calibri"/>
              <a:cs typeface="Calibri"/>
            </a:endParaRPr>
          </a:p>
          <a:p>
            <a:pPr marL="267970" indent="-177800" algn="l" rtl="0">
              <a:lnSpc>
                <a:spcPts val="2735"/>
              </a:lnSpc>
              <a:spcBef>
                <a:spcPts val="295"/>
              </a:spcBef>
              <a:buFont typeface="Calibri"/>
              <a:buChar char="•"/>
              <a:tabLst>
                <a:tab pos="268605" algn="l"/>
              </a:tabLst>
            </a:pPr>
            <a:r>
              <a:rPr sz="2400" b="1" dirty="0">
                <a:latin typeface="Calibri"/>
                <a:cs typeface="Calibri"/>
              </a:rPr>
              <a:t>Electrolyte</a:t>
            </a:r>
            <a:endParaRPr sz="2400" dirty="0">
              <a:latin typeface="Calibri"/>
              <a:cs typeface="Calibri"/>
            </a:endParaRPr>
          </a:p>
          <a:p>
            <a:pPr marL="267970" algn="l" rtl="0">
              <a:lnSpc>
                <a:spcPts val="2735"/>
              </a:lnSpc>
            </a:pPr>
            <a:r>
              <a:rPr sz="2400" b="1" spc="-5" dirty="0">
                <a:latin typeface="Calibri"/>
                <a:cs typeface="Calibri"/>
              </a:rPr>
              <a:t>disturbances</a:t>
            </a:r>
            <a:endParaRPr sz="2400" dirty="0">
              <a:latin typeface="Calibri"/>
              <a:cs typeface="Calibri"/>
            </a:endParaRPr>
          </a:p>
          <a:p>
            <a:pPr marL="267970" indent="-177800" algn="l" rtl="0">
              <a:lnSpc>
                <a:spcPct val="100000"/>
              </a:lnSpc>
              <a:spcBef>
                <a:spcPts val="285"/>
              </a:spcBef>
              <a:buFont typeface="Calibri"/>
              <a:buChar char="•"/>
              <a:tabLst>
                <a:tab pos="268605" algn="l"/>
              </a:tabLst>
            </a:pPr>
            <a:r>
              <a:rPr sz="2400" b="1" spc="-5" dirty="0">
                <a:latin typeface="Calibri"/>
                <a:cs typeface="Calibri"/>
              </a:rPr>
              <a:t>Drug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toxicity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(eg;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digoxin</a:t>
            </a:r>
            <a:r>
              <a:rPr sz="2000" b="1" dirty="0"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1143714" y="76202"/>
            <a:ext cx="8447639" cy="395620"/>
          </a:xfrm>
          <a:prstGeom prst="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21385" algn="ctr">
              <a:spcBef>
                <a:spcPts val="204"/>
              </a:spcBef>
            </a:pPr>
            <a:r>
              <a:rPr lang="en-US" sz="2400" spc="-5" dirty="0">
                <a:solidFill>
                  <a:schemeClr val="bg1"/>
                </a:solidFill>
              </a:rPr>
              <a:t>What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spc="-5" dirty="0">
                <a:solidFill>
                  <a:schemeClr val="bg1"/>
                </a:solidFill>
              </a:rPr>
              <a:t>types</a:t>
            </a:r>
            <a:r>
              <a:rPr lang="en-US" sz="2400" spc="1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of</a:t>
            </a:r>
            <a:r>
              <a:rPr lang="en-US" sz="2400" spc="-5" dirty="0">
                <a:solidFill>
                  <a:schemeClr val="bg1"/>
                </a:solidFill>
              </a:rPr>
              <a:t> information</a:t>
            </a:r>
            <a:r>
              <a:rPr lang="en-US" sz="2400" spc="-20" dirty="0">
                <a:solidFill>
                  <a:schemeClr val="bg1"/>
                </a:solidFill>
              </a:rPr>
              <a:t> </a:t>
            </a:r>
            <a:r>
              <a:rPr lang="en-US" sz="2400" spc="-5" dirty="0">
                <a:solidFill>
                  <a:schemeClr val="bg1"/>
                </a:solidFill>
              </a:rPr>
              <a:t>can we</a:t>
            </a:r>
            <a:r>
              <a:rPr lang="en-US" sz="2400" spc="-2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obtain</a:t>
            </a:r>
            <a:r>
              <a:rPr lang="en-US" sz="2400" spc="-5" dirty="0">
                <a:solidFill>
                  <a:schemeClr val="bg1"/>
                </a:solidFill>
              </a:rPr>
              <a:t> from</a:t>
            </a:r>
            <a:r>
              <a:rPr lang="en-US" sz="2400" spc="-2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an ECG?</a:t>
            </a:r>
            <a:endParaRPr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040" y="1206252"/>
            <a:ext cx="4874133" cy="49709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657" y="115596"/>
            <a:ext cx="5424170" cy="64120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85115" algn="ctr">
              <a:lnSpc>
                <a:spcPts val="4970"/>
              </a:lnSpc>
            </a:pPr>
            <a:r>
              <a:rPr sz="4400" dirty="0">
                <a:solidFill>
                  <a:schemeClr val="bg1"/>
                </a:solidFill>
                <a:latin typeface="Arial"/>
                <a:cs typeface="Arial"/>
              </a:rPr>
              <a:t>ECG</a:t>
            </a:r>
            <a:r>
              <a:rPr sz="4400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chemeClr val="bg1"/>
                </a:solidFill>
                <a:latin typeface="Arial"/>
                <a:cs typeface="Arial"/>
              </a:rPr>
              <a:t>Waveforms</a:t>
            </a:r>
            <a:endParaRPr sz="44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34342" y="1206252"/>
            <a:ext cx="190373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r>
              <a:rPr sz="24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waves:</a:t>
            </a:r>
            <a:endParaRPr sz="24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233679" indent="-220979" algn="l" rtl="0">
              <a:lnSpc>
                <a:spcPct val="100000"/>
              </a:lnSpc>
              <a:buChar char="•"/>
              <a:tabLst>
                <a:tab pos="233679" algn="l"/>
              </a:tabLst>
            </a:pP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P-</a:t>
            </a:r>
            <a:r>
              <a:rPr sz="24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wave</a:t>
            </a:r>
            <a:endParaRPr sz="24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233045" indent="-220979" algn="l" rtl="0">
              <a:lnSpc>
                <a:spcPct val="100000"/>
              </a:lnSpc>
              <a:buChar char="•"/>
              <a:tabLst>
                <a:tab pos="233679" algn="l"/>
              </a:tabLst>
            </a:pP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QRS</a:t>
            </a:r>
            <a:r>
              <a:rPr sz="240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complex</a:t>
            </a:r>
            <a:endParaRPr sz="24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233045" indent="-220979" algn="l" rtl="0">
              <a:lnSpc>
                <a:spcPct val="100000"/>
              </a:lnSpc>
              <a:buChar char="•"/>
              <a:tabLst>
                <a:tab pos="233679" algn="l"/>
              </a:tabLst>
            </a:pP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T-</a:t>
            </a:r>
            <a:r>
              <a:rPr sz="24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wave</a:t>
            </a:r>
            <a:endParaRPr sz="2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434342" y="2773298"/>
            <a:ext cx="2073275" cy="32367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r>
              <a:rPr sz="24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segments:</a:t>
            </a:r>
            <a:endParaRPr sz="24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165100" indent="-153035" algn="l" rtl="0">
              <a:lnSpc>
                <a:spcPct val="100000"/>
              </a:lnSpc>
              <a:buSzPct val="95833"/>
              <a:buChar char="•"/>
              <a:tabLst>
                <a:tab pos="165735" algn="l"/>
              </a:tabLst>
            </a:pP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ST</a:t>
            </a:r>
            <a:r>
              <a:rPr sz="24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segment</a:t>
            </a:r>
            <a:endParaRPr sz="24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12700" algn="l" rtl="0">
              <a:lnSpc>
                <a:spcPct val="100000"/>
              </a:lnSpc>
            </a:pP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•TP</a:t>
            </a:r>
            <a:r>
              <a:rPr sz="2400" b="1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segment</a:t>
            </a:r>
            <a:endParaRPr sz="24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12700" algn="l" rtl="0">
              <a:lnSpc>
                <a:spcPct val="100000"/>
              </a:lnSpc>
            </a:pP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•PR</a:t>
            </a:r>
            <a:r>
              <a:rPr sz="24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segment</a:t>
            </a:r>
            <a:endParaRPr lang="en-US" sz="2400" b="1" spc="-5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12700" algn="l" rtl="0">
              <a:lnSpc>
                <a:spcPct val="100000"/>
              </a:lnSpc>
            </a:pPr>
            <a:endParaRPr sz="1750" dirty="0">
              <a:latin typeface="Calibri"/>
              <a:cs typeface="Calibri"/>
            </a:endParaRPr>
          </a:p>
          <a:p>
            <a:pPr marL="12700" algn="l" rtl="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r>
              <a:rPr sz="24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time</a:t>
            </a:r>
            <a:r>
              <a:rPr sz="24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intervals:</a:t>
            </a:r>
            <a:endParaRPr sz="24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165100" indent="-153035" algn="l" rtl="0">
              <a:lnSpc>
                <a:spcPct val="100000"/>
              </a:lnSpc>
              <a:buSzPct val="95833"/>
              <a:buChar char="•"/>
              <a:tabLst>
                <a:tab pos="165735" algn="l"/>
              </a:tabLst>
            </a:pP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P-R</a:t>
            </a:r>
            <a:r>
              <a:rPr sz="24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interval</a:t>
            </a:r>
            <a:endParaRPr sz="24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12700" algn="l" rtl="0">
              <a:lnSpc>
                <a:spcPct val="100000"/>
              </a:lnSpc>
            </a:pP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•Q-T</a:t>
            </a:r>
            <a:r>
              <a:rPr sz="24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interval</a:t>
            </a:r>
            <a:endParaRPr sz="24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12700" algn="l" rtl="0">
              <a:lnSpc>
                <a:spcPct val="100000"/>
              </a:lnSpc>
            </a:pP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•R-R</a:t>
            </a:r>
            <a:r>
              <a:rPr sz="2400" b="1" spc="-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interval</a:t>
            </a:r>
            <a:endParaRPr sz="2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098" y="914400"/>
            <a:ext cx="8162925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676" y="137835"/>
            <a:ext cx="8919984" cy="526426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116205" algn="ctr">
              <a:lnSpc>
                <a:spcPct val="100000"/>
              </a:lnSpc>
              <a:spcBef>
                <a:spcPts val="265"/>
              </a:spcBef>
            </a:pP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SEQUENCE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OF</a:t>
            </a:r>
            <a:r>
              <a:rPr sz="3200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CARDIAC</a:t>
            </a:r>
            <a:r>
              <a:rPr sz="3200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50" dirty="0">
                <a:solidFill>
                  <a:schemeClr val="bg1"/>
                </a:solidFill>
                <a:latin typeface="Arial"/>
                <a:cs typeface="Arial"/>
              </a:rPr>
              <a:t>EXCITATION</a:t>
            </a:r>
            <a:endParaRPr sz="3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3391" y="5894019"/>
            <a:ext cx="7742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Anatomical</a:t>
            </a:r>
            <a:r>
              <a:rPr sz="1800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position</a:t>
            </a:r>
            <a:r>
              <a:rPr sz="1800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sz="1800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electrical</a:t>
            </a:r>
            <a:r>
              <a:rPr sz="1800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activity</a:t>
            </a:r>
            <a:r>
              <a:rPr sz="1800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Arial"/>
                <a:cs typeface="Arial"/>
              </a:rPr>
              <a:t>with</a:t>
            </a:r>
            <a:r>
              <a:rPr sz="1800" spc="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Corresponding</a:t>
            </a:r>
            <a:r>
              <a:rPr sz="1800" spc="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ECG</a:t>
            </a:r>
            <a:r>
              <a:rPr sz="1800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Arial"/>
                <a:cs typeface="Arial"/>
              </a:rPr>
              <a:t>waveforms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4230" y="432888"/>
            <a:ext cx="3276600" cy="3341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2577" y="128714"/>
            <a:ext cx="5424170" cy="574040"/>
          </a:xfrm>
          <a:prstGeom prst="rect">
            <a:avLst/>
          </a:prstGeom>
          <a:ln w="38100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477520" algn="ctr">
              <a:lnSpc>
                <a:spcPts val="4545"/>
              </a:lnSpc>
            </a:pPr>
            <a:r>
              <a:rPr sz="4000" spc="-5" dirty="0">
                <a:solidFill>
                  <a:srgbClr val="00B0F0"/>
                </a:solidFill>
                <a:latin typeface="Arial"/>
                <a:cs typeface="Arial"/>
              </a:rPr>
              <a:t>ECG</a:t>
            </a:r>
            <a:r>
              <a:rPr sz="4000" spc="-4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00B0F0"/>
                </a:solidFill>
                <a:latin typeface="Arial"/>
                <a:cs typeface="Arial"/>
              </a:rPr>
              <a:t>Waveforms</a:t>
            </a:r>
            <a:endParaRPr sz="4000">
              <a:solidFill>
                <a:srgbClr val="00B0F0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9617" y="845565"/>
            <a:ext cx="13455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P-</a:t>
            </a:r>
            <a:r>
              <a:rPr sz="32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30" dirty="0">
                <a:solidFill>
                  <a:srgbClr val="C00000"/>
                </a:solidFill>
                <a:latin typeface="Calibri"/>
                <a:cs typeface="Calibri"/>
              </a:rPr>
              <a:t>wave</a:t>
            </a:r>
            <a:endParaRPr sz="320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1318" y="1361440"/>
            <a:ext cx="5404485" cy="185547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184785" indent="-172720" algn="l" rtl="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5420" algn="l"/>
              </a:tabLst>
            </a:pP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Due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atrial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 depolarization</a:t>
            </a:r>
            <a:endParaRPr sz="20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184785" indent="-172720" algn="l" rtl="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P-wave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 is</a:t>
            </a:r>
            <a:r>
              <a:rPr sz="20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recorded</a:t>
            </a:r>
            <a:r>
              <a:rPr sz="20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before</a:t>
            </a:r>
            <a:r>
              <a:rPr sz="20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onset</a:t>
            </a: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20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atrial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systole</a:t>
            </a:r>
            <a:endParaRPr sz="20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184785" marR="5080" indent="-172720" algn="l" rtl="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Atrial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 repolarization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occurs</a:t>
            </a:r>
            <a:r>
              <a:rPr sz="20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at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20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same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time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with </a:t>
            </a:r>
            <a:r>
              <a:rPr sz="2000" b="1" spc="-4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ventricular depolarization.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But, since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ventricular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depolarization 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wave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is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giant,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it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masks the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atrial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repolarization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wave</a:t>
            </a:r>
            <a:endParaRPr sz="20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99617" y="3433691"/>
            <a:ext cx="22358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5" dirty="0">
                <a:solidFill>
                  <a:srgbClr val="C00000"/>
                </a:solidFill>
                <a:latin typeface="Calibri"/>
                <a:cs typeface="Calibri"/>
              </a:rPr>
              <a:t>QRS</a:t>
            </a:r>
            <a:r>
              <a:rPr sz="32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C00000"/>
                </a:solidFill>
                <a:latin typeface="Calibri"/>
                <a:cs typeface="Calibri"/>
              </a:rPr>
              <a:t>complex</a:t>
            </a:r>
            <a:endParaRPr sz="320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861263" y="3838630"/>
            <a:ext cx="13309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T-</a:t>
            </a:r>
            <a:r>
              <a:rPr sz="32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30" dirty="0">
                <a:solidFill>
                  <a:srgbClr val="C00000"/>
                </a:solidFill>
                <a:latin typeface="Calibri"/>
                <a:cs typeface="Calibri"/>
              </a:rPr>
              <a:t>wave</a:t>
            </a:r>
            <a:endParaRPr sz="320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21318" y="4164187"/>
            <a:ext cx="5403215" cy="216027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Due</a:t>
            </a:r>
            <a:r>
              <a:rPr sz="20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ventricular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 depolarization</a:t>
            </a:r>
            <a:endParaRPr sz="20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184785" marR="110489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Q-wave</a:t>
            </a:r>
            <a:r>
              <a:rPr sz="20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due 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depolarization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20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interventricular </a:t>
            </a:r>
            <a:r>
              <a:rPr sz="2000" b="1" spc="-43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septum</a:t>
            </a:r>
            <a:endParaRPr sz="20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85420" algn="l"/>
              </a:tabLst>
            </a:pP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R-wave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 due 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depolarization</a:t>
            </a: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ventricles</a:t>
            </a:r>
            <a:endParaRPr sz="20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S-wave</a:t>
            </a:r>
            <a:r>
              <a:rPr sz="20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due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depolarization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base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 of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the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heart</a:t>
            </a:r>
            <a:endParaRPr sz="20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184785" marR="52260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QRS complex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 is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 recorded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before</a:t>
            </a:r>
            <a:r>
              <a:rPr sz="20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the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onset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2000" b="1" spc="-43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ventricular</a:t>
            </a: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systole</a:t>
            </a:r>
            <a:endParaRPr sz="20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6441528" y="4657094"/>
            <a:ext cx="2170430" cy="155067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1920" marR="136525" indent="-109855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22555" algn="l"/>
              </a:tabLst>
            </a:pP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Due</a:t>
            </a:r>
            <a:r>
              <a:rPr sz="20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sz="20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ventricular </a:t>
            </a:r>
            <a:r>
              <a:rPr sz="2000" b="1" spc="-4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repolarization</a:t>
            </a:r>
            <a:endParaRPr sz="2000">
              <a:solidFill>
                <a:srgbClr val="C00000"/>
              </a:solidFill>
              <a:latin typeface="Calibri"/>
              <a:cs typeface="Calibri"/>
            </a:endParaRPr>
          </a:p>
          <a:p>
            <a:pPr marL="121920" marR="5080" indent="-109855" algn="just">
              <a:lnSpc>
                <a:spcPct val="100000"/>
              </a:lnSpc>
              <a:buFont typeface="Arial"/>
              <a:buChar char="•"/>
              <a:tabLst>
                <a:tab pos="122555" algn="l"/>
              </a:tabLst>
            </a:pP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T-wave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is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recorded </a:t>
            </a:r>
            <a:r>
              <a:rPr sz="2000" b="1" spc="-4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before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the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onset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2000" b="1" spc="-4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ventricular</a:t>
            </a:r>
            <a:r>
              <a:rPr sz="20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diastole</a:t>
            </a:r>
            <a:endParaRPr sz="2000">
              <a:solidFill>
                <a:srgbClr val="C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1575</Words>
  <Application>Microsoft Office PowerPoint</Application>
  <PresentationFormat>عرض على الشاشة (4:3)</PresentationFormat>
  <Paragraphs>192</Paragraphs>
  <Slides>32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33" baseType="lpstr">
      <vt:lpstr>Office Theme</vt:lpstr>
      <vt:lpstr>ELECTROCARDIOGRAM  (ECG)</vt:lpstr>
      <vt:lpstr>OBJECTIVES</vt:lpstr>
      <vt:lpstr>Modern ECG Machines</vt:lpstr>
      <vt:lpstr>ECG is the record of the algebraic sum of electrical activity i.e.  action potentials generated by the heart during cardiac cycle</vt:lpstr>
      <vt:lpstr>ECG PRINCIPLE</vt:lpstr>
      <vt:lpstr>What types of information can we obtain from an ECG?</vt:lpstr>
      <vt:lpstr>ECG Waveforms</vt:lpstr>
      <vt:lpstr>SEQUENCE OF CARDIAC EXCITATION</vt:lpstr>
      <vt:lpstr>ECG Waveforms</vt:lpstr>
      <vt:lpstr>عرض تقديمي في PowerPoint</vt:lpstr>
      <vt:lpstr>عرض تقديمي في PowerPoint</vt:lpstr>
      <vt:lpstr>عرض تقديمي في PowerPoint</vt:lpstr>
      <vt:lpstr>DEPOLARIZATION OF THE ATRIA—THE P WAVE</vt:lpstr>
      <vt:lpstr>CARDIAC VECTORS</vt:lpstr>
      <vt:lpstr>VECTORS THAT OCCUR AT SUCCESSIVE  INTERVALS DURING DEPOLARIZATION OF THE VENTRICLES—THE QRS COMPLEX</vt:lpstr>
      <vt:lpstr>عرض تقديمي في PowerPoint</vt:lpstr>
      <vt:lpstr>The ECG Paper</vt:lpstr>
      <vt:lpstr>The ECG Paper</vt:lpstr>
      <vt:lpstr>ECG Leads</vt:lpstr>
      <vt:lpstr>Summary of ECG Leads</vt:lpstr>
      <vt:lpstr>ECG Leads</vt:lpstr>
      <vt:lpstr>عرض تقديمي في PowerPoint</vt:lpstr>
      <vt:lpstr>Standard Bipolar Limb Leads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U-WAVE</vt:lpstr>
      <vt:lpstr>How to calculate HR from ECG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Shahid</dc:creator>
  <cp:lastModifiedBy>alanoud albawardi</cp:lastModifiedBy>
  <cp:revision>8</cp:revision>
  <dcterms:created xsi:type="dcterms:W3CDTF">2021-02-27T15:45:40Z</dcterms:created>
  <dcterms:modified xsi:type="dcterms:W3CDTF">2021-02-28T12:28:56Z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2021-02-17T00:00:00Z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2021-02-27T00:00:00Z</vt:filetime>
  </property>
</Properties>
</file>