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68" y="3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FF0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FF0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2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200" y="228600"/>
            <a:ext cx="7467600" cy="762000"/>
          </a:xfrm>
          <a:custGeom>
            <a:avLst/>
            <a:gdLst/>
            <a:ahLst/>
            <a:cxnLst/>
            <a:rect l="l" t="t" r="r" b="b"/>
            <a:pathLst>
              <a:path w="7467600" h="762000">
                <a:moveTo>
                  <a:pt x="7340600" y="0"/>
                </a:moveTo>
                <a:lnTo>
                  <a:pt x="127000" y="0"/>
                </a:lnTo>
                <a:lnTo>
                  <a:pt x="77565" y="9985"/>
                </a:lnTo>
                <a:lnTo>
                  <a:pt x="37196" y="37210"/>
                </a:lnTo>
                <a:lnTo>
                  <a:pt x="9980" y="77581"/>
                </a:lnTo>
                <a:lnTo>
                  <a:pt x="0" y="127000"/>
                </a:lnTo>
                <a:lnTo>
                  <a:pt x="0" y="635000"/>
                </a:lnTo>
                <a:lnTo>
                  <a:pt x="9980" y="684418"/>
                </a:lnTo>
                <a:lnTo>
                  <a:pt x="37196" y="724788"/>
                </a:lnTo>
                <a:lnTo>
                  <a:pt x="77565" y="752014"/>
                </a:lnTo>
                <a:lnTo>
                  <a:pt x="127000" y="762000"/>
                </a:lnTo>
                <a:lnTo>
                  <a:pt x="7340600" y="762000"/>
                </a:lnTo>
                <a:lnTo>
                  <a:pt x="7390018" y="752014"/>
                </a:lnTo>
                <a:lnTo>
                  <a:pt x="7430389" y="724788"/>
                </a:lnTo>
                <a:lnTo>
                  <a:pt x="7457614" y="684418"/>
                </a:lnTo>
                <a:lnTo>
                  <a:pt x="7467600" y="635000"/>
                </a:lnTo>
                <a:lnTo>
                  <a:pt x="7467600" y="127000"/>
                </a:lnTo>
                <a:lnTo>
                  <a:pt x="7457614" y="77581"/>
                </a:lnTo>
                <a:lnTo>
                  <a:pt x="7430389" y="37210"/>
                </a:lnTo>
                <a:lnTo>
                  <a:pt x="7390018" y="9985"/>
                </a:lnTo>
                <a:lnTo>
                  <a:pt x="7340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8200" y="228600"/>
            <a:ext cx="7467600" cy="762000"/>
          </a:xfrm>
          <a:custGeom>
            <a:avLst/>
            <a:gdLst/>
            <a:ahLst/>
            <a:cxnLst/>
            <a:rect l="l" t="t" r="r" b="b"/>
            <a:pathLst>
              <a:path w="7467600" h="762000">
                <a:moveTo>
                  <a:pt x="0" y="127000"/>
                </a:moveTo>
                <a:lnTo>
                  <a:pt x="9980" y="77581"/>
                </a:lnTo>
                <a:lnTo>
                  <a:pt x="37196" y="37210"/>
                </a:lnTo>
                <a:lnTo>
                  <a:pt x="77565" y="9985"/>
                </a:lnTo>
                <a:lnTo>
                  <a:pt x="127000" y="0"/>
                </a:lnTo>
                <a:lnTo>
                  <a:pt x="7340600" y="0"/>
                </a:lnTo>
                <a:lnTo>
                  <a:pt x="7390018" y="9985"/>
                </a:lnTo>
                <a:lnTo>
                  <a:pt x="7430389" y="37210"/>
                </a:lnTo>
                <a:lnTo>
                  <a:pt x="7457614" y="77581"/>
                </a:lnTo>
                <a:lnTo>
                  <a:pt x="7467600" y="127000"/>
                </a:lnTo>
                <a:lnTo>
                  <a:pt x="7467600" y="635000"/>
                </a:lnTo>
                <a:lnTo>
                  <a:pt x="7457614" y="684418"/>
                </a:lnTo>
                <a:lnTo>
                  <a:pt x="7430389" y="724788"/>
                </a:lnTo>
                <a:lnTo>
                  <a:pt x="7390018" y="752014"/>
                </a:lnTo>
                <a:lnTo>
                  <a:pt x="7340600" y="762000"/>
                </a:lnTo>
                <a:lnTo>
                  <a:pt x="127000" y="762000"/>
                </a:lnTo>
                <a:lnTo>
                  <a:pt x="77565" y="752014"/>
                </a:lnTo>
                <a:lnTo>
                  <a:pt x="37196" y="724788"/>
                </a:lnTo>
                <a:lnTo>
                  <a:pt x="9980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412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FF0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2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6894" y="250951"/>
            <a:ext cx="422973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FF0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17394" y="3058794"/>
            <a:ext cx="4632325" cy="2143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8" Type="http://schemas.openxmlformats.org/officeDocument/2006/relationships/image" Target="../media/image60.png"/><Relationship Id="rId3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9676" y="1271016"/>
            <a:ext cx="4803775" cy="573405"/>
            <a:chOff x="1979676" y="1271016"/>
            <a:chExt cx="4803775" cy="573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9676" y="1347216"/>
              <a:ext cx="4727448" cy="496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876" y="1271016"/>
              <a:ext cx="4727448" cy="49682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52472" y="502919"/>
            <a:ext cx="4330065" cy="1403985"/>
            <a:chOff x="2252472" y="502919"/>
            <a:chExt cx="4330065" cy="14039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0276" y="502919"/>
              <a:ext cx="2880360" cy="513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2472" y="675131"/>
              <a:ext cx="4329683" cy="12313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102101" y="551129"/>
            <a:ext cx="25984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66"/>
                </a:solidFill>
                <a:latin typeface="Calibri"/>
                <a:cs typeface="Calibri"/>
              </a:rPr>
              <a:t>CARDIOVASCULAR</a:t>
            </a:r>
            <a:r>
              <a:rPr sz="1800" b="1" spc="-70" dirty="0">
                <a:solidFill>
                  <a:srgbClr val="FFFF6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66"/>
                </a:solidFill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95522" y="1826260"/>
            <a:ext cx="2248154" cy="297434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57425" y="804418"/>
            <a:ext cx="43243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1630" algn="l"/>
                <a:tab pos="4311015" algn="l"/>
              </a:tabLst>
            </a:pPr>
            <a:r>
              <a:rPr sz="4400" u="heavy" dirty="0">
                <a:solidFill>
                  <a:srgbClr val="FFFF66"/>
                </a:solidFill>
                <a:uFill>
                  <a:solidFill>
                    <a:srgbClr val="00FF00"/>
                  </a:solidFill>
                </a:uFill>
                <a:latin typeface="Calibri"/>
                <a:cs typeface="Calibri"/>
              </a:rPr>
              <a:t> 	</a:t>
            </a:r>
            <a:r>
              <a:rPr sz="4400" u="heavy" spc="-5" dirty="0">
                <a:solidFill>
                  <a:srgbClr val="FFFF66"/>
                </a:solidFill>
                <a:uFill>
                  <a:solidFill>
                    <a:srgbClr val="00FF00"/>
                  </a:solidFill>
                </a:uFill>
                <a:latin typeface="Calibri"/>
                <a:cs typeface="Calibri"/>
              </a:rPr>
              <a:t>CARDIAC</a:t>
            </a:r>
            <a:r>
              <a:rPr sz="4400" u="heavy" spc="-55" dirty="0">
                <a:solidFill>
                  <a:srgbClr val="FFFF66"/>
                </a:solidFill>
                <a:uFill>
                  <a:solidFill>
                    <a:srgbClr val="00FF00"/>
                  </a:solidFill>
                </a:uFill>
                <a:latin typeface="Calibri"/>
                <a:cs typeface="Calibri"/>
              </a:rPr>
              <a:t> </a:t>
            </a:r>
            <a:r>
              <a:rPr sz="4400" u="heavy" spc="-5" dirty="0">
                <a:solidFill>
                  <a:srgbClr val="FFFF66"/>
                </a:solidFill>
                <a:uFill>
                  <a:solidFill>
                    <a:srgbClr val="00FF00"/>
                  </a:solidFill>
                </a:uFill>
                <a:latin typeface="Calibri"/>
                <a:cs typeface="Calibri"/>
              </a:rPr>
              <a:t>CYCLE	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31492" y="4934711"/>
            <a:ext cx="4817745" cy="1923414"/>
            <a:chOff x="2031492" y="4934711"/>
            <a:chExt cx="4817745" cy="1923414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31492" y="6423658"/>
              <a:ext cx="4817363" cy="4343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9112" y="4934711"/>
              <a:ext cx="4736592" cy="14599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3496" y="4959095"/>
              <a:ext cx="4736591" cy="145999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57400" y="4952999"/>
              <a:ext cx="4724400" cy="1447800"/>
            </a:xfrm>
            <a:custGeom>
              <a:avLst/>
              <a:gdLst/>
              <a:ahLst/>
              <a:cxnLst/>
              <a:rect l="l" t="t" r="r" b="b"/>
              <a:pathLst>
                <a:path w="4724400" h="1447800">
                  <a:moveTo>
                    <a:pt x="4483100" y="0"/>
                  </a:moveTo>
                  <a:lnTo>
                    <a:pt x="241300" y="0"/>
                  </a:lnTo>
                  <a:lnTo>
                    <a:pt x="192682" y="4904"/>
                  </a:lnTo>
                  <a:lnTo>
                    <a:pt x="147393" y="18968"/>
                  </a:lnTo>
                  <a:lnTo>
                    <a:pt x="106405" y="41221"/>
                  </a:lnTo>
                  <a:lnTo>
                    <a:pt x="70691" y="70691"/>
                  </a:lnTo>
                  <a:lnTo>
                    <a:pt x="41221" y="106405"/>
                  </a:lnTo>
                  <a:lnTo>
                    <a:pt x="18968" y="147393"/>
                  </a:lnTo>
                  <a:lnTo>
                    <a:pt x="4904" y="192682"/>
                  </a:lnTo>
                  <a:lnTo>
                    <a:pt x="0" y="241300"/>
                  </a:lnTo>
                  <a:lnTo>
                    <a:pt x="0" y="1206500"/>
                  </a:lnTo>
                  <a:lnTo>
                    <a:pt x="4904" y="1255128"/>
                  </a:lnTo>
                  <a:lnTo>
                    <a:pt x="18968" y="1300422"/>
                  </a:lnTo>
                  <a:lnTo>
                    <a:pt x="41221" y="1341410"/>
                  </a:lnTo>
                  <a:lnTo>
                    <a:pt x="70691" y="1377122"/>
                  </a:lnTo>
                  <a:lnTo>
                    <a:pt x="106405" y="1406588"/>
                  </a:lnTo>
                  <a:lnTo>
                    <a:pt x="147393" y="1428836"/>
                  </a:lnTo>
                  <a:lnTo>
                    <a:pt x="192682" y="1442897"/>
                  </a:lnTo>
                  <a:lnTo>
                    <a:pt x="241300" y="1447800"/>
                  </a:lnTo>
                  <a:lnTo>
                    <a:pt x="4483100" y="1447800"/>
                  </a:lnTo>
                  <a:lnTo>
                    <a:pt x="4531717" y="1442897"/>
                  </a:lnTo>
                  <a:lnTo>
                    <a:pt x="4577006" y="1428836"/>
                  </a:lnTo>
                  <a:lnTo>
                    <a:pt x="4617994" y="1406588"/>
                  </a:lnTo>
                  <a:lnTo>
                    <a:pt x="4653708" y="1377122"/>
                  </a:lnTo>
                  <a:lnTo>
                    <a:pt x="4683178" y="1341410"/>
                  </a:lnTo>
                  <a:lnTo>
                    <a:pt x="4705431" y="1300422"/>
                  </a:lnTo>
                  <a:lnTo>
                    <a:pt x="4719495" y="1255128"/>
                  </a:lnTo>
                  <a:lnTo>
                    <a:pt x="4724400" y="1206500"/>
                  </a:lnTo>
                  <a:lnTo>
                    <a:pt x="4724400" y="241300"/>
                  </a:lnTo>
                  <a:lnTo>
                    <a:pt x="4719495" y="192682"/>
                  </a:lnTo>
                  <a:lnTo>
                    <a:pt x="4705431" y="147393"/>
                  </a:lnTo>
                  <a:lnTo>
                    <a:pt x="4683178" y="106405"/>
                  </a:lnTo>
                  <a:lnTo>
                    <a:pt x="4653708" y="70691"/>
                  </a:lnTo>
                  <a:lnTo>
                    <a:pt x="4617994" y="41221"/>
                  </a:lnTo>
                  <a:lnTo>
                    <a:pt x="4577006" y="18968"/>
                  </a:lnTo>
                  <a:lnTo>
                    <a:pt x="4531717" y="4904"/>
                  </a:lnTo>
                  <a:lnTo>
                    <a:pt x="4483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57400" y="4952999"/>
              <a:ext cx="4724400" cy="1447800"/>
            </a:xfrm>
            <a:custGeom>
              <a:avLst/>
              <a:gdLst/>
              <a:ahLst/>
              <a:cxnLst/>
              <a:rect l="l" t="t" r="r" b="b"/>
              <a:pathLst>
                <a:path w="4724400" h="1447800">
                  <a:moveTo>
                    <a:pt x="0" y="241300"/>
                  </a:moveTo>
                  <a:lnTo>
                    <a:pt x="4904" y="192682"/>
                  </a:lnTo>
                  <a:lnTo>
                    <a:pt x="18968" y="147393"/>
                  </a:lnTo>
                  <a:lnTo>
                    <a:pt x="41221" y="106405"/>
                  </a:lnTo>
                  <a:lnTo>
                    <a:pt x="70691" y="70691"/>
                  </a:lnTo>
                  <a:lnTo>
                    <a:pt x="106405" y="41221"/>
                  </a:lnTo>
                  <a:lnTo>
                    <a:pt x="147393" y="18968"/>
                  </a:lnTo>
                  <a:lnTo>
                    <a:pt x="192682" y="4904"/>
                  </a:lnTo>
                  <a:lnTo>
                    <a:pt x="241300" y="0"/>
                  </a:lnTo>
                  <a:lnTo>
                    <a:pt x="4483100" y="0"/>
                  </a:lnTo>
                  <a:lnTo>
                    <a:pt x="4531717" y="4904"/>
                  </a:lnTo>
                  <a:lnTo>
                    <a:pt x="4577006" y="18968"/>
                  </a:lnTo>
                  <a:lnTo>
                    <a:pt x="4617994" y="41221"/>
                  </a:lnTo>
                  <a:lnTo>
                    <a:pt x="4653708" y="70691"/>
                  </a:lnTo>
                  <a:lnTo>
                    <a:pt x="4683178" y="106405"/>
                  </a:lnTo>
                  <a:lnTo>
                    <a:pt x="4705431" y="147393"/>
                  </a:lnTo>
                  <a:lnTo>
                    <a:pt x="4719495" y="192682"/>
                  </a:lnTo>
                  <a:lnTo>
                    <a:pt x="4724400" y="241300"/>
                  </a:lnTo>
                  <a:lnTo>
                    <a:pt x="4724400" y="1206500"/>
                  </a:lnTo>
                  <a:lnTo>
                    <a:pt x="4719495" y="1255128"/>
                  </a:lnTo>
                  <a:lnTo>
                    <a:pt x="4705431" y="1300422"/>
                  </a:lnTo>
                  <a:lnTo>
                    <a:pt x="4683178" y="1341410"/>
                  </a:lnTo>
                  <a:lnTo>
                    <a:pt x="4653708" y="1377122"/>
                  </a:lnTo>
                  <a:lnTo>
                    <a:pt x="4617994" y="1406588"/>
                  </a:lnTo>
                  <a:lnTo>
                    <a:pt x="4577006" y="1428836"/>
                  </a:lnTo>
                  <a:lnTo>
                    <a:pt x="4531717" y="1442897"/>
                  </a:lnTo>
                  <a:lnTo>
                    <a:pt x="4483100" y="1447800"/>
                  </a:lnTo>
                  <a:lnTo>
                    <a:pt x="241300" y="1447800"/>
                  </a:lnTo>
                  <a:lnTo>
                    <a:pt x="192682" y="1442897"/>
                  </a:lnTo>
                  <a:lnTo>
                    <a:pt x="147393" y="1428836"/>
                  </a:lnTo>
                  <a:lnTo>
                    <a:pt x="106405" y="1406588"/>
                  </a:lnTo>
                  <a:lnTo>
                    <a:pt x="70691" y="1377122"/>
                  </a:lnTo>
                  <a:lnTo>
                    <a:pt x="41221" y="1341410"/>
                  </a:lnTo>
                  <a:lnTo>
                    <a:pt x="18968" y="1300422"/>
                  </a:lnTo>
                  <a:lnTo>
                    <a:pt x="4904" y="1255128"/>
                  </a:lnTo>
                  <a:lnTo>
                    <a:pt x="0" y="1206500"/>
                  </a:lnTo>
                  <a:lnTo>
                    <a:pt x="0" y="241300"/>
                  </a:lnTo>
                  <a:close/>
                </a:path>
              </a:pathLst>
            </a:custGeom>
            <a:ln w="9525">
              <a:solidFill>
                <a:srgbClr val="0000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78811" y="5005578"/>
            <a:ext cx="448246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50"/>
              </a:lnSpc>
              <a:spcBef>
                <a:spcPts val="100"/>
              </a:spcBef>
            </a:pP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Dr</a:t>
            </a:r>
            <a:r>
              <a:rPr sz="1800" i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00"/>
                </a:solidFill>
                <a:latin typeface="Calibri"/>
                <a:cs typeface="Calibri"/>
              </a:rPr>
              <a:t>Syed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Shahid </a:t>
            </a:r>
            <a:r>
              <a:rPr sz="1800" i="1" spc="-10" dirty="0">
                <a:solidFill>
                  <a:srgbClr val="FFFF00"/>
                </a:solidFill>
                <a:latin typeface="Calibri"/>
                <a:cs typeface="Calibri"/>
              </a:rPr>
              <a:t>Habib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ts val="1939"/>
              </a:lnSpc>
              <a:spcBef>
                <a:spcPts val="140"/>
              </a:spcBef>
            </a:pP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Professor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&amp;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Consultant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Clinical</a:t>
            </a:r>
            <a:r>
              <a:rPr sz="1800" spc="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Neurophysiology </a:t>
            </a:r>
            <a:r>
              <a:rPr sz="1800" spc="-39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Dept.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Physiology</a:t>
            </a:r>
            <a:endParaRPr sz="1800">
              <a:latin typeface="Calibri"/>
              <a:cs typeface="Calibri"/>
            </a:endParaRPr>
          </a:p>
          <a:p>
            <a:pPr marL="926465" marR="918844" algn="ctr">
              <a:lnSpc>
                <a:spcPts val="1939"/>
              </a:lnSpc>
              <a:spcBef>
                <a:spcPts val="5"/>
              </a:spcBef>
            </a:pP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College of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Medicine</a:t>
            </a:r>
            <a:r>
              <a:rPr sz="1800" spc="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&amp;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KKUH </a:t>
            </a:r>
            <a:r>
              <a:rPr sz="1800" spc="-39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King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Saud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 University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75068" y="6174130"/>
            <a:ext cx="11874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2/17/2021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325" y="1222375"/>
            <a:ext cx="8769350" cy="4413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193800"/>
            <a:ext cx="9067799" cy="4749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0" y="1600200"/>
            <a:ext cx="3634740" cy="4413250"/>
            <a:chOff x="5334000" y="1600200"/>
            <a:chExt cx="3634740" cy="4413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1966595"/>
              <a:ext cx="2862326" cy="33341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0" y="1600200"/>
              <a:ext cx="3634486" cy="441325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17016" y="1485391"/>
            <a:ext cx="4540885" cy="4735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1630" algn="l" rtl="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Increase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ventricular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&gt;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atrial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AV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valves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close</a:t>
            </a:r>
            <a:endParaRPr sz="2400" dirty="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18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0.06s,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semilunar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valves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open</a:t>
            </a:r>
            <a:endParaRPr sz="2400" dirty="0">
              <a:latin typeface="Calibri"/>
              <a:cs typeface="Calibri"/>
            </a:endParaRPr>
          </a:p>
          <a:p>
            <a:pPr marL="12700" marR="387985" algn="l" rtl="0">
              <a:lnSpc>
                <a:spcPct val="100000"/>
              </a:lnSpc>
              <a:spcBef>
                <a:spcPts val="1800"/>
              </a:spcBef>
            </a:pPr>
            <a:r>
              <a:rPr sz="2400" b="1" spc="-15" dirty="0">
                <a:solidFill>
                  <a:srgbClr val="00FF00"/>
                </a:solidFill>
                <a:latin typeface="Calibri"/>
                <a:cs typeface="Calibri"/>
              </a:rPr>
              <a:t>Period</a:t>
            </a: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FF00"/>
                </a:solidFill>
                <a:latin typeface="Calibri"/>
                <a:cs typeface="Calibri"/>
              </a:rPr>
              <a:t>between</a:t>
            </a:r>
            <a:r>
              <a:rPr sz="2400" b="1" spc="1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spc="-65" dirty="0">
                <a:solidFill>
                  <a:srgbClr val="00FF00"/>
                </a:solidFill>
                <a:latin typeface="Calibri"/>
                <a:cs typeface="Calibri"/>
              </a:rPr>
              <a:t>AV</a:t>
            </a: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FF00"/>
                </a:solidFill>
                <a:latin typeface="Calibri"/>
                <a:cs typeface="Calibri"/>
              </a:rPr>
              <a:t>valve </a:t>
            </a:r>
            <a:r>
              <a:rPr sz="2400" b="1" spc="-10" dirty="0">
                <a:solidFill>
                  <a:srgbClr val="00FF00"/>
                </a:solidFill>
                <a:latin typeface="Calibri"/>
                <a:cs typeface="Calibri"/>
              </a:rPr>
              <a:t>closure </a:t>
            </a:r>
            <a:r>
              <a:rPr sz="2400" b="1" spc="-53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FF00"/>
                </a:solidFill>
                <a:latin typeface="Calibri"/>
                <a:cs typeface="Calibri"/>
              </a:rPr>
              <a:t>and </a:t>
            </a: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semilunar </a:t>
            </a:r>
            <a:r>
              <a:rPr sz="2400" b="1" spc="-15" dirty="0">
                <a:solidFill>
                  <a:srgbClr val="00FF00"/>
                </a:solidFill>
                <a:latin typeface="Calibri"/>
                <a:cs typeface="Calibri"/>
              </a:rPr>
              <a:t>valve </a:t>
            </a: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opening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→ 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heart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prepares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contraction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without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shortening→</a:t>
            </a:r>
            <a:r>
              <a:rPr sz="24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occurs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without</a:t>
            </a:r>
            <a:r>
              <a:rPr sz="2400" b="1" spc="-1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emptying</a:t>
            </a:r>
            <a:endParaRPr sz="2400" dirty="0">
              <a:latin typeface="Calibri"/>
              <a:cs typeface="Calibri"/>
            </a:endParaRPr>
          </a:p>
          <a:p>
            <a:pPr marL="12700" marR="5080" algn="l" rtl="0">
              <a:lnSpc>
                <a:spcPct val="100000"/>
              </a:lnSpc>
              <a:spcBef>
                <a:spcPts val="1805"/>
              </a:spcBef>
            </a:pP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Tension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develops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without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muscle length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(Isometric/Isovolumetric)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4400" y="457136"/>
            <a:ext cx="7239000" cy="563880"/>
          </a:xfrm>
          <a:prstGeom prst="rect">
            <a:avLst/>
          </a:prstGeom>
          <a:solidFill>
            <a:srgbClr val="1F2022"/>
          </a:solidFill>
          <a:ln w="38100">
            <a:solidFill>
              <a:srgbClr val="00FF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40"/>
              </a:spcBef>
            </a:pPr>
            <a:r>
              <a:rPr spc="25" dirty="0">
                <a:solidFill>
                  <a:srgbClr val="FFFFFF"/>
                </a:solidFill>
                <a:latin typeface="Calibri"/>
                <a:cs typeface="Calibri"/>
              </a:rPr>
              <a:t>ISOVOLUMETRIC</a:t>
            </a:r>
            <a:r>
              <a:rPr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35" dirty="0">
                <a:solidFill>
                  <a:srgbClr val="FFFFFF"/>
                </a:solidFill>
                <a:latin typeface="Calibri"/>
                <a:cs typeface="Calibri"/>
              </a:rPr>
              <a:t>CONTRACTION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385137"/>
            <a:ext cx="4702810" cy="4786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960" marR="1148715" indent="-187960" algn="l" rtl="0">
              <a:lnSpc>
                <a:spcPct val="141800"/>
              </a:lnSpc>
              <a:spcBef>
                <a:spcPts val="95"/>
              </a:spcBef>
              <a:buFont typeface="Arial"/>
              <a:buChar char="•"/>
              <a:tabLst>
                <a:tab pos="187960" algn="l"/>
                <a:tab pos="1080770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When		</a:t>
            </a:r>
            <a:r>
              <a:rPr sz="2400" b="1" spc="-95" dirty="0">
                <a:solidFill>
                  <a:srgbClr val="FFFFFF"/>
                </a:solidFill>
                <a:latin typeface="Calibri"/>
                <a:cs typeface="Calibri"/>
              </a:rPr>
              <a:t>LV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pres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Hg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RV pres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Hg,</a:t>
            </a:r>
            <a:endParaRPr sz="2400" dirty="0">
              <a:latin typeface="Calibri"/>
              <a:cs typeface="Calibri"/>
            </a:endParaRPr>
          </a:p>
          <a:p>
            <a:pPr marL="285115" algn="l" rtl="0">
              <a:lnSpc>
                <a:spcPct val="100000"/>
              </a:lnSpc>
              <a:spcBef>
                <a:spcPts val="12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semilunar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valves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open.</a:t>
            </a:r>
            <a:endParaRPr sz="2400" dirty="0">
              <a:latin typeface="Calibri"/>
              <a:cs typeface="Calibri"/>
            </a:endParaRPr>
          </a:p>
          <a:p>
            <a:pPr marL="192405" marR="301625" indent="-180340" algn="l" rtl="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304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Rapid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Ejection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70%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emptying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1/3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duration</a:t>
            </a:r>
            <a:endParaRPr sz="2400" dirty="0">
              <a:latin typeface="Calibri"/>
              <a:cs typeface="Calibri"/>
            </a:endParaRPr>
          </a:p>
          <a:p>
            <a:pPr marL="192405" indent="-180340" algn="l" rtl="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304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Slow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Ejection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–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30%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2/3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endParaRPr sz="2400" dirty="0">
              <a:latin typeface="Calibri"/>
              <a:cs typeface="Calibri"/>
            </a:endParaRPr>
          </a:p>
          <a:p>
            <a:pPr marL="187960" marR="115570" indent="-175260" algn="l" rtl="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87960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pressure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ventricle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keeps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decreasing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until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becomes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lower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than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great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vessels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1208519"/>
            <a:ext cx="3765296" cy="4724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4126" y="451421"/>
            <a:ext cx="4191000" cy="563880"/>
          </a:xfrm>
          <a:prstGeom prst="rect">
            <a:avLst/>
          </a:prstGeom>
          <a:solidFill>
            <a:srgbClr val="1F2022"/>
          </a:solidFill>
          <a:ln w="38100">
            <a:solidFill>
              <a:srgbClr val="00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74115">
              <a:lnSpc>
                <a:spcPts val="3850"/>
              </a:lnSpc>
            </a:pPr>
            <a:r>
              <a:rPr sz="3600" spc="30" dirty="0">
                <a:solidFill>
                  <a:srgbClr val="FFFFFF"/>
                </a:solidFill>
                <a:latin typeface="Calibri"/>
                <a:cs typeface="Calibri"/>
              </a:rPr>
              <a:t>EJECTION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51661"/>
            <a:ext cx="4946015" cy="429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 algn="l" rtl="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When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ventricle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pressure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arterial</a:t>
            </a:r>
            <a:endParaRPr sz="2400" dirty="0">
              <a:latin typeface="Calibri"/>
              <a:cs typeface="Calibri"/>
            </a:endParaRPr>
          </a:p>
          <a:p>
            <a:pPr marL="12700" marR="40640" algn="l" rtl="0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pressure→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backflow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forces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semilunar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valves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close.</a:t>
            </a:r>
            <a:endParaRPr sz="2400" dirty="0">
              <a:latin typeface="Calibri"/>
              <a:cs typeface="Calibri"/>
            </a:endParaRPr>
          </a:p>
          <a:p>
            <a:pPr marL="12700" marR="5080" algn="l" rtl="0">
              <a:lnSpc>
                <a:spcPct val="100000"/>
              </a:lnSpc>
              <a:spcBef>
                <a:spcPts val="12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0.06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s,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ventricle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relaxes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despite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volume</a:t>
            </a:r>
            <a:endParaRPr sz="2400" dirty="0">
              <a:latin typeface="Calibri"/>
              <a:cs typeface="Calibri"/>
            </a:endParaRPr>
          </a:p>
          <a:p>
            <a:pPr marL="187960" indent="-175260" algn="l" rtl="0">
              <a:lnSpc>
                <a:spcPct val="100000"/>
              </a:lnSpc>
              <a:spcBef>
                <a:spcPts val="1200"/>
              </a:spcBef>
              <a:buSzPct val="95833"/>
              <a:buFont typeface="Arial"/>
              <a:buChar char="•"/>
              <a:tabLst>
                <a:tab pos="187960" algn="l"/>
              </a:tabLst>
            </a:pP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AV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Semilunar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valves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closed</a:t>
            </a:r>
            <a:endParaRPr sz="2400" dirty="0">
              <a:latin typeface="Calibri"/>
              <a:cs typeface="Calibri"/>
            </a:endParaRPr>
          </a:p>
          <a:p>
            <a:pPr marL="120014" indent="-107950" algn="l" rtl="0">
              <a:lnSpc>
                <a:spcPct val="100000"/>
              </a:lnSpc>
              <a:spcBef>
                <a:spcPts val="120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Meanwhile,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atria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fill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atrial</a:t>
            </a:r>
            <a:endParaRPr sz="2400" dirty="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gradually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rises</a:t>
            </a:r>
            <a:endParaRPr sz="2400" dirty="0">
              <a:latin typeface="Calibri"/>
              <a:cs typeface="Calibri"/>
            </a:endParaRPr>
          </a:p>
          <a:p>
            <a:pPr marL="12700" marR="213995" algn="l" rtl="0">
              <a:lnSpc>
                <a:spcPct val="100000"/>
              </a:lnSpc>
              <a:spcBef>
                <a:spcPts val="12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Pressures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ventricle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keep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falling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till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atrial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9155" y="932941"/>
            <a:ext cx="3552444" cy="55440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198437"/>
            <a:ext cx="7696200" cy="563880"/>
          </a:xfrm>
          <a:prstGeom prst="rect">
            <a:avLst/>
          </a:prstGeom>
          <a:solidFill>
            <a:srgbClr val="1F2022"/>
          </a:solidFill>
          <a:ln w="38100">
            <a:solidFill>
              <a:srgbClr val="00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5495">
              <a:lnSpc>
                <a:spcPts val="3850"/>
              </a:lnSpc>
            </a:pPr>
            <a:r>
              <a:rPr sz="3600" spc="25" dirty="0">
                <a:solidFill>
                  <a:srgbClr val="FFFFFF"/>
                </a:solidFill>
                <a:latin typeface="Calibri"/>
                <a:cs typeface="Calibri"/>
              </a:rPr>
              <a:t>ISOVOULUMETRIC</a:t>
            </a:r>
            <a:r>
              <a:rPr sz="3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0" dirty="0">
                <a:solidFill>
                  <a:srgbClr val="FFFFFF"/>
                </a:solidFill>
                <a:latin typeface="Calibri"/>
                <a:cs typeface="Calibri"/>
              </a:rPr>
              <a:t>RELAXATION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360" y="5229733"/>
            <a:ext cx="4860290" cy="1323975"/>
          </a:xfrm>
          <a:prstGeom prst="rect">
            <a:avLst/>
          </a:prstGeom>
          <a:solidFill>
            <a:srgbClr val="660033"/>
          </a:solidFill>
          <a:ln w="9525">
            <a:solidFill>
              <a:srgbClr val="00FF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ts val="2390"/>
              </a:lnSpc>
              <a:spcBef>
                <a:spcPts val="265"/>
              </a:spcBef>
            </a:pPr>
            <a:r>
              <a:rPr sz="2000" b="1" spc="-5" dirty="0">
                <a:solidFill>
                  <a:srgbClr val="FFFFFF"/>
                </a:solidFill>
                <a:latin typeface="Arial Narrow"/>
                <a:cs typeface="Arial Narrow"/>
              </a:rPr>
              <a:t>PROTODIASTOLE???</a:t>
            </a:r>
            <a:endParaRPr sz="2000">
              <a:latin typeface="Arial Narrow"/>
              <a:cs typeface="Arial Narrow"/>
            </a:endParaRPr>
          </a:p>
          <a:p>
            <a:pPr marL="256540" marR="245745" indent="-3810" algn="ctr">
              <a:lnSpc>
                <a:spcPts val="2400"/>
              </a:lnSpc>
              <a:spcBef>
                <a:spcPts val="65"/>
              </a:spcBef>
            </a:pP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Once the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ventricular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muscle is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fully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contracted,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the 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already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falling ventricular </a:t>
            </a:r>
            <a:r>
              <a:rPr sz="2000" b="1" spc="-44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pressures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 drop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more rapidly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(0.04</a:t>
            </a:r>
            <a:r>
              <a:rPr sz="2000" b="1" spc="-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Sec)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034034"/>
            <a:ext cx="3416300" cy="435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6540" marR="90170" indent="386715" algn="l" rtl="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Begins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with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the 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opening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80" dirty="0">
                <a:solidFill>
                  <a:srgbClr val="FFFF00"/>
                </a:solidFill>
                <a:latin typeface="Calibri"/>
                <a:cs typeface="Calibri"/>
              </a:rPr>
              <a:t>AV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valves</a:t>
            </a:r>
            <a:endParaRPr sz="2800" dirty="0">
              <a:latin typeface="Calibri"/>
              <a:cs typeface="Calibri"/>
            </a:endParaRPr>
          </a:p>
          <a:p>
            <a:pPr marL="256540" indent="-243840" algn="l" rtl="0">
              <a:lnSpc>
                <a:spcPct val="100000"/>
              </a:lnSpc>
              <a:buClr>
                <a:srgbClr val="FFFFFF"/>
              </a:buClr>
              <a:buSzPct val="85714"/>
              <a:buFont typeface="Arial"/>
              <a:buChar char="•"/>
              <a:tabLst>
                <a:tab pos="255904" algn="l"/>
                <a:tab pos="256540" algn="l"/>
              </a:tabLst>
            </a:pPr>
            <a:r>
              <a:rPr sz="2800" b="1" spc="-5" dirty="0">
                <a:solidFill>
                  <a:srgbClr val="00FF00"/>
                </a:solidFill>
                <a:latin typeface="Calibri"/>
                <a:cs typeface="Calibri"/>
              </a:rPr>
              <a:t>Rapid</a:t>
            </a:r>
            <a:r>
              <a:rPr sz="2800" b="1" spc="-1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FF00"/>
                </a:solidFill>
                <a:latin typeface="Calibri"/>
                <a:cs typeface="Calibri"/>
              </a:rPr>
              <a:t>filling</a:t>
            </a:r>
            <a:endParaRPr sz="2800" dirty="0">
              <a:latin typeface="Calibri"/>
              <a:cs typeface="Calibri"/>
            </a:endParaRPr>
          </a:p>
          <a:p>
            <a:pPr marL="422275" marR="317500" indent="-205740" algn="l" rtl="0">
              <a:lnSpc>
                <a:spcPct val="100000"/>
              </a:lnSpc>
              <a:spcBef>
                <a:spcPts val="3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first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1/3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diastole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(60-70%</a:t>
            </a:r>
            <a:r>
              <a:rPr sz="2400" b="1" spc="-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blood</a:t>
            </a:r>
            <a:r>
              <a:rPr sz="2400" b="1" spc="-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flows)</a:t>
            </a:r>
            <a:endParaRPr sz="2400" dirty="0">
              <a:latin typeface="Calibri"/>
              <a:cs typeface="Calibri"/>
            </a:endParaRPr>
          </a:p>
          <a:p>
            <a:pPr marL="187960" indent="-175260" algn="l" rtl="0">
              <a:lnSpc>
                <a:spcPts val="3335"/>
              </a:lnSpc>
              <a:buClr>
                <a:srgbClr val="FFFFFF"/>
              </a:buClr>
              <a:buSzPct val="85714"/>
              <a:buFont typeface="Arial"/>
              <a:buChar char="•"/>
              <a:tabLst>
                <a:tab pos="187960" algn="l"/>
              </a:tabLst>
            </a:pPr>
            <a:r>
              <a:rPr sz="2800" b="1" spc="-15" dirty="0">
                <a:solidFill>
                  <a:srgbClr val="00FF00"/>
                </a:solidFill>
                <a:latin typeface="Calibri"/>
                <a:cs typeface="Calibri"/>
              </a:rPr>
              <a:t>Reduced </a:t>
            </a:r>
            <a:r>
              <a:rPr sz="2800" b="1" spc="-10" dirty="0">
                <a:solidFill>
                  <a:srgbClr val="00FF00"/>
                </a:solidFill>
                <a:latin typeface="Calibri"/>
                <a:cs typeface="Calibri"/>
              </a:rPr>
              <a:t>filling</a:t>
            </a:r>
            <a:endParaRPr sz="2800" dirty="0">
              <a:latin typeface="Calibri"/>
              <a:cs typeface="Calibri"/>
            </a:endParaRPr>
          </a:p>
          <a:p>
            <a:pPr marL="65405" marR="5080" algn="l" rtl="0">
              <a:lnSpc>
                <a:spcPct val="100000"/>
              </a:lnSpc>
              <a:spcBef>
                <a:spcPts val="25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(Diastasis)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middle 1/3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diastole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(&lt;5%</a:t>
            </a:r>
            <a:r>
              <a:rPr sz="24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blood</a:t>
            </a:r>
            <a:r>
              <a:rPr sz="24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flows)</a:t>
            </a:r>
            <a:endParaRPr sz="2400" dirty="0">
              <a:latin typeface="Calibri"/>
              <a:cs typeface="Calibri"/>
            </a:endParaRPr>
          </a:p>
          <a:p>
            <a:pPr marL="256540" indent="-243840" algn="l" rtl="0">
              <a:lnSpc>
                <a:spcPts val="3335"/>
              </a:lnSpc>
              <a:buClr>
                <a:srgbClr val="FFFFFF"/>
              </a:buClr>
              <a:buSzPct val="85714"/>
              <a:buFont typeface="Arial"/>
              <a:buChar char="•"/>
              <a:tabLst>
                <a:tab pos="255904" algn="l"/>
                <a:tab pos="256540" algn="l"/>
              </a:tabLst>
            </a:pPr>
            <a:r>
              <a:rPr sz="2800" b="1" spc="-20" dirty="0">
                <a:solidFill>
                  <a:srgbClr val="00FF00"/>
                </a:solidFill>
                <a:latin typeface="Calibri"/>
                <a:cs typeface="Calibri"/>
              </a:rPr>
              <a:t>Atrial</a:t>
            </a:r>
            <a:r>
              <a:rPr sz="2800" b="1" spc="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FF00"/>
                </a:solidFill>
                <a:latin typeface="Calibri"/>
                <a:cs typeface="Calibri"/>
              </a:rPr>
              <a:t>contraction</a:t>
            </a:r>
            <a:r>
              <a:rPr sz="2800" b="1" spc="-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2400" dirty="0">
              <a:latin typeface="Calibri"/>
              <a:cs typeface="Calibri"/>
            </a:endParaRPr>
          </a:p>
          <a:p>
            <a:pPr marL="65405" marR="220345" algn="l" rtl="0">
              <a:lnSpc>
                <a:spcPct val="100000"/>
              </a:lnSpc>
              <a:spcBef>
                <a:spcPts val="3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last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1/3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diastole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(25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% </a:t>
            </a:r>
            <a:r>
              <a:rPr sz="2400" b="1" spc="-5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blood)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0" y="990600"/>
            <a:ext cx="5280152" cy="4800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228536"/>
            <a:ext cx="7696200" cy="563880"/>
          </a:xfrm>
          <a:prstGeom prst="rect">
            <a:avLst/>
          </a:prstGeom>
          <a:solidFill>
            <a:srgbClr val="1F2022"/>
          </a:solidFill>
          <a:ln w="38100">
            <a:solidFill>
              <a:srgbClr val="00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6350" algn="ctr">
              <a:lnSpc>
                <a:spcPts val="4365"/>
              </a:lnSpc>
            </a:pPr>
            <a:r>
              <a:rPr sz="4000" spc="35" dirty="0">
                <a:solidFill>
                  <a:srgbClr val="FFFFFF"/>
                </a:solidFill>
                <a:latin typeface="Calibri"/>
                <a:cs typeface="Calibri"/>
              </a:rPr>
              <a:t>VENTRICULAR</a:t>
            </a:r>
            <a:r>
              <a:rPr sz="4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30" dirty="0">
                <a:solidFill>
                  <a:srgbClr val="FFFFFF"/>
                </a:solidFill>
                <a:latin typeface="Calibri"/>
                <a:cs typeface="Calibri"/>
              </a:rPr>
              <a:t>FILLING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" y="5715000"/>
            <a:ext cx="8915400" cy="954405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184785" marR="179705" indent="266700">
              <a:lnSpc>
                <a:spcPct val="100000"/>
              </a:lnSpc>
              <a:spcBef>
                <a:spcPts val="18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As the</a:t>
            </a:r>
            <a:r>
              <a:rPr sz="2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atrial</a:t>
            </a: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pressures</a:t>
            </a: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fall,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AV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valves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close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left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ventricular</a:t>
            </a:r>
            <a:r>
              <a:rPr sz="2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volume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now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maximum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EDV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(120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ml in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LV)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52463"/>
            <a:ext cx="7924800" cy="579755"/>
          </a:xfrm>
          <a:prstGeom prst="rect">
            <a:avLst/>
          </a:prstGeom>
          <a:solidFill>
            <a:srgbClr val="1F2022"/>
          </a:solidFill>
          <a:ln w="38100">
            <a:solidFill>
              <a:srgbClr val="0000FF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556895">
              <a:lnSpc>
                <a:spcPct val="100000"/>
              </a:lnSpc>
              <a:spcBef>
                <a:spcPts val="160"/>
              </a:spcBef>
            </a:pPr>
            <a:r>
              <a:rPr spc="30" dirty="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30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2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30" dirty="0">
                <a:solidFill>
                  <a:srgbClr val="FFFFFF"/>
                </a:solidFill>
                <a:latin typeface="Calibri"/>
                <a:cs typeface="Calibri"/>
              </a:rPr>
              <a:t>CARDIAC</a:t>
            </a:r>
            <a:r>
              <a:rPr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3350" y="895350"/>
            <a:ext cx="8858250" cy="5863590"/>
            <a:chOff x="133350" y="895350"/>
            <a:chExt cx="8858250" cy="5863590"/>
          </a:xfrm>
        </p:grpSpPr>
        <p:sp>
          <p:nvSpPr>
            <p:cNvPr id="4" name="object 4"/>
            <p:cNvSpPr/>
            <p:nvPr/>
          </p:nvSpPr>
          <p:spPr>
            <a:xfrm>
              <a:off x="152400" y="914399"/>
              <a:ext cx="6256020" cy="762000"/>
            </a:xfrm>
            <a:custGeom>
              <a:avLst/>
              <a:gdLst/>
              <a:ahLst/>
              <a:cxnLst/>
              <a:rect l="l" t="t" r="r" b="b"/>
              <a:pathLst>
                <a:path w="6256020" h="762000">
                  <a:moveTo>
                    <a:pt x="6255499" y="0"/>
                  </a:moveTo>
                  <a:lnTo>
                    <a:pt x="3503041" y="0"/>
                  </a:lnTo>
                  <a:lnTo>
                    <a:pt x="0" y="0"/>
                  </a:lnTo>
                  <a:lnTo>
                    <a:pt x="0" y="762000"/>
                  </a:lnTo>
                  <a:lnTo>
                    <a:pt x="3503041" y="762000"/>
                  </a:lnTo>
                  <a:lnTo>
                    <a:pt x="6255499" y="762000"/>
                  </a:lnTo>
                  <a:lnTo>
                    <a:pt x="6255499" y="0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676374"/>
              <a:ext cx="6256020" cy="512445"/>
            </a:xfrm>
            <a:custGeom>
              <a:avLst/>
              <a:gdLst/>
              <a:ahLst/>
              <a:cxnLst/>
              <a:rect l="l" t="t" r="r" b="b"/>
              <a:pathLst>
                <a:path w="6256020" h="512444">
                  <a:moveTo>
                    <a:pt x="6255499" y="0"/>
                  </a:moveTo>
                  <a:lnTo>
                    <a:pt x="3503041" y="0"/>
                  </a:lnTo>
                  <a:lnTo>
                    <a:pt x="0" y="0"/>
                  </a:lnTo>
                  <a:lnTo>
                    <a:pt x="0" y="511835"/>
                  </a:lnTo>
                  <a:lnTo>
                    <a:pt x="3503041" y="511835"/>
                  </a:lnTo>
                  <a:lnTo>
                    <a:pt x="6255499" y="511835"/>
                  </a:lnTo>
                  <a:lnTo>
                    <a:pt x="6255499" y="0"/>
                  </a:lnTo>
                  <a:close/>
                </a:path>
              </a:pathLst>
            </a:custGeom>
            <a:solidFill>
              <a:srgbClr val="D7DD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188209"/>
              <a:ext cx="6256020" cy="457200"/>
            </a:xfrm>
            <a:custGeom>
              <a:avLst/>
              <a:gdLst/>
              <a:ahLst/>
              <a:cxnLst/>
              <a:rect l="l" t="t" r="r" b="b"/>
              <a:pathLst>
                <a:path w="6256020" h="457200">
                  <a:moveTo>
                    <a:pt x="6255499" y="0"/>
                  </a:moveTo>
                  <a:lnTo>
                    <a:pt x="3503041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3503041" y="457200"/>
                  </a:lnTo>
                  <a:lnTo>
                    <a:pt x="6255499" y="457200"/>
                  </a:lnTo>
                  <a:lnTo>
                    <a:pt x="6255499" y="0"/>
                  </a:lnTo>
                  <a:close/>
                </a:path>
              </a:pathLst>
            </a:custGeom>
            <a:solidFill>
              <a:srgbClr val="EBE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645409"/>
              <a:ext cx="6256020" cy="838200"/>
            </a:xfrm>
            <a:custGeom>
              <a:avLst/>
              <a:gdLst/>
              <a:ahLst/>
              <a:cxnLst/>
              <a:rect l="l" t="t" r="r" b="b"/>
              <a:pathLst>
                <a:path w="6256020" h="838200">
                  <a:moveTo>
                    <a:pt x="6255499" y="0"/>
                  </a:moveTo>
                  <a:lnTo>
                    <a:pt x="3503041" y="0"/>
                  </a:lnTo>
                  <a:lnTo>
                    <a:pt x="0" y="0"/>
                  </a:lnTo>
                  <a:lnTo>
                    <a:pt x="0" y="838200"/>
                  </a:lnTo>
                  <a:lnTo>
                    <a:pt x="3503041" y="838200"/>
                  </a:lnTo>
                  <a:lnTo>
                    <a:pt x="6255499" y="838200"/>
                  </a:lnTo>
                  <a:lnTo>
                    <a:pt x="6255499" y="0"/>
                  </a:lnTo>
                  <a:close/>
                </a:path>
              </a:pathLst>
            </a:custGeom>
            <a:solidFill>
              <a:srgbClr val="D7DD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3483609"/>
              <a:ext cx="6256020" cy="701040"/>
            </a:xfrm>
            <a:custGeom>
              <a:avLst/>
              <a:gdLst/>
              <a:ahLst/>
              <a:cxnLst/>
              <a:rect l="l" t="t" r="r" b="b"/>
              <a:pathLst>
                <a:path w="6256020" h="701039">
                  <a:moveTo>
                    <a:pt x="6255499" y="0"/>
                  </a:moveTo>
                  <a:lnTo>
                    <a:pt x="3503041" y="0"/>
                  </a:lnTo>
                  <a:lnTo>
                    <a:pt x="0" y="0"/>
                  </a:lnTo>
                  <a:lnTo>
                    <a:pt x="0" y="701040"/>
                  </a:lnTo>
                  <a:lnTo>
                    <a:pt x="3503041" y="701040"/>
                  </a:lnTo>
                  <a:lnTo>
                    <a:pt x="6255499" y="701040"/>
                  </a:lnTo>
                  <a:lnTo>
                    <a:pt x="6255499" y="0"/>
                  </a:lnTo>
                  <a:close/>
                </a:path>
              </a:pathLst>
            </a:custGeom>
            <a:solidFill>
              <a:srgbClr val="EBE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4184650"/>
              <a:ext cx="6256020" cy="701040"/>
            </a:xfrm>
            <a:custGeom>
              <a:avLst/>
              <a:gdLst/>
              <a:ahLst/>
              <a:cxnLst/>
              <a:rect l="l" t="t" r="r" b="b"/>
              <a:pathLst>
                <a:path w="6256020" h="701039">
                  <a:moveTo>
                    <a:pt x="6255499" y="0"/>
                  </a:moveTo>
                  <a:lnTo>
                    <a:pt x="3503041" y="0"/>
                  </a:lnTo>
                  <a:lnTo>
                    <a:pt x="0" y="0"/>
                  </a:lnTo>
                  <a:lnTo>
                    <a:pt x="0" y="701040"/>
                  </a:lnTo>
                  <a:lnTo>
                    <a:pt x="3503041" y="701040"/>
                  </a:lnTo>
                  <a:lnTo>
                    <a:pt x="6255499" y="701040"/>
                  </a:lnTo>
                  <a:lnTo>
                    <a:pt x="6255499" y="0"/>
                  </a:lnTo>
                  <a:close/>
                </a:path>
              </a:pathLst>
            </a:custGeom>
            <a:solidFill>
              <a:srgbClr val="D7DD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400" y="4885715"/>
              <a:ext cx="6256020" cy="762000"/>
            </a:xfrm>
            <a:custGeom>
              <a:avLst/>
              <a:gdLst/>
              <a:ahLst/>
              <a:cxnLst/>
              <a:rect l="l" t="t" r="r" b="b"/>
              <a:pathLst>
                <a:path w="6256020" h="762000">
                  <a:moveTo>
                    <a:pt x="6255499" y="0"/>
                  </a:moveTo>
                  <a:lnTo>
                    <a:pt x="3503041" y="0"/>
                  </a:lnTo>
                  <a:lnTo>
                    <a:pt x="0" y="0"/>
                  </a:lnTo>
                  <a:lnTo>
                    <a:pt x="0" y="762000"/>
                  </a:lnTo>
                  <a:lnTo>
                    <a:pt x="3503041" y="762000"/>
                  </a:lnTo>
                  <a:lnTo>
                    <a:pt x="6255499" y="762000"/>
                  </a:lnTo>
                  <a:lnTo>
                    <a:pt x="6255499" y="0"/>
                  </a:lnTo>
                  <a:close/>
                </a:path>
              </a:pathLst>
            </a:custGeom>
            <a:solidFill>
              <a:srgbClr val="EBE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3350" y="895350"/>
              <a:ext cx="6294120" cy="4772025"/>
            </a:xfrm>
            <a:custGeom>
              <a:avLst/>
              <a:gdLst/>
              <a:ahLst/>
              <a:cxnLst/>
              <a:rect l="l" t="t" r="r" b="b"/>
              <a:pathLst>
                <a:path w="6294120" h="4772025">
                  <a:moveTo>
                    <a:pt x="3522091" y="0"/>
                  </a:moveTo>
                  <a:lnTo>
                    <a:pt x="3522091" y="4771415"/>
                  </a:lnTo>
                </a:path>
                <a:path w="6294120" h="4772025">
                  <a:moveTo>
                    <a:pt x="0" y="781050"/>
                  </a:moveTo>
                  <a:lnTo>
                    <a:pt x="6293612" y="781050"/>
                  </a:lnTo>
                </a:path>
                <a:path w="6294120" h="4772025">
                  <a:moveTo>
                    <a:pt x="0" y="1292860"/>
                  </a:moveTo>
                  <a:lnTo>
                    <a:pt x="6293612" y="1292860"/>
                  </a:lnTo>
                </a:path>
                <a:path w="6294120" h="4772025">
                  <a:moveTo>
                    <a:pt x="0" y="1750060"/>
                  </a:moveTo>
                  <a:lnTo>
                    <a:pt x="6293612" y="1750060"/>
                  </a:lnTo>
                </a:path>
                <a:path w="6294120" h="4772025">
                  <a:moveTo>
                    <a:pt x="0" y="2588260"/>
                  </a:moveTo>
                  <a:lnTo>
                    <a:pt x="6293612" y="2588260"/>
                  </a:lnTo>
                </a:path>
                <a:path w="6294120" h="4772025">
                  <a:moveTo>
                    <a:pt x="0" y="3289300"/>
                  </a:moveTo>
                  <a:lnTo>
                    <a:pt x="6293612" y="3289300"/>
                  </a:lnTo>
                </a:path>
                <a:path w="6294120" h="4772025">
                  <a:moveTo>
                    <a:pt x="0" y="3990340"/>
                  </a:moveTo>
                  <a:lnTo>
                    <a:pt x="6293612" y="3990340"/>
                  </a:lnTo>
                </a:path>
                <a:path w="6294120" h="4772025">
                  <a:moveTo>
                    <a:pt x="19050" y="0"/>
                  </a:moveTo>
                  <a:lnTo>
                    <a:pt x="19050" y="4771415"/>
                  </a:lnTo>
                </a:path>
                <a:path w="6294120" h="4772025">
                  <a:moveTo>
                    <a:pt x="6274562" y="0"/>
                  </a:moveTo>
                  <a:lnTo>
                    <a:pt x="6274562" y="4771415"/>
                  </a:lnTo>
                </a:path>
                <a:path w="6294120" h="4772025">
                  <a:moveTo>
                    <a:pt x="0" y="19050"/>
                  </a:moveTo>
                  <a:lnTo>
                    <a:pt x="6293612" y="19050"/>
                  </a:lnTo>
                </a:path>
                <a:path w="6294120" h="4772025">
                  <a:moveTo>
                    <a:pt x="0" y="4752365"/>
                  </a:moveTo>
                  <a:lnTo>
                    <a:pt x="6293612" y="4752365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610" y="1059434"/>
              <a:ext cx="1660080" cy="2414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6820" y="1059434"/>
              <a:ext cx="1331722" cy="2414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0903" y="1059561"/>
              <a:ext cx="1015365" cy="2411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2977" y="1431798"/>
              <a:ext cx="934847" cy="1861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794" y="1840102"/>
              <a:ext cx="1311402" cy="22745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3230" y="1849374"/>
              <a:ext cx="117094" cy="17284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31411" y="1934210"/>
              <a:ext cx="129539" cy="26034"/>
            </a:xfrm>
            <a:custGeom>
              <a:avLst/>
              <a:gdLst/>
              <a:ahLst/>
              <a:cxnLst/>
              <a:rect l="l" t="t" r="r" b="b"/>
              <a:pathLst>
                <a:path w="129539" h="26035">
                  <a:moveTo>
                    <a:pt x="124460" y="0"/>
                  </a:moveTo>
                  <a:lnTo>
                    <a:pt x="5841" y="0"/>
                  </a:lnTo>
                  <a:lnTo>
                    <a:pt x="3810" y="0"/>
                  </a:lnTo>
                  <a:lnTo>
                    <a:pt x="2286" y="1015"/>
                  </a:lnTo>
                  <a:lnTo>
                    <a:pt x="508" y="4952"/>
                  </a:lnTo>
                  <a:lnTo>
                    <a:pt x="0" y="8254"/>
                  </a:lnTo>
                  <a:lnTo>
                    <a:pt x="0" y="17399"/>
                  </a:lnTo>
                  <a:lnTo>
                    <a:pt x="508" y="20700"/>
                  </a:lnTo>
                  <a:lnTo>
                    <a:pt x="2286" y="24511"/>
                  </a:lnTo>
                  <a:lnTo>
                    <a:pt x="3810" y="25526"/>
                  </a:lnTo>
                  <a:lnTo>
                    <a:pt x="125475" y="25526"/>
                  </a:lnTo>
                  <a:lnTo>
                    <a:pt x="127000" y="24511"/>
                  </a:lnTo>
                  <a:lnTo>
                    <a:pt x="128777" y="20700"/>
                  </a:lnTo>
                  <a:lnTo>
                    <a:pt x="129159" y="17399"/>
                  </a:lnTo>
                  <a:lnTo>
                    <a:pt x="129032" y="8509"/>
                  </a:lnTo>
                  <a:lnTo>
                    <a:pt x="128270" y="3937"/>
                  </a:lnTo>
                  <a:lnTo>
                    <a:pt x="127380" y="1777"/>
                  </a:lnTo>
                  <a:lnTo>
                    <a:pt x="126873" y="1142"/>
                  </a:lnTo>
                  <a:lnTo>
                    <a:pt x="126111" y="635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31411" y="1934210"/>
              <a:ext cx="129539" cy="26034"/>
            </a:xfrm>
            <a:custGeom>
              <a:avLst/>
              <a:gdLst/>
              <a:ahLst/>
              <a:cxnLst/>
              <a:rect l="l" t="t" r="r" b="b"/>
              <a:pathLst>
                <a:path w="129539" h="26035">
                  <a:moveTo>
                    <a:pt x="5841" y="0"/>
                  </a:moveTo>
                  <a:lnTo>
                    <a:pt x="123443" y="0"/>
                  </a:lnTo>
                  <a:lnTo>
                    <a:pt x="124460" y="0"/>
                  </a:lnTo>
                  <a:lnTo>
                    <a:pt x="125349" y="253"/>
                  </a:lnTo>
                  <a:lnTo>
                    <a:pt x="126111" y="635"/>
                  </a:lnTo>
                  <a:lnTo>
                    <a:pt x="126873" y="1142"/>
                  </a:lnTo>
                  <a:lnTo>
                    <a:pt x="127380" y="1777"/>
                  </a:lnTo>
                  <a:lnTo>
                    <a:pt x="127762" y="2920"/>
                  </a:lnTo>
                  <a:lnTo>
                    <a:pt x="128270" y="3937"/>
                  </a:lnTo>
                  <a:lnTo>
                    <a:pt x="128524" y="5206"/>
                  </a:lnTo>
                  <a:lnTo>
                    <a:pt x="128777" y="6857"/>
                  </a:lnTo>
                  <a:lnTo>
                    <a:pt x="129032" y="8509"/>
                  </a:lnTo>
                  <a:lnTo>
                    <a:pt x="129159" y="10413"/>
                  </a:lnTo>
                  <a:lnTo>
                    <a:pt x="129159" y="12826"/>
                  </a:lnTo>
                  <a:lnTo>
                    <a:pt x="129159" y="17399"/>
                  </a:lnTo>
                  <a:lnTo>
                    <a:pt x="128777" y="20700"/>
                  </a:lnTo>
                  <a:lnTo>
                    <a:pt x="127888" y="22605"/>
                  </a:lnTo>
                  <a:lnTo>
                    <a:pt x="127000" y="24511"/>
                  </a:lnTo>
                  <a:lnTo>
                    <a:pt x="125475" y="25526"/>
                  </a:lnTo>
                  <a:lnTo>
                    <a:pt x="123443" y="25526"/>
                  </a:lnTo>
                  <a:lnTo>
                    <a:pt x="5841" y="25526"/>
                  </a:lnTo>
                  <a:lnTo>
                    <a:pt x="3810" y="25526"/>
                  </a:lnTo>
                  <a:lnTo>
                    <a:pt x="2286" y="24511"/>
                  </a:lnTo>
                  <a:lnTo>
                    <a:pt x="1397" y="22605"/>
                  </a:lnTo>
                  <a:lnTo>
                    <a:pt x="508" y="20700"/>
                  </a:lnTo>
                  <a:lnTo>
                    <a:pt x="0" y="17399"/>
                  </a:lnTo>
                  <a:lnTo>
                    <a:pt x="0" y="12826"/>
                  </a:lnTo>
                  <a:lnTo>
                    <a:pt x="0" y="8254"/>
                  </a:lnTo>
                  <a:lnTo>
                    <a:pt x="508" y="4952"/>
                  </a:lnTo>
                  <a:lnTo>
                    <a:pt x="1397" y="2920"/>
                  </a:lnTo>
                  <a:lnTo>
                    <a:pt x="2286" y="1015"/>
                  </a:lnTo>
                  <a:lnTo>
                    <a:pt x="3810" y="0"/>
                  </a:lnTo>
                  <a:lnTo>
                    <a:pt x="5841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20260" y="1849374"/>
              <a:ext cx="122809" cy="1757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6794" y="2323591"/>
              <a:ext cx="1168146" cy="1860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53230" y="2333878"/>
              <a:ext cx="457073" cy="1757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794" y="2815970"/>
              <a:ext cx="2675763" cy="23139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25014" y="3120770"/>
              <a:ext cx="1018794" cy="2299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53230" y="2829179"/>
              <a:ext cx="586613" cy="1757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53230" y="3133979"/>
              <a:ext cx="117094" cy="17284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35603" y="3133979"/>
              <a:ext cx="200787" cy="17576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6794" y="3585591"/>
              <a:ext cx="2703195" cy="23114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25014" y="3890391"/>
              <a:ext cx="1018794" cy="2299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60723" y="3598798"/>
              <a:ext cx="371856" cy="17576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188967" y="3683761"/>
              <a:ext cx="129539" cy="25400"/>
            </a:xfrm>
            <a:custGeom>
              <a:avLst/>
              <a:gdLst/>
              <a:ahLst/>
              <a:cxnLst/>
              <a:rect l="l" t="t" r="r" b="b"/>
              <a:pathLst>
                <a:path w="129539" h="25400">
                  <a:moveTo>
                    <a:pt x="125349" y="126"/>
                  </a:moveTo>
                  <a:lnTo>
                    <a:pt x="5842" y="0"/>
                  </a:lnTo>
                  <a:lnTo>
                    <a:pt x="3810" y="0"/>
                  </a:lnTo>
                  <a:lnTo>
                    <a:pt x="2286" y="888"/>
                  </a:lnTo>
                  <a:lnTo>
                    <a:pt x="508" y="4825"/>
                  </a:lnTo>
                  <a:lnTo>
                    <a:pt x="0" y="8127"/>
                  </a:lnTo>
                  <a:lnTo>
                    <a:pt x="0" y="17271"/>
                  </a:lnTo>
                  <a:lnTo>
                    <a:pt x="508" y="20574"/>
                  </a:lnTo>
                  <a:lnTo>
                    <a:pt x="2286" y="24511"/>
                  </a:lnTo>
                  <a:lnTo>
                    <a:pt x="3810" y="25400"/>
                  </a:lnTo>
                  <a:lnTo>
                    <a:pt x="125476" y="25400"/>
                  </a:lnTo>
                  <a:lnTo>
                    <a:pt x="127000" y="24511"/>
                  </a:lnTo>
                  <a:lnTo>
                    <a:pt x="128778" y="20574"/>
                  </a:lnTo>
                  <a:lnTo>
                    <a:pt x="129159" y="17271"/>
                  </a:lnTo>
                  <a:lnTo>
                    <a:pt x="129032" y="8381"/>
                  </a:lnTo>
                  <a:lnTo>
                    <a:pt x="128270" y="3810"/>
                  </a:lnTo>
                  <a:lnTo>
                    <a:pt x="127381" y="1650"/>
                  </a:lnTo>
                  <a:lnTo>
                    <a:pt x="126873" y="1015"/>
                  </a:lnTo>
                  <a:lnTo>
                    <a:pt x="125349" y="1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88967" y="3683761"/>
              <a:ext cx="129539" cy="25400"/>
            </a:xfrm>
            <a:custGeom>
              <a:avLst/>
              <a:gdLst/>
              <a:ahLst/>
              <a:cxnLst/>
              <a:rect l="l" t="t" r="r" b="b"/>
              <a:pathLst>
                <a:path w="129539" h="25400">
                  <a:moveTo>
                    <a:pt x="5842" y="0"/>
                  </a:moveTo>
                  <a:lnTo>
                    <a:pt x="123444" y="0"/>
                  </a:lnTo>
                  <a:lnTo>
                    <a:pt x="124460" y="0"/>
                  </a:lnTo>
                  <a:lnTo>
                    <a:pt x="125349" y="126"/>
                  </a:lnTo>
                  <a:lnTo>
                    <a:pt x="126111" y="507"/>
                  </a:lnTo>
                  <a:lnTo>
                    <a:pt x="126873" y="1015"/>
                  </a:lnTo>
                  <a:lnTo>
                    <a:pt x="127381" y="1650"/>
                  </a:lnTo>
                  <a:lnTo>
                    <a:pt x="127762" y="2793"/>
                  </a:lnTo>
                  <a:lnTo>
                    <a:pt x="128270" y="3810"/>
                  </a:lnTo>
                  <a:lnTo>
                    <a:pt x="128524" y="5080"/>
                  </a:lnTo>
                  <a:lnTo>
                    <a:pt x="128778" y="6731"/>
                  </a:lnTo>
                  <a:lnTo>
                    <a:pt x="129032" y="8381"/>
                  </a:lnTo>
                  <a:lnTo>
                    <a:pt x="129159" y="10287"/>
                  </a:lnTo>
                  <a:lnTo>
                    <a:pt x="129159" y="12700"/>
                  </a:lnTo>
                  <a:lnTo>
                    <a:pt x="129159" y="17271"/>
                  </a:lnTo>
                  <a:lnTo>
                    <a:pt x="128778" y="20574"/>
                  </a:lnTo>
                  <a:lnTo>
                    <a:pt x="127889" y="22479"/>
                  </a:lnTo>
                  <a:lnTo>
                    <a:pt x="127000" y="24511"/>
                  </a:lnTo>
                  <a:lnTo>
                    <a:pt x="125476" y="25400"/>
                  </a:lnTo>
                  <a:lnTo>
                    <a:pt x="123444" y="25400"/>
                  </a:lnTo>
                  <a:lnTo>
                    <a:pt x="5842" y="25400"/>
                  </a:lnTo>
                  <a:lnTo>
                    <a:pt x="3810" y="25400"/>
                  </a:lnTo>
                  <a:lnTo>
                    <a:pt x="2286" y="24511"/>
                  </a:lnTo>
                  <a:lnTo>
                    <a:pt x="1397" y="22479"/>
                  </a:lnTo>
                  <a:lnTo>
                    <a:pt x="508" y="20574"/>
                  </a:lnTo>
                  <a:lnTo>
                    <a:pt x="0" y="17271"/>
                  </a:lnTo>
                  <a:lnTo>
                    <a:pt x="0" y="12700"/>
                  </a:lnTo>
                  <a:lnTo>
                    <a:pt x="0" y="8127"/>
                  </a:lnTo>
                  <a:lnTo>
                    <a:pt x="508" y="4825"/>
                  </a:lnTo>
                  <a:lnTo>
                    <a:pt x="1397" y="2920"/>
                  </a:lnTo>
                  <a:lnTo>
                    <a:pt x="2286" y="888"/>
                  </a:lnTo>
                  <a:lnTo>
                    <a:pt x="3810" y="0"/>
                  </a:lnTo>
                  <a:lnTo>
                    <a:pt x="5842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87088" y="3598798"/>
              <a:ext cx="371856" cy="17576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52850" y="3903598"/>
              <a:ext cx="116712" cy="17576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931411" y="3988561"/>
              <a:ext cx="129539" cy="25400"/>
            </a:xfrm>
            <a:custGeom>
              <a:avLst/>
              <a:gdLst/>
              <a:ahLst/>
              <a:cxnLst/>
              <a:rect l="l" t="t" r="r" b="b"/>
              <a:pathLst>
                <a:path w="129539" h="25400">
                  <a:moveTo>
                    <a:pt x="125349" y="126"/>
                  </a:moveTo>
                  <a:lnTo>
                    <a:pt x="5841" y="0"/>
                  </a:lnTo>
                  <a:lnTo>
                    <a:pt x="3810" y="0"/>
                  </a:lnTo>
                  <a:lnTo>
                    <a:pt x="2286" y="888"/>
                  </a:lnTo>
                  <a:lnTo>
                    <a:pt x="508" y="4825"/>
                  </a:lnTo>
                  <a:lnTo>
                    <a:pt x="0" y="8127"/>
                  </a:lnTo>
                  <a:lnTo>
                    <a:pt x="0" y="17271"/>
                  </a:lnTo>
                  <a:lnTo>
                    <a:pt x="508" y="20574"/>
                  </a:lnTo>
                  <a:lnTo>
                    <a:pt x="2286" y="24511"/>
                  </a:lnTo>
                  <a:lnTo>
                    <a:pt x="3810" y="25400"/>
                  </a:lnTo>
                  <a:lnTo>
                    <a:pt x="125475" y="25400"/>
                  </a:lnTo>
                  <a:lnTo>
                    <a:pt x="127000" y="24511"/>
                  </a:lnTo>
                  <a:lnTo>
                    <a:pt x="128777" y="20574"/>
                  </a:lnTo>
                  <a:lnTo>
                    <a:pt x="129159" y="17271"/>
                  </a:lnTo>
                  <a:lnTo>
                    <a:pt x="129032" y="8381"/>
                  </a:lnTo>
                  <a:lnTo>
                    <a:pt x="128270" y="3810"/>
                  </a:lnTo>
                  <a:lnTo>
                    <a:pt x="127380" y="1650"/>
                  </a:lnTo>
                  <a:lnTo>
                    <a:pt x="126873" y="1015"/>
                  </a:lnTo>
                  <a:lnTo>
                    <a:pt x="125349" y="1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31411" y="3988561"/>
              <a:ext cx="129539" cy="25400"/>
            </a:xfrm>
            <a:custGeom>
              <a:avLst/>
              <a:gdLst/>
              <a:ahLst/>
              <a:cxnLst/>
              <a:rect l="l" t="t" r="r" b="b"/>
              <a:pathLst>
                <a:path w="129539" h="25400">
                  <a:moveTo>
                    <a:pt x="5841" y="0"/>
                  </a:moveTo>
                  <a:lnTo>
                    <a:pt x="123443" y="0"/>
                  </a:lnTo>
                  <a:lnTo>
                    <a:pt x="124460" y="0"/>
                  </a:lnTo>
                  <a:lnTo>
                    <a:pt x="125349" y="126"/>
                  </a:lnTo>
                  <a:lnTo>
                    <a:pt x="126111" y="507"/>
                  </a:lnTo>
                  <a:lnTo>
                    <a:pt x="126873" y="1015"/>
                  </a:lnTo>
                  <a:lnTo>
                    <a:pt x="127380" y="1650"/>
                  </a:lnTo>
                  <a:lnTo>
                    <a:pt x="127762" y="2793"/>
                  </a:lnTo>
                  <a:lnTo>
                    <a:pt x="128270" y="3810"/>
                  </a:lnTo>
                  <a:lnTo>
                    <a:pt x="128524" y="5080"/>
                  </a:lnTo>
                  <a:lnTo>
                    <a:pt x="128777" y="6731"/>
                  </a:lnTo>
                  <a:lnTo>
                    <a:pt x="129032" y="8381"/>
                  </a:lnTo>
                  <a:lnTo>
                    <a:pt x="129159" y="10287"/>
                  </a:lnTo>
                  <a:lnTo>
                    <a:pt x="129159" y="12700"/>
                  </a:lnTo>
                  <a:lnTo>
                    <a:pt x="129159" y="17271"/>
                  </a:lnTo>
                  <a:lnTo>
                    <a:pt x="128777" y="20574"/>
                  </a:lnTo>
                  <a:lnTo>
                    <a:pt x="127888" y="22479"/>
                  </a:lnTo>
                  <a:lnTo>
                    <a:pt x="127000" y="24511"/>
                  </a:lnTo>
                  <a:lnTo>
                    <a:pt x="125475" y="25400"/>
                  </a:lnTo>
                  <a:lnTo>
                    <a:pt x="123443" y="25400"/>
                  </a:lnTo>
                  <a:lnTo>
                    <a:pt x="5841" y="25400"/>
                  </a:lnTo>
                  <a:lnTo>
                    <a:pt x="3810" y="25400"/>
                  </a:lnTo>
                  <a:lnTo>
                    <a:pt x="2286" y="24511"/>
                  </a:lnTo>
                  <a:lnTo>
                    <a:pt x="1397" y="22479"/>
                  </a:lnTo>
                  <a:lnTo>
                    <a:pt x="508" y="20574"/>
                  </a:lnTo>
                  <a:lnTo>
                    <a:pt x="0" y="17271"/>
                  </a:lnTo>
                  <a:lnTo>
                    <a:pt x="0" y="12700"/>
                  </a:lnTo>
                  <a:lnTo>
                    <a:pt x="0" y="8127"/>
                  </a:lnTo>
                  <a:lnTo>
                    <a:pt x="508" y="4825"/>
                  </a:lnTo>
                  <a:lnTo>
                    <a:pt x="1397" y="2920"/>
                  </a:lnTo>
                  <a:lnTo>
                    <a:pt x="2286" y="888"/>
                  </a:lnTo>
                  <a:lnTo>
                    <a:pt x="3810" y="0"/>
                  </a:lnTo>
                  <a:lnTo>
                    <a:pt x="5841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31055" y="3903598"/>
              <a:ext cx="239141" cy="17284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6794" y="4286630"/>
              <a:ext cx="2840355" cy="23114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95702" y="4591430"/>
              <a:ext cx="1018794" cy="22999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53230" y="4299839"/>
              <a:ext cx="586613" cy="17576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46753" y="4604639"/>
              <a:ext cx="460375" cy="17360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2252" y="5018151"/>
              <a:ext cx="1568640" cy="2311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80452" y="5322951"/>
              <a:ext cx="1018832" cy="22999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760723" y="5031359"/>
              <a:ext cx="371856" cy="17576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49928" y="5336159"/>
              <a:ext cx="253111" cy="17576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65878" y="2045716"/>
              <a:ext cx="4125722" cy="465988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05221" y="3648062"/>
              <a:ext cx="658964" cy="38837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613777" y="3190862"/>
              <a:ext cx="625309" cy="38837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86475" y="5488546"/>
              <a:ext cx="1146276" cy="38837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808086" y="5400675"/>
              <a:ext cx="1075753" cy="38837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84086" y="3061830"/>
              <a:ext cx="1263307" cy="38837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05475" y="2135746"/>
              <a:ext cx="888199" cy="38837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52400" y="5726391"/>
              <a:ext cx="4572000" cy="923925"/>
            </a:xfrm>
            <a:custGeom>
              <a:avLst/>
              <a:gdLst/>
              <a:ahLst/>
              <a:cxnLst/>
              <a:rect l="l" t="t" r="r" b="b"/>
              <a:pathLst>
                <a:path w="4572000" h="923925">
                  <a:moveTo>
                    <a:pt x="4572000" y="0"/>
                  </a:moveTo>
                  <a:lnTo>
                    <a:pt x="0" y="0"/>
                  </a:lnTo>
                  <a:lnTo>
                    <a:pt x="0" y="923328"/>
                  </a:lnTo>
                  <a:lnTo>
                    <a:pt x="4572000" y="923328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2400" y="5726391"/>
              <a:ext cx="4572000" cy="923925"/>
            </a:xfrm>
            <a:custGeom>
              <a:avLst/>
              <a:gdLst/>
              <a:ahLst/>
              <a:cxnLst/>
              <a:rect l="l" t="t" r="r" b="b"/>
              <a:pathLst>
                <a:path w="4572000" h="923925">
                  <a:moveTo>
                    <a:pt x="0" y="923328"/>
                  </a:moveTo>
                  <a:lnTo>
                    <a:pt x="4572000" y="923328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923328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9268" y="5696711"/>
              <a:ext cx="2060448" cy="51358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91867" y="5696711"/>
              <a:ext cx="2717292" cy="51358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5072" y="5971032"/>
              <a:ext cx="4564380" cy="51358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597152" y="6245350"/>
              <a:ext cx="1702308" cy="513588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326237" y="5755944"/>
            <a:ext cx="42233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Remember:</a:t>
            </a:r>
            <a:r>
              <a:rPr sz="18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Events</a:t>
            </a:r>
            <a:r>
              <a:rPr sz="18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are</a:t>
            </a:r>
            <a:r>
              <a:rPr sz="18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same</a:t>
            </a:r>
            <a:r>
              <a:rPr sz="1800" b="1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in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right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 &amp; </a:t>
            </a:r>
            <a:r>
              <a:rPr sz="18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left sides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of the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heart,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but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with lower pressures </a:t>
            </a:r>
            <a:r>
              <a:rPr sz="1800" b="1" spc="-4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in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right</a:t>
            </a:r>
            <a:r>
              <a:rPr sz="18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side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411749"/>
            <a:ext cx="7617459" cy="589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32410" indent="-342900" algn="l" rtl="0">
              <a:lnSpc>
                <a:spcPct val="140000"/>
              </a:lnSpc>
              <a:spcBef>
                <a:spcPts val="100"/>
              </a:spcBef>
              <a:buClr>
                <a:srgbClr val="DC9E1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u="heavy" spc="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End</a:t>
            </a:r>
            <a:r>
              <a:rPr sz="2800" b="1" u="heavy" spc="6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Diastolic</a:t>
            </a:r>
            <a:r>
              <a:rPr sz="2800" b="1" u="heavy" spc="1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Volume:</a:t>
            </a:r>
            <a:r>
              <a:rPr sz="2800" b="1" spc="1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Volume</a:t>
            </a:r>
            <a:r>
              <a:rPr sz="28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28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each </a:t>
            </a:r>
            <a:r>
              <a:rPr sz="2800" b="1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ventricle</a:t>
            </a:r>
            <a:r>
              <a:rPr sz="280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diastole.</a:t>
            </a:r>
            <a:endParaRPr sz="28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55"/>
              </a:spcBef>
              <a:buClr>
                <a:srgbClr val="DC9E1F"/>
              </a:buClr>
              <a:buFont typeface="Arial"/>
              <a:buChar char="•"/>
            </a:pPr>
            <a:endParaRPr sz="2100" dirty="0">
              <a:latin typeface="Calibri"/>
              <a:cs typeface="Calibri"/>
            </a:endParaRPr>
          </a:p>
          <a:p>
            <a:pPr marL="355600" algn="l" rtl="0">
              <a:lnSpc>
                <a:spcPct val="100000"/>
              </a:lnSpc>
              <a:spcBef>
                <a:spcPts val="5"/>
              </a:spcBef>
            </a:pP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8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28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110</a:t>
            </a:r>
            <a:r>
              <a:rPr sz="28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sz="28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ml.</a:t>
            </a:r>
            <a:endParaRPr sz="2800" dirty="0">
              <a:latin typeface="Calibri"/>
              <a:cs typeface="Calibri"/>
            </a:endParaRPr>
          </a:p>
          <a:p>
            <a:pPr marL="355600" marR="185420" indent="-342900" algn="l" rtl="0">
              <a:lnSpc>
                <a:spcPct val="14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u="heavy" spc="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End</a:t>
            </a:r>
            <a:r>
              <a:rPr sz="2800" b="1" u="heavy" spc="6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Systolic</a:t>
            </a:r>
            <a:r>
              <a:rPr sz="2800" b="1" u="heavy" spc="10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Volume:</a:t>
            </a:r>
            <a:r>
              <a:rPr sz="2800" b="1" spc="1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Volume</a:t>
            </a:r>
            <a:r>
              <a:rPr sz="28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28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each 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ventricle</a:t>
            </a:r>
            <a:r>
              <a:rPr sz="28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Systole.</a:t>
            </a:r>
            <a:r>
              <a:rPr sz="28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28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r>
              <a:rPr sz="28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00" b="1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ml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 algn="l" rtl="0">
              <a:lnSpc>
                <a:spcPct val="1401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Stroke</a:t>
            </a:r>
            <a:r>
              <a:rPr sz="2800" b="1" u="heavy" spc="1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Volume:</a:t>
            </a:r>
            <a:r>
              <a:rPr sz="2800" b="1" spc="1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volume</a:t>
            </a:r>
            <a:r>
              <a:rPr sz="28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28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pumped 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8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ventricle</a:t>
            </a:r>
            <a:r>
              <a:rPr sz="28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8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beat.</a:t>
            </a:r>
            <a:r>
              <a:rPr sz="28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8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28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70</a:t>
            </a:r>
            <a:r>
              <a:rPr sz="28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ml.</a:t>
            </a:r>
            <a:endParaRPr sz="2800" dirty="0">
              <a:latin typeface="Calibri"/>
              <a:cs typeface="Calibri"/>
            </a:endParaRPr>
          </a:p>
          <a:p>
            <a:pPr marL="927100" algn="l" rtl="0">
              <a:lnSpc>
                <a:spcPct val="100000"/>
              </a:lnSpc>
              <a:spcBef>
                <a:spcPts val="136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Stroke</a:t>
            </a:r>
            <a:r>
              <a:rPr sz="280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volume</a:t>
            </a:r>
            <a:r>
              <a:rPr sz="28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(SV)</a:t>
            </a: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EDV</a:t>
            </a:r>
            <a:r>
              <a:rPr sz="280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ESV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373837"/>
            <a:ext cx="807720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5"/>
              </a:spcBef>
            </a:pPr>
            <a:r>
              <a:rPr u="heavy" spc="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EJECTION</a:t>
            </a:r>
            <a:r>
              <a:rPr u="heavy" spc="2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u="heavy" spc="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FRACTION</a:t>
            </a:r>
            <a:r>
              <a:rPr u="heavy" spc="6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pc="25" dirty="0">
                <a:solidFill>
                  <a:srgbClr val="FFFFFF"/>
                </a:solidFill>
                <a:latin typeface="Calibri"/>
                <a:cs typeface="Calibri"/>
              </a:rPr>
              <a:t>(EF)</a:t>
            </a:r>
            <a:r>
              <a:rPr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2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percentage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2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5" dirty="0">
                <a:solidFill>
                  <a:srgbClr val="FFFFFF"/>
                </a:solidFill>
                <a:latin typeface="Calibri"/>
                <a:cs typeface="Calibri"/>
              </a:rPr>
              <a:t>ventricular</a:t>
            </a:r>
            <a:r>
              <a:rPr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5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20" dirty="0">
                <a:solidFill>
                  <a:srgbClr val="FFFFFF"/>
                </a:solidFill>
                <a:latin typeface="Calibri"/>
                <a:cs typeface="Calibri"/>
              </a:rPr>
              <a:t>diastolic</a:t>
            </a:r>
            <a:r>
              <a:rPr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5" dirty="0">
                <a:solidFill>
                  <a:srgbClr val="FFFFFF"/>
                </a:solidFill>
                <a:latin typeface="Calibri"/>
                <a:cs typeface="Calibri"/>
              </a:rPr>
              <a:t>volume</a:t>
            </a:r>
            <a:r>
              <a:rPr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(EDV)</a:t>
            </a:r>
            <a:r>
              <a:rPr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25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pc="15" dirty="0">
                <a:solidFill>
                  <a:srgbClr val="FFFFFF"/>
                </a:solidFill>
                <a:latin typeface="Calibri"/>
                <a:cs typeface="Calibri"/>
              </a:rPr>
              <a:t> is </a:t>
            </a:r>
            <a:r>
              <a:rPr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20" dirty="0">
                <a:solidFill>
                  <a:srgbClr val="FFFFFF"/>
                </a:solidFill>
                <a:latin typeface="Calibri"/>
                <a:cs typeface="Calibri"/>
              </a:rPr>
              <a:t>ejected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2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2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stroke</a:t>
            </a:r>
            <a:r>
              <a:rPr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30" dirty="0">
                <a:solidFill>
                  <a:srgbClr val="FFFFFF"/>
                </a:solidFill>
                <a:latin typeface="Calibri"/>
                <a:cs typeface="Calibri"/>
              </a:rPr>
              <a:t>(60-65%).</a:t>
            </a:r>
          </a:p>
        </p:txBody>
      </p:sp>
      <p:sp>
        <p:nvSpPr>
          <p:cNvPr id="3" name="object 3"/>
          <p:cNvSpPr/>
          <p:nvPr/>
        </p:nvSpPr>
        <p:spPr>
          <a:xfrm>
            <a:off x="2971800" y="2895600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>
                <a:moveTo>
                  <a:pt x="0" y="0"/>
                </a:moveTo>
                <a:lnTo>
                  <a:pt x="2819400" y="0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51175" y="2220594"/>
            <a:ext cx="2538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00"/>
                </a:solidFill>
                <a:latin typeface="Calibri"/>
                <a:cs typeface="Calibri"/>
              </a:rPr>
              <a:t>SV</a:t>
            </a: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or</a:t>
            </a:r>
            <a:r>
              <a:rPr sz="2800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Calibri"/>
                <a:cs typeface="Calibri"/>
              </a:rPr>
              <a:t>(EDV</a:t>
            </a:r>
            <a:r>
              <a:rPr sz="2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– </a:t>
            </a:r>
            <a:r>
              <a:rPr sz="2800" spc="-20" dirty="0">
                <a:solidFill>
                  <a:srgbClr val="FFFF00"/>
                </a:solidFill>
                <a:latin typeface="Calibri"/>
                <a:cs typeface="Calibri"/>
              </a:rPr>
              <a:t>ESV)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5628" y="2598547"/>
            <a:ext cx="9461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00"/>
                </a:solidFill>
                <a:latin typeface="Calibri"/>
                <a:cs typeface="Calibri"/>
              </a:rPr>
              <a:t>X</a:t>
            </a:r>
            <a:r>
              <a:rPr sz="3200" spc="-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100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00200" y="4586223"/>
            <a:ext cx="2819400" cy="635"/>
          </a:xfrm>
          <a:custGeom>
            <a:avLst/>
            <a:gdLst/>
            <a:ahLst/>
            <a:cxnLst/>
            <a:rect l="l" t="t" r="r" b="b"/>
            <a:pathLst>
              <a:path w="2819400" h="635">
                <a:moveTo>
                  <a:pt x="0" y="0"/>
                </a:moveTo>
                <a:lnTo>
                  <a:pt x="2819400" y="126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4300" rtl="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EDV</a:t>
            </a:r>
          </a:p>
          <a:p>
            <a:pPr rtl="0">
              <a:lnSpc>
                <a:spcPct val="100000"/>
              </a:lnSpc>
              <a:spcBef>
                <a:spcPts val="60"/>
              </a:spcBef>
            </a:pPr>
            <a:endParaRPr sz="2700"/>
          </a:p>
          <a:p>
            <a:pPr marL="50800" rtl="0">
              <a:lnSpc>
                <a:spcPts val="3170"/>
              </a:lnSpc>
            </a:pPr>
            <a:r>
              <a:rPr spc="-10" dirty="0"/>
              <a:t>75</a:t>
            </a:r>
          </a:p>
          <a:p>
            <a:pPr marL="2298700" rtl="0">
              <a:lnSpc>
                <a:spcPts val="3540"/>
              </a:lnSpc>
            </a:pPr>
            <a:r>
              <a:rPr sz="3200" dirty="0"/>
              <a:t>X</a:t>
            </a:r>
            <a:r>
              <a:rPr sz="3200" spc="-25" dirty="0"/>
              <a:t> </a:t>
            </a:r>
            <a:r>
              <a:rPr sz="3200" spc="-5" dirty="0"/>
              <a:t>100 </a:t>
            </a:r>
            <a:r>
              <a:rPr sz="3200" dirty="0"/>
              <a:t>=</a:t>
            </a:r>
            <a:r>
              <a:rPr sz="3200" spc="-30" dirty="0"/>
              <a:t> </a:t>
            </a:r>
            <a:r>
              <a:rPr sz="3200" spc="-5" dirty="0"/>
              <a:t>62.5%</a:t>
            </a:r>
            <a:endParaRPr sz="3200"/>
          </a:p>
          <a:p>
            <a:pPr marL="12700" rtl="0">
              <a:lnSpc>
                <a:spcPts val="3250"/>
              </a:lnSpc>
            </a:pPr>
            <a:r>
              <a:rPr spc="-10" dirty="0"/>
              <a:t>120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7200" y="5446852"/>
            <a:ext cx="8305800" cy="885499"/>
          </a:xfrm>
          <a:prstGeom prst="rect">
            <a:avLst/>
          </a:prstGeom>
          <a:solidFill>
            <a:srgbClr val="FF0000"/>
          </a:solidFill>
          <a:ln w="57150">
            <a:solidFill>
              <a:srgbClr val="0000FF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1905" algn="ctr" rtl="0">
              <a:lnSpc>
                <a:spcPct val="100000"/>
              </a:lnSpc>
              <a:spcBef>
                <a:spcPts val="18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Normal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ejection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fraction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is about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– 65</a:t>
            </a: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%.</a:t>
            </a:r>
            <a:endParaRPr sz="2800">
              <a:latin typeface="Calibri"/>
              <a:cs typeface="Calibri"/>
            </a:endParaRPr>
          </a:p>
          <a:p>
            <a:pPr algn="ctr" rtl="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Ejection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fraction</a:t>
            </a: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good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index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ventricular</a:t>
            </a:r>
            <a:r>
              <a:rPr sz="2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function.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9194" y="2598547"/>
            <a:ext cx="7061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EF</a:t>
            </a:r>
            <a:r>
              <a:rPr sz="3200" spc="-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380936"/>
            <a:ext cx="5334000" cy="563880"/>
          </a:xfrm>
          <a:prstGeom prst="rect">
            <a:avLst/>
          </a:prstGeom>
          <a:solidFill>
            <a:srgbClr val="1F2022"/>
          </a:solidFill>
          <a:ln w="38100">
            <a:solidFill>
              <a:srgbClr val="00FF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ATRIAL</a:t>
            </a:r>
            <a:r>
              <a:rPr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SYSTOLE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2362" y="1153413"/>
            <a:ext cx="3745865" cy="31229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69215" algn="ctr">
              <a:lnSpc>
                <a:spcPct val="100000"/>
              </a:lnSpc>
              <a:spcBef>
                <a:spcPts val="725"/>
              </a:spcBef>
            </a:pP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Atrial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Calibri"/>
                <a:cs typeface="Calibri"/>
              </a:rPr>
              <a:t>Depolarization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2400" b="1" spc="-5" dirty="0">
                <a:solidFill>
                  <a:srgbClr val="FFFFFF"/>
                </a:solidFill>
                <a:latin typeface="Wingdings"/>
                <a:cs typeface="Wingdings"/>
              </a:rPr>
              <a:t></a:t>
            </a:r>
            <a:endParaRPr sz="2400" dirty="0">
              <a:latin typeface="Wingdings"/>
              <a:cs typeface="Wingdings"/>
            </a:endParaRPr>
          </a:p>
          <a:p>
            <a:pPr marL="71755" algn="ctr" rtl="0">
              <a:lnSpc>
                <a:spcPct val="100000"/>
              </a:lnSpc>
              <a:spcBef>
                <a:spcPts val="580"/>
              </a:spcBef>
            </a:pP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Atrial </a:t>
            </a:r>
            <a:r>
              <a:rPr sz="2400" b="1" spc="15" dirty="0">
                <a:solidFill>
                  <a:srgbClr val="FFFFFF"/>
                </a:solidFill>
                <a:latin typeface="Calibri"/>
                <a:cs typeface="Calibri"/>
              </a:rPr>
              <a:t>contraction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sz="2400" b="1" spc="-5" dirty="0">
                <a:solidFill>
                  <a:srgbClr val="FFFFFF"/>
                </a:solidFill>
                <a:latin typeface="Wingdings"/>
                <a:cs typeface="Wingdings"/>
              </a:rPr>
              <a:t></a:t>
            </a:r>
            <a:endParaRPr sz="2400" dirty="0">
              <a:latin typeface="Wingdings"/>
              <a:cs typeface="Wingdings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Atrial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Calibri"/>
                <a:cs typeface="Calibri"/>
              </a:rPr>
              <a:t>pressures</a:t>
            </a:r>
            <a:r>
              <a:rPr sz="2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Calibri"/>
                <a:cs typeface="Calibri"/>
              </a:rPr>
              <a:t>rise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sz="2400" b="1" dirty="0">
                <a:solidFill>
                  <a:srgbClr val="FFFFFF"/>
                </a:solidFill>
                <a:latin typeface="Wingdings"/>
                <a:cs typeface="Wingdings"/>
              </a:rPr>
              <a:t></a:t>
            </a:r>
            <a:endParaRPr sz="2400" dirty="0">
              <a:latin typeface="Wingdings"/>
              <a:cs typeface="Wingdings"/>
            </a:endParaRPr>
          </a:p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2400" b="1" spc="25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Calibri"/>
                <a:cs typeface="Calibri"/>
              </a:rPr>
              <a:t>flows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Calibri"/>
                <a:cs typeface="Calibri"/>
              </a:rPr>
              <a:t>across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AV</a:t>
            </a:r>
            <a:r>
              <a:rPr sz="24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Calibri"/>
                <a:cs typeface="Calibri"/>
              </a:rPr>
              <a:t>valves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1236725"/>
            <a:ext cx="2971800" cy="33564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13628" y="5007686"/>
            <a:ext cx="19538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Ventricular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filling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3628" y="5313375"/>
            <a:ext cx="3336925" cy="939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 indent="-287020" algn="l" rtl="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60-70%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direct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flow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VR</a:t>
            </a:r>
            <a:endParaRPr sz="2000" dirty="0">
              <a:latin typeface="Calibri"/>
              <a:cs typeface="Calibri"/>
            </a:endParaRPr>
          </a:p>
          <a:p>
            <a:pPr marL="299085" indent="-287020" algn="l" rtl="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25%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atrial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contraction.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00" y="4776774"/>
            <a:ext cx="5030470" cy="1562607"/>
          </a:xfrm>
          <a:prstGeom prst="rect">
            <a:avLst/>
          </a:prstGeom>
          <a:solidFill>
            <a:srgbClr val="001F5F"/>
          </a:solidFill>
          <a:ln w="28575">
            <a:solidFill>
              <a:srgbClr val="FF0000"/>
            </a:solidFill>
          </a:ln>
        </p:spPr>
        <p:txBody>
          <a:bodyPr vert="horz" wrap="square" lIns="0" tIns="1536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10"/>
              </a:spcBef>
            </a:pP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ATRIA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act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PRIMER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PUMPS</a:t>
            </a:r>
            <a:endParaRPr sz="2400" dirty="0">
              <a:latin typeface="Calibri"/>
              <a:cs typeface="Calibri"/>
            </a:endParaRPr>
          </a:p>
          <a:p>
            <a:pPr marL="473709" marR="467995" indent="-1270" algn="ctr" rtl="0">
              <a:lnSpc>
                <a:spcPct val="150000"/>
              </a:lnSpc>
              <a:tabLst>
                <a:tab pos="823594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&amp;	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increase</a:t>
            </a:r>
            <a:r>
              <a:rPr sz="2400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the ventricular</a:t>
            </a:r>
            <a:r>
              <a:rPr sz="24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pumping 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effectiveness</a:t>
            </a:r>
            <a:r>
              <a:rPr sz="24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by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as</a:t>
            </a:r>
            <a:r>
              <a:rPr sz="24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much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as</a:t>
            </a:r>
            <a:r>
              <a:rPr sz="24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20-25%</a:t>
            </a:r>
            <a:endParaRPr sz="24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5029200" cy="762000"/>
          </a:xfrm>
          <a:prstGeom prst="rect">
            <a:avLst/>
          </a:prstGeom>
          <a:solidFill>
            <a:srgbClr val="CC8E5F"/>
          </a:solidFill>
          <a:ln w="38100">
            <a:solidFill>
              <a:srgbClr val="FF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270"/>
              </a:spcBef>
            </a:pPr>
            <a:r>
              <a:rPr sz="4400" spc="35" dirty="0">
                <a:solidFill>
                  <a:srgbClr val="FFFFFF"/>
                </a:solidFill>
              </a:rPr>
              <a:t>OBJECTIVES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33400" y="1905000"/>
            <a:ext cx="7958455" cy="3810000"/>
          </a:xfrm>
          <a:custGeom>
            <a:avLst/>
            <a:gdLst/>
            <a:ahLst/>
            <a:cxnLst/>
            <a:rect l="l" t="t" r="r" b="b"/>
            <a:pathLst>
              <a:path w="7958455" h="3810000">
                <a:moveTo>
                  <a:pt x="7958201" y="0"/>
                </a:moveTo>
                <a:lnTo>
                  <a:pt x="0" y="0"/>
                </a:lnTo>
                <a:lnTo>
                  <a:pt x="0" y="3810000"/>
                </a:lnTo>
                <a:lnTo>
                  <a:pt x="7958201" y="3810000"/>
                </a:lnTo>
                <a:lnTo>
                  <a:pt x="7958201" y="0"/>
                </a:lnTo>
                <a:close/>
              </a:path>
            </a:pathLst>
          </a:custGeom>
          <a:solidFill>
            <a:srgbClr val="CC8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163332"/>
            <a:ext cx="8610600" cy="589280"/>
          </a:xfrm>
          <a:custGeom>
            <a:avLst/>
            <a:gdLst/>
            <a:ahLst/>
            <a:cxnLst/>
            <a:rect l="l" t="t" r="r" b="b"/>
            <a:pathLst>
              <a:path w="8610600" h="589280">
                <a:moveTo>
                  <a:pt x="8610600" y="0"/>
                </a:moveTo>
                <a:lnTo>
                  <a:pt x="0" y="0"/>
                </a:lnTo>
                <a:lnTo>
                  <a:pt x="0" y="589267"/>
                </a:lnTo>
                <a:lnTo>
                  <a:pt x="8610600" y="589267"/>
                </a:lnTo>
                <a:lnTo>
                  <a:pt x="8610600" y="0"/>
                </a:lnTo>
                <a:close/>
              </a:path>
            </a:pathLst>
          </a:custGeom>
          <a:solidFill>
            <a:srgbClr val="CC8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192149"/>
            <a:ext cx="7807325" cy="4471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5"/>
              </a:spcBef>
            </a:pPr>
            <a:r>
              <a:rPr sz="3200" b="1" u="heavy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At the</a:t>
            </a:r>
            <a:r>
              <a:rPr sz="3200" b="1" u="heavy" spc="-1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 </a:t>
            </a:r>
            <a:r>
              <a:rPr sz="3200" b="1" u="heavy" spc="-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end</a:t>
            </a:r>
            <a:r>
              <a:rPr sz="3200" b="1" u="heavy" spc="-1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 </a:t>
            </a:r>
            <a:r>
              <a:rPr sz="3200" b="1" u="heavy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of</a:t>
            </a:r>
            <a:r>
              <a:rPr sz="3200" b="1" u="heavy" spc="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 </a:t>
            </a:r>
            <a:r>
              <a:rPr sz="3200" b="1" u="heavy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the</a:t>
            </a:r>
            <a:r>
              <a:rPr sz="3200" b="1" u="heavy" spc="-2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 </a:t>
            </a:r>
            <a:r>
              <a:rPr sz="3200" b="1" u="heavy" spc="-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lecture</a:t>
            </a:r>
            <a:r>
              <a:rPr sz="3200" b="1" u="heavy" spc="-10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 </a:t>
            </a:r>
            <a:r>
              <a:rPr sz="3200" b="1" u="heavy" spc="-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you</a:t>
            </a:r>
            <a:r>
              <a:rPr sz="3200" b="1" u="heavy" spc="-30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 </a:t>
            </a:r>
            <a:r>
              <a:rPr sz="3200" b="1" u="heavy" spc="-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should</a:t>
            </a:r>
            <a:r>
              <a:rPr sz="3200" b="1" u="heavy" spc="-2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 </a:t>
            </a:r>
            <a:r>
              <a:rPr sz="3200" b="1" u="heavy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be</a:t>
            </a:r>
            <a:r>
              <a:rPr sz="3200" b="1" u="heavy" spc="-1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 </a:t>
            </a:r>
            <a:r>
              <a:rPr sz="3200" b="1" u="heavy" spc="-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able</a:t>
            </a:r>
            <a:r>
              <a:rPr sz="3200" b="1" u="heavy" spc="-20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 </a:t>
            </a:r>
            <a:r>
              <a:rPr sz="3200" b="1" u="heavy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to</a:t>
            </a:r>
            <a:r>
              <a:rPr sz="3200" b="1" u="heavy" spc="10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 </a:t>
            </a:r>
            <a:r>
              <a:rPr sz="3200" b="1" u="heavy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Arial Narrow"/>
                <a:cs typeface="Arial Narrow"/>
              </a:rPr>
              <a:t>…</a:t>
            </a:r>
            <a:endParaRPr sz="3200" dirty="0">
              <a:latin typeface="Arial Narrow"/>
              <a:cs typeface="Arial Narrow"/>
            </a:endParaRPr>
          </a:p>
          <a:p>
            <a:pPr marL="287020" indent="-198120" algn="l" rtl="0">
              <a:lnSpc>
                <a:spcPct val="100000"/>
              </a:lnSpc>
              <a:spcBef>
                <a:spcPts val="2110"/>
              </a:spcBef>
              <a:buClr>
                <a:srgbClr val="DC9E1F"/>
              </a:buClr>
              <a:buSzPct val="95454"/>
              <a:buAutoNum type="arabicPeriod"/>
              <a:tabLst>
                <a:tab pos="287020" algn="l"/>
              </a:tabLst>
            </a:pP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Enumerate</a:t>
            </a:r>
            <a:r>
              <a:rPr sz="2200" b="1" spc="1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the</a:t>
            </a:r>
            <a:r>
              <a:rPr sz="2200" b="1" spc="5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phases</a:t>
            </a:r>
            <a:r>
              <a:rPr sz="2200" b="1" spc="8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 Narrow"/>
                <a:cs typeface="Arial Narrow"/>
              </a:rPr>
              <a:t>of</a:t>
            </a:r>
            <a:r>
              <a:rPr sz="2200" b="1" spc="6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cardiac</a:t>
            </a:r>
            <a:r>
              <a:rPr sz="2200" b="1" spc="9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cycle</a:t>
            </a:r>
            <a:endParaRPr sz="2200" dirty="0">
              <a:latin typeface="Arial Narrow"/>
              <a:cs typeface="Arial Narrow"/>
            </a:endParaRPr>
          </a:p>
          <a:p>
            <a:pPr marL="88900" marR="157480" algn="l" rtl="0">
              <a:lnSpc>
                <a:spcPct val="100000"/>
              </a:lnSpc>
              <a:buClr>
                <a:srgbClr val="DC9E1F"/>
              </a:buClr>
              <a:buSzPct val="95454"/>
              <a:buAutoNum type="arabicPeriod"/>
              <a:tabLst>
                <a:tab pos="287020" algn="l"/>
              </a:tabLst>
            </a:pP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Explain</a:t>
            </a:r>
            <a:r>
              <a:rPr sz="2200" b="1" spc="8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the</a:t>
            </a:r>
            <a:r>
              <a:rPr sz="2200" b="1" spc="6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effect</a:t>
            </a:r>
            <a:r>
              <a:rPr sz="2200" b="1" spc="9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of</a:t>
            </a:r>
            <a:r>
              <a:rPr sz="2200" b="1" spc="6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heart</a:t>
            </a:r>
            <a:r>
              <a:rPr sz="2200" b="1" spc="8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rate</a:t>
            </a:r>
            <a:r>
              <a:rPr sz="2200" b="1" spc="8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on</a:t>
            </a:r>
            <a:r>
              <a:rPr sz="2200" b="1" spc="6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5" dirty="0">
                <a:solidFill>
                  <a:srgbClr val="FFFF00"/>
                </a:solidFill>
                <a:latin typeface="Arial Narrow"/>
                <a:cs typeface="Arial Narrow"/>
              </a:rPr>
              <a:t>duration</a:t>
            </a:r>
            <a:r>
              <a:rPr sz="2200" b="1" spc="8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of</a:t>
            </a:r>
            <a:r>
              <a:rPr sz="2200" b="1" spc="6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systole</a:t>
            </a:r>
            <a:r>
              <a:rPr sz="2200" b="1" spc="8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and</a:t>
            </a:r>
            <a:r>
              <a:rPr sz="2200" b="1" spc="6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5" dirty="0">
                <a:solidFill>
                  <a:srgbClr val="FFFF00"/>
                </a:solidFill>
                <a:latin typeface="Arial Narrow"/>
                <a:cs typeface="Arial Narrow"/>
              </a:rPr>
              <a:t>diastole </a:t>
            </a:r>
            <a:r>
              <a:rPr sz="2200" b="1" spc="-484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5" dirty="0">
                <a:solidFill>
                  <a:srgbClr val="DC9E1F"/>
                </a:solidFill>
                <a:latin typeface="Arial Narrow"/>
                <a:cs typeface="Arial Narrow"/>
              </a:rPr>
              <a:t>3.</a:t>
            </a:r>
            <a:r>
              <a:rPr sz="2200" b="1" spc="15" dirty="0">
                <a:solidFill>
                  <a:srgbClr val="FFFF00"/>
                </a:solidFill>
                <a:latin typeface="Arial Narrow"/>
                <a:cs typeface="Arial Narrow"/>
              </a:rPr>
              <a:t>Recognize</a:t>
            </a:r>
            <a:r>
              <a:rPr sz="2200" b="1" spc="9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the</a:t>
            </a:r>
            <a:r>
              <a:rPr sz="2200" b="1" spc="5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5" dirty="0">
                <a:solidFill>
                  <a:srgbClr val="FFFF00"/>
                </a:solidFill>
                <a:latin typeface="Arial Narrow"/>
                <a:cs typeface="Arial Narrow"/>
              </a:rPr>
              <a:t>pressure,</a:t>
            </a:r>
            <a:r>
              <a:rPr sz="2200" b="1" spc="1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5" dirty="0">
                <a:solidFill>
                  <a:srgbClr val="FFFF00"/>
                </a:solidFill>
                <a:latin typeface="Arial Narrow"/>
                <a:cs typeface="Arial Narrow"/>
              </a:rPr>
              <a:t>electrical,</a:t>
            </a:r>
            <a:r>
              <a:rPr sz="2200" b="1" spc="10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5" dirty="0">
                <a:solidFill>
                  <a:srgbClr val="FFFF00"/>
                </a:solidFill>
                <a:latin typeface="Arial Narrow"/>
                <a:cs typeface="Arial Narrow"/>
              </a:rPr>
              <a:t>sound</a:t>
            </a:r>
            <a:r>
              <a:rPr sz="2200" b="1" spc="6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and</a:t>
            </a:r>
            <a:r>
              <a:rPr sz="2200" b="1" spc="6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volume</a:t>
            </a:r>
            <a:r>
              <a:rPr sz="2200" b="1" spc="8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5" dirty="0">
                <a:solidFill>
                  <a:srgbClr val="FFFF00"/>
                </a:solidFill>
                <a:latin typeface="Arial Narrow"/>
                <a:cs typeface="Arial Narrow"/>
              </a:rPr>
              <a:t>changes </a:t>
            </a:r>
            <a:r>
              <a:rPr sz="2200" b="1" spc="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5" dirty="0">
                <a:solidFill>
                  <a:srgbClr val="FFFF00"/>
                </a:solidFill>
                <a:latin typeface="Arial Narrow"/>
                <a:cs typeface="Arial Narrow"/>
              </a:rPr>
              <a:t>during</a:t>
            </a:r>
            <a:r>
              <a:rPr sz="2200" b="1" spc="6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cardiac</a:t>
            </a:r>
            <a:r>
              <a:rPr sz="2200" b="1" spc="9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cycle</a:t>
            </a:r>
            <a:endParaRPr sz="2200" dirty="0">
              <a:latin typeface="Arial Narrow"/>
              <a:cs typeface="Arial Narrow"/>
            </a:endParaRPr>
          </a:p>
          <a:p>
            <a:pPr marL="287020" indent="-198120" algn="l" rtl="0">
              <a:lnSpc>
                <a:spcPct val="100000"/>
              </a:lnSpc>
              <a:spcBef>
                <a:spcPts val="5"/>
              </a:spcBef>
              <a:buClr>
                <a:srgbClr val="DC9E1F"/>
              </a:buClr>
              <a:buSzPct val="95454"/>
              <a:buAutoNum type="arabicPeriod" startAt="4"/>
              <a:tabLst>
                <a:tab pos="287020" algn="l"/>
              </a:tabLst>
            </a:pPr>
            <a:r>
              <a:rPr sz="2200" b="1" spc="15" dirty="0">
                <a:solidFill>
                  <a:srgbClr val="FFFF00"/>
                </a:solidFill>
                <a:latin typeface="Arial Narrow"/>
                <a:cs typeface="Arial Narrow"/>
              </a:rPr>
              <a:t>Correlate</a:t>
            </a:r>
            <a:r>
              <a:rPr sz="2200" b="1" spc="1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5" dirty="0">
                <a:solidFill>
                  <a:srgbClr val="FFFF00"/>
                </a:solidFill>
                <a:latin typeface="Arial Narrow"/>
                <a:cs typeface="Arial Narrow"/>
              </a:rPr>
              <a:t>different</a:t>
            </a:r>
            <a:r>
              <a:rPr sz="2200" b="1" spc="1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phases</a:t>
            </a:r>
            <a:r>
              <a:rPr sz="2200" b="1" spc="9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 Narrow"/>
                <a:cs typeface="Arial Narrow"/>
              </a:rPr>
              <a:t>of</a:t>
            </a:r>
            <a:r>
              <a:rPr sz="2200" b="1" spc="5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cardiac</a:t>
            </a:r>
            <a:r>
              <a:rPr sz="2200" b="1" spc="1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cycle</a:t>
            </a:r>
            <a:r>
              <a:rPr sz="2200" b="1" spc="9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with</a:t>
            </a:r>
            <a:r>
              <a:rPr sz="2200" b="1" spc="7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various</a:t>
            </a:r>
            <a:r>
              <a:rPr sz="2200" b="1" spc="9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changes</a:t>
            </a:r>
            <a:r>
              <a:rPr sz="2200" b="1" spc="9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 Narrow"/>
                <a:cs typeface="Arial Narrow"/>
              </a:rPr>
              <a:t>in</a:t>
            </a:r>
            <a:endParaRPr sz="2200" dirty="0">
              <a:latin typeface="Arial Narrow"/>
              <a:cs typeface="Arial Narrow"/>
            </a:endParaRPr>
          </a:p>
          <a:p>
            <a:pPr marL="88900" algn="l" rtl="0">
              <a:lnSpc>
                <a:spcPct val="100000"/>
              </a:lnSpc>
            </a:pP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events.</a:t>
            </a:r>
            <a:endParaRPr sz="2200" dirty="0">
              <a:latin typeface="Arial Narrow"/>
              <a:cs typeface="Arial Narrow"/>
            </a:endParaRPr>
          </a:p>
          <a:p>
            <a:pPr marL="88900" marR="571500" algn="l" rtl="0">
              <a:lnSpc>
                <a:spcPct val="100000"/>
              </a:lnSpc>
              <a:buClr>
                <a:srgbClr val="DC9E1F"/>
              </a:buClr>
              <a:buSzPct val="95454"/>
              <a:buAutoNum type="arabicPeriod" startAt="5"/>
              <a:tabLst>
                <a:tab pos="287020" algn="l"/>
              </a:tabLst>
            </a:pP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Compare</a:t>
            </a:r>
            <a:r>
              <a:rPr sz="2200" b="1" spc="1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and</a:t>
            </a:r>
            <a:r>
              <a:rPr sz="2200" b="1" spc="6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contrast</a:t>
            </a:r>
            <a:r>
              <a:rPr sz="2200" b="1" spc="114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left</a:t>
            </a:r>
            <a:r>
              <a:rPr sz="2200" b="1" spc="7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and</a:t>
            </a:r>
            <a:r>
              <a:rPr sz="2200" b="1" spc="7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5" dirty="0">
                <a:solidFill>
                  <a:srgbClr val="FFFF00"/>
                </a:solidFill>
                <a:latin typeface="Arial Narrow"/>
                <a:cs typeface="Arial Narrow"/>
              </a:rPr>
              <a:t>right</a:t>
            </a:r>
            <a:r>
              <a:rPr sz="2200" b="1" spc="7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5" dirty="0">
                <a:solidFill>
                  <a:srgbClr val="FFFF00"/>
                </a:solidFill>
                <a:latin typeface="Arial Narrow"/>
                <a:cs typeface="Arial Narrow"/>
              </a:rPr>
              <a:t>ventricular</a:t>
            </a:r>
            <a:r>
              <a:rPr sz="2200" b="1" spc="1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pressures</a:t>
            </a:r>
            <a:r>
              <a:rPr sz="2200" b="1" spc="1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and </a:t>
            </a:r>
            <a:r>
              <a:rPr sz="2200" b="1" spc="-484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volumes</a:t>
            </a:r>
            <a:r>
              <a:rPr sz="2200" b="1" spc="8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5" dirty="0">
                <a:solidFill>
                  <a:srgbClr val="FFFF00"/>
                </a:solidFill>
                <a:latin typeface="Arial Narrow"/>
                <a:cs typeface="Arial Narrow"/>
              </a:rPr>
              <a:t>during</a:t>
            </a:r>
            <a:r>
              <a:rPr sz="2200" b="1" spc="7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the</a:t>
            </a:r>
            <a:r>
              <a:rPr sz="2200" b="1" spc="6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normal</a:t>
            </a:r>
            <a:r>
              <a:rPr sz="2200" b="1" spc="8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cardiac</a:t>
            </a:r>
            <a:r>
              <a:rPr sz="2200" b="1" spc="8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25" dirty="0">
                <a:solidFill>
                  <a:srgbClr val="FFFF00"/>
                </a:solidFill>
                <a:latin typeface="Arial Narrow"/>
                <a:cs typeface="Arial Narrow"/>
              </a:rPr>
              <a:t>cycle.</a:t>
            </a:r>
            <a:endParaRPr sz="2200" dirty="0">
              <a:latin typeface="Arial Narrow"/>
              <a:cs typeface="Arial Narrow"/>
            </a:endParaRPr>
          </a:p>
          <a:p>
            <a:pPr marL="88900" marR="5080" algn="l" rtl="0">
              <a:lnSpc>
                <a:spcPct val="100000"/>
              </a:lnSpc>
              <a:buClr>
                <a:srgbClr val="DC9E1F"/>
              </a:buClr>
              <a:buSzPct val="95454"/>
              <a:buAutoNum type="arabicPeriod" startAt="5"/>
              <a:tabLst>
                <a:tab pos="287020" algn="l"/>
              </a:tabLst>
            </a:pP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Describe</a:t>
            </a:r>
            <a:r>
              <a:rPr sz="2200" b="1" spc="1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atrial</a:t>
            </a:r>
            <a:r>
              <a:rPr sz="2200" b="1" spc="1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pressure</a:t>
            </a:r>
            <a:r>
              <a:rPr sz="2200" b="1" spc="114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waves</a:t>
            </a:r>
            <a:r>
              <a:rPr sz="2200" b="1" spc="8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Arial Narrow"/>
                <a:cs typeface="Arial Narrow"/>
              </a:rPr>
              <a:t>&amp;</a:t>
            </a:r>
            <a:r>
              <a:rPr sz="2200" b="1" spc="5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their</a:t>
            </a:r>
            <a:r>
              <a:rPr sz="2200" b="1" spc="8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5" dirty="0">
                <a:solidFill>
                  <a:srgbClr val="FFFF00"/>
                </a:solidFill>
                <a:latin typeface="Arial Narrow"/>
                <a:cs typeface="Arial Narrow"/>
              </a:rPr>
              <a:t>relationship</a:t>
            </a:r>
            <a:r>
              <a:rPr sz="2200" b="1" spc="114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 Narrow"/>
                <a:cs typeface="Arial Narrow"/>
              </a:rPr>
              <a:t>to</a:t>
            </a:r>
            <a:r>
              <a:rPr sz="2200" b="1" spc="7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cardiac</a:t>
            </a:r>
            <a:r>
              <a:rPr sz="2200" b="1" spc="1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cycle </a:t>
            </a:r>
            <a:r>
              <a:rPr sz="2200" b="1" spc="-484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5" dirty="0">
                <a:solidFill>
                  <a:srgbClr val="DC9E1F"/>
                </a:solidFill>
                <a:latin typeface="Arial Narrow"/>
                <a:cs typeface="Arial Narrow"/>
              </a:rPr>
              <a:t>7.</a:t>
            </a:r>
            <a:r>
              <a:rPr sz="2200" b="1" spc="15" dirty="0">
                <a:solidFill>
                  <a:srgbClr val="FFFF00"/>
                </a:solidFill>
                <a:latin typeface="Arial Narrow"/>
                <a:cs typeface="Arial Narrow"/>
              </a:rPr>
              <a:t>Describe</a:t>
            </a:r>
            <a:r>
              <a:rPr sz="2200" b="1" spc="9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the</a:t>
            </a:r>
            <a:r>
              <a:rPr sz="2200" b="1" spc="6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use</a:t>
            </a:r>
            <a:r>
              <a:rPr sz="2200" b="1" spc="6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 Narrow"/>
                <a:cs typeface="Arial Narrow"/>
              </a:rPr>
              <a:t>of</a:t>
            </a:r>
            <a:r>
              <a:rPr sz="2200" b="1" spc="6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the</a:t>
            </a:r>
            <a:r>
              <a:rPr sz="2200" b="1" spc="6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20" dirty="0">
                <a:solidFill>
                  <a:srgbClr val="FFFF00"/>
                </a:solidFill>
                <a:latin typeface="Arial Narrow"/>
                <a:cs typeface="Arial Narrow"/>
              </a:rPr>
              <a:t>pressure-volume</a:t>
            </a:r>
            <a:r>
              <a:rPr sz="2200" b="1" spc="9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loop</a:t>
            </a:r>
            <a:r>
              <a:rPr sz="2200" b="1" spc="6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 Narrow"/>
                <a:cs typeface="Arial Narrow"/>
              </a:rPr>
              <a:t>in</a:t>
            </a:r>
            <a:r>
              <a:rPr sz="2200" b="1" spc="4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5" dirty="0">
                <a:solidFill>
                  <a:srgbClr val="FFFF00"/>
                </a:solidFill>
                <a:latin typeface="Arial Narrow"/>
                <a:cs typeface="Arial Narrow"/>
              </a:rPr>
              <a:t>describing</a:t>
            </a:r>
            <a:r>
              <a:rPr sz="2200" b="1" spc="10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the </a:t>
            </a:r>
            <a:r>
              <a:rPr sz="2200" b="1" spc="1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phases</a:t>
            </a:r>
            <a:r>
              <a:rPr sz="2200" b="1" spc="8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of</a:t>
            </a:r>
            <a:r>
              <a:rPr sz="2200" b="1" spc="5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the</a:t>
            </a:r>
            <a:r>
              <a:rPr sz="2200" b="1" spc="5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cardiac</a:t>
            </a:r>
            <a:r>
              <a:rPr sz="2200" b="1" spc="9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200" b="1" spc="10" dirty="0">
                <a:solidFill>
                  <a:srgbClr val="FFFF00"/>
                </a:solidFill>
                <a:latin typeface="Arial Narrow"/>
                <a:cs typeface="Arial Narrow"/>
              </a:rPr>
              <a:t>cycle</a:t>
            </a:r>
            <a:endParaRPr sz="22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3600" y="5890424"/>
            <a:ext cx="6477000" cy="434340"/>
          </a:xfrm>
          <a:prstGeom prst="rect">
            <a:avLst/>
          </a:prstGeom>
          <a:solidFill>
            <a:srgbClr val="CC8E5F"/>
          </a:solidFill>
          <a:ln w="28575">
            <a:solidFill>
              <a:srgbClr val="00FF00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390525">
              <a:lnSpc>
                <a:spcPct val="100000"/>
              </a:lnSpc>
              <a:spcBef>
                <a:spcPts val="475"/>
              </a:spcBef>
            </a:pPr>
            <a:r>
              <a:rPr sz="2000" b="1" spc="35" dirty="0">
                <a:solidFill>
                  <a:srgbClr val="FFFFFF"/>
                </a:solidFill>
                <a:latin typeface="Arial Narrow"/>
                <a:cs typeface="Arial Narrow"/>
              </a:rPr>
              <a:t>SOURCE</a:t>
            </a:r>
            <a:r>
              <a:rPr sz="2000" b="1" spc="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35" dirty="0">
                <a:solidFill>
                  <a:srgbClr val="FFFFFF"/>
                </a:solidFill>
                <a:latin typeface="Arial Narrow"/>
                <a:cs typeface="Arial Narrow"/>
              </a:rPr>
              <a:t>GUYTON</a:t>
            </a:r>
            <a:r>
              <a:rPr sz="2000" b="1" spc="1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40" dirty="0">
                <a:solidFill>
                  <a:srgbClr val="FFFFFF"/>
                </a:solidFill>
                <a:latin typeface="Arial Narrow"/>
                <a:cs typeface="Arial Narrow"/>
              </a:rPr>
              <a:t>13</a:t>
            </a:r>
            <a:r>
              <a:rPr sz="1950" b="1" spc="60" baseline="25641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1950" b="1" spc="345" baseline="2564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30" dirty="0">
                <a:solidFill>
                  <a:srgbClr val="FFFFFF"/>
                </a:solidFill>
                <a:latin typeface="Arial Narrow"/>
                <a:cs typeface="Arial Narrow"/>
              </a:rPr>
              <a:t>ED.</a:t>
            </a:r>
            <a:r>
              <a:rPr sz="2000" b="1" spc="1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40" dirty="0">
                <a:solidFill>
                  <a:srgbClr val="FFFFFF"/>
                </a:solidFill>
                <a:latin typeface="Arial Narrow"/>
                <a:cs typeface="Arial Narrow"/>
              </a:rPr>
              <a:t>CHAPTER9:</a:t>
            </a:r>
            <a:r>
              <a:rPr sz="2000" b="1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Arial Narrow"/>
                <a:cs typeface="Arial Narrow"/>
              </a:rPr>
              <a:t>PAGE:113-119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52349"/>
            <a:ext cx="7239000" cy="767080"/>
          </a:xfrm>
          <a:prstGeom prst="rect">
            <a:avLst/>
          </a:prstGeom>
          <a:solidFill>
            <a:srgbClr val="1F2022"/>
          </a:solidFill>
          <a:ln w="38100">
            <a:solidFill>
              <a:srgbClr val="00FF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531495">
              <a:lnSpc>
                <a:spcPct val="100000"/>
              </a:lnSpc>
              <a:spcBef>
                <a:spcPts val="65"/>
              </a:spcBef>
            </a:pPr>
            <a:r>
              <a:rPr sz="4400" dirty="0">
                <a:solidFill>
                  <a:srgbClr val="F9FC00"/>
                </a:solidFill>
                <a:latin typeface="Calibri"/>
                <a:cs typeface="Calibri"/>
              </a:rPr>
              <a:t>Heart</a:t>
            </a:r>
            <a:r>
              <a:rPr sz="4400" spc="-10" dirty="0">
                <a:solidFill>
                  <a:srgbClr val="F9FC00"/>
                </a:solidFill>
                <a:latin typeface="Calibri"/>
                <a:cs typeface="Calibri"/>
              </a:rPr>
              <a:t> </a:t>
            </a:r>
            <a:r>
              <a:rPr sz="4400" spc="-25" dirty="0">
                <a:solidFill>
                  <a:srgbClr val="F9FC00"/>
                </a:solidFill>
                <a:latin typeface="Calibri"/>
                <a:cs typeface="Calibri"/>
              </a:rPr>
              <a:t>Rate</a:t>
            </a:r>
            <a:r>
              <a:rPr sz="4400" spc="-15" dirty="0">
                <a:solidFill>
                  <a:srgbClr val="F9FC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F9FC00"/>
                </a:solidFill>
                <a:latin typeface="Calibri"/>
                <a:cs typeface="Calibri"/>
              </a:rPr>
              <a:t>&amp;</a:t>
            </a:r>
            <a:r>
              <a:rPr sz="4400" spc="-10" dirty="0">
                <a:solidFill>
                  <a:srgbClr val="F9FC00"/>
                </a:solidFill>
                <a:latin typeface="Calibri"/>
                <a:cs typeface="Calibri"/>
              </a:rPr>
              <a:t> Cardiac </a:t>
            </a:r>
            <a:r>
              <a:rPr sz="4400" spc="-20" dirty="0">
                <a:solidFill>
                  <a:srgbClr val="F9FC00"/>
                </a:solidFill>
                <a:latin typeface="Calibri"/>
                <a:cs typeface="Calibri"/>
              </a:rPr>
              <a:t>Cycle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440" y="1001013"/>
            <a:ext cx="7506334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535" indent="-204470" algn="l" rtl="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1717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lesser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duration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Cardiac</a:t>
            </a:r>
            <a:r>
              <a:rPr sz="2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cycle.</a:t>
            </a:r>
            <a:endParaRPr sz="2800" dirty="0">
              <a:latin typeface="Calibri"/>
              <a:cs typeface="Calibri"/>
            </a:endParaRPr>
          </a:p>
          <a:p>
            <a:pPr marL="12700" marR="414655" algn="l" rtl="0">
              <a:lnSpc>
                <a:spcPct val="100000"/>
              </a:lnSpc>
              <a:buFont typeface="Arial"/>
              <a:buChar char="•"/>
              <a:tabLst>
                <a:tab pos="217170" algn="l"/>
              </a:tabLst>
            </a:pP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However,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duration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systole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much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2800" b="1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fixed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diastole.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4590821"/>
            <a:ext cx="8001000" cy="1939289"/>
          </a:xfrm>
          <a:prstGeom prst="rect">
            <a:avLst/>
          </a:prstGeom>
          <a:solidFill>
            <a:srgbClr val="001F5F"/>
          </a:solidFill>
          <a:ln w="28575">
            <a:solidFill>
              <a:srgbClr val="FF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1440" marR="284480" algn="l" rtl="0">
              <a:lnSpc>
                <a:spcPct val="100000"/>
              </a:lnSpc>
              <a:spcBef>
                <a:spcPts val="21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Up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about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180/min, filling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adequate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as long as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there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enough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venous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return,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24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cardiac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output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minute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increased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increase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rate. 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However,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very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heart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rates,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filling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be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compromised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such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degree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cardiac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output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minute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falls.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2480564"/>
            <a:ext cx="8001000" cy="1939289"/>
          </a:xfrm>
          <a:prstGeom prst="rect">
            <a:avLst/>
          </a:prstGeom>
          <a:solidFill>
            <a:srgbClr val="660033"/>
          </a:solidFill>
          <a:ln w="28575">
            <a:solidFill>
              <a:srgbClr val="FF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1440" marR="236220" algn="l" rtl="0">
              <a:lnSpc>
                <a:spcPct val="100000"/>
              </a:lnSpc>
              <a:spcBef>
                <a:spcPts val="204"/>
              </a:spcBef>
            </a:pPr>
            <a:r>
              <a:rPr sz="2400" b="1" spc="-10" dirty="0">
                <a:solidFill>
                  <a:srgbClr val="00FF00"/>
                </a:solidFill>
                <a:latin typeface="Calibri"/>
                <a:cs typeface="Calibri"/>
              </a:rPr>
              <a:t>Physiologic </a:t>
            </a:r>
            <a:r>
              <a:rPr sz="2400" b="1" dirty="0">
                <a:solidFill>
                  <a:srgbClr val="00FF00"/>
                </a:solidFill>
                <a:latin typeface="Calibri"/>
                <a:cs typeface="Calibri"/>
              </a:rPr>
              <a:t>and </a:t>
            </a: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clinical implications </a:t>
            </a:r>
            <a:r>
              <a:rPr sz="2400" b="1" dirty="0">
                <a:solidFill>
                  <a:srgbClr val="00FF00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shortened </a:t>
            </a:r>
            <a:r>
              <a:rPr sz="2400" b="1" spc="-10" dirty="0">
                <a:solidFill>
                  <a:srgbClr val="00FF00"/>
                </a:solidFill>
                <a:latin typeface="Calibri"/>
                <a:cs typeface="Calibri"/>
              </a:rPr>
              <a:t>diastole: </a:t>
            </a: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FFFF"/>
                </a:solidFill>
                <a:latin typeface="Calibri"/>
                <a:cs typeface="Calibri"/>
              </a:rPr>
              <a:t>The heart </a:t>
            </a:r>
            <a:r>
              <a:rPr sz="2400" b="1" dirty="0">
                <a:solidFill>
                  <a:srgbClr val="00FFFF"/>
                </a:solidFill>
                <a:latin typeface="Calibri"/>
                <a:cs typeface="Calibri"/>
              </a:rPr>
              <a:t>muscle </a:t>
            </a:r>
            <a:r>
              <a:rPr sz="2400" b="1" spc="-15" dirty="0">
                <a:solidFill>
                  <a:srgbClr val="00FFFF"/>
                </a:solidFill>
                <a:latin typeface="Calibri"/>
                <a:cs typeface="Calibri"/>
              </a:rPr>
              <a:t>rests </a:t>
            </a:r>
            <a:r>
              <a:rPr sz="2400" b="1" spc="-5" dirty="0">
                <a:solidFill>
                  <a:srgbClr val="00FFFF"/>
                </a:solidFill>
                <a:latin typeface="Calibri"/>
                <a:cs typeface="Calibri"/>
              </a:rPr>
              <a:t>during </a:t>
            </a:r>
            <a:r>
              <a:rPr sz="2400" b="1" spc="-10" dirty="0">
                <a:solidFill>
                  <a:srgbClr val="00FFFF"/>
                </a:solidFill>
                <a:latin typeface="Calibri"/>
                <a:cs typeface="Calibri"/>
              </a:rPr>
              <a:t>diastole. </a:t>
            </a:r>
            <a:r>
              <a:rPr sz="2400" b="1" spc="-5" dirty="0">
                <a:solidFill>
                  <a:srgbClr val="00FFFF"/>
                </a:solidFill>
                <a:latin typeface="Calibri"/>
                <a:cs typeface="Calibri"/>
              </a:rPr>
              <a:t>Coronary </a:t>
            </a:r>
            <a:r>
              <a:rPr sz="2400" b="1" dirty="0">
                <a:solidFill>
                  <a:srgbClr val="00FFFF"/>
                </a:solidFill>
                <a:latin typeface="Calibri"/>
                <a:cs typeface="Calibri"/>
              </a:rPr>
              <a:t>blood </a:t>
            </a:r>
            <a:r>
              <a:rPr sz="2400" b="1" spc="-10" dirty="0">
                <a:solidFill>
                  <a:srgbClr val="00FFFF"/>
                </a:solidFill>
                <a:latin typeface="Calibri"/>
                <a:cs typeface="Calibri"/>
              </a:rPr>
              <a:t>flows </a:t>
            </a:r>
            <a:r>
              <a:rPr sz="2400" b="1" spc="-530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FFFF"/>
                </a:solidFill>
                <a:latin typeface="Calibri"/>
                <a:cs typeface="Calibri"/>
              </a:rPr>
              <a:t>to</a:t>
            </a:r>
            <a:r>
              <a:rPr sz="2400" b="1" spc="-5" dirty="0">
                <a:solidFill>
                  <a:srgbClr val="00FFFF"/>
                </a:solidFill>
                <a:latin typeface="Calibri"/>
                <a:cs typeface="Calibri"/>
              </a:rPr>
              <a:t> the</a:t>
            </a:r>
            <a:r>
              <a:rPr sz="2400" b="1" spc="10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FFFF"/>
                </a:solidFill>
                <a:latin typeface="Calibri"/>
                <a:cs typeface="Calibri"/>
              </a:rPr>
              <a:t>subendocardial</a:t>
            </a:r>
            <a:r>
              <a:rPr sz="2400" b="1" spc="-10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FFFF"/>
                </a:solidFill>
                <a:latin typeface="Calibri"/>
                <a:cs typeface="Calibri"/>
              </a:rPr>
              <a:t>portions</a:t>
            </a:r>
            <a:r>
              <a:rPr sz="2400" b="1" dirty="0">
                <a:solidFill>
                  <a:srgbClr val="00FFFF"/>
                </a:solidFill>
                <a:latin typeface="Calibri"/>
                <a:cs typeface="Calibri"/>
              </a:rPr>
              <a:t> of</a:t>
            </a:r>
            <a:r>
              <a:rPr sz="2400" b="1" spc="-15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FFFF"/>
                </a:solidFill>
                <a:latin typeface="Calibri"/>
                <a:cs typeface="Calibri"/>
              </a:rPr>
              <a:t>the</a:t>
            </a:r>
            <a:r>
              <a:rPr sz="2400" b="1" spc="5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FFFF"/>
                </a:solidFill>
                <a:latin typeface="Calibri"/>
                <a:cs typeface="Calibri"/>
              </a:rPr>
              <a:t>left</a:t>
            </a:r>
            <a:r>
              <a:rPr sz="2400" b="1" spc="-10" dirty="0">
                <a:solidFill>
                  <a:srgbClr val="00FFFF"/>
                </a:solidFill>
                <a:latin typeface="Calibri"/>
                <a:cs typeface="Calibri"/>
              </a:rPr>
              <a:t> ventricle</a:t>
            </a:r>
            <a:r>
              <a:rPr sz="2400" b="1" dirty="0">
                <a:solidFill>
                  <a:srgbClr val="00FFFF"/>
                </a:solidFill>
                <a:latin typeface="Calibri"/>
                <a:cs typeface="Calibri"/>
              </a:rPr>
              <a:t> only </a:t>
            </a:r>
            <a:r>
              <a:rPr sz="2400" b="1" spc="5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FFFF"/>
                </a:solidFill>
                <a:latin typeface="Calibri"/>
                <a:cs typeface="Calibri"/>
              </a:rPr>
              <a:t>during</a:t>
            </a:r>
            <a:r>
              <a:rPr sz="2400" b="1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FFFF"/>
                </a:solidFill>
                <a:latin typeface="Calibri"/>
                <a:cs typeface="Calibri"/>
              </a:rPr>
              <a:t>diastole.</a:t>
            </a:r>
            <a:r>
              <a:rPr sz="2400" b="1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FFFF"/>
                </a:solidFill>
                <a:latin typeface="Calibri"/>
                <a:cs typeface="Calibri"/>
              </a:rPr>
              <a:t>Furthermore,</a:t>
            </a:r>
            <a:r>
              <a:rPr sz="2400" b="1" spc="10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FFFF"/>
                </a:solidFill>
                <a:latin typeface="Calibri"/>
                <a:cs typeface="Calibri"/>
              </a:rPr>
              <a:t>most</a:t>
            </a:r>
            <a:r>
              <a:rPr sz="2400" b="1" spc="-15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FFFF"/>
                </a:solidFill>
                <a:latin typeface="Calibri"/>
                <a:cs typeface="Calibri"/>
              </a:rPr>
              <a:t>of</a:t>
            </a:r>
            <a:r>
              <a:rPr sz="2400" b="1" spc="-10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FFFF"/>
                </a:solidFill>
                <a:latin typeface="Calibri"/>
                <a:cs typeface="Calibri"/>
              </a:rPr>
              <a:t>the</a:t>
            </a:r>
            <a:r>
              <a:rPr sz="2400" b="1" spc="15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FFFF"/>
                </a:solidFill>
                <a:latin typeface="Calibri"/>
                <a:cs typeface="Calibri"/>
              </a:rPr>
              <a:t>ventricular</a:t>
            </a:r>
            <a:r>
              <a:rPr sz="2400" b="1" spc="10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FFFF"/>
                </a:solidFill>
                <a:latin typeface="Calibri"/>
                <a:cs typeface="Calibri"/>
              </a:rPr>
              <a:t>filling </a:t>
            </a:r>
            <a:r>
              <a:rPr sz="2400" b="1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FFFF"/>
                </a:solidFill>
                <a:latin typeface="Calibri"/>
                <a:cs typeface="Calibri"/>
              </a:rPr>
              <a:t>occurs</a:t>
            </a:r>
            <a:r>
              <a:rPr sz="2400" b="1" spc="-30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FFFF"/>
                </a:solidFill>
                <a:latin typeface="Calibri"/>
                <a:cs typeface="Calibri"/>
              </a:rPr>
              <a:t>in</a:t>
            </a:r>
            <a:r>
              <a:rPr sz="2400" b="1" spc="-10" dirty="0">
                <a:solidFill>
                  <a:srgbClr val="00FFFF"/>
                </a:solidFill>
                <a:latin typeface="Calibri"/>
                <a:cs typeface="Calibri"/>
              </a:rPr>
              <a:t> diastole.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73911"/>
            <a:ext cx="8074533" cy="67078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52400"/>
            <a:ext cx="7086600" cy="990600"/>
          </a:xfrm>
          <a:prstGeom prst="rect">
            <a:avLst/>
          </a:prstGeom>
          <a:solidFill>
            <a:srgbClr val="1F2022"/>
          </a:solidFill>
          <a:ln w="38100">
            <a:solidFill>
              <a:srgbClr val="00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8890" algn="ctr">
              <a:lnSpc>
                <a:spcPts val="3400"/>
              </a:lnSpc>
            </a:pPr>
            <a:r>
              <a:rPr sz="3200" b="1" spc="30" dirty="0">
                <a:solidFill>
                  <a:srgbClr val="FFFF00"/>
                </a:solidFill>
                <a:latin typeface="Calibri"/>
                <a:cs typeface="Calibri"/>
              </a:rPr>
              <a:t>EFFECT</a:t>
            </a:r>
            <a:r>
              <a:rPr sz="3200" b="1" spc="10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25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3200" b="1" spc="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ATRIAL</a:t>
            </a:r>
            <a:r>
              <a:rPr sz="3200" b="1" spc="8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35" dirty="0">
                <a:solidFill>
                  <a:srgbClr val="FFFF00"/>
                </a:solidFill>
                <a:latin typeface="Calibri"/>
                <a:cs typeface="Calibri"/>
              </a:rPr>
              <a:t>CONTRACTION</a:t>
            </a:r>
            <a:r>
              <a:rPr sz="3200" b="1" spc="1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25" dirty="0">
                <a:solidFill>
                  <a:srgbClr val="FFFF00"/>
                </a:solidFill>
                <a:latin typeface="Calibri"/>
                <a:cs typeface="Calibri"/>
              </a:rPr>
              <a:t>ON</a:t>
            </a:r>
            <a:endParaRPr sz="3200">
              <a:latin typeface="Calibri"/>
              <a:cs typeface="Calibri"/>
            </a:endParaRPr>
          </a:p>
          <a:p>
            <a:pPr marR="4445" algn="ctr">
              <a:lnSpc>
                <a:spcPct val="100000"/>
              </a:lnSpc>
            </a:pPr>
            <a:r>
              <a:rPr sz="3200" b="1" spc="35" dirty="0">
                <a:solidFill>
                  <a:srgbClr val="FFFF00"/>
                </a:solidFill>
                <a:latin typeface="Calibri"/>
                <a:cs typeface="Calibri"/>
              </a:rPr>
              <a:t>VENTRICLE</a:t>
            </a:r>
            <a:r>
              <a:rPr sz="3200" b="1" spc="7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40" dirty="0">
                <a:solidFill>
                  <a:srgbClr val="FFFF00"/>
                </a:solidFill>
                <a:latin typeface="Calibri"/>
                <a:cs typeface="Calibri"/>
              </a:rPr>
              <a:t>FILLING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6428" y="1418844"/>
            <a:ext cx="4809744" cy="51374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9740" y="1613661"/>
            <a:ext cx="3435985" cy="452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2765" algn="l" rtl="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500" b="1" spc="-40" dirty="0">
                <a:solidFill>
                  <a:srgbClr val="00FFFF"/>
                </a:solidFill>
                <a:latin typeface="Calibri"/>
                <a:cs typeface="Calibri"/>
              </a:rPr>
              <a:t>At</a:t>
            </a:r>
            <a:r>
              <a:rPr sz="2500" b="1" spc="-25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00FFFF"/>
                </a:solidFill>
                <a:latin typeface="Calibri"/>
                <a:cs typeface="Calibri"/>
              </a:rPr>
              <a:t>rest,</a:t>
            </a:r>
            <a:r>
              <a:rPr sz="2500" b="1" spc="-5" dirty="0">
                <a:solidFill>
                  <a:srgbClr val="00FFFF"/>
                </a:solidFill>
                <a:latin typeface="Calibri"/>
                <a:cs typeface="Calibri"/>
              </a:rPr>
              <a:t> atrial </a:t>
            </a:r>
            <a:r>
              <a:rPr sz="2500" b="1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00FFFF"/>
                </a:solidFill>
                <a:latin typeface="Calibri"/>
                <a:cs typeface="Calibri"/>
              </a:rPr>
              <a:t>contraction</a:t>
            </a:r>
            <a:r>
              <a:rPr sz="2500" b="1" spc="-5" dirty="0">
                <a:solidFill>
                  <a:srgbClr val="00FFFF"/>
                </a:solidFill>
                <a:latin typeface="Calibri"/>
                <a:cs typeface="Calibri"/>
              </a:rPr>
              <a:t> adds </a:t>
            </a:r>
            <a:r>
              <a:rPr sz="2500" b="1" spc="-10" dirty="0">
                <a:solidFill>
                  <a:srgbClr val="00FFFF"/>
                </a:solidFill>
                <a:latin typeface="Calibri"/>
                <a:cs typeface="Calibri"/>
              </a:rPr>
              <a:t>little </a:t>
            </a:r>
            <a:r>
              <a:rPr sz="2500" b="1" spc="-550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500" b="1" spc="-25" dirty="0">
                <a:solidFill>
                  <a:srgbClr val="00FFFF"/>
                </a:solidFill>
                <a:latin typeface="Calibri"/>
                <a:cs typeface="Calibri"/>
              </a:rPr>
              <a:t>extra</a:t>
            </a:r>
            <a:r>
              <a:rPr sz="2500" b="1" spc="-10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FFFF"/>
                </a:solidFill>
                <a:latin typeface="Calibri"/>
                <a:cs typeface="Calibri"/>
              </a:rPr>
              <a:t>blood</a:t>
            </a:r>
            <a:r>
              <a:rPr sz="2500" b="1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500" b="1" spc="-20" dirty="0">
                <a:solidFill>
                  <a:srgbClr val="00FFFF"/>
                </a:solidFill>
                <a:latin typeface="Calibri"/>
                <a:cs typeface="Calibri"/>
              </a:rPr>
              <a:t>to</a:t>
            </a:r>
            <a:r>
              <a:rPr sz="2500" b="1" spc="-5" dirty="0">
                <a:solidFill>
                  <a:srgbClr val="00FFFF"/>
                </a:solidFill>
                <a:latin typeface="Calibri"/>
                <a:cs typeface="Calibri"/>
              </a:rPr>
              <a:t> the </a:t>
            </a:r>
            <a:r>
              <a:rPr sz="2500" b="1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00FFFF"/>
                </a:solidFill>
                <a:latin typeface="Calibri"/>
                <a:cs typeface="Calibri"/>
              </a:rPr>
              <a:t>ventricles.</a:t>
            </a:r>
            <a:endParaRPr sz="2500" dirty="0">
              <a:latin typeface="Calibri"/>
              <a:cs typeface="Calibri"/>
            </a:endParaRPr>
          </a:p>
          <a:p>
            <a:pPr marL="12700" marR="5080" algn="just" rtl="0">
              <a:lnSpc>
                <a:spcPct val="100000"/>
              </a:lnSpc>
              <a:spcBef>
                <a:spcPts val="1205"/>
              </a:spcBef>
              <a:buFont typeface="Wingdings"/>
              <a:buChar char=""/>
              <a:tabLst>
                <a:tab pos="469900" algn="l"/>
              </a:tabLst>
            </a:pPr>
            <a:r>
              <a:rPr sz="2500" b="1" spc="-5" dirty="0">
                <a:solidFill>
                  <a:srgbClr val="00FF00"/>
                </a:solidFill>
                <a:latin typeface="Calibri"/>
                <a:cs typeface="Calibri"/>
              </a:rPr>
              <a:t>When the heart </a:t>
            </a:r>
            <a:r>
              <a:rPr sz="2500" b="1" spc="-35" dirty="0">
                <a:solidFill>
                  <a:srgbClr val="00FF00"/>
                </a:solidFill>
                <a:latin typeface="Calibri"/>
                <a:cs typeface="Calibri"/>
              </a:rPr>
              <a:t>rate </a:t>
            </a:r>
            <a:r>
              <a:rPr sz="2500" b="1" spc="-5" dirty="0">
                <a:solidFill>
                  <a:srgbClr val="00FF00"/>
                </a:solidFill>
                <a:latin typeface="Calibri"/>
                <a:cs typeface="Calibri"/>
              </a:rPr>
              <a:t>is </a:t>
            </a:r>
            <a:r>
              <a:rPr sz="2500" b="1" spc="-55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FF00"/>
                </a:solidFill>
                <a:latin typeface="Calibri"/>
                <a:cs typeface="Calibri"/>
              </a:rPr>
              <a:t>high, </a:t>
            </a:r>
            <a:r>
              <a:rPr sz="2500" b="1" spc="-10" dirty="0">
                <a:solidFill>
                  <a:srgbClr val="00FF00"/>
                </a:solidFill>
                <a:latin typeface="Calibri"/>
                <a:cs typeface="Calibri"/>
              </a:rPr>
              <a:t>ventricle filling </a:t>
            </a:r>
            <a:r>
              <a:rPr sz="2500" b="1" spc="-5" dirty="0">
                <a:solidFill>
                  <a:srgbClr val="00FF00"/>
                </a:solidFill>
                <a:latin typeface="Calibri"/>
                <a:cs typeface="Calibri"/>
              </a:rPr>
              <a:t>time </a:t>
            </a:r>
            <a:r>
              <a:rPr sz="2500" b="1" spc="-55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FF00"/>
                </a:solidFill>
                <a:latin typeface="Calibri"/>
                <a:cs typeface="Calibri"/>
              </a:rPr>
              <a:t>is reduced.</a:t>
            </a:r>
            <a:endParaRPr sz="2500" dirty="0">
              <a:latin typeface="Calibri"/>
              <a:cs typeface="Calibri"/>
            </a:endParaRPr>
          </a:p>
          <a:p>
            <a:pPr marL="12700" marR="89535" algn="l" rtl="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500" b="1" spc="-10" dirty="0">
                <a:solidFill>
                  <a:srgbClr val="FFFF00"/>
                </a:solidFill>
                <a:latin typeface="Calibri"/>
                <a:cs typeface="Calibri"/>
              </a:rPr>
              <a:t>During</a:t>
            </a:r>
            <a:r>
              <a:rPr sz="25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20" dirty="0">
                <a:solidFill>
                  <a:srgbClr val="FFFF00"/>
                </a:solidFill>
                <a:latin typeface="Calibri"/>
                <a:cs typeface="Calibri"/>
              </a:rPr>
              <a:t>exercise,</a:t>
            </a:r>
            <a:r>
              <a:rPr sz="25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00"/>
                </a:solidFill>
                <a:latin typeface="Calibri"/>
                <a:cs typeface="Calibri"/>
              </a:rPr>
              <a:t>atrial </a:t>
            </a:r>
            <a:r>
              <a:rPr sz="2500" b="1" spc="-5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FFFF00"/>
                </a:solidFill>
                <a:latin typeface="Calibri"/>
                <a:cs typeface="Calibri"/>
              </a:rPr>
              <a:t>contraction</a:t>
            </a:r>
            <a:r>
              <a:rPr sz="25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00"/>
                </a:solidFill>
                <a:latin typeface="Calibri"/>
                <a:cs typeface="Calibri"/>
              </a:rPr>
              <a:t>adds a</a:t>
            </a:r>
            <a:r>
              <a:rPr sz="25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00"/>
                </a:solidFill>
                <a:latin typeface="Calibri"/>
                <a:cs typeface="Calibri"/>
              </a:rPr>
              <a:t>MORE </a:t>
            </a:r>
            <a:r>
              <a:rPr sz="2500" b="1" spc="-5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00"/>
                </a:solidFill>
                <a:latin typeface="Calibri"/>
                <a:cs typeface="Calibri"/>
              </a:rPr>
              <a:t>amount</a:t>
            </a:r>
            <a:r>
              <a:rPr sz="25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25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00"/>
                </a:solidFill>
                <a:latin typeface="Calibri"/>
                <a:cs typeface="Calibri"/>
              </a:rPr>
              <a:t>blood</a:t>
            </a:r>
            <a:r>
              <a:rPr sz="25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20" dirty="0">
                <a:solidFill>
                  <a:srgbClr val="FFFF00"/>
                </a:solidFill>
                <a:latin typeface="Calibri"/>
                <a:cs typeface="Calibri"/>
              </a:rPr>
              <a:t>to</a:t>
            </a:r>
            <a:r>
              <a:rPr sz="25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00"/>
                </a:solidFill>
                <a:latin typeface="Calibri"/>
                <a:cs typeface="Calibri"/>
              </a:rPr>
              <a:t>the </a:t>
            </a:r>
            <a:r>
              <a:rPr sz="25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00"/>
                </a:solidFill>
                <a:latin typeface="Calibri"/>
                <a:cs typeface="Calibri"/>
              </a:rPr>
              <a:t>ventricles</a:t>
            </a:r>
            <a:r>
              <a:rPr sz="2500" b="1" spc="-10" dirty="0">
                <a:solidFill>
                  <a:srgbClr val="00FFFF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130314"/>
            <a:ext cx="5943600" cy="708025"/>
          </a:xfrm>
          <a:prstGeom prst="rect">
            <a:avLst/>
          </a:prstGeom>
          <a:solidFill>
            <a:srgbClr val="1F2022"/>
          </a:solidFill>
          <a:ln w="28575">
            <a:solidFill>
              <a:srgbClr val="00FF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05"/>
              </a:spcBef>
            </a:pPr>
            <a:r>
              <a:rPr sz="4000" spc="-25" dirty="0">
                <a:solidFill>
                  <a:srgbClr val="FFFF00"/>
                </a:solidFill>
                <a:latin typeface="Calibri"/>
                <a:cs typeface="Calibri"/>
              </a:rPr>
              <a:t>AORTIC </a:t>
            </a:r>
            <a:r>
              <a:rPr sz="4000" spc="-15" dirty="0">
                <a:solidFill>
                  <a:srgbClr val="FFFF00"/>
                </a:solidFill>
                <a:latin typeface="Calibri"/>
                <a:cs typeface="Calibri"/>
              </a:rPr>
              <a:t>PRESSURE</a:t>
            </a:r>
            <a:r>
              <a:rPr sz="40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FFFF00"/>
                </a:solidFill>
                <a:latin typeface="Calibri"/>
                <a:cs typeface="Calibri"/>
              </a:rPr>
              <a:t>CURVE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5028" y="1004061"/>
            <a:ext cx="3913504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indent="-300355" algn="l" rtl="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AutoNum type="alphaLcPeriod"/>
              <a:tabLst>
                <a:tab pos="313055" algn="l"/>
              </a:tabLst>
            </a:pP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Ascending</a:t>
            </a:r>
            <a:r>
              <a:rPr sz="2400" b="1" spc="-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or</a:t>
            </a:r>
            <a:r>
              <a:rPr sz="24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anacrotic</a:t>
            </a:r>
            <a:r>
              <a:rPr sz="24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limb:</a:t>
            </a:r>
            <a:endParaRPr sz="2400" dirty="0">
              <a:latin typeface="Calibri"/>
              <a:cs typeface="Calibri"/>
            </a:endParaRPr>
          </a:p>
          <a:p>
            <a:pPr marL="695325" marR="329565" lvl="1" indent="-341630" algn="l" rtl="0">
              <a:lnSpc>
                <a:spcPct val="100000"/>
              </a:lnSpc>
              <a:buFont typeface="Wingdings"/>
              <a:buChar char=""/>
              <a:tabLst>
                <a:tab pos="695960" algn="l"/>
              </a:tabLst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This</a:t>
            </a:r>
            <a:r>
              <a:rPr sz="24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coincides</a:t>
            </a:r>
            <a:r>
              <a:rPr sz="24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with</a:t>
            </a:r>
            <a:r>
              <a:rPr sz="24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the </a:t>
            </a:r>
            <a:r>
              <a:rPr sz="2400" b="1" spc="-5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‘rapid</a:t>
            </a:r>
            <a:r>
              <a:rPr sz="24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ejection</a:t>
            </a:r>
            <a:r>
              <a:rPr sz="24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phase’</a:t>
            </a:r>
            <a:endParaRPr sz="2400" dirty="0">
              <a:latin typeface="Calibri"/>
              <a:cs typeface="Calibri"/>
            </a:endParaRPr>
          </a:p>
          <a:p>
            <a:pPr marL="695325" marR="551815" lvl="1" indent="-341630" algn="l" rtl="0">
              <a:lnSpc>
                <a:spcPct val="100000"/>
              </a:lnSpc>
              <a:buFont typeface="Wingdings"/>
              <a:buChar char=""/>
              <a:tabLst>
                <a:tab pos="695960" algn="l"/>
              </a:tabLst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The</a:t>
            </a:r>
            <a:r>
              <a:rPr sz="24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amount</a:t>
            </a:r>
            <a:r>
              <a:rPr sz="24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24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blood </a:t>
            </a:r>
            <a:r>
              <a:rPr sz="2400" b="1" spc="-5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Calibri"/>
                <a:cs typeface="Calibri"/>
              </a:rPr>
              <a:t>enters</a:t>
            </a:r>
            <a:r>
              <a:rPr sz="24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aorta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&gt;</a:t>
            </a:r>
            <a:r>
              <a:rPr sz="2400" b="1" spc="-15" dirty="0">
                <a:solidFill>
                  <a:srgbClr val="FFFF00"/>
                </a:solidFill>
                <a:latin typeface="Calibri"/>
                <a:cs typeface="Calibri"/>
              </a:rPr>
              <a:t> leaves</a:t>
            </a:r>
            <a:endParaRPr sz="2400" dirty="0">
              <a:latin typeface="Calibri"/>
              <a:cs typeface="Calibri"/>
            </a:endParaRPr>
          </a:p>
          <a:p>
            <a:pPr marL="695325" marR="215265" lvl="1" indent="-341630" algn="l" rtl="0">
              <a:lnSpc>
                <a:spcPct val="100000"/>
              </a:lnSpc>
              <a:buFont typeface="Wingdings"/>
              <a:buChar char=""/>
              <a:tabLst>
                <a:tab pos="695960" algn="l"/>
              </a:tabLst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Aortic</a:t>
            </a:r>
            <a:r>
              <a:rPr sz="24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pressure</a:t>
            </a:r>
            <a:r>
              <a:rPr sz="24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↑</a:t>
            </a:r>
            <a:r>
              <a:rPr sz="24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up</a:t>
            </a:r>
            <a:r>
              <a:rPr sz="24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Calibri"/>
                <a:cs typeface="Calibri"/>
              </a:rPr>
              <a:t>to </a:t>
            </a:r>
            <a:r>
              <a:rPr sz="2400" b="1" spc="-5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120</a:t>
            </a:r>
            <a:r>
              <a:rPr sz="24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mmHg</a:t>
            </a:r>
            <a:endParaRPr sz="2400" dirty="0">
              <a:latin typeface="Calibri"/>
              <a:cs typeface="Calibri"/>
            </a:endParaRPr>
          </a:p>
          <a:p>
            <a:pPr marL="12700" marR="478790" algn="l" rtl="0"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AutoNum type="alphaLcPeriod"/>
              <a:tabLst>
                <a:tab pos="325120" algn="l"/>
              </a:tabLst>
            </a:pP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Descending</a:t>
            </a:r>
            <a:r>
              <a:rPr sz="2400" b="1" spc="-3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or</a:t>
            </a:r>
            <a:r>
              <a:rPr sz="2400" b="1" spc="-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catacrotic </a:t>
            </a:r>
            <a:r>
              <a:rPr sz="2400" b="1" spc="-5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limb:</a:t>
            </a:r>
            <a:r>
              <a:rPr sz="24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FF00"/>
                </a:solidFill>
                <a:latin typeface="Calibri"/>
                <a:cs typeface="Calibri"/>
              </a:rPr>
              <a:t>(Has</a:t>
            </a:r>
            <a:r>
              <a:rPr sz="2400" b="1" spc="-1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FF00"/>
                </a:solidFill>
                <a:latin typeface="Calibri"/>
                <a:cs typeface="Calibri"/>
              </a:rPr>
              <a:t>4</a:t>
            </a:r>
            <a:r>
              <a:rPr sz="2400" b="1" spc="-15" dirty="0">
                <a:solidFill>
                  <a:srgbClr val="00FF00"/>
                </a:solidFill>
                <a:latin typeface="Calibri"/>
                <a:cs typeface="Calibri"/>
              </a:rPr>
              <a:t> stages)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2875" y="1063497"/>
            <a:ext cx="4985385" cy="5575935"/>
            <a:chOff x="142875" y="1063497"/>
            <a:chExt cx="4985385" cy="55759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073022"/>
              <a:ext cx="4966335" cy="555637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7637" y="1068260"/>
              <a:ext cx="4975860" cy="5566410"/>
            </a:xfrm>
            <a:custGeom>
              <a:avLst/>
              <a:gdLst/>
              <a:ahLst/>
              <a:cxnLst/>
              <a:rect l="l" t="t" r="r" b="b"/>
              <a:pathLst>
                <a:path w="4975860" h="5566409">
                  <a:moveTo>
                    <a:pt x="0" y="5565902"/>
                  </a:moveTo>
                  <a:lnTo>
                    <a:pt x="4975860" y="5565902"/>
                  </a:lnTo>
                  <a:lnTo>
                    <a:pt x="4975860" y="0"/>
                  </a:lnTo>
                  <a:lnTo>
                    <a:pt x="0" y="0"/>
                  </a:lnTo>
                  <a:lnTo>
                    <a:pt x="0" y="556590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57800" y="4724349"/>
            <a:ext cx="3657600" cy="1754505"/>
          </a:xfrm>
          <a:prstGeom prst="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 marR="116205" algn="l" rtl="0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Pulmonary 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artery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pressure 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changes 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are 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similar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to 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the aortic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pressure 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 changes</a:t>
            </a:r>
            <a:r>
              <a:rPr sz="18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[Magnitude</a:t>
            </a:r>
            <a:r>
              <a:rPr sz="18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3-4</a:t>
            </a:r>
            <a:r>
              <a:rPr sz="1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times</a:t>
            </a:r>
            <a:r>
              <a:rPr sz="18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Less]. </a:t>
            </a:r>
            <a:r>
              <a:rPr sz="1800" b="1" spc="-39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Normal pulmonary artery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pressure 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 during 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the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cardiac cycle 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≈ 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25-30/4- 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 12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 mmHg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0600" y="762012"/>
            <a:ext cx="4191000" cy="5556885"/>
            <a:chOff x="4800600" y="762012"/>
            <a:chExt cx="4191000" cy="55568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600" y="762012"/>
              <a:ext cx="4191000" cy="555637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44335" y="1513458"/>
              <a:ext cx="840740" cy="1540510"/>
            </a:xfrm>
            <a:custGeom>
              <a:avLst/>
              <a:gdLst/>
              <a:ahLst/>
              <a:cxnLst/>
              <a:rect l="l" t="t" r="r" b="b"/>
              <a:pathLst>
                <a:path w="840740" h="1540510">
                  <a:moveTo>
                    <a:pt x="179959" y="1094740"/>
                  </a:moveTo>
                  <a:lnTo>
                    <a:pt x="178689" y="1087247"/>
                  </a:lnTo>
                  <a:lnTo>
                    <a:pt x="133299" y="967105"/>
                  </a:lnTo>
                  <a:lnTo>
                    <a:pt x="120396" y="932942"/>
                  </a:lnTo>
                  <a:lnTo>
                    <a:pt x="14732" y="1059688"/>
                  </a:lnTo>
                  <a:lnTo>
                    <a:pt x="11137" y="1066368"/>
                  </a:lnTo>
                  <a:lnTo>
                    <a:pt x="10414" y="1073619"/>
                  </a:lnTo>
                  <a:lnTo>
                    <a:pt x="12446" y="1080604"/>
                  </a:lnTo>
                  <a:lnTo>
                    <a:pt x="17145" y="1086485"/>
                  </a:lnTo>
                  <a:lnTo>
                    <a:pt x="23825" y="1090091"/>
                  </a:lnTo>
                  <a:lnTo>
                    <a:pt x="31127" y="1090853"/>
                  </a:lnTo>
                  <a:lnTo>
                    <a:pt x="38163" y="1088834"/>
                  </a:lnTo>
                  <a:lnTo>
                    <a:pt x="44069" y="1084072"/>
                  </a:lnTo>
                  <a:lnTo>
                    <a:pt x="83693" y="1036548"/>
                  </a:lnTo>
                  <a:lnTo>
                    <a:pt x="0" y="1534033"/>
                  </a:lnTo>
                  <a:lnTo>
                    <a:pt x="37592" y="1540383"/>
                  </a:lnTo>
                  <a:lnTo>
                    <a:pt x="121170" y="1042771"/>
                  </a:lnTo>
                  <a:lnTo>
                    <a:pt x="143129" y="1100709"/>
                  </a:lnTo>
                  <a:lnTo>
                    <a:pt x="147129" y="1107160"/>
                  </a:lnTo>
                  <a:lnTo>
                    <a:pt x="153098" y="1111377"/>
                  </a:lnTo>
                  <a:lnTo>
                    <a:pt x="160197" y="1113040"/>
                  </a:lnTo>
                  <a:lnTo>
                    <a:pt x="167640" y="1111758"/>
                  </a:lnTo>
                  <a:lnTo>
                    <a:pt x="174078" y="1107770"/>
                  </a:lnTo>
                  <a:lnTo>
                    <a:pt x="178308" y="1101839"/>
                  </a:lnTo>
                  <a:lnTo>
                    <a:pt x="179959" y="1094740"/>
                  </a:lnTo>
                  <a:close/>
                </a:path>
                <a:path w="840740" h="1540510">
                  <a:moveTo>
                    <a:pt x="332740" y="21082"/>
                  </a:moveTo>
                  <a:lnTo>
                    <a:pt x="300990" y="0"/>
                  </a:lnTo>
                  <a:lnTo>
                    <a:pt x="157797" y="214845"/>
                  </a:lnTo>
                  <a:lnTo>
                    <a:pt x="161544" y="153035"/>
                  </a:lnTo>
                  <a:lnTo>
                    <a:pt x="160489" y="145529"/>
                  </a:lnTo>
                  <a:lnTo>
                    <a:pt x="156781" y="139230"/>
                  </a:lnTo>
                  <a:lnTo>
                    <a:pt x="150964" y="134785"/>
                  </a:lnTo>
                  <a:lnTo>
                    <a:pt x="143637" y="132842"/>
                  </a:lnTo>
                  <a:lnTo>
                    <a:pt x="136118" y="133896"/>
                  </a:lnTo>
                  <a:lnTo>
                    <a:pt x="129819" y="137604"/>
                  </a:lnTo>
                  <a:lnTo>
                    <a:pt x="125374" y="143421"/>
                  </a:lnTo>
                  <a:lnTo>
                    <a:pt x="123444" y="150749"/>
                  </a:lnTo>
                  <a:lnTo>
                    <a:pt x="113665" y="315468"/>
                  </a:lnTo>
                  <a:lnTo>
                    <a:pt x="156489" y="294513"/>
                  </a:lnTo>
                  <a:lnTo>
                    <a:pt x="261874" y="242951"/>
                  </a:lnTo>
                  <a:lnTo>
                    <a:pt x="267843" y="238379"/>
                  </a:lnTo>
                  <a:lnTo>
                    <a:pt x="271487" y="232054"/>
                  </a:lnTo>
                  <a:lnTo>
                    <a:pt x="272516" y="224790"/>
                  </a:lnTo>
                  <a:lnTo>
                    <a:pt x="270637" y="217424"/>
                  </a:lnTo>
                  <a:lnTo>
                    <a:pt x="265976" y="211455"/>
                  </a:lnTo>
                  <a:lnTo>
                    <a:pt x="259626" y="207810"/>
                  </a:lnTo>
                  <a:lnTo>
                    <a:pt x="252399" y="206781"/>
                  </a:lnTo>
                  <a:lnTo>
                    <a:pt x="245110" y="208661"/>
                  </a:lnTo>
                  <a:lnTo>
                    <a:pt x="189611" y="235826"/>
                  </a:lnTo>
                  <a:lnTo>
                    <a:pt x="332740" y="21082"/>
                  </a:lnTo>
                  <a:close/>
                </a:path>
                <a:path w="840740" h="1540510">
                  <a:moveTo>
                    <a:pt x="556514" y="554482"/>
                  </a:moveTo>
                  <a:lnTo>
                    <a:pt x="524891" y="533400"/>
                  </a:lnTo>
                  <a:lnTo>
                    <a:pt x="381698" y="748245"/>
                  </a:lnTo>
                  <a:lnTo>
                    <a:pt x="385445" y="686435"/>
                  </a:lnTo>
                  <a:lnTo>
                    <a:pt x="384314" y="678929"/>
                  </a:lnTo>
                  <a:lnTo>
                    <a:pt x="380580" y="672630"/>
                  </a:lnTo>
                  <a:lnTo>
                    <a:pt x="374789" y="668185"/>
                  </a:lnTo>
                  <a:lnTo>
                    <a:pt x="367538" y="666242"/>
                  </a:lnTo>
                  <a:lnTo>
                    <a:pt x="360019" y="667296"/>
                  </a:lnTo>
                  <a:lnTo>
                    <a:pt x="353720" y="671004"/>
                  </a:lnTo>
                  <a:lnTo>
                    <a:pt x="349275" y="676821"/>
                  </a:lnTo>
                  <a:lnTo>
                    <a:pt x="347345" y="684149"/>
                  </a:lnTo>
                  <a:lnTo>
                    <a:pt x="337439" y="848868"/>
                  </a:lnTo>
                  <a:lnTo>
                    <a:pt x="380263" y="827913"/>
                  </a:lnTo>
                  <a:lnTo>
                    <a:pt x="485648" y="776351"/>
                  </a:lnTo>
                  <a:lnTo>
                    <a:pt x="491693" y="771779"/>
                  </a:lnTo>
                  <a:lnTo>
                    <a:pt x="495363" y="765454"/>
                  </a:lnTo>
                  <a:lnTo>
                    <a:pt x="496354" y="758190"/>
                  </a:lnTo>
                  <a:lnTo>
                    <a:pt x="494411" y="750824"/>
                  </a:lnTo>
                  <a:lnTo>
                    <a:pt x="489826" y="744855"/>
                  </a:lnTo>
                  <a:lnTo>
                    <a:pt x="483514" y="741210"/>
                  </a:lnTo>
                  <a:lnTo>
                    <a:pt x="476300" y="740181"/>
                  </a:lnTo>
                  <a:lnTo>
                    <a:pt x="469011" y="742061"/>
                  </a:lnTo>
                  <a:lnTo>
                    <a:pt x="413359" y="769264"/>
                  </a:lnTo>
                  <a:lnTo>
                    <a:pt x="556514" y="554482"/>
                  </a:lnTo>
                  <a:close/>
                </a:path>
                <a:path w="840740" h="1540510">
                  <a:moveTo>
                    <a:pt x="840740" y="1215136"/>
                  </a:moveTo>
                  <a:lnTo>
                    <a:pt x="808990" y="1194054"/>
                  </a:lnTo>
                  <a:lnTo>
                    <a:pt x="665797" y="1408899"/>
                  </a:lnTo>
                  <a:lnTo>
                    <a:pt x="669544" y="1347089"/>
                  </a:lnTo>
                  <a:lnTo>
                    <a:pt x="668489" y="1339583"/>
                  </a:lnTo>
                  <a:lnTo>
                    <a:pt x="664781" y="1333284"/>
                  </a:lnTo>
                  <a:lnTo>
                    <a:pt x="658964" y="1328839"/>
                  </a:lnTo>
                  <a:lnTo>
                    <a:pt x="651637" y="1326896"/>
                  </a:lnTo>
                  <a:lnTo>
                    <a:pt x="644118" y="1327950"/>
                  </a:lnTo>
                  <a:lnTo>
                    <a:pt x="637819" y="1331671"/>
                  </a:lnTo>
                  <a:lnTo>
                    <a:pt x="633374" y="1337475"/>
                  </a:lnTo>
                  <a:lnTo>
                    <a:pt x="631444" y="1344803"/>
                  </a:lnTo>
                  <a:lnTo>
                    <a:pt x="621665" y="1509522"/>
                  </a:lnTo>
                  <a:lnTo>
                    <a:pt x="664489" y="1488567"/>
                  </a:lnTo>
                  <a:lnTo>
                    <a:pt x="769874" y="1437005"/>
                  </a:lnTo>
                  <a:lnTo>
                    <a:pt x="775843" y="1432433"/>
                  </a:lnTo>
                  <a:lnTo>
                    <a:pt x="779487" y="1426121"/>
                  </a:lnTo>
                  <a:lnTo>
                    <a:pt x="780516" y="1418907"/>
                  </a:lnTo>
                  <a:lnTo>
                    <a:pt x="778637" y="1411605"/>
                  </a:lnTo>
                  <a:lnTo>
                    <a:pt x="773976" y="1405559"/>
                  </a:lnTo>
                  <a:lnTo>
                    <a:pt x="767626" y="1401889"/>
                  </a:lnTo>
                  <a:lnTo>
                    <a:pt x="760399" y="1400898"/>
                  </a:lnTo>
                  <a:lnTo>
                    <a:pt x="753110" y="1402842"/>
                  </a:lnTo>
                  <a:lnTo>
                    <a:pt x="697547" y="1429969"/>
                  </a:lnTo>
                  <a:lnTo>
                    <a:pt x="840740" y="12151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30705" y="162585"/>
            <a:ext cx="6823075" cy="523240"/>
          </a:xfrm>
          <a:prstGeom prst="rect">
            <a:avLst/>
          </a:prstGeom>
          <a:solidFill>
            <a:srgbClr val="1F2022"/>
          </a:solidFill>
          <a:ln w="38100">
            <a:solidFill>
              <a:srgbClr val="00FF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485140">
              <a:lnSpc>
                <a:spcPct val="100000"/>
              </a:lnSpc>
              <a:spcBef>
                <a:spcPts val="175"/>
              </a:spcBef>
            </a:pP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Descending</a:t>
            </a:r>
            <a:r>
              <a:rPr sz="2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/</a:t>
            </a:r>
            <a:r>
              <a:rPr sz="28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Calibri"/>
                <a:cs typeface="Calibri"/>
              </a:rPr>
              <a:t>Catacrotic</a:t>
            </a:r>
            <a:r>
              <a:rPr sz="2800" spc="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limb</a:t>
            </a:r>
            <a:r>
              <a:rPr sz="28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-</a:t>
            </a:r>
            <a:r>
              <a:rPr sz="2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4</a:t>
            </a:r>
            <a:r>
              <a:rPr sz="28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FFFF00"/>
                </a:solidFill>
                <a:latin typeface="Calibri"/>
                <a:cs typeface="Calibri"/>
              </a:rPr>
              <a:t>STAGES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622757"/>
            <a:ext cx="4402455" cy="606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 algn="l" rtl="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00FF00"/>
                </a:solidFill>
                <a:latin typeface="Calibri"/>
                <a:cs typeface="Calibri"/>
              </a:rPr>
              <a:t>↓</a:t>
            </a:r>
            <a:r>
              <a:rPr sz="2400" b="1" spc="-2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Aortic</a:t>
            </a:r>
            <a:r>
              <a:rPr sz="2400" b="1" spc="-3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FF00"/>
                </a:solidFill>
                <a:latin typeface="Calibri"/>
                <a:cs typeface="Calibri"/>
              </a:rPr>
              <a:t>pressure:</a:t>
            </a:r>
            <a:endParaRPr sz="2400" dirty="0">
              <a:latin typeface="Calibri"/>
              <a:cs typeface="Calibri"/>
            </a:endParaRPr>
          </a:p>
          <a:p>
            <a:pPr marL="812800" marR="199390" lvl="1" indent="-343535" algn="l" rtl="0">
              <a:lnSpc>
                <a:spcPct val="100000"/>
              </a:lnSpc>
              <a:spcBef>
                <a:spcPts val="30"/>
              </a:spcBef>
              <a:buFont typeface="Wingdings"/>
              <a:buChar char=""/>
              <a:tabLst>
                <a:tab pos="813435" algn="l"/>
              </a:tabLst>
            </a:pP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This</a:t>
            </a:r>
            <a:r>
              <a:rPr sz="20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coincides</a:t>
            </a:r>
            <a:r>
              <a:rPr sz="20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with</a:t>
            </a:r>
            <a:r>
              <a:rPr sz="20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the</a:t>
            </a:r>
            <a:r>
              <a:rPr sz="20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‘reduced </a:t>
            </a:r>
            <a:r>
              <a:rPr sz="2000" b="1" spc="-434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ejection</a:t>
            </a:r>
            <a:r>
              <a:rPr sz="20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phase’</a:t>
            </a:r>
            <a:endParaRPr sz="2000" dirty="0">
              <a:latin typeface="Calibri"/>
              <a:cs typeface="Calibri"/>
            </a:endParaRPr>
          </a:p>
          <a:p>
            <a:pPr marL="812800" lvl="1" indent="-343535" algn="l" rtl="0">
              <a:lnSpc>
                <a:spcPct val="100000"/>
              </a:lnSpc>
              <a:buFont typeface="Wingdings"/>
              <a:buChar char=""/>
              <a:tabLst>
                <a:tab pos="813435" algn="l"/>
              </a:tabLst>
            </a:pP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The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amount</a:t>
            </a:r>
            <a:r>
              <a:rPr sz="20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of blood</a:t>
            </a:r>
            <a:r>
              <a:rPr sz="20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enters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aorta</a:t>
            </a:r>
            <a:endParaRPr sz="2000" dirty="0">
              <a:latin typeface="Calibri"/>
              <a:cs typeface="Calibri"/>
            </a:endParaRPr>
          </a:p>
          <a:p>
            <a:pPr marL="812800" algn="l" rtl="0">
              <a:lnSpc>
                <a:spcPts val="2390"/>
              </a:lnSpc>
            </a:pP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&lt;</a:t>
            </a:r>
            <a:r>
              <a:rPr sz="20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leaves</a:t>
            </a:r>
            <a:endParaRPr sz="2000" dirty="0">
              <a:latin typeface="Calibri"/>
              <a:cs typeface="Calibri"/>
            </a:endParaRPr>
          </a:p>
          <a:p>
            <a:pPr marL="456565" marR="846455" indent="-456565" algn="l" rtl="0">
              <a:lnSpc>
                <a:spcPts val="2870"/>
              </a:lnSpc>
              <a:buAutoNum type="arabicPeriod" startAt="2"/>
              <a:tabLst>
                <a:tab pos="456565" algn="l"/>
                <a:tab pos="469900" algn="l"/>
              </a:tabLst>
            </a:pP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Dicrotic</a:t>
            </a:r>
            <a:r>
              <a:rPr sz="2400" b="1" spc="-5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FF00"/>
                </a:solidFill>
                <a:latin typeface="Calibri"/>
                <a:cs typeface="Calibri"/>
              </a:rPr>
              <a:t>notch</a:t>
            </a:r>
            <a:r>
              <a:rPr sz="2400" b="1" spc="-3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FF00"/>
                </a:solidFill>
                <a:latin typeface="Calibri"/>
                <a:cs typeface="Calibri"/>
              </a:rPr>
              <a:t>(incisura):</a:t>
            </a:r>
            <a:endParaRPr sz="2400" dirty="0">
              <a:latin typeface="Calibri"/>
              <a:cs typeface="Calibri"/>
            </a:endParaRPr>
          </a:p>
          <a:p>
            <a:pPr marR="855980" algn="l" rtl="0">
              <a:lnSpc>
                <a:spcPct val="100000"/>
              </a:lnSpc>
              <a:spcBef>
                <a:spcPts val="25"/>
              </a:spcBef>
            </a:pP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Due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to</a:t>
            </a:r>
            <a:r>
              <a:rPr sz="20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closure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aortic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valve</a:t>
            </a:r>
            <a:endParaRPr sz="2000" dirty="0">
              <a:latin typeface="Calibri"/>
              <a:cs typeface="Calibri"/>
            </a:endParaRPr>
          </a:p>
          <a:p>
            <a:pPr marL="812800" marR="442595" lvl="1" indent="-343535" algn="l" rtl="0">
              <a:lnSpc>
                <a:spcPct val="100000"/>
              </a:lnSpc>
              <a:buFont typeface="Wingdings"/>
              <a:buChar char=""/>
              <a:tabLst>
                <a:tab pos="813435" algn="l"/>
              </a:tabLst>
            </a:pP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There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is sudden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drop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in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aortic </a:t>
            </a:r>
            <a:r>
              <a:rPr sz="2000" b="1" spc="-4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pressure</a:t>
            </a:r>
            <a:endParaRPr sz="2000" dirty="0">
              <a:latin typeface="Calibri"/>
              <a:cs typeface="Calibri"/>
            </a:endParaRPr>
          </a:p>
          <a:p>
            <a:pPr marL="812800" marR="391795" lvl="1" indent="-343535" algn="l" rtl="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813435" algn="l"/>
              </a:tabLst>
            </a:pP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This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notch</a:t>
            </a:r>
            <a:r>
              <a:rPr sz="20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is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seen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 in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the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aortic </a:t>
            </a:r>
            <a:r>
              <a:rPr sz="2000" b="1" spc="-434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pressure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curve 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at</a:t>
            </a:r>
            <a:r>
              <a:rPr sz="20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end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sz="20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ventricular</a:t>
            </a:r>
            <a:r>
              <a:rPr sz="20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systole</a:t>
            </a:r>
            <a:endParaRPr sz="2000" dirty="0">
              <a:latin typeface="Calibri"/>
              <a:cs typeface="Calibri"/>
            </a:endParaRPr>
          </a:p>
          <a:p>
            <a:pPr marL="469900" indent="-457200" algn="l" rtl="0">
              <a:lnSpc>
                <a:spcPts val="285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Dicrotic</a:t>
            </a:r>
            <a:r>
              <a:rPr sz="2400" b="1" spc="-6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FF00"/>
                </a:solidFill>
                <a:latin typeface="Calibri"/>
                <a:cs typeface="Calibri"/>
              </a:rPr>
              <a:t>wave:</a:t>
            </a:r>
            <a:endParaRPr sz="2400" dirty="0">
              <a:latin typeface="Calibri"/>
              <a:cs typeface="Calibri"/>
            </a:endParaRPr>
          </a:p>
          <a:p>
            <a:pPr marL="469900" algn="l" rtl="0">
              <a:lnSpc>
                <a:spcPct val="100000"/>
              </a:lnSpc>
              <a:spcBef>
                <a:spcPts val="25"/>
              </a:spcBef>
            </a:pP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Due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to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elastic 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recoil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of the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aorta</a:t>
            </a:r>
            <a:endParaRPr sz="2000" dirty="0">
              <a:latin typeface="Calibri"/>
              <a:cs typeface="Calibri"/>
            </a:endParaRPr>
          </a:p>
          <a:p>
            <a:pPr marL="812800" lvl="1" indent="-343535" algn="l" rtl="0">
              <a:lnSpc>
                <a:spcPts val="2385"/>
              </a:lnSpc>
              <a:spcBef>
                <a:spcPts val="5"/>
              </a:spcBef>
              <a:buFont typeface="Wingdings"/>
              <a:buChar char=""/>
              <a:tabLst>
                <a:tab pos="813435" algn="l"/>
              </a:tabLst>
            </a:pP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Slight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↑ in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aortic</a:t>
            </a:r>
            <a:r>
              <a:rPr sz="20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pressure</a:t>
            </a:r>
            <a:endParaRPr sz="2000" dirty="0">
              <a:latin typeface="Calibri"/>
              <a:cs typeface="Calibri"/>
            </a:endParaRPr>
          </a:p>
          <a:p>
            <a:pPr marL="469900" marR="5080" indent="-457200" algn="l" rtl="0">
              <a:lnSpc>
                <a:spcPts val="2510"/>
              </a:lnSpc>
              <a:spcBef>
                <a:spcPts val="380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00FF00"/>
                </a:solidFill>
                <a:latin typeface="Calibri"/>
                <a:cs typeface="Calibri"/>
              </a:rPr>
              <a:t>Slow</a:t>
            </a:r>
            <a:r>
              <a:rPr sz="2400" b="1" spc="-3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FF00"/>
                </a:solidFill>
                <a:latin typeface="Calibri"/>
                <a:cs typeface="Calibri"/>
              </a:rPr>
              <a:t>↓</a:t>
            </a:r>
            <a:r>
              <a:rPr sz="2400" b="1" spc="-1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FF00"/>
                </a:solidFill>
                <a:latin typeface="Calibri"/>
                <a:cs typeface="Calibri"/>
              </a:rPr>
              <a:t>in</a:t>
            </a:r>
            <a:r>
              <a:rPr sz="2400" b="1" spc="-1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aortic</a:t>
            </a:r>
            <a:r>
              <a:rPr sz="2400" b="1" spc="-2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FF00"/>
                </a:solidFill>
                <a:latin typeface="Calibri"/>
                <a:cs typeface="Calibri"/>
              </a:rPr>
              <a:t>pressure:</a:t>
            </a:r>
            <a:r>
              <a:rPr sz="2400" b="1" spc="1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up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to </a:t>
            </a:r>
            <a:r>
              <a:rPr sz="2000" b="1" spc="-434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80</a:t>
            </a:r>
            <a:r>
              <a:rPr sz="20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mmHg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Due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to</a:t>
            </a:r>
            <a:r>
              <a:rPr sz="20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continued</a:t>
            </a:r>
            <a:r>
              <a:rPr sz="20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flow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endParaRPr sz="2000" dirty="0">
              <a:latin typeface="Calibri"/>
              <a:cs typeface="Calibri"/>
            </a:endParaRPr>
          </a:p>
          <a:p>
            <a:pPr marL="469900" algn="l" rtl="0">
              <a:lnSpc>
                <a:spcPts val="2295"/>
              </a:lnSpc>
            </a:pP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blood</a:t>
            </a:r>
            <a:r>
              <a:rPr sz="20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from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aorta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→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systemic</a:t>
            </a:r>
            <a:endParaRPr sz="2000" dirty="0">
              <a:latin typeface="Calibri"/>
              <a:cs typeface="Calibri"/>
            </a:endParaRPr>
          </a:p>
          <a:p>
            <a:pPr marL="469900" algn="l" rtl="0">
              <a:lnSpc>
                <a:spcPct val="100000"/>
              </a:lnSpc>
            </a:pP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circulation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424813"/>
            <a:ext cx="6934200" cy="49759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382000" cy="1077595"/>
          </a:xfrm>
          <a:prstGeom prst="rect">
            <a:avLst/>
          </a:prstGeom>
          <a:solidFill>
            <a:srgbClr val="1F2022"/>
          </a:solidFill>
          <a:ln w="38100">
            <a:solidFill>
              <a:srgbClr val="00FF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1230630" marR="203200" indent="-1020444">
              <a:lnSpc>
                <a:spcPct val="100000"/>
              </a:lnSpc>
              <a:spcBef>
                <a:spcPts val="160"/>
              </a:spcBef>
            </a:pPr>
            <a:r>
              <a:rPr spc="-15" dirty="0">
                <a:latin typeface="Calibri"/>
                <a:cs typeface="Calibri"/>
              </a:rPr>
              <a:t>Atrial pressure </a:t>
            </a:r>
            <a:r>
              <a:rPr spc="-10" dirty="0">
                <a:latin typeface="Calibri"/>
                <a:cs typeface="Calibri"/>
              </a:rPr>
              <a:t>changes </a:t>
            </a:r>
            <a:r>
              <a:rPr dirty="0">
                <a:latin typeface="Calibri"/>
                <a:cs typeface="Calibri"/>
              </a:rPr>
              <a:t>during the </a:t>
            </a:r>
            <a:r>
              <a:rPr spc="-10" dirty="0">
                <a:latin typeface="Calibri"/>
                <a:cs typeface="Calibri"/>
              </a:rPr>
              <a:t>cardiac </a:t>
            </a:r>
            <a:r>
              <a:rPr spc="-15" dirty="0">
                <a:latin typeface="Calibri"/>
                <a:cs typeface="Calibri"/>
              </a:rPr>
              <a:t>cycle </a:t>
            </a:r>
            <a:r>
              <a:rPr spc="-7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THE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JUGULAR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VENOUS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PULSE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(JVP)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9801" y="76200"/>
            <a:ext cx="3467100" cy="1981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7340" y="1534413"/>
            <a:ext cx="691769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b="1" spc="-30" dirty="0">
                <a:solidFill>
                  <a:srgbClr val="FFFF00"/>
                </a:solidFill>
                <a:latin typeface="Calibri"/>
                <a:cs typeface="Calibri"/>
              </a:rPr>
              <a:t>‘a’</a:t>
            </a:r>
            <a:r>
              <a:rPr sz="28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wave: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Atrial</a:t>
            </a:r>
            <a:r>
              <a:rPr sz="2800" b="1" spc="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systole:</a:t>
            </a:r>
            <a:endParaRPr sz="2800" dirty="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↑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atrial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pressure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during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atrial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contraction</a:t>
            </a:r>
            <a:endParaRPr sz="28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</a:pPr>
            <a:endParaRPr sz="275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800" b="1" spc="-45" dirty="0">
                <a:solidFill>
                  <a:srgbClr val="FFFF00"/>
                </a:solidFill>
                <a:latin typeface="Calibri"/>
                <a:cs typeface="Calibri"/>
              </a:rPr>
              <a:t>‘c’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wave: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Ventricular</a:t>
            </a:r>
            <a:r>
              <a:rPr sz="28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systole</a:t>
            </a:r>
            <a:endParaRPr sz="2800" dirty="0">
              <a:latin typeface="Calibri"/>
              <a:cs typeface="Calibri"/>
            </a:endParaRPr>
          </a:p>
          <a:p>
            <a:pPr marL="1270000" marR="264795" indent="-342900" algn="l" rtl="0">
              <a:lnSpc>
                <a:spcPct val="100000"/>
              </a:lnSpc>
            </a:pPr>
            <a:r>
              <a:rPr sz="2800" spc="40" dirty="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sz="2800" b="1" spc="40" dirty="0">
                <a:solidFill>
                  <a:srgbClr val="FFFF00"/>
                </a:solidFill>
                <a:latin typeface="Calibri"/>
                <a:cs typeface="Calibri"/>
              </a:rPr>
              <a:t>+ve</a:t>
            </a:r>
            <a:r>
              <a:rPr sz="28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as a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result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2800" b="1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bulging of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75" dirty="0">
                <a:solidFill>
                  <a:srgbClr val="FFFF00"/>
                </a:solidFill>
                <a:latin typeface="Calibri"/>
                <a:cs typeface="Calibri"/>
              </a:rPr>
              <a:t>AV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valve </a:t>
            </a:r>
            <a:r>
              <a:rPr sz="2800" b="1" spc="-6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into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 the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atria</a:t>
            </a:r>
            <a:r>
              <a:rPr sz="2800" b="1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during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‘isovolumetric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contraction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phase’</a:t>
            </a:r>
            <a:endParaRPr sz="2800" dirty="0">
              <a:latin typeface="Calibri"/>
              <a:cs typeface="Calibri"/>
            </a:endParaRPr>
          </a:p>
          <a:p>
            <a:pPr marL="1270000" marR="5080" lvl="1" indent="-342900" algn="l" rtl="0"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Wingdings"/>
              <a:buChar char=""/>
              <a:tabLst>
                <a:tab pos="1351280" algn="l"/>
              </a:tabLst>
            </a:pPr>
            <a:r>
              <a:rPr dirty="0"/>
              <a:t>	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-ve</a:t>
            </a:r>
            <a:r>
              <a:rPr sz="28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as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result</a:t>
            </a:r>
            <a:r>
              <a:rPr sz="28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2800" b="1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pulling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the</a:t>
            </a:r>
            <a:r>
              <a:rPr sz="28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atrial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 muscle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&amp;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80" dirty="0">
                <a:solidFill>
                  <a:srgbClr val="FFFF00"/>
                </a:solidFill>
                <a:latin typeface="Calibri"/>
                <a:cs typeface="Calibri"/>
              </a:rPr>
              <a:t>AV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cusps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down</a:t>
            </a: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during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‘rapid </a:t>
            </a:r>
            <a:r>
              <a:rPr sz="2800" b="1" spc="-6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ejection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FFFF00"/>
                </a:solidFill>
                <a:latin typeface="Calibri"/>
                <a:cs typeface="Calibri"/>
              </a:rPr>
              <a:t>phase’,</a:t>
            </a:r>
            <a:r>
              <a:rPr sz="2800" b="1" spc="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resulting</a:t>
            </a:r>
            <a:r>
              <a:rPr sz="2800" b="1" spc="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in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↓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atrial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pressure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141998"/>
            <a:ext cx="4953000" cy="708025"/>
          </a:xfrm>
          <a:prstGeom prst="rect">
            <a:avLst/>
          </a:prstGeom>
          <a:solidFill>
            <a:srgbClr val="1F2022"/>
          </a:solidFill>
          <a:ln w="38100">
            <a:solidFill>
              <a:srgbClr val="00FF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libri"/>
                <a:cs typeface="Calibri"/>
              </a:rPr>
              <a:t>Atrial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pressure</a:t>
            </a:r>
            <a:r>
              <a:rPr sz="4000" spc="20" dirty="0">
                <a:latin typeface="Calibri"/>
                <a:cs typeface="Calibri"/>
              </a:rPr>
              <a:t> </a:t>
            </a:r>
            <a:r>
              <a:rPr sz="4000" spc="-40" dirty="0">
                <a:latin typeface="Calibri"/>
                <a:cs typeface="Calibri"/>
              </a:rPr>
              <a:t>waves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76200"/>
            <a:ext cx="2662301" cy="15213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1140" y="924813"/>
            <a:ext cx="5954395" cy="557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 algn="just" rtl="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b="1" spc="20" dirty="0">
                <a:solidFill>
                  <a:srgbClr val="FFFF00"/>
                </a:solidFill>
                <a:latin typeface="Calibri"/>
                <a:cs typeface="Calibri"/>
              </a:rPr>
              <a:t>‘v’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wave: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Atrial</a:t>
            </a:r>
            <a:r>
              <a:rPr sz="28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diastole</a:t>
            </a:r>
            <a:endParaRPr sz="2800" dirty="0">
              <a:latin typeface="Calibri"/>
              <a:cs typeface="Calibri"/>
            </a:endParaRPr>
          </a:p>
          <a:p>
            <a:pPr marL="1270000" marR="5080" indent="-342900" algn="just" rtl="0">
              <a:lnSpc>
                <a:spcPct val="100000"/>
              </a:lnSpc>
            </a:pPr>
            <a:r>
              <a:rPr sz="2800" spc="30" dirty="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sz="2800" b="1" spc="30" dirty="0">
                <a:solidFill>
                  <a:srgbClr val="FFFF00"/>
                </a:solidFill>
                <a:latin typeface="Calibri"/>
                <a:cs typeface="Calibri"/>
              </a:rPr>
              <a:t>+ve: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atrial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pressure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↑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gradually </a:t>
            </a:r>
            <a:r>
              <a:rPr sz="2800" b="1" spc="-6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due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to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continuous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VR</a:t>
            </a:r>
            <a:endParaRPr sz="2800" dirty="0">
              <a:latin typeface="Calibri"/>
              <a:cs typeface="Calibri"/>
            </a:endParaRPr>
          </a:p>
          <a:p>
            <a:pPr marL="1270000" lvl="1" indent="-343535" algn="just" rtl="0">
              <a:lnSpc>
                <a:spcPct val="100000"/>
              </a:lnSpc>
              <a:buFont typeface="Wingdings"/>
              <a:buChar char=""/>
              <a:tabLst>
                <a:tab pos="1270635" algn="l"/>
              </a:tabLst>
            </a:pP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-ve</a:t>
            </a:r>
            <a:r>
              <a:rPr sz="28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as a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result</a:t>
            </a:r>
            <a:r>
              <a:rPr sz="28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28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↓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atrial</a:t>
            </a:r>
            <a:endParaRPr sz="2800" dirty="0">
              <a:latin typeface="Calibri"/>
              <a:cs typeface="Calibri"/>
            </a:endParaRPr>
          </a:p>
          <a:p>
            <a:pPr marL="1270000" marR="535940" algn="just" rtl="0">
              <a:lnSpc>
                <a:spcPct val="100000"/>
              </a:lnSpc>
            </a:pP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pressure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during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‘rapid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filling </a:t>
            </a:r>
            <a:r>
              <a:rPr sz="2800" b="1" spc="-6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phase’</a:t>
            </a:r>
            <a:endParaRPr sz="2800" dirty="0">
              <a:latin typeface="Calibri"/>
              <a:cs typeface="Calibri"/>
            </a:endParaRPr>
          </a:p>
          <a:p>
            <a:pPr marL="355600" indent="-342900" algn="just" rtl="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‘x’</a:t>
            </a:r>
            <a:r>
              <a:rPr sz="28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descent:</a:t>
            </a:r>
            <a:endParaRPr sz="2800" dirty="0">
              <a:latin typeface="Calibri"/>
              <a:cs typeface="Calibri"/>
            </a:endParaRPr>
          </a:p>
          <a:p>
            <a:pPr marL="1270000" marR="85090" lvl="1" indent="-342900" algn="just" rtl="0">
              <a:lnSpc>
                <a:spcPct val="100000"/>
              </a:lnSpc>
              <a:buFont typeface="Wingdings"/>
              <a:buChar char=""/>
              <a:tabLst>
                <a:tab pos="1270635" algn="l"/>
              </a:tabLst>
            </a:pP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Downward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displacement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sz="2800" b="1" spc="-80" dirty="0">
                <a:solidFill>
                  <a:srgbClr val="FFFF00"/>
                </a:solidFill>
                <a:latin typeface="Calibri"/>
                <a:cs typeface="Calibri"/>
              </a:rPr>
              <a:t>AV </a:t>
            </a:r>
            <a:r>
              <a:rPr sz="2800" b="1" spc="-6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valves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during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‘reduced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ejection </a:t>
            </a:r>
            <a:r>
              <a:rPr sz="2800" b="1" spc="-6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phase’</a:t>
            </a:r>
            <a:endParaRPr sz="2800" dirty="0">
              <a:latin typeface="Calibri"/>
              <a:cs typeface="Calibri"/>
            </a:endParaRPr>
          </a:p>
          <a:p>
            <a:pPr marL="355600" indent="-342900" algn="just" rtl="0">
              <a:lnSpc>
                <a:spcPts val="3350"/>
              </a:lnSpc>
              <a:spcBef>
                <a:spcPts val="2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b="1" spc="20" dirty="0">
                <a:solidFill>
                  <a:srgbClr val="FFFF00"/>
                </a:solidFill>
                <a:latin typeface="Calibri"/>
                <a:cs typeface="Calibri"/>
              </a:rPr>
              <a:t>‘y’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descent:</a:t>
            </a:r>
            <a:endParaRPr sz="2800" dirty="0">
              <a:latin typeface="Calibri"/>
              <a:cs typeface="Calibri"/>
            </a:endParaRPr>
          </a:p>
          <a:p>
            <a:pPr marL="1270000" marR="1114425" lvl="1" indent="-342900" algn="just" rtl="0">
              <a:lnSpc>
                <a:spcPts val="3360"/>
              </a:lnSpc>
              <a:spcBef>
                <a:spcPts val="90"/>
              </a:spcBef>
              <a:buFont typeface="Wingdings"/>
              <a:buChar char=""/>
              <a:tabLst>
                <a:tab pos="1270635" algn="l"/>
              </a:tabLst>
            </a:pP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↓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atrial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pressure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during </a:t>
            </a:r>
            <a:r>
              <a:rPr sz="2800" b="1" spc="-6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‘reduced</a:t>
            </a:r>
            <a:r>
              <a:rPr sz="2800" b="1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filling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 phase’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141998"/>
            <a:ext cx="5562600" cy="708025"/>
          </a:xfrm>
          <a:prstGeom prst="rect">
            <a:avLst/>
          </a:prstGeom>
          <a:solidFill>
            <a:srgbClr val="1F2022"/>
          </a:solidFill>
          <a:ln w="38100">
            <a:solidFill>
              <a:srgbClr val="00FF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52959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libri"/>
                <a:cs typeface="Calibri"/>
              </a:rPr>
              <a:t>Atrial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pressure</a:t>
            </a:r>
            <a:r>
              <a:rPr sz="4000" spc="20" dirty="0">
                <a:latin typeface="Calibri"/>
                <a:cs typeface="Calibri"/>
              </a:rPr>
              <a:t> </a:t>
            </a:r>
            <a:r>
              <a:rPr sz="4000" spc="-40" dirty="0">
                <a:latin typeface="Calibri"/>
                <a:cs typeface="Calibri"/>
              </a:rPr>
              <a:t>waves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9648"/>
            <a:ext cx="5715000" cy="67289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381063"/>
            <a:ext cx="6172200" cy="579755"/>
          </a:xfrm>
          <a:prstGeom prst="rect">
            <a:avLst/>
          </a:prstGeom>
          <a:solidFill>
            <a:srgbClr val="1F2022"/>
          </a:solidFill>
          <a:ln w="57150">
            <a:solidFill>
              <a:srgbClr val="00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6850">
              <a:lnSpc>
                <a:spcPts val="4135"/>
              </a:lnSpc>
            </a:pPr>
            <a:r>
              <a:rPr sz="3600" spc="35" dirty="0">
                <a:solidFill>
                  <a:srgbClr val="FFFFFF"/>
                </a:solidFill>
              </a:rPr>
              <a:t>ABNORMALITIES</a:t>
            </a:r>
            <a:r>
              <a:rPr sz="3600" spc="95" dirty="0">
                <a:solidFill>
                  <a:srgbClr val="FFFFFF"/>
                </a:solidFill>
              </a:rPr>
              <a:t> </a:t>
            </a:r>
            <a:r>
              <a:rPr sz="3600" spc="15" dirty="0">
                <a:solidFill>
                  <a:srgbClr val="FFFFFF"/>
                </a:solidFill>
              </a:rPr>
              <a:t>OF</a:t>
            </a:r>
            <a:r>
              <a:rPr sz="3600" spc="155" dirty="0">
                <a:solidFill>
                  <a:srgbClr val="FFFFFF"/>
                </a:solidFill>
              </a:rPr>
              <a:t> </a:t>
            </a:r>
            <a:r>
              <a:rPr sz="3600" spc="30" dirty="0"/>
              <a:t>“a”</a:t>
            </a:r>
            <a:r>
              <a:rPr sz="3600" spc="90" dirty="0"/>
              <a:t> </a:t>
            </a:r>
            <a:r>
              <a:rPr sz="3600" spc="-60" dirty="0">
                <a:solidFill>
                  <a:srgbClr val="FFFFFF"/>
                </a:solidFill>
              </a:rPr>
              <a:t>WAVE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12140" y="1068251"/>
            <a:ext cx="7288530" cy="515175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815"/>
              </a:spcBef>
              <a:buSzPct val="121428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10" dirty="0">
                <a:solidFill>
                  <a:srgbClr val="00FF00"/>
                </a:solidFill>
                <a:latin typeface="Arial Narrow"/>
                <a:cs typeface="Arial Narrow"/>
              </a:rPr>
              <a:t>Elevated</a:t>
            </a:r>
            <a:r>
              <a:rPr sz="2800" b="1" spc="110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800" b="1" i="1" spc="-5" dirty="0">
                <a:solidFill>
                  <a:srgbClr val="00FF00"/>
                </a:solidFill>
                <a:latin typeface="Arial Narrow"/>
                <a:cs typeface="Arial Narrow"/>
              </a:rPr>
              <a:t>a</a:t>
            </a:r>
            <a:r>
              <a:rPr sz="2800" b="1" i="1" spc="30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800" b="1" spc="10" dirty="0">
                <a:solidFill>
                  <a:srgbClr val="00FF00"/>
                </a:solidFill>
                <a:latin typeface="Arial Narrow"/>
                <a:cs typeface="Arial Narrow"/>
              </a:rPr>
              <a:t>wave</a:t>
            </a:r>
            <a:endParaRPr sz="2800" dirty="0">
              <a:latin typeface="Arial Narrow"/>
              <a:cs typeface="Arial Narrow"/>
            </a:endParaRPr>
          </a:p>
          <a:p>
            <a:pPr marL="381635" algn="l" rtl="0">
              <a:lnSpc>
                <a:spcPct val="100000"/>
              </a:lnSpc>
              <a:spcBef>
                <a:spcPts val="615"/>
              </a:spcBef>
            </a:pP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Tricuspid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stenosis</a:t>
            </a:r>
            <a:endParaRPr sz="2400" dirty="0">
              <a:latin typeface="Arial Narrow"/>
              <a:cs typeface="Arial Narrow"/>
            </a:endParaRPr>
          </a:p>
          <a:p>
            <a:pPr marL="381635" algn="l" rtl="0">
              <a:lnSpc>
                <a:spcPts val="2590"/>
              </a:lnSpc>
              <a:spcBef>
                <a:spcPts val="600"/>
              </a:spcBef>
            </a:pP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Decreased</a:t>
            </a:r>
            <a:r>
              <a:rPr sz="2400" b="1" spc="6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ventricular</a:t>
            </a:r>
            <a:r>
              <a:rPr sz="24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compliance</a:t>
            </a:r>
            <a:r>
              <a:rPr sz="2400" b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(ventricular failure,</a:t>
            </a:r>
            <a:endParaRPr sz="2400" dirty="0">
              <a:latin typeface="Arial Narrow"/>
              <a:cs typeface="Arial Narrow"/>
            </a:endParaRPr>
          </a:p>
          <a:p>
            <a:pPr marL="355600" algn="l" rtl="0">
              <a:lnSpc>
                <a:spcPts val="2590"/>
              </a:lnSpc>
              <a:tabLst>
                <a:tab pos="2661920" algn="l"/>
              </a:tabLst>
            </a:pP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pulmonic</a:t>
            </a:r>
            <a:r>
              <a:rPr sz="2400" b="1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valve	</a:t>
            </a:r>
            <a:r>
              <a:rPr sz="2400" b="1" spc="30" dirty="0">
                <a:solidFill>
                  <a:srgbClr val="FFFFFF"/>
                </a:solidFill>
                <a:latin typeface="Arial Narrow"/>
                <a:cs typeface="Arial Narrow"/>
              </a:rPr>
              <a:t>stenosis,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or</a:t>
            </a:r>
            <a:r>
              <a:rPr sz="2400" b="1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pulmonary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30" dirty="0">
                <a:solidFill>
                  <a:srgbClr val="FFFFFF"/>
                </a:solidFill>
                <a:latin typeface="Arial Narrow"/>
                <a:cs typeface="Arial Narrow"/>
              </a:rPr>
              <a:t>hypertension</a:t>
            </a:r>
            <a:r>
              <a:rPr sz="2400" spc="30" dirty="0">
                <a:solidFill>
                  <a:srgbClr val="FFFFFF"/>
                </a:solidFill>
                <a:latin typeface="Arial Narrow"/>
                <a:cs typeface="Arial Narrow"/>
              </a:rPr>
              <a:t>)</a:t>
            </a:r>
            <a:endParaRPr sz="2400" dirty="0">
              <a:latin typeface="Arial Narrow"/>
              <a:cs typeface="Arial Narrow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85"/>
              </a:spcBef>
              <a:buSzPct val="121428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15" dirty="0">
                <a:solidFill>
                  <a:srgbClr val="00FF00"/>
                </a:solidFill>
                <a:latin typeface="Arial Narrow"/>
                <a:cs typeface="Arial Narrow"/>
              </a:rPr>
              <a:t>Cannon</a:t>
            </a:r>
            <a:r>
              <a:rPr sz="2800" b="1" spc="65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800" b="1" i="1" spc="-5" dirty="0">
                <a:solidFill>
                  <a:srgbClr val="00FF00"/>
                </a:solidFill>
                <a:latin typeface="Arial Narrow"/>
                <a:cs typeface="Arial Narrow"/>
              </a:rPr>
              <a:t>a</a:t>
            </a:r>
            <a:r>
              <a:rPr sz="2800" b="1" i="1" spc="25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800" b="1" spc="10" dirty="0">
                <a:solidFill>
                  <a:srgbClr val="00FF00"/>
                </a:solidFill>
                <a:latin typeface="Arial Narrow"/>
                <a:cs typeface="Arial Narrow"/>
              </a:rPr>
              <a:t>wave</a:t>
            </a:r>
            <a:endParaRPr sz="2800" dirty="0">
              <a:latin typeface="Arial Narrow"/>
              <a:cs typeface="Arial Narrow"/>
            </a:endParaRPr>
          </a:p>
          <a:p>
            <a:pPr marL="355600" marR="361315" indent="26034" algn="l" rtl="0">
              <a:lnSpc>
                <a:spcPct val="82100"/>
              </a:lnSpc>
              <a:spcBef>
                <a:spcPts val="1125"/>
              </a:spcBef>
            </a:pPr>
            <a:r>
              <a:rPr sz="2400" b="1" i="1" spc="25" dirty="0">
                <a:solidFill>
                  <a:srgbClr val="FFFFFF"/>
                </a:solidFill>
                <a:latin typeface="Arial Narrow"/>
                <a:cs typeface="Arial Narrow"/>
              </a:rPr>
              <a:t>Atrial-ventricular</a:t>
            </a:r>
            <a:r>
              <a:rPr sz="2400" b="1" i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i="1" spc="25" dirty="0">
                <a:solidFill>
                  <a:srgbClr val="FFFFFF"/>
                </a:solidFill>
                <a:latin typeface="Arial Narrow"/>
                <a:cs typeface="Arial Narrow"/>
              </a:rPr>
              <a:t>asynchrony</a:t>
            </a:r>
            <a:r>
              <a:rPr sz="2400" b="1" i="1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i="1" spc="25" dirty="0">
                <a:solidFill>
                  <a:srgbClr val="959595"/>
                </a:solidFill>
                <a:latin typeface="Arial Narrow"/>
                <a:cs typeface="Arial Narrow"/>
              </a:rPr>
              <a:t>(atria</a:t>
            </a:r>
            <a:r>
              <a:rPr sz="1800" b="1" i="1" spc="35" dirty="0">
                <a:solidFill>
                  <a:srgbClr val="959595"/>
                </a:solidFill>
                <a:latin typeface="Arial Narrow"/>
                <a:cs typeface="Arial Narrow"/>
              </a:rPr>
              <a:t> </a:t>
            </a:r>
            <a:r>
              <a:rPr sz="1800" b="1" i="1" spc="25" dirty="0">
                <a:solidFill>
                  <a:srgbClr val="959595"/>
                </a:solidFill>
                <a:latin typeface="Arial Narrow"/>
                <a:cs typeface="Arial Narrow"/>
              </a:rPr>
              <a:t>contract</a:t>
            </a:r>
            <a:r>
              <a:rPr sz="1800" b="1" i="1" spc="30" dirty="0">
                <a:solidFill>
                  <a:srgbClr val="959595"/>
                </a:solidFill>
                <a:latin typeface="Arial Narrow"/>
                <a:cs typeface="Arial Narrow"/>
              </a:rPr>
              <a:t> </a:t>
            </a:r>
            <a:r>
              <a:rPr sz="1800" b="1" i="1" spc="20" dirty="0">
                <a:solidFill>
                  <a:srgbClr val="959595"/>
                </a:solidFill>
                <a:latin typeface="Arial Narrow"/>
                <a:cs typeface="Arial Narrow"/>
              </a:rPr>
              <a:t>against</a:t>
            </a:r>
            <a:r>
              <a:rPr sz="1800" b="1" i="1" spc="55" dirty="0">
                <a:solidFill>
                  <a:srgbClr val="959595"/>
                </a:solidFill>
                <a:latin typeface="Arial Narrow"/>
                <a:cs typeface="Arial Narrow"/>
              </a:rPr>
              <a:t> </a:t>
            </a:r>
            <a:r>
              <a:rPr sz="1800" b="1" i="1" dirty="0">
                <a:solidFill>
                  <a:srgbClr val="959595"/>
                </a:solidFill>
                <a:latin typeface="Arial Narrow"/>
                <a:cs typeface="Arial Narrow"/>
              </a:rPr>
              <a:t>a</a:t>
            </a:r>
            <a:r>
              <a:rPr sz="1800" b="1" i="1" spc="60" dirty="0">
                <a:solidFill>
                  <a:srgbClr val="959595"/>
                </a:solidFill>
                <a:latin typeface="Arial Narrow"/>
                <a:cs typeface="Arial Narrow"/>
              </a:rPr>
              <a:t> </a:t>
            </a:r>
            <a:r>
              <a:rPr sz="1800" b="1" i="1" spc="20" dirty="0">
                <a:solidFill>
                  <a:srgbClr val="959595"/>
                </a:solidFill>
                <a:latin typeface="Arial Narrow"/>
                <a:cs typeface="Arial Narrow"/>
              </a:rPr>
              <a:t>closed </a:t>
            </a:r>
            <a:r>
              <a:rPr sz="1800" b="1" i="1" spc="-395" dirty="0">
                <a:solidFill>
                  <a:srgbClr val="959595"/>
                </a:solidFill>
                <a:latin typeface="Arial Narrow"/>
                <a:cs typeface="Arial Narrow"/>
              </a:rPr>
              <a:t> </a:t>
            </a:r>
            <a:r>
              <a:rPr sz="1800" b="1" i="1" spc="25" dirty="0">
                <a:solidFill>
                  <a:srgbClr val="959595"/>
                </a:solidFill>
                <a:latin typeface="Arial Narrow"/>
                <a:cs typeface="Arial Narrow"/>
              </a:rPr>
              <a:t>tricuspid </a:t>
            </a:r>
            <a:r>
              <a:rPr sz="1800" b="1" i="1" spc="20" dirty="0">
                <a:solidFill>
                  <a:srgbClr val="959595"/>
                </a:solidFill>
                <a:latin typeface="Arial Narrow"/>
                <a:cs typeface="Arial Narrow"/>
              </a:rPr>
              <a:t>valve)</a:t>
            </a:r>
            <a:endParaRPr sz="1800" dirty="0">
              <a:latin typeface="Arial Narrow"/>
              <a:cs typeface="Arial Narrow"/>
            </a:endParaRPr>
          </a:p>
          <a:p>
            <a:pPr marL="355600" marR="328930" indent="26034" algn="l" rtl="0">
              <a:lnSpc>
                <a:spcPts val="2300"/>
              </a:lnSpc>
              <a:spcBef>
                <a:spcPts val="1145"/>
              </a:spcBef>
            </a:pP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complete heart</a:t>
            </a:r>
            <a:r>
              <a:rPr sz="2400" b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block,</a:t>
            </a:r>
            <a:r>
              <a:rPr sz="2400" b="1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following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premature</a:t>
            </a:r>
            <a:r>
              <a:rPr sz="2400" b="1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ventricular </a:t>
            </a:r>
            <a:r>
              <a:rPr sz="2400" b="1" spc="-5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contraction,</a:t>
            </a:r>
            <a:r>
              <a:rPr sz="2400" b="1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during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ventricular</a:t>
            </a:r>
            <a:r>
              <a:rPr sz="2400" b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tachycardia, with </a:t>
            </a:r>
            <a:r>
              <a:rPr sz="2400" b="1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ventricular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pacemaker</a:t>
            </a:r>
            <a:endParaRPr sz="2400" dirty="0">
              <a:latin typeface="Arial Narrow"/>
              <a:cs typeface="Arial Narrow"/>
            </a:endParaRPr>
          </a:p>
          <a:p>
            <a:pPr marL="355600" indent="-342900" algn="l" rtl="0">
              <a:lnSpc>
                <a:spcPct val="100000"/>
              </a:lnSpc>
              <a:spcBef>
                <a:spcPts val="615"/>
              </a:spcBef>
              <a:buSzPct val="121428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10" dirty="0">
                <a:solidFill>
                  <a:srgbClr val="00FF00"/>
                </a:solidFill>
                <a:latin typeface="Arial Narrow"/>
                <a:cs typeface="Arial Narrow"/>
              </a:rPr>
              <a:t>Absent</a:t>
            </a:r>
            <a:r>
              <a:rPr sz="2800" b="1" spc="80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800" b="1" i="1" spc="-5" dirty="0">
                <a:solidFill>
                  <a:srgbClr val="00FF00"/>
                </a:solidFill>
                <a:latin typeface="Arial Narrow"/>
                <a:cs typeface="Arial Narrow"/>
              </a:rPr>
              <a:t>a</a:t>
            </a:r>
            <a:r>
              <a:rPr sz="2800" b="1" i="1" spc="35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800" b="1" spc="10" dirty="0">
                <a:solidFill>
                  <a:srgbClr val="00FF00"/>
                </a:solidFill>
                <a:latin typeface="Arial Narrow"/>
                <a:cs typeface="Arial Narrow"/>
              </a:rPr>
              <a:t>wave</a:t>
            </a:r>
            <a:endParaRPr sz="2800" dirty="0">
              <a:latin typeface="Arial Narrow"/>
              <a:cs typeface="Arial Narrow"/>
            </a:endParaRPr>
          </a:p>
          <a:p>
            <a:pPr marL="355600" marR="2684145" indent="16510" algn="l" rtl="0">
              <a:lnSpc>
                <a:spcPct val="80000"/>
              </a:lnSpc>
              <a:spcBef>
                <a:spcPts val="1190"/>
              </a:spcBef>
            </a:pP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Atrial</a:t>
            </a:r>
            <a:r>
              <a:rPr sz="2400" b="1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fibrillation</a:t>
            </a:r>
            <a:r>
              <a:rPr sz="24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or</a:t>
            </a:r>
            <a:r>
              <a:rPr sz="2400" b="1" spc="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atrial</a:t>
            </a:r>
            <a:r>
              <a:rPr sz="2400" b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standstill </a:t>
            </a:r>
            <a:r>
              <a:rPr sz="2400" b="1" spc="-5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Atrial</a:t>
            </a:r>
            <a:r>
              <a:rPr sz="2400" b="1" spc="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flutter</a:t>
            </a:r>
            <a:endParaRPr sz="24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6382" y="506933"/>
            <a:ext cx="30206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0" dirty="0">
                <a:solidFill>
                  <a:srgbClr val="FFFF1D"/>
                </a:solidFill>
                <a:latin typeface="Calibri"/>
                <a:cs typeface="Calibri"/>
              </a:rPr>
              <a:t>CARDIAC</a:t>
            </a:r>
            <a:r>
              <a:rPr sz="3600" spc="25" dirty="0">
                <a:solidFill>
                  <a:srgbClr val="FFFF1D"/>
                </a:solidFill>
                <a:latin typeface="Calibri"/>
                <a:cs typeface="Calibri"/>
              </a:rPr>
              <a:t> </a:t>
            </a:r>
            <a:r>
              <a:rPr sz="3600" spc="5" dirty="0">
                <a:solidFill>
                  <a:srgbClr val="FFFF1D"/>
                </a:solidFill>
                <a:latin typeface="Calibri"/>
                <a:cs typeface="Calibri"/>
              </a:rPr>
              <a:t>CYCLE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31962" y="5008562"/>
            <a:ext cx="5527675" cy="803275"/>
            <a:chOff x="1731962" y="5008562"/>
            <a:chExt cx="5527675" cy="803275"/>
          </a:xfrm>
        </p:grpSpPr>
        <p:sp>
          <p:nvSpPr>
            <p:cNvPr id="4" name="object 4"/>
            <p:cNvSpPr/>
            <p:nvPr/>
          </p:nvSpPr>
          <p:spPr>
            <a:xfrm>
              <a:off x="1752600" y="5029200"/>
              <a:ext cx="5486400" cy="762000"/>
            </a:xfrm>
            <a:custGeom>
              <a:avLst/>
              <a:gdLst/>
              <a:ahLst/>
              <a:cxnLst/>
              <a:rect l="l" t="t" r="r" b="b"/>
              <a:pathLst>
                <a:path w="5486400" h="762000">
                  <a:moveTo>
                    <a:pt x="5359400" y="0"/>
                  </a:moveTo>
                  <a:lnTo>
                    <a:pt x="127000" y="0"/>
                  </a:lnTo>
                  <a:lnTo>
                    <a:pt x="77581" y="9985"/>
                  </a:lnTo>
                  <a:lnTo>
                    <a:pt x="37211" y="37210"/>
                  </a:lnTo>
                  <a:lnTo>
                    <a:pt x="9985" y="77581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5" y="684434"/>
                  </a:lnTo>
                  <a:lnTo>
                    <a:pt x="37210" y="724803"/>
                  </a:lnTo>
                  <a:lnTo>
                    <a:pt x="77581" y="752019"/>
                  </a:lnTo>
                  <a:lnTo>
                    <a:pt x="127000" y="762000"/>
                  </a:lnTo>
                  <a:lnTo>
                    <a:pt x="5359400" y="762000"/>
                  </a:lnTo>
                  <a:lnTo>
                    <a:pt x="5408818" y="752019"/>
                  </a:lnTo>
                  <a:lnTo>
                    <a:pt x="5449189" y="724803"/>
                  </a:lnTo>
                  <a:lnTo>
                    <a:pt x="5476414" y="684434"/>
                  </a:lnTo>
                  <a:lnTo>
                    <a:pt x="5486400" y="635000"/>
                  </a:lnTo>
                  <a:lnTo>
                    <a:pt x="5486400" y="127000"/>
                  </a:lnTo>
                  <a:lnTo>
                    <a:pt x="5476414" y="77581"/>
                  </a:lnTo>
                  <a:lnTo>
                    <a:pt x="5449189" y="37211"/>
                  </a:lnTo>
                  <a:lnTo>
                    <a:pt x="5408818" y="9985"/>
                  </a:lnTo>
                  <a:lnTo>
                    <a:pt x="5359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52600" y="5029200"/>
              <a:ext cx="5486400" cy="762000"/>
            </a:xfrm>
            <a:custGeom>
              <a:avLst/>
              <a:gdLst/>
              <a:ahLst/>
              <a:cxnLst/>
              <a:rect l="l" t="t" r="r" b="b"/>
              <a:pathLst>
                <a:path w="5486400" h="762000">
                  <a:moveTo>
                    <a:pt x="0" y="127000"/>
                  </a:moveTo>
                  <a:lnTo>
                    <a:pt x="9985" y="77581"/>
                  </a:lnTo>
                  <a:lnTo>
                    <a:pt x="37211" y="37210"/>
                  </a:lnTo>
                  <a:lnTo>
                    <a:pt x="77581" y="9985"/>
                  </a:lnTo>
                  <a:lnTo>
                    <a:pt x="127000" y="0"/>
                  </a:lnTo>
                  <a:lnTo>
                    <a:pt x="5359400" y="0"/>
                  </a:lnTo>
                  <a:lnTo>
                    <a:pt x="5408818" y="9985"/>
                  </a:lnTo>
                  <a:lnTo>
                    <a:pt x="5449189" y="37211"/>
                  </a:lnTo>
                  <a:lnTo>
                    <a:pt x="5476414" y="77581"/>
                  </a:lnTo>
                  <a:lnTo>
                    <a:pt x="5486400" y="127000"/>
                  </a:lnTo>
                  <a:lnTo>
                    <a:pt x="5486400" y="635000"/>
                  </a:lnTo>
                  <a:lnTo>
                    <a:pt x="5476414" y="684434"/>
                  </a:lnTo>
                  <a:lnTo>
                    <a:pt x="5449189" y="724803"/>
                  </a:lnTo>
                  <a:lnTo>
                    <a:pt x="5408818" y="752019"/>
                  </a:lnTo>
                  <a:lnTo>
                    <a:pt x="5359400" y="762000"/>
                  </a:lnTo>
                  <a:lnTo>
                    <a:pt x="127000" y="762000"/>
                  </a:lnTo>
                  <a:lnTo>
                    <a:pt x="77581" y="752019"/>
                  </a:lnTo>
                  <a:lnTo>
                    <a:pt x="37210" y="724803"/>
                  </a:lnTo>
                  <a:lnTo>
                    <a:pt x="9985" y="684434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412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8340" y="1563370"/>
            <a:ext cx="7419975" cy="41605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3535" algn="l" rtl="0">
              <a:lnSpc>
                <a:spcPct val="90000"/>
              </a:lnSpc>
              <a:spcBef>
                <a:spcPts val="459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u="heavy" spc="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Definition:</a:t>
            </a:r>
            <a:r>
              <a:rPr sz="3000" spc="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Cardiac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Cycle 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25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3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duration </a:t>
            </a:r>
            <a:r>
              <a:rPr sz="3000" spc="-6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comprising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3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3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beginning</a:t>
            </a:r>
            <a:r>
              <a:rPr sz="3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3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heart</a:t>
            </a:r>
            <a:r>
              <a:rPr sz="3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contraction 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beginning 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r>
              <a:rPr sz="3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heart</a:t>
            </a:r>
            <a:r>
              <a:rPr sz="3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contraction.</a:t>
            </a:r>
            <a:endParaRPr sz="30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40"/>
              </a:spcBef>
              <a:buClr>
                <a:srgbClr val="DC9E1F"/>
              </a:buClr>
            </a:pPr>
            <a:r>
              <a:rPr lang="en-US" sz="3200" dirty="0">
                <a:latin typeface="Calibri"/>
                <a:cs typeface="Calibri"/>
              </a:rPr>
              <a:t>a</a:t>
            </a:r>
            <a:endParaRPr sz="3200" dirty="0">
              <a:latin typeface="Calibri"/>
              <a:cs typeface="Calibri"/>
            </a:endParaRPr>
          </a:p>
          <a:p>
            <a:pPr marL="355600" marR="236854" indent="-343535" algn="l" rtl="0">
              <a:lnSpc>
                <a:spcPts val="3240"/>
              </a:lnSpc>
              <a:buClr>
                <a:srgbClr val="DC9E1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3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heart</a:t>
            </a:r>
            <a:r>
              <a:rPr sz="3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r>
              <a:rPr sz="3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75</a:t>
            </a:r>
            <a:r>
              <a:rPr sz="3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beats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3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minute 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duration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3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Cardiac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 cycle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0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00FF00"/>
                </a:solidFill>
                <a:latin typeface="Calibri"/>
                <a:cs typeface="Calibri"/>
              </a:rPr>
              <a:t>0.8</a:t>
            </a:r>
            <a:r>
              <a:rPr sz="3000" spc="5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second.</a:t>
            </a:r>
            <a:endParaRPr sz="30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</a:pPr>
            <a:endParaRPr sz="2850" dirty="0">
              <a:latin typeface="Calibri"/>
              <a:cs typeface="Calibri"/>
            </a:endParaRPr>
          </a:p>
          <a:p>
            <a:pPr marL="194945" algn="ctr" rtl="0">
              <a:lnSpc>
                <a:spcPct val="100000"/>
              </a:lnSpc>
            </a:pPr>
            <a:r>
              <a:rPr sz="4400" spc="-5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4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2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4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30" dirty="0">
                <a:solidFill>
                  <a:srgbClr val="FFFFFF"/>
                </a:solidFill>
                <a:latin typeface="Calibri"/>
                <a:cs typeface="Calibri"/>
              </a:rPr>
              <a:t>Events?</a:t>
            </a:r>
            <a:endParaRPr sz="4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961504"/>
            <a:ext cx="7620000" cy="5562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10702" y="6421018"/>
            <a:ext cx="205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001F5F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274637"/>
            <a:ext cx="7696200" cy="563880"/>
          </a:xfrm>
          <a:prstGeom prst="rect">
            <a:avLst/>
          </a:prstGeom>
          <a:solidFill>
            <a:srgbClr val="1F2022"/>
          </a:solidFill>
          <a:ln w="38100">
            <a:solidFill>
              <a:srgbClr val="00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5585">
              <a:lnSpc>
                <a:spcPts val="4365"/>
              </a:lnSpc>
            </a:pPr>
            <a:r>
              <a:rPr sz="4000" spc="5" dirty="0">
                <a:solidFill>
                  <a:srgbClr val="FFFFFF"/>
                </a:solidFill>
                <a:latin typeface="Calibri"/>
                <a:cs typeface="Calibri"/>
              </a:rPr>
              <a:t>CORRELATING</a:t>
            </a:r>
            <a:r>
              <a:rPr sz="4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5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r>
              <a:rPr sz="4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15" dirty="0">
                <a:solidFill>
                  <a:srgbClr val="FFFFFF"/>
                </a:solidFill>
                <a:latin typeface="Calibri"/>
                <a:cs typeface="Calibri"/>
              </a:rPr>
              <a:t>TOGETHER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66602" y="5557202"/>
            <a:ext cx="620395" cy="972819"/>
            <a:chOff x="4566602" y="5557202"/>
            <a:chExt cx="620395" cy="97281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6602" y="5557202"/>
              <a:ext cx="163195" cy="16319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0" y="5842952"/>
              <a:ext cx="609600" cy="681355"/>
            </a:xfrm>
            <a:custGeom>
              <a:avLst/>
              <a:gdLst/>
              <a:ahLst/>
              <a:cxnLst/>
              <a:rect l="l" t="t" r="r" b="b"/>
              <a:pathLst>
                <a:path w="609600" h="681354">
                  <a:moveTo>
                    <a:pt x="124840" y="0"/>
                  </a:moveTo>
                  <a:lnTo>
                    <a:pt x="101600" y="405447"/>
                  </a:lnTo>
                  <a:lnTo>
                    <a:pt x="0" y="405447"/>
                  </a:lnTo>
                  <a:lnTo>
                    <a:pt x="0" y="681151"/>
                  </a:lnTo>
                  <a:lnTo>
                    <a:pt x="609600" y="681151"/>
                  </a:lnTo>
                  <a:lnTo>
                    <a:pt x="609600" y="405447"/>
                  </a:lnTo>
                  <a:lnTo>
                    <a:pt x="254000" y="405447"/>
                  </a:lnTo>
                  <a:lnTo>
                    <a:pt x="1248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0" y="5842952"/>
              <a:ext cx="609600" cy="681355"/>
            </a:xfrm>
            <a:custGeom>
              <a:avLst/>
              <a:gdLst/>
              <a:ahLst/>
              <a:cxnLst/>
              <a:rect l="l" t="t" r="r" b="b"/>
              <a:pathLst>
                <a:path w="609600" h="681354">
                  <a:moveTo>
                    <a:pt x="0" y="405447"/>
                  </a:moveTo>
                  <a:lnTo>
                    <a:pt x="101600" y="405447"/>
                  </a:lnTo>
                  <a:lnTo>
                    <a:pt x="124840" y="0"/>
                  </a:lnTo>
                  <a:lnTo>
                    <a:pt x="254000" y="405447"/>
                  </a:lnTo>
                  <a:lnTo>
                    <a:pt x="609600" y="405447"/>
                  </a:lnTo>
                  <a:lnTo>
                    <a:pt x="609600" y="451396"/>
                  </a:lnTo>
                  <a:lnTo>
                    <a:pt x="609600" y="520319"/>
                  </a:lnTo>
                  <a:lnTo>
                    <a:pt x="609600" y="681151"/>
                  </a:lnTo>
                  <a:lnTo>
                    <a:pt x="254000" y="681151"/>
                  </a:lnTo>
                  <a:lnTo>
                    <a:pt x="101600" y="681151"/>
                  </a:lnTo>
                  <a:lnTo>
                    <a:pt x="0" y="681151"/>
                  </a:lnTo>
                  <a:lnTo>
                    <a:pt x="0" y="520319"/>
                  </a:lnTo>
                  <a:lnTo>
                    <a:pt x="0" y="451396"/>
                  </a:lnTo>
                  <a:lnTo>
                    <a:pt x="0" y="405447"/>
                  </a:lnTo>
                  <a:close/>
                </a:path>
              </a:pathLst>
            </a:custGeom>
            <a:ln w="10795">
              <a:solidFill>
                <a:srgbClr val="5B6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72000" y="6248400"/>
            <a:ext cx="609600" cy="276225"/>
          </a:xfrm>
          <a:prstGeom prst="rect">
            <a:avLst/>
          </a:prstGeom>
          <a:solidFill>
            <a:srgbClr val="1F2022"/>
          </a:solidFill>
          <a:ln w="10795">
            <a:solidFill>
              <a:srgbClr val="5B6D7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0180">
              <a:lnSpc>
                <a:spcPts val="1600"/>
              </a:lnSpc>
            </a:pPr>
            <a:r>
              <a:rPr sz="2700" b="1" spc="-7" baseline="-16975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76225"/>
            <a:ext cx="5368290" cy="6463665"/>
          </a:xfrm>
          <a:custGeom>
            <a:avLst/>
            <a:gdLst/>
            <a:ahLst/>
            <a:cxnLst/>
            <a:rect l="l" t="t" r="r" b="b"/>
            <a:pathLst>
              <a:path w="5368290" h="6463665">
                <a:moveTo>
                  <a:pt x="0" y="6463284"/>
                </a:moveTo>
                <a:lnTo>
                  <a:pt x="5367909" y="6463284"/>
                </a:lnTo>
                <a:lnTo>
                  <a:pt x="5367909" y="0"/>
                </a:lnTo>
                <a:lnTo>
                  <a:pt x="0" y="0"/>
                </a:lnTo>
                <a:lnTo>
                  <a:pt x="0" y="6463284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03123"/>
            <a:ext cx="5189855" cy="633603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87960" marR="459740" indent="-175260" algn="l" rtl="0">
              <a:lnSpc>
                <a:spcPts val="2800"/>
              </a:lnSpc>
              <a:spcBef>
                <a:spcPts val="260"/>
              </a:spcBef>
              <a:buFont typeface="Arial"/>
              <a:buChar char="•"/>
              <a:tabLst>
                <a:tab pos="18796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Phase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atrial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contraction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at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end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diastole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(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JVP</a:t>
            </a:r>
            <a:r>
              <a:rPr sz="24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‘a’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wave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)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[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≈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Arial Narrow"/>
                <a:cs typeface="Arial Narrow"/>
              </a:rPr>
              <a:t>0.11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sec]</a:t>
            </a:r>
            <a:endParaRPr sz="2400" dirty="0">
              <a:latin typeface="Arial Narrow"/>
              <a:cs typeface="Arial Narrow"/>
            </a:endParaRPr>
          </a:p>
          <a:p>
            <a:pPr marL="187960" indent="-175260" algn="l" rtl="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796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Preceded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by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atrial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depolarization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( P</a:t>
            </a:r>
            <a:r>
              <a:rPr sz="2400" b="1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wave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).</a:t>
            </a:r>
            <a:endParaRPr sz="2400" dirty="0">
              <a:latin typeface="Arial Narrow"/>
              <a:cs typeface="Arial Narrow"/>
            </a:endParaRPr>
          </a:p>
          <a:p>
            <a:pPr marL="187960" marR="279400" indent="-175260" algn="l" rtl="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7960" algn="l"/>
              </a:tabLst>
            </a:pPr>
            <a:r>
              <a:rPr sz="2400" b="1" spc="-20" dirty="0">
                <a:solidFill>
                  <a:srgbClr val="FFFF00"/>
                </a:solidFill>
                <a:latin typeface="Arial Narrow"/>
                <a:cs typeface="Arial Narrow"/>
              </a:rPr>
              <a:t>Valves: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A-V valves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open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(semilunar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valves closed).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blood goes from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atria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2400" b="1" spc="-5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ventricles.</a:t>
            </a:r>
            <a:endParaRPr sz="2400" dirty="0">
              <a:latin typeface="Arial Narrow"/>
              <a:cs typeface="Arial Narrow"/>
            </a:endParaRPr>
          </a:p>
          <a:p>
            <a:pPr marL="187960" indent="-175260" algn="l" rtl="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87960" algn="l"/>
              </a:tabLst>
            </a:pP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Ventricular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volume:</a:t>
            </a:r>
            <a:r>
              <a:rPr sz="2400" b="1" spc="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up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130</a:t>
            </a:r>
            <a:r>
              <a:rPr sz="24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ml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(EDV)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.</a:t>
            </a:r>
            <a:endParaRPr sz="2400" dirty="0">
              <a:latin typeface="Arial Narrow"/>
              <a:cs typeface="Arial Narrow"/>
            </a:endParaRPr>
          </a:p>
          <a:p>
            <a:pPr marL="187960" indent="-175260" algn="l" rtl="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7960" algn="l"/>
              </a:tabLst>
            </a:pP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Ventricular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pressure:</a:t>
            </a:r>
            <a:r>
              <a:rPr sz="2400" b="1" spc="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First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slightly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↑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due</a:t>
            </a:r>
            <a:endParaRPr sz="2400" dirty="0">
              <a:latin typeface="Arial Narrow"/>
              <a:cs typeface="Arial Narrow"/>
            </a:endParaRPr>
          </a:p>
          <a:p>
            <a:pPr marL="187960" marR="22860" algn="just" rtl="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entry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blood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from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atria. Then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↓ due to </a:t>
            </a:r>
            <a:r>
              <a:rPr sz="2400" b="1" spc="-5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dilatation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ventricles. In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both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cases, it is </a:t>
            </a:r>
            <a:r>
              <a:rPr sz="2400" b="1" spc="-5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less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than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atrial </a:t>
            </a:r>
            <a:r>
              <a:rPr sz="2400" b="1" spc="-130" dirty="0">
                <a:solidFill>
                  <a:srgbClr val="FFFFFF"/>
                </a:solidFill>
                <a:latin typeface="Arial Narrow"/>
                <a:cs typeface="Arial Narrow"/>
              </a:rPr>
              <a:t>P.</a:t>
            </a:r>
            <a:endParaRPr sz="2400" dirty="0">
              <a:latin typeface="Arial Narrow"/>
              <a:cs typeface="Arial Narrow"/>
            </a:endParaRPr>
          </a:p>
          <a:p>
            <a:pPr marL="187960" marR="253365" indent="-175260" algn="just" rtl="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7960" algn="l"/>
              </a:tabLst>
            </a:pP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Atrial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pressure: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First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↑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due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systole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of </a:t>
            </a:r>
            <a:r>
              <a:rPr sz="2400" b="1" spc="-5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atria.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Then ↓ due to blood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passage into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ventricles.</a:t>
            </a:r>
            <a:endParaRPr sz="2400" dirty="0">
              <a:latin typeface="Arial Narrow"/>
              <a:cs typeface="Arial Narrow"/>
            </a:endParaRPr>
          </a:p>
          <a:p>
            <a:pPr marL="187960" marR="261620" indent="-175260" algn="just" rtl="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8796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4th (S4) Heart sound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heard 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(Vibration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2400" b="1" spc="-5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vent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wall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during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atrial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contraction).</a:t>
            </a:r>
            <a:endParaRPr sz="2400" dirty="0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0309" y="990638"/>
            <a:ext cx="3547491" cy="55520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00670" y="5272277"/>
            <a:ext cx="136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6718" y="4814697"/>
            <a:ext cx="145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24696" y="5272277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62003" y="61912"/>
            <a:ext cx="3720465" cy="1236345"/>
            <a:chOff x="5362003" y="61912"/>
            <a:chExt cx="3720465" cy="1236345"/>
          </a:xfrm>
        </p:grpSpPr>
        <p:sp>
          <p:nvSpPr>
            <p:cNvPr id="9" name="object 9"/>
            <p:cNvSpPr/>
            <p:nvPr/>
          </p:nvSpPr>
          <p:spPr>
            <a:xfrm>
              <a:off x="5376291" y="76199"/>
              <a:ext cx="3691890" cy="1207770"/>
            </a:xfrm>
            <a:custGeom>
              <a:avLst/>
              <a:gdLst/>
              <a:ahLst/>
              <a:cxnLst/>
              <a:rect l="l" t="t" r="r" b="b"/>
              <a:pathLst>
                <a:path w="3691890" h="1207770">
                  <a:moveTo>
                    <a:pt x="3691509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2158365" y="685800"/>
                  </a:lnTo>
                  <a:lnTo>
                    <a:pt x="2158365" y="1207770"/>
                  </a:lnTo>
                  <a:lnTo>
                    <a:pt x="2619705" y="1207770"/>
                  </a:lnTo>
                  <a:lnTo>
                    <a:pt x="2619705" y="685800"/>
                  </a:lnTo>
                  <a:lnTo>
                    <a:pt x="3691509" y="685800"/>
                  </a:lnTo>
                  <a:lnTo>
                    <a:pt x="369150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76290" y="76200"/>
              <a:ext cx="3691890" cy="1207770"/>
            </a:xfrm>
            <a:custGeom>
              <a:avLst/>
              <a:gdLst/>
              <a:ahLst/>
              <a:cxnLst/>
              <a:rect l="l" t="t" r="r" b="b"/>
              <a:pathLst>
                <a:path w="3691890" h="1207770">
                  <a:moveTo>
                    <a:pt x="0" y="0"/>
                  </a:moveTo>
                  <a:lnTo>
                    <a:pt x="2153412" y="0"/>
                  </a:lnTo>
                  <a:lnTo>
                    <a:pt x="3076320" y="0"/>
                  </a:lnTo>
                  <a:lnTo>
                    <a:pt x="3691509" y="0"/>
                  </a:lnTo>
                  <a:lnTo>
                    <a:pt x="3691509" y="400050"/>
                  </a:lnTo>
                  <a:lnTo>
                    <a:pt x="3691509" y="571500"/>
                  </a:lnTo>
                  <a:lnTo>
                    <a:pt x="3691509" y="685800"/>
                  </a:lnTo>
                  <a:lnTo>
                    <a:pt x="3076320" y="685800"/>
                  </a:lnTo>
                  <a:lnTo>
                    <a:pt x="2163317" y="1207642"/>
                  </a:lnTo>
                  <a:lnTo>
                    <a:pt x="2153412" y="685800"/>
                  </a:lnTo>
                  <a:lnTo>
                    <a:pt x="0" y="685800"/>
                  </a:lnTo>
                  <a:lnTo>
                    <a:pt x="0" y="57150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798946" y="234187"/>
            <a:ext cx="2849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solidFill>
                  <a:srgbClr val="FFFF00"/>
                </a:solidFill>
                <a:latin typeface="Arial Narrow"/>
                <a:cs typeface="Arial Narrow"/>
              </a:rPr>
              <a:t>ATRIAL</a:t>
            </a:r>
            <a:r>
              <a:rPr sz="2800" b="1" spc="-4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Arial Narrow"/>
                <a:cs typeface="Arial Narrow"/>
              </a:rPr>
              <a:t>SYSTOLE:</a:t>
            </a:r>
            <a:r>
              <a:rPr sz="2800" b="1" spc="3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Arial Narrow"/>
                <a:cs typeface="Arial Narrow"/>
              </a:rPr>
              <a:t>1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0309" y="990638"/>
            <a:ext cx="3547491" cy="55520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400670" y="5272277"/>
            <a:ext cx="136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6718" y="4814697"/>
            <a:ext cx="145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4696" y="5272277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43312" y="61912"/>
            <a:ext cx="5438775" cy="1044575"/>
            <a:chOff x="3643312" y="61912"/>
            <a:chExt cx="5438775" cy="1044575"/>
          </a:xfrm>
        </p:grpSpPr>
        <p:sp>
          <p:nvSpPr>
            <p:cNvPr id="7" name="object 7"/>
            <p:cNvSpPr/>
            <p:nvPr/>
          </p:nvSpPr>
          <p:spPr>
            <a:xfrm>
              <a:off x="3657600" y="76200"/>
              <a:ext cx="5410200" cy="1016000"/>
            </a:xfrm>
            <a:custGeom>
              <a:avLst/>
              <a:gdLst/>
              <a:ahLst/>
              <a:cxnLst/>
              <a:rect l="l" t="t" r="r" b="b"/>
              <a:pathLst>
                <a:path w="5410200" h="1016000">
                  <a:moveTo>
                    <a:pt x="54102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3155950" y="533400"/>
                  </a:lnTo>
                  <a:lnTo>
                    <a:pt x="4302633" y="1015491"/>
                  </a:lnTo>
                  <a:lnTo>
                    <a:pt x="4508500" y="533400"/>
                  </a:lnTo>
                  <a:lnTo>
                    <a:pt x="5410200" y="533400"/>
                  </a:lnTo>
                  <a:lnTo>
                    <a:pt x="54102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57600" y="76200"/>
              <a:ext cx="5410200" cy="1016000"/>
            </a:xfrm>
            <a:custGeom>
              <a:avLst/>
              <a:gdLst/>
              <a:ahLst/>
              <a:cxnLst/>
              <a:rect l="l" t="t" r="r" b="b"/>
              <a:pathLst>
                <a:path w="5410200" h="1016000">
                  <a:moveTo>
                    <a:pt x="0" y="0"/>
                  </a:moveTo>
                  <a:lnTo>
                    <a:pt x="3155950" y="0"/>
                  </a:lnTo>
                  <a:lnTo>
                    <a:pt x="4508500" y="0"/>
                  </a:lnTo>
                  <a:lnTo>
                    <a:pt x="5410200" y="0"/>
                  </a:lnTo>
                  <a:lnTo>
                    <a:pt x="5410200" y="311150"/>
                  </a:lnTo>
                  <a:lnTo>
                    <a:pt x="5410200" y="444500"/>
                  </a:lnTo>
                  <a:lnTo>
                    <a:pt x="5410200" y="533400"/>
                  </a:lnTo>
                  <a:lnTo>
                    <a:pt x="4508500" y="533400"/>
                  </a:lnTo>
                  <a:lnTo>
                    <a:pt x="4302633" y="1015491"/>
                  </a:lnTo>
                  <a:lnTo>
                    <a:pt x="3155950" y="533400"/>
                  </a:lnTo>
                  <a:lnTo>
                    <a:pt x="0" y="533400"/>
                  </a:lnTo>
                  <a:lnTo>
                    <a:pt x="0" y="444500"/>
                  </a:lnTo>
                  <a:lnTo>
                    <a:pt x="0" y="31115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44290" y="135128"/>
            <a:ext cx="5038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00"/>
                </a:solidFill>
              </a:rPr>
              <a:t>ISOVOLUMETRIC</a:t>
            </a:r>
            <a:r>
              <a:rPr sz="2800" spc="50" dirty="0">
                <a:solidFill>
                  <a:srgbClr val="FFFF00"/>
                </a:solidFill>
              </a:rPr>
              <a:t> </a:t>
            </a:r>
            <a:r>
              <a:rPr sz="2800" spc="-5" dirty="0">
                <a:solidFill>
                  <a:srgbClr val="FFFF00"/>
                </a:solidFill>
              </a:rPr>
              <a:t>CONTRACTION:</a:t>
            </a:r>
            <a:r>
              <a:rPr sz="2800" spc="25" dirty="0">
                <a:solidFill>
                  <a:srgbClr val="FFFF00"/>
                </a:solidFill>
              </a:rPr>
              <a:t> </a:t>
            </a:r>
            <a:r>
              <a:rPr sz="2800" spc="-5" dirty="0">
                <a:solidFill>
                  <a:srgbClr val="FFFF00"/>
                </a:solidFill>
              </a:rPr>
              <a:t>2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194970" y="795654"/>
            <a:ext cx="4831715" cy="4090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930" indent="-177165" algn="l" rtl="0">
              <a:lnSpc>
                <a:spcPts val="2640"/>
              </a:lnSpc>
              <a:buClr>
                <a:srgbClr val="00FF00"/>
              </a:buClr>
              <a:buSzPct val="135416"/>
              <a:buFont typeface="Arial"/>
              <a:buChar char="•"/>
              <a:tabLst>
                <a:tab pos="202565" algn="l"/>
              </a:tabLst>
            </a:pP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Start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ventricular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systole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[≈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0.04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sec]</a:t>
            </a:r>
            <a:endParaRPr sz="2400" dirty="0">
              <a:latin typeface="Arial Narrow"/>
              <a:cs typeface="Arial Narrow"/>
            </a:endParaRPr>
          </a:p>
          <a:p>
            <a:pPr marL="201930" indent="-177165" algn="l" rtl="0">
              <a:lnSpc>
                <a:spcPts val="2880"/>
              </a:lnSpc>
              <a:buClr>
                <a:srgbClr val="00FF00"/>
              </a:buClr>
              <a:buSzPct val="135416"/>
              <a:buFont typeface="Arial"/>
              <a:buChar char="•"/>
              <a:tabLst>
                <a:tab pos="202565" algn="l"/>
              </a:tabLst>
            </a:pP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Starts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with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closure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400" b="1" spc="-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A-V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valves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400" dirty="0">
              <a:latin typeface="Arial Narrow"/>
              <a:cs typeface="Arial Narrow"/>
            </a:endParaRPr>
          </a:p>
          <a:p>
            <a:pPr marL="201930" indent="-177165" algn="l" rtl="0">
              <a:lnSpc>
                <a:spcPts val="2880"/>
              </a:lnSpc>
              <a:buClr>
                <a:srgbClr val="00FF00"/>
              </a:buClr>
              <a:buSzPct val="135416"/>
              <a:buFont typeface="Arial"/>
              <a:buChar char="•"/>
              <a:tabLst>
                <a:tab pos="202565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Heart Sounds:</a:t>
            </a:r>
            <a:r>
              <a:rPr sz="2400" b="1" spc="-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b="1" spc="-7" baseline="-20833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endParaRPr sz="2400" baseline="-20833" dirty="0">
              <a:latin typeface="Arial Narrow"/>
              <a:cs typeface="Arial Narrow"/>
            </a:endParaRPr>
          </a:p>
          <a:p>
            <a:pPr marL="201930" indent="-177165" algn="l" rtl="0">
              <a:lnSpc>
                <a:spcPts val="2880"/>
              </a:lnSpc>
              <a:buClr>
                <a:srgbClr val="00FF00"/>
              </a:buClr>
              <a:buSzPct val="135416"/>
              <a:buFont typeface="Arial"/>
              <a:buChar char="•"/>
              <a:tabLst>
                <a:tab pos="202565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Semilunar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valves:</a:t>
            </a:r>
            <a:r>
              <a:rPr sz="2400" b="1" spc="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Still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closed</a:t>
            </a:r>
            <a:endParaRPr sz="2400" dirty="0">
              <a:latin typeface="Arial Narrow"/>
              <a:cs typeface="Arial Narrow"/>
            </a:endParaRPr>
          </a:p>
          <a:p>
            <a:pPr marL="201930" indent="-177165" algn="l" rtl="0">
              <a:lnSpc>
                <a:spcPts val="3304"/>
              </a:lnSpc>
              <a:buClr>
                <a:srgbClr val="00FF00"/>
              </a:buClr>
              <a:buSzPct val="135416"/>
              <a:buFont typeface="Arial"/>
              <a:buChar char="•"/>
              <a:tabLst>
                <a:tab pos="202565" algn="l"/>
              </a:tabLst>
            </a:pP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Ventricle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contracts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with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no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changes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in</a:t>
            </a:r>
            <a:endParaRPr sz="2400" dirty="0">
              <a:latin typeface="Arial Narrow"/>
              <a:cs typeface="Arial Narrow"/>
            </a:endParaRPr>
          </a:p>
          <a:p>
            <a:pPr marL="201930" algn="l" rtl="0">
              <a:lnSpc>
                <a:spcPts val="2795"/>
              </a:lnSpc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volume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(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isometrically,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no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shortening)</a:t>
            </a:r>
            <a:endParaRPr sz="2400" dirty="0">
              <a:latin typeface="Arial Narrow"/>
              <a:cs typeface="Arial Narrow"/>
            </a:endParaRPr>
          </a:p>
          <a:p>
            <a:pPr marL="271780" indent="-247015" algn="l" rtl="0">
              <a:lnSpc>
                <a:spcPts val="2455"/>
              </a:lnSpc>
              <a:buClr>
                <a:srgbClr val="00FF00"/>
              </a:buClr>
              <a:buSzPct val="135416"/>
              <a:buFont typeface="Arial"/>
              <a:buChar char="•"/>
              <a:tabLst>
                <a:tab pos="272415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ECG: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End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QRS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complex</a:t>
            </a:r>
            <a:endParaRPr sz="2400" dirty="0">
              <a:latin typeface="Arial Narrow"/>
              <a:cs typeface="Arial Narrow"/>
            </a:endParaRPr>
          </a:p>
          <a:p>
            <a:pPr marL="201930" indent="-177165" algn="l" rtl="0">
              <a:lnSpc>
                <a:spcPts val="2965"/>
              </a:lnSpc>
              <a:buClr>
                <a:srgbClr val="00FF00"/>
              </a:buClr>
              <a:buSzPct val="135416"/>
              <a:buFont typeface="Arial"/>
              <a:buChar char="•"/>
              <a:tabLst>
                <a:tab pos="202565" algn="l"/>
              </a:tabLst>
            </a:pPr>
            <a:r>
              <a:rPr sz="2400" b="1" spc="-25" dirty="0">
                <a:solidFill>
                  <a:srgbClr val="FFFF00"/>
                </a:solidFill>
                <a:latin typeface="Arial Narrow"/>
                <a:cs typeface="Arial Narrow"/>
              </a:rPr>
              <a:t>Volume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in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ventricle: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EDV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(120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ml)</a:t>
            </a:r>
            <a:endParaRPr sz="2400" dirty="0">
              <a:latin typeface="Arial Narrow"/>
              <a:cs typeface="Arial Narrow"/>
            </a:endParaRPr>
          </a:p>
          <a:p>
            <a:pPr marL="201930" indent="-177165" algn="l" rtl="0">
              <a:lnSpc>
                <a:spcPts val="2880"/>
              </a:lnSpc>
              <a:buClr>
                <a:srgbClr val="00FF00"/>
              </a:buClr>
              <a:buSzPct val="135416"/>
              <a:buFont typeface="Arial"/>
              <a:buChar char="•"/>
              <a:tabLst>
                <a:tab pos="202565" algn="l"/>
              </a:tabLst>
            </a:pP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Ventricular</a:t>
            </a:r>
            <a:r>
              <a:rPr sz="2400" b="1" spc="-2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pressure: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↑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suddenly</a:t>
            </a:r>
            <a:endParaRPr sz="2400" dirty="0">
              <a:latin typeface="Arial Narrow"/>
              <a:cs typeface="Arial Narrow"/>
            </a:endParaRPr>
          </a:p>
          <a:p>
            <a:pPr marL="201930" indent="-177165" algn="l" rtl="0">
              <a:lnSpc>
                <a:spcPts val="3304"/>
              </a:lnSpc>
              <a:buClr>
                <a:srgbClr val="00FF00"/>
              </a:buClr>
              <a:buSzPct val="135416"/>
              <a:buFont typeface="Arial"/>
              <a:buChar char="•"/>
              <a:tabLst>
                <a:tab pos="202565" algn="l"/>
              </a:tabLst>
            </a:pP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Aortic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valve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opens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at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end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this</a:t>
            </a:r>
            <a:endParaRPr sz="2400" dirty="0">
              <a:latin typeface="Arial Narrow"/>
              <a:cs typeface="Arial Narrow"/>
            </a:endParaRPr>
          </a:p>
          <a:p>
            <a:pPr marL="201930" algn="l" rtl="0">
              <a:lnSpc>
                <a:spcPts val="2795"/>
              </a:lnSpc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phase,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when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75" dirty="0">
                <a:solidFill>
                  <a:srgbClr val="FFFFFF"/>
                </a:solidFill>
                <a:latin typeface="Arial Narrow"/>
                <a:cs typeface="Arial Narrow"/>
              </a:rPr>
              <a:t>LV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exceeds</a:t>
            </a:r>
            <a:r>
              <a:rPr sz="2400" b="1" spc="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80mmHg.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670" y="4819904"/>
            <a:ext cx="5260340" cy="148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 indent="-177165" algn="l" rtl="0">
              <a:lnSpc>
                <a:spcPts val="3065"/>
              </a:lnSpc>
              <a:buClr>
                <a:srgbClr val="00FF00"/>
              </a:buClr>
              <a:buSzPct val="135416"/>
              <a:buFont typeface="Arial"/>
              <a:buChar char="•"/>
              <a:tabLst>
                <a:tab pos="189865" algn="l"/>
              </a:tabLst>
            </a:pP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Atrial</a:t>
            </a:r>
            <a:r>
              <a:rPr sz="2400" b="1" spc="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pressure: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↑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due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doming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cusps</a:t>
            </a:r>
            <a:endParaRPr sz="2400" dirty="0">
              <a:latin typeface="Arial Narrow"/>
              <a:cs typeface="Arial Narrow"/>
            </a:endParaRPr>
          </a:p>
          <a:p>
            <a:pPr marL="189230" algn="l" rtl="0">
              <a:lnSpc>
                <a:spcPts val="2370"/>
              </a:lnSpc>
            </a:pP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closed</a:t>
            </a:r>
            <a:r>
              <a:rPr sz="2400" b="1" spc="-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A-V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valves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into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atria.</a:t>
            </a:r>
            <a:endParaRPr sz="2400" dirty="0">
              <a:latin typeface="Arial Narrow"/>
              <a:cs typeface="Arial Narrow"/>
            </a:endParaRPr>
          </a:p>
          <a:p>
            <a:pPr marL="189230" indent="-177165" algn="l" rtl="0">
              <a:lnSpc>
                <a:spcPts val="3390"/>
              </a:lnSpc>
              <a:buClr>
                <a:srgbClr val="00FF00"/>
              </a:buClr>
              <a:buSzPct val="135416"/>
              <a:buFont typeface="Arial"/>
              <a:buChar char="•"/>
              <a:tabLst>
                <a:tab pos="189865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JVP</a:t>
            </a:r>
            <a:r>
              <a:rPr sz="2400" b="1" spc="-3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–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‘c’</a:t>
            </a:r>
            <a:r>
              <a:rPr sz="2400" b="1" spc="-1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wave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→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due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bulging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endParaRPr sz="2400" dirty="0">
              <a:latin typeface="Arial Narrow"/>
              <a:cs typeface="Arial Narrow"/>
            </a:endParaRPr>
          </a:p>
          <a:p>
            <a:pPr marL="189230" algn="l" rtl="0">
              <a:lnSpc>
                <a:spcPts val="2795"/>
              </a:lnSpc>
            </a:pP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Tricuspid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valve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into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RA</a:t>
            </a:r>
            <a:endParaRPr sz="24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838238"/>
            <a:ext cx="6019800" cy="5755640"/>
          </a:xfrm>
          <a:custGeom>
            <a:avLst/>
            <a:gdLst/>
            <a:ahLst/>
            <a:cxnLst/>
            <a:rect l="l" t="t" r="r" b="b"/>
            <a:pathLst>
              <a:path w="6019800" h="5755640">
                <a:moveTo>
                  <a:pt x="0" y="5755386"/>
                </a:moveTo>
                <a:lnTo>
                  <a:pt x="6019800" y="5755386"/>
                </a:lnTo>
                <a:lnTo>
                  <a:pt x="6019800" y="0"/>
                </a:lnTo>
                <a:lnTo>
                  <a:pt x="0" y="0"/>
                </a:lnTo>
                <a:lnTo>
                  <a:pt x="0" y="5755386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865378"/>
            <a:ext cx="5570220" cy="561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62560" indent="-287020" algn="l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ventricles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contract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isotonically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(with 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shortening)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ejecting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75%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stroke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volume.</a:t>
            </a:r>
            <a:endParaRPr sz="2400" dirty="0">
              <a:latin typeface="Arial Narrow"/>
              <a:cs typeface="Arial Narrow"/>
            </a:endParaRPr>
          </a:p>
          <a:p>
            <a:pPr marL="299085" indent="-287020" algn="l" rtl="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Duration:</a:t>
            </a:r>
            <a:r>
              <a:rPr sz="2400" b="1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≈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0.10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sec.</a:t>
            </a:r>
            <a:endParaRPr sz="2400" dirty="0">
              <a:latin typeface="Arial Narrow"/>
              <a:cs typeface="Arial Narrow"/>
            </a:endParaRPr>
          </a:p>
          <a:p>
            <a:pPr marL="299085" indent="-287020" algn="l" rtl="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Semilunar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valves</a:t>
            </a:r>
            <a:r>
              <a:rPr sz="2400" b="1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open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at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beginning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of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this</a:t>
            </a:r>
            <a:endParaRPr sz="2400" dirty="0">
              <a:latin typeface="Arial Narrow"/>
              <a:cs typeface="Arial Narrow"/>
            </a:endParaRPr>
          </a:p>
          <a:p>
            <a:pPr marL="299085" algn="l" rtl="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phase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when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75" dirty="0">
                <a:solidFill>
                  <a:srgbClr val="FFFFFF"/>
                </a:solidFill>
                <a:latin typeface="Arial Narrow"/>
                <a:cs typeface="Arial Narrow"/>
              </a:rPr>
              <a:t>LV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pressure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exceeds</a:t>
            </a:r>
            <a:r>
              <a:rPr sz="2400" b="1" spc="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80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mmHg.</a:t>
            </a:r>
            <a:endParaRPr sz="2400" dirty="0">
              <a:latin typeface="Arial Narrow"/>
              <a:cs typeface="Arial Narrow"/>
            </a:endParaRPr>
          </a:p>
          <a:p>
            <a:pPr marL="299085" indent="-287020" algn="l" rtl="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75" dirty="0">
                <a:solidFill>
                  <a:srgbClr val="FFFF00"/>
                </a:solidFill>
                <a:latin typeface="Arial Narrow"/>
                <a:cs typeface="Arial Narrow"/>
              </a:rPr>
              <a:t>AV</a:t>
            </a: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valves:</a:t>
            </a:r>
            <a:r>
              <a:rPr sz="2400" b="1" spc="1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Still</a:t>
            </a:r>
            <a:r>
              <a:rPr sz="2400" b="1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closed.</a:t>
            </a:r>
            <a:endParaRPr sz="2400" dirty="0">
              <a:latin typeface="Arial Narrow"/>
              <a:cs typeface="Arial Narrow"/>
            </a:endParaRPr>
          </a:p>
          <a:p>
            <a:pPr marL="299085" indent="-287020" algn="l" rtl="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Ventricular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 pressure:</a:t>
            </a:r>
            <a:r>
              <a:rPr sz="2400" b="1" spc="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Wingdings 3"/>
                <a:cs typeface="Wingdings 3"/>
              </a:rPr>
              <a:t></a:t>
            </a:r>
            <a:endParaRPr sz="2400" dirty="0">
              <a:latin typeface="Wingdings 3"/>
              <a:cs typeface="Wingdings 3"/>
            </a:endParaRPr>
          </a:p>
          <a:p>
            <a:pPr marL="299085" indent="-287020" algn="l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Ventricular</a:t>
            </a:r>
            <a:r>
              <a:rPr sz="2400" b="1" spc="-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volume: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Wingdings 3"/>
                <a:cs typeface="Wingdings 3"/>
              </a:rPr>
              <a:t></a:t>
            </a:r>
            <a:endParaRPr sz="2400" dirty="0">
              <a:latin typeface="Wingdings 3"/>
              <a:cs typeface="Wingdings 3"/>
            </a:endParaRPr>
          </a:p>
          <a:p>
            <a:pPr marL="299085" marR="22225" indent="-287020" algn="l" rtl="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Atrial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pressure: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First </a:t>
            </a:r>
            <a:r>
              <a:rPr sz="2400" b="1" spc="-5" dirty="0">
                <a:solidFill>
                  <a:srgbClr val="FFFFFF"/>
                </a:solidFill>
                <a:latin typeface="Wingdings 3"/>
                <a:cs typeface="Wingdings 3"/>
              </a:rPr>
              <a:t>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because</a:t>
            </a:r>
            <a:r>
              <a:rPr sz="2400" b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when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ventricles contract,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they pull fibrous </a:t>
            </a:r>
            <a:r>
              <a:rPr sz="2400" b="1" spc="-75" dirty="0">
                <a:solidFill>
                  <a:srgbClr val="FFFFFF"/>
                </a:solidFill>
                <a:latin typeface="Arial Narrow"/>
                <a:cs typeface="Arial Narrow"/>
              </a:rPr>
              <a:t>AV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ring </a:t>
            </a:r>
            <a:r>
              <a:rPr sz="2400" b="1" spc="-5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with</a:t>
            </a:r>
            <a:r>
              <a:rPr sz="2400" b="1" spc="-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75" dirty="0">
                <a:solidFill>
                  <a:srgbClr val="FFFFFF"/>
                </a:solidFill>
                <a:latin typeface="Arial Narrow"/>
                <a:cs typeface="Arial Narrow"/>
              </a:rPr>
              <a:t>AV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valves</a:t>
            </a:r>
            <a:r>
              <a:rPr sz="2400" b="1" spc="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downward</a:t>
            </a:r>
            <a:endParaRPr sz="2400" dirty="0">
              <a:latin typeface="Arial Narrow"/>
              <a:cs typeface="Arial Narrow"/>
            </a:endParaRPr>
          </a:p>
          <a:p>
            <a:pPr marL="299085" indent="-287020" algn="l" rtl="0">
              <a:lnSpc>
                <a:spcPts val="277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Heart</a:t>
            </a:r>
            <a:r>
              <a:rPr sz="24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sounds:</a:t>
            </a:r>
            <a:r>
              <a:rPr sz="24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none</a:t>
            </a:r>
            <a:endParaRPr sz="2400" dirty="0">
              <a:latin typeface="Calibri"/>
              <a:cs typeface="Calibri"/>
            </a:endParaRPr>
          </a:p>
          <a:p>
            <a:pPr marL="299085" indent="-287020" algn="l" rtl="0">
              <a:lnSpc>
                <a:spcPts val="2855"/>
              </a:lnSpc>
              <a:spcBef>
                <a:spcPts val="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Aortic</a:t>
            </a:r>
            <a:r>
              <a:rPr sz="24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pressure:</a:t>
            </a:r>
            <a:r>
              <a:rPr sz="24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Wingdings 3"/>
                <a:cs typeface="Wingdings 3"/>
              </a:rPr>
              <a:t></a:t>
            </a:r>
            <a:endParaRPr sz="2400" dirty="0">
              <a:latin typeface="Wingdings 3"/>
              <a:cs typeface="Wingdings 3"/>
            </a:endParaRPr>
          </a:p>
          <a:p>
            <a:pPr marL="299085" indent="-287020" algn="l" rtl="0">
              <a:lnSpc>
                <a:spcPts val="333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ECG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wave</a:t>
            </a:r>
            <a:endParaRPr sz="2800" dirty="0">
              <a:latin typeface="Calibri"/>
              <a:cs typeface="Calibri"/>
            </a:endParaRPr>
          </a:p>
          <a:p>
            <a:pPr marL="299085" indent="-287020" algn="l" rtl="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Heart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sounds</a:t>
            </a: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none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67312" y="99631"/>
            <a:ext cx="3914775" cy="6594475"/>
            <a:chOff x="5167312" y="99631"/>
            <a:chExt cx="3914775" cy="65944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200" y="914425"/>
              <a:ext cx="2819400" cy="57792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81600" y="113918"/>
              <a:ext cx="3886200" cy="821690"/>
            </a:xfrm>
            <a:custGeom>
              <a:avLst/>
              <a:gdLst/>
              <a:ahLst/>
              <a:cxnLst/>
              <a:rect l="l" t="t" r="r" b="b"/>
              <a:pathLst>
                <a:path w="3886200" h="821690">
                  <a:moveTo>
                    <a:pt x="38862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2266950" y="685800"/>
                  </a:lnTo>
                  <a:lnTo>
                    <a:pt x="2124075" y="821689"/>
                  </a:lnTo>
                  <a:lnTo>
                    <a:pt x="3238500" y="685800"/>
                  </a:lnTo>
                  <a:lnTo>
                    <a:pt x="3886200" y="685800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81600" y="113918"/>
              <a:ext cx="3886200" cy="821690"/>
            </a:xfrm>
            <a:custGeom>
              <a:avLst/>
              <a:gdLst/>
              <a:ahLst/>
              <a:cxnLst/>
              <a:rect l="l" t="t" r="r" b="b"/>
              <a:pathLst>
                <a:path w="3886200" h="821690">
                  <a:moveTo>
                    <a:pt x="0" y="0"/>
                  </a:moveTo>
                  <a:lnTo>
                    <a:pt x="2266950" y="0"/>
                  </a:lnTo>
                  <a:lnTo>
                    <a:pt x="3238500" y="0"/>
                  </a:lnTo>
                  <a:lnTo>
                    <a:pt x="3886200" y="0"/>
                  </a:lnTo>
                  <a:lnTo>
                    <a:pt x="3886200" y="400050"/>
                  </a:lnTo>
                  <a:lnTo>
                    <a:pt x="3886200" y="571500"/>
                  </a:lnTo>
                  <a:lnTo>
                    <a:pt x="3886200" y="685800"/>
                  </a:lnTo>
                  <a:lnTo>
                    <a:pt x="3238500" y="685800"/>
                  </a:lnTo>
                  <a:lnTo>
                    <a:pt x="2124075" y="821689"/>
                  </a:lnTo>
                  <a:lnTo>
                    <a:pt x="2266950" y="685800"/>
                  </a:lnTo>
                  <a:lnTo>
                    <a:pt x="0" y="685800"/>
                  </a:lnTo>
                  <a:lnTo>
                    <a:pt x="0" y="57150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72532" y="272034"/>
            <a:ext cx="3705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00"/>
                </a:solidFill>
              </a:rPr>
              <a:t>EJECTION</a:t>
            </a:r>
            <a:r>
              <a:rPr sz="2800" spc="15" dirty="0">
                <a:solidFill>
                  <a:srgbClr val="FFFF00"/>
                </a:solidFill>
              </a:rPr>
              <a:t> </a:t>
            </a:r>
            <a:r>
              <a:rPr sz="2800" spc="-5" dirty="0">
                <a:solidFill>
                  <a:srgbClr val="FFFF00"/>
                </a:solidFill>
              </a:rPr>
              <a:t>3 Rapid,</a:t>
            </a:r>
            <a:r>
              <a:rPr sz="2800" spc="-20" dirty="0">
                <a:solidFill>
                  <a:srgbClr val="FFFF00"/>
                </a:solidFill>
              </a:rPr>
              <a:t> </a:t>
            </a:r>
            <a:r>
              <a:rPr sz="2800" spc="-5" dirty="0">
                <a:solidFill>
                  <a:srgbClr val="FFFF00"/>
                </a:solidFill>
              </a:rPr>
              <a:t>4</a:t>
            </a:r>
            <a:r>
              <a:rPr sz="2800" spc="-10" dirty="0">
                <a:solidFill>
                  <a:srgbClr val="FFFF00"/>
                </a:solidFill>
              </a:rPr>
              <a:t> </a:t>
            </a:r>
            <a:r>
              <a:rPr sz="2800" spc="-5" dirty="0">
                <a:solidFill>
                  <a:srgbClr val="FFFF00"/>
                </a:solidFill>
              </a:rPr>
              <a:t>Slow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6938518" y="4890973"/>
            <a:ext cx="146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09690" y="5348477"/>
            <a:ext cx="136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10043" y="5348477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914425"/>
            <a:ext cx="3276600" cy="57792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8518" y="4890973"/>
            <a:ext cx="146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9690" y="5348477"/>
            <a:ext cx="136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10043" y="5348477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" y="627761"/>
            <a:ext cx="5791200" cy="6002020"/>
          </a:xfrm>
          <a:custGeom>
            <a:avLst/>
            <a:gdLst/>
            <a:ahLst/>
            <a:cxnLst/>
            <a:rect l="l" t="t" r="r" b="b"/>
            <a:pathLst>
              <a:path w="5791200" h="6002020">
                <a:moveTo>
                  <a:pt x="0" y="6001639"/>
                </a:moveTo>
                <a:lnTo>
                  <a:pt x="5791200" y="6001639"/>
                </a:lnTo>
                <a:lnTo>
                  <a:pt x="5791200" y="0"/>
                </a:lnTo>
                <a:lnTo>
                  <a:pt x="0" y="0"/>
                </a:lnTo>
                <a:lnTo>
                  <a:pt x="0" y="600163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4939" y="654811"/>
            <a:ext cx="5545455" cy="5865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3975" indent="-170815" algn="l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The ventricles contract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with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lesser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force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and </a:t>
            </a:r>
            <a:r>
              <a:rPr sz="2400" b="1" spc="-5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less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blood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is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ejected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(end of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systole).</a:t>
            </a:r>
            <a:endParaRPr sz="2400" dirty="0">
              <a:latin typeface="Arial Narrow"/>
              <a:cs typeface="Arial Narrow"/>
            </a:endParaRPr>
          </a:p>
          <a:p>
            <a:pPr marL="182880" indent="-170815" algn="l" rtl="0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Almost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25%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Stroke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 Narrow"/>
                <a:cs typeface="Arial Narrow"/>
              </a:rPr>
              <a:t>Volume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is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ejected.</a:t>
            </a:r>
            <a:endParaRPr sz="2400" dirty="0">
              <a:latin typeface="Arial Narrow"/>
              <a:cs typeface="Arial Narrow"/>
            </a:endParaRPr>
          </a:p>
          <a:p>
            <a:pPr marL="182880" indent="-170815" algn="l" rtl="0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Duration:</a:t>
            </a:r>
            <a:r>
              <a:rPr sz="2400" b="1" spc="-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≈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0.15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sec.</a:t>
            </a:r>
            <a:endParaRPr sz="2400" dirty="0">
              <a:latin typeface="Arial Narrow"/>
              <a:cs typeface="Arial Narrow"/>
            </a:endParaRPr>
          </a:p>
          <a:p>
            <a:pPr marL="182880" indent="-170815" algn="l" rtl="0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sz="2400" b="1" spc="-75" dirty="0">
                <a:solidFill>
                  <a:srgbClr val="FFFF00"/>
                </a:solidFill>
                <a:latin typeface="Arial Narrow"/>
                <a:cs typeface="Arial Narrow"/>
              </a:rPr>
              <a:t>AV</a:t>
            </a: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valves:</a:t>
            </a:r>
            <a:r>
              <a:rPr sz="2400" b="1" spc="1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Still</a:t>
            </a:r>
            <a:r>
              <a:rPr sz="2400" b="1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closed.</a:t>
            </a:r>
            <a:endParaRPr sz="2400" dirty="0">
              <a:latin typeface="Arial Narrow"/>
              <a:cs typeface="Arial Narrow"/>
            </a:endParaRPr>
          </a:p>
          <a:p>
            <a:pPr marL="182880" indent="-170815" algn="l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351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Semilunar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valves:</a:t>
            </a:r>
            <a:r>
              <a:rPr sz="24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Still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opened.</a:t>
            </a:r>
            <a:endParaRPr sz="2400" dirty="0">
              <a:latin typeface="Arial Narrow"/>
              <a:cs typeface="Arial Narrow"/>
            </a:endParaRPr>
          </a:p>
          <a:p>
            <a:pPr marL="182880" marR="718820" indent="-170815" algn="l" rtl="0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Atrial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pressure: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Still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Wingdings 3"/>
                <a:cs typeface="Wingdings 3"/>
              </a:rPr>
              <a:t>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gradually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due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2400" b="1" spc="-5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venous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return.</a:t>
            </a:r>
            <a:endParaRPr sz="2400" dirty="0">
              <a:latin typeface="Arial Narrow"/>
              <a:cs typeface="Arial Narrow"/>
            </a:endParaRPr>
          </a:p>
          <a:p>
            <a:pPr marL="182880" indent="-170815" algn="l" rtl="0">
              <a:lnSpc>
                <a:spcPct val="100000"/>
              </a:lnSpc>
              <a:buFont typeface="Arial"/>
              <a:buChar char="•"/>
              <a:tabLst>
                <a:tab pos="183515" algn="l"/>
                <a:tab pos="3797300" algn="l"/>
              </a:tabLst>
            </a:pP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Ventricular</a:t>
            </a:r>
            <a:r>
              <a:rPr sz="2400" b="1" spc="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volume:</a:t>
            </a:r>
            <a:r>
              <a:rPr sz="2400" b="1" spc="2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Continue	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2400" b="1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Wingdings 3"/>
                <a:cs typeface="Wingdings 3"/>
              </a:rPr>
              <a:t>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400" dirty="0">
              <a:latin typeface="Arial Narrow"/>
              <a:cs typeface="Arial Narrow"/>
            </a:endParaRPr>
          </a:p>
          <a:p>
            <a:pPr marL="182880" indent="-170815" algn="l" rtl="0">
              <a:lnSpc>
                <a:spcPts val="2825"/>
              </a:lnSpc>
              <a:buFont typeface="Arial"/>
              <a:buChar char="•"/>
              <a:tabLst>
                <a:tab pos="183515" algn="l"/>
              </a:tabLst>
            </a:pP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Ventricular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pressure:</a:t>
            </a:r>
            <a:r>
              <a:rPr sz="2400" b="1" spc="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Wingdings 3"/>
                <a:cs typeface="Wingdings 3"/>
              </a:rPr>
              <a:t></a:t>
            </a:r>
            <a:endParaRPr sz="2400" dirty="0">
              <a:latin typeface="Wingdings 3"/>
              <a:cs typeface="Wingdings 3"/>
            </a:endParaRPr>
          </a:p>
          <a:p>
            <a:pPr marL="182880" indent="-170815" algn="l" rtl="0">
              <a:lnSpc>
                <a:spcPts val="2825"/>
              </a:lnSpc>
              <a:buFont typeface="Arial"/>
              <a:buChar char="•"/>
              <a:tabLst>
                <a:tab pos="183515" algn="l"/>
              </a:tabLst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Heart</a:t>
            </a:r>
            <a:r>
              <a:rPr sz="24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sounds: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none</a:t>
            </a:r>
            <a:endParaRPr sz="2400" dirty="0">
              <a:latin typeface="Calibri"/>
              <a:cs typeface="Calibri"/>
            </a:endParaRPr>
          </a:p>
          <a:p>
            <a:pPr marL="182880" marR="5080" indent="-170815" algn="l" rtl="0">
              <a:lnSpc>
                <a:spcPct val="99600"/>
              </a:lnSpc>
              <a:spcBef>
                <a:spcPts val="35"/>
              </a:spcBef>
              <a:buFont typeface="Arial"/>
              <a:buChar char="•"/>
              <a:tabLst>
                <a:tab pos="183515" algn="l"/>
                <a:tab pos="2578735" algn="l"/>
              </a:tabLst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Aortic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 pressure:</a:t>
            </a:r>
            <a:r>
              <a:rPr sz="24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Wingdings 3"/>
                <a:cs typeface="Wingdings 3"/>
              </a:rPr>
              <a:t>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Even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end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systole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pressure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aorta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maintained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80-90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Hg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(Why?)</a:t>
            </a:r>
            <a:endParaRPr sz="2400" dirty="0">
              <a:latin typeface="Calibri"/>
              <a:cs typeface="Calibri"/>
            </a:endParaRPr>
          </a:p>
          <a:p>
            <a:pPr marL="182880" indent="-170815" algn="l" rtl="0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sz="2400" b="1" spc="-15" dirty="0">
                <a:solidFill>
                  <a:srgbClr val="FFFF00"/>
                </a:solidFill>
                <a:latin typeface="Calibri"/>
                <a:cs typeface="Calibri"/>
              </a:rPr>
              <a:t>ECG:</a:t>
            </a:r>
            <a:r>
              <a:rPr sz="24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wave</a:t>
            </a:r>
            <a:endParaRPr sz="2400" dirty="0">
              <a:latin typeface="Calibri"/>
              <a:cs typeface="Calibri"/>
            </a:endParaRPr>
          </a:p>
          <a:p>
            <a:pPr marL="182880" indent="-170815" algn="l" rtl="0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Heart</a:t>
            </a:r>
            <a:r>
              <a:rPr sz="24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sounds:</a:t>
            </a:r>
            <a:r>
              <a:rPr sz="24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none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2912" y="61912"/>
            <a:ext cx="5057775" cy="836930"/>
            <a:chOff x="442912" y="61912"/>
            <a:chExt cx="5057775" cy="836930"/>
          </a:xfrm>
        </p:grpSpPr>
        <p:sp>
          <p:nvSpPr>
            <p:cNvPr id="9" name="object 9"/>
            <p:cNvSpPr/>
            <p:nvPr/>
          </p:nvSpPr>
          <p:spPr>
            <a:xfrm>
              <a:off x="457200" y="76200"/>
              <a:ext cx="5029200" cy="808355"/>
            </a:xfrm>
            <a:custGeom>
              <a:avLst/>
              <a:gdLst/>
              <a:ahLst/>
              <a:cxnLst/>
              <a:rect l="l" t="t" r="r" b="b"/>
              <a:pathLst>
                <a:path w="5029200" h="808355">
                  <a:moveTo>
                    <a:pt x="50292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838200" y="685800"/>
                  </a:lnTo>
                  <a:lnTo>
                    <a:pt x="2493391" y="808354"/>
                  </a:lnTo>
                  <a:lnTo>
                    <a:pt x="2095500" y="685800"/>
                  </a:lnTo>
                  <a:lnTo>
                    <a:pt x="5029200" y="685800"/>
                  </a:lnTo>
                  <a:lnTo>
                    <a:pt x="50292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" y="76200"/>
              <a:ext cx="5029200" cy="808355"/>
            </a:xfrm>
            <a:custGeom>
              <a:avLst/>
              <a:gdLst/>
              <a:ahLst/>
              <a:cxnLst/>
              <a:rect l="l" t="t" r="r" b="b"/>
              <a:pathLst>
                <a:path w="5029200" h="808355">
                  <a:moveTo>
                    <a:pt x="0" y="0"/>
                  </a:moveTo>
                  <a:lnTo>
                    <a:pt x="838200" y="0"/>
                  </a:lnTo>
                  <a:lnTo>
                    <a:pt x="2095500" y="0"/>
                  </a:lnTo>
                  <a:lnTo>
                    <a:pt x="5029200" y="0"/>
                  </a:lnTo>
                  <a:lnTo>
                    <a:pt x="5029200" y="400050"/>
                  </a:lnTo>
                  <a:lnTo>
                    <a:pt x="5029200" y="571500"/>
                  </a:lnTo>
                  <a:lnTo>
                    <a:pt x="5029200" y="685800"/>
                  </a:lnTo>
                  <a:lnTo>
                    <a:pt x="2095500" y="685800"/>
                  </a:lnTo>
                  <a:lnTo>
                    <a:pt x="2493391" y="808354"/>
                  </a:lnTo>
                  <a:lnTo>
                    <a:pt x="838200" y="685800"/>
                  </a:lnTo>
                  <a:lnTo>
                    <a:pt x="0" y="685800"/>
                  </a:lnTo>
                  <a:lnTo>
                    <a:pt x="0" y="57150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EJECTION</a:t>
            </a:r>
            <a:r>
              <a:rPr spc="-45" dirty="0"/>
              <a:t> </a:t>
            </a:r>
            <a:r>
              <a:rPr dirty="0"/>
              <a:t>3</a:t>
            </a:r>
            <a:r>
              <a:rPr spc="-20" dirty="0"/>
              <a:t> </a:t>
            </a:r>
            <a:r>
              <a:rPr dirty="0">
                <a:solidFill>
                  <a:srgbClr val="FFFF00"/>
                </a:solidFill>
              </a:rPr>
              <a:t>Rapid,</a:t>
            </a:r>
            <a:r>
              <a:rPr spc="-30" dirty="0">
                <a:solidFill>
                  <a:srgbClr val="FFFF00"/>
                </a:solidFill>
              </a:rPr>
              <a:t> </a:t>
            </a:r>
            <a:r>
              <a:rPr dirty="0"/>
              <a:t>4</a:t>
            </a:r>
            <a:r>
              <a:rPr spc="-25" dirty="0"/>
              <a:t> </a:t>
            </a:r>
            <a:r>
              <a:rPr dirty="0">
                <a:solidFill>
                  <a:srgbClr val="FFFF00"/>
                </a:solidFill>
              </a:rPr>
              <a:t>Slow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5030" y="1219200"/>
            <a:ext cx="3612769" cy="54102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200" y="685800"/>
            <a:ext cx="5325745" cy="6002020"/>
          </a:xfrm>
          <a:custGeom>
            <a:avLst/>
            <a:gdLst/>
            <a:ahLst/>
            <a:cxnLst/>
            <a:rect l="l" t="t" r="r" b="b"/>
            <a:pathLst>
              <a:path w="5325745" h="6002020">
                <a:moveTo>
                  <a:pt x="0" y="6001639"/>
                </a:moveTo>
                <a:lnTo>
                  <a:pt x="5325745" y="6001639"/>
                </a:lnTo>
                <a:lnTo>
                  <a:pt x="5325745" y="0"/>
                </a:lnTo>
                <a:lnTo>
                  <a:pt x="0" y="0"/>
                </a:lnTo>
                <a:lnTo>
                  <a:pt x="0" y="600163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939" y="712978"/>
            <a:ext cx="5095875" cy="587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851535" indent="-228600" algn="l" rtl="0">
              <a:lnSpc>
                <a:spcPct val="100000"/>
              </a:lnSpc>
              <a:spcBef>
                <a:spcPts val="100"/>
              </a:spcBef>
              <a:buClr>
                <a:srgbClr val="00FF00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The ventricles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relax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at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start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2400" b="1" spc="-5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diastole.</a:t>
            </a:r>
            <a:endParaRPr sz="2400" dirty="0">
              <a:latin typeface="Arial Narrow"/>
              <a:cs typeface="Arial Narrow"/>
            </a:endParaRPr>
          </a:p>
          <a:p>
            <a:pPr marL="241300" indent="-228600" algn="l" rtl="0">
              <a:lnSpc>
                <a:spcPct val="100000"/>
              </a:lnSpc>
              <a:buClr>
                <a:srgbClr val="00FF00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It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lasts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for</a:t>
            </a:r>
            <a:r>
              <a:rPr sz="2400" b="1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≈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0.06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sec.</a:t>
            </a:r>
            <a:endParaRPr sz="2400" dirty="0">
              <a:latin typeface="Arial Narrow"/>
              <a:cs typeface="Arial Narrow"/>
            </a:endParaRPr>
          </a:p>
          <a:p>
            <a:pPr marL="241300" marR="397510" indent="-228600" algn="l" rtl="0">
              <a:lnSpc>
                <a:spcPct val="100000"/>
              </a:lnSpc>
              <a:buClr>
                <a:srgbClr val="00FF00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Ventricular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volume: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is constant at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the </a:t>
            </a:r>
            <a:r>
              <a:rPr sz="2400" b="1" spc="-5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ESV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(60 ml).</a:t>
            </a:r>
            <a:endParaRPr sz="2400" dirty="0">
              <a:latin typeface="Arial Narrow"/>
              <a:cs typeface="Arial Narrow"/>
            </a:endParaRPr>
          </a:p>
          <a:p>
            <a:pPr marL="241300" marR="5080" indent="-228600" algn="l" rtl="0">
              <a:lnSpc>
                <a:spcPct val="100000"/>
              </a:lnSpc>
              <a:buClr>
                <a:srgbClr val="00FF00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Semilunar</a:t>
            </a:r>
            <a:r>
              <a:rPr sz="2400" b="1" spc="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valves:</a:t>
            </a:r>
            <a:r>
              <a:rPr sz="2400" b="1" spc="1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close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at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beginning </a:t>
            </a:r>
            <a:r>
              <a:rPr sz="2400" b="1" spc="-5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phase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(Result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in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S2).</a:t>
            </a:r>
            <a:endParaRPr sz="2400" dirty="0">
              <a:latin typeface="Arial Narrow"/>
              <a:cs typeface="Arial Narrow"/>
            </a:endParaRPr>
          </a:p>
          <a:p>
            <a:pPr marL="241300" indent="-228600" algn="l" rtl="0">
              <a:lnSpc>
                <a:spcPct val="100000"/>
              </a:lnSpc>
              <a:buClr>
                <a:srgbClr val="00FF00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A-V</a:t>
            </a:r>
            <a:r>
              <a:rPr sz="2400" b="1" spc="-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valves:</a:t>
            </a:r>
            <a:r>
              <a:rPr sz="2400" b="1" spc="1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Still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closed.</a:t>
            </a:r>
            <a:endParaRPr sz="2400" dirty="0">
              <a:latin typeface="Arial Narrow"/>
              <a:cs typeface="Arial Narrow"/>
            </a:endParaRPr>
          </a:p>
          <a:p>
            <a:pPr marL="241300" indent="-228600" algn="l" rtl="0">
              <a:lnSpc>
                <a:spcPct val="100000"/>
              </a:lnSpc>
              <a:spcBef>
                <a:spcPts val="5"/>
              </a:spcBef>
              <a:buClr>
                <a:srgbClr val="00FF00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Ventricular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pressure:</a:t>
            </a:r>
            <a:r>
              <a:rPr sz="2400" b="1" spc="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Wingdings 3"/>
                <a:cs typeface="Wingdings 3"/>
              </a:rPr>
              <a:t>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rapidly,</a:t>
            </a:r>
            <a:endParaRPr sz="2400" dirty="0">
              <a:latin typeface="Arial Narrow"/>
              <a:cs typeface="Arial Narrow"/>
            </a:endParaRPr>
          </a:p>
          <a:p>
            <a:pPr marL="241300" marR="90170" indent="-228600" algn="l" rtl="0">
              <a:lnSpc>
                <a:spcPct val="98600"/>
              </a:lnSpc>
              <a:spcBef>
                <a:spcPts val="40"/>
              </a:spcBef>
              <a:buClr>
                <a:srgbClr val="00FF00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Atrial pressure: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Still </a:t>
            </a:r>
            <a:r>
              <a:rPr sz="2400" b="1" spc="-5" dirty="0">
                <a:solidFill>
                  <a:srgbClr val="FFFFFF"/>
                </a:solidFill>
                <a:latin typeface="Wingdings 3"/>
                <a:cs typeface="Wingdings 3"/>
              </a:rPr>
              <a:t>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gradually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due to 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accumulation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venous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blood.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(JVP:</a:t>
            </a:r>
            <a:r>
              <a:rPr sz="2400" b="1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Calibri"/>
                <a:cs typeface="Calibri"/>
              </a:rPr>
              <a:t>‘v’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wave)</a:t>
            </a:r>
            <a:endParaRPr sz="2400" dirty="0">
              <a:latin typeface="Calibri"/>
              <a:cs typeface="Calibri"/>
            </a:endParaRPr>
          </a:p>
          <a:p>
            <a:pPr marL="241300" indent="-228600" algn="l" rtl="0">
              <a:lnSpc>
                <a:spcPct val="100000"/>
              </a:lnSpc>
              <a:spcBef>
                <a:spcPts val="85"/>
              </a:spcBef>
              <a:buClr>
                <a:srgbClr val="00FF00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ECG: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End</a:t>
            </a:r>
            <a:r>
              <a:rPr sz="2400" b="1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b="1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wave</a:t>
            </a:r>
            <a:endParaRPr sz="2400" dirty="0">
              <a:latin typeface="Arial Narrow"/>
              <a:cs typeface="Arial Narrow"/>
            </a:endParaRPr>
          </a:p>
          <a:p>
            <a:pPr marL="241300" marR="676275" indent="-228600" algn="just" rtl="0">
              <a:lnSpc>
                <a:spcPct val="100000"/>
              </a:lnSpc>
              <a:buClr>
                <a:srgbClr val="00FF00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Aortic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pressure curve: 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INCISURA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- 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backflow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blood coming across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a </a:t>
            </a:r>
            <a:r>
              <a:rPr sz="2400" b="1" spc="-5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closed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aortic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valve</a:t>
            </a:r>
            <a:endParaRPr sz="2400" dirty="0">
              <a:latin typeface="Arial Narrow"/>
              <a:cs typeface="Arial Narrow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76312" y="16446"/>
            <a:ext cx="5362575" cy="1459230"/>
            <a:chOff x="976312" y="16446"/>
            <a:chExt cx="5362575" cy="1459230"/>
          </a:xfrm>
        </p:grpSpPr>
        <p:sp>
          <p:nvSpPr>
            <p:cNvPr id="6" name="object 6"/>
            <p:cNvSpPr/>
            <p:nvPr/>
          </p:nvSpPr>
          <p:spPr>
            <a:xfrm>
              <a:off x="990600" y="30733"/>
              <a:ext cx="5334000" cy="1430655"/>
            </a:xfrm>
            <a:custGeom>
              <a:avLst/>
              <a:gdLst/>
              <a:ahLst/>
              <a:cxnLst/>
              <a:rect l="l" t="t" r="r" b="b"/>
              <a:pathLst>
                <a:path w="5334000" h="1430655">
                  <a:moveTo>
                    <a:pt x="53340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3111500" y="685800"/>
                  </a:lnTo>
                  <a:lnTo>
                    <a:pt x="2696845" y="1430528"/>
                  </a:lnTo>
                  <a:lnTo>
                    <a:pt x="4445000" y="685800"/>
                  </a:lnTo>
                  <a:lnTo>
                    <a:pt x="5334000" y="685800"/>
                  </a:lnTo>
                  <a:lnTo>
                    <a:pt x="53340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0600" y="30733"/>
              <a:ext cx="5334000" cy="1430655"/>
            </a:xfrm>
            <a:custGeom>
              <a:avLst/>
              <a:gdLst/>
              <a:ahLst/>
              <a:cxnLst/>
              <a:rect l="l" t="t" r="r" b="b"/>
              <a:pathLst>
                <a:path w="5334000" h="1430655">
                  <a:moveTo>
                    <a:pt x="0" y="0"/>
                  </a:moveTo>
                  <a:lnTo>
                    <a:pt x="3111500" y="0"/>
                  </a:lnTo>
                  <a:lnTo>
                    <a:pt x="4445000" y="0"/>
                  </a:lnTo>
                  <a:lnTo>
                    <a:pt x="5334000" y="0"/>
                  </a:lnTo>
                  <a:lnTo>
                    <a:pt x="5334000" y="400050"/>
                  </a:lnTo>
                  <a:lnTo>
                    <a:pt x="5334000" y="571500"/>
                  </a:lnTo>
                  <a:lnTo>
                    <a:pt x="5334000" y="685800"/>
                  </a:lnTo>
                  <a:lnTo>
                    <a:pt x="4445000" y="685800"/>
                  </a:lnTo>
                  <a:lnTo>
                    <a:pt x="2696845" y="1430528"/>
                  </a:lnTo>
                  <a:lnTo>
                    <a:pt x="3111500" y="685800"/>
                  </a:lnTo>
                  <a:lnTo>
                    <a:pt x="0" y="685800"/>
                  </a:lnTo>
                  <a:lnTo>
                    <a:pt x="0" y="57150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79016" y="188722"/>
            <a:ext cx="4758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00"/>
                </a:solidFill>
              </a:rPr>
              <a:t>ISOVOLUMETRIC</a:t>
            </a:r>
            <a:r>
              <a:rPr sz="2800" spc="40" dirty="0">
                <a:solidFill>
                  <a:srgbClr val="FFFF00"/>
                </a:solidFill>
              </a:rPr>
              <a:t> </a:t>
            </a:r>
            <a:r>
              <a:rPr sz="2800" spc="-20" dirty="0">
                <a:solidFill>
                  <a:srgbClr val="FFFF00"/>
                </a:solidFill>
              </a:rPr>
              <a:t>RELAXATION:</a:t>
            </a:r>
            <a:r>
              <a:rPr sz="2800" spc="40" dirty="0">
                <a:solidFill>
                  <a:srgbClr val="FFFF00"/>
                </a:solidFill>
              </a:rPr>
              <a:t> </a:t>
            </a:r>
            <a:r>
              <a:rPr sz="2800" spc="-5" dirty="0">
                <a:solidFill>
                  <a:srgbClr val="FFFF00"/>
                </a:solidFill>
              </a:rPr>
              <a:t>5</a:t>
            </a:r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5562600" y="5257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07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52261" y="5273802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7083" y="964732"/>
            <a:ext cx="3460495" cy="58064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23864" y="4509897"/>
            <a:ext cx="145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3890" y="5043677"/>
            <a:ext cx="136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5643" y="4967173"/>
            <a:ext cx="127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842517"/>
            <a:ext cx="5257800" cy="5863590"/>
          </a:xfrm>
          <a:custGeom>
            <a:avLst/>
            <a:gdLst/>
            <a:ahLst/>
            <a:cxnLst/>
            <a:rect l="l" t="t" r="r" b="b"/>
            <a:pathLst>
              <a:path w="5257800" h="5863590">
                <a:moveTo>
                  <a:pt x="0" y="5863082"/>
                </a:moveTo>
                <a:lnTo>
                  <a:pt x="5257800" y="5863082"/>
                </a:lnTo>
                <a:lnTo>
                  <a:pt x="5257800" y="0"/>
                </a:lnTo>
                <a:lnTo>
                  <a:pt x="0" y="0"/>
                </a:lnTo>
                <a:lnTo>
                  <a:pt x="0" y="5863082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869696"/>
            <a:ext cx="5066665" cy="5741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640" marR="619760" indent="-281940" algn="l" rtl="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About</a:t>
            </a:r>
            <a:r>
              <a:rPr sz="25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00"/>
                </a:solidFill>
                <a:latin typeface="Arial Narrow"/>
                <a:cs typeface="Arial Narrow"/>
              </a:rPr>
              <a:t>60-70%</a:t>
            </a:r>
            <a:r>
              <a:rPr sz="2500" b="1" spc="-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blood</a:t>
            </a:r>
            <a:r>
              <a:rPr sz="25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passes </a:t>
            </a:r>
            <a:r>
              <a:rPr sz="25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passively</a:t>
            </a:r>
            <a:r>
              <a:rPr sz="25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2500" b="1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ventricles</a:t>
            </a:r>
            <a:r>
              <a:rPr sz="2500" b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[≈</a:t>
            </a:r>
            <a:r>
              <a:rPr sz="25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35" dirty="0">
                <a:solidFill>
                  <a:srgbClr val="FFFFFF"/>
                </a:solidFill>
                <a:latin typeface="Arial Narrow"/>
                <a:cs typeface="Arial Narrow"/>
              </a:rPr>
              <a:t>0.11 </a:t>
            </a:r>
            <a:r>
              <a:rPr sz="2500" b="1" spc="-5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sec].</a:t>
            </a:r>
            <a:endParaRPr sz="2500" dirty="0">
              <a:latin typeface="Arial Narrow"/>
              <a:cs typeface="Arial Narrow"/>
            </a:endParaRPr>
          </a:p>
          <a:p>
            <a:pPr marL="294640" marR="5080" indent="-281940" algn="l" rtl="0">
              <a:lnSpc>
                <a:spcPct val="100000"/>
              </a:lnSpc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2500" b="1" spc="-5" dirty="0">
                <a:solidFill>
                  <a:srgbClr val="FFFF00"/>
                </a:solidFill>
                <a:latin typeface="Arial Narrow"/>
                <a:cs typeface="Arial Narrow"/>
              </a:rPr>
              <a:t>Heart sound:</a:t>
            </a:r>
            <a:r>
              <a:rPr sz="2500" b="1" spc="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[S3]</a:t>
            </a:r>
            <a:r>
              <a:rPr sz="25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due to rush</a:t>
            </a:r>
            <a:r>
              <a:rPr sz="25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of blood </a:t>
            </a:r>
            <a:r>
              <a:rPr sz="2500" b="1" spc="-5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into</a:t>
            </a:r>
            <a:r>
              <a:rPr sz="25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ventricles</a:t>
            </a:r>
            <a:r>
              <a:rPr sz="2500" b="1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vibration</a:t>
            </a:r>
            <a:r>
              <a:rPr sz="2500" b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in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ventricular</a:t>
            </a:r>
            <a:r>
              <a:rPr sz="2500" b="1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wall.</a:t>
            </a:r>
            <a:endParaRPr sz="2500" dirty="0">
              <a:latin typeface="Arial Narrow"/>
              <a:cs typeface="Arial Narrow"/>
            </a:endParaRPr>
          </a:p>
          <a:p>
            <a:pPr marL="294640" indent="-281940" algn="l" rtl="0">
              <a:lnSpc>
                <a:spcPct val="100000"/>
              </a:lnSpc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2500" b="1" spc="-5" dirty="0">
                <a:solidFill>
                  <a:srgbClr val="FFFF00"/>
                </a:solidFill>
                <a:latin typeface="Arial Narrow"/>
                <a:cs typeface="Arial Narrow"/>
              </a:rPr>
              <a:t>Semilunar</a:t>
            </a:r>
            <a:r>
              <a:rPr sz="2500" b="1" spc="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00"/>
                </a:solidFill>
                <a:latin typeface="Arial Narrow"/>
                <a:cs typeface="Arial Narrow"/>
              </a:rPr>
              <a:t>valves:</a:t>
            </a:r>
            <a:r>
              <a:rPr sz="2500" b="1" spc="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Still</a:t>
            </a:r>
            <a:r>
              <a:rPr sz="2500" b="1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closed.</a:t>
            </a:r>
            <a:endParaRPr sz="2500" dirty="0">
              <a:latin typeface="Arial Narrow"/>
              <a:cs typeface="Arial Narrow"/>
            </a:endParaRPr>
          </a:p>
          <a:p>
            <a:pPr marL="294640" marR="117475" indent="-281940" algn="l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2500" b="1" spc="-5" dirty="0">
                <a:solidFill>
                  <a:srgbClr val="FFFF00"/>
                </a:solidFill>
                <a:latin typeface="Arial Narrow"/>
                <a:cs typeface="Arial Narrow"/>
              </a:rPr>
              <a:t>Atrial</a:t>
            </a:r>
            <a:r>
              <a:rPr sz="2500" b="1" spc="2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00"/>
                </a:solidFill>
                <a:latin typeface="Arial Narrow"/>
                <a:cs typeface="Arial Narrow"/>
              </a:rPr>
              <a:t>pressure:</a:t>
            </a:r>
            <a:r>
              <a:rPr sz="2500" b="1" spc="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First</a:t>
            </a:r>
            <a:r>
              <a:rPr sz="2500" b="1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sudden</a:t>
            </a:r>
            <a:r>
              <a:rPr sz="25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↓</a:t>
            </a:r>
            <a:r>
              <a:rPr sz="25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due</a:t>
            </a:r>
            <a:r>
              <a:rPr sz="25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2500" b="1" spc="-5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rush</a:t>
            </a:r>
            <a:r>
              <a:rPr sz="25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5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blood</a:t>
            </a:r>
            <a:r>
              <a:rPr sz="25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from</a:t>
            </a:r>
            <a:r>
              <a:rPr sz="25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atria</a:t>
            </a:r>
            <a:r>
              <a:rPr sz="25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25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ventricles. </a:t>
            </a:r>
            <a:r>
              <a:rPr sz="2500" b="1" spc="-5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Then gradually </a:t>
            </a:r>
            <a:r>
              <a:rPr sz="2500" b="1" spc="-5" dirty="0">
                <a:solidFill>
                  <a:srgbClr val="FFFFFF"/>
                </a:solidFill>
                <a:latin typeface="Wingdings 3"/>
                <a:cs typeface="Wingdings 3"/>
              </a:rPr>
              <a:t></a:t>
            </a:r>
            <a:r>
              <a:rPr sz="2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due to 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entry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25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venous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blood.</a:t>
            </a:r>
            <a:endParaRPr sz="2500" dirty="0">
              <a:latin typeface="Arial Narrow"/>
              <a:cs typeface="Arial Narrow"/>
            </a:endParaRPr>
          </a:p>
          <a:p>
            <a:pPr marL="294640" marR="445770" indent="-281940" algn="l" rtl="0">
              <a:lnSpc>
                <a:spcPct val="100000"/>
              </a:lnSpc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2500" b="1" spc="-20" dirty="0">
                <a:solidFill>
                  <a:srgbClr val="FFFF00"/>
                </a:solidFill>
                <a:latin typeface="Arial Narrow"/>
                <a:cs typeface="Arial Narrow"/>
              </a:rPr>
              <a:t>Ventricular</a:t>
            </a:r>
            <a:r>
              <a:rPr sz="2500" b="1" spc="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00"/>
                </a:solidFill>
                <a:latin typeface="Arial Narrow"/>
                <a:cs typeface="Arial Narrow"/>
              </a:rPr>
              <a:t>volume:</a:t>
            </a:r>
            <a:r>
              <a:rPr sz="2500" b="1" spc="3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Wingdings 3"/>
                <a:cs typeface="Wingdings 3"/>
              </a:rPr>
              <a:t></a:t>
            </a:r>
            <a:r>
              <a:rPr sz="25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because</a:t>
            </a:r>
            <a:r>
              <a:rPr sz="25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it</a:t>
            </a:r>
            <a:r>
              <a:rPr sz="25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is </a:t>
            </a:r>
            <a:r>
              <a:rPr sz="2500" b="1" spc="-5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being</a:t>
            </a:r>
            <a:r>
              <a:rPr sz="25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filled</a:t>
            </a:r>
            <a:r>
              <a:rPr sz="2500" b="1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with</a:t>
            </a:r>
            <a:r>
              <a:rPr sz="2500" b="1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blood.</a:t>
            </a:r>
            <a:endParaRPr sz="2500" dirty="0">
              <a:latin typeface="Arial Narrow"/>
              <a:cs typeface="Arial Narrow"/>
            </a:endParaRPr>
          </a:p>
          <a:p>
            <a:pPr marL="294640" marR="179070" indent="-281940" algn="l" rtl="0">
              <a:lnSpc>
                <a:spcPct val="100000"/>
              </a:lnSpc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2500" b="1" spc="-20" dirty="0">
                <a:solidFill>
                  <a:srgbClr val="FFFF00"/>
                </a:solidFill>
                <a:latin typeface="Arial Narrow"/>
                <a:cs typeface="Arial Narrow"/>
              </a:rPr>
              <a:t>Ventricular</a:t>
            </a:r>
            <a:r>
              <a:rPr sz="2500" b="1" spc="1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00"/>
                </a:solidFill>
                <a:latin typeface="Arial Narrow"/>
                <a:cs typeface="Arial Narrow"/>
              </a:rPr>
              <a:t>pressure:</a:t>
            </a:r>
            <a:r>
              <a:rPr sz="2500" b="1" spc="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Slightly</a:t>
            </a:r>
            <a:r>
              <a:rPr sz="2500" b="1" spc="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Wingdings 3"/>
                <a:cs typeface="Wingdings 3"/>
              </a:rPr>
              <a:t></a:t>
            </a:r>
            <a:r>
              <a:rPr sz="25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but &lt; </a:t>
            </a:r>
            <a:r>
              <a:rPr sz="2500" b="1" spc="-5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 Narrow"/>
                <a:cs typeface="Arial Narrow"/>
              </a:rPr>
              <a:t>atrial</a:t>
            </a:r>
            <a:r>
              <a:rPr sz="25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 Narrow"/>
                <a:cs typeface="Arial Narrow"/>
              </a:rPr>
              <a:t>pressure</a:t>
            </a:r>
            <a:endParaRPr sz="2500" dirty="0">
              <a:latin typeface="Arial Narrow"/>
              <a:cs typeface="Arial Narro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9402" y="22415"/>
            <a:ext cx="5744210" cy="1108710"/>
            <a:chOff x="149402" y="22415"/>
            <a:chExt cx="5744210" cy="1108710"/>
          </a:xfrm>
        </p:grpSpPr>
        <p:sp>
          <p:nvSpPr>
            <p:cNvPr id="9" name="object 9"/>
            <p:cNvSpPr/>
            <p:nvPr/>
          </p:nvSpPr>
          <p:spPr>
            <a:xfrm>
              <a:off x="163690" y="36702"/>
              <a:ext cx="5715635" cy="1080135"/>
            </a:xfrm>
            <a:custGeom>
              <a:avLst/>
              <a:gdLst/>
              <a:ahLst/>
              <a:cxnLst/>
              <a:rect l="l" t="t" r="r" b="b"/>
              <a:pathLst>
                <a:path w="5715635" h="1080135">
                  <a:moveTo>
                    <a:pt x="5715012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952500" y="838200"/>
                  </a:lnTo>
                  <a:lnTo>
                    <a:pt x="2447429" y="1080135"/>
                  </a:lnTo>
                  <a:lnTo>
                    <a:pt x="2381262" y="838200"/>
                  </a:lnTo>
                  <a:lnTo>
                    <a:pt x="5715012" y="838200"/>
                  </a:lnTo>
                  <a:lnTo>
                    <a:pt x="571501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690" y="36702"/>
              <a:ext cx="5715635" cy="1080135"/>
            </a:xfrm>
            <a:custGeom>
              <a:avLst/>
              <a:gdLst/>
              <a:ahLst/>
              <a:cxnLst/>
              <a:rect l="l" t="t" r="r" b="b"/>
              <a:pathLst>
                <a:path w="5715635" h="1080135">
                  <a:moveTo>
                    <a:pt x="0" y="0"/>
                  </a:moveTo>
                  <a:lnTo>
                    <a:pt x="952500" y="0"/>
                  </a:lnTo>
                  <a:lnTo>
                    <a:pt x="2381262" y="0"/>
                  </a:lnTo>
                  <a:lnTo>
                    <a:pt x="5715012" y="0"/>
                  </a:lnTo>
                  <a:lnTo>
                    <a:pt x="5715012" y="488950"/>
                  </a:lnTo>
                  <a:lnTo>
                    <a:pt x="5715012" y="698500"/>
                  </a:lnTo>
                  <a:lnTo>
                    <a:pt x="5715012" y="838200"/>
                  </a:lnTo>
                  <a:lnTo>
                    <a:pt x="2381262" y="838200"/>
                  </a:lnTo>
                  <a:lnTo>
                    <a:pt x="2447429" y="1080135"/>
                  </a:lnTo>
                  <a:lnTo>
                    <a:pt x="952500" y="838200"/>
                  </a:lnTo>
                  <a:lnTo>
                    <a:pt x="0" y="838200"/>
                  </a:lnTo>
                  <a:lnTo>
                    <a:pt x="0" y="698500"/>
                  </a:lnTo>
                  <a:lnTo>
                    <a:pt x="0" y="48895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54327" y="0"/>
            <a:ext cx="3334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00"/>
                </a:solidFill>
              </a:rPr>
              <a:t>VENTRICULAR</a:t>
            </a:r>
            <a:r>
              <a:rPr sz="2800" spc="15" dirty="0">
                <a:solidFill>
                  <a:srgbClr val="FFFF00"/>
                </a:solidFill>
              </a:rPr>
              <a:t> </a:t>
            </a:r>
            <a:r>
              <a:rPr sz="2800" spc="-5" dirty="0">
                <a:solidFill>
                  <a:srgbClr val="FFFF00"/>
                </a:solidFill>
              </a:rPr>
              <a:t>FILLING</a:t>
            </a:r>
            <a:endParaRPr sz="2800"/>
          </a:p>
        </p:txBody>
      </p:sp>
      <p:sp>
        <p:nvSpPr>
          <p:cNvPr id="12" name="object 12"/>
          <p:cNvSpPr txBox="1"/>
          <p:nvPr/>
        </p:nvSpPr>
        <p:spPr>
          <a:xfrm>
            <a:off x="316179" y="495045"/>
            <a:ext cx="54102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Rapid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filing</a:t>
            </a:r>
            <a:r>
              <a:rPr sz="20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6:</a:t>
            </a:r>
            <a:r>
              <a:rPr sz="20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Reduced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filling</a:t>
            </a:r>
            <a:r>
              <a:rPr sz="20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7: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Atrial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contraction</a:t>
            </a:r>
            <a:r>
              <a:rPr sz="20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5410200"/>
            <a:ext cx="5008245" cy="1134926"/>
          </a:xfrm>
          <a:prstGeom prst="rect">
            <a:avLst/>
          </a:prstGeom>
          <a:solidFill>
            <a:srgbClr val="001F5F"/>
          </a:solidFill>
          <a:ln w="9525">
            <a:solidFill>
              <a:srgbClr val="FF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0805" marR="551815" algn="l" rtl="0">
              <a:lnSpc>
                <a:spcPct val="100000"/>
              </a:lnSpc>
              <a:spcBef>
                <a:spcPts val="210"/>
              </a:spcBef>
            </a:pPr>
            <a:r>
              <a:rPr sz="2400" spc="-45" dirty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r>
              <a:rPr sz="2400" b="1" spc="-45" dirty="0">
                <a:solidFill>
                  <a:srgbClr val="FFFF00"/>
                </a:solidFill>
                <a:latin typeface="Calibri"/>
                <a:cs typeface="Calibri"/>
              </a:rPr>
              <a:t>JVP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2400" b="1" spc="25" dirty="0">
                <a:solidFill>
                  <a:srgbClr val="FFFFFF"/>
                </a:solidFill>
                <a:latin typeface="Calibri"/>
                <a:cs typeface="Calibri"/>
              </a:rPr>
              <a:t>‘y’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descent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first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2/3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‘a’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wave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last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1/3</a:t>
            </a:r>
            <a:endParaRPr sz="2400" dirty="0">
              <a:latin typeface="Calibri"/>
              <a:cs typeface="Calibri"/>
            </a:endParaRPr>
          </a:p>
          <a:p>
            <a:pPr marL="90805" algn="l" rtl="0">
              <a:lnSpc>
                <a:spcPct val="100000"/>
              </a:lnSpc>
            </a:pPr>
            <a:r>
              <a:rPr sz="2400" spc="-55" dirty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r>
              <a:rPr sz="2400" b="1" spc="-55" dirty="0">
                <a:solidFill>
                  <a:srgbClr val="FFFF00"/>
                </a:solidFill>
                <a:latin typeface="Calibri"/>
                <a:cs typeface="Calibri"/>
              </a:rPr>
              <a:t>ECG</a:t>
            </a:r>
            <a:r>
              <a:rPr sz="24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–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wave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atrial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systole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7083" y="964732"/>
            <a:ext cx="3460495" cy="580644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23864" y="4509897"/>
            <a:ext cx="145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3890" y="5043677"/>
            <a:ext cx="136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5643" y="4967173"/>
            <a:ext cx="127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" y="1072769"/>
            <a:ext cx="5334000" cy="4109085"/>
          </a:xfrm>
          <a:custGeom>
            <a:avLst/>
            <a:gdLst/>
            <a:ahLst/>
            <a:cxnLst/>
            <a:rect l="l" t="t" r="r" b="b"/>
            <a:pathLst>
              <a:path w="5334000" h="4109085">
                <a:moveTo>
                  <a:pt x="0" y="4108830"/>
                </a:moveTo>
                <a:lnTo>
                  <a:pt x="5334000" y="4108830"/>
                </a:lnTo>
                <a:lnTo>
                  <a:pt x="5334000" y="0"/>
                </a:lnTo>
                <a:lnTo>
                  <a:pt x="0" y="0"/>
                </a:lnTo>
                <a:lnTo>
                  <a:pt x="0" y="410883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1098245"/>
            <a:ext cx="5104765" cy="400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 algn="l" rtl="0">
              <a:lnSpc>
                <a:spcPct val="100000"/>
              </a:lnSpc>
              <a:spcBef>
                <a:spcPts val="105"/>
              </a:spcBef>
              <a:buClr>
                <a:srgbClr val="00FF00"/>
              </a:buClr>
              <a:buFont typeface="Arial"/>
              <a:buChar char="•"/>
              <a:tabLst>
                <a:tab pos="241300" algn="l"/>
              </a:tabLst>
            </a:pPr>
            <a:r>
              <a:rPr sz="2900" b="1" spc="-5" dirty="0">
                <a:solidFill>
                  <a:srgbClr val="FFFFFF"/>
                </a:solidFill>
                <a:latin typeface="Arial Narrow"/>
                <a:cs typeface="Arial Narrow"/>
              </a:rPr>
              <a:t>Remaining atrial blood flows </a:t>
            </a:r>
            <a:r>
              <a:rPr sz="29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Arial Narrow"/>
                <a:cs typeface="Arial Narrow"/>
              </a:rPr>
              <a:t>slowly into ventricles </a:t>
            </a:r>
            <a:r>
              <a:rPr sz="2900" b="1" dirty="0">
                <a:solidFill>
                  <a:srgbClr val="FFFFFF"/>
                </a:solidFill>
                <a:latin typeface="Arial Narrow"/>
                <a:cs typeface="Arial Narrow"/>
              </a:rPr>
              <a:t>by </a:t>
            </a:r>
            <a:r>
              <a:rPr sz="2900" b="1" spc="-5" dirty="0">
                <a:solidFill>
                  <a:srgbClr val="FFFFFF"/>
                </a:solidFill>
                <a:latin typeface="Arial Narrow"/>
                <a:cs typeface="Arial Narrow"/>
              </a:rPr>
              <a:t>pressure </a:t>
            </a:r>
            <a:r>
              <a:rPr sz="2900" b="1" spc="-6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Arial Narrow"/>
                <a:cs typeface="Arial Narrow"/>
              </a:rPr>
              <a:t>gradient &lt;5%.</a:t>
            </a:r>
            <a:r>
              <a:rPr sz="29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Arial Narrow"/>
                <a:cs typeface="Arial Narrow"/>
              </a:rPr>
              <a:t>[≈</a:t>
            </a:r>
            <a:r>
              <a:rPr sz="29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Arial Narrow"/>
                <a:cs typeface="Arial Narrow"/>
              </a:rPr>
              <a:t>0.22</a:t>
            </a:r>
            <a:r>
              <a:rPr sz="29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Arial Narrow"/>
                <a:cs typeface="Arial Narrow"/>
              </a:rPr>
              <a:t>sec]</a:t>
            </a:r>
            <a:endParaRPr sz="2900" dirty="0">
              <a:latin typeface="Arial Narrow"/>
              <a:cs typeface="Arial Narrow"/>
            </a:endParaRPr>
          </a:p>
          <a:p>
            <a:pPr marL="241300" indent="-228600" algn="l" rtl="0">
              <a:lnSpc>
                <a:spcPct val="100000"/>
              </a:lnSpc>
              <a:spcBef>
                <a:spcPts val="5"/>
              </a:spcBef>
              <a:buClr>
                <a:srgbClr val="00FF00"/>
              </a:buClr>
              <a:buFont typeface="Arial"/>
              <a:buChar char="•"/>
              <a:tabLst>
                <a:tab pos="241300" algn="l"/>
              </a:tabLst>
            </a:pPr>
            <a:r>
              <a:rPr sz="2900" b="1" spc="-5" dirty="0">
                <a:solidFill>
                  <a:srgbClr val="FFFF00"/>
                </a:solidFill>
                <a:latin typeface="Arial Narrow"/>
                <a:cs typeface="Arial Narrow"/>
              </a:rPr>
              <a:t>A-V</a:t>
            </a:r>
            <a:r>
              <a:rPr sz="2900" b="1" spc="-10" dirty="0">
                <a:solidFill>
                  <a:srgbClr val="FFFF00"/>
                </a:solidFill>
                <a:latin typeface="Arial Narrow"/>
                <a:cs typeface="Arial Narrow"/>
              </a:rPr>
              <a:t> valves:</a:t>
            </a:r>
            <a:r>
              <a:rPr sz="2900" b="1" spc="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Arial Narrow"/>
                <a:cs typeface="Arial Narrow"/>
              </a:rPr>
              <a:t>still</a:t>
            </a:r>
            <a:r>
              <a:rPr sz="29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900" b="1" dirty="0">
                <a:solidFill>
                  <a:srgbClr val="FFFFFF"/>
                </a:solidFill>
                <a:latin typeface="Arial Narrow"/>
                <a:cs typeface="Arial Narrow"/>
              </a:rPr>
              <a:t>open.</a:t>
            </a:r>
            <a:endParaRPr sz="2900" dirty="0">
              <a:latin typeface="Arial Narrow"/>
              <a:cs typeface="Arial Narrow"/>
            </a:endParaRPr>
          </a:p>
          <a:p>
            <a:pPr marL="241300" indent="-228600" algn="l" rtl="0">
              <a:lnSpc>
                <a:spcPct val="100000"/>
              </a:lnSpc>
              <a:buClr>
                <a:srgbClr val="00FF00"/>
              </a:buClr>
              <a:buFont typeface="Arial"/>
              <a:buChar char="•"/>
              <a:tabLst>
                <a:tab pos="241300" algn="l"/>
              </a:tabLst>
            </a:pPr>
            <a:r>
              <a:rPr sz="2900" b="1" spc="-5" dirty="0">
                <a:solidFill>
                  <a:srgbClr val="FFFF00"/>
                </a:solidFill>
                <a:latin typeface="Arial Narrow"/>
                <a:cs typeface="Arial Narrow"/>
              </a:rPr>
              <a:t>Semilunar</a:t>
            </a:r>
            <a:r>
              <a:rPr sz="2900" b="1" spc="1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900" b="1" spc="-10" dirty="0">
                <a:solidFill>
                  <a:srgbClr val="FFFF00"/>
                </a:solidFill>
                <a:latin typeface="Arial Narrow"/>
                <a:cs typeface="Arial Narrow"/>
              </a:rPr>
              <a:t>valves:</a:t>
            </a:r>
            <a:r>
              <a:rPr sz="2900" b="1" spc="2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Arial Narrow"/>
                <a:cs typeface="Arial Narrow"/>
              </a:rPr>
              <a:t>Still</a:t>
            </a:r>
            <a:r>
              <a:rPr sz="29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Arial Narrow"/>
                <a:cs typeface="Arial Narrow"/>
              </a:rPr>
              <a:t>closed.</a:t>
            </a:r>
            <a:endParaRPr sz="2900" dirty="0">
              <a:latin typeface="Arial Narrow"/>
              <a:cs typeface="Arial Narrow"/>
            </a:endParaRPr>
          </a:p>
          <a:p>
            <a:pPr marL="241300" indent="-228600" algn="l" rtl="0">
              <a:lnSpc>
                <a:spcPct val="100000"/>
              </a:lnSpc>
              <a:buClr>
                <a:srgbClr val="00FF00"/>
              </a:buClr>
              <a:buFont typeface="Arial"/>
              <a:buChar char="•"/>
              <a:tabLst>
                <a:tab pos="241300" algn="l"/>
              </a:tabLst>
            </a:pPr>
            <a:r>
              <a:rPr sz="2900" b="1" spc="-5" dirty="0">
                <a:solidFill>
                  <a:srgbClr val="FFFF00"/>
                </a:solidFill>
                <a:latin typeface="Arial Narrow"/>
                <a:cs typeface="Arial Narrow"/>
              </a:rPr>
              <a:t>Atrial</a:t>
            </a:r>
            <a:r>
              <a:rPr sz="2900" b="1" spc="-1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900" b="1" spc="-5" dirty="0">
                <a:solidFill>
                  <a:srgbClr val="FFFF00"/>
                </a:solidFill>
                <a:latin typeface="Arial Narrow"/>
                <a:cs typeface="Arial Narrow"/>
              </a:rPr>
              <a:t>pressure:</a:t>
            </a:r>
            <a:r>
              <a:rPr sz="2900" b="1" spc="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Arial Narrow"/>
                <a:cs typeface="Arial Narrow"/>
              </a:rPr>
              <a:t>Still </a:t>
            </a:r>
            <a:r>
              <a:rPr sz="2900" b="1" dirty="0">
                <a:solidFill>
                  <a:srgbClr val="FFFFFF"/>
                </a:solidFill>
                <a:latin typeface="Arial Narrow"/>
                <a:cs typeface="Arial Narrow"/>
              </a:rPr>
              <a:t>↑</a:t>
            </a:r>
            <a:endParaRPr sz="2900" dirty="0">
              <a:latin typeface="Arial Narrow"/>
              <a:cs typeface="Arial Narrow"/>
            </a:endParaRPr>
          </a:p>
          <a:p>
            <a:pPr marL="241300" indent="-228600" algn="l" rtl="0">
              <a:lnSpc>
                <a:spcPct val="100000"/>
              </a:lnSpc>
              <a:buClr>
                <a:srgbClr val="00FF00"/>
              </a:buClr>
              <a:buFont typeface="Arial"/>
              <a:buChar char="•"/>
              <a:tabLst>
                <a:tab pos="241300" algn="l"/>
              </a:tabLst>
            </a:pPr>
            <a:r>
              <a:rPr sz="2900" b="1" spc="-15" dirty="0">
                <a:solidFill>
                  <a:srgbClr val="FFFF00"/>
                </a:solidFill>
                <a:latin typeface="Arial Narrow"/>
                <a:cs typeface="Arial Narrow"/>
              </a:rPr>
              <a:t>Ventricular</a:t>
            </a:r>
            <a:r>
              <a:rPr sz="2900" b="1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900" b="1" spc="-5" dirty="0">
                <a:solidFill>
                  <a:srgbClr val="FFFF00"/>
                </a:solidFill>
                <a:latin typeface="Arial Narrow"/>
                <a:cs typeface="Arial Narrow"/>
              </a:rPr>
              <a:t>volume:</a:t>
            </a:r>
            <a:r>
              <a:rPr sz="2900" b="1" spc="-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Arial Narrow"/>
                <a:cs typeface="Arial Narrow"/>
              </a:rPr>
              <a:t>Still</a:t>
            </a:r>
            <a:r>
              <a:rPr sz="29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900" b="1" dirty="0">
                <a:solidFill>
                  <a:srgbClr val="FFFFFF"/>
                </a:solidFill>
                <a:latin typeface="Arial Narrow"/>
                <a:cs typeface="Arial Narrow"/>
              </a:rPr>
              <a:t>↑</a:t>
            </a:r>
            <a:endParaRPr sz="2900" dirty="0">
              <a:latin typeface="Arial Narrow"/>
              <a:cs typeface="Arial Narrow"/>
            </a:endParaRPr>
          </a:p>
          <a:p>
            <a:pPr marL="241300" marR="389890" indent="-228600" algn="l" rtl="0">
              <a:lnSpc>
                <a:spcPct val="100000"/>
              </a:lnSpc>
              <a:buClr>
                <a:srgbClr val="00FF00"/>
              </a:buClr>
              <a:buFont typeface="Arial"/>
              <a:buChar char="•"/>
              <a:tabLst>
                <a:tab pos="241300" algn="l"/>
              </a:tabLst>
            </a:pPr>
            <a:r>
              <a:rPr sz="2900" b="1" spc="-20" dirty="0">
                <a:solidFill>
                  <a:srgbClr val="FFFF00"/>
                </a:solidFill>
                <a:latin typeface="Arial Narrow"/>
                <a:cs typeface="Arial Narrow"/>
              </a:rPr>
              <a:t>Ventricular</a:t>
            </a:r>
            <a:r>
              <a:rPr sz="2900" b="1" spc="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900" b="1" spc="-5" dirty="0">
                <a:solidFill>
                  <a:srgbClr val="FFFF00"/>
                </a:solidFill>
                <a:latin typeface="Arial Narrow"/>
                <a:cs typeface="Arial Narrow"/>
              </a:rPr>
              <a:t>pressure:</a:t>
            </a:r>
            <a:r>
              <a:rPr sz="2900" b="1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Arial Narrow"/>
                <a:cs typeface="Arial Narrow"/>
              </a:rPr>
              <a:t>Slightly</a:t>
            </a:r>
            <a:r>
              <a:rPr sz="2900" b="1" dirty="0">
                <a:solidFill>
                  <a:srgbClr val="FFFFFF"/>
                </a:solidFill>
                <a:latin typeface="Arial Narrow"/>
                <a:cs typeface="Arial Narrow"/>
              </a:rPr>
              <a:t> ↑ </a:t>
            </a:r>
            <a:r>
              <a:rPr sz="2900" b="1" spc="-6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Arial Narrow"/>
                <a:cs typeface="Arial Narrow"/>
              </a:rPr>
              <a:t>gradually</a:t>
            </a:r>
            <a:endParaRPr sz="2900" dirty="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38512" y="138112"/>
            <a:ext cx="5743575" cy="1108710"/>
            <a:chOff x="3338512" y="138112"/>
            <a:chExt cx="5743575" cy="1108710"/>
          </a:xfrm>
        </p:grpSpPr>
        <p:sp>
          <p:nvSpPr>
            <p:cNvPr id="10" name="object 10"/>
            <p:cNvSpPr/>
            <p:nvPr/>
          </p:nvSpPr>
          <p:spPr>
            <a:xfrm>
              <a:off x="3352800" y="152400"/>
              <a:ext cx="5715000" cy="1080135"/>
            </a:xfrm>
            <a:custGeom>
              <a:avLst/>
              <a:gdLst/>
              <a:ahLst/>
              <a:cxnLst/>
              <a:rect l="l" t="t" r="r" b="b"/>
              <a:pathLst>
                <a:path w="5715000" h="1080135">
                  <a:moveTo>
                    <a:pt x="57150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952500" y="838200"/>
                  </a:lnTo>
                  <a:lnTo>
                    <a:pt x="2447416" y="1080135"/>
                  </a:lnTo>
                  <a:lnTo>
                    <a:pt x="2381250" y="838200"/>
                  </a:lnTo>
                  <a:lnTo>
                    <a:pt x="5715000" y="838200"/>
                  </a:lnTo>
                  <a:lnTo>
                    <a:pt x="57150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2800" y="152400"/>
              <a:ext cx="5715000" cy="1080135"/>
            </a:xfrm>
            <a:custGeom>
              <a:avLst/>
              <a:gdLst/>
              <a:ahLst/>
              <a:cxnLst/>
              <a:rect l="l" t="t" r="r" b="b"/>
              <a:pathLst>
                <a:path w="5715000" h="1080135">
                  <a:moveTo>
                    <a:pt x="0" y="0"/>
                  </a:moveTo>
                  <a:lnTo>
                    <a:pt x="952500" y="0"/>
                  </a:lnTo>
                  <a:lnTo>
                    <a:pt x="2381250" y="0"/>
                  </a:lnTo>
                  <a:lnTo>
                    <a:pt x="5715000" y="0"/>
                  </a:lnTo>
                  <a:lnTo>
                    <a:pt x="5715000" y="488950"/>
                  </a:lnTo>
                  <a:lnTo>
                    <a:pt x="5715000" y="698500"/>
                  </a:lnTo>
                  <a:lnTo>
                    <a:pt x="5715000" y="838200"/>
                  </a:lnTo>
                  <a:lnTo>
                    <a:pt x="2381250" y="838200"/>
                  </a:lnTo>
                  <a:lnTo>
                    <a:pt x="2447416" y="1080135"/>
                  </a:lnTo>
                  <a:lnTo>
                    <a:pt x="952500" y="838200"/>
                  </a:lnTo>
                  <a:lnTo>
                    <a:pt x="0" y="838200"/>
                  </a:lnTo>
                  <a:lnTo>
                    <a:pt x="0" y="698500"/>
                  </a:lnTo>
                  <a:lnTo>
                    <a:pt x="0" y="48895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505961" y="11672"/>
            <a:ext cx="5410200" cy="93027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2800" b="1" spc="-5" dirty="0">
                <a:solidFill>
                  <a:srgbClr val="FFFF00"/>
                </a:solidFill>
                <a:latin typeface="Arial Narrow"/>
                <a:cs typeface="Arial Narrow"/>
              </a:rPr>
              <a:t>VENTRICULAR</a:t>
            </a:r>
            <a:r>
              <a:rPr sz="2800" b="1" spc="3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Arial Narrow"/>
                <a:cs typeface="Arial Narrow"/>
              </a:rPr>
              <a:t>FILLING</a:t>
            </a:r>
            <a:endParaRPr sz="2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Rapid</a:t>
            </a:r>
            <a:r>
              <a:rPr sz="20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filing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6: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Reduced</a:t>
            </a:r>
            <a:r>
              <a:rPr sz="20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filling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7: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 Atrial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 contraction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7010400" cy="5105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312000"/>
            <a:ext cx="7391400" cy="831215"/>
          </a:xfrm>
          <a:prstGeom prst="rect">
            <a:avLst/>
          </a:prstGeom>
          <a:solidFill>
            <a:srgbClr val="FF0000"/>
          </a:solidFill>
          <a:ln w="57150">
            <a:solidFill>
              <a:srgbClr val="0000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410460" marR="443865" indent="-1960245">
              <a:lnSpc>
                <a:spcPct val="100000"/>
              </a:lnSpc>
              <a:spcBef>
                <a:spcPts val="310"/>
              </a:spcBef>
            </a:pPr>
            <a:r>
              <a:rPr sz="2400" spc="-15" dirty="0">
                <a:solidFill>
                  <a:srgbClr val="FFFFFF"/>
                </a:solidFill>
              </a:rPr>
              <a:t>“Volume-Pressure</a:t>
            </a:r>
            <a:r>
              <a:rPr sz="2400" spc="2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Diagram”</a:t>
            </a:r>
            <a:r>
              <a:rPr sz="2400" spc="2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During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the</a:t>
            </a:r>
            <a:r>
              <a:rPr sz="2400" spc="-5" dirty="0">
                <a:solidFill>
                  <a:srgbClr val="FFFFFF"/>
                </a:solidFill>
              </a:rPr>
              <a:t> Cardiac</a:t>
            </a:r>
            <a:r>
              <a:rPr sz="2400" spc="3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Cycle; </a:t>
            </a:r>
            <a:r>
              <a:rPr sz="2400" spc="-53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Cardiac</a:t>
            </a:r>
            <a:r>
              <a:rPr sz="2400" spc="20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Work</a:t>
            </a:r>
            <a:r>
              <a:rPr sz="240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Output.</a:t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91209"/>
            <a:ext cx="6196838" cy="560959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350" y="0"/>
            <a:ext cx="9137650" cy="12700"/>
          </a:xfrm>
          <a:custGeom>
            <a:avLst/>
            <a:gdLst/>
            <a:ahLst/>
            <a:cxnLst/>
            <a:rect l="l" t="t" r="r" b="b"/>
            <a:pathLst>
              <a:path w="9137650" h="12700">
                <a:moveTo>
                  <a:pt x="9137650" y="0"/>
                </a:moveTo>
                <a:lnTo>
                  <a:pt x="0" y="0"/>
                </a:lnTo>
                <a:lnTo>
                  <a:pt x="0" y="12700"/>
                </a:lnTo>
                <a:lnTo>
                  <a:pt x="9137650" y="12700"/>
                </a:lnTo>
                <a:lnTo>
                  <a:pt x="9137650" y="0"/>
                </a:lnTo>
                <a:close/>
              </a:path>
            </a:pathLst>
          </a:custGeom>
          <a:solidFill>
            <a:srgbClr val="CAD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06826" y="4643996"/>
            <a:ext cx="1930400" cy="18478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474980">
              <a:lnSpc>
                <a:spcPts val="1375"/>
              </a:lnSpc>
            </a:pPr>
            <a:r>
              <a:rPr sz="1200" b="1" dirty="0">
                <a:solidFill>
                  <a:srgbClr val="00FF00"/>
                </a:solidFill>
                <a:latin typeface="Calibri"/>
                <a:cs typeface="Calibri"/>
              </a:rPr>
              <a:t>→</a:t>
            </a:r>
            <a:r>
              <a:rPr sz="1200" b="1" spc="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FF00"/>
                </a:solidFill>
                <a:latin typeface="Calibri"/>
                <a:cs typeface="Calibri"/>
              </a:rPr>
              <a:t>L</a:t>
            </a:r>
            <a:r>
              <a:rPr sz="1200" b="1" spc="-30" dirty="0">
                <a:solidFill>
                  <a:srgbClr val="00FF00"/>
                </a:solidFill>
                <a:latin typeface="Calibri"/>
                <a:cs typeface="Calibri"/>
              </a:rPr>
              <a:t>a</a:t>
            </a:r>
            <a:r>
              <a:rPr sz="1200" b="1" spc="-20" dirty="0">
                <a:solidFill>
                  <a:srgbClr val="00FF00"/>
                </a:solidFill>
                <a:latin typeface="Calibri"/>
                <a:cs typeface="Calibri"/>
              </a:rPr>
              <a:t>t</a:t>
            </a:r>
            <a:r>
              <a:rPr sz="1200" b="1" dirty="0">
                <a:solidFill>
                  <a:srgbClr val="00FF00"/>
                </a:solidFill>
                <a:latin typeface="Calibri"/>
                <a:cs typeface="Calibri"/>
              </a:rPr>
              <a:t>e</a:t>
            </a:r>
            <a:r>
              <a:rPr sz="1200" b="1" spc="-17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0FF00"/>
                </a:solidFill>
                <a:latin typeface="Calibri"/>
                <a:cs typeface="Calibri"/>
              </a:rPr>
              <a:t>D</a:t>
            </a:r>
            <a:r>
              <a:rPr sz="1200" b="1" spc="15" dirty="0">
                <a:solidFill>
                  <a:srgbClr val="00FF00"/>
                </a:solidFill>
                <a:latin typeface="Calibri"/>
                <a:cs typeface="Calibri"/>
              </a:rPr>
              <a:t>i</a:t>
            </a:r>
            <a:r>
              <a:rPr sz="1200" b="1" spc="5" dirty="0">
                <a:solidFill>
                  <a:srgbClr val="00FF00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0FF00"/>
                </a:solidFill>
                <a:latin typeface="Calibri"/>
                <a:cs typeface="Calibri"/>
              </a:rPr>
              <a:t>st</a:t>
            </a:r>
            <a:r>
              <a:rPr sz="1200" b="1" spc="10" dirty="0">
                <a:solidFill>
                  <a:srgbClr val="00FF00"/>
                </a:solidFill>
                <a:latin typeface="Calibri"/>
                <a:cs typeface="Calibri"/>
              </a:rPr>
              <a:t>o</a:t>
            </a:r>
            <a:r>
              <a:rPr sz="1200" b="1" spc="15" dirty="0">
                <a:solidFill>
                  <a:srgbClr val="00FF00"/>
                </a:solidFill>
                <a:latin typeface="Calibri"/>
                <a:cs typeface="Calibri"/>
              </a:rPr>
              <a:t>l</a:t>
            </a:r>
            <a:r>
              <a:rPr sz="1200" b="1" dirty="0">
                <a:solidFill>
                  <a:srgbClr val="00FF00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3200" y="6245428"/>
            <a:ext cx="1501775" cy="30797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ts val="2285"/>
              </a:lnSpc>
            </a:pP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(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Filling</a:t>
            </a:r>
            <a:r>
              <a:rPr sz="2000" b="1" spc="-114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phas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40957"/>
            <a:ext cx="7543800" cy="492759"/>
          </a:xfrm>
          <a:prstGeom prst="rect">
            <a:avLst/>
          </a:prstGeom>
          <a:solidFill>
            <a:srgbClr val="1F2022"/>
          </a:solidFill>
          <a:ln w="9525">
            <a:solidFill>
              <a:srgbClr val="00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3210">
              <a:lnSpc>
                <a:spcPts val="3810"/>
              </a:lnSpc>
            </a:pPr>
            <a:r>
              <a:rPr spc="-35" dirty="0"/>
              <a:t>VENTRICULAR</a:t>
            </a:r>
            <a:r>
              <a:rPr spc="-25" dirty="0"/>
              <a:t> </a:t>
            </a:r>
            <a:r>
              <a:rPr dirty="0"/>
              <a:t>PRESSURE</a:t>
            </a:r>
            <a:r>
              <a:rPr spc="-65" dirty="0"/>
              <a:t> </a:t>
            </a:r>
            <a:r>
              <a:rPr dirty="0"/>
              <a:t>-</a:t>
            </a:r>
            <a:r>
              <a:rPr spc="90" dirty="0"/>
              <a:t> </a:t>
            </a:r>
            <a:r>
              <a:rPr spc="-30" dirty="0"/>
              <a:t>VOLUME</a:t>
            </a:r>
            <a:r>
              <a:rPr spc="-125" dirty="0"/>
              <a:t> </a:t>
            </a:r>
            <a:r>
              <a:rPr spc="-20" dirty="0"/>
              <a:t>LOOP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00800" y="687069"/>
            <a:ext cx="2590800" cy="1847214"/>
          </a:xfrm>
          <a:prstGeom prst="rect">
            <a:avLst/>
          </a:prstGeom>
          <a:solidFill>
            <a:srgbClr val="001F5F"/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795" algn="ctr" rtl="0">
              <a:lnSpc>
                <a:spcPts val="2725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Plot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2400" b="1" spc="-2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31445" marR="117475" algn="ctr" rtl="0">
              <a:lnSpc>
                <a:spcPct val="100000"/>
              </a:lnSpc>
              <a:tabLst>
                <a:tab pos="1172845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ain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	</a:t>
            </a:r>
            <a:r>
              <a:rPr sz="2400" b="1" spc="-2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olu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one </a:t>
            </a:r>
            <a:r>
              <a:rPr sz="2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complete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cardiac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1966" y="5719597"/>
            <a:ext cx="3271266" cy="10068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6616" y="1282092"/>
            <a:ext cx="6797675" cy="403572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465"/>
              </a:spcBef>
            </a:pPr>
            <a:r>
              <a:rPr sz="3200" u="heavy" spc="2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Calibri"/>
                <a:cs typeface="Calibri"/>
              </a:rPr>
              <a:t>Mechanical</a:t>
            </a:r>
            <a:r>
              <a:rPr sz="3200" u="heavy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Calibri"/>
                <a:cs typeface="Calibri"/>
              </a:rPr>
              <a:t>Events:</a:t>
            </a:r>
            <a:endParaRPr sz="3200" dirty="0">
              <a:latin typeface="Calibri"/>
              <a:cs typeface="Calibri"/>
            </a:endParaRPr>
          </a:p>
          <a:p>
            <a:pPr marL="464820" indent="-452755" algn="l" rtl="0">
              <a:lnSpc>
                <a:spcPct val="100000"/>
              </a:lnSpc>
              <a:spcBef>
                <a:spcPts val="1370"/>
              </a:spcBef>
              <a:buClr>
                <a:srgbClr val="DC9E1F"/>
              </a:buClr>
              <a:buAutoNum type="arabicPeriod"/>
              <a:tabLst>
                <a:tab pos="464820" algn="l"/>
                <a:tab pos="465455" algn="l"/>
              </a:tabLst>
            </a:pP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3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cardiac</a:t>
            </a:r>
            <a:r>
              <a:rPr sz="3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endParaRPr sz="3200" dirty="0">
              <a:latin typeface="Calibri"/>
              <a:cs typeface="Calibri"/>
            </a:endParaRPr>
          </a:p>
          <a:p>
            <a:pPr marL="464820" indent="-452755" algn="l" rtl="0">
              <a:lnSpc>
                <a:spcPct val="100000"/>
              </a:lnSpc>
              <a:spcBef>
                <a:spcPts val="1370"/>
              </a:spcBef>
              <a:buClr>
                <a:srgbClr val="DC9E1F"/>
              </a:buClr>
              <a:buAutoNum type="arabicPeriod"/>
              <a:tabLst>
                <a:tab pos="464820" algn="l"/>
                <a:tab pos="465455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Volume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 during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cardiac 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endParaRPr sz="3200" dirty="0">
              <a:latin typeface="Calibri"/>
              <a:cs typeface="Calibri"/>
            </a:endParaRPr>
          </a:p>
          <a:p>
            <a:pPr marL="12700" marR="4053840" algn="l" rtl="0">
              <a:lnSpc>
                <a:spcPct val="135600"/>
              </a:lnSpc>
              <a:buClr>
                <a:srgbClr val="DC9E1F"/>
              </a:buClr>
              <a:buAutoNum type="arabicPeriod"/>
              <a:tabLst>
                <a:tab pos="464820" algn="l"/>
                <a:tab pos="465455" algn="l"/>
              </a:tabLst>
            </a:pP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Heart sounds </a:t>
            </a:r>
            <a:r>
              <a:rPr sz="3200" spc="-71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3200" u="heavy" spc="20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Calibri"/>
                <a:cs typeface="Calibri"/>
              </a:rPr>
              <a:t>Electrical</a:t>
            </a:r>
            <a:r>
              <a:rPr sz="3200" u="heavy" spc="-10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Calibri"/>
                <a:cs typeface="Calibri"/>
              </a:rPr>
              <a:t>Events</a:t>
            </a:r>
            <a:endParaRPr sz="3200" dirty="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1375"/>
              </a:spcBef>
              <a:tabLst>
                <a:tab pos="464820" algn="l"/>
              </a:tabLst>
            </a:pPr>
            <a:r>
              <a:rPr sz="3200" spc="15" dirty="0">
                <a:solidFill>
                  <a:srgbClr val="DC9E1F"/>
                </a:solidFill>
                <a:latin typeface="Calibri"/>
                <a:cs typeface="Calibri"/>
              </a:rPr>
              <a:t>5.	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Electrocardiogram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(ECG)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17562" y="436562"/>
            <a:ext cx="7508875" cy="803275"/>
            <a:chOff x="817562" y="436562"/>
            <a:chExt cx="7508875" cy="803275"/>
          </a:xfrm>
        </p:grpSpPr>
        <p:sp>
          <p:nvSpPr>
            <p:cNvPr id="4" name="object 4"/>
            <p:cNvSpPr/>
            <p:nvPr/>
          </p:nvSpPr>
          <p:spPr>
            <a:xfrm>
              <a:off x="838200" y="457200"/>
              <a:ext cx="7467600" cy="762000"/>
            </a:xfrm>
            <a:custGeom>
              <a:avLst/>
              <a:gdLst/>
              <a:ahLst/>
              <a:cxnLst/>
              <a:rect l="l" t="t" r="r" b="b"/>
              <a:pathLst>
                <a:path w="7467600" h="762000">
                  <a:moveTo>
                    <a:pt x="7340600" y="0"/>
                  </a:moveTo>
                  <a:lnTo>
                    <a:pt x="127000" y="0"/>
                  </a:lnTo>
                  <a:lnTo>
                    <a:pt x="77565" y="9985"/>
                  </a:lnTo>
                  <a:lnTo>
                    <a:pt x="37196" y="37211"/>
                  </a:lnTo>
                  <a:lnTo>
                    <a:pt x="9980" y="77581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0" y="684418"/>
                  </a:lnTo>
                  <a:lnTo>
                    <a:pt x="37196" y="724788"/>
                  </a:lnTo>
                  <a:lnTo>
                    <a:pt x="77565" y="752014"/>
                  </a:lnTo>
                  <a:lnTo>
                    <a:pt x="127000" y="762000"/>
                  </a:lnTo>
                  <a:lnTo>
                    <a:pt x="7340600" y="762000"/>
                  </a:lnTo>
                  <a:lnTo>
                    <a:pt x="7390018" y="752014"/>
                  </a:lnTo>
                  <a:lnTo>
                    <a:pt x="7430389" y="724788"/>
                  </a:lnTo>
                  <a:lnTo>
                    <a:pt x="7457614" y="684418"/>
                  </a:lnTo>
                  <a:lnTo>
                    <a:pt x="7467600" y="635000"/>
                  </a:lnTo>
                  <a:lnTo>
                    <a:pt x="7467600" y="127000"/>
                  </a:lnTo>
                  <a:lnTo>
                    <a:pt x="7457614" y="77581"/>
                  </a:lnTo>
                  <a:lnTo>
                    <a:pt x="7430389" y="37211"/>
                  </a:lnTo>
                  <a:lnTo>
                    <a:pt x="7390018" y="9985"/>
                  </a:lnTo>
                  <a:lnTo>
                    <a:pt x="7340600" y="0"/>
                  </a:lnTo>
                  <a:close/>
                </a:path>
              </a:pathLst>
            </a:custGeom>
            <a:solidFill>
              <a:srgbClr val="CC8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200" y="457200"/>
              <a:ext cx="7467600" cy="762000"/>
            </a:xfrm>
            <a:custGeom>
              <a:avLst/>
              <a:gdLst/>
              <a:ahLst/>
              <a:cxnLst/>
              <a:rect l="l" t="t" r="r" b="b"/>
              <a:pathLst>
                <a:path w="7467600" h="762000">
                  <a:moveTo>
                    <a:pt x="0" y="127000"/>
                  </a:moveTo>
                  <a:lnTo>
                    <a:pt x="9980" y="77581"/>
                  </a:lnTo>
                  <a:lnTo>
                    <a:pt x="37196" y="37211"/>
                  </a:lnTo>
                  <a:lnTo>
                    <a:pt x="77565" y="9985"/>
                  </a:lnTo>
                  <a:lnTo>
                    <a:pt x="127000" y="0"/>
                  </a:lnTo>
                  <a:lnTo>
                    <a:pt x="7340600" y="0"/>
                  </a:lnTo>
                  <a:lnTo>
                    <a:pt x="7390018" y="9985"/>
                  </a:lnTo>
                  <a:lnTo>
                    <a:pt x="7430389" y="37211"/>
                  </a:lnTo>
                  <a:lnTo>
                    <a:pt x="7457614" y="77581"/>
                  </a:lnTo>
                  <a:lnTo>
                    <a:pt x="7467600" y="127000"/>
                  </a:lnTo>
                  <a:lnTo>
                    <a:pt x="7467600" y="635000"/>
                  </a:lnTo>
                  <a:lnTo>
                    <a:pt x="7457614" y="684418"/>
                  </a:lnTo>
                  <a:lnTo>
                    <a:pt x="7430389" y="724788"/>
                  </a:lnTo>
                  <a:lnTo>
                    <a:pt x="7390018" y="752014"/>
                  </a:lnTo>
                  <a:lnTo>
                    <a:pt x="7340600" y="762000"/>
                  </a:lnTo>
                  <a:lnTo>
                    <a:pt x="127000" y="762000"/>
                  </a:lnTo>
                  <a:lnTo>
                    <a:pt x="77565" y="752014"/>
                  </a:lnTo>
                  <a:lnTo>
                    <a:pt x="37196" y="724788"/>
                  </a:lnTo>
                  <a:lnTo>
                    <a:pt x="9980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412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36624" y="453593"/>
            <a:ext cx="62750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1D"/>
                </a:solidFill>
                <a:latin typeface="Calibri"/>
                <a:cs typeface="Calibri"/>
              </a:rPr>
              <a:t>EVENTS</a:t>
            </a:r>
            <a:r>
              <a:rPr sz="4400" spc="-30" dirty="0">
                <a:solidFill>
                  <a:srgbClr val="FFFF1D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FFFF1D"/>
                </a:solidFill>
                <a:latin typeface="Calibri"/>
                <a:cs typeface="Calibri"/>
              </a:rPr>
              <a:t>OF</a:t>
            </a:r>
            <a:r>
              <a:rPr sz="4400" spc="-20" dirty="0">
                <a:solidFill>
                  <a:srgbClr val="FFFF1D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FFFF1D"/>
                </a:solidFill>
                <a:latin typeface="Calibri"/>
                <a:cs typeface="Calibri"/>
              </a:rPr>
              <a:t>CARDIAC</a:t>
            </a:r>
            <a:r>
              <a:rPr sz="4400" spc="-20" dirty="0">
                <a:solidFill>
                  <a:srgbClr val="FFFF1D"/>
                </a:solidFill>
                <a:latin typeface="Calibri"/>
                <a:cs typeface="Calibri"/>
              </a:rPr>
              <a:t> </a:t>
            </a:r>
            <a:r>
              <a:rPr sz="4400" spc="-40" dirty="0">
                <a:solidFill>
                  <a:srgbClr val="FFFF1D"/>
                </a:solidFill>
                <a:latin typeface="Calibri"/>
                <a:cs typeface="Calibri"/>
              </a:rPr>
              <a:t>CYCLE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819400"/>
            <a:ext cx="8458200" cy="38703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400" y="95084"/>
            <a:ext cx="8763000" cy="775212"/>
          </a:xfrm>
          <a:prstGeom prst="rect">
            <a:avLst/>
          </a:prstGeom>
          <a:solidFill>
            <a:srgbClr val="0D0D0D"/>
          </a:solidFill>
          <a:ln w="9525">
            <a:solidFill>
              <a:srgbClr val="FF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805" marR="460375" algn="l" rtl="0">
              <a:lnSpc>
                <a:spcPct val="100400"/>
              </a:lnSpc>
              <a:spcBef>
                <a:spcPts val="285"/>
              </a:spcBef>
            </a:pPr>
            <a:r>
              <a:rPr sz="2400" b="1" dirty="0">
                <a:solidFill>
                  <a:srgbClr val="00FF00"/>
                </a:solidFill>
                <a:latin typeface="Arial Narrow"/>
                <a:cs typeface="Arial Narrow"/>
              </a:rPr>
              <a:t>A.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Increased</a:t>
            </a:r>
            <a:r>
              <a:rPr sz="2400" b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preload: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Wingdings"/>
                <a:cs typeface="Wingdings"/>
              </a:rPr>
              <a:t></a:t>
            </a:r>
            <a:r>
              <a:rPr sz="2400" b="1" spc="-55" dirty="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FF00"/>
                </a:solidFill>
                <a:latin typeface="Arial Narrow"/>
                <a:cs typeface="Arial Narrow"/>
              </a:rPr>
              <a:t>venous</a:t>
            </a:r>
            <a:r>
              <a:rPr sz="2400" spc="30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FF00"/>
                </a:solidFill>
                <a:latin typeface="Arial Narrow"/>
                <a:cs typeface="Arial Narrow"/>
              </a:rPr>
              <a:t>return</a:t>
            </a:r>
            <a:r>
              <a:rPr sz="2400" spc="10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00FF00"/>
                </a:solidFill>
                <a:latin typeface="Arial Narrow"/>
                <a:cs typeface="Arial Narrow"/>
              </a:rPr>
              <a:t>→ 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increase</a:t>
            </a:r>
            <a:r>
              <a:rPr sz="2400" b="1" spc="10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in</a:t>
            </a:r>
            <a:r>
              <a:rPr sz="2400" b="1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SV</a:t>
            </a:r>
            <a:r>
              <a:rPr sz="2400" b="1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FF00"/>
                </a:solidFill>
                <a:latin typeface="Arial Narrow"/>
                <a:cs typeface="Arial Narrow"/>
              </a:rPr>
              <a:t>based</a:t>
            </a:r>
            <a:r>
              <a:rPr sz="2400" spc="25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FF00"/>
                </a:solidFill>
                <a:latin typeface="Arial Narrow"/>
                <a:cs typeface="Arial Narrow"/>
              </a:rPr>
              <a:t>on</a:t>
            </a:r>
            <a:r>
              <a:rPr sz="2400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FF00"/>
                </a:solidFill>
                <a:latin typeface="Arial Narrow"/>
                <a:cs typeface="Arial Narrow"/>
              </a:rPr>
              <a:t>the </a:t>
            </a:r>
            <a:r>
              <a:rPr sz="2400" spc="-535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FF00"/>
                </a:solidFill>
                <a:latin typeface="Arial Narrow"/>
                <a:cs typeface="Arial Narrow"/>
              </a:rPr>
              <a:t>Frank–Starling</a:t>
            </a:r>
            <a:r>
              <a:rPr sz="2400" spc="45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FF00"/>
                </a:solidFill>
                <a:latin typeface="Arial Narrow"/>
                <a:cs typeface="Arial Narrow"/>
              </a:rPr>
              <a:t>relationship….reflected</a:t>
            </a:r>
            <a:r>
              <a:rPr sz="2400" spc="70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FF00"/>
                </a:solidFill>
                <a:latin typeface="Arial Narrow"/>
                <a:cs typeface="Arial Narrow"/>
              </a:rPr>
              <a:t>in</a:t>
            </a:r>
            <a:r>
              <a:rPr sz="2400" spc="1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Narrow"/>
                <a:cs typeface="Arial Narrow"/>
              </a:rPr>
              <a:t>increased</a:t>
            </a:r>
            <a:r>
              <a:rPr sz="2400" b="1" u="heavy" spc="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Narrow"/>
                <a:cs typeface="Arial Narrow"/>
              </a:rPr>
              <a:t> </a:t>
            </a:r>
            <a:r>
              <a:rPr sz="24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Narrow"/>
                <a:cs typeface="Arial Narrow"/>
              </a:rPr>
              <a:t>width</a:t>
            </a:r>
            <a:r>
              <a:rPr sz="2400" b="1" spc="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FF00"/>
                </a:solidFill>
                <a:latin typeface="Arial Narrow"/>
                <a:cs typeface="Arial Narrow"/>
              </a:rPr>
              <a:t>of</a:t>
            </a:r>
            <a:r>
              <a:rPr sz="2400" spc="20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FF00"/>
                </a:solidFill>
                <a:latin typeface="Arial Narrow"/>
                <a:cs typeface="Arial Narrow"/>
              </a:rPr>
              <a:t>the</a:t>
            </a:r>
            <a:r>
              <a:rPr sz="2400" spc="20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FF00"/>
                </a:solidFill>
                <a:latin typeface="Arial Narrow"/>
                <a:cs typeface="Arial Narrow"/>
              </a:rPr>
              <a:t>PV </a:t>
            </a:r>
            <a:r>
              <a:rPr sz="2400" spc="-10" dirty="0">
                <a:solidFill>
                  <a:srgbClr val="00FF00"/>
                </a:solidFill>
                <a:latin typeface="Arial Narrow"/>
                <a:cs typeface="Arial Narrow"/>
              </a:rPr>
              <a:t>loop.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" y="990549"/>
            <a:ext cx="8763000" cy="1148391"/>
          </a:xfrm>
          <a:prstGeom prst="rect">
            <a:avLst/>
          </a:prstGeom>
          <a:solidFill>
            <a:srgbClr val="0D0D0D"/>
          </a:solidFill>
          <a:ln w="9525">
            <a:solidFill>
              <a:srgbClr val="0000F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algn="l" rtl="0">
              <a:lnSpc>
                <a:spcPct val="100000"/>
              </a:lnSpc>
              <a:spcBef>
                <a:spcPts val="315"/>
              </a:spcBef>
            </a:pPr>
            <a:r>
              <a:rPr sz="2400" b="1" dirty="0">
                <a:solidFill>
                  <a:srgbClr val="00FF00"/>
                </a:solidFill>
                <a:latin typeface="Arial Narrow"/>
                <a:cs typeface="Arial Narrow"/>
              </a:rPr>
              <a:t>B.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Increased</a:t>
            </a:r>
            <a:r>
              <a:rPr sz="2400" b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afterload: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due </a:t>
            </a:r>
            <a:r>
              <a:rPr sz="2400" b="1" dirty="0">
                <a:solidFill>
                  <a:srgbClr val="00FF00"/>
                </a:solidFill>
                <a:latin typeface="Arial Narrow"/>
                <a:cs typeface="Arial Narrow"/>
              </a:rPr>
              <a:t>to 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an increase</a:t>
            </a:r>
            <a:r>
              <a:rPr sz="2400" b="1" spc="15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in aortic</a:t>
            </a:r>
            <a:r>
              <a:rPr sz="2400" b="1" spc="15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pressure</a:t>
            </a:r>
            <a:r>
              <a:rPr sz="2400" b="1" spc="10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00FF00"/>
                </a:solidFill>
                <a:latin typeface="Arial Narrow"/>
                <a:cs typeface="Arial Narrow"/>
              </a:rPr>
              <a:t>→</a:t>
            </a:r>
            <a:endParaRPr sz="2400" dirty="0">
              <a:latin typeface="Arial Narrow"/>
              <a:cs typeface="Arial Narrow"/>
            </a:endParaRPr>
          </a:p>
          <a:p>
            <a:pPr marL="90805" marR="399415" algn="l" rtl="0">
              <a:lnSpc>
                <a:spcPct val="100000"/>
              </a:lnSpc>
            </a:pP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decrease</a:t>
            </a:r>
            <a:r>
              <a:rPr sz="2400" b="1" spc="30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in</a:t>
            </a:r>
            <a:r>
              <a:rPr sz="2400" b="1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stroke</a:t>
            </a:r>
            <a:r>
              <a:rPr sz="2400" b="1" spc="10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volume….is</a:t>
            </a:r>
            <a:r>
              <a:rPr sz="2400" b="1" spc="25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reflected</a:t>
            </a:r>
            <a:r>
              <a:rPr sz="2400" b="1" spc="5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in</a:t>
            </a:r>
            <a:r>
              <a:rPr sz="2400" b="1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Narrow"/>
                <a:cs typeface="Arial Narrow"/>
              </a:rPr>
              <a:t>decreased</a:t>
            </a:r>
            <a:r>
              <a:rPr sz="2400" b="1" u="heavy" spc="4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Narrow"/>
                <a:cs typeface="Arial Narrow"/>
              </a:rPr>
              <a:t> </a:t>
            </a:r>
            <a:r>
              <a:rPr sz="24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Narrow"/>
                <a:cs typeface="Arial Narrow"/>
              </a:rPr>
              <a:t>width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00FF00"/>
                </a:solidFill>
                <a:latin typeface="Arial Narrow"/>
                <a:cs typeface="Arial Narrow"/>
              </a:rPr>
              <a:t>of the</a:t>
            </a:r>
            <a:r>
              <a:rPr sz="2400" b="1" spc="-15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PV </a:t>
            </a:r>
            <a:r>
              <a:rPr sz="2400" b="1" spc="-530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loop.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2281529"/>
            <a:ext cx="8763000" cy="409728"/>
          </a:xfrm>
          <a:prstGeom prst="rect">
            <a:avLst/>
          </a:prstGeom>
          <a:solidFill>
            <a:srgbClr val="0D0D0D"/>
          </a:solidFill>
          <a:ln w="9525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algn="l" rtl="0">
              <a:lnSpc>
                <a:spcPct val="100000"/>
              </a:lnSpc>
              <a:spcBef>
                <a:spcPts val="315"/>
              </a:spcBef>
            </a:pP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C.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Increased</a:t>
            </a:r>
            <a:r>
              <a:rPr sz="2400" b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contractility: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00FF00"/>
                </a:solidFill>
                <a:latin typeface="Arial Narrow"/>
                <a:cs typeface="Arial Narrow"/>
              </a:rPr>
              <a:t>→</a:t>
            </a:r>
            <a:r>
              <a:rPr sz="2400" spc="-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Narrow"/>
                <a:cs typeface="Arial Narrow"/>
              </a:rPr>
              <a:t>increased</a:t>
            </a:r>
            <a:r>
              <a:rPr sz="2400" b="1" u="heavy" spc="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Narrow"/>
                <a:cs typeface="Arial Narrow"/>
              </a:rPr>
              <a:t> </a:t>
            </a:r>
            <a:r>
              <a:rPr sz="24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Narrow"/>
                <a:cs typeface="Arial Narrow"/>
              </a:rPr>
              <a:t>width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&amp;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height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00FF00"/>
                </a:solidFill>
                <a:latin typeface="Arial Narrow"/>
                <a:cs typeface="Arial Narrow"/>
              </a:rPr>
              <a:t>of</a:t>
            </a:r>
            <a:r>
              <a:rPr sz="2400" b="1" spc="-10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00FF00"/>
                </a:solidFill>
                <a:latin typeface="Arial Narrow"/>
                <a:cs typeface="Arial Narrow"/>
              </a:rPr>
              <a:t>the</a:t>
            </a:r>
            <a:r>
              <a:rPr sz="2400" b="1" spc="-15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00FF00"/>
                </a:solidFill>
                <a:latin typeface="Arial Narrow"/>
                <a:cs typeface="Arial Narrow"/>
              </a:rPr>
              <a:t>PV 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loop.</a:t>
            </a:r>
            <a:endParaRPr sz="24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150" y="1520825"/>
            <a:ext cx="8521700" cy="38163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480352"/>
            <a:ext cx="7010400" cy="434340"/>
          </a:xfrm>
          <a:prstGeom prst="rect">
            <a:avLst/>
          </a:prstGeom>
          <a:solidFill>
            <a:srgbClr val="001F5F"/>
          </a:solidFill>
          <a:ln w="2857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6105">
              <a:lnSpc>
                <a:spcPts val="3420"/>
              </a:lnSpc>
            </a:pPr>
            <a:r>
              <a:rPr spc="35" dirty="0">
                <a:solidFill>
                  <a:srgbClr val="FFFF00"/>
                </a:solidFill>
                <a:latin typeface="Calibri"/>
                <a:cs typeface="Calibri"/>
              </a:rPr>
              <a:t>VENTRICULAR</a:t>
            </a:r>
            <a:r>
              <a:rPr spc="9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pc="15" dirty="0">
                <a:solidFill>
                  <a:srgbClr val="FFFF00"/>
                </a:solidFill>
                <a:latin typeface="Calibri"/>
                <a:cs typeface="Calibri"/>
              </a:rPr>
              <a:t>VOLUME</a:t>
            </a:r>
            <a:r>
              <a:rPr spc="6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pc="30" dirty="0">
                <a:solidFill>
                  <a:srgbClr val="FFFF00"/>
                </a:solidFill>
                <a:latin typeface="Calibri"/>
                <a:cs typeface="Calibri"/>
              </a:rPr>
              <a:t>CHANGES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50" y="1895475"/>
            <a:ext cx="9004300" cy="30670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785152"/>
            <a:ext cx="7010400" cy="434340"/>
          </a:xfrm>
          <a:prstGeom prst="rect">
            <a:avLst/>
          </a:prstGeom>
          <a:solidFill>
            <a:srgbClr val="001F5F"/>
          </a:solidFill>
          <a:ln w="2857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65455">
              <a:lnSpc>
                <a:spcPts val="3420"/>
              </a:lnSpc>
            </a:pPr>
            <a:r>
              <a:rPr spc="40" dirty="0">
                <a:solidFill>
                  <a:srgbClr val="FFFF00"/>
                </a:solidFill>
                <a:latin typeface="Calibri"/>
                <a:cs typeface="Calibri"/>
              </a:rPr>
              <a:t>VENTRICULAR</a:t>
            </a:r>
            <a:r>
              <a:rPr spc="8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pc="30" dirty="0">
                <a:solidFill>
                  <a:srgbClr val="FFFF00"/>
                </a:solidFill>
                <a:latin typeface="Calibri"/>
                <a:cs typeface="Calibri"/>
              </a:rPr>
              <a:t>PRESSURE</a:t>
            </a:r>
            <a:r>
              <a:rPr spc="8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pc="30" dirty="0">
                <a:solidFill>
                  <a:srgbClr val="FFFF00"/>
                </a:solidFill>
                <a:latin typeface="Calibri"/>
                <a:cs typeface="Calibri"/>
              </a:rPr>
              <a:t>CHANGES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" y="1409700"/>
            <a:ext cx="9048750" cy="4457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632752"/>
            <a:ext cx="7010400" cy="434340"/>
          </a:xfrm>
          <a:prstGeom prst="rect">
            <a:avLst/>
          </a:prstGeom>
          <a:solidFill>
            <a:srgbClr val="001F5F"/>
          </a:solidFill>
          <a:ln w="2857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49275">
              <a:lnSpc>
                <a:spcPts val="3420"/>
              </a:lnSpc>
            </a:pPr>
            <a:r>
              <a:rPr spc="20" dirty="0">
                <a:solidFill>
                  <a:srgbClr val="FFFF00"/>
                </a:solidFill>
                <a:latin typeface="Calibri"/>
                <a:cs typeface="Calibri"/>
              </a:rPr>
              <a:t>HEART</a:t>
            </a:r>
            <a:r>
              <a:rPr spc="1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pc="35" dirty="0">
                <a:solidFill>
                  <a:srgbClr val="FFFF00"/>
                </a:solidFill>
                <a:latin typeface="Calibri"/>
                <a:cs typeface="Calibri"/>
              </a:rPr>
              <a:t>SOUNDS</a:t>
            </a:r>
            <a:r>
              <a:rPr spc="9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00"/>
                </a:solidFill>
                <a:latin typeface="Calibri"/>
                <a:cs typeface="Calibri"/>
              </a:rPr>
              <a:t>&amp;</a:t>
            </a:r>
            <a:r>
              <a:rPr spc="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pc="30" dirty="0">
                <a:solidFill>
                  <a:srgbClr val="FFFF00"/>
                </a:solidFill>
                <a:latin typeface="Calibri"/>
                <a:cs typeface="Calibri"/>
              </a:rPr>
              <a:t>CARDIAC</a:t>
            </a:r>
            <a:r>
              <a:rPr spc="1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pc="10" dirty="0">
                <a:solidFill>
                  <a:srgbClr val="FFFF00"/>
                </a:solidFill>
                <a:latin typeface="Calibri"/>
                <a:cs typeface="Calibri"/>
              </a:rPr>
              <a:t>CYCLE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1289050"/>
            <a:ext cx="8775700" cy="4279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632752"/>
            <a:ext cx="7010400" cy="434340"/>
          </a:xfrm>
          <a:prstGeom prst="rect">
            <a:avLst/>
          </a:prstGeom>
          <a:solidFill>
            <a:srgbClr val="001F5F"/>
          </a:solidFill>
          <a:ln w="2857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41985">
              <a:lnSpc>
                <a:spcPts val="3420"/>
              </a:lnSpc>
            </a:pPr>
            <a:r>
              <a:rPr spc="5" dirty="0">
                <a:solidFill>
                  <a:srgbClr val="FFFF00"/>
                </a:solidFill>
                <a:latin typeface="Calibri"/>
                <a:cs typeface="Calibri"/>
              </a:rPr>
              <a:t>ECG</a:t>
            </a:r>
            <a:r>
              <a:rPr spc="9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pc="30" dirty="0">
                <a:solidFill>
                  <a:srgbClr val="FFFF00"/>
                </a:solidFill>
                <a:latin typeface="Calibri"/>
                <a:cs typeface="Calibri"/>
              </a:rPr>
              <a:t>CHANGES</a:t>
            </a:r>
            <a:r>
              <a:rPr spc="1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pc="20" dirty="0">
                <a:solidFill>
                  <a:srgbClr val="FFFF00"/>
                </a:solidFill>
                <a:latin typeface="Calibri"/>
                <a:cs typeface="Calibri"/>
              </a:rPr>
              <a:t>IN</a:t>
            </a:r>
            <a:r>
              <a:rPr spc="9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pc="30" dirty="0">
                <a:solidFill>
                  <a:srgbClr val="FFFF00"/>
                </a:solidFill>
                <a:latin typeface="Calibri"/>
                <a:cs typeface="Calibri"/>
              </a:rPr>
              <a:t>CARDIAC</a:t>
            </a:r>
            <a:r>
              <a:rPr spc="8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pc="10" dirty="0">
                <a:solidFill>
                  <a:srgbClr val="FFFF00"/>
                </a:solidFill>
                <a:latin typeface="Calibri"/>
                <a:cs typeface="Calibri"/>
              </a:rPr>
              <a:t>CYCLE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48000" y="2590800"/>
            <a:ext cx="4632325" cy="830997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sz="5400" b="1" dirty="0"/>
              <a:t>Good luck </a:t>
            </a:r>
            <a:endParaRPr lang="ar-SA" sz="5400" b="1" dirty="0"/>
          </a:p>
        </p:txBody>
      </p:sp>
    </p:spTree>
    <p:extLst>
      <p:ext uri="{BB962C8B-B14F-4D97-AF65-F5344CB8AC3E}">
        <p14:creationId xmlns:p14="http://schemas.microsoft.com/office/powerpoint/2010/main" val="193659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0200" y="6248400"/>
            <a:ext cx="5867400" cy="457200"/>
          </a:xfrm>
          <a:prstGeom prst="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5430">
              <a:lnSpc>
                <a:spcPts val="3340"/>
              </a:lnSpc>
            </a:pPr>
            <a:r>
              <a:rPr sz="3200" b="1" spc="15" dirty="0">
                <a:solidFill>
                  <a:srgbClr val="FFFF00"/>
                </a:solidFill>
                <a:latin typeface="Calibri"/>
                <a:cs typeface="Calibri"/>
              </a:rPr>
              <a:t>The</a:t>
            </a:r>
            <a:r>
              <a:rPr sz="3200" b="1" spc="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Events</a:t>
            </a:r>
            <a:r>
              <a:rPr sz="3200" b="1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15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3200" b="1" spc="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20" dirty="0">
                <a:solidFill>
                  <a:srgbClr val="FFFF00"/>
                </a:solidFill>
                <a:latin typeface="Calibri"/>
                <a:cs typeface="Calibri"/>
              </a:rPr>
              <a:t>the Cardiac </a:t>
            </a:r>
            <a:r>
              <a:rPr sz="3200" b="1" spc="15" dirty="0">
                <a:solidFill>
                  <a:srgbClr val="FFFF00"/>
                </a:solidFill>
                <a:latin typeface="Calibri"/>
                <a:cs typeface="Calibri"/>
              </a:rPr>
              <a:t>Cycle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43815"/>
            <a:ext cx="8001000" cy="61283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3762" y="3408362"/>
            <a:ext cx="5527675" cy="574675"/>
            <a:chOff x="893762" y="3408362"/>
            <a:chExt cx="5527675" cy="574675"/>
          </a:xfrm>
        </p:grpSpPr>
        <p:sp>
          <p:nvSpPr>
            <p:cNvPr id="3" name="object 3"/>
            <p:cNvSpPr/>
            <p:nvPr/>
          </p:nvSpPr>
          <p:spPr>
            <a:xfrm>
              <a:off x="914400" y="3429000"/>
              <a:ext cx="5486400" cy="533400"/>
            </a:xfrm>
            <a:custGeom>
              <a:avLst/>
              <a:gdLst/>
              <a:ahLst/>
              <a:cxnLst/>
              <a:rect l="l" t="t" r="r" b="b"/>
              <a:pathLst>
                <a:path w="5486400" h="533400">
                  <a:moveTo>
                    <a:pt x="5397500" y="0"/>
                  </a:moveTo>
                  <a:lnTo>
                    <a:pt x="88900" y="0"/>
                  </a:lnTo>
                  <a:lnTo>
                    <a:pt x="54296" y="6979"/>
                  </a:lnTo>
                  <a:lnTo>
                    <a:pt x="26038" y="26019"/>
                  </a:lnTo>
                  <a:lnTo>
                    <a:pt x="6986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86" y="479125"/>
                  </a:lnTo>
                  <a:lnTo>
                    <a:pt x="26038" y="507380"/>
                  </a:lnTo>
                  <a:lnTo>
                    <a:pt x="54296" y="526420"/>
                  </a:lnTo>
                  <a:lnTo>
                    <a:pt x="88900" y="533400"/>
                  </a:lnTo>
                  <a:lnTo>
                    <a:pt x="5397500" y="533400"/>
                  </a:lnTo>
                  <a:lnTo>
                    <a:pt x="5432125" y="526420"/>
                  </a:lnTo>
                  <a:lnTo>
                    <a:pt x="5460380" y="507380"/>
                  </a:lnTo>
                  <a:lnTo>
                    <a:pt x="5479420" y="479125"/>
                  </a:lnTo>
                  <a:lnTo>
                    <a:pt x="5486400" y="444500"/>
                  </a:lnTo>
                  <a:lnTo>
                    <a:pt x="5486400" y="88900"/>
                  </a:lnTo>
                  <a:lnTo>
                    <a:pt x="5479420" y="54274"/>
                  </a:lnTo>
                  <a:lnTo>
                    <a:pt x="5460380" y="26019"/>
                  </a:lnTo>
                  <a:lnTo>
                    <a:pt x="5432125" y="6979"/>
                  </a:lnTo>
                  <a:lnTo>
                    <a:pt x="5397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400" y="3429000"/>
              <a:ext cx="5486400" cy="533400"/>
            </a:xfrm>
            <a:custGeom>
              <a:avLst/>
              <a:gdLst/>
              <a:ahLst/>
              <a:cxnLst/>
              <a:rect l="l" t="t" r="r" b="b"/>
              <a:pathLst>
                <a:path w="5486400" h="533400">
                  <a:moveTo>
                    <a:pt x="0" y="88900"/>
                  </a:moveTo>
                  <a:lnTo>
                    <a:pt x="6986" y="54274"/>
                  </a:lnTo>
                  <a:lnTo>
                    <a:pt x="26038" y="26019"/>
                  </a:lnTo>
                  <a:lnTo>
                    <a:pt x="54296" y="6979"/>
                  </a:lnTo>
                  <a:lnTo>
                    <a:pt x="88900" y="0"/>
                  </a:lnTo>
                  <a:lnTo>
                    <a:pt x="5397500" y="0"/>
                  </a:lnTo>
                  <a:lnTo>
                    <a:pt x="5432125" y="6979"/>
                  </a:lnTo>
                  <a:lnTo>
                    <a:pt x="5460380" y="26019"/>
                  </a:lnTo>
                  <a:lnTo>
                    <a:pt x="5479420" y="54274"/>
                  </a:lnTo>
                  <a:lnTo>
                    <a:pt x="5486400" y="88900"/>
                  </a:lnTo>
                  <a:lnTo>
                    <a:pt x="5486400" y="444500"/>
                  </a:lnTo>
                  <a:lnTo>
                    <a:pt x="5479420" y="479125"/>
                  </a:lnTo>
                  <a:lnTo>
                    <a:pt x="5460380" y="507380"/>
                  </a:lnTo>
                  <a:lnTo>
                    <a:pt x="5432125" y="526420"/>
                  </a:lnTo>
                  <a:lnTo>
                    <a:pt x="5397500" y="533400"/>
                  </a:lnTo>
                  <a:lnTo>
                    <a:pt x="88900" y="533400"/>
                  </a:lnTo>
                  <a:lnTo>
                    <a:pt x="54296" y="526420"/>
                  </a:lnTo>
                  <a:lnTo>
                    <a:pt x="26038" y="507380"/>
                  </a:lnTo>
                  <a:lnTo>
                    <a:pt x="6986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412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17562" y="1198562"/>
            <a:ext cx="5527675" cy="574675"/>
            <a:chOff x="817562" y="1198562"/>
            <a:chExt cx="5527675" cy="574675"/>
          </a:xfrm>
        </p:grpSpPr>
        <p:sp>
          <p:nvSpPr>
            <p:cNvPr id="6" name="object 6"/>
            <p:cNvSpPr/>
            <p:nvPr/>
          </p:nvSpPr>
          <p:spPr>
            <a:xfrm>
              <a:off x="838200" y="1219200"/>
              <a:ext cx="5486400" cy="533400"/>
            </a:xfrm>
            <a:custGeom>
              <a:avLst/>
              <a:gdLst/>
              <a:ahLst/>
              <a:cxnLst/>
              <a:rect l="l" t="t" r="r" b="b"/>
              <a:pathLst>
                <a:path w="5486400" h="533400">
                  <a:moveTo>
                    <a:pt x="5397500" y="0"/>
                  </a:moveTo>
                  <a:lnTo>
                    <a:pt x="88900" y="0"/>
                  </a:lnTo>
                  <a:lnTo>
                    <a:pt x="54296" y="6979"/>
                  </a:lnTo>
                  <a:lnTo>
                    <a:pt x="26038" y="26019"/>
                  </a:lnTo>
                  <a:lnTo>
                    <a:pt x="6986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86" y="479125"/>
                  </a:lnTo>
                  <a:lnTo>
                    <a:pt x="26038" y="507380"/>
                  </a:lnTo>
                  <a:lnTo>
                    <a:pt x="54296" y="526420"/>
                  </a:lnTo>
                  <a:lnTo>
                    <a:pt x="88900" y="533400"/>
                  </a:lnTo>
                  <a:lnTo>
                    <a:pt x="5397500" y="533400"/>
                  </a:lnTo>
                  <a:lnTo>
                    <a:pt x="5432125" y="526420"/>
                  </a:lnTo>
                  <a:lnTo>
                    <a:pt x="5460380" y="507380"/>
                  </a:lnTo>
                  <a:lnTo>
                    <a:pt x="5479420" y="479125"/>
                  </a:lnTo>
                  <a:lnTo>
                    <a:pt x="5486400" y="444500"/>
                  </a:lnTo>
                  <a:lnTo>
                    <a:pt x="5486400" y="88900"/>
                  </a:lnTo>
                  <a:lnTo>
                    <a:pt x="5479420" y="54274"/>
                  </a:lnTo>
                  <a:lnTo>
                    <a:pt x="5460380" y="26019"/>
                  </a:lnTo>
                  <a:lnTo>
                    <a:pt x="5432125" y="6979"/>
                  </a:lnTo>
                  <a:lnTo>
                    <a:pt x="5397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" y="1219200"/>
              <a:ext cx="5486400" cy="533400"/>
            </a:xfrm>
            <a:custGeom>
              <a:avLst/>
              <a:gdLst/>
              <a:ahLst/>
              <a:cxnLst/>
              <a:rect l="l" t="t" r="r" b="b"/>
              <a:pathLst>
                <a:path w="5486400" h="533400">
                  <a:moveTo>
                    <a:pt x="0" y="88900"/>
                  </a:moveTo>
                  <a:lnTo>
                    <a:pt x="6986" y="54274"/>
                  </a:lnTo>
                  <a:lnTo>
                    <a:pt x="26038" y="26019"/>
                  </a:lnTo>
                  <a:lnTo>
                    <a:pt x="54296" y="6979"/>
                  </a:lnTo>
                  <a:lnTo>
                    <a:pt x="88900" y="0"/>
                  </a:lnTo>
                  <a:lnTo>
                    <a:pt x="5397500" y="0"/>
                  </a:lnTo>
                  <a:lnTo>
                    <a:pt x="5432125" y="6979"/>
                  </a:lnTo>
                  <a:lnTo>
                    <a:pt x="5460380" y="26019"/>
                  </a:lnTo>
                  <a:lnTo>
                    <a:pt x="5479420" y="54274"/>
                  </a:lnTo>
                  <a:lnTo>
                    <a:pt x="5486400" y="88900"/>
                  </a:lnTo>
                  <a:lnTo>
                    <a:pt x="5486400" y="444500"/>
                  </a:lnTo>
                  <a:lnTo>
                    <a:pt x="5479420" y="479125"/>
                  </a:lnTo>
                  <a:lnTo>
                    <a:pt x="5460380" y="507380"/>
                  </a:lnTo>
                  <a:lnTo>
                    <a:pt x="5432125" y="526420"/>
                  </a:lnTo>
                  <a:lnTo>
                    <a:pt x="5397500" y="533400"/>
                  </a:lnTo>
                  <a:lnTo>
                    <a:pt x="88900" y="533400"/>
                  </a:lnTo>
                  <a:lnTo>
                    <a:pt x="54296" y="526420"/>
                  </a:lnTo>
                  <a:lnTo>
                    <a:pt x="26038" y="507380"/>
                  </a:lnTo>
                  <a:lnTo>
                    <a:pt x="6986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412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3444" y="909754"/>
            <a:ext cx="5949950" cy="4389120"/>
          </a:xfrm>
          <a:prstGeom prst="rect">
            <a:avLst/>
          </a:prstGeom>
        </p:spPr>
        <p:txBody>
          <a:bodyPr vert="horz" wrap="square" lIns="0" tIns="205105" rIns="0" bIns="0" rtlCol="0">
            <a:spAutoFit/>
          </a:bodyPr>
          <a:lstStyle/>
          <a:p>
            <a:pPr marL="1174750" algn="l" rtl="0">
              <a:lnSpc>
                <a:spcPct val="100000"/>
              </a:lnSpc>
              <a:spcBef>
                <a:spcPts val="1615"/>
              </a:spcBef>
            </a:pPr>
            <a:r>
              <a:rPr sz="4400" spc="-20" dirty="0">
                <a:solidFill>
                  <a:srgbClr val="FFFFFF"/>
                </a:solidFill>
                <a:latin typeface="Calibri"/>
                <a:cs typeface="Calibri"/>
              </a:rPr>
              <a:t>Atrial</a:t>
            </a:r>
            <a:r>
              <a:rPr sz="4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35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endParaRPr sz="4400" dirty="0">
              <a:latin typeface="Calibri"/>
              <a:cs typeface="Calibri"/>
            </a:endParaRPr>
          </a:p>
          <a:p>
            <a:pPr marL="375920" indent="-363855" algn="l" rtl="0">
              <a:lnSpc>
                <a:spcPct val="100000"/>
              </a:lnSpc>
              <a:spcBef>
                <a:spcPts val="1105"/>
              </a:spcBef>
              <a:buClr>
                <a:srgbClr val="DC9E1F"/>
              </a:buClr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Atrial</a:t>
            </a:r>
            <a:r>
              <a:rPr sz="3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systole:</a:t>
            </a:r>
            <a:r>
              <a:rPr sz="32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0.1</a:t>
            </a:r>
            <a:r>
              <a:rPr sz="32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second</a:t>
            </a:r>
            <a:endParaRPr sz="3200" dirty="0">
              <a:latin typeface="Calibri"/>
              <a:cs typeface="Calibri"/>
            </a:endParaRPr>
          </a:p>
          <a:p>
            <a:pPr marL="375920" indent="-363855" algn="l" rtl="0">
              <a:lnSpc>
                <a:spcPct val="100000"/>
              </a:lnSpc>
              <a:spcBef>
                <a:spcPts val="1370"/>
              </a:spcBef>
              <a:buClr>
                <a:srgbClr val="DC9E1F"/>
              </a:buClr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Atrial</a:t>
            </a:r>
            <a:r>
              <a:rPr sz="3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diastole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3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0.7</a:t>
            </a:r>
            <a:r>
              <a:rPr sz="3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seconds</a:t>
            </a:r>
            <a:endParaRPr sz="3200" dirty="0">
              <a:latin typeface="Calibri"/>
              <a:cs typeface="Calibri"/>
            </a:endParaRPr>
          </a:p>
          <a:p>
            <a:pPr marL="614680" algn="l" rtl="0">
              <a:lnSpc>
                <a:spcPct val="100000"/>
              </a:lnSpc>
              <a:spcBef>
                <a:spcPts val="1970"/>
              </a:spcBef>
            </a:pPr>
            <a:r>
              <a:rPr sz="4400" spc="-25" dirty="0">
                <a:solidFill>
                  <a:srgbClr val="FFFFFF"/>
                </a:solidFill>
                <a:latin typeface="Calibri"/>
                <a:cs typeface="Calibri"/>
              </a:rPr>
              <a:t>Ventricular </a:t>
            </a:r>
            <a:r>
              <a:rPr sz="4400" spc="-30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endParaRPr sz="4400" dirty="0">
              <a:latin typeface="Calibri"/>
              <a:cs typeface="Calibri"/>
            </a:endParaRPr>
          </a:p>
          <a:p>
            <a:pPr marL="375920" indent="-363855" algn="l" rtl="0">
              <a:lnSpc>
                <a:spcPct val="100000"/>
              </a:lnSpc>
              <a:spcBef>
                <a:spcPts val="1100"/>
              </a:spcBef>
              <a:buClr>
                <a:srgbClr val="DC9E1F"/>
              </a:buClr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Ventricular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systole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3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0.3</a:t>
            </a:r>
            <a:r>
              <a:rPr sz="32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seconds</a:t>
            </a:r>
            <a:endParaRPr sz="3200" dirty="0">
              <a:latin typeface="Calibri"/>
              <a:cs typeface="Calibri"/>
            </a:endParaRPr>
          </a:p>
          <a:p>
            <a:pPr marL="375920" indent="-363855" algn="l" rtl="0">
              <a:lnSpc>
                <a:spcPct val="100000"/>
              </a:lnSpc>
              <a:spcBef>
                <a:spcPts val="1375"/>
              </a:spcBef>
              <a:buClr>
                <a:srgbClr val="DC9E1F"/>
              </a:buClr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Ventricular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diastole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3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0.5</a:t>
            </a:r>
            <a:r>
              <a:rPr sz="32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seconds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41362" y="284162"/>
            <a:ext cx="7508875" cy="803275"/>
            <a:chOff x="741362" y="284162"/>
            <a:chExt cx="7508875" cy="803275"/>
          </a:xfrm>
        </p:grpSpPr>
        <p:sp>
          <p:nvSpPr>
            <p:cNvPr id="10" name="object 10"/>
            <p:cNvSpPr/>
            <p:nvPr/>
          </p:nvSpPr>
          <p:spPr>
            <a:xfrm>
              <a:off x="762000" y="304800"/>
              <a:ext cx="7467600" cy="762000"/>
            </a:xfrm>
            <a:custGeom>
              <a:avLst/>
              <a:gdLst/>
              <a:ahLst/>
              <a:cxnLst/>
              <a:rect l="l" t="t" r="r" b="b"/>
              <a:pathLst>
                <a:path w="7467600" h="762000">
                  <a:moveTo>
                    <a:pt x="7340600" y="0"/>
                  </a:moveTo>
                  <a:lnTo>
                    <a:pt x="127000" y="0"/>
                  </a:lnTo>
                  <a:lnTo>
                    <a:pt x="77565" y="9985"/>
                  </a:lnTo>
                  <a:lnTo>
                    <a:pt x="37196" y="37210"/>
                  </a:lnTo>
                  <a:lnTo>
                    <a:pt x="9980" y="77581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0" y="684418"/>
                  </a:lnTo>
                  <a:lnTo>
                    <a:pt x="37196" y="724788"/>
                  </a:lnTo>
                  <a:lnTo>
                    <a:pt x="77565" y="752014"/>
                  </a:lnTo>
                  <a:lnTo>
                    <a:pt x="127000" y="762000"/>
                  </a:lnTo>
                  <a:lnTo>
                    <a:pt x="7340600" y="762000"/>
                  </a:lnTo>
                  <a:lnTo>
                    <a:pt x="7390018" y="752014"/>
                  </a:lnTo>
                  <a:lnTo>
                    <a:pt x="7430389" y="724788"/>
                  </a:lnTo>
                  <a:lnTo>
                    <a:pt x="7457614" y="684418"/>
                  </a:lnTo>
                  <a:lnTo>
                    <a:pt x="7467600" y="635000"/>
                  </a:lnTo>
                  <a:lnTo>
                    <a:pt x="7467600" y="127000"/>
                  </a:lnTo>
                  <a:lnTo>
                    <a:pt x="7457614" y="77581"/>
                  </a:lnTo>
                  <a:lnTo>
                    <a:pt x="7430389" y="37210"/>
                  </a:lnTo>
                  <a:lnTo>
                    <a:pt x="7390018" y="9985"/>
                  </a:lnTo>
                  <a:lnTo>
                    <a:pt x="7340600" y="0"/>
                  </a:lnTo>
                  <a:close/>
                </a:path>
              </a:pathLst>
            </a:custGeom>
            <a:solidFill>
              <a:srgbClr val="CC8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2000" y="304800"/>
              <a:ext cx="7467600" cy="762000"/>
            </a:xfrm>
            <a:custGeom>
              <a:avLst/>
              <a:gdLst/>
              <a:ahLst/>
              <a:cxnLst/>
              <a:rect l="l" t="t" r="r" b="b"/>
              <a:pathLst>
                <a:path w="7467600" h="762000">
                  <a:moveTo>
                    <a:pt x="0" y="127000"/>
                  </a:moveTo>
                  <a:lnTo>
                    <a:pt x="9980" y="77581"/>
                  </a:lnTo>
                  <a:lnTo>
                    <a:pt x="37196" y="37210"/>
                  </a:lnTo>
                  <a:lnTo>
                    <a:pt x="77565" y="9985"/>
                  </a:lnTo>
                  <a:lnTo>
                    <a:pt x="127000" y="0"/>
                  </a:lnTo>
                  <a:lnTo>
                    <a:pt x="7340600" y="0"/>
                  </a:lnTo>
                  <a:lnTo>
                    <a:pt x="7390018" y="9985"/>
                  </a:lnTo>
                  <a:lnTo>
                    <a:pt x="7430389" y="37210"/>
                  </a:lnTo>
                  <a:lnTo>
                    <a:pt x="7457614" y="77581"/>
                  </a:lnTo>
                  <a:lnTo>
                    <a:pt x="7467600" y="127000"/>
                  </a:lnTo>
                  <a:lnTo>
                    <a:pt x="7467600" y="635000"/>
                  </a:lnTo>
                  <a:lnTo>
                    <a:pt x="7457614" y="684418"/>
                  </a:lnTo>
                  <a:lnTo>
                    <a:pt x="7430389" y="724788"/>
                  </a:lnTo>
                  <a:lnTo>
                    <a:pt x="7390018" y="752014"/>
                  </a:lnTo>
                  <a:lnTo>
                    <a:pt x="7340600" y="762000"/>
                  </a:lnTo>
                  <a:lnTo>
                    <a:pt x="127000" y="762000"/>
                  </a:lnTo>
                  <a:lnTo>
                    <a:pt x="77565" y="752014"/>
                  </a:lnTo>
                  <a:lnTo>
                    <a:pt x="37196" y="724788"/>
                  </a:lnTo>
                  <a:lnTo>
                    <a:pt x="9980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60424" y="301193"/>
            <a:ext cx="62680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FFFF1D"/>
                </a:solidFill>
                <a:latin typeface="Calibri"/>
                <a:cs typeface="Calibri"/>
              </a:rPr>
              <a:t>PHASES</a:t>
            </a:r>
            <a:r>
              <a:rPr sz="4400" spc="-25" dirty="0">
                <a:solidFill>
                  <a:srgbClr val="FFFF1D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FFFF1D"/>
                </a:solidFill>
                <a:latin typeface="Calibri"/>
                <a:cs typeface="Calibri"/>
              </a:rPr>
              <a:t>OF</a:t>
            </a:r>
            <a:r>
              <a:rPr sz="4400" spc="-35" dirty="0">
                <a:solidFill>
                  <a:srgbClr val="FFFF1D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FFFF1D"/>
                </a:solidFill>
                <a:latin typeface="Calibri"/>
                <a:cs typeface="Calibri"/>
              </a:rPr>
              <a:t>CARDIAC</a:t>
            </a:r>
            <a:r>
              <a:rPr sz="4400" spc="-50" dirty="0">
                <a:solidFill>
                  <a:srgbClr val="FFFF1D"/>
                </a:solidFill>
                <a:latin typeface="Calibri"/>
                <a:cs typeface="Calibri"/>
              </a:rPr>
              <a:t> </a:t>
            </a:r>
            <a:r>
              <a:rPr sz="4400" spc="-40" dirty="0">
                <a:solidFill>
                  <a:srgbClr val="FFFF1D"/>
                </a:solidFill>
                <a:latin typeface="Calibri"/>
                <a:cs typeface="Calibri"/>
              </a:rPr>
              <a:t>CYCLE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4704" y="5251703"/>
            <a:ext cx="3669792" cy="129997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819400" y="5486400"/>
            <a:ext cx="3200400" cy="83121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565150">
              <a:lnSpc>
                <a:spcPct val="100000"/>
              </a:lnSpc>
              <a:spcBef>
                <a:spcPts val="320"/>
              </a:spcBef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CARDIAC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CYCLE</a:t>
            </a:r>
            <a:endParaRPr sz="2400">
              <a:latin typeface="Arial Narrow"/>
              <a:cs typeface="Arial Narrow"/>
            </a:endParaRPr>
          </a:p>
          <a:p>
            <a:pPr marL="773430">
              <a:lnSpc>
                <a:spcPct val="100000"/>
              </a:lnSpc>
            </a:pP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0.8</a:t>
            </a:r>
            <a:r>
              <a:rPr sz="2400" b="1" spc="-20" dirty="0">
                <a:solidFill>
                  <a:srgbClr val="00FF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Arial Narrow"/>
                <a:cs typeface="Arial Narrow"/>
              </a:rPr>
              <a:t>SECONDS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148554"/>
            <a:ext cx="5851525" cy="482536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476250" marR="2014220" indent="-464184" algn="l" rtl="0">
              <a:lnSpc>
                <a:spcPct val="120700"/>
              </a:lnSpc>
              <a:spcBef>
                <a:spcPts val="145"/>
              </a:spcBef>
              <a:buClr>
                <a:srgbClr val="DC9E1F"/>
              </a:buClr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dirty="0"/>
              <a:t>	</a:t>
            </a:r>
            <a:r>
              <a:rPr sz="2600" b="1" u="heavy" spc="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Ventricular</a:t>
            </a:r>
            <a:r>
              <a:rPr sz="2600" b="1" u="heavy" spc="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systole </a:t>
            </a:r>
            <a:r>
              <a:rPr sz="26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300" spc="20" dirty="0">
                <a:solidFill>
                  <a:srgbClr val="DC9E1F"/>
                </a:solidFill>
                <a:latin typeface="Calibri"/>
                <a:cs typeface="Calibri"/>
              </a:rPr>
              <a:t>1.</a:t>
            </a:r>
            <a:r>
              <a:rPr sz="2300" spc="20" dirty="0">
                <a:solidFill>
                  <a:srgbClr val="FFFFFF"/>
                </a:solidFill>
                <a:latin typeface="Calibri"/>
                <a:cs typeface="Calibri"/>
              </a:rPr>
              <a:t>Isovolumetric </a:t>
            </a:r>
            <a:r>
              <a:rPr sz="2300" spc="15" dirty="0">
                <a:solidFill>
                  <a:srgbClr val="FFFFFF"/>
                </a:solidFill>
                <a:latin typeface="Calibri"/>
                <a:cs typeface="Calibri"/>
              </a:rPr>
              <a:t>contraction </a:t>
            </a:r>
            <a:r>
              <a:rPr sz="2300" spc="-5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25" dirty="0">
                <a:solidFill>
                  <a:srgbClr val="DC9E1F"/>
                </a:solidFill>
                <a:latin typeface="Calibri"/>
                <a:cs typeface="Calibri"/>
              </a:rPr>
              <a:t>2.</a:t>
            </a:r>
            <a:r>
              <a:rPr sz="2300" spc="25" dirty="0">
                <a:solidFill>
                  <a:srgbClr val="FFFFFF"/>
                </a:solidFill>
                <a:latin typeface="Calibri"/>
                <a:cs typeface="Calibri"/>
              </a:rPr>
              <a:t>Ejection</a:t>
            </a:r>
            <a:r>
              <a:rPr sz="2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endParaRPr sz="2300">
              <a:latin typeface="Calibri"/>
              <a:cs typeface="Calibri"/>
            </a:endParaRPr>
          </a:p>
          <a:p>
            <a:pPr marL="2070100" lvl="1" indent="-229235" algn="l" rtl="0">
              <a:lnSpc>
                <a:spcPct val="100000"/>
              </a:lnSpc>
              <a:spcBef>
                <a:spcPts val="600"/>
              </a:spcBef>
              <a:buClr>
                <a:srgbClr val="DC9E1F"/>
              </a:buClr>
              <a:buFont typeface="Arial"/>
              <a:buChar char="•"/>
              <a:tabLst>
                <a:tab pos="2070735" algn="l"/>
              </a:tabLst>
            </a:pPr>
            <a:r>
              <a:rPr sz="2300" spc="25" dirty="0">
                <a:solidFill>
                  <a:srgbClr val="FFFFFF"/>
                </a:solidFill>
                <a:latin typeface="Calibri"/>
                <a:cs typeface="Calibri"/>
              </a:rPr>
              <a:t>Rapid</a:t>
            </a:r>
            <a:r>
              <a:rPr sz="2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Calibri"/>
                <a:cs typeface="Calibri"/>
              </a:rPr>
              <a:t>ejection</a:t>
            </a:r>
            <a:endParaRPr sz="2300">
              <a:latin typeface="Calibri"/>
              <a:cs typeface="Calibri"/>
            </a:endParaRPr>
          </a:p>
          <a:p>
            <a:pPr marL="2070100" lvl="1" indent="-229235" algn="l" rtl="0">
              <a:lnSpc>
                <a:spcPct val="100000"/>
              </a:lnSpc>
              <a:spcBef>
                <a:spcPts val="600"/>
              </a:spcBef>
              <a:buClr>
                <a:srgbClr val="DC9E1F"/>
              </a:buClr>
              <a:buFont typeface="Arial"/>
              <a:buChar char="•"/>
              <a:tabLst>
                <a:tab pos="2070735" algn="l"/>
              </a:tabLst>
            </a:pPr>
            <a:r>
              <a:rPr sz="2300" spc="20" dirty="0">
                <a:solidFill>
                  <a:srgbClr val="FFFFFF"/>
                </a:solidFill>
                <a:latin typeface="Calibri"/>
                <a:cs typeface="Calibri"/>
              </a:rPr>
              <a:t>Slow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30" dirty="0">
                <a:solidFill>
                  <a:srgbClr val="FFFFFF"/>
                </a:solidFill>
                <a:latin typeface="Calibri"/>
                <a:cs typeface="Calibri"/>
              </a:rPr>
              <a:t>ejection</a:t>
            </a:r>
            <a:endParaRPr sz="2300">
              <a:latin typeface="Calibri"/>
              <a:cs typeface="Calibri"/>
            </a:endParaRPr>
          </a:p>
          <a:p>
            <a:pPr marL="622300" indent="-610235" algn="l" rtl="0">
              <a:lnSpc>
                <a:spcPct val="100000"/>
              </a:lnSpc>
              <a:spcBef>
                <a:spcPts val="590"/>
              </a:spcBef>
              <a:buClr>
                <a:srgbClr val="DC9E1F"/>
              </a:buClr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600" b="1" u="heavy" spc="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Ventricular</a:t>
            </a:r>
            <a:r>
              <a:rPr sz="2600" b="1" u="heavy" spc="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Diastole</a:t>
            </a:r>
            <a:endParaRPr sz="2600">
              <a:latin typeface="Calibri"/>
              <a:cs typeface="Calibri"/>
            </a:endParaRPr>
          </a:p>
          <a:p>
            <a:pPr marL="1003300" indent="-534035" algn="l" rtl="0">
              <a:lnSpc>
                <a:spcPct val="100000"/>
              </a:lnSpc>
              <a:spcBef>
                <a:spcPts val="610"/>
              </a:spcBef>
              <a:buClr>
                <a:srgbClr val="DC9E1F"/>
              </a:buClr>
              <a:buAutoNum type="arabicPeriod"/>
              <a:tabLst>
                <a:tab pos="1003300" algn="l"/>
                <a:tab pos="1003935" algn="l"/>
              </a:tabLst>
            </a:pPr>
            <a:r>
              <a:rPr sz="2300" spc="20" dirty="0">
                <a:solidFill>
                  <a:srgbClr val="FFFFFF"/>
                </a:solidFill>
                <a:latin typeface="Calibri"/>
                <a:cs typeface="Calibri"/>
              </a:rPr>
              <a:t>Isovolumetric</a:t>
            </a:r>
            <a:r>
              <a:rPr sz="23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Calibri"/>
                <a:cs typeface="Calibri"/>
              </a:rPr>
              <a:t>relaxation</a:t>
            </a:r>
            <a:r>
              <a:rPr sz="23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endParaRPr sz="2300">
              <a:latin typeface="Calibri"/>
              <a:cs typeface="Calibri"/>
            </a:endParaRPr>
          </a:p>
          <a:p>
            <a:pPr marL="1003300" indent="-534035" algn="l" rtl="0">
              <a:lnSpc>
                <a:spcPct val="100000"/>
              </a:lnSpc>
              <a:spcBef>
                <a:spcPts val="600"/>
              </a:spcBef>
              <a:buClr>
                <a:srgbClr val="DC9E1F"/>
              </a:buClr>
              <a:buAutoNum type="arabicPeriod"/>
              <a:tabLst>
                <a:tab pos="1003300" algn="l"/>
                <a:tab pos="1003935" algn="l"/>
              </a:tabLst>
            </a:pPr>
            <a:r>
              <a:rPr sz="2300" spc="25" dirty="0">
                <a:solidFill>
                  <a:srgbClr val="FFFFFF"/>
                </a:solidFill>
                <a:latin typeface="Calibri"/>
                <a:cs typeface="Calibri"/>
              </a:rPr>
              <a:t>Filling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endParaRPr sz="2300">
              <a:latin typeface="Calibri"/>
              <a:cs typeface="Calibri"/>
            </a:endParaRPr>
          </a:p>
          <a:p>
            <a:pPr marL="2070100" lvl="1" indent="-229235" algn="l" rtl="0">
              <a:lnSpc>
                <a:spcPct val="100000"/>
              </a:lnSpc>
              <a:spcBef>
                <a:spcPts val="605"/>
              </a:spcBef>
              <a:buClr>
                <a:srgbClr val="DC9E1F"/>
              </a:buClr>
              <a:buFont typeface="Arial"/>
              <a:buChar char="•"/>
              <a:tabLst>
                <a:tab pos="2070735" algn="l"/>
              </a:tabLst>
            </a:pPr>
            <a:r>
              <a:rPr sz="2300" spc="25" dirty="0">
                <a:solidFill>
                  <a:srgbClr val="FFFFFF"/>
                </a:solidFill>
                <a:latin typeface="Calibri"/>
                <a:cs typeface="Calibri"/>
              </a:rPr>
              <a:t>Rapid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Calibri"/>
                <a:cs typeface="Calibri"/>
              </a:rPr>
              <a:t>filling</a:t>
            </a:r>
            <a:endParaRPr sz="2300">
              <a:latin typeface="Calibri"/>
              <a:cs typeface="Calibri"/>
            </a:endParaRPr>
          </a:p>
          <a:p>
            <a:pPr marL="2070100" lvl="1" indent="-229235" algn="l" rtl="0">
              <a:lnSpc>
                <a:spcPct val="100000"/>
              </a:lnSpc>
              <a:spcBef>
                <a:spcPts val="600"/>
              </a:spcBef>
              <a:buClr>
                <a:srgbClr val="DC9E1F"/>
              </a:buClr>
              <a:buFont typeface="Arial"/>
              <a:buChar char="•"/>
              <a:tabLst>
                <a:tab pos="2070735" algn="l"/>
              </a:tabLst>
            </a:pPr>
            <a:r>
              <a:rPr sz="2300" spc="20" dirty="0">
                <a:solidFill>
                  <a:srgbClr val="FFFFFF"/>
                </a:solidFill>
                <a:latin typeface="Calibri"/>
                <a:cs typeface="Calibri"/>
              </a:rPr>
              <a:t>Slow</a:t>
            </a:r>
            <a:r>
              <a:rPr sz="23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Calibri"/>
                <a:cs typeface="Calibri"/>
              </a:rPr>
              <a:t>filling</a:t>
            </a:r>
            <a:r>
              <a:rPr sz="2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Calibri"/>
                <a:cs typeface="Calibri"/>
              </a:rPr>
              <a:t>(Continued</a:t>
            </a:r>
            <a:r>
              <a:rPr sz="23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Calibri"/>
                <a:cs typeface="Calibri"/>
              </a:rPr>
              <a:t>filling)</a:t>
            </a:r>
            <a:endParaRPr sz="2300">
              <a:latin typeface="Calibri"/>
              <a:cs typeface="Calibri"/>
            </a:endParaRPr>
          </a:p>
          <a:p>
            <a:pPr marL="2070100" lvl="1" indent="-229235" algn="l" rtl="0">
              <a:lnSpc>
                <a:spcPct val="100000"/>
              </a:lnSpc>
              <a:spcBef>
                <a:spcPts val="600"/>
              </a:spcBef>
              <a:buClr>
                <a:srgbClr val="DC9E1F"/>
              </a:buClr>
              <a:buFont typeface="Arial"/>
              <a:buChar char="•"/>
              <a:tabLst>
                <a:tab pos="2070735" algn="l"/>
              </a:tabLst>
            </a:pPr>
            <a:r>
              <a:rPr sz="2300" spc="15" dirty="0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r>
              <a:rPr sz="23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Calibri"/>
                <a:cs typeface="Calibri"/>
              </a:rPr>
              <a:t>rapid</a:t>
            </a:r>
            <a:r>
              <a:rPr sz="23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Calibri"/>
                <a:cs typeface="Calibri"/>
              </a:rPr>
              <a:t>filling </a:t>
            </a:r>
            <a:r>
              <a:rPr sz="2300" spc="15" dirty="0">
                <a:solidFill>
                  <a:srgbClr val="FFFFFF"/>
                </a:solidFill>
                <a:latin typeface="Calibri"/>
                <a:cs typeface="Calibri"/>
              </a:rPr>
              <a:t>(Atrial</a:t>
            </a:r>
            <a:r>
              <a:rPr sz="23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Calibri"/>
                <a:cs typeface="Calibri"/>
              </a:rPr>
              <a:t>Systole)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22362" y="207962"/>
            <a:ext cx="6746875" cy="879475"/>
            <a:chOff x="1122362" y="207962"/>
            <a:chExt cx="6746875" cy="879475"/>
          </a:xfrm>
        </p:grpSpPr>
        <p:sp>
          <p:nvSpPr>
            <p:cNvPr id="4" name="object 4"/>
            <p:cNvSpPr/>
            <p:nvPr/>
          </p:nvSpPr>
          <p:spPr>
            <a:xfrm>
              <a:off x="1143000" y="228600"/>
              <a:ext cx="6705600" cy="838200"/>
            </a:xfrm>
            <a:custGeom>
              <a:avLst/>
              <a:gdLst/>
              <a:ahLst/>
              <a:cxnLst/>
              <a:rect l="l" t="t" r="r" b="b"/>
              <a:pathLst>
                <a:path w="6705600" h="838200">
                  <a:moveTo>
                    <a:pt x="6565900" y="0"/>
                  </a:moveTo>
                  <a:lnTo>
                    <a:pt x="139700" y="0"/>
                  </a:lnTo>
                  <a:lnTo>
                    <a:pt x="95544" y="7116"/>
                  </a:lnTo>
                  <a:lnTo>
                    <a:pt x="57195" y="26936"/>
                  </a:lnTo>
                  <a:lnTo>
                    <a:pt x="26954" y="57168"/>
                  </a:lnTo>
                  <a:lnTo>
                    <a:pt x="7122" y="95520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122" y="742679"/>
                  </a:lnTo>
                  <a:lnTo>
                    <a:pt x="26954" y="781031"/>
                  </a:lnTo>
                  <a:lnTo>
                    <a:pt x="57195" y="811263"/>
                  </a:lnTo>
                  <a:lnTo>
                    <a:pt x="95544" y="831083"/>
                  </a:lnTo>
                  <a:lnTo>
                    <a:pt x="139700" y="838200"/>
                  </a:lnTo>
                  <a:lnTo>
                    <a:pt x="6565900" y="838200"/>
                  </a:lnTo>
                  <a:lnTo>
                    <a:pt x="6610079" y="831083"/>
                  </a:lnTo>
                  <a:lnTo>
                    <a:pt x="6648431" y="811263"/>
                  </a:lnTo>
                  <a:lnTo>
                    <a:pt x="6678663" y="781031"/>
                  </a:lnTo>
                  <a:lnTo>
                    <a:pt x="6698483" y="742679"/>
                  </a:lnTo>
                  <a:lnTo>
                    <a:pt x="6705600" y="698500"/>
                  </a:lnTo>
                  <a:lnTo>
                    <a:pt x="6705600" y="139700"/>
                  </a:lnTo>
                  <a:lnTo>
                    <a:pt x="6698483" y="95520"/>
                  </a:lnTo>
                  <a:lnTo>
                    <a:pt x="6678663" y="57168"/>
                  </a:lnTo>
                  <a:lnTo>
                    <a:pt x="6648431" y="26936"/>
                  </a:lnTo>
                  <a:lnTo>
                    <a:pt x="6610079" y="7116"/>
                  </a:lnTo>
                  <a:lnTo>
                    <a:pt x="6565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3000" y="228600"/>
              <a:ext cx="6705600" cy="838200"/>
            </a:xfrm>
            <a:custGeom>
              <a:avLst/>
              <a:gdLst/>
              <a:ahLst/>
              <a:cxnLst/>
              <a:rect l="l" t="t" r="r" b="b"/>
              <a:pathLst>
                <a:path w="6705600" h="838200">
                  <a:moveTo>
                    <a:pt x="0" y="139700"/>
                  </a:moveTo>
                  <a:lnTo>
                    <a:pt x="7122" y="95520"/>
                  </a:lnTo>
                  <a:lnTo>
                    <a:pt x="26954" y="57168"/>
                  </a:lnTo>
                  <a:lnTo>
                    <a:pt x="57195" y="26936"/>
                  </a:lnTo>
                  <a:lnTo>
                    <a:pt x="95544" y="7116"/>
                  </a:lnTo>
                  <a:lnTo>
                    <a:pt x="139700" y="0"/>
                  </a:lnTo>
                  <a:lnTo>
                    <a:pt x="6565900" y="0"/>
                  </a:lnTo>
                  <a:lnTo>
                    <a:pt x="6610079" y="7116"/>
                  </a:lnTo>
                  <a:lnTo>
                    <a:pt x="6648431" y="26936"/>
                  </a:lnTo>
                  <a:lnTo>
                    <a:pt x="6678663" y="57168"/>
                  </a:lnTo>
                  <a:lnTo>
                    <a:pt x="6698483" y="95520"/>
                  </a:lnTo>
                  <a:lnTo>
                    <a:pt x="6705600" y="139700"/>
                  </a:lnTo>
                  <a:lnTo>
                    <a:pt x="6705600" y="698500"/>
                  </a:lnTo>
                  <a:lnTo>
                    <a:pt x="6698483" y="742679"/>
                  </a:lnTo>
                  <a:lnTo>
                    <a:pt x="6678663" y="781031"/>
                  </a:lnTo>
                  <a:lnTo>
                    <a:pt x="6648431" y="811263"/>
                  </a:lnTo>
                  <a:lnTo>
                    <a:pt x="6610079" y="831083"/>
                  </a:lnTo>
                  <a:lnTo>
                    <a:pt x="6565900" y="838200"/>
                  </a:lnTo>
                  <a:lnTo>
                    <a:pt x="139700" y="838200"/>
                  </a:lnTo>
                  <a:lnTo>
                    <a:pt x="95544" y="831083"/>
                  </a:lnTo>
                  <a:lnTo>
                    <a:pt x="57195" y="811263"/>
                  </a:lnTo>
                  <a:lnTo>
                    <a:pt x="26954" y="781031"/>
                  </a:lnTo>
                  <a:lnTo>
                    <a:pt x="7122" y="742679"/>
                  </a:lnTo>
                  <a:lnTo>
                    <a:pt x="0" y="698500"/>
                  </a:lnTo>
                  <a:lnTo>
                    <a:pt x="0" y="139700"/>
                  </a:lnTo>
                  <a:close/>
                </a:path>
              </a:pathLst>
            </a:custGeom>
            <a:ln w="412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96872" y="263093"/>
            <a:ext cx="51987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FFFF"/>
                </a:solidFill>
                <a:latin typeface="Calibri"/>
                <a:cs typeface="Calibri"/>
              </a:rPr>
              <a:t>VENTRICULAR</a:t>
            </a:r>
            <a:r>
              <a:rPr sz="4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6624" y="224993"/>
            <a:ext cx="62680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FFFF1D"/>
                </a:solidFill>
                <a:latin typeface="Calibri"/>
                <a:cs typeface="Calibri"/>
              </a:rPr>
              <a:t>PHASES</a:t>
            </a:r>
            <a:r>
              <a:rPr sz="4400" spc="-25" dirty="0">
                <a:solidFill>
                  <a:srgbClr val="FFFF1D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FFFF1D"/>
                </a:solidFill>
                <a:latin typeface="Calibri"/>
                <a:cs typeface="Calibri"/>
              </a:rPr>
              <a:t>OF</a:t>
            </a:r>
            <a:r>
              <a:rPr sz="4400" spc="-35" dirty="0">
                <a:solidFill>
                  <a:srgbClr val="FFFF1D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FFFF1D"/>
                </a:solidFill>
                <a:latin typeface="Calibri"/>
                <a:cs typeface="Calibri"/>
              </a:rPr>
              <a:t>CARDIAC</a:t>
            </a:r>
            <a:r>
              <a:rPr sz="4400" spc="-50" dirty="0">
                <a:solidFill>
                  <a:srgbClr val="FFFF1D"/>
                </a:solidFill>
                <a:latin typeface="Calibri"/>
                <a:cs typeface="Calibri"/>
              </a:rPr>
              <a:t> </a:t>
            </a:r>
            <a:r>
              <a:rPr sz="4400" spc="-40" dirty="0">
                <a:solidFill>
                  <a:srgbClr val="FFFF1D"/>
                </a:solidFill>
                <a:latin typeface="Calibri"/>
                <a:cs typeface="Calibri"/>
              </a:rPr>
              <a:t>CYCLE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187"/>
            <a:ext cx="7851775" cy="53171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" y="83819"/>
            <a:ext cx="6590030" cy="1026160"/>
            <a:chOff x="99060" y="83819"/>
            <a:chExt cx="6590030" cy="1026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" y="83819"/>
              <a:ext cx="5401056" cy="7894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0724" y="83819"/>
              <a:ext cx="1188720" cy="7894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0051" y="83819"/>
              <a:ext cx="938783" cy="7894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544" y="542543"/>
              <a:ext cx="6077712" cy="56692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591043" y="1013460"/>
            <a:ext cx="1420495" cy="1594485"/>
            <a:chOff x="7591043" y="1013460"/>
            <a:chExt cx="1420495" cy="159448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91043" y="1013460"/>
              <a:ext cx="1016507" cy="679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2167" y="1013460"/>
              <a:ext cx="809244" cy="6797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91043" y="1470660"/>
              <a:ext cx="1016507" cy="6797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02167" y="1470660"/>
              <a:ext cx="809244" cy="6797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91043" y="1927860"/>
              <a:ext cx="1016507" cy="679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02167" y="1927860"/>
              <a:ext cx="809244" cy="679703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99060" y="2369820"/>
            <a:ext cx="6541134" cy="3453765"/>
            <a:chOff x="99060" y="2369820"/>
            <a:chExt cx="6541134" cy="3453765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060" y="2369820"/>
              <a:ext cx="5352288" cy="7894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81956" y="2369820"/>
              <a:ext cx="1188720" cy="7894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01283" y="2369820"/>
              <a:ext cx="938784" cy="7894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1544" y="2828544"/>
              <a:ext cx="6022848" cy="5669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1544" y="3320796"/>
              <a:ext cx="2500884" cy="5669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544" y="3831336"/>
              <a:ext cx="467868" cy="5669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1084" y="3831336"/>
              <a:ext cx="768096" cy="5669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0851" y="3831336"/>
              <a:ext cx="416052" cy="5669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8576" y="3831336"/>
              <a:ext cx="3133344" cy="5669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1544" y="4341876"/>
              <a:ext cx="467868" cy="56692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1084" y="4341876"/>
              <a:ext cx="3602736" cy="5669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1544" y="4799076"/>
              <a:ext cx="467868" cy="5669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1084" y="4799076"/>
              <a:ext cx="4818888" cy="5669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1544" y="5256276"/>
              <a:ext cx="467868" cy="566928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7513319" y="3304032"/>
            <a:ext cx="1420495" cy="2615565"/>
            <a:chOff x="7513319" y="3304032"/>
            <a:chExt cx="1420495" cy="2615565"/>
          </a:xfrm>
        </p:grpSpPr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13319" y="3304032"/>
              <a:ext cx="1016507" cy="6797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24443" y="3304032"/>
              <a:ext cx="809244" cy="6797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13319" y="3814572"/>
              <a:ext cx="1016507" cy="6797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124443" y="3814572"/>
              <a:ext cx="809244" cy="67970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13319" y="4325112"/>
              <a:ext cx="1016507" cy="6797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124443" y="4325112"/>
              <a:ext cx="809244" cy="67970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513319" y="4782312"/>
              <a:ext cx="1016507" cy="67970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124443" y="4782312"/>
              <a:ext cx="809244" cy="67970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13319" y="5239511"/>
              <a:ext cx="1016507" cy="67970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24443" y="5239511"/>
              <a:ext cx="809244" cy="679704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91084" y="5256276"/>
            <a:ext cx="3607308" cy="566928"/>
          </a:xfrm>
          <a:prstGeom prst="rect">
            <a:avLst/>
          </a:prstGeom>
        </p:spPr>
      </p:pic>
      <p:graphicFrame>
        <p:nvGraphicFramePr>
          <p:cNvPr id="41" name="object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416680"/>
              </p:ext>
            </p:extLst>
          </p:nvPr>
        </p:nvGraphicFramePr>
        <p:xfrm>
          <a:off x="222250" y="146050"/>
          <a:ext cx="8687435" cy="6382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8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5"/>
                        </a:spcBef>
                        <a:tabLst>
                          <a:tab pos="5023485" algn="l"/>
                        </a:tabLst>
                      </a:pPr>
                      <a:r>
                        <a:rPr sz="2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VENTRICULAR</a:t>
                      </a:r>
                      <a:r>
                        <a:rPr sz="2800" b="1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SYSTOLE	</a:t>
                      </a:r>
                      <a:r>
                        <a:rPr sz="2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0.30</a:t>
                      </a:r>
                      <a:r>
                        <a:rPr sz="2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(Peak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of R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wave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QRS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complex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end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wave)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1.ISO-VOLUMETRIC</a:t>
                      </a:r>
                      <a:r>
                        <a:rPr sz="2000" b="1" spc="-7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CONTRACTION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r>
                        <a:rPr sz="2400" b="1" spc="-5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2.MAXIMUM</a:t>
                      </a:r>
                      <a:r>
                        <a:rPr sz="2000" b="1" spc="-3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EJECTION</a:t>
                      </a:r>
                      <a:r>
                        <a:rPr sz="2000" b="1" spc="-2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[Duration</a:t>
                      </a:r>
                      <a:r>
                        <a:rPr sz="2000" b="1" spc="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1/3]</a:t>
                      </a:r>
                      <a:r>
                        <a:rPr sz="2000" b="1" spc="-2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(2/3</a:t>
                      </a:r>
                      <a:r>
                        <a:rPr sz="20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2000" b="1" spc="-1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70%</a:t>
                      </a:r>
                      <a:r>
                        <a:rPr sz="2000" b="1" spc="-2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blood</a:t>
                      </a:r>
                      <a:r>
                        <a:rPr sz="2000" b="1" spc="-1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2000" b="1" spc="-2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ejected)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0.10</a:t>
                      </a:r>
                      <a:r>
                        <a:rPr sz="2400" b="1" spc="-5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3.REDUCED</a:t>
                      </a:r>
                      <a:r>
                        <a:rPr sz="2000" b="1" spc="-1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EJECTION</a:t>
                      </a:r>
                      <a:r>
                        <a:rPr sz="2000" b="1" spc="-2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[Duration</a:t>
                      </a:r>
                      <a:r>
                        <a:rPr sz="2000" b="1" spc="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2/3]</a:t>
                      </a:r>
                      <a:r>
                        <a:rPr sz="20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(1/3</a:t>
                      </a:r>
                      <a:r>
                        <a:rPr sz="2000" b="1" spc="-2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20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30%</a:t>
                      </a:r>
                      <a:r>
                        <a:rPr sz="2000" b="1" spc="-1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blood</a:t>
                      </a:r>
                      <a:r>
                        <a:rPr sz="2000" b="1" spc="-2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2000" b="1" spc="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ejected)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0.15</a:t>
                      </a:r>
                      <a:r>
                        <a:rPr sz="2400" b="1" spc="-4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463"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4974590" algn="l"/>
                        </a:tabLst>
                      </a:pPr>
                      <a:r>
                        <a:rPr sz="2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VENTRICULAR</a:t>
                      </a:r>
                      <a:r>
                        <a:rPr sz="2800" b="1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DIASTOLE	</a:t>
                      </a:r>
                      <a:r>
                        <a:rPr sz="2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0.50</a:t>
                      </a:r>
                      <a:r>
                        <a:rPr sz="2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(End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of T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wave</a:t>
                      </a:r>
                      <a:r>
                        <a:rPr sz="2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peak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 of R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wave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QRS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complex)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04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2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PROTODIASTOLE</a:t>
                      </a:r>
                      <a:r>
                        <a:rPr sz="2000" b="1" spc="-6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???</a:t>
                      </a:r>
                      <a:endParaRPr sz="2000" dirty="0">
                        <a:solidFill>
                          <a:srgbClr val="FFFF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0.04</a:t>
                      </a:r>
                      <a:r>
                        <a:rPr sz="2400" b="1" spc="-5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400" dirty="0">
                        <a:solidFill>
                          <a:srgbClr val="FFFF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4.ISO-VOLUMETRIC</a:t>
                      </a:r>
                      <a:r>
                        <a:rPr sz="2000" b="1" spc="-5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RELAXATION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0.06</a:t>
                      </a:r>
                      <a:r>
                        <a:rPr sz="2400" b="1" spc="-5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5.RAPID</a:t>
                      </a:r>
                      <a:r>
                        <a:rPr sz="2000" b="1" spc="-4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INFLOW/RAPID</a:t>
                      </a:r>
                      <a:r>
                        <a:rPr sz="2000" b="1" spc="-5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FILLING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0.11</a:t>
                      </a:r>
                      <a:r>
                        <a:rPr sz="2400" b="1" spc="-5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6.SLOW</a:t>
                      </a:r>
                      <a:r>
                        <a:rPr sz="2000" b="1" spc="-3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INFLOW/SLOW</a:t>
                      </a:r>
                      <a:r>
                        <a:rPr sz="2000" b="1" spc="-5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FILLING</a:t>
                      </a:r>
                      <a:r>
                        <a:rPr sz="2000" b="1" spc="-4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2000" b="1" spc="-1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DIASTASIS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0.22</a:t>
                      </a:r>
                      <a:r>
                        <a:rPr sz="2400" b="1" spc="-4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15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2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7.ATRIAL</a:t>
                      </a:r>
                      <a:r>
                        <a:rPr sz="2000" b="1" spc="-3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SYSTOLE</a:t>
                      </a:r>
                      <a:r>
                        <a:rPr sz="2000" b="1" spc="-4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(after</a:t>
                      </a:r>
                      <a:r>
                        <a:rPr sz="2000" b="1" spc="-1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000" b="1" spc="-1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wave)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0.11</a:t>
                      </a:r>
                      <a:r>
                        <a:rPr sz="2400" b="1" spc="-5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67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b="1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3600" b="1" spc="-1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spc="-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Phases</a:t>
                      </a:r>
                      <a:r>
                        <a:rPr sz="3600" b="1" spc="-2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3600" b="1" spc="-1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spc="-1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CARDIAC</a:t>
                      </a:r>
                      <a:r>
                        <a:rPr sz="3600" b="1" spc="-1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spc="-35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CYCLE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1F202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b="1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0.8</a:t>
                      </a:r>
                      <a:r>
                        <a:rPr sz="3600" b="1" spc="-4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585858"/>
                      </a:solidFill>
                      <a:prstDash val="solid"/>
                    </a:lnR>
                    <a:lnT w="12700">
                      <a:solidFill>
                        <a:srgbClr val="585858"/>
                      </a:solidFill>
                      <a:prstDash val="solid"/>
                    </a:lnT>
                    <a:lnB w="12700">
                      <a:solidFill>
                        <a:srgbClr val="585858"/>
                      </a:solidFill>
                      <a:prstDash val="solid"/>
                    </a:lnB>
                    <a:solidFill>
                      <a:srgbClr val="1F20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2048</Words>
  <Application>Microsoft Office PowerPoint</Application>
  <PresentationFormat>عرض على الشاشة (4:3)</PresentationFormat>
  <Paragraphs>307</Paragraphs>
  <Slides>45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46" baseType="lpstr">
      <vt:lpstr>Office Theme</vt:lpstr>
      <vt:lpstr>  CARDIAC CYCLE </vt:lpstr>
      <vt:lpstr>OBJECTIVES</vt:lpstr>
      <vt:lpstr>CARDIAC CYCLE</vt:lpstr>
      <vt:lpstr>EVENTS OF CARDIAC CYCLE</vt:lpstr>
      <vt:lpstr>عرض تقديمي في PowerPoint</vt:lpstr>
      <vt:lpstr>PHASES OF CARDIAC CYCLE</vt:lpstr>
      <vt:lpstr>VENTRICULAR EVENTS</vt:lpstr>
      <vt:lpstr>PHASES OF CARDIAC CYCLE</vt:lpstr>
      <vt:lpstr>عرض تقديمي في PowerPoint</vt:lpstr>
      <vt:lpstr>عرض تقديمي في PowerPoint</vt:lpstr>
      <vt:lpstr>عرض تقديمي في PowerPoint</vt:lpstr>
      <vt:lpstr>ISOVOLUMETRIC CONTRACTION</vt:lpstr>
      <vt:lpstr>EJECTION</vt:lpstr>
      <vt:lpstr>ISOVOULUMETRIC RELAXATION</vt:lpstr>
      <vt:lpstr>VENTRICULAR FILLING</vt:lpstr>
      <vt:lpstr>PRESSURE CHANGES IN CARDIAC CYCLE</vt:lpstr>
      <vt:lpstr>عرض تقديمي في PowerPoint</vt:lpstr>
      <vt:lpstr>EJECTION FRACTION (EF) is the percentage of  ventricular end diastolic volume (EDV) which is  ejected with each stroke (60-65%).</vt:lpstr>
      <vt:lpstr>ATRIAL SYSTOLE</vt:lpstr>
      <vt:lpstr>Heart Rate &amp; Cardiac Cycle</vt:lpstr>
      <vt:lpstr>عرض تقديمي في PowerPoint</vt:lpstr>
      <vt:lpstr>عرض تقديمي في PowerPoint</vt:lpstr>
      <vt:lpstr>AORTIC PRESSURE CURVE</vt:lpstr>
      <vt:lpstr>Descending / Catacrotic limb - 4 STAGES</vt:lpstr>
      <vt:lpstr>Atrial pressure changes during the cardiac cycle  THE JUGULAR VENOUS PULSE (JVP)</vt:lpstr>
      <vt:lpstr>Atrial pressure waves</vt:lpstr>
      <vt:lpstr>Atrial pressure waves</vt:lpstr>
      <vt:lpstr>عرض تقديمي في PowerPoint</vt:lpstr>
      <vt:lpstr>ABNORMALITIES OF “a” WAVE</vt:lpstr>
      <vt:lpstr>CORRELATING EVENTS TOGETHER</vt:lpstr>
      <vt:lpstr>عرض تقديمي في PowerPoint</vt:lpstr>
      <vt:lpstr>ISOVOLUMETRIC CONTRACTION: 2</vt:lpstr>
      <vt:lpstr>EJECTION 3 Rapid, 4 Slow</vt:lpstr>
      <vt:lpstr>EJECTION 3 Rapid, 4 Slow</vt:lpstr>
      <vt:lpstr>ISOVOLUMETRIC RELAXATION: 5</vt:lpstr>
      <vt:lpstr>VENTRICULAR FILLING</vt:lpstr>
      <vt:lpstr>عرض تقديمي في PowerPoint</vt:lpstr>
      <vt:lpstr>“Volume-Pressure Diagram” During the Cardiac Cycle;  Cardiac Work Output.</vt:lpstr>
      <vt:lpstr>VENTRICULAR PRESSURE - VOLUME LOOP</vt:lpstr>
      <vt:lpstr>عرض تقديمي في PowerPoint</vt:lpstr>
      <vt:lpstr>VENTRICULAR VOLUME CHANGES</vt:lpstr>
      <vt:lpstr>VENTRICULAR PRESSURE CHANGES</vt:lpstr>
      <vt:lpstr>HEART SOUNDS &amp; CARDIAC CYCLE</vt:lpstr>
      <vt:lpstr>ECG CHANGES IN CARDIAC CYCLE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DRAURANGZEB</dc:creator>
  <cp:lastModifiedBy>alanoud albawardi</cp:lastModifiedBy>
  <cp:revision>3</cp:revision>
  <dcterms:created xsi:type="dcterms:W3CDTF">2021-02-27T17:02:28Z</dcterms:created>
  <dcterms:modified xsi:type="dcterms:W3CDTF">2021-03-07T11:41:12Z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2021-02-27T00:00:00Z</vt:filetime>
  </property>
</Properties>
</file>