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notesMasterIdLst>
    <p:notesMasterId r:id="rId20"/>
  </p:notesMasterIdLst>
  <p:sldIdLst>
    <p:sldId id="256" r:id="rId2"/>
    <p:sldId id="257" r:id="rId3"/>
    <p:sldId id="271" r:id="rId4"/>
    <p:sldId id="258" r:id="rId5"/>
    <p:sldId id="270" r:id="rId6"/>
    <p:sldId id="275" r:id="rId7"/>
    <p:sldId id="259" r:id="rId8"/>
    <p:sldId id="272" r:id="rId9"/>
    <p:sldId id="269" r:id="rId10"/>
    <p:sldId id="261" r:id="rId11"/>
    <p:sldId id="262" r:id="rId12"/>
    <p:sldId id="276" r:id="rId13"/>
    <p:sldId id="277" r:id="rId14"/>
    <p:sldId id="265" r:id="rId15"/>
    <p:sldId id="279" r:id="rId16"/>
    <p:sldId id="267" r:id="rId17"/>
    <p:sldId id="278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572AF-96EB-45C1-8E00-C6EAEFD383FF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BE26C-736B-4F2D-9DEC-8B32074F2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853BA-A050-4DB6-91C3-8BAC237B801E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  <a:p>
            <a:endParaRPr lang="en-US">
              <a:solidFill>
                <a:srgbClr val="000000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79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97C707-3C38-4523-A866-8F5963B21DC3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UTI: one or more structures in the urinary tract become infected after bacteria overcome its strong natural defenses. </a:t>
            </a:r>
          </a:p>
          <a:p>
            <a:r>
              <a:rPr lang="en-US" dirty="0"/>
              <a:t>In spite of these defenses, UTIs are the most common of all infections and can occur at any time in the life of an individual. </a:t>
            </a:r>
          </a:p>
          <a:p>
            <a:endParaRPr lang="en-US" dirty="0"/>
          </a:p>
          <a:p>
            <a:r>
              <a:rPr lang="en-US" dirty="0"/>
              <a:t>Screening for asymptomatic </a:t>
            </a:r>
            <a:r>
              <a:rPr lang="en-US" dirty="0" err="1"/>
              <a:t>bacteriuria</a:t>
            </a:r>
            <a:r>
              <a:rPr lang="en-US" dirty="0"/>
              <a:t> is not necessary during most routine medical examinations, with the following exceptions:</a:t>
            </a:r>
          </a:p>
          <a:p>
            <a:pPr>
              <a:buFontTx/>
              <a:buChar char="•"/>
            </a:pPr>
            <a:r>
              <a:rPr lang="en-US" dirty="0"/>
              <a:t>Pregnant women </a:t>
            </a:r>
          </a:p>
          <a:p>
            <a:pPr>
              <a:buFontTx/>
              <a:buChar char="•"/>
            </a:pPr>
            <a:r>
              <a:rPr lang="en-US" dirty="0"/>
              <a:t>People undergoing urologic surgery</a:t>
            </a:r>
          </a:p>
          <a:p>
            <a:pPr>
              <a:buFontTx/>
              <a:buChar char="•"/>
            </a:pPr>
            <a:endParaRPr lang="en-US" dirty="0"/>
          </a:p>
          <a:p>
            <a:r>
              <a:rPr lang="en-US" dirty="0"/>
              <a:t>Infections of the urethra is uncommon, most often occur as a </a:t>
            </a:r>
            <a:r>
              <a:rPr lang="en-US" dirty="0" err="1"/>
              <a:t>sexaully</a:t>
            </a:r>
            <a:r>
              <a:rPr lang="en-US" dirty="0"/>
              <a:t> transmitted 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65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8C23F-E2F9-4058-AE0E-D3D3045275EA}" type="slidenum">
              <a:rPr lang="en-US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Almost 95% of cases of UTIs are caused by bacteria that typically multiply at the opening of the urethra and travel up to the bladder. </a:t>
            </a:r>
          </a:p>
          <a:p>
            <a:endParaRPr lang="en-US"/>
          </a:p>
          <a:p>
            <a:r>
              <a:rPr lang="en-US"/>
              <a:t>Ascending route of infection helps explain the gender difference b/c the shorter female urethra increases the frequency in girls</a:t>
            </a:r>
          </a:p>
          <a:p>
            <a:r>
              <a:rPr lang="en-US"/>
              <a:t>Prostatic fluid has protective effect b/c bacteriostatic effect in pubertal boys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8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2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2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0946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78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407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56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41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9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6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3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1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4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3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0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4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3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A7860-306F-4F6E-9517-4BEDC7BB13C5}" type="datetimeFigureOut">
              <a:rPr lang="en-US" smtClean="0"/>
              <a:pPr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8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838200"/>
            <a:ext cx="7439358" cy="3329581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Pyelonephritis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3832" y="4777380"/>
            <a:ext cx="6620968" cy="48042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Khalifa Binkhamis &amp; Dr. </a:t>
            </a:r>
            <a:r>
              <a:rPr lang="en-US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Fawzia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Alotaibi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7055380" cy="61408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and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362200"/>
            <a:ext cx="6781800" cy="419548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pyelonephritis may be unilateral or bilateral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Flank pain (pain in the costovertebral angle )or tenderness or both, fever, chill and lower urinary tract symptoms (urgency, frequency and dysuria)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Azotemia can occur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non infectious causes of these symptoms is renal infarct and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caliculi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6629400" cy="31242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chronic phase the patient may show unremarkable symptoms such as nausea and general malaise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Systemic signs occur as a result of the chronic disease: elevated BP, vomiting, diarrhea.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1371600"/>
            <a:ext cx="7055380" cy="61408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2514600"/>
            <a:ext cx="8125890" cy="3124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pelvic inflammatory disease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Ectopic pregnancy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Diverticulitis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calculi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055380" cy="76648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2057400"/>
            <a:ext cx="7239000" cy="419548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Hypertension, septic shock, multi organs failure, death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or prinephric abscesses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Metastatic infection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Papillary necrosis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renal failure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Emphysematous pyelonephritis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gangrene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Localized or generalized atrophy/permanent loss of function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55380" cy="69028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295400"/>
            <a:ext cx="6601890" cy="419548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Urinalysis and microscopy: bacteria (10</a:t>
            </a:r>
            <a:r>
              <a:rPr 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/l or 10</a:t>
            </a:r>
            <a:r>
              <a:rPr 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/ml) and pus  &gt;= 10/HPF (90%)and leukocytes esterase , RBCS 20-40% in the urine and leukocytosis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clean-catch or catheterized quantitative urine culture  on BAP and selective media and sensitivity identifies the pathogen and determines appropriate antimicrobial therapy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Ultrasound or CT scan</a:t>
            </a:r>
          </a:p>
          <a:p>
            <a:endParaRPr lang="en-US" sz="2200" dirty="0">
              <a:solidFill>
                <a:schemeClr val="bg1"/>
              </a:solidFill>
            </a:endParaRPr>
          </a:p>
          <a:p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55380" cy="69028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295400"/>
            <a:ext cx="6601890" cy="419548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culture 15-30%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 and Creatinine levels of the blood and urine may be used to monitor kidney function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IVP will Identify the presence of obstruction or degenerative changes caused by the infection process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Ultrasound or CT scan</a:t>
            </a:r>
          </a:p>
          <a:p>
            <a:endParaRPr lang="en-US" sz="2200" dirty="0">
              <a:solidFill>
                <a:schemeClr val="bg1"/>
              </a:solidFill>
            </a:endParaRPr>
          </a:p>
          <a:p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513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055380" cy="76648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524000"/>
            <a:ext cx="7059090" cy="4876800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mild signs and symptoms may be treated on an outpatient basis with antibiotics for 7-14 days</a:t>
            </a:r>
          </a:p>
          <a:p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Hospitalization in sever cases</a:t>
            </a:r>
          </a:p>
          <a:p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options include: fluoroquinolones (ciprofloxacin), TMP-SMX, aminoglycoside (gentamicin) with or without ampicillin or third generation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cephalosporins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(ceftriaxone).</a:t>
            </a:r>
          </a:p>
          <a:p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Pipracillin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tazobactam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carbapenems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in sever cases with risk of resistant bacteria</a:t>
            </a:r>
          </a:p>
          <a:p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Antibiotics are selected according to results of urinalysis culture and sensitivity and may include broad-spectrum medications</a:t>
            </a:r>
          </a:p>
          <a:p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1600"/>
            <a:ext cx="7055380" cy="69028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125890" cy="3048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Antimicrobial prophylaxis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TMP-SMX 3/week or nitrofurantoin  daily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Intravaginal estradiol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Cranberry juice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Removal the urinary catheter as soon as possible or use condom catheter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055380" cy="76648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2662519"/>
            <a:ext cx="8354490" cy="4195481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Prognosis is dependent upon early detection and successful treatment.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Baseline assessment for every patient must include urinary assessment because pyelonephritis may occur as a primary or secondary disorder.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436" y="2133600"/>
            <a:ext cx="6711654" cy="36576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pyelonephritis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risk factors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etiology and pathogenesis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signs and symptoms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potential complications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diagnosis, management and prevention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UTI Terminology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7772400" cy="4343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Uncomplicated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of urinary bladder in host w/out underlying renal or neurologic disease.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infection in setting of underlying structural, medical or neurologic disease.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Recurrent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Patients with two or more symptomatic UTIs within 6 months or 3 or more over a year.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Reinfection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recurrent UTI caused by different pathogen at any time or original infecting strain    &gt;13 days after therapy of original UTI.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Relapse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recurrent UTI caused by same species causing original UTI w/in 2 weeks after therapy.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1524000"/>
            <a:ext cx="7055380" cy="84268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2662519"/>
            <a:ext cx="7877827" cy="236668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very serious condition that can lead to renal scarring, nephric,  perinephric abscess formation, sepsis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presentation is atypical in some patients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67531"/>
            <a:ext cx="7772400" cy="762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924800" cy="51054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Bacterial infection of the renal pelvis, tubules and interstitial tissue of one or both kidneys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pelvis: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pyelitis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Renal parenchyma: pyelonephritis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Bladder: cystitis             - Urethra: urethritis</a:t>
            </a:r>
          </a:p>
          <a:p>
            <a:pPr>
              <a:buFontTx/>
              <a:buChar char="-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150" name="AutoShape 6" descr="AC00039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6153" name="AutoShape 9" descr="tract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6155" name="AutoShape 11" descr="tract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981923"/>
              </p:ext>
            </p:extLst>
          </p:nvPr>
        </p:nvGraphicFramePr>
        <p:xfrm>
          <a:off x="2900363" y="2473325"/>
          <a:ext cx="30480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Photo Editor Photo" r:id="rId4" imgW="2857899" imgH="2209524" progId="">
                  <p:embed/>
                </p:oleObj>
              </mc:Choice>
              <mc:Fallback>
                <p:oleObj name="Photo Editor Photo" r:id="rId4" imgW="2857899" imgH="2209524" progId="">
                  <p:embed/>
                  <p:pic>
                    <p:nvPicPr>
                      <p:cNvPr id="615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363" y="2473325"/>
                        <a:ext cx="30480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400"/>
            <a:ext cx="7055380" cy="685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594363" cy="419548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Pregnancy 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Diabetes</a:t>
            </a:r>
          </a:p>
          <a:p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Immunosuppression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Obstruction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Catheterized  patients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055380" cy="61408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776007"/>
            <a:ext cx="7086600" cy="4953000"/>
          </a:xfrm>
        </p:spPr>
        <p:txBody>
          <a:bodyPr>
            <a:noAutofit/>
          </a:bodyPr>
          <a:lstStyle/>
          <a:p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Escherichia coli,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accounts for 70-90% of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uncomplicated UTIs and 21-54% of complicated UTIs.</a:t>
            </a:r>
          </a:p>
          <a:p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Uropathogenic </a:t>
            </a:r>
            <a:r>
              <a:rPr lang="it-IT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coli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(UPEC): Have enhanced potential to produce UTI.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UPEC genes encode several virulence factors including: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1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pilli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pilli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Alpha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hemolysin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Klebsiella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pneumoniae, Proteus mirabilis, Enterococci, Staphylococcus aureus, Pseudomonas aeruginosa,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Enterobacter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species.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Rare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candida, viruses,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Brucella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TB.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7772400" cy="762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Pathogenesis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67056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Ascending bacterial infection</a:t>
            </a:r>
          </a:p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Hematogenous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spread to kidney is rare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Exception: neonates with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Staphylococcus aureus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optimal host defense function, intermittent &amp; complete emptying of bladder must occur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Urine is excellent culture medium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Bactericidal secretion from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uroepithelial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cells and glycoproteins inhibit bacterial adherence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parenchyma infections result in inflammatory response to contain infection but contributes to potential scarring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7800"/>
            <a:ext cx="7055380" cy="762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6934200" cy="50954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Kidneys enlarge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Interstitial infiltration of inflammatory cells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Abscesses on the capsule and at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corticomedullary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junction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 in destruction of tubules and the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glomeruli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chronic, kidneys become scarred, contracted and nonfunctioning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3470</TotalTime>
  <Words>817</Words>
  <Application>Microsoft Office PowerPoint</Application>
  <PresentationFormat>On-screen Show (4:3)</PresentationFormat>
  <Paragraphs>119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Facet</vt:lpstr>
      <vt:lpstr>Acute Pyelonephritis</vt:lpstr>
      <vt:lpstr>   Objectives</vt:lpstr>
      <vt:lpstr> UTI Terminology</vt:lpstr>
      <vt:lpstr>   Introduction</vt:lpstr>
      <vt:lpstr>Definition</vt:lpstr>
      <vt:lpstr>Risk Factors</vt:lpstr>
      <vt:lpstr>Etiology</vt:lpstr>
      <vt:lpstr>Pathogenesis</vt:lpstr>
      <vt:lpstr>Pathology</vt:lpstr>
      <vt:lpstr>Symptoms and Signs</vt:lpstr>
      <vt:lpstr>PowerPoint Presentation</vt:lpstr>
      <vt:lpstr>Differential Diagnosis</vt:lpstr>
      <vt:lpstr>Complications</vt:lpstr>
      <vt:lpstr>Diagnosis</vt:lpstr>
      <vt:lpstr>Diagnosis</vt:lpstr>
      <vt:lpstr>Management</vt:lpstr>
      <vt:lpstr>Prevention</vt:lpstr>
      <vt:lpstr>Prognosis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Pyelonephritis</dc:title>
  <dc:creator>Dr.Ali Somily</dc:creator>
  <cp:lastModifiedBy>Shayma Alghanoum</cp:lastModifiedBy>
  <cp:revision>73</cp:revision>
  <dcterms:created xsi:type="dcterms:W3CDTF">2011-04-15T12:26:18Z</dcterms:created>
  <dcterms:modified xsi:type="dcterms:W3CDTF">2020-04-09T08:53:49Z</dcterms:modified>
</cp:coreProperties>
</file>