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307" r:id="rId14"/>
    <p:sldId id="272" r:id="rId15"/>
    <p:sldId id="308" r:id="rId16"/>
    <p:sldId id="273" r:id="rId17"/>
    <p:sldId id="274" r:id="rId18"/>
    <p:sldId id="309" r:id="rId19"/>
    <p:sldId id="276" r:id="rId20"/>
    <p:sldId id="277" r:id="rId21"/>
    <p:sldId id="310" r:id="rId22"/>
    <p:sldId id="312" r:id="rId23"/>
    <p:sldId id="284" r:id="rId24"/>
    <p:sldId id="313" r:id="rId25"/>
    <p:sldId id="286" r:id="rId26"/>
    <p:sldId id="287" r:id="rId27"/>
    <p:sldId id="288" r:id="rId28"/>
    <p:sldId id="314" r:id="rId29"/>
    <p:sldId id="290" r:id="rId30"/>
    <p:sldId id="291" r:id="rId31"/>
    <p:sldId id="318" r:id="rId32"/>
    <p:sldId id="316" r:id="rId33"/>
    <p:sldId id="319" r:id="rId34"/>
    <p:sldId id="320" r:id="rId35"/>
    <p:sldId id="321" r:id="rId36"/>
    <p:sldId id="322" r:id="rId37"/>
    <p:sldId id="323" r:id="rId38"/>
    <p:sldId id="325" r:id="rId39"/>
    <p:sldId id="327" r:id="rId40"/>
    <p:sldId id="328" r:id="rId41"/>
    <p:sldId id="333" r:id="rId42"/>
    <p:sldId id="330" r:id="rId43"/>
    <p:sldId id="331" r:id="rId44"/>
    <p:sldId id="332" r:id="rId45"/>
    <p:sldId id="334" r:id="rId46"/>
    <p:sldId id="335" r:id="rId47"/>
    <p:sldId id="336" r:id="rId48"/>
    <p:sldId id="337" r:id="rId49"/>
    <p:sldId id="338" r:id="rId50"/>
    <p:sldId id="342" r:id="rId51"/>
    <p:sldId id="341" r:id="rId52"/>
    <p:sldId id="339" r:id="rId53"/>
    <p:sldId id="340" r:id="rId54"/>
    <p:sldId id="317" r:id="rId55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C8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8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BF3D7-5B84-41EE-9F45-4301250A05A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798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DC38-BC18-44B9-A940-CC28A2A16EB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983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7FFD-A94D-4131-B89E-22448A1991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796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3AFFA-E388-4255-A2BE-56254AC746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50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55A59-D8DC-4EE4-A4FF-471E900FB5D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405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372B3-30FC-4C6F-B844-CF745A51C76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222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01D1F-5F0F-4432-AAEC-9846489689C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2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11E9E-203F-4621-B68A-4C6995B8CA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456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A90E-661B-45F4-8DF3-23A60133E6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175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AD6B3-3EBA-4BE3-996C-683B45A3C7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330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8AC7D-65EB-4F27-9E12-92F4476578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920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3000">
              <a:schemeClr val="accent2">
                <a:lumMod val="20000"/>
                <a:lumOff val="80000"/>
              </a:schemeClr>
            </a:gs>
            <a:gs pos="58000">
              <a:schemeClr val="accent1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1AD3C7F-DCB0-4BBE-A187-0230DE914B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4/25/2021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277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0" Type="http://schemas.openxmlformats.org/officeDocument/2006/relationships/image" Target="../media/image30.jp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g"/><Relationship Id="rId4" Type="http://schemas.openxmlformats.org/officeDocument/2006/relationships/image" Target="../media/image30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g"/><Relationship Id="rId5" Type="http://schemas.openxmlformats.org/officeDocument/2006/relationships/image" Target="../media/image77.jpeg"/><Relationship Id="rId4" Type="http://schemas.openxmlformats.org/officeDocument/2006/relationships/image" Target="../media/image73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g"/><Relationship Id="rId5" Type="http://schemas.openxmlformats.org/officeDocument/2006/relationships/image" Target="../media/image77.jpeg"/><Relationship Id="rId4" Type="http://schemas.openxmlformats.org/officeDocument/2006/relationships/image" Target="../media/image73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7" Type="http://schemas.openxmlformats.org/officeDocument/2006/relationships/image" Target="../media/image85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g"/><Relationship Id="rId5" Type="http://schemas.openxmlformats.org/officeDocument/2006/relationships/image" Target="../media/image74.jpg"/><Relationship Id="rId4" Type="http://schemas.openxmlformats.org/officeDocument/2006/relationships/image" Target="../media/image8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g"/><Relationship Id="rId5" Type="http://schemas.openxmlformats.org/officeDocument/2006/relationships/image" Target="../media/image87.png"/><Relationship Id="rId4" Type="http://schemas.openxmlformats.org/officeDocument/2006/relationships/image" Target="../media/image74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g"/><Relationship Id="rId5" Type="http://schemas.openxmlformats.org/officeDocument/2006/relationships/image" Target="../media/image87.png"/><Relationship Id="rId4" Type="http://schemas.openxmlformats.org/officeDocument/2006/relationships/image" Target="../media/image7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jpeg"/><Relationship Id="rId7" Type="http://schemas.openxmlformats.org/officeDocument/2006/relationships/image" Target="../media/image9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e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hyperlink" Target="http://4.bp.blogspot.com/_nqZHj7Cjuyk/SlIh9dfe6FI/AAAAAAAAAAk/WjKS9xG55lQ/s1600-h/cled-mac-2.JPG" TargetMode="Externa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2832" y="304802"/>
            <a:ext cx="8502568" cy="141729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t"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rtl="0" fontAlgn="auto">
              <a:spcAft>
                <a:spcPts val="0"/>
              </a:spcAft>
              <a:defRPr/>
            </a:pPr>
            <a:r>
              <a:rPr lang="en-US" sz="4800" b="1" dirty="0">
                <a:ln w="50800"/>
                <a:solidFill>
                  <a:srgbClr val="C00000"/>
                </a:solidFill>
                <a:latin typeface="Arial Black" panose="020B0A04020102020204" pitchFamily="34" charset="0"/>
              </a:rPr>
              <a:t>URINARY TRACT INFECTION</a:t>
            </a:r>
            <a:br>
              <a:rPr lang="en-US" sz="4800" b="1" u="sng" dirty="0">
                <a:ln w="50800"/>
                <a:solidFill>
                  <a:schemeClr val="tx1"/>
                </a:solidFill>
                <a:latin typeface="Arial Black" panose="020B0A04020102020204" pitchFamily="34" charset="0"/>
              </a:rPr>
            </a:br>
            <a:br>
              <a:rPr lang="en-US" sz="1200" b="1" dirty="0">
                <a:ln w="50800"/>
                <a:solidFill>
                  <a:schemeClr val="bg1">
                    <a:shade val="50000"/>
                  </a:schemeClr>
                </a:solidFill>
                <a:latin typeface="Arial Black" panose="020B0A04020102020204" pitchFamily="34" charset="0"/>
              </a:rPr>
            </a:br>
            <a:endParaRPr lang="en-US" sz="3600" b="1" dirty="0">
              <a:ln w="50800"/>
              <a:solidFill>
                <a:schemeClr val="bg1">
                  <a:shade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1976439"/>
            <a:ext cx="5029200" cy="1292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Microbiology Practical Class</a:t>
            </a:r>
          </a:p>
          <a:p>
            <a:pPr algn="ctr" rtl="0">
              <a:defRPr/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 rtl="0"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Renal System Block</a:t>
            </a:r>
          </a:p>
          <a:p>
            <a:pPr algn="ctr" rtl="0"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First Year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662891"/>
            <a:ext cx="4191000" cy="235743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352802" y="6096000"/>
            <a:ext cx="2648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Arial Black" panose="020B0A04020102020204" pitchFamily="34" charset="0"/>
                <a:cs typeface="+mn-cs"/>
              </a:rPr>
              <a:t>Dr. </a:t>
            </a:r>
            <a:r>
              <a:rPr lang="en-US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 Black" panose="020B0A04020102020204" pitchFamily="34" charset="0"/>
                <a:cs typeface="+mn-cs"/>
              </a:rPr>
              <a:t>Fawzia</a:t>
            </a: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Arial Black" panose="020B0A04020102020204" pitchFamily="34" charset="0"/>
                <a:cs typeface="+mn-cs"/>
              </a:rPr>
              <a:t> Al-</a:t>
            </a:r>
            <a:r>
              <a:rPr lang="en-US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 Black" panose="020B0A04020102020204" pitchFamily="34" charset="0"/>
                <a:cs typeface="+mn-cs"/>
              </a:rPr>
              <a:t>Otaibi</a:t>
            </a:r>
            <a:endParaRPr lang="ar-SA" sz="1400" dirty="0">
              <a:solidFill>
                <a:prstClr val="black">
                  <a:lumMod val="65000"/>
                  <a:lumOff val="35000"/>
                </a:prstClr>
              </a:solidFill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2938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09602"/>
            <a:ext cx="8991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defRPr/>
            </a:pPr>
            <a:r>
              <a:rPr lang="en-US" altLang="ja-JP" sz="4000" dirty="0">
                <a:solidFill>
                  <a:srgbClr val="C00000"/>
                </a:solidFill>
                <a:latin typeface="Arial Black" panose="020B0A04020102020204" pitchFamily="34" charset="0"/>
              </a:rPr>
              <a:t>Biochemical Urine</a:t>
            </a:r>
          </a:p>
          <a:p>
            <a:pPr algn="ctr" rtl="0">
              <a:defRPr/>
            </a:pPr>
            <a:r>
              <a:rPr lang="en-US" altLang="ja-JP" sz="4000" dirty="0">
                <a:solidFill>
                  <a:srgbClr val="C00000"/>
                </a:solidFill>
                <a:latin typeface="Arial Black" panose="020B0A04020102020204" pitchFamily="34" charset="0"/>
              </a:rPr>
              <a:t> Examination (Dip stick</a:t>
            </a:r>
            <a:r>
              <a:rPr lang="en-US" altLang="ja-JP" sz="4800" dirty="0">
                <a:solidFill>
                  <a:srgbClr val="C00000"/>
                </a:solidFill>
                <a:latin typeface="Arial Black" panose="020B0A04020102020204" pitchFamily="34" charset="0"/>
              </a:rPr>
              <a:t>) </a:t>
            </a:r>
          </a:p>
        </p:txBody>
      </p:sp>
      <p:pic>
        <p:nvPicPr>
          <p:cNvPr id="25603" name="Picture 2" descr="C:\Documents and Settings\Dr.Fauzia\My Documents\My Pictures\bilirubinur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899" y="2056152"/>
            <a:ext cx="2755900" cy="226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444" y="2292825"/>
            <a:ext cx="4953000" cy="36009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914400" lvl="1" indent="-457200" algn="l" rtl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ja-JP" sz="28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leukocyte esterase </a:t>
            </a:r>
          </a:p>
          <a:p>
            <a:pPr marL="914400" lvl="1" indent="-457200" algn="l" rtl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ja-JP" sz="28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Nitrate test</a:t>
            </a:r>
          </a:p>
          <a:p>
            <a:pPr marL="914400" lvl="1" indent="-457200" algn="l" rtl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ja-JP" sz="28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PH </a:t>
            </a:r>
          </a:p>
          <a:p>
            <a:pPr marL="914400" lvl="1" indent="-457200" algn="l" rtl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ja-JP" sz="28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Glucose</a:t>
            </a:r>
          </a:p>
          <a:p>
            <a:pPr marL="914400" lvl="1" indent="-457200" algn="l" rtl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ja-JP" sz="28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Bilirubin  </a:t>
            </a:r>
          </a:p>
          <a:p>
            <a:pPr algn="l" rtl="0"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078" y="4364130"/>
            <a:ext cx="2755900" cy="206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93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09602"/>
            <a:ext cx="9296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defRPr/>
            </a:pPr>
            <a:r>
              <a:rPr lang="en-US" altLang="ja-JP" sz="4000" dirty="0">
                <a:solidFill>
                  <a:srgbClr val="C00000"/>
                </a:solidFill>
                <a:latin typeface="Arial Black" panose="020B0A04020102020204" pitchFamily="34" charset="0"/>
              </a:rPr>
              <a:t>Microbiological Urine Examination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3444" y="2292827"/>
            <a:ext cx="4464756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914400" lvl="1" indent="-457200" algn="l" rtl="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ja-JP" sz="36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Macroscopic: </a:t>
            </a:r>
          </a:p>
          <a:p>
            <a:pPr marL="1371600" lvl="2" indent="-457200" algn="l" rtl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ja-JP" sz="36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Color </a:t>
            </a:r>
          </a:p>
          <a:p>
            <a:pPr marL="1371600" lvl="2" indent="-457200" algn="l" rtl="0">
              <a:buFont typeface="Arial" panose="020B0604020202020204" pitchFamily="34" charset="0"/>
              <a:buChar char="•"/>
              <a:defRPr/>
            </a:pPr>
            <a:r>
              <a:rPr lang="en-US" altLang="ja-JP" sz="36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Odor</a:t>
            </a:r>
          </a:p>
          <a:p>
            <a:pPr marL="1371600" lvl="2" indent="-457200" algn="l" rtl="0">
              <a:buFont typeface="Arial" panose="020B0604020202020204" pitchFamily="34" charset="0"/>
              <a:buChar char="•"/>
              <a:defRPr/>
            </a:pPr>
            <a:r>
              <a:rPr lang="en-US" altLang="ja-JP" sz="36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Turbidity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154" t="27686" r="4769" b="10977"/>
          <a:stretch/>
        </p:blipFill>
        <p:spPr>
          <a:xfrm>
            <a:off x="4800600" y="2057400"/>
            <a:ext cx="3886200" cy="208562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" r="11642" b="4361"/>
          <a:stretch>
            <a:fillRect/>
          </a:stretch>
        </p:blipFill>
        <p:spPr bwMode="auto">
          <a:xfrm>
            <a:off x="4780846" y="4419600"/>
            <a:ext cx="3905956" cy="20856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395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71600" y="188639"/>
            <a:ext cx="73448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defRPr/>
            </a:pPr>
            <a:r>
              <a:rPr lang="en-US" altLang="ja-JP" sz="4000" dirty="0">
                <a:solidFill>
                  <a:srgbClr val="C00000"/>
                </a:solidFill>
                <a:latin typeface="Arial Black" panose="020B0A04020102020204" pitchFamily="34" charset="0"/>
              </a:rPr>
              <a:t>Microbiological Urine Examination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396552" y="1894302"/>
            <a:ext cx="9346232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914400" lvl="1" indent="-457200" algn="l" rtl="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ja-JP" sz="3600" u="sng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Microscopic</a:t>
            </a:r>
            <a:r>
              <a:rPr lang="en-US" altLang="ja-JP" sz="36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: </a:t>
            </a:r>
          </a:p>
          <a:p>
            <a:pPr marL="1371600" lvl="2" indent="-457200" algn="l" rtl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ja-JP" sz="36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cell-counting </a:t>
            </a:r>
            <a:r>
              <a:rPr lang="en-US" altLang="ja-JP" sz="32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(WBC, RBC) </a:t>
            </a:r>
          </a:p>
          <a:p>
            <a:pPr marL="1371600" lvl="2" indent="-457200" algn="l" rtl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ja-JP" sz="36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Parasite </a:t>
            </a:r>
            <a:r>
              <a:rPr lang="en-US" altLang="ja-JP" sz="28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(Ovum, Trichomonas, yeast)</a:t>
            </a:r>
            <a:endParaRPr lang="en-US" altLang="ja-JP" sz="3600" dirty="0">
              <a:solidFill>
                <a:srgbClr val="4BACC6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marL="1371600" lvl="2" indent="-457200" algn="l" rtl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ja-JP" sz="36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Casts  	</a:t>
            </a:r>
          </a:p>
        </p:txBody>
      </p:sp>
    </p:spTree>
    <p:extLst>
      <p:ext uri="{BB962C8B-B14F-4D97-AF65-F5344CB8AC3E}">
        <p14:creationId xmlns:p14="http://schemas.microsoft.com/office/powerpoint/2010/main" val="4237472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999403"/>
              </p:ext>
            </p:extLst>
          </p:nvPr>
        </p:nvGraphicFramePr>
        <p:xfrm>
          <a:off x="611559" y="1484784"/>
          <a:ext cx="8064896" cy="518457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032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28724">
                <a:tc gridSpan="2"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>
                          <a:solidFill>
                            <a:srgbClr val="4BACC6">
                              <a:lumMod val="50000"/>
                            </a:srgbClr>
                          </a:solidFill>
                          <a:latin typeface="Arial Black" panose="020B0A04020102020204" pitchFamily="34" charset="0"/>
                        </a:rPr>
                        <a:t>cell-counting (WBC, RBC) </a:t>
                      </a: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pPr marL="0" marR="0" lvl="2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800" dirty="0">
                        <a:solidFill>
                          <a:srgbClr val="4BACC6">
                            <a:lumMod val="50000"/>
                          </a:srgb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58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>
                          <a:solidFill>
                            <a:srgbClr val="4BACC6">
                              <a:lumMod val="50000"/>
                            </a:srgbClr>
                          </a:solidFill>
                          <a:latin typeface="Arial Black" panose="020B0A04020102020204" pitchFamily="34" charset="0"/>
                        </a:rPr>
                        <a:t>Parasite</a:t>
                      </a:r>
                      <a:endParaRPr lang="ar-SA" sz="18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altLang="ja-JP" sz="1800" dirty="0">
                          <a:solidFill>
                            <a:srgbClr val="4BACC6">
                              <a:lumMod val="50000"/>
                            </a:srgbClr>
                          </a:solidFill>
                          <a:latin typeface="Arial Black" panose="020B0A04020102020204" pitchFamily="34" charset="0"/>
                        </a:rPr>
                        <a:t>Casts</a:t>
                      </a:r>
                      <a:endParaRPr lang="ar-SA" sz="1800" dirty="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-23540" y="239164"/>
            <a:ext cx="9296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defRPr/>
            </a:pPr>
            <a:r>
              <a:rPr lang="en-US" altLang="ja-JP" sz="4000" dirty="0">
                <a:solidFill>
                  <a:srgbClr val="C00000"/>
                </a:solidFill>
                <a:latin typeface="Arial Black" panose="020B0A04020102020204" pitchFamily="34" charset="0"/>
              </a:rPr>
              <a:t>Microscopic Urine</a:t>
            </a:r>
          </a:p>
          <a:p>
            <a:pPr algn="ctr" rtl="0">
              <a:defRPr/>
            </a:pPr>
            <a:r>
              <a:rPr lang="en-US" altLang="ja-JP" sz="4000" dirty="0">
                <a:solidFill>
                  <a:srgbClr val="C00000"/>
                </a:solidFill>
                <a:latin typeface="Arial Black" panose="020B0A04020102020204" pitchFamily="34" charset="0"/>
              </a:rPr>
              <a:t> Examination </a:t>
            </a:r>
            <a:r>
              <a:rPr lang="en-US" altLang="ja-JP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(WET MOUNT) 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71978"/>
            <a:ext cx="3853554" cy="257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Documents and Settings\Dr.Fauzia\My Documents\My Pictures\800px-Urinary_phase-contrast_micros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71978"/>
            <a:ext cx="1656184" cy="2061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t="15556" r="14658" b="34187"/>
          <a:stretch>
            <a:fillRect/>
          </a:stretch>
        </p:blipFill>
        <p:spPr bwMode="auto">
          <a:xfrm>
            <a:off x="5220072" y="4437112"/>
            <a:ext cx="2880320" cy="183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011" y="4372937"/>
            <a:ext cx="1908739" cy="190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977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712968" cy="1362075"/>
          </a:xfrm>
        </p:spPr>
        <p:txBody>
          <a:bodyPr rtlCol="1">
            <a:normAutofit fontScale="90000"/>
          </a:bodyPr>
          <a:lstStyle/>
          <a:p>
            <a:pPr algn="ctr" rtl="0" fontAlgn="auto">
              <a:spcAft>
                <a:spcPts val="0"/>
              </a:spcAft>
              <a:defRPr/>
            </a:pPr>
            <a:r>
              <a:rPr lang="en-US" sz="7300" dirty="0">
                <a:ln w="50800"/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Culture and Identification </a:t>
            </a:r>
            <a:br>
              <a:rPr lang="en-US" dirty="0"/>
            </a:br>
            <a:endParaRPr lang="ar-SA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924944"/>
            <a:ext cx="3960440" cy="264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4457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980728"/>
            <a:ext cx="8712968" cy="1362075"/>
          </a:xfrm>
        </p:spPr>
        <p:txBody>
          <a:bodyPr rtlCol="1">
            <a:normAutofit fontScale="90000"/>
          </a:bodyPr>
          <a:lstStyle/>
          <a:p>
            <a:pPr algn="l" rtl="0" fontAlgn="auto">
              <a:spcAft>
                <a:spcPts val="0"/>
              </a:spcAft>
              <a:defRPr/>
            </a:pPr>
            <a:r>
              <a:rPr lang="en-US" sz="5300" cap="none" dirty="0">
                <a:ln w="50800"/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Culture and Identification </a:t>
            </a:r>
            <a:br>
              <a:rPr lang="en-US" dirty="0"/>
            </a:br>
            <a:endParaRPr lang="ar-S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2348880"/>
            <a:ext cx="8640959" cy="3096343"/>
          </a:xfrm>
        </p:spPr>
        <p:txBody>
          <a:bodyPr rtlCol="1">
            <a:normAutofit fontScale="25000" lnSpcReduction="20000"/>
          </a:bodyPr>
          <a:lstStyle/>
          <a:p>
            <a:pPr algn="l" rtl="0">
              <a:defRPr/>
            </a:pPr>
            <a:endParaRPr lang="en-US" sz="4000" dirty="0">
              <a:solidFill>
                <a:srgbClr val="4BACC6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algn="l" rtl="0">
              <a:defRPr/>
            </a:pPr>
            <a:endParaRPr lang="en-US" sz="4000" dirty="0">
              <a:solidFill>
                <a:srgbClr val="4BACC6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marL="571500" indent="-571500" algn="l" rtl="0">
              <a:lnSpc>
                <a:spcPct val="220000"/>
              </a:lnSpc>
              <a:buFont typeface="Wingdings" panose="05000000000000000000" pitchFamily="2" charset="2"/>
              <a:buChar char="Ø"/>
              <a:defRPr/>
            </a:pPr>
            <a:r>
              <a:rPr lang="en-US" sz="112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Culture media </a:t>
            </a:r>
          </a:p>
          <a:p>
            <a:pPr marL="571500" indent="-571500" algn="l" rtl="0">
              <a:lnSpc>
                <a:spcPct val="220000"/>
              </a:lnSpc>
              <a:buFont typeface="Wingdings" panose="05000000000000000000" pitchFamily="2" charset="2"/>
              <a:buChar char="Ø"/>
              <a:defRPr/>
            </a:pPr>
            <a:r>
              <a:rPr lang="en-US" sz="112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Urine inoculation and reading of culture</a:t>
            </a:r>
          </a:p>
          <a:p>
            <a:pPr marL="571500" indent="-571500" algn="l" rtl="0">
              <a:lnSpc>
                <a:spcPct val="220000"/>
              </a:lnSpc>
              <a:buFont typeface="Wingdings" panose="05000000000000000000" pitchFamily="2" charset="2"/>
              <a:buChar char="Ø"/>
              <a:defRPr/>
            </a:pPr>
            <a:r>
              <a:rPr lang="en-US" sz="112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Identification of cultured organisms  </a:t>
            </a:r>
          </a:p>
          <a:p>
            <a:pPr algn="l" rtl="0">
              <a:defRPr/>
            </a:pPr>
            <a:endParaRPr lang="en-US" sz="4000" dirty="0">
              <a:solidFill>
                <a:srgbClr val="4BACC6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algn="l" rtl="0" fontAlgn="auto">
              <a:spcAft>
                <a:spcPts val="0"/>
              </a:spcAft>
              <a:defRPr/>
            </a:pPr>
            <a:endParaRPr lang="en-US" dirty="0"/>
          </a:p>
          <a:p>
            <a:pPr algn="l" rtl="0" fontAlgn="auto">
              <a:spcAft>
                <a:spcPts val="0"/>
              </a:spcAft>
              <a:defRPr/>
            </a:pPr>
            <a:r>
              <a:rPr lang="en-US" dirty="0"/>
              <a:t> </a:t>
            </a:r>
          </a:p>
          <a:p>
            <a:pPr algn="l" rtl="0" fontAlgn="auto">
              <a:spcAft>
                <a:spcPts val="0"/>
              </a:spcAft>
              <a:defRPr/>
            </a:pPr>
            <a:endParaRPr lang="en-US" dirty="0"/>
          </a:p>
          <a:p>
            <a:pPr algn="l" rtl="0" fontAlgn="auto">
              <a:spcAft>
                <a:spcPts val="0"/>
              </a:spcAft>
              <a:defRPr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748530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10"/>
          <p:cNvSpPr>
            <a:spLocks noChangeArrowheads="1"/>
          </p:cNvSpPr>
          <p:nvPr/>
        </p:nvSpPr>
        <p:spPr bwMode="auto">
          <a:xfrm>
            <a:off x="3594328" y="2514600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itchFamily="34" charset="0"/>
              </a:rPr>
              <a:t> </a:t>
            </a:r>
          </a:p>
        </p:txBody>
      </p:sp>
      <p:sp>
        <p:nvSpPr>
          <p:cNvPr id="30732" name="Title 1"/>
          <p:cNvSpPr>
            <a:spLocks noGrp="1"/>
          </p:cNvSpPr>
          <p:nvPr>
            <p:ph type="title"/>
          </p:nvPr>
        </p:nvSpPr>
        <p:spPr>
          <a:xfrm>
            <a:off x="447666" y="332656"/>
            <a:ext cx="8229600" cy="850106"/>
          </a:xfrm>
        </p:spPr>
        <p:txBody>
          <a:bodyPr anchor="ctr">
            <a:noAutofit/>
          </a:bodyPr>
          <a:lstStyle/>
          <a:p>
            <a:pPr marL="571500" lvl="0" indent="-571500" rtl="0">
              <a:spcBef>
                <a:spcPct val="20000"/>
              </a:spcBef>
              <a:defRPr/>
            </a:pPr>
            <a:r>
              <a:rPr lang="en-US" dirty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Culture Media Routinely</a:t>
            </a:r>
            <a:br>
              <a:rPr lang="en-US" dirty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en-US" dirty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Used for Urine Culture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516983"/>
              </p:ext>
            </p:extLst>
          </p:nvPr>
        </p:nvGraphicFramePr>
        <p:xfrm>
          <a:off x="324465" y="1542297"/>
          <a:ext cx="8568015" cy="4925535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856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6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60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170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CLED Agar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MacConkey</a:t>
                      </a:r>
                      <a:r>
                        <a:rPr lang="en-US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Agar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Blood Agar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3190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4136">
                <a:tc>
                  <a:txBody>
                    <a:bodyPr/>
                    <a:lstStyle/>
                    <a:p>
                      <a:pPr algn="l" rtl="0"/>
                      <a:r>
                        <a:rPr lang="en-US" sz="1600" b="1" dirty="0"/>
                        <a:t>Selective culture medium, for detection and isolation</a:t>
                      </a:r>
                    </a:p>
                    <a:p>
                      <a:pPr algn="l" rtl="0"/>
                      <a:r>
                        <a:rPr lang="en-US" sz="1600" b="1" dirty="0"/>
                        <a:t>of </a:t>
                      </a:r>
                      <a:r>
                        <a:rPr lang="en-US" sz="1600" b="1" i="1" dirty="0"/>
                        <a:t>E. coli</a:t>
                      </a:r>
                      <a:r>
                        <a:rPr lang="en-US" sz="1600" b="1" dirty="0"/>
                        <a:t> and coliform bacteria in urine.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b="1" dirty="0"/>
                        <a:t>Differential</a:t>
                      </a:r>
                      <a:r>
                        <a:rPr lang="en-US" sz="1600" b="1" baseline="0" dirty="0"/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culture medium, </a:t>
                      </a:r>
                      <a:r>
                        <a:rPr lang="en-US" sz="1600" b="1" dirty="0"/>
                        <a:t>showin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 both </a:t>
                      </a:r>
                      <a:r>
                        <a:rPr lang="en-US" altLang="en-US" sz="1600" b="1" kern="1200" noProof="0" dirty="0">
                          <a:solidFill>
                            <a:srgbClr val="FF3399"/>
                          </a:solidFill>
                          <a:latin typeface="+mn-lt"/>
                          <a:ea typeface="+mn-ea"/>
                          <a:cs typeface="+mn-cs"/>
                        </a:rPr>
                        <a:t>lactose</a:t>
                      </a:r>
                      <a:r>
                        <a:rPr lang="en-US" altLang="en-US" sz="16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en-US" altLang="en-US" sz="1600" b="1" kern="1200" noProof="0" dirty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non-lactose fermenting</a:t>
                      </a:r>
                      <a:r>
                        <a:rPr lang="en-US" altLang="en-US" sz="16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colonies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algn="l" rtl="0"/>
                      <a:r>
                        <a:rPr lang="en-US" sz="1600" b="1" dirty="0"/>
                        <a:t> LFC = </a:t>
                      </a:r>
                      <a:r>
                        <a:rPr lang="en-US" sz="1600" b="1" dirty="0">
                          <a:solidFill>
                            <a:srgbClr val="FF3399"/>
                          </a:solidFill>
                        </a:rPr>
                        <a:t>Pink</a:t>
                      </a:r>
                      <a:r>
                        <a:rPr lang="en-US" sz="1600" b="1" dirty="0"/>
                        <a:t> NLFC = </a:t>
                      </a:r>
                      <a:r>
                        <a:rPr lang="en-US" sz="1600" b="1" dirty="0">
                          <a:solidFill>
                            <a:srgbClr val="FFC000"/>
                          </a:solidFill>
                        </a:rPr>
                        <a:t>Colorless</a:t>
                      </a:r>
                      <a:r>
                        <a:rPr lang="en-US" sz="1600" b="1" dirty="0"/>
                        <a:t> or appear same as the medium.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Enriched </a:t>
                      </a:r>
                      <a:r>
                        <a:rPr lang="en-US" sz="1600" b="1" kern="1200" noProof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culture </a:t>
                      </a:r>
                      <a:r>
                        <a:rPr lang="en-US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medium</a:t>
                      </a:r>
                      <a:r>
                        <a:rPr lang="en-US" sz="1600" b="1" dirty="0"/>
                        <a:t>, for culturing fastidious organism and observed the hemolytic reaction(</a:t>
                      </a:r>
                      <a:r>
                        <a:rPr lang="en-US" sz="1600" b="1" dirty="0" err="1"/>
                        <a:t>Beta,Alpha,Gama</a:t>
                      </a:r>
                      <a:r>
                        <a:rPr lang="en-US" sz="1600" b="1" dirty="0"/>
                        <a:t>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10" y="2228354"/>
            <a:ext cx="1709371" cy="165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MacConkey Ag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920" y="2228354"/>
            <a:ext cx="1550927" cy="1510667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324" y="2228353"/>
            <a:ext cx="1554084" cy="154768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613" y="4218624"/>
            <a:ext cx="794552" cy="794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1640" y="4205658"/>
            <a:ext cx="822707" cy="8204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7125" y="4205658"/>
            <a:ext cx="822707" cy="8204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3570" y="3933055"/>
            <a:ext cx="1114414" cy="10801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3937385"/>
            <a:ext cx="1120617" cy="10757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5088" y="3950179"/>
            <a:ext cx="1175224" cy="11350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240" y="3933055"/>
            <a:ext cx="1175224" cy="115212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588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5"/>
          <p:cNvSpPr>
            <a:spLocks noChangeArrowheads="1"/>
          </p:cNvSpPr>
          <p:nvPr/>
        </p:nvSpPr>
        <p:spPr bwMode="auto">
          <a:xfrm>
            <a:off x="1752600" y="1676400"/>
            <a:ext cx="914400" cy="533400"/>
          </a:xfrm>
          <a:prstGeom prst="can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1800">
              <a:latin typeface="Arial" pitchFamily="34" charset="0"/>
            </a:endParaRPr>
          </a:p>
        </p:txBody>
      </p:sp>
      <p:sp>
        <p:nvSpPr>
          <p:cNvPr id="31747" name="AutoShape 6"/>
          <p:cNvSpPr>
            <a:spLocks noChangeArrowheads="1"/>
          </p:cNvSpPr>
          <p:nvPr/>
        </p:nvSpPr>
        <p:spPr bwMode="auto">
          <a:xfrm rot="980770">
            <a:off x="2016125" y="1454152"/>
            <a:ext cx="914400" cy="377825"/>
          </a:xfrm>
          <a:prstGeom prst="ca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1800">
              <a:latin typeface="Arial" pitchFamily="34" charset="0"/>
            </a:endParaRPr>
          </a:p>
        </p:txBody>
      </p:sp>
      <p:sp>
        <p:nvSpPr>
          <p:cNvPr id="31748" name="AutoShape 7"/>
          <p:cNvSpPr>
            <a:spLocks noChangeArrowheads="1"/>
          </p:cNvSpPr>
          <p:nvPr/>
        </p:nvSpPr>
        <p:spPr bwMode="auto">
          <a:xfrm>
            <a:off x="1752600" y="2057400"/>
            <a:ext cx="914400" cy="533400"/>
          </a:xfrm>
          <a:prstGeom prst="can">
            <a:avLst>
              <a:gd name="adj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1800">
              <a:latin typeface="Arial" pitchFamily="34" charset="0"/>
            </a:endParaRPr>
          </a:p>
        </p:txBody>
      </p:sp>
      <p:sp>
        <p:nvSpPr>
          <p:cNvPr id="31749" name="Text Box 13"/>
          <p:cNvSpPr txBox="1">
            <a:spLocks noChangeArrowheads="1"/>
          </p:cNvSpPr>
          <p:nvPr/>
        </p:nvSpPr>
        <p:spPr bwMode="auto">
          <a:xfrm>
            <a:off x="2209802" y="393858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en-GB" altLang="en-US" sz="1800" b="0">
              <a:latin typeface="Verdana" pitchFamily="34" charset="0"/>
            </a:endParaRPr>
          </a:p>
        </p:txBody>
      </p:sp>
      <p:sp>
        <p:nvSpPr>
          <p:cNvPr id="31750" name="Text Box 14"/>
          <p:cNvSpPr txBox="1">
            <a:spLocks noChangeArrowheads="1"/>
          </p:cNvSpPr>
          <p:nvPr/>
        </p:nvSpPr>
        <p:spPr bwMode="auto">
          <a:xfrm>
            <a:off x="3962400" y="3276600"/>
            <a:ext cx="4495800" cy="107721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en-US" altLang="ja-JP" sz="1600" b="0" dirty="0">
                <a:solidFill>
                  <a:srgbClr val="0000CC"/>
                </a:solidFill>
                <a:latin typeface="Verdana" pitchFamily="34" charset="0"/>
              </a:rPr>
              <a:t>a urine sample is streaked on surface of </a:t>
            </a:r>
            <a:r>
              <a:rPr lang="en-US" altLang="ja-JP" sz="1600" b="0" dirty="0">
                <a:solidFill>
                  <a:srgbClr val="CC0000"/>
                </a:solidFill>
                <a:latin typeface="Verdana" pitchFamily="34" charset="0"/>
              </a:rPr>
              <a:t>Blood Agar plate</a:t>
            </a:r>
            <a:r>
              <a:rPr lang="en-US" altLang="ja-JP" sz="1600" b="0" dirty="0">
                <a:solidFill>
                  <a:srgbClr val="0000CC"/>
                </a:solidFill>
                <a:latin typeface="Verdana" pitchFamily="34" charset="0"/>
              </a:rPr>
              <a:t> and </a:t>
            </a:r>
            <a:r>
              <a:rPr lang="en-US" altLang="ja-JP" sz="1600" b="0" dirty="0">
                <a:solidFill>
                  <a:srgbClr val="CC0000"/>
                </a:solidFill>
                <a:latin typeface="Verdana" pitchFamily="34" charset="0"/>
              </a:rPr>
              <a:t>CLED agar / Mc </a:t>
            </a:r>
            <a:r>
              <a:rPr lang="en-US" altLang="ja-JP" sz="1600" b="0" dirty="0" err="1">
                <a:solidFill>
                  <a:srgbClr val="CC0000"/>
                </a:solidFill>
                <a:latin typeface="Verdana" pitchFamily="34" charset="0"/>
              </a:rPr>
              <a:t>Conkey</a:t>
            </a:r>
            <a:r>
              <a:rPr lang="en-US" altLang="ja-JP" sz="1600" b="0" dirty="0">
                <a:solidFill>
                  <a:srgbClr val="CC0000"/>
                </a:solidFill>
                <a:latin typeface="Verdana" pitchFamily="34" charset="0"/>
              </a:rPr>
              <a:t> agar</a:t>
            </a:r>
            <a:r>
              <a:rPr lang="en-US" altLang="ja-JP" sz="1600" dirty="0">
                <a:latin typeface="Verdana" pitchFamily="34" charset="0"/>
              </a:rPr>
              <a:t> </a:t>
            </a:r>
            <a:r>
              <a:rPr lang="en-US" altLang="ja-JP" sz="1600" b="0" dirty="0">
                <a:solidFill>
                  <a:srgbClr val="0000CC"/>
                </a:solidFill>
                <a:latin typeface="Verdana" pitchFamily="34" charset="0"/>
              </a:rPr>
              <a:t>with a special loop calibrated  to deliver a known volume. </a:t>
            </a:r>
          </a:p>
        </p:txBody>
      </p:sp>
      <p:sp>
        <p:nvSpPr>
          <p:cNvPr id="31751" name="Text Box 15"/>
          <p:cNvSpPr txBox="1">
            <a:spLocks noChangeArrowheads="1"/>
          </p:cNvSpPr>
          <p:nvPr/>
        </p:nvSpPr>
        <p:spPr bwMode="auto">
          <a:xfrm>
            <a:off x="457200" y="2930528"/>
            <a:ext cx="3505200" cy="338554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ja-JP" sz="1600" dirty="0">
                <a:solidFill>
                  <a:schemeClr val="bg1"/>
                </a:solidFill>
                <a:latin typeface="Verdana" pitchFamily="34" charset="0"/>
              </a:rPr>
              <a:t>Quantitative (Colony counts</a:t>
            </a:r>
            <a:r>
              <a:rPr lang="en-US" altLang="ja-JP" sz="1600" b="0" dirty="0">
                <a:solidFill>
                  <a:schemeClr val="bg1"/>
                </a:solidFill>
                <a:latin typeface="Verdana" pitchFamily="34" charset="0"/>
              </a:rPr>
              <a:t>)</a:t>
            </a:r>
          </a:p>
        </p:txBody>
      </p:sp>
      <p:sp>
        <p:nvSpPr>
          <p:cNvPr id="31752" name="Oval 18"/>
          <p:cNvSpPr>
            <a:spLocks noChangeArrowheads="1"/>
          </p:cNvSpPr>
          <p:nvPr/>
        </p:nvSpPr>
        <p:spPr bwMode="auto">
          <a:xfrm>
            <a:off x="990600" y="3276600"/>
            <a:ext cx="1524000" cy="1676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1800">
              <a:latin typeface="Arial" pitchFamily="34" charset="0"/>
            </a:endParaRPr>
          </a:p>
        </p:txBody>
      </p:sp>
      <p:sp>
        <p:nvSpPr>
          <p:cNvPr id="31753" name="Freeform 28"/>
          <p:cNvSpPr>
            <a:spLocks/>
          </p:cNvSpPr>
          <p:nvPr/>
        </p:nvSpPr>
        <p:spPr bwMode="auto">
          <a:xfrm>
            <a:off x="914400" y="3429001"/>
            <a:ext cx="1600200" cy="1492250"/>
          </a:xfrm>
          <a:custGeom>
            <a:avLst/>
            <a:gdLst>
              <a:gd name="T0" fmla="*/ 2147483647 w 890"/>
              <a:gd name="T1" fmla="*/ 0 h 796"/>
              <a:gd name="T2" fmla="*/ 2147483647 w 890"/>
              <a:gd name="T3" fmla="*/ 2147483647 h 796"/>
              <a:gd name="T4" fmla="*/ 2147483647 w 890"/>
              <a:gd name="T5" fmla="*/ 2147483647 h 796"/>
              <a:gd name="T6" fmla="*/ 2147483647 w 890"/>
              <a:gd name="T7" fmla="*/ 2147483647 h 796"/>
              <a:gd name="T8" fmla="*/ 2147483647 w 890"/>
              <a:gd name="T9" fmla="*/ 2147483647 h 796"/>
              <a:gd name="T10" fmla="*/ 2147483647 w 890"/>
              <a:gd name="T11" fmla="*/ 2147483647 h 796"/>
              <a:gd name="T12" fmla="*/ 2147483647 w 890"/>
              <a:gd name="T13" fmla="*/ 2147483647 h 796"/>
              <a:gd name="T14" fmla="*/ 2147483647 w 890"/>
              <a:gd name="T15" fmla="*/ 2147483647 h 796"/>
              <a:gd name="T16" fmla="*/ 2147483647 w 890"/>
              <a:gd name="T17" fmla="*/ 2147483647 h 796"/>
              <a:gd name="T18" fmla="*/ 2147483647 w 890"/>
              <a:gd name="T19" fmla="*/ 2147483647 h 796"/>
              <a:gd name="T20" fmla="*/ 2147483647 w 890"/>
              <a:gd name="T21" fmla="*/ 2147483647 h 796"/>
              <a:gd name="T22" fmla="*/ 2147483647 w 890"/>
              <a:gd name="T23" fmla="*/ 2147483647 h 796"/>
              <a:gd name="T24" fmla="*/ 2147483647 w 890"/>
              <a:gd name="T25" fmla="*/ 2147483647 h 796"/>
              <a:gd name="T26" fmla="*/ 2147483647 w 890"/>
              <a:gd name="T27" fmla="*/ 2147483647 h 796"/>
              <a:gd name="T28" fmla="*/ 2147483647 w 890"/>
              <a:gd name="T29" fmla="*/ 2147483647 h 796"/>
              <a:gd name="T30" fmla="*/ 2147483647 w 890"/>
              <a:gd name="T31" fmla="*/ 2147483647 h 796"/>
              <a:gd name="T32" fmla="*/ 2147483647 w 890"/>
              <a:gd name="T33" fmla="*/ 2147483647 h 796"/>
              <a:gd name="T34" fmla="*/ 2147483647 w 890"/>
              <a:gd name="T35" fmla="*/ 2147483647 h 796"/>
              <a:gd name="T36" fmla="*/ 0 w 890"/>
              <a:gd name="T37" fmla="*/ 2147483647 h 796"/>
              <a:gd name="T38" fmla="*/ 2147483647 w 890"/>
              <a:gd name="T39" fmla="*/ 2147483647 h 796"/>
              <a:gd name="T40" fmla="*/ 2147483647 w 890"/>
              <a:gd name="T41" fmla="*/ 2147483647 h 796"/>
              <a:gd name="T42" fmla="*/ 2147483647 w 890"/>
              <a:gd name="T43" fmla="*/ 2147483647 h 796"/>
              <a:gd name="T44" fmla="*/ 2147483647 w 890"/>
              <a:gd name="T45" fmla="*/ 2147483647 h 796"/>
              <a:gd name="T46" fmla="*/ 2147483647 w 890"/>
              <a:gd name="T47" fmla="*/ 2147483647 h 796"/>
              <a:gd name="T48" fmla="*/ 2147483647 w 890"/>
              <a:gd name="T49" fmla="*/ 2147483647 h 796"/>
              <a:gd name="T50" fmla="*/ 2147483647 w 890"/>
              <a:gd name="T51" fmla="*/ 2147483647 h 796"/>
              <a:gd name="T52" fmla="*/ 0 w 890"/>
              <a:gd name="T53" fmla="*/ 2147483647 h 796"/>
              <a:gd name="T54" fmla="*/ 2147483647 w 890"/>
              <a:gd name="T55" fmla="*/ 2147483647 h 796"/>
              <a:gd name="T56" fmla="*/ 2147483647 w 890"/>
              <a:gd name="T57" fmla="*/ 2147483647 h 796"/>
              <a:gd name="T58" fmla="*/ 2147483647 w 890"/>
              <a:gd name="T59" fmla="*/ 2147483647 h 796"/>
              <a:gd name="T60" fmla="*/ 2147483647 w 890"/>
              <a:gd name="T61" fmla="*/ 2147483647 h 796"/>
              <a:gd name="T62" fmla="*/ 2147483647 w 890"/>
              <a:gd name="T63" fmla="*/ 2147483647 h 796"/>
              <a:gd name="T64" fmla="*/ 2147483647 w 890"/>
              <a:gd name="T65" fmla="*/ 2147483647 h 796"/>
              <a:gd name="T66" fmla="*/ 2147483647 w 890"/>
              <a:gd name="T67" fmla="*/ 2147483647 h 796"/>
              <a:gd name="T68" fmla="*/ 2147483647 w 890"/>
              <a:gd name="T69" fmla="*/ 2147483647 h 796"/>
              <a:gd name="T70" fmla="*/ 2147483647 w 890"/>
              <a:gd name="T71" fmla="*/ 2147483647 h 796"/>
              <a:gd name="T72" fmla="*/ 2147483647 w 890"/>
              <a:gd name="T73" fmla="*/ 2147483647 h 796"/>
              <a:gd name="T74" fmla="*/ 2147483647 w 890"/>
              <a:gd name="T75" fmla="*/ 2147483647 h 796"/>
              <a:gd name="T76" fmla="*/ 2147483647 w 890"/>
              <a:gd name="T77" fmla="*/ 2147483647 h 796"/>
              <a:gd name="T78" fmla="*/ 2147483647 w 890"/>
              <a:gd name="T79" fmla="*/ 2147483647 h 796"/>
              <a:gd name="T80" fmla="*/ 2147483647 w 890"/>
              <a:gd name="T81" fmla="*/ 2147483647 h 796"/>
              <a:gd name="T82" fmla="*/ 2147483647 w 890"/>
              <a:gd name="T83" fmla="*/ 2147483647 h 796"/>
              <a:gd name="T84" fmla="*/ 2147483647 w 890"/>
              <a:gd name="T85" fmla="*/ 2147483647 h 796"/>
              <a:gd name="T86" fmla="*/ 2147483647 w 890"/>
              <a:gd name="T87" fmla="*/ 2147483647 h 796"/>
              <a:gd name="T88" fmla="*/ 2147483647 w 890"/>
              <a:gd name="T89" fmla="*/ 2147483647 h 796"/>
              <a:gd name="T90" fmla="*/ 2147483647 w 890"/>
              <a:gd name="T91" fmla="*/ 2147483647 h 796"/>
              <a:gd name="T92" fmla="*/ 2147483647 w 890"/>
              <a:gd name="T93" fmla="*/ 2147483647 h 796"/>
              <a:gd name="T94" fmla="*/ 2147483647 w 890"/>
              <a:gd name="T95" fmla="*/ 2147483647 h 796"/>
              <a:gd name="T96" fmla="*/ 2147483647 w 890"/>
              <a:gd name="T97" fmla="*/ 2147483647 h 796"/>
              <a:gd name="T98" fmla="*/ 2147483647 w 890"/>
              <a:gd name="T99" fmla="*/ 2147483647 h 796"/>
              <a:gd name="T100" fmla="*/ 2147483647 w 890"/>
              <a:gd name="T101" fmla="*/ 2147483647 h 796"/>
              <a:gd name="T102" fmla="*/ 2147483647 w 890"/>
              <a:gd name="T103" fmla="*/ 2147483647 h 79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890"/>
              <a:gd name="T157" fmla="*/ 0 h 796"/>
              <a:gd name="T158" fmla="*/ 890 w 890"/>
              <a:gd name="T159" fmla="*/ 796 h 79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890" h="796">
                <a:moveTo>
                  <a:pt x="264" y="0"/>
                </a:moveTo>
                <a:cubicBezTo>
                  <a:pt x="400" y="4"/>
                  <a:pt x="536" y="3"/>
                  <a:pt x="672" y="12"/>
                </a:cubicBezTo>
                <a:cubicBezTo>
                  <a:pt x="685" y="13"/>
                  <a:pt x="649" y="22"/>
                  <a:pt x="636" y="24"/>
                </a:cubicBezTo>
                <a:cubicBezTo>
                  <a:pt x="584" y="30"/>
                  <a:pt x="532" y="31"/>
                  <a:pt x="480" y="36"/>
                </a:cubicBezTo>
                <a:cubicBezTo>
                  <a:pt x="369" y="46"/>
                  <a:pt x="284" y="80"/>
                  <a:pt x="180" y="108"/>
                </a:cubicBezTo>
                <a:cubicBezTo>
                  <a:pt x="157" y="114"/>
                  <a:pt x="132" y="114"/>
                  <a:pt x="108" y="120"/>
                </a:cubicBezTo>
                <a:cubicBezTo>
                  <a:pt x="83" y="126"/>
                  <a:pt x="36" y="144"/>
                  <a:pt x="36" y="144"/>
                </a:cubicBezTo>
                <a:cubicBezTo>
                  <a:pt x="238" y="148"/>
                  <a:pt x="604" y="169"/>
                  <a:pt x="840" y="144"/>
                </a:cubicBezTo>
                <a:cubicBezTo>
                  <a:pt x="853" y="143"/>
                  <a:pt x="815" y="138"/>
                  <a:pt x="804" y="132"/>
                </a:cubicBezTo>
                <a:cubicBezTo>
                  <a:pt x="775" y="118"/>
                  <a:pt x="749" y="98"/>
                  <a:pt x="720" y="84"/>
                </a:cubicBezTo>
                <a:cubicBezTo>
                  <a:pt x="705" y="86"/>
                  <a:pt x="537" y="104"/>
                  <a:pt x="480" y="120"/>
                </a:cubicBezTo>
                <a:cubicBezTo>
                  <a:pt x="427" y="134"/>
                  <a:pt x="338" y="155"/>
                  <a:pt x="288" y="180"/>
                </a:cubicBezTo>
                <a:cubicBezTo>
                  <a:pt x="275" y="186"/>
                  <a:pt x="266" y="200"/>
                  <a:pt x="252" y="204"/>
                </a:cubicBezTo>
                <a:cubicBezTo>
                  <a:pt x="226" y="211"/>
                  <a:pt x="32" y="227"/>
                  <a:pt x="24" y="228"/>
                </a:cubicBezTo>
                <a:cubicBezTo>
                  <a:pt x="196" y="314"/>
                  <a:pt x="716" y="255"/>
                  <a:pt x="852" y="252"/>
                </a:cubicBezTo>
                <a:cubicBezTo>
                  <a:pt x="860" y="240"/>
                  <a:pt x="890" y="218"/>
                  <a:pt x="876" y="216"/>
                </a:cubicBezTo>
                <a:cubicBezTo>
                  <a:pt x="692" y="196"/>
                  <a:pt x="633" y="254"/>
                  <a:pt x="480" y="264"/>
                </a:cubicBezTo>
                <a:cubicBezTo>
                  <a:pt x="380" y="270"/>
                  <a:pt x="280" y="272"/>
                  <a:pt x="180" y="276"/>
                </a:cubicBezTo>
                <a:cubicBezTo>
                  <a:pt x="120" y="306"/>
                  <a:pt x="63" y="315"/>
                  <a:pt x="0" y="336"/>
                </a:cubicBezTo>
                <a:cubicBezTo>
                  <a:pt x="12" y="348"/>
                  <a:pt x="19" y="370"/>
                  <a:pt x="36" y="372"/>
                </a:cubicBezTo>
                <a:cubicBezTo>
                  <a:pt x="158" y="386"/>
                  <a:pt x="257" y="343"/>
                  <a:pt x="372" y="324"/>
                </a:cubicBezTo>
                <a:cubicBezTo>
                  <a:pt x="520" y="328"/>
                  <a:pt x="668" y="329"/>
                  <a:pt x="816" y="336"/>
                </a:cubicBezTo>
                <a:cubicBezTo>
                  <a:pt x="829" y="337"/>
                  <a:pt x="852" y="335"/>
                  <a:pt x="852" y="348"/>
                </a:cubicBezTo>
                <a:cubicBezTo>
                  <a:pt x="852" y="361"/>
                  <a:pt x="829" y="359"/>
                  <a:pt x="816" y="360"/>
                </a:cubicBezTo>
                <a:cubicBezTo>
                  <a:pt x="748" y="367"/>
                  <a:pt x="680" y="368"/>
                  <a:pt x="612" y="372"/>
                </a:cubicBezTo>
                <a:cubicBezTo>
                  <a:pt x="419" y="436"/>
                  <a:pt x="351" y="424"/>
                  <a:pt x="96" y="432"/>
                </a:cubicBezTo>
                <a:cubicBezTo>
                  <a:pt x="64" y="436"/>
                  <a:pt x="0" y="412"/>
                  <a:pt x="0" y="444"/>
                </a:cubicBezTo>
                <a:cubicBezTo>
                  <a:pt x="0" y="499"/>
                  <a:pt x="228" y="504"/>
                  <a:pt x="228" y="504"/>
                </a:cubicBezTo>
                <a:cubicBezTo>
                  <a:pt x="733" y="539"/>
                  <a:pt x="89" y="482"/>
                  <a:pt x="816" y="552"/>
                </a:cubicBezTo>
                <a:cubicBezTo>
                  <a:pt x="890" y="441"/>
                  <a:pt x="864" y="504"/>
                  <a:pt x="564" y="492"/>
                </a:cubicBezTo>
                <a:cubicBezTo>
                  <a:pt x="528" y="491"/>
                  <a:pt x="379" y="535"/>
                  <a:pt x="348" y="540"/>
                </a:cubicBezTo>
                <a:cubicBezTo>
                  <a:pt x="261" y="555"/>
                  <a:pt x="181" y="567"/>
                  <a:pt x="96" y="588"/>
                </a:cubicBezTo>
                <a:cubicBezTo>
                  <a:pt x="78" y="614"/>
                  <a:pt x="39" y="648"/>
                  <a:pt x="120" y="648"/>
                </a:cubicBezTo>
                <a:cubicBezTo>
                  <a:pt x="194" y="648"/>
                  <a:pt x="360" y="599"/>
                  <a:pt x="444" y="588"/>
                </a:cubicBezTo>
                <a:cubicBezTo>
                  <a:pt x="558" y="550"/>
                  <a:pt x="491" y="566"/>
                  <a:pt x="648" y="552"/>
                </a:cubicBezTo>
                <a:cubicBezTo>
                  <a:pt x="715" y="530"/>
                  <a:pt x="753" y="575"/>
                  <a:pt x="816" y="600"/>
                </a:cubicBezTo>
                <a:cubicBezTo>
                  <a:pt x="812" y="620"/>
                  <a:pt x="824" y="655"/>
                  <a:pt x="804" y="660"/>
                </a:cubicBezTo>
                <a:cubicBezTo>
                  <a:pt x="776" y="666"/>
                  <a:pt x="662" y="637"/>
                  <a:pt x="612" y="624"/>
                </a:cubicBezTo>
                <a:cubicBezTo>
                  <a:pt x="371" y="635"/>
                  <a:pt x="427" y="614"/>
                  <a:pt x="276" y="660"/>
                </a:cubicBezTo>
                <a:cubicBezTo>
                  <a:pt x="252" y="667"/>
                  <a:pt x="225" y="670"/>
                  <a:pt x="204" y="684"/>
                </a:cubicBezTo>
                <a:cubicBezTo>
                  <a:pt x="180" y="700"/>
                  <a:pt x="132" y="732"/>
                  <a:pt x="132" y="732"/>
                </a:cubicBezTo>
                <a:cubicBezTo>
                  <a:pt x="228" y="796"/>
                  <a:pt x="377" y="762"/>
                  <a:pt x="480" y="756"/>
                </a:cubicBezTo>
                <a:cubicBezTo>
                  <a:pt x="566" y="699"/>
                  <a:pt x="524" y="715"/>
                  <a:pt x="600" y="696"/>
                </a:cubicBezTo>
                <a:cubicBezTo>
                  <a:pt x="612" y="700"/>
                  <a:pt x="648" y="712"/>
                  <a:pt x="636" y="708"/>
                </a:cubicBezTo>
                <a:cubicBezTo>
                  <a:pt x="624" y="704"/>
                  <a:pt x="612" y="700"/>
                  <a:pt x="600" y="696"/>
                </a:cubicBezTo>
                <a:cubicBezTo>
                  <a:pt x="504" y="700"/>
                  <a:pt x="216" y="708"/>
                  <a:pt x="312" y="708"/>
                </a:cubicBezTo>
                <a:cubicBezTo>
                  <a:pt x="448" y="708"/>
                  <a:pt x="584" y="705"/>
                  <a:pt x="720" y="696"/>
                </a:cubicBezTo>
                <a:cubicBezTo>
                  <a:pt x="736" y="695"/>
                  <a:pt x="688" y="689"/>
                  <a:pt x="672" y="684"/>
                </a:cubicBezTo>
                <a:cubicBezTo>
                  <a:pt x="582" y="658"/>
                  <a:pt x="704" y="680"/>
                  <a:pt x="528" y="660"/>
                </a:cubicBezTo>
                <a:cubicBezTo>
                  <a:pt x="512" y="652"/>
                  <a:pt x="498" y="636"/>
                  <a:pt x="480" y="636"/>
                </a:cubicBezTo>
                <a:cubicBezTo>
                  <a:pt x="416" y="636"/>
                  <a:pt x="337" y="676"/>
                  <a:pt x="276" y="696"/>
                </a:cubicBezTo>
                <a:cubicBezTo>
                  <a:pt x="253" y="704"/>
                  <a:pt x="228" y="696"/>
                  <a:pt x="204" y="6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31754" name="Line 32"/>
          <p:cNvSpPr>
            <a:spLocks noChangeShapeType="1"/>
          </p:cNvSpPr>
          <p:nvPr/>
        </p:nvSpPr>
        <p:spPr bwMode="auto">
          <a:xfrm flipV="1">
            <a:off x="1066800" y="3657600"/>
            <a:ext cx="1219200" cy="76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31755" name="Line 33"/>
          <p:cNvSpPr>
            <a:spLocks noChangeShapeType="1"/>
          </p:cNvSpPr>
          <p:nvPr/>
        </p:nvSpPr>
        <p:spPr bwMode="auto">
          <a:xfrm flipH="1">
            <a:off x="2133600" y="409575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31756" name="Line 34"/>
          <p:cNvSpPr>
            <a:spLocks noChangeShapeType="1"/>
          </p:cNvSpPr>
          <p:nvPr/>
        </p:nvSpPr>
        <p:spPr bwMode="auto">
          <a:xfrm flipV="1">
            <a:off x="990600" y="4038600"/>
            <a:ext cx="1371600" cy="76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31757" name="Line 35"/>
          <p:cNvSpPr>
            <a:spLocks noChangeShapeType="1"/>
          </p:cNvSpPr>
          <p:nvPr/>
        </p:nvSpPr>
        <p:spPr bwMode="auto">
          <a:xfrm>
            <a:off x="1066800" y="4400550"/>
            <a:ext cx="1219200" cy="460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31758" name="Line 36"/>
          <p:cNvSpPr>
            <a:spLocks noChangeShapeType="1"/>
          </p:cNvSpPr>
          <p:nvPr/>
        </p:nvSpPr>
        <p:spPr bwMode="auto">
          <a:xfrm flipV="1">
            <a:off x="1295400" y="4629150"/>
            <a:ext cx="762000" cy="76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31759" name="Text Box 37"/>
          <p:cNvSpPr txBox="1">
            <a:spLocks noChangeArrowheads="1"/>
          </p:cNvSpPr>
          <p:nvPr/>
        </p:nvSpPr>
        <p:spPr bwMode="auto">
          <a:xfrm>
            <a:off x="2422525" y="3441700"/>
            <a:ext cx="60305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ja-JP" sz="1800" b="0" dirty="0">
                <a:solidFill>
                  <a:srgbClr val="0000CC"/>
                </a:solidFill>
                <a:latin typeface="Verdana" pitchFamily="34" charset="0"/>
              </a:rPr>
              <a:t>+ 1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ja-JP" sz="1800" b="0" dirty="0">
                <a:solidFill>
                  <a:srgbClr val="0000CC"/>
                </a:solidFill>
                <a:latin typeface="Verdana" pitchFamily="34" charset="0"/>
              </a:rPr>
              <a:t>+ 2</a:t>
            </a:r>
          </a:p>
          <a:p>
            <a:pPr algn="l" rtl="0">
              <a:spcBef>
                <a:spcPct val="0"/>
              </a:spcBef>
              <a:buFontTx/>
              <a:buNone/>
            </a:pPr>
            <a:endParaRPr lang="en-US" altLang="ja-JP" sz="1600" b="0" dirty="0">
              <a:solidFill>
                <a:srgbClr val="0000CC"/>
              </a:solidFill>
              <a:latin typeface="Verdana" pitchFamily="34" charset="0"/>
            </a:endParaRP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ja-JP" sz="1800" b="0" dirty="0">
                <a:solidFill>
                  <a:srgbClr val="0000CC"/>
                </a:solidFill>
                <a:latin typeface="Verdana" pitchFamily="34" charset="0"/>
              </a:rPr>
              <a:t>+ 3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ja-JP" sz="1800" b="0" dirty="0">
                <a:solidFill>
                  <a:srgbClr val="0000CC"/>
                </a:solidFill>
                <a:latin typeface="Verdana" pitchFamily="34" charset="0"/>
              </a:rPr>
              <a:t>+ 4</a:t>
            </a:r>
          </a:p>
        </p:txBody>
      </p:sp>
      <p:sp>
        <p:nvSpPr>
          <p:cNvPr id="31760" name="Rectangle 43"/>
          <p:cNvSpPr>
            <a:spLocks noChangeArrowheads="1"/>
          </p:cNvSpPr>
          <p:nvPr/>
        </p:nvSpPr>
        <p:spPr bwMode="auto">
          <a:xfrm>
            <a:off x="4114800" y="4800600"/>
            <a:ext cx="41148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en-US" altLang="ja-JP" sz="1600" b="0">
                <a:solidFill>
                  <a:srgbClr val="0000CC"/>
                </a:solidFill>
                <a:latin typeface="Verdana" pitchFamily="34" charset="0"/>
              </a:rPr>
              <a:t>Isolation of colonies,</a:t>
            </a:r>
          </a:p>
          <a:p>
            <a:pPr algn="ctr" rtl="0">
              <a:spcBef>
                <a:spcPct val="0"/>
              </a:spcBef>
              <a:buFontTx/>
              <a:buNone/>
            </a:pPr>
            <a:r>
              <a:rPr lang="en-US" altLang="ja-JP" sz="1600" b="0">
                <a:solidFill>
                  <a:srgbClr val="0000CC"/>
                </a:solidFill>
                <a:latin typeface="Verdana" pitchFamily="34" charset="0"/>
              </a:rPr>
              <a:t>Biochemical tests,</a:t>
            </a:r>
          </a:p>
          <a:p>
            <a:pPr algn="ctr" rtl="0">
              <a:spcBef>
                <a:spcPct val="0"/>
              </a:spcBef>
              <a:buFontTx/>
              <a:buNone/>
            </a:pPr>
            <a:r>
              <a:rPr lang="en-US" altLang="ja-JP" sz="1600" b="0">
                <a:solidFill>
                  <a:srgbClr val="0000CC"/>
                </a:solidFill>
                <a:latin typeface="Verdana" pitchFamily="34" charset="0"/>
              </a:rPr>
              <a:t>Drug susceptibility test, </a:t>
            </a:r>
          </a:p>
        </p:txBody>
      </p:sp>
      <p:sp>
        <p:nvSpPr>
          <p:cNvPr id="31761" name="Rectangle 49"/>
          <p:cNvSpPr>
            <a:spLocks noChangeArrowheads="1"/>
          </p:cNvSpPr>
          <p:nvPr/>
        </p:nvSpPr>
        <p:spPr bwMode="auto">
          <a:xfrm>
            <a:off x="5181600" y="6172200"/>
            <a:ext cx="1219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CC0000"/>
                </a:solidFill>
                <a:latin typeface="Verdana" pitchFamily="34" charset="0"/>
              </a:rPr>
              <a:t>RESULT</a:t>
            </a:r>
          </a:p>
        </p:txBody>
      </p:sp>
      <p:sp>
        <p:nvSpPr>
          <p:cNvPr id="31762" name="AutoShape 56"/>
          <p:cNvSpPr>
            <a:spLocks noChangeArrowheads="1"/>
          </p:cNvSpPr>
          <p:nvPr/>
        </p:nvSpPr>
        <p:spPr bwMode="auto">
          <a:xfrm>
            <a:off x="609600" y="1828801"/>
            <a:ext cx="762000" cy="528638"/>
          </a:xfrm>
          <a:prstGeom prst="curvedRightArrow">
            <a:avLst>
              <a:gd name="adj1" fmla="val 20000"/>
              <a:gd name="adj2" fmla="val 40000"/>
              <a:gd name="adj3" fmla="val 4804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1800">
              <a:latin typeface="Arial" pitchFamily="34" charset="0"/>
            </a:endParaRPr>
          </a:p>
        </p:txBody>
      </p:sp>
      <p:sp>
        <p:nvSpPr>
          <p:cNvPr id="31763" name="AutoShape 59"/>
          <p:cNvSpPr>
            <a:spLocks noChangeArrowheads="1"/>
          </p:cNvSpPr>
          <p:nvPr/>
        </p:nvSpPr>
        <p:spPr bwMode="auto">
          <a:xfrm>
            <a:off x="5562600" y="4419600"/>
            <a:ext cx="3810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1800">
              <a:latin typeface="Arial" pitchFamily="34" charset="0"/>
            </a:endParaRPr>
          </a:p>
        </p:txBody>
      </p:sp>
      <p:sp>
        <p:nvSpPr>
          <p:cNvPr id="31764" name="AutoShape 60"/>
          <p:cNvSpPr>
            <a:spLocks noChangeArrowheads="1"/>
          </p:cNvSpPr>
          <p:nvPr/>
        </p:nvSpPr>
        <p:spPr bwMode="auto">
          <a:xfrm>
            <a:off x="5562600" y="5791200"/>
            <a:ext cx="3810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1800">
              <a:latin typeface="Arial" pitchFamily="34" charset="0"/>
            </a:endParaRPr>
          </a:p>
        </p:txBody>
      </p:sp>
      <p:sp>
        <p:nvSpPr>
          <p:cNvPr id="31765" name="Text Box 61"/>
          <p:cNvSpPr txBox="1">
            <a:spLocks noChangeArrowheads="1"/>
          </p:cNvSpPr>
          <p:nvPr/>
        </p:nvSpPr>
        <p:spPr bwMode="auto">
          <a:xfrm>
            <a:off x="5884256" y="4381500"/>
            <a:ext cx="24110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en-US" altLang="ja-JP" sz="1600" b="0">
                <a:solidFill>
                  <a:srgbClr val="0000CC"/>
                </a:solidFill>
                <a:latin typeface="Verdana" pitchFamily="34" charset="0"/>
              </a:rPr>
              <a:t>Over night incubation</a:t>
            </a:r>
          </a:p>
        </p:txBody>
      </p:sp>
      <p:sp>
        <p:nvSpPr>
          <p:cNvPr id="31766" name="Text Box 62"/>
          <p:cNvSpPr txBox="1">
            <a:spLocks noChangeArrowheads="1"/>
          </p:cNvSpPr>
          <p:nvPr/>
        </p:nvSpPr>
        <p:spPr bwMode="auto">
          <a:xfrm>
            <a:off x="6009668" y="5791200"/>
            <a:ext cx="24110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en-US" altLang="ja-JP" sz="1600" b="0">
                <a:solidFill>
                  <a:srgbClr val="0000CC"/>
                </a:solidFill>
                <a:latin typeface="Verdana" pitchFamily="34" charset="0"/>
              </a:rPr>
              <a:t>Over night incubation</a:t>
            </a:r>
          </a:p>
        </p:txBody>
      </p:sp>
      <p:sp>
        <p:nvSpPr>
          <p:cNvPr id="31767" name="AutoShape 73"/>
          <p:cNvSpPr>
            <a:spLocks noChangeArrowheads="1"/>
          </p:cNvSpPr>
          <p:nvPr/>
        </p:nvSpPr>
        <p:spPr bwMode="auto">
          <a:xfrm>
            <a:off x="3200400" y="3657601"/>
            <a:ext cx="609600" cy="485775"/>
          </a:xfrm>
          <a:prstGeom prst="rightArrow">
            <a:avLst>
              <a:gd name="adj1" fmla="val 50000"/>
              <a:gd name="adj2" fmla="val 31373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1800">
              <a:latin typeface="Arial" pitchFamily="34" charset="0"/>
            </a:endParaRPr>
          </a:p>
        </p:txBody>
      </p:sp>
      <p:sp>
        <p:nvSpPr>
          <p:cNvPr id="31769" name="Title 1"/>
          <p:cNvSpPr>
            <a:spLocks noGrp="1"/>
          </p:cNvSpPr>
          <p:nvPr>
            <p:ph type="title"/>
          </p:nvPr>
        </p:nvSpPr>
        <p:spPr>
          <a:xfrm>
            <a:off x="395536" y="190113"/>
            <a:ext cx="8305800" cy="1143000"/>
          </a:xfrm>
        </p:spPr>
        <p:txBody>
          <a:bodyPr/>
          <a:lstStyle/>
          <a:p>
            <a:r>
              <a:rPr lang="en-US" altLang="ar-SA" dirty="0">
                <a:solidFill>
                  <a:srgbClr val="C00000"/>
                </a:solidFill>
                <a:latin typeface="Arial Black" panose="020B0A04020102020204" pitchFamily="34" charset="0"/>
              </a:rPr>
              <a:t>Urine Inoculation  </a:t>
            </a:r>
            <a:endParaRPr lang="ar-SA" altLang="ar-SA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898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~AUT002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9"/>
          <a:stretch/>
        </p:blipFill>
        <p:spPr bwMode="auto">
          <a:xfrm>
            <a:off x="755576" y="1460977"/>
            <a:ext cx="4968552" cy="49685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260648"/>
            <a:ext cx="763284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dirty="0">
                <a:solidFill>
                  <a:srgbClr val="C00000"/>
                </a:solidFill>
                <a:latin typeface="Arial Black" panose="020B0A04020102020204" pitchFamily="34" charset="0"/>
                <a:ea typeface="+mj-ea"/>
                <a:cs typeface="+mj-cs"/>
              </a:rPr>
              <a:t>Smi-Qantitative Culture of Urine Sample</a:t>
            </a:r>
            <a:endParaRPr lang="ar-SA" sz="3600" dirty="0">
              <a:solidFill>
                <a:srgbClr val="C0000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1" t="41000" r="33066"/>
          <a:stretch/>
        </p:blipFill>
        <p:spPr bwMode="auto">
          <a:xfrm>
            <a:off x="1187624" y="4817621"/>
            <a:ext cx="1224136" cy="1080120"/>
          </a:xfrm>
          <a:prstGeom prst="ellipse">
            <a:avLst/>
          </a:prstGeom>
          <a:ln w="63500" cap="rnd"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7" r="37333" b="56500"/>
          <a:stretch/>
        </p:blipFill>
        <p:spPr bwMode="auto">
          <a:xfrm>
            <a:off x="3923928" y="4725145"/>
            <a:ext cx="1152128" cy="115212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0" r="66400"/>
          <a:stretch/>
        </p:blipFill>
        <p:spPr bwMode="auto">
          <a:xfrm>
            <a:off x="2555776" y="4817622"/>
            <a:ext cx="1188132" cy="1023319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564359"/>
            <a:ext cx="2222254" cy="333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796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371656" cy="1684040"/>
          </a:xfrm>
        </p:spPr>
        <p:txBody>
          <a:bodyPr rtlCol="1">
            <a:noAutofit/>
          </a:bodyPr>
          <a:lstStyle/>
          <a:p>
            <a:pPr rtl="0" fontAlgn="auto">
              <a:spcAft>
                <a:spcPts val="0"/>
              </a:spcAft>
              <a:defRPr/>
            </a:pPr>
            <a:r>
              <a:rPr lang="en-US" sz="5400" dirty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Identification of cultured organisms</a:t>
            </a:r>
            <a:br>
              <a:rPr lang="en-US" sz="4800" dirty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en-US" dirty="0"/>
              <a:t>	</a:t>
            </a:r>
            <a:endParaRPr lang="ar-SA" dirty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1619672" y="2420888"/>
            <a:ext cx="6002339" cy="3427413"/>
          </a:xfrm>
        </p:spPr>
        <p:txBody>
          <a:bodyPr>
            <a:normAutofit/>
          </a:bodyPr>
          <a:lstStyle/>
          <a:p>
            <a:pPr marL="571500" indent="-571500"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ar-SA" sz="40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Biochemical tests. </a:t>
            </a:r>
          </a:p>
          <a:p>
            <a:pPr marL="571500" indent="-571500"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ar-SA" sz="40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Type of hemolysis </a:t>
            </a:r>
          </a:p>
          <a:p>
            <a:pPr marL="571500" indent="-571500"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ar-SA" sz="40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Serological tests</a:t>
            </a:r>
            <a:endParaRPr lang="ar-SA" altLang="ar-SA" sz="4000" dirty="0">
              <a:solidFill>
                <a:srgbClr val="4BACC6">
                  <a:lumMod val="50000"/>
                </a:srgb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051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 rtlCol="1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>
                <a:ln w="50800"/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Objectives</a:t>
            </a:r>
            <a:r>
              <a:rPr lang="en-US" dirty="0">
                <a:solidFill>
                  <a:srgbClr val="C00000"/>
                </a:solidFill>
              </a:rPr>
              <a:t> </a:t>
            </a:r>
            <a:endParaRPr lang="ar-SA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5105400"/>
          </a:xfrm>
          <a:ln>
            <a:solidFill>
              <a:schemeClr val="accent2">
                <a:lumMod val="50000"/>
              </a:schemeClr>
            </a:solidFill>
          </a:ln>
        </p:spPr>
        <p:txBody>
          <a:bodyPr rtlCol="1">
            <a:normAutofit fontScale="47500" lnSpcReduction="20000"/>
          </a:bodyPr>
          <a:lstStyle/>
          <a:p>
            <a:pPr marL="0" indent="0" algn="l" rtl="0">
              <a:lnSpc>
                <a:spcPct val="170000"/>
              </a:lnSpc>
              <a:spcBef>
                <a:spcPct val="0"/>
              </a:spcBef>
              <a:buNone/>
              <a:defRPr/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It is expected that by the end of this practical class, students should be able to:</a:t>
            </a:r>
          </a:p>
          <a:p>
            <a:pPr marL="0" indent="0" algn="l" rtl="0">
              <a:lnSpc>
                <a:spcPct val="170000"/>
              </a:lnSpc>
              <a:spcBef>
                <a:spcPct val="0"/>
              </a:spcBef>
              <a:buNone/>
              <a:defRPr/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</a:p>
          <a:p>
            <a:pPr marL="514350" indent="-514350" algn="l" rtl="0">
              <a:lnSpc>
                <a:spcPct val="17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Know the important steps in specimen collection  and transport to the lab.</a:t>
            </a:r>
          </a:p>
          <a:p>
            <a:pPr marL="514350" indent="-514350" algn="l" rtl="0">
              <a:lnSpc>
                <a:spcPct val="17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How to process urine Specimens in the lab.  </a:t>
            </a:r>
          </a:p>
          <a:p>
            <a:pPr lvl="1" algn="l" rtl="0">
              <a:lnSpc>
                <a:spcPct val="170000"/>
              </a:lnSpc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Urine microbiological and biochemical analysis. </a:t>
            </a:r>
          </a:p>
          <a:p>
            <a:pPr lvl="1" algn="l" rtl="0">
              <a:lnSpc>
                <a:spcPct val="170000"/>
              </a:lnSpc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Organisms culture and identification.</a:t>
            </a:r>
          </a:p>
          <a:p>
            <a:pPr lvl="1" algn="l" rtl="0">
              <a:lnSpc>
                <a:spcPct val="170000"/>
              </a:lnSpc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Antibiotic susceptibility testing.</a:t>
            </a:r>
          </a:p>
          <a:p>
            <a:pPr lvl="1" algn="l" rtl="0">
              <a:lnSpc>
                <a:spcPct val="220000"/>
              </a:lnSpc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Results interoperation. </a:t>
            </a:r>
          </a:p>
          <a:p>
            <a:pPr marL="514350" indent="-514350" algn="l" rtl="0">
              <a:lnSpc>
                <a:spcPct val="17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Know the clinically important etiological Organisms associated with UTI, their identification and susceptibility  testing.</a:t>
            </a:r>
          </a:p>
        </p:txBody>
      </p:sp>
    </p:spTree>
    <p:extLst>
      <p:ext uri="{BB962C8B-B14F-4D97-AF65-F5344CB8AC3E}">
        <p14:creationId xmlns:p14="http://schemas.microsoft.com/office/powerpoint/2010/main" val="643303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980728"/>
            <a:ext cx="8568952" cy="3276600"/>
          </a:xfrm>
        </p:spPr>
        <p:txBody>
          <a:bodyPr rtlCol="1">
            <a:noAutofit/>
          </a:bodyPr>
          <a:lstStyle/>
          <a:p>
            <a:pPr rtl="0" fontAlgn="auto">
              <a:spcAft>
                <a:spcPts val="0"/>
              </a:spcAft>
              <a:defRPr/>
            </a:pPr>
            <a:r>
              <a:rPr lang="en-US" sz="5400" dirty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Antimicrobial Susceptibility Testing</a:t>
            </a:r>
            <a:br>
              <a:rPr lang="en-US" sz="5400" dirty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en-US" sz="5400" dirty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AST </a:t>
            </a:r>
            <a:br>
              <a:rPr lang="en-US" sz="5400" dirty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</a:br>
            <a:endParaRPr lang="ar-SA" sz="5400" dirty="0">
              <a:solidFill>
                <a:srgbClr val="C00000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cara dis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933056"/>
            <a:ext cx="3816424" cy="216024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279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371656" cy="1684040"/>
          </a:xfrm>
        </p:spPr>
        <p:txBody>
          <a:bodyPr rtlCol="1">
            <a:noAutofit/>
          </a:bodyPr>
          <a:lstStyle/>
          <a:p>
            <a:pPr rtl="0" fontAlgn="auto">
              <a:spcAft>
                <a:spcPts val="0"/>
              </a:spcAft>
              <a:defRPr/>
            </a:pPr>
            <a:r>
              <a:rPr lang="en-US" sz="5400" dirty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Methods of AST </a:t>
            </a:r>
            <a:br>
              <a:rPr lang="en-US" sz="4800" dirty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en-US" dirty="0"/>
              <a:t>	</a:t>
            </a:r>
            <a:endParaRPr lang="ar-SA" dirty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1619672" y="2420889"/>
            <a:ext cx="6002339" cy="2448272"/>
          </a:xfrm>
        </p:spPr>
        <p:txBody>
          <a:bodyPr>
            <a:normAutofit/>
          </a:bodyPr>
          <a:lstStyle/>
          <a:p>
            <a:pPr marL="571500" indent="-571500"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ar-SA" sz="40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Disk diffusion test  </a:t>
            </a:r>
          </a:p>
          <a:p>
            <a:pPr marL="571500" indent="-571500"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ar-SA" sz="40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E test</a:t>
            </a:r>
            <a:endParaRPr lang="ar-SA" altLang="ar-SA" sz="4000" dirty="0">
              <a:solidFill>
                <a:srgbClr val="4BACC6">
                  <a:lumMod val="50000"/>
                </a:srgb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197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/>
          <p:cNvSpPr/>
          <p:nvPr/>
        </p:nvSpPr>
        <p:spPr>
          <a:xfrm>
            <a:off x="381000" y="152400"/>
            <a:ext cx="8534400" cy="6494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The Antibiotic Sensitivity Testing Method</a:t>
            </a:r>
          </a:p>
          <a:p>
            <a:pPr algn="ctr"/>
            <a:endParaRPr lang="en-US" sz="1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endParaRPr lang="en-US" b="1" u="sng" dirty="0">
              <a:solidFill>
                <a:schemeClr val="dk1"/>
              </a:solidFill>
            </a:endParaRPr>
          </a:p>
          <a:p>
            <a:endParaRPr lang="en-US" sz="3200" b="1" u="sng" dirty="0"/>
          </a:p>
          <a:p>
            <a:endParaRPr lang="en-US" sz="3200" b="1" u="sng" dirty="0">
              <a:solidFill>
                <a:schemeClr val="dk1"/>
              </a:solidFill>
            </a:endParaRPr>
          </a:p>
          <a:p>
            <a:endParaRPr lang="en-US" sz="3200" b="1" u="sng" dirty="0"/>
          </a:p>
          <a:p>
            <a:endParaRPr lang="en-US" sz="3200" b="1" u="sng" dirty="0">
              <a:solidFill>
                <a:schemeClr val="dk1"/>
              </a:solidFill>
            </a:endParaRPr>
          </a:p>
          <a:p>
            <a:endParaRPr lang="en-US" sz="3200" b="1" u="sng" dirty="0"/>
          </a:p>
          <a:p>
            <a:endParaRPr lang="en-US" sz="3200" b="1" u="sng" dirty="0">
              <a:solidFill>
                <a:schemeClr val="dk1"/>
              </a:solidFill>
            </a:endParaRPr>
          </a:p>
          <a:p>
            <a:endParaRPr lang="en-US" sz="3200" b="1" u="sng" dirty="0"/>
          </a:p>
          <a:p>
            <a:endParaRPr lang="en-US" sz="3200" b="1" u="sng" dirty="0">
              <a:solidFill>
                <a:schemeClr val="dk1"/>
              </a:solidFill>
            </a:endParaRPr>
          </a:p>
          <a:p>
            <a:endParaRPr lang="en-US" sz="3200" b="1" u="sng" dirty="0"/>
          </a:p>
          <a:p>
            <a:endParaRPr lang="en-US" sz="3200" b="1" u="sng" dirty="0">
              <a:solidFill>
                <a:schemeClr val="dk1"/>
              </a:solidFill>
            </a:endParaRPr>
          </a:p>
          <a:p>
            <a:endParaRPr lang="en-US" sz="3200" b="1" u="sng" dirty="0"/>
          </a:p>
        </p:txBody>
      </p:sp>
      <p:graphicFrame>
        <p:nvGraphicFramePr>
          <p:cNvPr id="12" name="جدول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535672"/>
              </p:ext>
            </p:extLst>
          </p:nvPr>
        </p:nvGraphicFramePr>
        <p:xfrm>
          <a:off x="381000" y="914400"/>
          <a:ext cx="8439471" cy="56109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8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24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054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Select well-isolated colonies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b="1" kern="120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Inoculum suspension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Spread the inoculum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5472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Apply antibiotics disks </a:t>
                      </a:r>
                    </a:p>
                  </a:txBody>
                  <a:tcPr anchor="b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Read the result</a:t>
                      </a: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3" name="صورة 1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2088232" cy="18722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t="2778" b="5556"/>
          <a:stretch>
            <a:fillRect/>
          </a:stretch>
        </p:blipFill>
        <p:spPr bwMode="auto">
          <a:xfrm>
            <a:off x="2843808" y="1124744"/>
            <a:ext cx="2134611" cy="18758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صورة 14" descr="صورة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1120575"/>
            <a:ext cx="1301051" cy="12283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صورة 15" descr="صورة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2240" y="1466606"/>
            <a:ext cx="1971222" cy="1674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صورة 19" descr="d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261" y="3861048"/>
            <a:ext cx="960106" cy="7200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05" y="4797152"/>
            <a:ext cx="1043186" cy="10431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006" y="3861048"/>
            <a:ext cx="1731194" cy="120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صورة 17" descr="thumbnailCA4OH8ZE.jpg"/>
          <p:cNvPicPr>
            <a:picLocks noChangeAspect="1"/>
          </p:cNvPicPr>
          <p:nvPr/>
        </p:nvPicPr>
        <p:blipFill>
          <a:blip r:embed="rId9"/>
          <a:srcRect l="11765" t="2941" b="19412"/>
          <a:stretch>
            <a:fillRect/>
          </a:stretch>
        </p:blipFill>
        <p:spPr>
          <a:xfrm>
            <a:off x="4852737" y="4260009"/>
            <a:ext cx="1897837" cy="16151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 descr="C:\Users\aalkabbani\Desktop\images\IMG_083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857" y="4260009"/>
            <a:ext cx="1793605" cy="15612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006" y="5169519"/>
            <a:ext cx="1654994" cy="1225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6777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 txBox="1">
            <a:spLocks/>
          </p:cNvSpPr>
          <p:nvPr/>
        </p:nvSpPr>
        <p:spPr>
          <a:xfrm>
            <a:off x="468313" y="981075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rtl="0" fontAlgn="auto">
              <a:spcAft>
                <a:spcPts val="0"/>
              </a:spcAft>
              <a:defRPr/>
            </a:pPr>
            <a:r>
              <a:rPr lang="en-US" altLang="ar-SA" sz="4400" dirty="0">
                <a:solidFill>
                  <a:srgbClr val="C00000"/>
                </a:solidFill>
                <a:latin typeface="Arial Black" panose="020B0A04020102020204" pitchFamily="34" charset="0"/>
              </a:rPr>
              <a:t>Disk Diffusion Method</a:t>
            </a:r>
            <a:endParaRPr lang="en-US" sz="4400" b="0" dirty="0">
              <a:latin typeface="+mj-lt"/>
              <a:ea typeface="+mj-ea"/>
              <a:cs typeface="+mj-cs"/>
            </a:endParaRPr>
          </a:p>
        </p:txBody>
      </p:sp>
      <p:pic>
        <p:nvPicPr>
          <p:cNvPr id="41987" name="Picture 4" descr="[Disc+diffusion.jpg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5" t="11911" r="18993" b="14688"/>
          <a:stretch>
            <a:fillRect/>
          </a:stretch>
        </p:blipFill>
        <p:spPr bwMode="auto">
          <a:xfrm>
            <a:off x="3203848" y="2100266"/>
            <a:ext cx="2977877" cy="323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5114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396552" y="836712"/>
            <a:ext cx="10081120" cy="2376264"/>
          </a:xfrm>
        </p:spPr>
        <p:txBody>
          <a:bodyPr>
            <a:noAutofit/>
          </a:bodyPr>
          <a:lstStyle/>
          <a:p>
            <a:r>
              <a:rPr lang="en-US" altLang="ar-SA" sz="3900" dirty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ETIOLOGICAL MICROORGANISMS</a:t>
            </a:r>
            <a:br>
              <a:rPr lang="en-US" altLang="ar-SA" sz="3900" dirty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en-US" altLang="ar-SA" sz="3900" dirty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 OF CLINICALLY IMPORTANT PATHOGENS CAUSING UTI </a:t>
            </a:r>
            <a:endParaRPr lang="ar-SA" altLang="ar-SA" sz="3900" dirty="0">
              <a:solidFill>
                <a:srgbClr val="C00000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501008"/>
            <a:ext cx="2992710" cy="29927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98347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ctrTitle"/>
          </p:nvPr>
        </p:nvSpPr>
        <p:spPr>
          <a:xfrm>
            <a:off x="-324544" y="764704"/>
            <a:ext cx="9684568" cy="1828800"/>
          </a:xfrm>
        </p:spPr>
        <p:txBody>
          <a:bodyPr>
            <a:normAutofit/>
          </a:bodyPr>
          <a:lstStyle/>
          <a:p>
            <a:pPr rtl="0"/>
            <a:r>
              <a:rPr lang="en-US" altLang="ar-SA" sz="4800" dirty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Etiological Agents of UTI </a:t>
            </a:r>
            <a:endParaRPr lang="ar-SA" altLang="ar-SA" sz="4800" dirty="0">
              <a:solidFill>
                <a:srgbClr val="C00000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971800"/>
            <a:ext cx="7924800" cy="2286000"/>
          </a:xfrm>
        </p:spPr>
        <p:txBody>
          <a:bodyPr rtlCol="1">
            <a:normAutofit fontScale="92500" lnSpcReduction="10000"/>
          </a:bodyPr>
          <a:lstStyle/>
          <a:p>
            <a:pPr marL="685800" indent="-685800" algn="l" rtl="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Bacterial</a:t>
            </a:r>
          </a:p>
          <a:p>
            <a:pPr marL="685800" indent="-685800" algn="l" rtl="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Fungal </a:t>
            </a:r>
          </a:p>
          <a:p>
            <a:pPr marL="685800" indent="-685800" algn="l" rtl="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Parasites   </a:t>
            </a:r>
            <a:endParaRPr lang="ar-SA" sz="4800" b="1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5967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ctrTitle"/>
          </p:nvPr>
        </p:nvSpPr>
        <p:spPr>
          <a:xfrm>
            <a:off x="395536" y="0"/>
            <a:ext cx="8385178" cy="1828800"/>
          </a:xfrm>
        </p:spPr>
        <p:txBody>
          <a:bodyPr>
            <a:normAutofit/>
          </a:bodyPr>
          <a:lstStyle/>
          <a:p>
            <a:pPr rtl="0"/>
            <a:r>
              <a:rPr lang="en-US" altLang="ar-SA" sz="4800" dirty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BACTERIA CAUSING UTI  </a:t>
            </a:r>
            <a:endParaRPr lang="ar-SA" altLang="ar-SA" sz="4800" dirty="0">
              <a:solidFill>
                <a:srgbClr val="C00000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62000" y="1587624"/>
            <a:ext cx="6834336" cy="4649688"/>
          </a:xfrm>
        </p:spPr>
        <p:txBody>
          <a:bodyPr rtlCol="1">
            <a:normAutofit fontScale="77500" lnSpcReduction="20000"/>
          </a:bodyPr>
          <a:lstStyle/>
          <a:p>
            <a:pPr marL="457200" indent="-457200" algn="l" rtl="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Gram- negative bacilli</a:t>
            </a:r>
          </a:p>
          <a:p>
            <a:pPr marL="1371600" lvl="2" indent="-457200" algn="l" rtl="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900" b="1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Enterobacteriace</a:t>
            </a:r>
            <a:r>
              <a:rPr lang="en-US" sz="29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</a:p>
          <a:p>
            <a:pPr marL="1371600" lvl="2" indent="-457200" algn="l" rtl="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9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Non-</a:t>
            </a:r>
            <a:r>
              <a:rPr lang="en-US" sz="2900" b="1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Enterobacteriace</a:t>
            </a:r>
            <a:r>
              <a:rPr lang="en-US" sz="29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</a:p>
          <a:p>
            <a:pPr marL="457200" indent="-457200" algn="l" rtl="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46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Gram-positive cocci</a:t>
            </a:r>
          </a:p>
          <a:p>
            <a:pPr marL="571500" lvl="0" indent="-571500" algn="l" rtl="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b="1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Staphylococci </a:t>
            </a:r>
          </a:p>
          <a:p>
            <a:pPr marL="1028700" lvl="1" indent="-571500" algn="l" rtl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Coagulase-positive (</a:t>
            </a:r>
            <a:r>
              <a:rPr lang="en-US" sz="1800" i="1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Staph. aureus</a:t>
            </a:r>
            <a:r>
              <a:rPr lang="en-US" sz="18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)   </a:t>
            </a:r>
          </a:p>
          <a:p>
            <a:pPr marL="1028700" lvl="1" indent="-571500" algn="l" rtl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Coagulase negative (</a:t>
            </a:r>
            <a:r>
              <a:rPr lang="en-US" sz="1800" i="1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Staph. </a:t>
            </a:r>
            <a:r>
              <a:rPr lang="en-US" sz="1800" i="1" dirty="0" err="1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saprophyticus</a:t>
            </a:r>
            <a:r>
              <a:rPr lang="en-US" sz="18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) </a:t>
            </a:r>
          </a:p>
          <a:p>
            <a:pPr marL="1028700" lvl="1" indent="-571500" algn="l" rtl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Coagulase negative (Staph. epidermidis) </a:t>
            </a:r>
          </a:p>
          <a:p>
            <a:pPr marL="571500" lvl="0" indent="-571500" algn="l" rtl="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b="1" i="1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Streptococcus </a:t>
            </a:r>
            <a:r>
              <a:rPr lang="en-US" sz="24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(group B)</a:t>
            </a:r>
          </a:p>
          <a:p>
            <a:pPr marL="571500" lvl="2" indent="-571500" algn="l" rtl="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3200" b="1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Enterococci </a:t>
            </a:r>
          </a:p>
          <a:p>
            <a:pPr marL="457200" indent="-457200" algn="l" rtl="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ar-SA" sz="2000" dirty="0"/>
          </a:p>
        </p:txBody>
      </p:sp>
    </p:spTree>
    <p:extLst>
      <p:ext uri="{BB962C8B-B14F-4D97-AF65-F5344CB8AC3E}">
        <p14:creationId xmlns:p14="http://schemas.microsoft.com/office/powerpoint/2010/main" val="2515294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ubtitle 2"/>
          <p:cNvSpPr>
            <a:spLocks noGrp="1"/>
          </p:cNvSpPr>
          <p:nvPr>
            <p:ph type="ctrTitle"/>
          </p:nvPr>
        </p:nvSpPr>
        <p:spPr>
          <a:xfrm>
            <a:off x="0" y="404664"/>
            <a:ext cx="9144000" cy="1440160"/>
          </a:xfrm>
        </p:spPr>
        <p:txBody>
          <a:bodyPr>
            <a:normAutofit fontScale="90000"/>
          </a:bodyPr>
          <a:lstStyle/>
          <a:p>
            <a:pPr rtl="0"/>
            <a:r>
              <a:rPr lang="en-US" altLang="ar-SA" sz="6600" b="1" dirty="0">
                <a:solidFill>
                  <a:srgbClr val="C00000"/>
                </a:solidFill>
                <a:latin typeface="Arial Black" panose="020B0A04020102020204" pitchFamily="34" charset="0"/>
              </a:rPr>
              <a:t>Gram Negative Bacilli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1916832"/>
            <a:ext cx="7854951" cy="1752600"/>
          </a:xfrm>
        </p:spPr>
        <p:txBody>
          <a:bodyPr rtlCol="1">
            <a:normAutofit fontScale="92500" lnSpcReduction="20000"/>
          </a:bodyPr>
          <a:lstStyle/>
          <a:p>
            <a:pPr marL="571500" indent="-571500" algn="l" rtl="0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Enterobacteriacae </a:t>
            </a:r>
          </a:p>
          <a:p>
            <a:pPr marL="571500" indent="-571500" algn="l" rtl="0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Non-Enterobacteriacae</a:t>
            </a:r>
            <a:endParaRPr lang="ar-SA" sz="40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861048"/>
            <a:ext cx="2952328" cy="22158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91766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77"/>
          <a:stretch/>
        </p:blipFill>
        <p:spPr bwMode="auto">
          <a:xfrm>
            <a:off x="1475656" y="620689"/>
            <a:ext cx="6192688" cy="52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0984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ctrTitle"/>
          </p:nvPr>
        </p:nvSpPr>
        <p:spPr>
          <a:xfrm>
            <a:off x="457203" y="260648"/>
            <a:ext cx="7851775" cy="1828800"/>
          </a:xfrm>
        </p:spPr>
        <p:txBody>
          <a:bodyPr>
            <a:noAutofit/>
          </a:bodyPr>
          <a:lstStyle/>
          <a:p>
            <a:pPr rtl="0"/>
            <a:r>
              <a:rPr lang="en-US" altLang="ar-SA" sz="5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Enterobacteriacae</a:t>
            </a:r>
            <a:endParaRPr lang="ar-SA" altLang="ar-SA" sz="5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772816"/>
            <a:ext cx="7848600" cy="4176464"/>
          </a:xfrm>
        </p:spPr>
        <p:txBody>
          <a:bodyPr rtlCol="1">
            <a:normAutofit fontScale="92500"/>
          </a:bodyPr>
          <a:lstStyle/>
          <a:p>
            <a:pPr marL="457200" indent="-457200" algn="l" rtl="0">
              <a:buFont typeface="Arial" pitchFamily="34" charset="0"/>
              <a:buChar char="•"/>
              <a:defRPr/>
            </a:pPr>
            <a:r>
              <a:rPr lang="en-US" sz="4000" i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Escherichia coli</a:t>
            </a:r>
          </a:p>
          <a:p>
            <a:pPr marL="457200" indent="-457200" algn="l" rtl="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000" i="1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Klebseilla</a:t>
            </a:r>
            <a:endParaRPr lang="en-US" sz="4000" i="1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457200" indent="-457200" algn="l" rtl="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000" i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Proteus</a:t>
            </a:r>
          </a:p>
          <a:p>
            <a:pPr marL="457200" indent="-457200" algn="l" rtl="0">
              <a:buFont typeface="Arial" pitchFamily="34" charset="0"/>
              <a:buChar char="•"/>
              <a:defRPr/>
            </a:pPr>
            <a:r>
              <a:rPr lang="en-US" sz="4000" i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Other </a:t>
            </a:r>
            <a:r>
              <a:rPr lang="en-US" sz="4000" i="1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Enterobacteriaceae</a:t>
            </a:r>
            <a:r>
              <a:rPr lang="en-US" sz="4000" i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</a:p>
          <a:p>
            <a:pPr algn="l" rtl="0">
              <a:defRPr/>
            </a:pPr>
            <a:r>
              <a:rPr lang="en-US" sz="3500" i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    (</a:t>
            </a:r>
            <a:r>
              <a:rPr lang="en-US" sz="3500" i="1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Enterobacter,Citrobacter</a:t>
            </a:r>
            <a:r>
              <a:rPr lang="en-US" sz="3500" i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….)</a:t>
            </a:r>
          </a:p>
          <a:p>
            <a:pPr marL="457200" indent="-457200" algn="l" rtl="0">
              <a:buFont typeface="Arial" panose="020B0604020202020204" pitchFamily="34" charset="0"/>
              <a:buChar char="•"/>
              <a:defRPr/>
            </a:pPr>
            <a:r>
              <a:rPr lang="en-US" sz="4000" i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Pseudomonas aeruginosa </a:t>
            </a:r>
          </a:p>
          <a:p>
            <a:pPr algn="l" rtl="0" fontAlgn="auto">
              <a:spcAft>
                <a:spcPts val="0"/>
              </a:spcAft>
              <a:defRPr/>
            </a:pPr>
            <a:endParaRPr lang="ar-SA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455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95400"/>
            <a:ext cx="9144000" cy="1676400"/>
          </a:xfrm>
        </p:spPr>
        <p:txBody>
          <a:bodyPr rtlCol="1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6600" b="1" dirty="0">
                <a:ln w="50800"/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SPECIMEN</a:t>
            </a:r>
            <a:br>
              <a:rPr lang="en-US" sz="6600" b="1" dirty="0">
                <a:ln w="50800"/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en-US" sz="6600" b="1" dirty="0">
                <a:ln w="50800"/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 COLLECTION</a:t>
            </a:r>
            <a:r>
              <a:rPr lang="en-US" sz="6000" b="1" dirty="0">
                <a:ln w="50800"/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  </a:t>
            </a:r>
            <a:endParaRPr lang="ar-SA" sz="6000" b="1" dirty="0">
              <a:ln w="50800"/>
              <a:solidFill>
                <a:srgbClr val="C00000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886202"/>
            <a:ext cx="3503613" cy="2333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0255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ctrTitle"/>
          </p:nvPr>
        </p:nvSpPr>
        <p:spPr>
          <a:xfrm>
            <a:off x="1403648" y="332656"/>
            <a:ext cx="6045426" cy="578768"/>
          </a:xfrm>
        </p:spPr>
        <p:txBody>
          <a:bodyPr>
            <a:noAutofit/>
          </a:bodyPr>
          <a:lstStyle/>
          <a:p>
            <a:r>
              <a:rPr lang="en-US" altLang="ar-SA" sz="5400" i="1" dirty="0">
                <a:solidFill>
                  <a:srgbClr val="C00000"/>
                </a:solidFill>
                <a:latin typeface="Arial Black" panose="020B0A04020102020204" pitchFamily="34" charset="0"/>
              </a:rPr>
              <a:t>E. coli </a:t>
            </a:r>
            <a:endParaRPr lang="ar-SA" altLang="ar-SA" sz="5400" i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212691"/>
              </p:ext>
            </p:extLst>
          </p:nvPr>
        </p:nvGraphicFramePr>
        <p:xfrm>
          <a:off x="179512" y="980728"/>
          <a:ext cx="8640961" cy="554461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3780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1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79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32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51742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Microscopic appearance Gram negative bacilli</a:t>
                      </a:r>
                    </a:p>
                  </a:txBody>
                  <a:tcPr anchor="b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Morphology 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3551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rtl="0"/>
                      <a:endParaRPr kumimoji="0" lang="ar-SA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4BACC6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Culture</a:t>
                      </a:r>
                      <a:endParaRPr lang="ar-SA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736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APE 20 E test</a:t>
                      </a:r>
                    </a:p>
                  </a:txBody>
                  <a:tcPr anchor="b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kumimoji="0" lang="en-US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Identification</a:t>
                      </a:r>
                      <a:endParaRPr kumimoji="0" lang="ar-SA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6" descr="http://archive.microbelibrary.org/microbelibrary/files/ccImages/Articleimages/Atlas-Mac/Escherichia%20coli%20fig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924943"/>
            <a:ext cx="1656184" cy="170748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Documents and Settings\Dr.Fauzia\My Documents\My Pictures\Agars_CL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300" y="2906888"/>
            <a:ext cx="1528934" cy="1587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432"/>
          <a:stretch/>
        </p:blipFill>
        <p:spPr bwMode="auto">
          <a:xfrm>
            <a:off x="1949931" y="4869160"/>
            <a:ext cx="939722" cy="15121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3" b="42045"/>
          <a:stretch/>
        </p:blipFill>
        <p:spPr bwMode="auto">
          <a:xfrm>
            <a:off x="4328247" y="5046920"/>
            <a:ext cx="4416683" cy="1004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1196752"/>
            <a:ext cx="1791628" cy="13419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635896" y="2924944"/>
            <a:ext cx="1896404" cy="160043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0"/>
            <a:r>
              <a:rPr lang="en-US" sz="1400" dirty="0" err="1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MacConkey</a:t>
            </a:r>
            <a:r>
              <a:rPr lang="en-US" sz="14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 agar showing growth of  Lactose fermenter </a:t>
            </a:r>
          </a:p>
          <a:p>
            <a:pPr lvl="0" algn="ctr" rtl="0"/>
            <a:r>
              <a:rPr lang="en-US" sz="14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Pink colonies</a:t>
            </a:r>
          </a:p>
          <a:p>
            <a:pPr lvl="0" algn="ctr" rtl="0"/>
            <a:r>
              <a:rPr lang="en-US" sz="14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>
                <a:solidFill>
                  <a:srgbClr val="FF3399"/>
                </a:solidFill>
                <a:latin typeface="Arial Black" panose="020B0A04020102020204" pitchFamily="34" charset="0"/>
              </a:rPr>
              <a:t>LFC</a:t>
            </a:r>
            <a:endParaRPr lang="ar-SA" sz="2800" dirty="0">
              <a:solidFill>
                <a:srgbClr val="4BACC6">
                  <a:lumMod val="50000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76256" y="2978466"/>
            <a:ext cx="1896404" cy="160043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0"/>
            <a:r>
              <a:rPr lang="en-US" sz="14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CLED agar showing growth of  Lactose fermenter </a:t>
            </a:r>
          </a:p>
          <a:p>
            <a:pPr lvl="0" algn="ctr" rtl="0"/>
            <a:r>
              <a:rPr lang="en-US" sz="14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yellow colonies</a:t>
            </a:r>
          </a:p>
          <a:p>
            <a:pPr lvl="0" algn="ctr" rtl="0"/>
            <a:r>
              <a:rPr lang="en-US" sz="14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>
                <a:solidFill>
                  <a:srgbClr val="CDC800"/>
                </a:solidFill>
                <a:latin typeface="Arial Black" panose="020B0A04020102020204" pitchFamily="34" charset="0"/>
              </a:rPr>
              <a:t>LFC</a:t>
            </a:r>
            <a:endParaRPr lang="ar-SA" sz="2800" dirty="0">
              <a:solidFill>
                <a:srgbClr val="CDC8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31711" y="5087938"/>
            <a:ext cx="1380249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0"/>
            <a:r>
              <a:rPr lang="en-US" sz="14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Indole Reactions Test:</a:t>
            </a:r>
          </a:p>
          <a:p>
            <a:pPr lvl="0" algn="ctr" rtl="0"/>
            <a:r>
              <a:rPr lang="en-US" sz="14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Positive</a:t>
            </a:r>
          </a:p>
        </p:txBody>
      </p:sp>
    </p:spTree>
    <p:extLst>
      <p:ext uri="{BB962C8B-B14F-4D97-AF65-F5344CB8AC3E}">
        <p14:creationId xmlns:p14="http://schemas.microsoft.com/office/powerpoint/2010/main" val="5316952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ctrTitle"/>
          </p:nvPr>
        </p:nvSpPr>
        <p:spPr>
          <a:xfrm>
            <a:off x="1403648" y="332656"/>
            <a:ext cx="6045426" cy="578768"/>
          </a:xfrm>
        </p:spPr>
        <p:txBody>
          <a:bodyPr>
            <a:noAutofit/>
          </a:bodyPr>
          <a:lstStyle/>
          <a:p>
            <a:r>
              <a:rPr lang="en-US" altLang="ar-SA" sz="5400" i="1" dirty="0">
                <a:solidFill>
                  <a:srgbClr val="C00000"/>
                </a:solidFill>
                <a:latin typeface="Arial Black" panose="020B0A04020102020204" pitchFamily="34" charset="0"/>
              </a:rPr>
              <a:t>E. coli </a:t>
            </a:r>
            <a:endParaRPr lang="ar-SA" altLang="ar-SA" sz="5400" i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233467"/>
            <a:ext cx="80648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Antibiotic Susceptibility Test</a:t>
            </a:r>
            <a:endParaRPr lang="ar-SA" sz="3600" b="1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140968"/>
            <a:ext cx="268605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0461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ctrTitle"/>
          </p:nvPr>
        </p:nvSpPr>
        <p:spPr>
          <a:xfrm>
            <a:off x="179512" y="188640"/>
            <a:ext cx="8593148" cy="578768"/>
          </a:xfrm>
        </p:spPr>
        <p:txBody>
          <a:bodyPr>
            <a:noAutofit/>
          </a:bodyPr>
          <a:lstStyle/>
          <a:p>
            <a:pPr rtl="0"/>
            <a:r>
              <a:rPr lang="en-US" altLang="ar-SA" sz="4800" i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Klebseilla</a:t>
            </a:r>
            <a:r>
              <a:rPr lang="en-US" altLang="ar-SA" sz="4800" i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en-US" altLang="ar-SA" sz="4800" i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spp</a:t>
            </a:r>
            <a:endParaRPr lang="en-US" altLang="ar-SA" sz="5400" i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369878"/>
              </p:ext>
            </p:extLst>
          </p:nvPr>
        </p:nvGraphicFramePr>
        <p:xfrm>
          <a:off x="179512" y="836712"/>
          <a:ext cx="8640961" cy="5688632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3780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1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79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32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9983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Microscopic appearance Gram negative bacilli</a:t>
                      </a:r>
                    </a:p>
                  </a:txBody>
                  <a:tcPr anchor="b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Morphology </a:t>
                      </a:r>
                      <a:endParaRPr lang="en-US" sz="1600" dirty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319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rtl="0"/>
                      <a:endParaRPr kumimoji="0" lang="ar-SA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4BACC6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Culture</a:t>
                      </a:r>
                      <a:endParaRPr lang="ar-SA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60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APE 20 E test</a:t>
                      </a:r>
                    </a:p>
                  </a:txBody>
                  <a:tcPr anchor="b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kumimoji="0" lang="en-US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Identification</a:t>
                      </a:r>
                      <a:endParaRPr kumimoji="0" lang="ar-SA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7" t="13432" r="47934"/>
          <a:stretch/>
        </p:blipFill>
        <p:spPr bwMode="auto">
          <a:xfrm>
            <a:off x="2038946" y="4797152"/>
            <a:ext cx="792765" cy="16418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7" y="980728"/>
            <a:ext cx="1791628" cy="13419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635896" y="2852936"/>
            <a:ext cx="1896404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0"/>
            <a:r>
              <a:rPr lang="en-US" sz="1400" dirty="0" err="1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MacConkey</a:t>
            </a:r>
            <a:r>
              <a:rPr lang="en-US" sz="14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 agar showing growth of Lactose Fermenter </a:t>
            </a:r>
          </a:p>
          <a:p>
            <a:pPr lvl="0" algn="ctr" rtl="0"/>
            <a:r>
              <a:rPr lang="en-US" sz="1400" u="sng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Mucoid</a:t>
            </a:r>
            <a:r>
              <a:rPr lang="en-US" sz="14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 Pink colonies</a:t>
            </a:r>
          </a:p>
          <a:p>
            <a:pPr lvl="0" algn="ctr" rtl="0"/>
            <a:r>
              <a:rPr lang="en-US" sz="14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>
                <a:solidFill>
                  <a:srgbClr val="FF3399"/>
                </a:solidFill>
                <a:latin typeface="Arial Black" panose="020B0A04020102020204" pitchFamily="34" charset="0"/>
              </a:rPr>
              <a:t>LFC</a:t>
            </a:r>
            <a:endParaRPr lang="ar-SA" sz="2800" dirty="0">
              <a:solidFill>
                <a:srgbClr val="4BACC6">
                  <a:lumMod val="50000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76256" y="2852936"/>
            <a:ext cx="1896404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0"/>
            <a:r>
              <a:rPr lang="en-US" sz="14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CLED agar showing growth of  Lactose fermenter </a:t>
            </a:r>
          </a:p>
          <a:p>
            <a:pPr lvl="0" algn="ctr" rtl="0"/>
            <a:r>
              <a:rPr lang="en-US" sz="1400" u="sng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Mucoid</a:t>
            </a:r>
            <a:r>
              <a:rPr lang="en-US" sz="14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 yellow colonies</a:t>
            </a:r>
          </a:p>
          <a:p>
            <a:pPr lvl="0" algn="ctr" rtl="0"/>
            <a:r>
              <a:rPr lang="en-US" sz="14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>
                <a:solidFill>
                  <a:srgbClr val="CDC800"/>
                </a:solidFill>
                <a:latin typeface="Arial Black" panose="020B0A04020102020204" pitchFamily="34" charset="0"/>
              </a:rPr>
              <a:t>LFC</a:t>
            </a:r>
            <a:endParaRPr lang="ar-SA" sz="2800" dirty="0">
              <a:solidFill>
                <a:srgbClr val="CDC8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31711" y="5087938"/>
            <a:ext cx="1380249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0"/>
            <a:r>
              <a:rPr lang="en-US" sz="14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Indole Reactions Test:</a:t>
            </a:r>
          </a:p>
          <a:p>
            <a:pPr lvl="0" algn="ctr" rtl="0"/>
            <a:r>
              <a:rPr lang="en-US" sz="14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Negative</a:t>
            </a:r>
          </a:p>
        </p:txBody>
      </p:sp>
      <p:pic>
        <p:nvPicPr>
          <p:cNvPr id="12" name="Picture 4" descr="C:\Documents and Settings\Dr.Fauzia\My Documents\My Pictures\02-Klebsiell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792" y="2978465"/>
            <a:ext cx="1480033" cy="1546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9911" y="2983133"/>
            <a:ext cx="1528934" cy="1537579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22" b="7375"/>
          <a:stretch/>
        </p:blipFill>
        <p:spPr bwMode="auto">
          <a:xfrm>
            <a:off x="4381507" y="5046943"/>
            <a:ext cx="4294949" cy="87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15889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1233467"/>
            <a:ext cx="80648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Antibiotic Susceptibility Test</a:t>
            </a:r>
            <a:endParaRPr lang="ar-SA" sz="3600" b="1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9512" y="874709"/>
            <a:ext cx="8593148" cy="578768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ar-SA" sz="4800" i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Klebseilla</a:t>
            </a:r>
            <a:r>
              <a:rPr lang="en-US" altLang="ar-SA" sz="4800" i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en-US" altLang="ar-SA" sz="4800" i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spp</a:t>
            </a:r>
            <a:br>
              <a:rPr lang="en-US" altLang="ar-SA" sz="5400" i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en-US" altLang="ar-SA" sz="5400" i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9" r="15859"/>
          <a:stretch/>
        </p:blipFill>
        <p:spPr bwMode="auto">
          <a:xfrm>
            <a:off x="2555776" y="2803644"/>
            <a:ext cx="3478300" cy="292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0034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ctrTitle"/>
          </p:nvPr>
        </p:nvSpPr>
        <p:spPr>
          <a:xfrm>
            <a:off x="179512" y="545976"/>
            <a:ext cx="8593148" cy="578768"/>
          </a:xfrm>
        </p:spPr>
        <p:txBody>
          <a:bodyPr>
            <a:noAutofit/>
          </a:bodyPr>
          <a:lstStyle/>
          <a:p>
            <a:pPr rtl="0"/>
            <a:r>
              <a:rPr lang="en-US" altLang="ar-SA" sz="4800" i="1" dirty="0">
                <a:solidFill>
                  <a:srgbClr val="C00000"/>
                </a:solidFill>
                <a:latin typeface="Arial Black" panose="020B0A04020102020204" pitchFamily="34" charset="0"/>
              </a:rPr>
              <a:t>Proteus </a:t>
            </a:r>
            <a:r>
              <a:rPr lang="en-US" altLang="ar-SA" sz="4800" i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spp</a:t>
            </a:r>
            <a:br>
              <a:rPr lang="en-US" altLang="ar-SA" sz="5400" i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en-US" altLang="ar-SA" sz="5400" i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346388"/>
              </p:ext>
            </p:extLst>
          </p:nvPr>
        </p:nvGraphicFramePr>
        <p:xfrm>
          <a:off x="179512" y="980728"/>
          <a:ext cx="8640961" cy="533421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3780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56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3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32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28192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Microscopic appearance Gram negative bacilli</a:t>
                      </a:r>
                    </a:p>
                  </a:txBody>
                  <a:tcPr anchor="b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Morphology </a:t>
                      </a:r>
                      <a:endParaRPr lang="en-US" sz="1600" dirty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8658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rtl="0"/>
                      <a:endParaRPr kumimoji="0" lang="ar-SA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4BACC6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Culture</a:t>
                      </a:r>
                      <a:endParaRPr lang="ar-SA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736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APE 20 E test</a:t>
                      </a:r>
                    </a:p>
                  </a:txBody>
                  <a:tcPr anchor="b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kumimoji="0" lang="en-US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Identification</a:t>
                      </a:r>
                      <a:endParaRPr kumimoji="0" lang="ar-SA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1052736"/>
            <a:ext cx="1791628" cy="13419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468825" y="3222268"/>
            <a:ext cx="2063475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0"/>
            <a:r>
              <a:rPr lang="en-US" sz="16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Blood culture plate showing swarm of</a:t>
            </a:r>
          </a:p>
          <a:p>
            <a:pPr lvl="0" algn="ctr" rtl="0"/>
            <a:r>
              <a:rPr lang="en-US" sz="16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 </a:t>
            </a:r>
            <a:r>
              <a:rPr lang="en-US" sz="1600" i="1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Proteus</a:t>
            </a:r>
            <a:endParaRPr lang="ar-SA" sz="1600" i="1" dirty="0">
              <a:solidFill>
                <a:srgbClr val="4BACC6">
                  <a:lumMod val="50000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72997" y="3124125"/>
            <a:ext cx="2363499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0"/>
            <a:r>
              <a:rPr lang="en-US" sz="14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CLED  [(</a:t>
            </a:r>
            <a:r>
              <a:rPr lang="en-US" sz="1400" dirty="0" err="1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Cystine</a:t>
            </a:r>
            <a:r>
              <a:rPr lang="en-US" sz="14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-Lactose-Electrolyte-Deficient) - Inhibits The </a:t>
            </a:r>
            <a:r>
              <a:rPr lang="en-US" sz="1400" i="1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Proteus</a:t>
            </a:r>
            <a:r>
              <a:rPr lang="en-US" sz="14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 Swarming</a:t>
            </a:r>
          </a:p>
          <a:p>
            <a:pPr lvl="0" algn="ctr" rtl="0"/>
            <a:r>
              <a:rPr lang="en-US" sz="14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 </a:t>
            </a:r>
            <a:endParaRPr lang="ar-SA" sz="2800" dirty="0">
              <a:solidFill>
                <a:schemeClr val="bg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87695" y="4797152"/>
            <a:ext cx="2028321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0"/>
            <a:r>
              <a:rPr lang="en-US" sz="1200" i="1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Proteus</a:t>
            </a:r>
            <a:r>
              <a:rPr lang="en-US" sz="12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 is Urease positive</a:t>
            </a:r>
          </a:p>
          <a:p>
            <a:pPr lvl="0" algn="ctr" rtl="0"/>
            <a:r>
              <a:rPr lang="en-US" sz="12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Urease splits urea into  ammonia; and alkalinizes  the urine with production of  crystals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8792" y="2983134"/>
            <a:ext cx="1549270" cy="1471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2827525"/>
            <a:ext cx="1317482" cy="1537579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4009" y="4725144"/>
            <a:ext cx="4104455" cy="1194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عنصر نائب للمحتوى 4" descr="http://www.atsu.edu/faculty/chamberlain/Website/lab/idlab/urease.jp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792" y="4653136"/>
            <a:ext cx="774635" cy="153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19771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1233467"/>
            <a:ext cx="80648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Antibiotic Susceptibility Test</a:t>
            </a:r>
            <a:endParaRPr lang="ar-SA" sz="3600" b="1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9512" y="874709"/>
            <a:ext cx="8593148" cy="578768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ar-SA" sz="4800" i="1" dirty="0">
                <a:solidFill>
                  <a:srgbClr val="C00000"/>
                </a:solidFill>
                <a:latin typeface="Arial Black" panose="020B0A04020102020204" pitchFamily="34" charset="0"/>
              </a:rPr>
              <a:t>Proteus </a:t>
            </a:r>
            <a:r>
              <a:rPr lang="en-US" altLang="ar-SA" sz="4800" i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spp</a:t>
            </a:r>
            <a:br>
              <a:rPr lang="en-US" altLang="ar-SA" sz="5400" i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en-US" altLang="ar-SA" sz="5400" i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492896"/>
            <a:ext cx="4579015" cy="34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32368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8593148" cy="578768"/>
          </a:xfrm>
        </p:spPr>
        <p:txBody>
          <a:bodyPr>
            <a:noAutofit/>
          </a:bodyPr>
          <a:lstStyle/>
          <a:p>
            <a:pPr rtl="0"/>
            <a:r>
              <a:rPr lang="en-US" altLang="ar-SA" i="1" dirty="0">
                <a:solidFill>
                  <a:srgbClr val="C00000"/>
                </a:solidFill>
                <a:latin typeface="Arial Black" panose="020B0A04020102020204" pitchFamily="34" charset="0"/>
              </a:rPr>
              <a:t>Pseudomonas </a:t>
            </a:r>
            <a:r>
              <a:rPr lang="en-US" altLang="ar-SA" i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spp</a:t>
            </a:r>
            <a:endParaRPr lang="en-US" altLang="ar-SA" i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693828"/>
              </p:ext>
            </p:extLst>
          </p:nvPr>
        </p:nvGraphicFramePr>
        <p:xfrm>
          <a:off x="179512" y="980729"/>
          <a:ext cx="8640961" cy="5616624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3780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56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3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32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63706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Microscopic appearance Gram negative bacilli</a:t>
                      </a:r>
                    </a:p>
                  </a:txBody>
                  <a:tcPr anchor="b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Morphology </a:t>
                      </a:r>
                      <a:endParaRPr lang="en-US" sz="1600" dirty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739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rtl="0"/>
                      <a:endParaRPr kumimoji="0" lang="ar-SA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4BACC6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Culture</a:t>
                      </a:r>
                      <a:endParaRPr lang="ar-SA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552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APE 20 E test</a:t>
                      </a:r>
                    </a:p>
                  </a:txBody>
                  <a:tcPr anchor="b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Oxidase positive test</a:t>
                      </a:r>
                      <a:endParaRPr lang="ar-SA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kumimoji="0" lang="en-US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Identification</a:t>
                      </a:r>
                      <a:endParaRPr kumimoji="0" lang="ar-SA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1052736"/>
            <a:ext cx="1791628" cy="13419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825586" y="3057705"/>
            <a:ext cx="2063475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0"/>
            <a:r>
              <a:rPr lang="en-US" sz="16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Nutrient Agar showing growth of </a:t>
            </a:r>
            <a:r>
              <a:rPr lang="en-US" sz="1600" i="1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Pseudomonas</a:t>
            </a:r>
          </a:p>
          <a:p>
            <a:pPr lvl="0" algn="ctr" rtl="0"/>
            <a:r>
              <a:rPr lang="en-US" sz="1600" i="1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pigmentation </a:t>
            </a:r>
            <a:r>
              <a:rPr lang="en-US" sz="16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 </a:t>
            </a:r>
            <a:endParaRPr lang="ar-SA" sz="1600" i="1" dirty="0">
              <a:solidFill>
                <a:srgbClr val="4BACC6">
                  <a:lumMod val="50000"/>
                </a:srgbClr>
              </a:solidFill>
              <a:latin typeface="Arial Black" panose="020B0A0402010202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8774" y="2991221"/>
            <a:ext cx="1317482" cy="144589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1791" y="4862088"/>
            <a:ext cx="2908642" cy="134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495000" y="2860411"/>
            <a:ext cx="2013103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0"/>
            <a:r>
              <a:rPr lang="en-US" sz="1400" dirty="0" err="1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MacConkey</a:t>
            </a:r>
            <a:r>
              <a:rPr lang="en-US" sz="14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 agar showing growth of Non-Lactose Fermenter </a:t>
            </a:r>
          </a:p>
          <a:p>
            <a:pPr lvl="0" algn="ctr" rtl="0"/>
            <a:r>
              <a:rPr lang="en-US" sz="1400" u="sng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Mucoid</a:t>
            </a:r>
            <a:r>
              <a:rPr lang="en-US" sz="14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 Pink colonies</a:t>
            </a:r>
          </a:p>
          <a:p>
            <a:pPr lvl="0" algn="ctr" rtl="0"/>
            <a:r>
              <a:rPr lang="en-US" sz="14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>
                <a:solidFill>
                  <a:srgbClr val="FFC000"/>
                </a:solidFill>
                <a:latin typeface="Arial Black" panose="020B0A04020102020204" pitchFamily="34" charset="0"/>
              </a:rPr>
              <a:t>NLFC</a:t>
            </a:r>
            <a:endParaRPr lang="ar-SA" sz="28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Picture 8" descr="http://archive.microbelibrary.org/microbelibrary/files/ccImages/Articleimages/Atlas-Mac/Pseudomonas%20aeruginosa%20fig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988" y="2977719"/>
            <a:ext cx="1485900" cy="153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C:\Documents and Settings\Dr.Fauzia\My Documents\My Pictures\oxidase tes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4971244"/>
            <a:ext cx="1986287" cy="112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20740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1233467"/>
            <a:ext cx="80648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Antibiotic Susceptibility Test</a:t>
            </a:r>
            <a:endParaRPr lang="ar-SA" sz="3600" b="1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03418" y="404664"/>
            <a:ext cx="8593148" cy="578768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ar-SA" sz="4800" i="1" dirty="0">
                <a:solidFill>
                  <a:srgbClr val="C00000"/>
                </a:solidFill>
                <a:latin typeface="Arial Black" panose="020B0A04020102020204" pitchFamily="34" charset="0"/>
              </a:rPr>
              <a:t>Pseudomonas </a:t>
            </a:r>
            <a:r>
              <a:rPr lang="en-US" altLang="ar-SA" sz="4800" i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spp</a:t>
            </a:r>
            <a:endParaRPr lang="en-US" altLang="ar-SA" sz="5400" i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814701"/>
            <a:ext cx="2877515" cy="2905691"/>
          </a:xfrm>
          <a:prstGeom prst="rect">
            <a:avLst/>
          </a:prstGeom>
        </p:spPr>
      </p:pic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27658"/>
            <a:ext cx="3451225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3239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ubtitle 2"/>
          <p:cNvSpPr>
            <a:spLocks noGrp="1"/>
          </p:cNvSpPr>
          <p:nvPr>
            <p:ph type="ctrTitle"/>
          </p:nvPr>
        </p:nvSpPr>
        <p:spPr>
          <a:xfrm>
            <a:off x="0" y="404664"/>
            <a:ext cx="9144000" cy="1440160"/>
          </a:xfrm>
        </p:spPr>
        <p:txBody>
          <a:bodyPr>
            <a:normAutofit fontScale="90000"/>
          </a:bodyPr>
          <a:lstStyle/>
          <a:p>
            <a:pPr rtl="0"/>
            <a:r>
              <a:rPr lang="en-US" altLang="ar-SA" sz="6600" b="1" dirty="0">
                <a:solidFill>
                  <a:srgbClr val="C00000"/>
                </a:solidFill>
                <a:latin typeface="Arial Black" panose="020B0A04020102020204" pitchFamily="34" charset="0"/>
              </a:rPr>
              <a:t>Gram Positive Cocci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504" y="2082831"/>
            <a:ext cx="7854951" cy="3744416"/>
          </a:xfrm>
        </p:spPr>
        <p:txBody>
          <a:bodyPr rtlCol="1">
            <a:noAutofit/>
          </a:bodyPr>
          <a:lstStyle/>
          <a:p>
            <a:pPr marL="571500" indent="-571500" algn="l" rtl="0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Staphylococci </a:t>
            </a:r>
          </a:p>
          <a:p>
            <a:pPr marL="1028700" lvl="1" indent="-571500" algn="l" rtl="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Coagulase-positive (</a:t>
            </a:r>
            <a:r>
              <a:rPr lang="en-US" sz="1800" i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Staph. aureus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)   </a:t>
            </a:r>
          </a:p>
          <a:p>
            <a:pPr marL="1028700" lvl="1" indent="-571500" algn="l" rtl="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Coagulase negative (</a:t>
            </a:r>
            <a:r>
              <a:rPr lang="en-US" sz="1800" i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Staph. </a:t>
            </a:r>
            <a:r>
              <a:rPr lang="en-US" sz="1800" i="1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saprophyticus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) </a:t>
            </a:r>
          </a:p>
          <a:p>
            <a:pPr marL="1028700" lvl="1" indent="-571500" algn="l" rtl="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Coagulase negative (Staph. epidermidis) </a:t>
            </a:r>
          </a:p>
          <a:p>
            <a:pPr marL="571500" indent="-571500" algn="l" rtl="0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b="1" i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Streptococcus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(group B)</a:t>
            </a:r>
          </a:p>
          <a:p>
            <a:pPr marL="571500" lvl="2" indent="-571500" algn="l" rtl="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Enterococci </a:t>
            </a:r>
          </a:p>
          <a:p>
            <a:pPr marL="571500" indent="-571500" algn="l" rtl="0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066" y="2060848"/>
            <a:ext cx="1991888" cy="18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066" y="4509120"/>
            <a:ext cx="1991889" cy="18751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36200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8593148" cy="578768"/>
          </a:xfrm>
        </p:spPr>
        <p:txBody>
          <a:bodyPr>
            <a:noAutofit/>
          </a:bodyPr>
          <a:lstStyle/>
          <a:p>
            <a:pPr rtl="0"/>
            <a:r>
              <a:rPr lang="en-US" altLang="ar-SA" i="1" dirty="0">
                <a:solidFill>
                  <a:srgbClr val="C00000"/>
                </a:solidFill>
                <a:latin typeface="Arial Black" panose="020B0A04020102020204" pitchFamily="34" charset="0"/>
              </a:rPr>
              <a:t>Staph. aureus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230659"/>
              </p:ext>
            </p:extLst>
          </p:nvPr>
        </p:nvGraphicFramePr>
        <p:xfrm>
          <a:off x="179512" y="980729"/>
          <a:ext cx="8640961" cy="5616624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8402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7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3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6370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Microscopic appearance: Gram positive cocci in clusters</a:t>
                      </a:r>
                    </a:p>
                  </a:txBody>
                  <a:tcPr anchor="b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Morphology </a:t>
                      </a:r>
                      <a:endParaRPr lang="en-US" sz="1600" dirty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7390">
                <a:tc gridSpan="2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Culture</a:t>
                      </a:r>
                      <a:endParaRPr lang="ar-SA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55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     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BACC6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                 </a:t>
                      </a:r>
                      <a:r>
                        <a:rPr kumimoji="0" lang="pt-B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Catalase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2H</a:t>
                      </a:r>
                      <a:r>
                        <a:rPr kumimoji="0" lang="pt-B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pt-B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O</a:t>
                      </a:r>
                      <a:r>
                        <a:rPr kumimoji="0" lang="pt-B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pt-B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                     O</a:t>
                      </a:r>
                      <a:r>
                        <a:rPr kumimoji="0" lang="pt-B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pt-B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+ 2H</a:t>
                      </a:r>
                      <a:r>
                        <a:rPr kumimoji="0" lang="pt-B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pt-B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Catalase test = Positive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Streptococci vs. Staphylococci</a:t>
                      </a:r>
                    </a:p>
                  </a:txBody>
                  <a:tcPr anchor="b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Coagulase test = Positive</a:t>
                      </a:r>
                      <a:endParaRPr lang="ar-SA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kumimoji="0" lang="en-US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Identification</a:t>
                      </a:r>
                      <a:endParaRPr kumimoji="0" lang="ar-SA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346" y="1052736"/>
            <a:ext cx="1484889" cy="13419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5251790" y="3147243"/>
            <a:ext cx="320318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0"/>
            <a:r>
              <a:rPr lang="en-US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Blood culture plate showing growth of golden yellow colonies</a:t>
            </a:r>
          </a:p>
          <a:p>
            <a:pPr lvl="0" algn="ctr" rtl="0"/>
            <a:r>
              <a:rPr lang="en-US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 </a:t>
            </a:r>
            <a:endParaRPr lang="ar-SA" sz="3600" dirty="0">
              <a:solidFill>
                <a:srgbClr val="4BACC6">
                  <a:lumMod val="50000"/>
                </a:srgbClr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5776" y="2955320"/>
            <a:ext cx="1871874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5776" y="4877815"/>
            <a:ext cx="1776053" cy="1332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27694" y="4869160"/>
            <a:ext cx="432215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solidFill>
                  <a:srgbClr val="FF0000"/>
                </a:solidFill>
              </a:rPr>
              <a:t>+</a:t>
            </a:r>
          </a:p>
          <a:p>
            <a:pPr algn="ctr" rtl="0"/>
            <a:r>
              <a:rPr lang="en-US" sz="3200" b="1" dirty="0">
                <a:solidFill>
                  <a:srgbClr val="FF0000"/>
                </a:solidFill>
              </a:rPr>
              <a:t>_</a:t>
            </a:r>
            <a:endParaRPr lang="ar-SA" sz="3200" b="1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156176" y="6021288"/>
            <a:ext cx="98523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57" y="4797152"/>
            <a:ext cx="1706679" cy="94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91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1">
            <a:normAutofit/>
          </a:bodyPr>
          <a:lstStyle/>
          <a:p>
            <a:pPr rtl="0" fontAlgn="auto">
              <a:spcAft>
                <a:spcPts val="0"/>
              </a:spcAft>
              <a:defRPr/>
            </a:pPr>
            <a:r>
              <a:rPr lang="en-US" b="1" dirty="0">
                <a:ln w="50800"/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TYPE OF SPECIMENS </a:t>
            </a:r>
            <a:endParaRPr lang="ar-SA" b="1" dirty="0">
              <a:ln w="50800"/>
              <a:solidFill>
                <a:srgbClr val="C00000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229600" cy="3733800"/>
          </a:xfrm>
        </p:spPr>
        <p:txBody>
          <a:bodyPr rtlCol="1">
            <a:normAutofit/>
          </a:bodyPr>
          <a:lstStyle/>
          <a:p>
            <a:pPr lvl="1" algn="l" rtl="0">
              <a:lnSpc>
                <a:spcPct val="16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Midstream urine (MSU)</a:t>
            </a:r>
          </a:p>
          <a:p>
            <a:pPr lvl="1" algn="l" rtl="0">
              <a:lnSpc>
                <a:spcPct val="16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Adhesive bag</a:t>
            </a:r>
          </a:p>
          <a:p>
            <a:pPr lvl="1" algn="l" rtl="0">
              <a:lnSpc>
                <a:spcPct val="16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Suprapubic Aspiration</a:t>
            </a:r>
          </a:p>
          <a:p>
            <a:pPr lvl="1" algn="l" rtl="0">
              <a:lnSpc>
                <a:spcPct val="16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Catheter sample </a:t>
            </a:r>
          </a:p>
          <a:p>
            <a:pPr algn="l" fontAlgn="auto">
              <a:spcAft>
                <a:spcPts val="0"/>
              </a:spcAft>
              <a:defRPr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0780263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1233467"/>
            <a:ext cx="80648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Antibiotic Susceptibility Test</a:t>
            </a:r>
            <a:endParaRPr lang="ar-SA" sz="3600" b="1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03418" y="404664"/>
            <a:ext cx="8593148" cy="578768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ar-SA" sz="4800" i="1" dirty="0">
                <a:solidFill>
                  <a:srgbClr val="C00000"/>
                </a:solidFill>
                <a:latin typeface="Arial Black" panose="020B0A04020102020204" pitchFamily="34" charset="0"/>
              </a:rPr>
              <a:t>Staph. aureus</a:t>
            </a:r>
            <a:endParaRPr lang="en-US" altLang="ar-SA" sz="5400" i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552" y="2993107"/>
            <a:ext cx="2548880" cy="254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54837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593148" cy="578768"/>
          </a:xfrm>
        </p:spPr>
        <p:txBody>
          <a:bodyPr>
            <a:noAutofit/>
          </a:bodyPr>
          <a:lstStyle/>
          <a:p>
            <a:pPr rtl="0"/>
            <a:r>
              <a:rPr lang="en-US" altLang="ar-SA" i="1" dirty="0">
                <a:solidFill>
                  <a:srgbClr val="C00000"/>
                </a:solidFill>
                <a:latin typeface="Arial Black" panose="020B0A04020102020204" pitchFamily="34" charset="0"/>
              </a:rPr>
              <a:t>Staph. </a:t>
            </a:r>
            <a:r>
              <a:rPr lang="en-US" altLang="ar-SA" i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saprophyticus</a:t>
            </a:r>
            <a:endParaRPr lang="en-US" altLang="ar-SA" i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945003"/>
              </p:ext>
            </p:extLst>
          </p:nvPr>
        </p:nvGraphicFramePr>
        <p:xfrm>
          <a:off x="179512" y="764704"/>
          <a:ext cx="8640961" cy="5877271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415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2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90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32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4078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Microscopic appearance: Gram positive cocci in clusters </a:t>
                      </a:r>
                    </a:p>
                  </a:txBody>
                  <a:tcPr anchor="b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Morphology </a:t>
                      </a:r>
                      <a:endParaRPr lang="en-US" sz="1600" dirty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2932">
                <a:tc gridSpan="3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Culture</a:t>
                      </a:r>
                      <a:endParaRPr lang="ar-SA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35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Novobiocin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Test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Resistant</a:t>
                      </a:r>
                    </a:p>
                  </a:txBody>
                  <a:tcPr anchor="b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     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BACC6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BACC6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BACC6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BACC6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BACC6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BACC6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         </a:t>
                      </a:r>
                      <a:r>
                        <a:rPr kumimoji="0" lang="pt-B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Catalase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2H</a:t>
                      </a:r>
                      <a:r>
                        <a:rPr kumimoji="0" lang="pt-BR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O</a:t>
                      </a:r>
                      <a:r>
                        <a:rPr kumimoji="0" lang="pt-BR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               O</a:t>
                      </a:r>
                      <a:r>
                        <a:rPr kumimoji="0" lang="pt-BR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+ 2H</a:t>
                      </a:r>
                      <a:r>
                        <a:rPr kumimoji="0" lang="pt-BR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Catalase test = Positive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Streptococci vs. Staphylococci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BACC6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Coagulase test = Negative</a:t>
                      </a:r>
                      <a:endParaRPr lang="ar-SA" dirty="0"/>
                    </a:p>
                  </a:txBody>
                  <a:tcPr anchor="b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kumimoji="0" lang="en-US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Identification</a:t>
                      </a:r>
                      <a:endParaRPr kumimoji="0" lang="ar-SA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346" y="908720"/>
            <a:ext cx="1484889" cy="13419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5251790" y="3147243"/>
            <a:ext cx="320318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0"/>
            <a:r>
              <a:rPr lang="en-US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Blood culture plate showing growth of white colonies</a:t>
            </a:r>
          </a:p>
          <a:p>
            <a:pPr lvl="0" algn="ctr" rtl="0"/>
            <a:r>
              <a:rPr lang="en-US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 </a:t>
            </a:r>
            <a:endParaRPr lang="ar-SA" sz="3600" dirty="0">
              <a:solidFill>
                <a:srgbClr val="4BACC6">
                  <a:lumMod val="50000"/>
                </a:srgbClr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5776" y="2789989"/>
            <a:ext cx="1702109" cy="17191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1889" y="4766183"/>
            <a:ext cx="1418020" cy="106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3808" y="4653136"/>
            <a:ext cx="432215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solidFill>
                  <a:srgbClr val="FF0000"/>
                </a:solidFill>
              </a:rPr>
              <a:t>+</a:t>
            </a:r>
          </a:p>
          <a:p>
            <a:pPr algn="ctr" rtl="0"/>
            <a:r>
              <a:rPr lang="en-US" sz="3200" b="1" dirty="0">
                <a:solidFill>
                  <a:srgbClr val="FF0000"/>
                </a:solidFill>
              </a:rPr>
              <a:t>_</a:t>
            </a:r>
            <a:endParaRPr lang="ar-SA" sz="3200" b="1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716016" y="5949280"/>
            <a:ext cx="63663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778" y="4766183"/>
            <a:ext cx="1709192" cy="12306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45778" y="4725144"/>
            <a:ext cx="17091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 rtl="0"/>
            <a:r>
              <a:rPr lang="en-US" b="1" dirty="0">
                <a:solidFill>
                  <a:srgbClr val="FFFF00"/>
                </a:solidFill>
                <a:latin typeface="Arial Black" panose="020B0A04020102020204" pitchFamily="34" charset="0"/>
              </a:rPr>
              <a:t>R           S</a:t>
            </a:r>
            <a:endParaRPr lang="ar-SA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481" y="4725144"/>
            <a:ext cx="1706679" cy="94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729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1233467"/>
            <a:ext cx="80648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Antibiotic Susceptibility Test</a:t>
            </a:r>
            <a:endParaRPr lang="ar-SA" sz="3600" b="1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03418" y="404664"/>
            <a:ext cx="8593148" cy="578768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ar-SA" i="1" dirty="0">
                <a:solidFill>
                  <a:srgbClr val="C00000"/>
                </a:solidFill>
                <a:latin typeface="Arial Black" panose="020B0A04020102020204" pitchFamily="34" charset="0"/>
              </a:rPr>
              <a:t>Staph. </a:t>
            </a:r>
            <a:r>
              <a:rPr lang="en-US" altLang="ar-SA" i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saprophyticus</a:t>
            </a:r>
            <a:endParaRPr lang="en-US" altLang="ar-SA" sz="5400" i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308" y="2670460"/>
            <a:ext cx="3905220" cy="3194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40761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8593148" cy="578768"/>
          </a:xfrm>
        </p:spPr>
        <p:txBody>
          <a:bodyPr>
            <a:noAutofit/>
          </a:bodyPr>
          <a:lstStyle/>
          <a:p>
            <a:pPr rtl="0"/>
            <a:r>
              <a:rPr lang="en-US" altLang="ar-SA" i="1" dirty="0">
                <a:solidFill>
                  <a:srgbClr val="C00000"/>
                </a:solidFill>
                <a:latin typeface="Arial Black" panose="020B0A04020102020204" pitchFamily="34" charset="0"/>
              </a:rPr>
              <a:t>Staph. epidermidis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022747"/>
              </p:ext>
            </p:extLst>
          </p:nvPr>
        </p:nvGraphicFramePr>
        <p:xfrm>
          <a:off x="179512" y="980729"/>
          <a:ext cx="8640961" cy="5616623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415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2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90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32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50941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Microscopic appearance: Gram positive cocci in clusters</a:t>
                      </a:r>
                    </a:p>
                  </a:txBody>
                  <a:tcPr anchor="b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Morphology </a:t>
                      </a:r>
                      <a:endParaRPr lang="en-US" sz="1600" dirty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6399">
                <a:tc gridSpan="3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Culture</a:t>
                      </a:r>
                      <a:endParaRPr lang="ar-SA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928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Staph.epidermidis vs. Staph. saprophyticus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Novobiocin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test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Sensitive</a:t>
                      </a:r>
                    </a:p>
                  </a:txBody>
                  <a:tcPr anchor="b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           </a:t>
                      </a: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Catalase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2H</a:t>
                      </a:r>
                      <a:r>
                        <a:rPr kumimoji="0" lang="pt-BR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O</a:t>
                      </a:r>
                      <a:r>
                        <a:rPr kumimoji="0" lang="pt-BR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 </a:t>
                      </a: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               O</a:t>
                      </a:r>
                      <a:r>
                        <a:rPr kumimoji="0" lang="pt-BR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+2H</a:t>
                      </a:r>
                      <a:r>
                        <a:rPr kumimoji="0" lang="pt-BR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Catalase test = Positive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Streptococci vs. Staphylococci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BACC6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b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Coagulase test Negative</a:t>
                      </a:r>
                      <a:endParaRPr lang="ar-SA" dirty="0"/>
                    </a:p>
                  </a:txBody>
                  <a:tcPr anchor="b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kumimoji="0" lang="en-US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Identification</a:t>
                      </a:r>
                      <a:endParaRPr kumimoji="0" lang="ar-SA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346" y="1150904"/>
            <a:ext cx="1484889" cy="13419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5251790" y="3147243"/>
            <a:ext cx="320318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0"/>
            <a:r>
              <a:rPr lang="en-US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Blood culture plate showing growth of white colonies</a:t>
            </a:r>
          </a:p>
          <a:p>
            <a:pPr lvl="0" algn="ctr" rtl="0"/>
            <a:r>
              <a:rPr lang="en-US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 </a:t>
            </a:r>
            <a:endParaRPr lang="ar-SA" sz="3600" dirty="0">
              <a:solidFill>
                <a:srgbClr val="4BACC6">
                  <a:lumMod val="50000"/>
                </a:srgbClr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0159" y="2973572"/>
            <a:ext cx="1568491" cy="154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1889" y="4766183"/>
            <a:ext cx="1418020" cy="106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3808" y="4653136"/>
            <a:ext cx="432215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solidFill>
                  <a:srgbClr val="FF0000"/>
                </a:solidFill>
              </a:rPr>
              <a:t>+</a:t>
            </a:r>
          </a:p>
          <a:p>
            <a:pPr algn="ctr" rtl="0"/>
            <a:r>
              <a:rPr lang="en-US" sz="3200" b="1" dirty="0">
                <a:solidFill>
                  <a:srgbClr val="FF0000"/>
                </a:solidFill>
              </a:rPr>
              <a:t>_</a:t>
            </a:r>
            <a:endParaRPr lang="ar-SA" sz="3200" b="1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706853" y="5949280"/>
            <a:ext cx="63663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0" b="11023"/>
          <a:stretch/>
        </p:blipFill>
        <p:spPr>
          <a:xfrm>
            <a:off x="6745778" y="4716773"/>
            <a:ext cx="1709192" cy="9444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45778" y="4715852"/>
            <a:ext cx="17091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 rtl="0"/>
            <a:r>
              <a:rPr lang="en-US" b="1" dirty="0">
                <a:solidFill>
                  <a:srgbClr val="FFFF00"/>
                </a:solidFill>
                <a:latin typeface="Arial Black" panose="020B0A04020102020204" pitchFamily="34" charset="0"/>
              </a:rPr>
              <a:t>R           S</a:t>
            </a:r>
            <a:endParaRPr lang="ar-SA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190" y="4648959"/>
            <a:ext cx="1706679" cy="94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5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1233467"/>
            <a:ext cx="80648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Antibiotic Susceptibility Test</a:t>
            </a:r>
            <a:endParaRPr lang="ar-SA" sz="3600" b="1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03418" y="404664"/>
            <a:ext cx="8593148" cy="578768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ar-SA" i="1" dirty="0">
                <a:solidFill>
                  <a:srgbClr val="C00000"/>
                </a:solidFill>
                <a:latin typeface="Arial Black" panose="020B0A04020102020204" pitchFamily="34" charset="0"/>
              </a:rPr>
              <a:t>Staph. epidermidis</a:t>
            </a:r>
            <a:endParaRPr lang="en-US" altLang="ar-SA" sz="5400" i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535" y="2852936"/>
            <a:ext cx="4560921" cy="3061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4741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8593148" cy="578768"/>
          </a:xfrm>
        </p:spPr>
        <p:txBody>
          <a:bodyPr>
            <a:noAutofit/>
          </a:bodyPr>
          <a:lstStyle/>
          <a:p>
            <a:pPr rtl="0"/>
            <a:r>
              <a:rPr lang="en-US" altLang="ar-SA" i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Strept</a:t>
            </a:r>
            <a:r>
              <a:rPr lang="en-US" altLang="ar-SA" i="1" dirty="0">
                <a:solidFill>
                  <a:srgbClr val="C00000"/>
                </a:solidFill>
                <a:latin typeface="Arial Black" panose="020B0A04020102020204" pitchFamily="34" charset="0"/>
              </a:rPr>
              <a:t>. </a:t>
            </a:r>
            <a:r>
              <a:rPr lang="en-US" altLang="ar-SA" i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agalactiae</a:t>
            </a:r>
            <a:r>
              <a:rPr lang="en-US" altLang="ar-SA" i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en-US" altLang="ar-SA" sz="2800" i="1" dirty="0">
                <a:solidFill>
                  <a:srgbClr val="C00000"/>
                </a:solidFill>
                <a:latin typeface="Arial Black" panose="020B0A04020102020204" pitchFamily="34" charset="0"/>
              </a:rPr>
              <a:t>(group B)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967215"/>
              </p:ext>
            </p:extLst>
          </p:nvPr>
        </p:nvGraphicFramePr>
        <p:xfrm>
          <a:off x="179512" y="980729"/>
          <a:ext cx="8640961" cy="5616624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593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2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2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32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63706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Microscopic appearance: Gram positive cocci in chains </a:t>
                      </a:r>
                    </a:p>
                  </a:txBody>
                  <a:tcPr anchor="b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Morphology 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7390">
                <a:tc gridSpan="3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Culture</a:t>
                      </a:r>
                      <a:endParaRPr lang="ar-SA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55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Streptics</a:t>
                      </a:r>
                      <a:r>
                        <a:rPr kumimoji="0" lang="en-US" sz="1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Mix bacterial colony with various group-specific antisera on  a slide</a:t>
                      </a:r>
                    </a:p>
                  </a:txBody>
                  <a:tcPr anchor="b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      </a:t>
                      </a: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Catalase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2H</a:t>
                      </a:r>
                      <a:r>
                        <a:rPr kumimoji="0" lang="pt-BR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O</a:t>
                      </a:r>
                      <a:r>
                        <a:rPr kumimoji="0" lang="pt-BR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               O</a:t>
                      </a:r>
                      <a:r>
                        <a:rPr kumimoji="0" lang="pt-BR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+ 2H</a:t>
                      </a:r>
                      <a:r>
                        <a:rPr kumimoji="0" lang="pt-BR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Catalase test = Negative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Streptococci vs. Staphylococci</a:t>
                      </a:r>
                      <a:endParaRPr kumimoji="0" lang="pt-B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b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CAMP test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Positive</a:t>
                      </a:r>
                      <a:endParaRPr lang="ar-SA" sz="1600" dirty="0"/>
                    </a:p>
                  </a:txBody>
                  <a:tcPr anchor="b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kumimoji="0" lang="en-US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Identification</a:t>
                      </a:r>
                      <a:endParaRPr kumimoji="0" lang="ar-SA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124744"/>
            <a:ext cx="2040625" cy="13419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644008" y="3225750"/>
            <a:ext cx="381096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0"/>
            <a:r>
              <a:rPr lang="en-US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Blood culture plate showing growth of Beta-</a:t>
            </a:r>
            <a:r>
              <a:rPr lang="en-US" dirty="0" err="1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haemolitic</a:t>
            </a:r>
            <a:r>
              <a:rPr lang="en-US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 colonies </a:t>
            </a:r>
            <a:endParaRPr lang="ar-SA" sz="3600" dirty="0">
              <a:solidFill>
                <a:srgbClr val="4BACC6">
                  <a:lumMod val="50000"/>
                </a:srgbClr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625" y="2955320"/>
            <a:ext cx="1584176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5" r="10629"/>
          <a:stretch/>
        </p:blipFill>
        <p:spPr bwMode="auto">
          <a:xfrm>
            <a:off x="2195736" y="4831881"/>
            <a:ext cx="1308229" cy="12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4283801" y="6093296"/>
            <a:ext cx="63587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805403"/>
            <a:ext cx="1706679" cy="9402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3" y="4845495"/>
            <a:ext cx="864095" cy="722628"/>
          </a:xfrm>
          <a:prstGeom prst="rect">
            <a:avLst/>
          </a:prstGeom>
        </p:spPr>
      </p:pic>
      <p:pic>
        <p:nvPicPr>
          <p:cNvPr id="15" name="صورة 5" descr="catal.jpg"/>
          <p:cNvPicPr>
            <a:picLocks noChangeAspect="1"/>
          </p:cNvPicPr>
          <p:nvPr/>
        </p:nvPicPr>
        <p:blipFill rotWithShape="1">
          <a:blip r:embed="rId7" cstate="print"/>
          <a:srcRect l="-726" b="-4045"/>
          <a:stretch/>
        </p:blipFill>
        <p:spPr>
          <a:xfrm>
            <a:off x="7317255" y="5176700"/>
            <a:ext cx="1312893" cy="745241"/>
          </a:xfrm>
          <a:prstGeom prst="rect">
            <a:avLst/>
          </a:prstGeom>
          <a:ln>
            <a:solidFill>
              <a:sysClr val="window" lastClr="FFFFFF"/>
            </a:solidFill>
          </a:ln>
        </p:spPr>
      </p:pic>
    </p:spTree>
    <p:extLst>
      <p:ext uri="{BB962C8B-B14F-4D97-AF65-F5344CB8AC3E}">
        <p14:creationId xmlns:p14="http://schemas.microsoft.com/office/powerpoint/2010/main" val="28453641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1233467"/>
            <a:ext cx="80648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b="1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Antibiotic Susceptibility Test</a:t>
            </a:r>
            <a:endParaRPr lang="ar-SA" sz="3600" b="1" dirty="0">
              <a:solidFill>
                <a:srgbClr val="4BACC6">
                  <a:lumMod val="50000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03418" y="404664"/>
            <a:ext cx="8593148" cy="578768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ar-SA" i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Strept</a:t>
            </a:r>
            <a:r>
              <a:rPr lang="en-US" altLang="ar-SA" i="1" dirty="0">
                <a:solidFill>
                  <a:srgbClr val="C00000"/>
                </a:solidFill>
                <a:latin typeface="Arial Black" panose="020B0A04020102020204" pitchFamily="34" charset="0"/>
              </a:rPr>
              <a:t>. </a:t>
            </a:r>
            <a:r>
              <a:rPr lang="en-US" altLang="ar-SA" i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agalactiae</a:t>
            </a:r>
            <a:r>
              <a:rPr lang="en-US" altLang="ar-SA" i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en-US" altLang="ar-SA" sz="2800" i="1" dirty="0">
                <a:solidFill>
                  <a:srgbClr val="C00000"/>
                </a:solidFill>
                <a:latin typeface="Arial Black" panose="020B0A04020102020204" pitchFamily="34" charset="0"/>
              </a:rPr>
              <a:t>(group B)</a:t>
            </a:r>
            <a:endParaRPr lang="en-US" altLang="ar-SA" sz="5400" i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780928"/>
            <a:ext cx="3096344" cy="309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40237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8593148" cy="578768"/>
          </a:xfrm>
        </p:spPr>
        <p:txBody>
          <a:bodyPr>
            <a:noAutofit/>
          </a:bodyPr>
          <a:lstStyle/>
          <a:p>
            <a:pPr rtl="0"/>
            <a:r>
              <a:rPr lang="en-US" altLang="ar-SA" i="1" dirty="0">
                <a:solidFill>
                  <a:srgbClr val="C00000"/>
                </a:solidFill>
                <a:latin typeface="Arial Black" panose="020B0A04020102020204" pitchFamily="34" charset="0"/>
              </a:rPr>
              <a:t>Enterococci</a:t>
            </a:r>
            <a:endParaRPr lang="en-US" altLang="ar-SA" sz="2800" i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286709"/>
              </p:ext>
            </p:extLst>
          </p:nvPr>
        </p:nvGraphicFramePr>
        <p:xfrm>
          <a:off x="179512" y="980729"/>
          <a:ext cx="8640961" cy="5616624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8402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7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3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6370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Microscopic appearance: Gram positive cocci in chains </a:t>
                      </a:r>
                    </a:p>
                  </a:txBody>
                  <a:tcPr anchor="b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Morphology 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7390">
                <a:tc gridSpan="2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Culture</a:t>
                      </a:r>
                      <a:endParaRPr lang="ar-SA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55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              </a:t>
                      </a:r>
                      <a:r>
                        <a:rPr kumimoji="0" lang="pt-B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Catalase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2H</a:t>
                      </a:r>
                      <a:r>
                        <a:rPr kumimoji="0" lang="pt-B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pt-B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O</a:t>
                      </a:r>
                      <a:r>
                        <a:rPr kumimoji="0" lang="pt-B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pt-B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               O</a:t>
                      </a:r>
                      <a:r>
                        <a:rPr kumimoji="0" lang="pt-B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pt-B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+ 2H</a:t>
                      </a:r>
                      <a:r>
                        <a:rPr kumimoji="0" lang="pt-B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pt-B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Catalase test = Negative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Streptococci vs. Staphylococci</a:t>
                      </a:r>
                    </a:p>
                  </a:txBody>
                  <a:tcPr anchor="b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itchFamily="34" charset="0"/>
                        </a:rPr>
                        <a:t>Both Group D streptococci and enterococci produce a positive (left) bile </a:t>
                      </a:r>
                      <a:r>
                        <a:rPr kumimoji="0" lang="en-US" altLang="en-US" sz="105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itchFamily="34" charset="0"/>
                        </a:rPr>
                        <a:t>Esculin</a:t>
                      </a:r>
                      <a:r>
                        <a:rPr kumimoji="0" lang="en-US" altLang="en-US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itchFamily="34" charset="0"/>
                        </a:rPr>
                        <a:t> hydrolysis test.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kumimoji="0" lang="en-US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Identification</a:t>
                      </a:r>
                      <a:endParaRPr kumimoji="0" lang="ar-SA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078896"/>
            <a:ext cx="2040625" cy="13419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644008" y="3225750"/>
            <a:ext cx="381096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0"/>
            <a:r>
              <a:rPr lang="en-US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Blood culture plate showing growth of Beta-</a:t>
            </a:r>
            <a:r>
              <a:rPr lang="en-US" dirty="0" err="1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haemolitic</a:t>
            </a:r>
            <a:r>
              <a:rPr lang="en-US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 colonies </a:t>
            </a:r>
            <a:endParaRPr lang="ar-SA" sz="3600" dirty="0">
              <a:solidFill>
                <a:srgbClr val="4BACC6">
                  <a:lumMod val="50000"/>
                </a:srgbClr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625" y="3078678"/>
            <a:ext cx="1584176" cy="133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6300192" y="6021288"/>
            <a:ext cx="79143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57" y="4797152"/>
            <a:ext cx="1706679" cy="9402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797152"/>
            <a:ext cx="1305546" cy="11521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432" y="4817760"/>
            <a:ext cx="1209997" cy="11521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95736" y="5157192"/>
            <a:ext cx="9361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b="1" dirty="0">
                <a:solidFill>
                  <a:schemeClr val="bg1"/>
                </a:solidFill>
              </a:rPr>
              <a:t>+       -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63888" y="5471445"/>
            <a:ext cx="102163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b="1" dirty="0">
                <a:solidFill>
                  <a:srgbClr val="FFFF00"/>
                </a:solidFill>
              </a:rPr>
              <a:t>+    -</a:t>
            </a:r>
            <a:endParaRPr lang="ar-SA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8097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1233467"/>
            <a:ext cx="80648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b="1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Antibiotic Susceptibility Test</a:t>
            </a:r>
            <a:endParaRPr lang="ar-SA" sz="3600" b="1" dirty="0">
              <a:solidFill>
                <a:srgbClr val="4BACC6">
                  <a:lumMod val="50000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03418" y="404664"/>
            <a:ext cx="8593148" cy="578768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ar-SA" i="1" dirty="0">
                <a:solidFill>
                  <a:srgbClr val="C00000"/>
                </a:solidFill>
                <a:latin typeface="Arial Black" panose="020B0A04020102020204" pitchFamily="34" charset="0"/>
              </a:rPr>
              <a:t>Enterococci</a:t>
            </a:r>
            <a:endParaRPr lang="en-US" altLang="ar-SA" sz="5400" i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544" y="2636912"/>
            <a:ext cx="2560903" cy="2569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41931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8593148" cy="578768"/>
          </a:xfrm>
        </p:spPr>
        <p:txBody>
          <a:bodyPr>
            <a:noAutofit/>
          </a:bodyPr>
          <a:lstStyle/>
          <a:p>
            <a:pPr rtl="0"/>
            <a:r>
              <a:rPr lang="en-US" altLang="ar-SA" i="1" dirty="0">
                <a:solidFill>
                  <a:srgbClr val="C00000"/>
                </a:solidFill>
                <a:latin typeface="Arial Black" panose="020B0A04020102020204" pitchFamily="34" charset="0"/>
              </a:rPr>
              <a:t>Enterococci</a:t>
            </a:r>
            <a:endParaRPr lang="en-US" altLang="ar-SA" sz="2800" i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642087"/>
              </p:ext>
            </p:extLst>
          </p:nvPr>
        </p:nvGraphicFramePr>
        <p:xfrm>
          <a:off x="179512" y="980729"/>
          <a:ext cx="8640961" cy="5616624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8402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7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3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6370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Microscopic appearance: Gram positive cocci in chains </a:t>
                      </a:r>
                    </a:p>
                  </a:txBody>
                  <a:tcPr anchor="b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Morphology 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7390">
                <a:tc gridSpan="2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Culture</a:t>
                      </a:r>
                      <a:endParaRPr lang="ar-SA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55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              </a:t>
                      </a:r>
                      <a:r>
                        <a:rPr kumimoji="0" lang="pt-B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Catalase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2H</a:t>
                      </a:r>
                      <a:r>
                        <a:rPr kumimoji="0" lang="pt-B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pt-B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O</a:t>
                      </a:r>
                      <a:r>
                        <a:rPr kumimoji="0" lang="pt-B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pt-B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               O</a:t>
                      </a:r>
                      <a:r>
                        <a:rPr kumimoji="0" lang="pt-B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pt-B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+ 2H</a:t>
                      </a:r>
                      <a:r>
                        <a:rPr kumimoji="0" lang="pt-B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pt-B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Catalase test = Negative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Streptococci vs. Staphylococci</a:t>
                      </a:r>
                    </a:p>
                  </a:txBody>
                  <a:tcPr anchor="b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itchFamily="34" charset="0"/>
                        </a:rPr>
                        <a:t>Both Group D streptococci and enterococci produce a positive (left) bile </a:t>
                      </a:r>
                      <a:r>
                        <a:rPr kumimoji="0" lang="en-US" altLang="en-US" sz="105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itchFamily="34" charset="0"/>
                        </a:rPr>
                        <a:t>Esculin</a:t>
                      </a:r>
                      <a:r>
                        <a:rPr kumimoji="0" lang="en-US" altLang="en-US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itchFamily="34" charset="0"/>
                        </a:rPr>
                        <a:t> hydrolysis test.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kumimoji="0" lang="en-US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Identification</a:t>
                      </a:r>
                      <a:endParaRPr kumimoji="0" lang="ar-SA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078896"/>
            <a:ext cx="2040625" cy="13419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644008" y="3225750"/>
            <a:ext cx="381096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0"/>
            <a:r>
              <a:rPr lang="en-US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Blood culture plate showing growth of Beta-</a:t>
            </a:r>
            <a:r>
              <a:rPr lang="en-US" dirty="0" err="1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haemolitic</a:t>
            </a:r>
            <a:r>
              <a:rPr lang="en-US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 colonies </a:t>
            </a:r>
            <a:endParaRPr lang="ar-SA" sz="3600" dirty="0">
              <a:solidFill>
                <a:srgbClr val="4BACC6">
                  <a:lumMod val="50000"/>
                </a:srgbClr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625" y="3078678"/>
            <a:ext cx="1584176" cy="133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6300192" y="6021288"/>
            <a:ext cx="79143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57" y="4797152"/>
            <a:ext cx="1706679" cy="9402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797152"/>
            <a:ext cx="1305546" cy="11521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432" y="4817760"/>
            <a:ext cx="1209997" cy="11521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95736" y="5157192"/>
            <a:ext cx="9361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b="1" dirty="0">
                <a:solidFill>
                  <a:schemeClr val="bg1"/>
                </a:solidFill>
              </a:rPr>
              <a:t>+       -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63888" y="5471445"/>
            <a:ext cx="102163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b="1" dirty="0">
                <a:solidFill>
                  <a:srgbClr val="FFFF00"/>
                </a:solidFill>
              </a:rPr>
              <a:t>+    -</a:t>
            </a:r>
            <a:endParaRPr lang="ar-SA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57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ar-SA" b="1" dirty="0">
                <a:solidFill>
                  <a:srgbClr val="C00000"/>
                </a:solidFill>
                <a:latin typeface="Arial Black" pitchFamily="34" charset="0"/>
              </a:rPr>
              <a:t>TYPE OF SPECIMENS </a:t>
            </a:r>
            <a:endParaRPr lang="ar-SA" altLang="ar-SA" dirty="0">
              <a:solidFill>
                <a:srgbClr val="C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5792656"/>
              </p:ext>
            </p:extLst>
          </p:nvPr>
        </p:nvGraphicFramePr>
        <p:xfrm>
          <a:off x="457200" y="1198592"/>
          <a:ext cx="8229600" cy="5326752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89402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Suprapubic Aspiration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Adhesive bag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Midstream Urine (MSU)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b="1" kern="1200" noProof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The urinary catheter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ja-JP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 pitchFamily="34" charset="0"/>
                          <a:ea typeface="MS PGothic" pitchFamily="34" charset="-128"/>
                          <a:cs typeface="Arial" pitchFamily="34" charset="0"/>
                        </a:rPr>
                        <a:t>Urine specimens for laboratory investigations can be collected from catheterized patients as shown (left). The second port is for putting fluids into the bladder (right).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ja-JP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 pitchFamily="34" charset="0"/>
                          <a:ea typeface="MS PGothic" pitchFamily="34" charset="-128"/>
                          <a:cs typeface="Arial" pitchFamily="34" charset="0"/>
                        </a:rPr>
                        <a:t>Urine from the drainage bag should not be tested because it may have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 pitchFamily="34" charset="0"/>
                          <a:ea typeface="MS PGothic" pitchFamily="34" charset="-128"/>
                          <a:cs typeface="Arial" pitchFamily="34" charset="0"/>
                        </a:rPr>
                        <a:t>been standing for several hours.</a:t>
                      </a:r>
                    </a:p>
                    <a:p>
                      <a:pPr algn="l" rtl="0"/>
                      <a:endParaRPr lang="ar-SA" sz="1800" dirty="0"/>
                    </a:p>
                  </a:txBody>
                  <a:tcPr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 rtl="0"/>
                      <a:r>
                        <a:rPr lang="en-US" sz="15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                                                 </a:t>
                      </a:r>
                      <a:r>
                        <a:rPr lang="en-US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Catheter sample </a:t>
                      </a:r>
                      <a:endParaRPr lang="en-US" sz="1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 rtl="0"/>
                      <a:endParaRPr lang="en-US" sz="15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84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3" y="1770063"/>
            <a:ext cx="218757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5" t="20580" r="51370" b="5418"/>
          <a:stretch>
            <a:fillRect/>
          </a:stretch>
        </p:blipFill>
        <p:spPr bwMode="auto">
          <a:xfrm>
            <a:off x="517525" y="1758950"/>
            <a:ext cx="1182688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7" y="1668465"/>
            <a:ext cx="1530351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1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33575"/>
            <a:ext cx="9540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5" y="4073525"/>
            <a:ext cx="485457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56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ctrTitle"/>
          </p:nvPr>
        </p:nvSpPr>
        <p:spPr>
          <a:xfrm>
            <a:off x="1" y="-55984"/>
            <a:ext cx="8748464" cy="1828800"/>
          </a:xfrm>
        </p:spPr>
        <p:txBody>
          <a:bodyPr>
            <a:normAutofit/>
          </a:bodyPr>
          <a:lstStyle/>
          <a:p>
            <a:pPr rtl="0"/>
            <a:r>
              <a:rPr lang="en-US" altLang="ar-SA" sz="4800" dirty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FUNGI CAUSING UTI </a:t>
            </a:r>
            <a:endParaRPr lang="ar-SA" altLang="ar-SA" sz="4800" dirty="0">
              <a:solidFill>
                <a:srgbClr val="C00000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23528" y="1916832"/>
            <a:ext cx="8352928" cy="1728192"/>
          </a:xfrm>
        </p:spPr>
        <p:txBody>
          <a:bodyPr rtlCol="1" anchor="ctr">
            <a:normAutofit/>
          </a:bodyPr>
          <a:lstStyle/>
          <a:p>
            <a:pPr marL="457200" indent="-457200" rtl="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4000" b="1" i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Candida </a:t>
            </a:r>
            <a:r>
              <a:rPr lang="en-US" sz="4000" b="1" i="1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albicans</a:t>
            </a:r>
            <a:endParaRPr lang="en-US" sz="4000" b="1" i="1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6288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8593148" cy="578768"/>
          </a:xfrm>
        </p:spPr>
        <p:txBody>
          <a:bodyPr>
            <a:noAutofit/>
          </a:bodyPr>
          <a:lstStyle/>
          <a:p>
            <a:pPr rtl="0"/>
            <a:r>
              <a:rPr lang="en-US" altLang="ar-SA" i="1" dirty="0">
                <a:solidFill>
                  <a:srgbClr val="C00000"/>
                </a:solidFill>
                <a:latin typeface="Arial Black" panose="020B0A04020102020204" pitchFamily="34" charset="0"/>
              </a:rPr>
              <a:t>Candida </a:t>
            </a:r>
            <a:r>
              <a:rPr lang="en-US" altLang="ar-SA" i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albicans</a:t>
            </a:r>
            <a:endParaRPr lang="en-US" altLang="ar-SA" i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920738"/>
              </p:ext>
            </p:extLst>
          </p:nvPr>
        </p:nvGraphicFramePr>
        <p:xfrm>
          <a:off x="225201" y="980729"/>
          <a:ext cx="8595272" cy="5616624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7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3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6370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Microscopic appearance: Gram positive cocci in chains </a:t>
                      </a:r>
                    </a:p>
                  </a:txBody>
                  <a:tcPr anchor="b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Morphology 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73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4BACC6">
                            <a:lumMod val="50000"/>
                          </a:srgb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b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4BACC6">
                            <a:lumMod val="50000"/>
                          </a:srgb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Culture</a:t>
                      </a:r>
                      <a:endParaRPr lang="ar-SA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55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Germ tube test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Psitive</a:t>
                      </a:r>
                    </a:p>
                  </a:txBody>
                  <a:tcPr anchor="b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Chlamydospore  test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Positive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kumimoji="0" lang="en-US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Identification</a:t>
                      </a:r>
                      <a:endParaRPr kumimoji="0" lang="ar-SA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078896"/>
            <a:ext cx="2040625" cy="13419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834382" y="4046099"/>
            <a:ext cx="396044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0">
              <a:defRPr/>
            </a:pPr>
            <a:r>
              <a:rPr lang="en-US" sz="1600" i="1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Candida </a:t>
            </a:r>
            <a:r>
              <a:rPr lang="en-US" sz="1600" i="1" dirty="0" err="1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albicans</a:t>
            </a:r>
            <a:r>
              <a:rPr lang="en-US" sz="16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 on (SDA)</a:t>
            </a:r>
          </a:p>
          <a:p>
            <a:pPr lvl="0" algn="ctr" rtl="0">
              <a:defRPr/>
            </a:pPr>
            <a:r>
              <a:rPr lang="en-US" sz="16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 </a:t>
            </a:r>
            <a:r>
              <a:rPr lang="en-US" sz="1600" dirty="0" err="1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Sabouraud's</a:t>
            </a:r>
            <a:r>
              <a:rPr lang="en-US" sz="16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 Dextrose Media</a:t>
            </a:r>
          </a:p>
        </p:txBody>
      </p:sp>
      <p:pic>
        <p:nvPicPr>
          <p:cNvPr id="15" name="Picture 2" descr="candida albic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42690" y="2807556"/>
            <a:ext cx="1206624" cy="12385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2208174" y="4077072"/>
            <a:ext cx="285931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0">
              <a:defRPr/>
            </a:pPr>
            <a:r>
              <a:rPr lang="en-US" i="1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Candida </a:t>
            </a:r>
            <a:r>
              <a:rPr lang="en-US" i="1" dirty="0" err="1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albicans</a:t>
            </a:r>
            <a:r>
              <a:rPr lang="en-US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 </a:t>
            </a:r>
          </a:p>
          <a:p>
            <a:pPr lvl="0" algn="ctr" rtl="0">
              <a:defRPr/>
            </a:pPr>
            <a:r>
              <a:rPr lang="en-US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on blood agar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" t="4344" r="4292" b="5309"/>
          <a:stretch/>
        </p:blipFill>
        <p:spPr bwMode="auto">
          <a:xfrm>
            <a:off x="6330366" y="2832050"/>
            <a:ext cx="1158303" cy="1160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524" y="4821822"/>
            <a:ext cx="1440160" cy="11471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825442"/>
            <a:ext cx="1728191" cy="11399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041466"/>
            <a:ext cx="1072215" cy="835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5" y="4961749"/>
            <a:ext cx="1341545" cy="995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04668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ctrTitle"/>
          </p:nvPr>
        </p:nvSpPr>
        <p:spPr>
          <a:xfrm>
            <a:off x="1" y="-55984"/>
            <a:ext cx="8748464" cy="1828800"/>
          </a:xfrm>
        </p:spPr>
        <p:txBody>
          <a:bodyPr>
            <a:normAutofit/>
          </a:bodyPr>
          <a:lstStyle/>
          <a:p>
            <a:pPr rtl="0"/>
            <a:r>
              <a:rPr lang="en-US" altLang="ar-SA" sz="4800" dirty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PARASITES CAUSING UTI </a:t>
            </a:r>
            <a:endParaRPr lang="ar-SA" altLang="ar-SA" sz="4800" dirty="0">
              <a:solidFill>
                <a:srgbClr val="C00000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23528" y="1916832"/>
            <a:ext cx="8352928" cy="1728192"/>
          </a:xfrm>
        </p:spPr>
        <p:txBody>
          <a:bodyPr rtlCol="1" anchor="ctr">
            <a:normAutofit/>
          </a:bodyPr>
          <a:lstStyle/>
          <a:p>
            <a:pPr marL="457200" indent="-457200" algn="l" rtl="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4000" b="1" i="1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Schistosoma</a:t>
            </a:r>
            <a:r>
              <a:rPr lang="en-US" sz="4000" b="1" i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4000" b="1" i="1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haematobium</a:t>
            </a:r>
            <a:endParaRPr lang="en-US" sz="4000" b="1" i="1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195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79296" cy="1143000"/>
          </a:xfrm>
        </p:spPr>
        <p:txBody>
          <a:bodyPr>
            <a:normAutofit fontScale="90000"/>
          </a:bodyPr>
          <a:lstStyle/>
          <a:p>
            <a:r>
              <a:rPr lang="en-US" sz="4800" i="1" dirty="0" err="1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Schistosoma</a:t>
            </a:r>
            <a:r>
              <a:rPr lang="en-US" sz="4800" i="1" dirty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lang="en-US" sz="4800" i="1" dirty="0" err="1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haematobium</a:t>
            </a:r>
            <a:endParaRPr lang="en-US" sz="4800" i="1" dirty="0">
              <a:solidFill>
                <a:srgbClr val="C00000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700808"/>
            <a:ext cx="8640960" cy="4525963"/>
          </a:xfrm>
        </p:spPr>
        <p:txBody>
          <a:bodyPr anchor="b"/>
          <a:lstStyle/>
          <a:p>
            <a:pPr marL="0" indent="0" algn="ctr" rtl="0">
              <a:buNone/>
            </a:pPr>
            <a:r>
              <a:rPr lang="en-US" altLang="en-US" sz="24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(urine; eggs 115-170 x 45-65 micrometers) (primates</a:t>
            </a:r>
            <a:r>
              <a:rPr lang="en-US" altLang="en-US" sz="18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)</a:t>
            </a:r>
            <a:endParaRPr lang="ar-SA" sz="1800" dirty="0">
              <a:solidFill>
                <a:srgbClr val="4BACC6">
                  <a:lumMod val="50000"/>
                </a:srgb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1" descr="http://www.k-state.edu/parasitology/625tutorials/FIGhaematob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2416324" cy="341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665408"/>
            <a:ext cx="4554141" cy="3429000"/>
          </a:xfrm>
          <a:prstGeom prst="rect">
            <a:avLst/>
          </a:prstGeom>
        </p:spPr>
      </p:pic>
      <p:sp>
        <p:nvSpPr>
          <p:cNvPr id="7" name="Donut 6"/>
          <p:cNvSpPr/>
          <p:nvPr/>
        </p:nvSpPr>
        <p:spPr>
          <a:xfrm>
            <a:off x="5786918" y="2847196"/>
            <a:ext cx="1512168" cy="1584176"/>
          </a:xfrm>
          <a:prstGeom prst="donut">
            <a:avLst>
              <a:gd name="adj" fmla="val 8528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3577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10121"/>
              </p:ext>
            </p:extLst>
          </p:nvPr>
        </p:nvGraphicFramePr>
        <p:xfrm>
          <a:off x="533400" y="381000"/>
          <a:ext cx="7772400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6085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GRAM </a:t>
                      </a:r>
                      <a:r>
                        <a:rPr lang="en-US" sz="1800" baseline="0" dirty="0"/>
                        <a:t> NEGATIVE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GRAM </a:t>
                      </a:r>
                      <a:r>
                        <a:rPr lang="en-US" sz="1800" baseline="0" dirty="0"/>
                        <a:t> POSITIVE 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9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Escherichia coli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Enterococcus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225">
                <a:tc>
                  <a:txBody>
                    <a:bodyPr/>
                    <a:lstStyle/>
                    <a:p>
                      <a:pPr algn="l"/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Klebsiella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Staphylococcus 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saprophyticus</a:t>
                      </a: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endParaRPr lang="en-US" sz="2400" b="0" dirty="0"/>
                    </a:p>
                    <a:p>
                      <a:pPr algn="l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5225">
                <a:tc>
                  <a:txBody>
                    <a:bodyPr/>
                    <a:lstStyle/>
                    <a:p>
                      <a:pPr algn="l"/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Proteus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Streptococcus 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agalactiae</a:t>
                      </a: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(group B)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5363">
                <a:tc>
                  <a:txBody>
                    <a:bodyPr/>
                    <a:lstStyle/>
                    <a:p>
                      <a:pPr algn="l"/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Other 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Enterobacteriaceae</a:t>
                      </a: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l"/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(Enterobacter,Citrobacter….)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Staphylococcus aureus</a:t>
                      </a:r>
                      <a:r>
                        <a:rPr kumimoji="0" lang="en-US" sz="24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Associated with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staphylococcemia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1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Pseudomonas 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aeruginosa</a:t>
                      </a: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2249" name="Rectangle 3"/>
          <p:cNvSpPr>
            <a:spLocks noChangeArrowheads="1"/>
          </p:cNvSpPr>
          <p:nvPr/>
        </p:nvSpPr>
        <p:spPr bwMode="auto">
          <a:xfrm>
            <a:off x="1143000" y="4953000"/>
            <a:ext cx="71628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itchFamily="34" charset="0"/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itchFamily="34" charset="0"/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algn="r" rtl="1">
              <a:spcBef>
                <a:spcPct val="20000"/>
              </a:spcBef>
              <a:buFont typeface="Arial" pitchFamily="34" charset="0"/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rtl="0" eaLnBrk="0" hangingPunct="0">
              <a:spcBef>
                <a:spcPct val="0"/>
              </a:spcBef>
              <a:buFontTx/>
              <a:buChar char="•"/>
            </a:pPr>
            <a:r>
              <a:rPr lang="en-US" altLang="en-US" b="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Other organisms ;</a:t>
            </a:r>
          </a:p>
          <a:p>
            <a:pPr lvl="3" algn="l" rtl="0" eaLnBrk="0" hangingPunct="0">
              <a:spcBef>
                <a:spcPct val="0"/>
              </a:spcBef>
              <a:buFontTx/>
              <a:buChar char="•"/>
            </a:pPr>
            <a:r>
              <a:rPr lang="en-US" altLang="en-US" sz="2800" b="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Candida </a:t>
            </a:r>
            <a:r>
              <a:rPr lang="en-US" altLang="en-US" sz="2800" b="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albicans</a:t>
            </a:r>
            <a:endParaRPr lang="en-US" altLang="en-US" sz="2800" b="0" i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3" algn="l" rtl="0" eaLnBrk="0" hangingPunct="0">
              <a:spcBef>
                <a:spcPct val="0"/>
              </a:spcBef>
              <a:buFontTx/>
              <a:buChar char="•"/>
            </a:pPr>
            <a:r>
              <a:rPr lang="en-US" altLang="en-US" sz="2400" b="0" i="1" dirty="0" err="1">
                <a:latin typeface="Arial" pitchFamily="34" charset="0"/>
              </a:rPr>
              <a:t>Schistosoma</a:t>
            </a:r>
            <a:r>
              <a:rPr lang="en-US" altLang="en-US" sz="2400" b="0" i="1" dirty="0">
                <a:latin typeface="Arial" pitchFamily="34" charset="0"/>
              </a:rPr>
              <a:t> </a:t>
            </a:r>
            <a:r>
              <a:rPr lang="en-US" altLang="en-US" sz="2400" b="0" i="1" dirty="0" err="1">
                <a:latin typeface="Arial" pitchFamily="34" charset="0"/>
              </a:rPr>
              <a:t>haematobium</a:t>
            </a:r>
            <a:endParaRPr lang="en-US" altLang="en-US" sz="2400" b="0" i="1" dirty="0">
              <a:latin typeface="Arial" pitchFamily="34" charset="0"/>
            </a:endParaRPr>
          </a:p>
          <a:p>
            <a:pPr lvl="3" algn="l" rtl="0" eaLnBrk="0" hangingPunct="0">
              <a:spcBef>
                <a:spcPct val="0"/>
              </a:spcBef>
              <a:buFontTx/>
              <a:buChar char="•"/>
            </a:pPr>
            <a:r>
              <a:rPr lang="en-US" altLang="en-US" sz="2400" b="0" i="1" dirty="0" err="1">
                <a:latin typeface="Arial" pitchFamily="34" charset="0"/>
              </a:rPr>
              <a:t>Tricomonas</a:t>
            </a:r>
            <a:r>
              <a:rPr lang="en-US" altLang="en-US" sz="2400" b="0" i="1" dirty="0">
                <a:latin typeface="Arial" pitchFamily="34" charset="0"/>
              </a:rPr>
              <a:t> </a:t>
            </a:r>
            <a:r>
              <a:rPr lang="en-US" altLang="en-US" sz="2400" b="0" i="1" dirty="0" err="1">
                <a:latin typeface="Arial" pitchFamily="34" charset="0"/>
              </a:rPr>
              <a:t>vaginalis</a:t>
            </a:r>
            <a:endParaRPr lang="en-US" altLang="en-US" sz="2800" b="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473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1">
            <a:normAutofit/>
          </a:bodyPr>
          <a:lstStyle/>
          <a:p>
            <a:pPr rtl="0" fontAlgn="auto">
              <a:spcAft>
                <a:spcPts val="0"/>
              </a:spcAft>
              <a:defRPr/>
            </a:pPr>
            <a:r>
              <a:rPr lang="en-US" sz="4000" b="1" dirty="0">
                <a:ln w="50800"/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Sterile Urine Container</a:t>
            </a:r>
            <a:endParaRPr lang="ar-SA" sz="4000" b="1" dirty="0">
              <a:ln w="50800"/>
              <a:solidFill>
                <a:srgbClr val="C00000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9459" name="Picture 18" descr="sengkelit uri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2" y="1383508"/>
            <a:ext cx="1779588" cy="2316163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962402"/>
            <a:ext cx="1247688" cy="2440781"/>
          </a:xfrm>
          <a:prstGeom prst="rect">
            <a:avLst/>
          </a:prstGeom>
          <a:ln w="9525">
            <a:solidFill>
              <a:schemeClr val="accent2">
                <a:lumMod val="50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47801"/>
            <a:ext cx="1219200" cy="2311400"/>
          </a:xfrm>
          <a:prstGeom prst="rect">
            <a:avLst/>
          </a:prstGeom>
          <a:noFill/>
          <a:ln w="9525">
            <a:solidFill>
              <a:srgbClr val="63252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2" descr="http://4.bp.blogspot.com/_nqZHj7Cjuyk/SlIh9dfe6FI/AAAAAAAAAAk/WjKS9xG55lQ/s320/cled-mac-2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1524002"/>
            <a:ext cx="3109915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638800" y="4724401"/>
            <a:ext cx="3276600" cy="14157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buFont typeface="Wingdings 2" pitchFamily="18" charset="2"/>
              <a:buNone/>
              <a:defRPr/>
            </a:pPr>
            <a:r>
              <a:rPr lang="en-US" sz="3200" dirty="0">
                <a:solidFill>
                  <a:schemeClr val="tx1"/>
                </a:solidFill>
              </a:rPr>
              <a:t>Dip slides </a:t>
            </a:r>
          </a:p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One side is CLED media, the other can be </a:t>
            </a:r>
            <a:r>
              <a:rPr lang="en-US" dirty="0" err="1">
                <a:solidFill>
                  <a:schemeClr val="tx1"/>
                </a:solidFill>
              </a:rPr>
              <a:t>MacConkey</a:t>
            </a:r>
            <a:r>
              <a:rPr lang="en-US" dirty="0">
                <a:solidFill>
                  <a:schemeClr val="tx1"/>
                </a:solidFill>
              </a:rPr>
              <a:t> (MAC) agar or blood agar</a:t>
            </a:r>
            <a:r>
              <a:rPr lang="en-US" sz="1400" dirty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827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ctrTitle"/>
          </p:nvPr>
        </p:nvSpPr>
        <p:spPr>
          <a:xfrm>
            <a:off x="685800" y="762002"/>
            <a:ext cx="7772400" cy="147002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ar-SA" sz="6600" b="1" dirty="0">
                <a:ln w="50800"/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SPECIMEN PROCESSING </a:t>
            </a:r>
            <a:endParaRPr lang="ar-SA" altLang="ar-SA" sz="6600" b="1" dirty="0">
              <a:ln w="50800"/>
              <a:solidFill>
                <a:srgbClr val="C00000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780928"/>
            <a:ext cx="4968552" cy="3299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7271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457202"/>
            <a:ext cx="7772400" cy="14700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ar-SA" sz="4800" b="1" dirty="0">
                <a:ln w="50800"/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Specimen processing: </a:t>
            </a:r>
            <a:endParaRPr lang="ar-SA" altLang="ar-SA" sz="4800" b="1" dirty="0">
              <a:ln w="50800"/>
              <a:solidFill>
                <a:srgbClr val="C00000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905000"/>
            <a:ext cx="7696200" cy="4572000"/>
          </a:xfrm>
        </p:spPr>
        <p:txBody>
          <a:bodyPr rtlCol="1">
            <a:normAutofit/>
          </a:bodyPr>
          <a:lstStyle/>
          <a:p>
            <a:pPr marL="514350" indent="-514350" algn="l" rtl="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Urine analysis </a:t>
            </a:r>
          </a:p>
          <a:p>
            <a:pPr marL="914400" lvl="1" indent="-457200" algn="l" rtl="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Microbiological </a:t>
            </a:r>
          </a:p>
          <a:p>
            <a:pPr marL="914400" lvl="1" indent="-457200" algn="l" rtl="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Biochemical </a:t>
            </a:r>
          </a:p>
          <a:p>
            <a:pPr marL="514350" indent="-514350" algn="l" rtl="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Culture and identification</a:t>
            </a:r>
          </a:p>
          <a:p>
            <a:pPr marL="514350" indent="-514350" algn="l" rtl="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Antimicrobial Susceptibility testing</a:t>
            </a:r>
          </a:p>
          <a:p>
            <a:pPr marL="514350" indent="-514350" algn="l" rtl="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Results interpretation   </a:t>
            </a:r>
          </a:p>
          <a:p>
            <a:pPr marL="457200" indent="-457200"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marL="457200" indent="-457200"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algn="l" fontAlgn="auto">
              <a:spcAft>
                <a:spcPts val="0"/>
              </a:spcAft>
              <a:defRPr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401556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600" y="908720"/>
            <a:ext cx="6984777" cy="1362075"/>
          </a:xfrm>
        </p:spPr>
        <p:txBody>
          <a:bodyPr rtlCol="1">
            <a:normAutofit fontScale="90000"/>
          </a:bodyPr>
          <a:lstStyle/>
          <a:p>
            <a:pPr marL="457200" marR="0" lvl="1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lang="en-US" sz="6700" cap="none" dirty="0">
                <a:ln w="50800"/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Urine Analysis</a:t>
            </a:r>
            <a:br>
              <a:rPr lang="en-US" sz="6000" cap="none" dirty="0">
                <a:ln w="50800"/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en-US" sz="6000" cap="none" dirty="0">
                <a:ln w="50800"/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rPr>
              <a:t> </a:t>
            </a:r>
            <a:endParaRPr lang="ar-SA" sz="6000" cap="none" dirty="0">
              <a:ln w="50800"/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4089" y="2133600"/>
            <a:ext cx="7543800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Biochemical</a:t>
            </a:r>
          </a:p>
          <a:p>
            <a:pPr marL="571500" indent="-571500"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Microbiological</a:t>
            </a:r>
          </a:p>
          <a:p>
            <a:pPr marL="1485900" lvl="2" indent="-571500" algn="l" rtl="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Macroscopic </a:t>
            </a:r>
          </a:p>
          <a:p>
            <a:pPr marL="1485900" lvl="2" indent="-571500" algn="l" rtl="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  <a:t>Microscopic </a:t>
            </a:r>
            <a:br>
              <a:rPr lang="en-US" sz="4800" dirty="0">
                <a:solidFill>
                  <a:srgbClr val="4BACC6">
                    <a:lumMod val="50000"/>
                  </a:srgbClr>
                </a:solidFill>
                <a:latin typeface="Arial Black" panose="020B0A04020102020204" pitchFamily="34" charset="0"/>
              </a:rPr>
            </a:br>
            <a:endParaRPr lang="ar-SA" sz="4800" dirty="0"/>
          </a:p>
        </p:txBody>
      </p:sp>
    </p:spTree>
    <p:extLst>
      <p:ext uri="{BB962C8B-B14F-4D97-AF65-F5344CB8AC3E}">
        <p14:creationId xmlns:p14="http://schemas.microsoft.com/office/powerpoint/2010/main" val="68471931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1688</TotalTime>
  <Words>1249</Words>
  <Application>Microsoft Office PowerPoint</Application>
  <PresentationFormat>On-screen Show (4:3)</PresentationFormat>
  <Paragraphs>386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3" baseType="lpstr">
      <vt:lpstr>Arial</vt:lpstr>
      <vt:lpstr>Arial Black</vt:lpstr>
      <vt:lpstr>Calibri</vt:lpstr>
      <vt:lpstr>Comic Sans MS</vt:lpstr>
      <vt:lpstr>Times New Roman</vt:lpstr>
      <vt:lpstr>Verdana</vt:lpstr>
      <vt:lpstr>Wingdings</vt:lpstr>
      <vt:lpstr>Wingdings 2</vt:lpstr>
      <vt:lpstr>1_Office Theme</vt:lpstr>
      <vt:lpstr>URINARY TRACT INFECTION  </vt:lpstr>
      <vt:lpstr>Objectives </vt:lpstr>
      <vt:lpstr>SPECIMEN  COLLECTION  </vt:lpstr>
      <vt:lpstr>TYPE OF SPECIMENS </vt:lpstr>
      <vt:lpstr>TYPE OF SPECIMENS </vt:lpstr>
      <vt:lpstr>Sterile Urine Container</vt:lpstr>
      <vt:lpstr>SPECIMEN PROCESSING </vt:lpstr>
      <vt:lpstr>Specimen processing: </vt:lpstr>
      <vt:lpstr>Urine Analysis  </vt:lpstr>
      <vt:lpstr>PowerPoint Presentation</vt:lpstr>
      <vt:lpstr>PowerPoint Presentation</vt:lpstr>
      <vt:lpstr>PowerPoint Presentation</vt:lpstr>
      <vt:lpstr>PowerPoint Presentation</vt:lpstr>
      <vt:lpstr>Culture and Identification  </vt:lpstr>
      <vt:lpstr>Culture and Identification  </vt:lpstr>
      <vt:lpstr>Culture Media Routinely Used for Urine Culture</vt:lpstr>
      <vt:lpstr>Urine Inoculation  </vt:lpstr>
      <vt:lpstr>PowerPoint Presentation</vt:lpstr>
      <vt:lpstr>Identification of cultured organisms  </vt:lpstr>
      <vt:lpstr>Antimicrobial Susceptibility Testing AST  </vt:lpstr>
      <vt:lpstr>Methods of AST   </vt:lpstr>
      <vt:lpstr>PowerPoint Presentation</vt:lpstr>
      <vt:lpstr>PowerPoint Presentation</vt:lpstr>
      <vt:lpstr>ETIOLOGICAL MICROORGANISMS  OF CLINICALLY IMPORTANT PATHOGENS CAUSING UTI </vt:lpstr>
      <vt:lpstr>Etiological Agents of UTI </vt:lpstr>
      <vt:lpstr>BACTERIA CAUSING UTI  </vt:lpstr>
      <vt:lpstr>Gram Negative Bacilli </vt:lpstr>
      <vt:lpstr>PowerPoint Presentation</vt:lpstr>
      <vt:lpstr>Enterobacteriacae</vt:lpstr>
      <vt:lpstr>E. coli </vt:lpstr>
      <vt:lpstr>E. coli </vt:lpstr>
      <vt:lpstr>Klebseilla spp</vt:lpstr>
      <vt:lpstr>PowerPoint Presentation</vt:lpstr>
      <vt:lpstr>Proteus spp </vt:lpstr>
      <vt:lpstr>PowerPoint Presentation</vt:lpstr>
      <vt:lpstr>Pseudomonas spp</vt:lpstr>
      <vt:lpstr>PowerPoint Presentation</vt:lpstr>
      <vt:lpstr>Gram Positive Cocci</vt:lpstr>
      <vt:lpstr>Staph. aureus</vt:lpstr>
      <vt:lpstr>PowerPoint Presentation</vt:lpstr>
      <vt:lpstr>Staph. saprophyticus</vt:lpstr>
      <vt:lpstr>PowerPoint Presentation</vt:lpstr>
      <vt:lpstr>Staph. epidermidis</vt:lpstr>
      <vt:lpstr>PowerPoint Presentation</vt:lpstr>
      <vt:lpstr>Strept. agalactiae (group B)</vt:lpstr>
      <vt:lpstr>PowerPoint Presentation</vt:lpstr>
      <vt:lpstr>Enterococci</vt:lpstr>
      <vt:lpstr>PowerPoint Presentation</vt:lpstr>
      <vt:lpstr>Enterococci</vt:lpstr>
      <vt:lpstr>FUNGI CAUSING UTI </vt:lpstr>
      <vt:lpstr>Candida albicans</vt:lpstr>
      <vt:lpstr>PARASITES CAUSING UTI </vt:lpstr>
      <vt:lpstr>Schistosoma haematobium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Aljawharah Alkabbani</dc:creator>
  <cp:lastModifiedBy>f</cp:lastModifiedBy>
  <cp:revision>54</cp:revision>
  <dcterms:created xsi:type="dcterms:W3CDTF">2017-05-03T06:58:18Z</dcterms:created>
  <dcterms:modified xsi:type="dcterms:W3CDTF">2021-04-25T07:16:49Z</dcterms:modified>
</cp:coreProperties>
</file>