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81" r:id="rId9"/>
    <p:sldId id="282" r:id="rId10"/>
    <p:sldId id="283" r:id="rId11"/>
    <p:sldId id="28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6" r:id="rId24"/>
    <p:sldId id="274" r:id="rId25"/>
    <p:sldId id="275" r:id="rId26"/>
    <p:sldId id="277" r:id="rId27"/>
    <p:sldId id="278" r:id="rId28"/>
    <p:sldId id="27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11088"/>
    <p:restoredTop sz="94671" autoAdjust="0"/>
  </p:normalViewPr>
  <p:slideViewPr>
    <p:cSldViewPr snapToGrid="0" snapToObjects="1">
      <p:cViewPr>
        <p:scale>
          <a:sx n="76" d="100"/>
          <a:sy n="76" d="100"/>
        </p:scale>
        <p:origin x="-90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ال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اسحب الصورة إلى العنصر النائب أو انقر فوق الأيقونة لإضافة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 to Anatomy and Skeletal System 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82722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Special Movements Of Lower Limb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b="1" i="1" u="sng" dirty="0">
                <a:solidFill>
                  <a:srgbClr val="C00000"/>
                </a:solidFill>
              </a:rPr>
              <a:t>Inversion </a:t>
            </a:r>
            <a:r>
              <a:rPr lang="en-US" b="1" i="1" u="sng" dirty="0">
                <a:solidFill>
                  <a:srgbClr val="FFFF00"/>
                </a:solidFill>
              </a:rPr>
              <a:t>:</a:t>
            </a:r>
          </a:p>
          <a:p>
            <a:pPr algn="l" rtl="0" eaLnBrk="1" hangingPunct="1">
              <a:defRPr/>
            </a:pPr>
            <a:r>
              <a:rPr lang="en-US" b="1" i="1" dirty="0"/>
              <a:t>The sole faces  in a Medial</a:t>
            </a:r>
            <a:r>
              <a:rPr lang="en-US" b="1" i="1" dirty="0">
                <a:solidFill>
                  <a:srgbClr val="00CC00"/>
                </a:solidFill>
              </a:rPr>
              <a:t> </a:t>
            </a:r>
            <a:r>
              <a:rPr lang="en-US" b="1" i="1" dirty="0"/>
              <a:t>direction.</a:t>
            </a:r>
          </a:p>
          <a:p>
            <a:pPr algn="l" rtl="0" eaLnBrk="1" hangingPunct="1">
              <a:defRPr/>
            </a:pPr>
            <a:r>
              <a:rPr lang="en-US" b="1" i="1" u="sng" dirty="0">
                <a:solidFill>
                  <a:srgbClr val="C00000"/>
                </a:solidFill>
              </a:rPr>
              <a:t>Eversion :</a:t>
            </a:r>
          </a:p>
          <a:p>
            <a:pPr algn="l" rtl="0" eaLnBrk="1" hangingPunct="1">
              <a:defRPr/>
            </a:pPr>
            <a:r>
              <a:rPr lang="en-US" b="1" i="1" dirty="0"/>
              <a:t>The sole faces in a Lateral direction</a:t>
            </a:r>
            <a:endParaRPr lang="en-US" dirty="0"/>
          </a:p>
        </p:txBody>
      </p:sp>
      <p:pic>
        <p:nvPicPr>
          <p:cNvPr id="5" name="Picture 7" descr="3F43A3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89" r="29646"/>
          <a:stretch>
            <a:fillRect/>
          </a:stretch>
        </p:blipFill>
        <p:spPr>
          <a:xfrm>
            <a:off x="6807200" y="2438400"/>
            <a:ext cx="5080000" cy="3030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71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PLANES &amp; SECTIONS</a:t>
            </a:r>
            <a:endParaRPr lang="ar-S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F89C22-0475-4427-B7C8-0269AD40E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Sagittal (median): </a:t>
            </a:r>
            <a:r>
              <a:rPr lang="en-US" dirty="0">
                <a:latin typeface="Arial" pitchFamily="34" charset="0"/>
                <a:cs typeface="Arial" pitchFamily="34" charset="0"/>
              </a:rPr>
              <a:t>divides the body into 2 equal halves (right &amp; left).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Parasagittal 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paramedian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</a:t>
            </a:r>
          </a:p>
          <a:p>
            <a:pPr algn="l" rt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divides the body into 2 unequal parts (right &amp; left).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Frontal (coronal):</a:t>
            </a:r>
          </a:p>
          <a:p>
            <a:pPr algn="l" rt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divides the body into anterior &amp; posterior parts.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Transverse (cross): </a:t>
            </a:r>
            <a:r>
              <a:rPr lang="en-US" dirty="0">
                <a:latin typeface="Arial" pitchFamily="34" charset="0"/>
                <a:cs typeface="Arial" pitchFamily="34" charset="0"/>
              </a:rPr>
              <a:t>divides the body into superior &amp; inferior .parts</a:t>
            </a:r>
          </a:p>
          <a:p>
            <a:pPr marL="384048" indent="-384048" algn="l" defTabSz="914400" rtl="0" eaLnBrk="1" latinLnBrk="0" hangingPunct="1"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ar-SA" dirty="0"/>
          </a:p>
        </p:txBody>
      </p:sp>
      <p:pic>
        <p:nvPicPr>
          <p:cNvPr id="4" name="Picture 2" descr="C:\Documents and Settings\user1\My Documents\My Pictures\TERMINOLOGY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90784" y="1693889"/>
            <a:ext cx="4204346" cy="4198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323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D9D6BF1-DFF2-4526-9D13-BF339D8C4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A54D4DB6-FB18-4CAE-8905-E0053C925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DBD6488-9429-4FFA-8AE8-C4022C39B0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D170B9C-85A5-4673-981C-DDDBAC51F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Documents and Settings\user1\My Documents\Books\Gray 39\1 Anatomical nomenclature\F71683-001-f0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-1" b="7823"/>
          <a:stretch/>
        </p:blipFill>
        <p:spPr bwMode="auto">
          <a:xfrm>
            <a:off x="20" y="-87682"/>
            <a:ext cx="4966232" cy="6857990"/>
          </a:xfrm>
          <a:prstGeom prst="rect">
            <a:avLst/>
          </a:prstGeom>
          <a:noFill/>
        </p:spPr>
      </p:pic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1C82216A-4221-434A-B11C-7E13B4A1FC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6138004" y="1480930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en-US" sz="54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PLANES, TERMS OF POSITION &amp; TERMS OF MOVEMENT</a:t>
            </a:r>
            <a:endParaRPr lang="en-US" sz="5400" cap="all"/>
          </a:p>
        </p:txBody>
      </p:sp>
    </p:spTree>
    <p:extLst>
      <p:ext uri="{BB962C8B-B14F-4D97-AF65-F5344CB8AC3E}">
        <p14:creationId xmlns:p14="http://schemas.microsoft.com/office/powerpoint/2010/main" val="334405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BODY CAVITIES</a:t>
            </a:r>
            <a:endParaRPr lang="ar-S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F89C22-0475-4427-B7C8-0269AD40E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23562" y="1558977"/>
            <a:ext cx="5072437" cy="4308423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Ventral body cavity: </a:t>
            </a:r>
            <a:r>
              <a:rPr lang="en-US" dirty="0">
                <a:latin typeface="Arial" pitchFamily="34" charset="0"/>
                <a:cs typeface="Arial" pitchFamily="34" charset="0"/>
              </a:rPr>
              <a:t>divided by diaphragm into: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cavity: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superior</a:t>
            </a:r>
            <a:r>
              <a:rPr lang="en-US" dirty="0">
                <a:latin typeface="Arial" pitchFamily="34" charset="0"/>
                <a:cs typeface="Arial" pitchFamily="34" charset="0"/>
              </a:rPr>
              <a:t> to diaphragm, contains heart &amp; lungs.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Abdominal cavity: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inferior</a:t>
            </a:r>
            <a:r>
              <a:rPr lang="en-US" dirty="0">
                <a:latin typeface="Arial" pitchFamily="34" charset="0"/>
                <a:cs typeface="Arial" pitchFamily="34" charset="0"/>
              </a:rPr>
              <a:t> to diaphragm, contains stomach, intestine, liver, urinary bladder,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etc</a:t>
            </a:r>
            <a:r>
              <a:rPr lang="en-US" dirty="0">
                <a:latin typeface="Arial" pitchFamily="34" charset="0"/>
                <a:cs typeface="Arial" pitchFamily="34" charset="0"/>
              </a:rPr>
              <a:t>…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Dorsal body cavity: </a:t>
            </a:r>
            <a:r>
              <a:rPr lang="en-US" dirty="0">
                <a:latin typeface="Arial" pitchFamily="34" charset="0"/>
                <a:cs typeface="Arial" pitchFamily="34" charset="0"/>
              </a:rPr>
              <a:t>divided into 2 parts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continuous</a:t>
            </a:r>
            <a:r>
              <a:rPr lang="en-US" dirty="0">
                <a:latin typeface="Arial" pitchFamily="34" charset="0"/>
                <a:cs typeface="Arial" pitchFamily="34" charset="0"/>
              </a:rPr>
              <a:t> with each other: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Cranial cavity: </a:t>
            </a:r>
            <a:r>
              <a:rPr lang="en-US" dirty="0">
                <a:latin typeface="Arial" pitchFamily="34" charset="0"/>
                <a:cs typeface="Arial" pitchFamily="34" charset="0"/>
              </a:rPr>
              <a:t>space inside skull, contains brain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Spinal cavity: </a:t>
            </a:r>
            <a:r>
              <a:rPr lang="en-US" dirty="0">
                <a:latin typeface="Arial" pitchFamily="34" charset="0"/>
                <a:cs typeface="Arial" pitchFamily="34" charset="0"/>
              </a:rPr>
              <a:t>space inside vertebral column, contains spinal cord</a:t>
            </a:r>
          </a:p>
        </p:txBody>
      </p:sp>
      <p:pic>
        <p:nvPicPr>
          <p:cNvPr id="4" name="Picture 2" descr="C:\Documents and Settings\user1\My Documents\My Pictures\TERMINOLOGY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11641" y="2551620"/>
            <a:ext cx="5105445" cy="3139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6753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SKELETAL SYSTEM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2286000"/>
            <a:ext cx="4343400" cy="2241030"/>
          </a:xfrm>
        </p:spPr>
        <p:txBody>
          <a:bodyPr/>
          <a:lstStyle/>
          <a:p>
            <a:pPr algn="l" rtl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Includes: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Joints: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articulations between bones</a:t>
            </a:r>
          </a:p>
        </p:txBody>
      </p:sp>
      <p:pic>
        <p:nvPicPr>
          <p:cNvPr id="4" name="Picture 2" descr="C:\Documents and Settings\user1\My Documents\My Pictures\skeleto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78980" y="1730158"/>
            <a:ext cx="4076700" cy="4746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76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FUNCTIONS OF BONE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Support: </a:t>
            </a:r>
            <a:r>
              <a:rPr lang="en-US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body.</a:t>
            </a:r>
          </a:p>
          <a:p>
            <a:pPr marL="609600" indent="-6096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Storage: </a:t>
            </a:r>
            <a:r>
              <a:rPr lang="en-US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fat and minerals e.g. calcium and phosphorus.</a:t>
            </a:r>
          </a:p>
          <a:p>
            <a:pPr marL="609600" indent="-6096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Protection: </a:t>
            </a:r>
            <a:r>
              <a:rPr lang="en-US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soft body organs.</a:t>
            </a:r>
          </a:p>
          <a:p>
            <a:pPr marL="609600" indent="-6096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Attachment: </a:t>
            </a:r>
            <a:r>
              <a:rPr lang="en-US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muscles.</a:t>
            </a:r>
          </a:p>
          <a:p>
            <a:pPr marL="609600" indent="-6096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Movement: </a:t>
            </a:r>
            <a:r>
              <a:rPr lang="en-US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body as a whole, or of the body parts.</a:t>
            </a:r>
          </a:p>
          <a:p>
            <a:pPr marL="609600" indent="-6096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Blood cell formation.</a:t>
            </a:r>
          </a:p>
          <a:p>
            <a:pPr algn="l" rtl="0"/>
            <a:endParaRPr lang="en-US" dirty="0"/>
          </a:p>
          <a:p>
            <a: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7280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OF BONE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1645920"/>
            <a:ext cx="3817620" cy="5212080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are classified on the bases of their:</a:t>
            </a:r>
          </a:p>
          <a:p>
            <a:pPr algn="l" rtl="0"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Shape:</a:t>
            </a:r>
          </a:p>
          <a:p>
            <a:pPr algn="l" rtl="0"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Long, </a:t>
            </a:r>
          </a:p>
          <a:p>
            <a:pPr algn="l" rtl="0"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Short, </a:t>
            </a:r>
          </a:p>
          <a:p>
            <a:pPr algn="l" rtl="0"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Flat,</a:t>
            </a:r>
          </a:p>
          <a:p>
            <a:pPr algn="l" rtl="0"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Irregular.</a:t>
            </a:r>
          </a:p>
          <a:p>
            <a:pPr algn="l" rtl="0"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Structure:</a:t>
            </a:r>
          </a:p>
          <a:p>
            <a:pPr algn="l" rtl="0"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Compact,</a:t>
            </a:r>
          </a:p>
          <a:p>
            <a:pPr algn="l" rtl="0"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Spongy.</a:t>
            </a:r>
          </a:p>
          <a:p>
            <a:pPr algn="l" rtl="0"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Development:</a:t>
            </a:r>
          </a:p>
          <a:p>
            <a:pPr algn="l" rtl="0"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Membrane,</a:t>
            </a:r>
          </a:p>
          <a:p>
            <a:pPr algn="l" rtl="0">
              <a:defRPr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Cartilage.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4" name="Picture 2" descr="C:\Documents and Settings\user1\My Documents\My Pictures\BONE2.jpg"/>
          <p:cNvPicPr>
            <a:picLocks noChangeAspect="1" noChangeArrowheads="1"/>
          </p:cNvPicPr>
          <p:nvPr/>
        </p:nvPicPr>
        <p:blipFill rotWithShape="1">
          <a:blip r:embed="rId2" cstate="print"/>
          <a:srcRect l="5413" t="2382" r="4299" b="2020"/>
          <a:stretch/>
        </p:blipFill>
        <p:spPr bwMode="auto">
          <a:xfrm>
            <a:off x="6172200" y="2171700"/>
            <a:ext cx="5317016" cy="3364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755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SKELETON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2286000"/>
            <a:ext cx="5349240" cy="3581400"/>
          </a:xfrm>
        </p:spPr>
        <p:txBody>
          <a:bodyPr/>
          <a:lstStyle/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206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into:</a:t>
            </a:r>
          </a:p>
          <a:p>
            <a:pPr marL="514350" indent="-514350" algn="l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Axial skeleton: </a:t>
            </a:r>
          </a:p>
          <a:p>
            <a:pPr marL="514350" indent="-514350" algn="l" rtl="0">
              <a:buNone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Bones forming the trunk (longitudinal axis) of body.</a:t>
            </a:r>
          </a:p>
          <a:p>
            <a:pPr marL="514350" indent="-514350" algn="l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2. Appendicular skeleton: </a:t>
            </a:r>
          </a:p>
          <a:p>
            <a:pPr marL="514350" indent="-514350" algn="l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ones forming the girdles &amp; limbs.</a:t>
            </a:r>
          </a:p>
        </p:txBody>
      </p:sp>
      <p:pic>
        <p:nvPicPr>
          <p:cNvPr id="4" name="Picture 2" descr="C:\Documents and Settings\user1\My Documents\My Pictures\BONE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72070" y="1836420"/>
            <a:ext cx="3603650" cy="4290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861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1600200"/>
            <a:ext cx="5554980" cy="4937760"/>
          </a:xfrm>
        </p:spPr>
        <p:txBody>
          <a:bodyPr>
            <a:normAutofit fontScale="85000" lnSpcReduction="20000"/>
          </a:bodyPr>
          <a:lstStyle/>
          <a:p>
            <a:pPr algn="ctr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SKULL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Consists of: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Cranium: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bones enclosing brain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Frontal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Occipital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 Parietal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Temporal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Facial bones: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of face: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Maxilla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 Nasal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Zygomatic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Mandible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ar-SA" dirty="0"/>
          </a:p>
        </p:txBody>
      </p:sp>
      <p:pic>
        <p:nvPicPr>
          <p:cNvPr id="4" name="Picture 2" descr="C:\Documents and Settings\user1\My Documents\My Pictures\bon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3359" y="1402080"/>
            <a:ext cx="5091420" cy="477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65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1600200"/>
            <a:ext cx="6583680" cy="5257800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VERTEBRAL COLUMN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Number: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33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vertebrae.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Functions: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protects spinal cord and supports the body.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cervical vertebrae.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vertebrae.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lumbar vertebrae.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sacral vertebrae fused to form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sacrum.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coccygeal vertebrae fused to form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coccyx.</a:t>
            </a:r>
          </a:p>
        </p:txBody>
      </p:sp>
      <p:pic>
        <p:nvPicPr>
          <p:cNvPr id="4" name="Picture 2" descr="C:\Documents and Settings\user1\My Documents\My Pictures\bon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1080" y="1600200"/>
            <a:ext cx="2712720" cy="4623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14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 the end of the lecture, you should be able to: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Define the word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“Anatomy”.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Enumerate the different anatomical fields.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Describe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anatomical position.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Describe different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terms of position &amp; movements </a:t>
            </a:r>
            <a:r>
              <a:rPr lang="en-US" dirty="0">
                <a:latin typeface="Arial" pitchFamily="34" charset="0"/>
                <a:cs typeface="Arial" pitchFamily="34" charset="0"/>
              </a:rPr>
              <a:t>as well different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planes.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Classify bones according 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shape, structure &amp; development.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Enumerate different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both axial &amp; appendicular skeleton.</a:t>
            </a:r>
          </a:p>
          <a:p>
            <a:pPr algn="l" rtl="0"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90894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599" y="1813810"/>
            <a:ext cx="5104151" cy="4053590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STERNUM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Has 3 parts: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Manubrium,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Body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          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Xiphoid process.</a:t>
            </a:r>
          </a:p>
          <a:p>
            <a:pPr algn="l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RIBS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pairs: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ribs articulate with vertebrae.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Only upper 7 pairs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articulate with sternum,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(true ribs).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,9</a:t>
            </a:r>
            <a:r>
              <a:rPr lang="en-US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10</a:t>
            </a:r>
            <a:r>
              <a:rPr lang="en-US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ribs are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false ribs.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12</a:t>
            </a:r>
            <a:r>
              <a:rPr lang="en-US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ribs are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floating ribs.</a:t>
            </a:r>
          </a:p>
        </p:txBody>
      </p:sp>
      <p:pic>
        <p:nvPicPr>
          <p:cNvPr id="4" name="Picture 2" descr="C:\Documents and Settings\user1\My Documents\My Pictures\bone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98080" y="1927860"/>
            <a:ext cx="4312920" cy="4371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6020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E2B8A2D-F46F-4DA5-8AFF-BC57461C28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-209862" y="697806"/>
            <a:ext cx="7383660" cy="798226"/>
          </a:xfrm>
        </p:spPr>
        <p:txBody>
          <a:bodyPr>
            <a:normAutofit/>
          </a:bodyPr>
          <a:lstStyle/>
          <a:p>
            <a:pPr rtl="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ar-SA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73455" y="1239516"/>
            <a:ext cx="5793475" cy="5618484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PECTORAL GIRDLE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Connects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limb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axial skeleton.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Formed of: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Clavicle &amp;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Scapula.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bones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on each side)</a:t>
            </a:r>
          </a:p>
          <a:p>
            <a:pPr algn="l" rtl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PELVIC GIRDLE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Connects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limb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axial skeleton.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Formed of: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latin typeface="Arial" pitchFamily="34" charset="0"/>
                <a:cs typeface="Arial" pitchFamily="34" charset="0"/>
              </a:rPr>
              <a:t> Hip bone,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one only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on each side).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2BAD85-00E4-4D0A-993C-8372E78E1A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2" descr="C:\Documents and Settings\user1\My Documents\My Pictures\bone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729919" y="643467"/>
            <a:ext cx="2344420" cy="2705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3" descr="C:\Documents and Settings\user1\My Documents\My Pictures\bone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37090" y="3761611"/>
            <a:ext cx="3730079" cy="220074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82733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1418694"/>
            <a:ext cx="5568846" cy="5111646"/>
          </a:xfrm>
        </p:spPr>
        <p:txBody>
          <a:bodyPr>
            <a:noAutofit/>
          </a:bodyPr>
          <a:lstStyle/>
          <a:p>
            <a:pPr algn="ctr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LIMB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 of arm: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Humerus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forearm: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adius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(lateral) &amp;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lna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(medial).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the hand:</a:t>
            </a:r>
          </a:p>
          <a:p>
            <a:pPr marL="514350" indent="-514350" algn="l" rtl="0">
              <a:buFont typeface="Wingdings" pitchFamily="2" charset="2"/>
              <a:buChar char="q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carpal bones.</a:t>
            </a:r>
          </a:p>
          <a:p>
            <a:pPr marL="514350" indent="-514350" algn="l" rtl="0">
              <a:buFont typeface="Wingdings" pitchFamily="2" charset="2"/>
              <a:buChar char="q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metacarpal bones.</a:t>
            </a:r>
          </a:p>
          <a:p>
            <a:pPr marL="514350" indent="-514350" algn="l" rtl="0">
              <a:buFont typeface="Wingdings" pitchFamily="2" charset="2"/>
              <a:buChar char="q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phalanges: </a:t>
            </a:r>
          </a:p>
          <a:p>
            <a:pPr marL="514350" indent="-514350" algn="l" rtl="0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for thumb &amp;</a:t>
            </a:r>
          </a:p>
          <a:p>
            <a:pPr marL="514350" indent="-514350" algn="l" rtl="0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for each of medial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fingers. </a:t>
            </a:r>
          </a:p>
        </p:txBody>
      </p:sp>
      <p:pic>
        <p:nvPicPr>
          <p:cNvPr id="4" name="Picture 2" descr="C:\Documents and Settings\user1\My Documents\My Pictures\bone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43977" y="2171700"/>
            <a:ext cx="3603142" cy="4358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748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486556" y="475938"/>
            <a:ext cx="10275757" cy="678305"/>
          </a:xfrm>
        </p:spPr>
        <p:txBody>
          <a:bodyPr>
            <a:normAutofit/>
          </a:bodyPr>
          <a:lstStyle/>
          <a:p>
            <a:pPr rtl="0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52500" y="1581461"/>
            <a:ext cx="6318354" cy="4789357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LIMB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 of thigh: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emur.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leg: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ibula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(lateral) &amp;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ibia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(medial).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Patella.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foot: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tarsal bones.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metatarsal bones.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phalanges: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for big toe &amp; 3 for each of lateral 4 toes. </a:t>
            </a:r>
            <a:endParaRPr lang="en-US" dirty="0"/>
          </a:p>
        </p:txBody>
      </p:sp>
      <p:pic>
        <p:nvPicPr>
          <p:cNvPr id="4" name="Picture 2" descr="C:\Documents and Settings\user1\My Documents\My Pictures\bon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9738" y="2165374"/>
            <a:ext cx="2742575" cy="4205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3266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-3429001" y="535898"/>
            <a:ext cx="9601200" cy="588364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 BONES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599" y="1274164"/>
            <a:ext cx="4834329" cy="4593236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shaft (diaphysis):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composed of compact bone.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Two ends (epiphysis):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composed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spongy bone.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Metaphysis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This is the region of contact between epiphysis &amp; diaphysis.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metaphysis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contains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epiphyseal plate of cartilage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responsible for </a:t>
            </a:r>
            <a:r>
              <a:rPr lang="en-US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linear bone growth.</a:t>
            </a:r>
          </a:p>
          <a:p>
            <a: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ar-SA" dirty="0"/>
          </a:p>
        </p:txBody>
      </p:sp>
      <p:pic>
        <p:nvPicPr>
          <p:cNvPr id="4" name="Picture 2" descr="C:\Documents and Settings\user1\My Documents\My Pictures\BON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210" y="749508"/>
            <a:ext cx="4091690" cy="5388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768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TEST YOURSELF!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bones is a bone of the axial skeleton?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Femur.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Humerus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Scapula.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Sternum.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21648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bones is an example of an irregular bone?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Femur.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Vertebra.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Scapula.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Sternum.</a:t>
            </a:r>
          </a:p>
          <a:p>
            <a:pPr algn="l" rtl="0"/>
            <a:endParaRPr lang="en-US" dirty="0"/>
          </a:p>
          <a:p>
            <a: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73736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planes divides the body into superior &amp; inferior parts?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Frontal (coronal) plane.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Sagittal (median) plane.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Parasagittal (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Paramedian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plane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Transverse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(cross) plane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  <a:p>
            <a: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868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206708" y="2424659"/>
            <a:ext cx="9601200" cy="1485900"/>
          </a:xfrm>
        </p:spPr>
        <p:txBody>
          <a:bodyPr/>
          <a:lstStyle/>
          <a:p>
            <a:pPr algn="ctr" rtl="0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GOOD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LUCK</a:t>
            </a:r>
            <a:b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</a:br>
            <a:endParaRPr lang="ar-SA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ANATOMY?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l" rtl="0">
              <a:buNone/>
            </a:pPr>
            <a:r>
              <a:rPr lang="en-US" b="1" dirty="0"/>
              <a:t>The word </a:t>
            </a:r>
            <a:r>
              <a:rPr lang="en-US" b="1" dirty="0" err="1"/>
              <a:t>anatome</a:t>
            </a:r>
            <a:r>
              <a:rPr lang="en-US" b="1" dirty="0"/>
              <a:t> </a:t>
            </a:r>
            <a:r>
              <a:rPr lang="en-US" dirty="0"/>
              <a:t>is of </a:t>
            </a:r>
            <a:r>
              <a:rPr lang="en-US" b="1" dirty="0">
                <a:solidFill>
                  <a:srgbClr val="FF0000"/>
                </a:solidFill>
              </a:rPr>
              <a:t>Greek</a:t>
            </a:r>
            <a:r>
              <a:rPr lang="en-US" dirty="0"/>
              <a:t> origin meaning cutting up (</a:t>
            </a:r>
            <a:r>
              <a:rPr lang="en-US" dirty="0" err="1"/>
              <a:t>ana</a:t>
            </a:r>
            <a:r>
              <a:rPr lang="en-US" dirty="0"/>
              <a:t>= up; tome= cutting).</a:t>
            </a:r>
          </a:p>
          <a:p>
            <a:pPr algn="l" rtl="0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Gross (macroscopic) anatomy: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Study of human body with naked eye.</a:t>
            </a:r>
          </a:p>
          <a:p>
            <a:pPr algn="l" rtl="0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Microscopic anatomy; (Histology):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Study of fine structure (cells &amp; tissues) of the human body with the help of microscope.</a:t>
            </a:r>
          </a:p>
          <a:p>
            <a:pPr algn="l" rtl="0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Developmental anatomy; ( Embryology).</a:t>
            </a:r>
          </a:p>
          <a:p>
            <a:pPr algn="l" rtl="0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Radiological anatomy.</a:t>
            </a:r>
          </a:p>
          <a:p>
            <a:pPr algn="l" rtl="0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Applied anatomy.</a:t>
            </a:r>
          </a:p>
          <a:p>
            <a:pPr algn="l" rtl="0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Surface anatomy.</a:t>
            </a:r>
          </a:p>
          <a:p>
            <a:pPr algn="l" rtl="0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Surgical anatomy.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714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POSITION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2286000"/>
            <a:ext cx="4754880" cy="358140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standard position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which the body assume to describe its parts.</a:t>
            </a:r>
          </a:p>
          <a:p>
            <a:pPr algn="ctr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Body is erect</a:t>
            </a:r>
          </a:p>
          <a:p>
            <a:pPr algn="ctr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Arms hanging by the side</a:t>
            </a:r>
          </a:p>
          <a:p>
            <a:pPr algn="ctr" rtl="0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rtl="0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Palm facing forward</a:t>
            </a:r>
          </a:p>
          <a:p>
            <a:pPr algn="ctr" rtl="0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rtl="0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rtl="0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rtl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Feet are parallel</a:t>
            </a:r>
          </a:p>
          <a:p>
            <a: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ar-SA" dirty="0"/>
          </a:p>
        </p:txBody>
      </p:sp>
      <p:pic>
        <p:nvPicPr>
          <p:cNvPr id="4" name="Picture 2" descr="C:\Documents and Settings\user1\My Documents\My Pictures\POSITIO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38666" y="1901031"/>
            <a:ext cx="1679248" cy="4351338"/>
          </a:xfrm>
          <a:prstGeom prst="rect">
            <a:avLst/>
          </a:prstGeom>
          <a:noFill/>
        </p:spPr>
      </p:pic>
      <p:cxnSp>
        <p:nvCxnSpPr>
          <p:cNvPr id="5" name="Straight Arrow Connector 7"/>
          <p:cNvCxnSpPr/>
          <p:nvPr/>
        </p:nvCxnSpPr>
        <p:spPr>
          <a:xfrm flipV="1">
            <a:off x="5212080" y="2834640"/>
            <a:ext cx="2880360" cy="2436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7"/>
          <p:cNvCxnSpPr/>
          <p:nvPr/>
        </p:nvCxnSpPr>
        <p:spPr>
          <a:xfrm flipV="1">
            <a:off x="5338772" y="3339069"/>
            <a:ext cx="2880360" cy="2436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32323" y="4326651"/>
            <a:ext cx="2880360" cy="2436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 flipV="1">
            <a:off x="4932526" y="5570220"/>
            <a:ext cx="2880360" cy="2436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55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TERMINOLOGY </a:t>
            </a:r>
            <a:endParaRPr lang="ar-S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F89C22-0475-4427-B7C8-0269AD40E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23562" y="1783829"/>
            <a:ext cx="5072437" cy="4646951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 (cranial): </a:t>
            </a:r>
            <a:r>
              <a:rPr lang="en-US" dirty="0">
                <a:latin typeface="Arial" pitchFamily="34" charset="0"/>
                <a:cs typeface="Arial" pitchFamily="34" charset="0"/>
              </a:rPr>
              <a:t>near to head.</a:t>
            </a:r>
          </a:p>
          <a:p>
            <a:pPr algn="l" rtl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	X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 (caudal): </a:t>
            </a:r>
            <a:r>
              <a:rPr lang="en-US" dirty="0">
                <a:latin typeface="Arial" pitchFamily="34" charset="0"/>
                <a:cs typeface="Arial" pitchFamily="34" charset="0"/>
              </a:rPr>
              <a:t>away from head.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(ventral): </a:t>
            </a:r>
            <a:r>
              <a:rPr lang="en-US" dirty="0">
                <a:latin typeface="Arial" pitchFamily="34" charset="0"/>
                <a:cs typeface="Arial" pitchFamily="34" charset="0"/>
              </a:rPr>
              <a:t>near to front.</a:t>
            </a:r>
          </a:p>
          <a:p>
            <a:pPr algn="l" rtl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	X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(dorsal): </a:t>
            </a:r>
            <a:r>
              <a:rPr lang="en-US" dirty="0">
                <a:latin typeface="Arial" pitchFamily="34" charset="0"/>
                <a:cs typeface="Arial" pitchFamily="34" charset="0"/>
              </a:rPr>
              <a:t>near to back.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Medial: </a:t>
            </a:r>
            <a:r>
              <a:rPr lang="en-US" dirty="0">
                <a:latin typeface="Arial" pitchFamily="34" charset="0"/>
                <a:cs typeface="Arial" pitchFamily="34" charset="0"/>
              </a:rPr>
              <a:t>near to median plane.</a:t>
            </a:r>
          </a:p>
          <a:p>
            <a:pPr algn="l" rtl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	X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away from median plane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Proximal: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near to trunk.</a:t>
            </a:r>
          </a:p>
          <a:p>
            <a:pPr algn="l" rtl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	X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Distal: </a:t>
            </a:r>
            <a:r>
              <a:rPr lang="en-US" dirty="0">
                <a:latin typeface="Arial" pitchFamily="34" charset="0"/>
                <a:cs typeface="Arial" pitchFamily="34" charset="0"/>
              </a:rPr>
              <a:t>away from trunk.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Superficial: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near to skin (surface).</a:t>
            </a:r>
          </a:p>
          <a:p>
            <a:pPr algn="l" rtl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	X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Deep: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away from skin.</a:t>
            </a:r>
          </a:p>
        </p:txBody>
      </p:sp>
      <p:pic>
        <p:nvPicPr>
          <p:cNvPr id="4" name="Picture 2" descr="C:\Documents and Settings\user1\My Documents\My Pictures\terminology.jpg"/>
          <p:cNvPicPr>
            <a:picLocks noChangeAspect="1" noChangeArrowheads="1"/>
          </p:cNvPicPr>
          <p:nvPr/>
        </p:nvPicPr>
        <p:blipFill rotWithShape="1">
          <a:blip r:embed="rId2" cstate="print"/>
          <a:srcRect l="3448" b="2703"/>
          <a:stretch/>
        </p:blipFill>
        <p:spPr bwMode="auto">
          <a:xfrm>
            <a:off x="7286782" y="1783828"/>
            <a:ext cx="3891595" cy="4422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17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TERMINOLOGY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1600200"/>
            <a:ext cx="5440680" cy="5143500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TERMS OF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GENERAL MOVEMENTS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Flexion: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approximation of 2 parts (decreasing the angle between 2 parts).</a:t>
            </a:r>
          </a:p>
          <a:p>
            <a:pPr algn="l" rtl="0"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Extension: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straightening (increasing the angle between 2 parts).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Abduction: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away from median plane.</a:t>
            </a:r>
          </a:p>
          <a:p>
            <a:pPr algn="l" rtl="0"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Adduction: </a:t>
            </a:r>
            <a:r>
              <a:rPr lang="en-US" dirty="0">
                <a:latin typeface="Arial" pitchFamily="34" charset="0"/>
                <a:cs typeface="Arial" pitchFamily="34" charset="0"/>
              </a:rPr>
              <a:t>toward median plane.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 rotation: </a:t>
            </a:r>
            <a:r>
              <a:rPr lang="en-US" dirty="0">
                <a:latin typeface="Arial" pitchFamily="34" charset="0"/>
                <a:cs typeface="Arial" pitchFamily="34" charset="0"/>
              </a:rPr>
              <a:t>rotation away from median plane.</a:t>
            </a:r>
          </a:p>
          <a:p>
            <a:pPr algn="l" rtl="0"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 rotation: </a:t>
            </a:r>
            <a:r>
              <a:rPr lang="en-US" dirty="0">
                <a:latin typeface="Arial" pitchFamily="34" charset="0"/>
                <a:cs typeface="Arial" pitchFamily="34" charset="0"/>
              </a:rPr>
              <a:t>rotation toward median plane.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Circumduction: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combined movements of flexion, extension, abduction &amp; adduction.</a:t>
            </a:r>
          </a:p>
          <a:p>
            <a: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ar-SA" dirty="0"/>
          </a:p>
        </p:txBody>
      </p:sp>
      <p:pic>
        <p:nvPicPr>
          <p:cNvPr id="4" name="Picture 2" descr="C:\Documents and Settings\user1\Desktop\terminology\terminlology 001.jpg"/>
          <p:cNvPicPr>
            <a:picLocks noChangeAspect="1" noChangeArrowheads="1"/>
          </p:cNvPicPr>
          <p:nvPr/>
        </p:nvPicPr>
        <p:blipFill rotWithShape="1">
          <a:blip r:embed="rId2" cstate="print"/>
          <a:srcRect l="15254" t="3226"/>
          <a:stretch/>
        </p:blipFill>
        <p:spPr bwMode="auto">
          <a:xfrm>
            <a:off x="7658100" y="1600200"/>
            <a:ext cx="4191000" cy="5105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1906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Special Movements Of Upper Limb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 b="1" u="sng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l" rtl="0" eaLnBrk="1" hangingPunct="1">
              <a:defRPr/>
            </a:pPr>
            <a:r>
              <a:rPr lang="en-US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Opposition</a:t>
            </a:r>
            <a:r>
              <a:rPr lang="en-US" sz="2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: </a:t>
            </a:r>
            <a:r>
              <a:rPr lang="en-US" sz="2000" b="1" dirty="0">
                <a:latin typeface="Arial" charset="0"/>
                <a:cs typeface="Arial" charset="0"/>
              </a:rPr>
              <a:t>bringing tips of fingers and thumb together as in picking something </a:t>
            </a:r>
            <a:r>
              <a:rPr lang="en-US" sz="2000" b="1" dirty="0" smtClean="0">
                <a:latin typeface="Arial" charset="0"/>
                <a:cs typeface="Arial" charset="0"/>
              </a:rPr>
              <a:t>up</a:t>
            </a: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pic>
        <p:nvPicPr>
          <p:cNvPr id="5" name="Content Placeholder 4" descr="E968A7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6" t="54039" r="15558" b="28662"/>
          <a:stretch>
            <a:fillRect/>
          </a:stretch>
        </p:blipFill>
        <p:spPr>
          <a:xfrm>
            <a:off x="6604000" y="2133600"/>
            <a:ext cx="5080000" cy="271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Special Movements Of Upper Limb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defRPr/>
            </a:pPr>
            <a:r>
              <a:rPr lang="en-US" sz="2000" b="1" i="1" u="sng" dirty="0">
                <a:solidFill>
                  <a:srgbClr val="C00000"/>
                </a:solidFill>
              </a:rPr>
              <a:t>Supination:</a:t>
            </a:r>
          </a:p>
          <a:p>
            <a:pPr algn="l" rtl="0" eaLnBrk="1" hangingPunct="1">
              <a:defRPr/>
            </a:pPr>
            <a:r>
              <a:rPr lang="en-US" sz="2000" b="1" i="1" dirty="0"/>
              <a:t>Lateral rotation of the forearm. </a:t>
            </a:r>
          </a:p>
          <a:p>
            <a:pPr algn="l" rtl="0" eaLnBrk="1" hangingPunct="1">
              <a:defRPr/>
            </a:pPr>
            <a:r>
              <a:rPr lang="en-US" sz="2000" b="1" i="1" dirty="0"/>
              <a:t>The palm faces Anteriorly.</a:t>
            </a:r>
          </a:p>
          <a:p>
            <a:pPr algn="l" rtl="0" eaLnBrk="1" hangingPunct="1">
              <a:defRPr/>
            </a:pPr>
            <a:r>
              <a:rPr lang="en-US" sz="2000" b="1" i="1" dirty="0"/>
              <a:t>The radius and ulna are Parallel.</a:t>
            </a:r>
            <a:r>
              <a:rPr lang="en-US" sz="2000" i="1" dirty="0"/>
              <a:t> </a:t>
            </a:r>
          </a:p>
          <a:p>
            <a:pPr algn="l" rtl="0" eaLnBrk="1" hangingPunct="1">
              <a:defRPr/>
            </a:pPr>
            <a:r>
              <a:rPr lang="en-US" sz="2000" b="1" i="1" u="sng" dirty="0">
                <a:solidFill>
                  <a:srgbClr val="C00000"/>
                </a:solidFill>
              </a:rPr>
              <a:t>Pronation:</a:t>
            </a:r>
          </a:p>
          <a:p>
            <a:pPr algn="l" rtl="0" eaLnBrk="1" hangingPunct="1">
              <a:defRPr/>
            </a:pPr>
            <a:r>
              <a:rPr lang="en-US" sz="2000" b="1" i="1" dirty="0"/>
              <a:t>Medial rotation of the forearm. </a:t>
            </a:r>
          </a:p>
          <a:p>
            <a:pPr algn="l" rtl="0" eaLnBrk="1" hangingPunct="1">
              <a:defRPr/>
            </a:pPr>
            <a:r>
              <a:rPr lang="en-US" sz="2000" b="1" i="1" dirty="0"/>
              <a:t>The  palm faces Posteriorly</a:t>
            </a:r>
          </a:p>
          <a:p>
            <a:pPr algn="l" rtl="0" eaLnBrk="1" hangingPunct="1">
              <a:defRPr/>
            </a:pPr>
            <a:r>
              <a:rPr lang="en-US" sz="2000" b="1" i="1" dirty="0"/>
              <a:t>The radius Crosses</a:t>
            </a:r>
            <a:r>
              <a:rPr lang="en-US" sz="2000" b="1" i="1" dirty="0">
                <a:solidFill>
                  <a:srgbClr val="FF9900"/>
                </a:solidFill>
              </a:rPr>
              <a:t> </a:t>
            </a:r>
            <a:r>
              <a:rPr lang="en-US" sz="2000" b="1" i="1" dirty="0"/>
              <a:t>the ulna and the two bones form an X.</a:t>
            </a:r>
          </a:p>
          <a:p>
            <a:pPr algn="l" rtl="0">
              <a:defRPr/>
            </a:pPr>
            <a:endParaRPr lang="en-US" dirty="0"/>
          </a:p>
        </p:txBody>
      </p:sp>
      <p:pic>
        <p:nvPicPr>
          <p:cNvPr id="5" name="Content Placeholder 4" descr="5B24924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7" t="32130" r="787" b="38921"/>
          <a:stretch>
            <a:fillRect/>
          </a:stretch>
        </p:blipFill>
        <p:spPr>
          <a:xfrm>
            <a:off x="6807200" y="2362200"/>
            <a:ext cx="5080000" cy="260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Special Movements Of Lower Limb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>
              <a:defRPr/>
            </a:pPr>
            <a:r>
              <a:rPr lang="en-US" b="1" i="1" u="sng" dirty="0">
                <a:solidFill>
                  <a:srgbClr val="C00000"/>
                </a:solidFill>
              </a:rPr>
              <a:t>Dorsiflexion </a:t>
            </a:r>
            <a:endParaRPr lang="en-US" b="1" i="1" u="sng" dirty="0" smtClean="0">
              <a:solidFill>
                <a:srgbClr val="C00000"/>
              </a:solidFill>
            </a:endParaRPr>
          </a:p>
          <a:p>
            <a:pPr algn="l" rtl="0">
              <a:defRPr/>
            </a:pPr>
            <a:r>
              <a:rPr lang="en-US" b="1" i="1" dirty="0"/>
              <a:t>Up movement of the foot </a:t>
            </a:r>
          </a:p>
          <a:p>
            <a:pPr algn="l" rtl="0">
              <a:defRPr/>
            </a:pPr>
            <a:r>
              <a:rPr lang="en-US" b="1" i="1" dirty="0"/>
              <a:t>(Standing on the heels) </a:t>
            </a:r>
          </a:p>
          <a:p>
            <a:pPr>
              <a:defRPr/>
            </a:pPr>
            <a:endParaRPr lang="en-US" dirty="0"/>
          </a:p>
          <a:p>
            <a:pPr algn="l" rtl="0" eaLnBrk="1" hangingPunct="1">
              <a:defRPr/>
            </a:pPr>
            <a:r>
              <a:rPr lang="en-US" b="1" i="1" u="sng" dirty="0" smtClean="0">
                <a:solidFill>
                  <a:srgbClr val="C00000"/>
                </a:solidFill>
              </a:rPr>
              <a:t>Planter </a:t>
            </a:r>
            <a:r>
              <a:rPr lang="en-US" b="1" i="1" u="sng" dirty="0">
                <a:solidFill>
                  <a:srgbClr val="C00000"/>
                </a:solidFill>
              </a:rPr>
              <a:t>Flexion:</a:t>
            </a:r>
          </a:p>
          <a:p>
            <a:pPr algn="l" rtl="0" eaLnBrk="1" hangingPunct="1">
              <a:defRPr/>
            </a:pPr>
            <a:r>
              <a:rPr lang="en-US" b="1" i="1" dirty="0"/>
              <a:t>Depressing the foot</a:t>
            </a:r>
            <a:r>
              <a:rPr lang="en-US" b="1" i="1" dirty="0">
                <a:solidFill>
                  <a:srgbClr val="FF9900"/>
                </a:solidFill>
              </a:rPr>
              <a:t>  </a:t>
            </a:r>
            <a:r>
              <a:rPr lang="en-US" b="1" i="1" dirty="0"/>
              <a:t>(down ). </a:t>
            </a:r>
          </a:p>
          <a:p>
            <a:pPr algn="l" rtl="0" eaLnBrk="1" hangingPunct="1">
              <a:defRPr/>
            </a:pPr>
            <a:r>
              <a:rPr lang="en-US" b="1" i="1" dirty="0"/>
              <a:t>Movement with pointing the toes.</a:t>
            </a:r>
            <a:endParaRPr lang="en-US" i="1" dirty="0"/>
          </a:p>
          <a:p>
            <a:pPr>
              <a:defRPr/>
            </a:pPr>
            <a:endParaRPr lang="en-US" dirty="0"/>
          </a:p>
        </p:txBody>
      </p:sp>
      <p:pic>
        <p:nvPicPr>
          <p:cNvPr id="5" name="Picture 7" descr="3E85584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24" b="74773"/>
          <a:stretch>
            <a:fillRect/>
          </a:stretch>
        </p:blipFill>
        <p:spPr>
          <a:xfrm>
            <a:off x="6919934" y="1521912"/>
            <a:ext cx="5080000" cy="2414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3E8558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4" r="19977" b="77696"/>
          <a:stretch>
            <a:fillRect/>
          </a:stretch>
        </p:blipFill>
        <p:spPr bwMode="auto">
          <a:xfrm>
            <a:off x="6919934" y="4148203"/>
            <a:ext cx="508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5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اقتصاص</Template>
  <TotalTime>56</TotalTime>
  <Words>1082</Words>
  <Application>Microsoft Office PowerPoint</Application>
  <PresentationFormat>Custom</PresentationFormat>
  <Paragraphs>221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TF10001025</vt:lpstr>
      <vt:lpstr>Introduction to Anatomy and Skeletal System </vt:lpstr>
      <vt:lpstr>OBJECTIVES</vt:lpstr>
      <vt:lpstr>WHAT IS ANATOMY?</vt:lpstr>
      <vt:lpstr>ANATOMICAL POSITION</vt:lpstr>
      <vt:lpstr>ANATOMICAL TERMINOLOGY </vt:lpstr>
      <vt:lpstr>ANATOMICAL TERMINOLOGY </vt:lpstr>
      <vt:lpstr>Special Movements Of Upper Limb</vt:lpstr>
      <vt:lpstr>Special Movements Of Upper Limb</vt:lpstr>
      <vt:lpstr>Special Movements Of Lower Limb</vt:lpstr>
      <vt:lpstr>Special Movements Of Lower Limb</vt:lpstr>
      <vt:lpstr>ANATOMICAL PLANES &amp; SECTIONS</vt:lpstr>
      <vt:lpstr>PLANES, TERMS OF POSITION &amp; TERMS OF MOVEMENT</vt:lpstr>
      <vt:lpstr>BODY CAVITIES</vt:lpstr>
      <vt:lpstr>SKELETAL SYSTEM</vt:lpstr>
      <vt:lpstr>FUNCTIONS OF BONE</vt:lpstr>
      <vt:lpstr>CLASSIFICATION OF BONE</vt:lpstr>
      <vt:lpstr>THE SKELETON</vt:lpstr>
      <vt:lpstr>BONES OF AXIAL SKELETON</vt:lpstr>
      <vt:lpstr>BONES OF AXIAL SKELETON</vt:lpstr>
      <vt:lpstr>BONES OF AXIAL SKELETON</vt:lpstr>
      <vt:lpstr>BONES OF APPENDICULAR SKELETON</vt:lpstr>
      <vt:lpstr>BONES OF APPENDICULAR SKELETON</vt:lpstr>
      <vt:lpstr>BONES OF APPENDICULAR SKELETON</vt:lpstr>
      <vt:lpstr>LONG BONES</vt:lpstr>
      <vt:lpstr>TEST YOURSELF!</vt:lpstr>
      <vt:lpstr>PowerPoint Presentation</vt:lpstr>
      <vt:lpstr>PowerPoint Presentation</vt:lpstr>
      <vt:lpstr>GOOD LUCK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Anatomy and Skeletal System </dc:title>
  <dc:creator>مستخدم Microsoft Office</dc:creator>
  <cp:lastModifiedBy>Tahani Almatrafi</cp:lastModifiedBy>
  <cp:revision>9</cp:revision>
  <dcterms:created xsi:type="dcterms:W3CDTF">2019-08-30T15:10:59Z</dcterms:created>
  <dcterms:modified xsi:type="dcterms:W3CDTF">2019-09-11T06:05:00Z</dcterms:modified>
</cp:coreProperties>
</file>