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4" r:id="rId9"/>
    <p:sldId id="266" r:id="rId10"/>
    <p:sldId id="265" r:id="rId11"/>
    <p:sldId id="267" r:id="rId12"/>
    <p:sldId id="268" r:id="rId13"/>
    <p:sldId id="270"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p:scale>
          <a:sx n="80" d="100"/>
          <a:sy n="80" d="100"/>
        </p:scale>
        <p:origin x="480"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C93F644-B51E-4A95-B4E1-499F9A1D3A61}"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BF456D-61CF-4981-83E1-711FF75868DA}" type="slidenum">
              <a:rPr lang="en-US" smtClean="0"/>
              <a:t>‹#›</a:t>
            </a:fld>
            <a:endParaRPr lang="en-US"/>
          </a:p>
        </p:txBody>
      </p:sp>
    </p:spTree>
    <p:extLst>
      <p:ext uri="{BB962C8B-B14F-4D97-AF65-F5344CB8AC3E}">
        <p14:creationId xmlns:p14="http://schemas.microsoft.com/office/powerpoint/2010/main" val="4134174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93F644-B51E-4A95-B4E1-499F9A1D3A61}"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BF456D-61CF-4981-83E1-711FF75868DA}" type="slidenum">
              <a:rPr lang="en-US" smtClean="0"/>
              <a:t>‹#›</a:t>
            </a:fld>
            <a:endParaRPr lang="en-US"/>
          </a:p>
        </p:txBody>
      </p:sp>
    </p:spTree>
    <p:extLst>
      <p:ext uri="{BB962C8B-B14F-4D97-AF65-F5344CB8AC3E}">
        <p14:creationId xmlns:p14="http://schemas.microsoft.com/office/powerpoint/2010/main" val="2688493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93F644-B51E-4A95-B4E1-499F9A1D3A61}"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BF456D-61CF-4981-83E1-711FF75868DA}" type="slidenum">
              <a:rPr lang="en-US" smtClean="0"/>
              <a:t>‹#›</a:t>
            </a:fld>
            <a:endParaRPr lang="en-US"/>
          </a:p>
        </p:txBody>
      </p:sp>
    </p:spTree>
    <p:extLst>
      <p:ext uri="{BB962C8B-B14F-4D97-AF65-F5344CB8AC3E}">
        <p14:creationId xmlns:p14="http://schemas.microsoft.com/office/powerpoint/2010/main" val="3393749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1"/>
            <a:ext cx="10058400" cy="1431925"/>
          </a:xfrm>
        </p:spPr>
        <p:txBody>
          <a:bodyPr/>
          <a:lstStyle/>
          <a:p>
            <a:r>
              <a:rPr lang="en-US"/>
              <a:t>Click to edit Master title style</a:t>
            </a:r>
            <a:endParaRPr lang="en-GB"/>
          </a:p>
        </p:txBody>
      </p:sp>
      <p:sp>
        <p:nvSpPr>
          <p:cNvPr id="3" name="Text Placeholder 2"/>
          <p:cNvSpPr>
            <a:spLocks noGrp="1"/>
          </p:cNvSpPr>
          <p:nvPr>
            <p:ph type="body"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6553200" y="1981200"/>
            <a:ext cx="4927600" cy="4114800"/>
          </a:xfrm>
        </p:spPr>
        <p:txBody>
          <a:bodyPr/>
          <a:lstStyle/>
          <a:p>
            <a:pPr lvl="0"/>
            <a:endParaRPr lang="en-GB" noProof="0"/>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D6D254A2-7312-428A-9A21-75EACB107448}" type="slidenum">
              <a:rPr lang="en-US"/>
              <a:pPr>
                <a:defRPr/>
              </a:pPr>
              <a:t>‹#›</a:t>
            </a:fld>
            <a:endParaRPr lang="en-US"/>
          </a:p>
        </p:txBody>
      </p:sp>
    </p:spTree>
    <p:extLst>
      <p:ext uri="{BB962C8B-B14F-4D97-AF65-F5344CB8AC3E}">
        <p14:creationId xmlns:p14="http://schemas.microsoft.com/office/powerpoint/2010/main" val="767944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93F644-B51E-4A95-B4E1-499F9A1D3A61}"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BF456D-61CF-4981-83E1-711FF75868DA}" type="slidenum">
              <a:rPr lang="en-US" smtClean="0"/>
              <a:t>‹#›</a:t>
            </a:fld>
            <a:endParaRPr lang="en-US"/>
          </a:p>
        </p:txBody>
      </p:sp>
    </p:spTree>
    <p:extLst>
      <p:ext uri="{BB962C8B-B14F-4D97-AF65-F5344CB8AC3E}">
        <p14:creationId xmlns:p14="http://schemas.microsoft.com/office/powerpoint/2010/main" val="1614692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93F644-B51E-4A95-B4E1-499F9A1D3A61}"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BF456D-61CF-4981-83E1-711FF75868DA}" type="slidenum">
              <a:rPr lang="en-US" smtClean="0"/>
              <a:t>‹#›</a:t>
            </a:fld>
            <a:endParaRPr lang="en-US"/>
          </a:p>
        </p:txBody>
      </p:sp>
    </p:spTree>
    <p:extLst>
      <p:ext uri="{BB962C8B-B14F-4D97-AF65-F5344CB8AC3E}">
        <p14:creationId xmlns:p14="http://schemas.microsoft.com/office/powerpoint/2010/main" val="121903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93F644-B51E-4A95-B4E1-499F9A1D3A61}" type="datetimeFigureOut">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BF456D-61CF-4981-83E1-711FF75868DA}" type="slidenum">
              <a:rPr lang="en-US" smtClean="0"/>
              <a:t>‹#›</a:t>
            </a:fld>
            <a:endParaRPr lang="en-US"/>
          </a:p>
        </p:txBody>
      </p:sp>
    </p:spTree>
    <p:extLst>
      <p:ext uri="{BB962C8B-B14F-4D97-AF65-F5344CB8AC3E}">
        <p14:creationId xmlns:p14="http://schemas.microsoft.com/office/powerpoint/2010/main" val="2461308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93F644-B51E-4A95-B4E1-499F9A1D3A61}" type="datetimeFigureOut">
              <a:rPr lang="en-US" smtClean="0"/>
              <a:t>8/31/2021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BF456D-61CF-4981-83E1-711FF75868DA}" type="slidenum">
              <a:rPr lang="en-US" smtClean="0"/>
              <a:t>‹#›</a:t>
            </a:fld>
            <a:endParaRPr lang="en-US"/>
          </a:p>
        </p:txBody>
      </p:sp>
    </p:spTree>
    <p:extLst>
      <p:ext uri="{BB962C8B-B14F-4D97-AF65-F5344CB8AC3E}">
        <p14:creationId xmlns:p14="http://schemas.microsoft.com/office/powerpoint/2010/main" val="2238550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93F644-B51E-4A95-B4E1-499F9A1D3A61}" type="datetimeFigureOut">
              <a:rPr lang="en-US" smtClean="0"/>
              <a:t>8/31/2021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BF456D-61CF-4981-83E1-711FF75868DA}" type="slidenum">
              <a:rPr lang="en-US" smtClean="0"/>
              <a:t>‹#›</a:t>
            </a:fld>
            <a:endParaRPr lang="en-US"/>
          </a:p>
        </p:txBody>
      </p:sp>
    </p:spTree>
    <p:extLst>
      <p:ext uri="{BB962C8B-B14F-4D97-AF65-F5344CB8AC3E}">
        <p14:creationId xmlns:p14="http://schemas.microsoft.com/office/powerpoint/2010/main" val="128661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93F644-B51E-4A95-B4E1-499F9A1D3A61}" type="datetimeFigureOut">
              <a:rPr lang="en-US" smtClean="0"/>
              <a:t>8/31/2021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BF456D-61CF-4981-83E1-711FF75868DA}" type="slidenum">
              <a:rPr lang="en-US" smtClean="0"/>
              <a:t>‹#›</a:t>
            </a:fld>
            <a:endParaRPr lang="en-US"/>
          </a:p>
        </p:txBody>
      </p:sp>
    </p:spTree>
    <p:extLst>
      <p:ext uri="{BB962C8B-B14F-4D97-AF65-F5344CB8AC3E}">
        <p14:creationId xmlns:p14="http://schemas.microsoft.com/office/powerpoint/2010/main" val="1365864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93F644-B51E-4A95-B4E1-499F9A1D3A61}" type="datetimeFigureOut">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BF456D-61CF-4981-83E1-711FF75868DA}" type="slidenum">
              <a:rPr lang="en-US" smtClean="0"/>
              <a:t>‹#›</a:t>
            </a:fld>
            <a:endParaRPr lang="en-US"/>
          </a:p>
        </p:txBody>
      </p:sp>
    </p:spTree>
    <p:extLst>
      <p:ext uri="{BB962C8B-B14F-4D97-AF65-F5344CB8AC3E}">
        <p14:creationId xmlns:p14="http://schemas.microsoft.com/office/powerpoint/2010/main" val="3134171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93F644-B51E-4A95-B4E1-499F9A1D3A61}" type="datetimeFigureOut">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BF456D-61CF-4981-83E1-711FF75868DA}" type="slidenum">
              <a:rPr lang="en-US" smtClean="0"/>
              <a:t>‹#›</a:t>
            </a:fld>
            <a:endParaRPr lang="en-US"/>
          </a:p>
        </p:txBody>
      </p:sp>
    </p:spTree>
    <p:extLst>
      <p:ext uri="{BB962C8B-B14F-4D97-AF65-F5344CB8AC3E}">
        <p14:creationId xmlns:p14="http://schemas.microsoft.com/office/powerpoint/2010/main" val="4174548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3F644-B51E-4A95-B4E1-499F9A1D3A61}" type="datetimeFigureOut">
              <a:rPr lang="en-US" smtClean="0"/>
              <a:t>8/31/2021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F456D-61CF-4981-83E1-711FF75868DA}" type="slidenum">
              <a:rPr lang="en-US" smtClean="0"/>
              <a:t>‹#›</a:t>
            </a:fld>
            <a:endParaRPr lang="en-US"/>
          </a:p>
        </p:txBody>
      </p:sp>
    </p:spTree>
    <p:extLst>
      <p:ext uri="{BB962C8B-B14F-4D97-AF65-F5344CB8AC3E}">
        <p14:creationId xmlns:p14="http://schemas.microsoft.com/office/powerpoint/2010/main" val="3409944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3C54F4CE-85F0-46ED-80DA-9518C9251A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2">
            <a:extLst>
              <a:ext uri="{FF2B5EF4-FFF2-40B4-BE49-F238E27FC236}">
                <a16:creationId xmlns:a16="http://schemas.microsoft.com/office/drawing/2014/main" id="{DADD1FCA-8ACB-4958-81DD-4CDD6D3E19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188910" y="2053121"/>
            <a:ext cx="4959808" cy="936455"/>
          </a:xfrm>
        </p:spPr>
        <p:txBody>
          <a:bodyPr>
            <a:normAutofit/>
          </a:bodyPr>
          <a:lstStyle/>
          <a:p>
            <a:r>
              <a:rPr lang="en-US" sz="4400" b="1" dirty="0"/>
              <a:t>SKELETAL MUSCLES</a:t>
            </a:r>
          </a:p>
        </p:txBody>
      </p:sp>
      <p:sp>
        <p:nvSpPr>
          <p:cNvPr id="4" name="Subtitle 3">
            <a:extLst>
              <a:ext uri="{FF2B5EF4-FFF2-40B4-BE49-F238E27FC236}">
                <a16:creationId xmlns:a16="http://schemas.microsoft.com/office/drawing/2014/main" id="{B4E5D327-6C1C-D64F-B5A5-D0A3C9353B7F}"/>
              </a:ext>
            </a:extLst>
          </p:cNvPr>
          <p:cNvSpPr txBox="1">
            <a:spLocks noGrp="1"/>
          </p:cNvSpPr>
          <p:nvPr>
            <p:ph type="subTitle" idx="1"/>
          </p:nvPr>
        </p:nvSpPr>
        <p:spPr>
          <a:xfrm>
            <a:off x="996287" y="4121253"/>
            <a:ext cx="3125337" cy="1136843"/>
          </a:xfrm>
          <a:prstGeom prst="rect">
            <a:avLst/>
          </a:prstGeom>
        </p:spPr>
        <p:txBody>
          <a:bodyPr rtlCol="0">
            <a:noAutofit/>
          </a:bodyPr>
          <a:lstStyle/>
          <a:p>
            <a:r>
              <a:rPr lang="en-US" sz="1800" b="1" dirty="0"/>
              <a:t>Dr. SAMEERAH SHAHEEN</a:t>
            </a:r>
          </a:p>
          <a:p>
            <a:r>
              <a:rPr lang="en-US" sz="1800" b="1" dirty="0"/>
              <a:t>Assistant Professor </a:t>
            </a:r>
          </a:p>
          <a:p>
            <a:r>
              <a:rPr lang="en-US" sz="1800" dirty="0"/>
              <a:t>MBBS, </a:t>
            </a:r>
            <a:r>
              <a:rPr lang="en-US" sz="1800" dirty="0" err="1"/>
              <a:t>Msc</a:t>
            </a:r>
            <a:r>
              <a:rPr lang="en-US" sz="1800" dirty="0"/>
              <a:t>, PhD </a:t>
            </a:r>
          </a:p>
          <a:p>
            <a:r>
              <a:rPr lang="en-US" sz="1800" dirty="0" err="1"/>
              <a:t>sshahee@ksu.edu.sa</a:t>
            </a:r>
            <a:r>
              <a:rPr lang="en-US" sz="1800" dirty="0"/>
              <a:t> </a:t>
            </a:r>
          </a:p>
          <a:p>
            <a:r>
              <a:rPr lang="en-US" sz="1800" dirty="0"/>
              <a:t>31 August 2021</a:t>
            </a:r>
          </a:p>
        </p:txBody>
      </p:sp>
      <p:pic>
        <p:nvPicPr>
          <p:cNvPr id="6" name="Picture 5">
            <a:extLst>
              <a:ext uri="{FF2B5EF4-FFF2-40B4-BE49-F238E27FC236}">
                <a16:creationId xmlns:a16="http://schemas.microsoft.com/office/drawing/2014/main" id="{6F452268-694A-A441-8ADD-3073DC6B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5751" y="1514589"/>
            <a:ext cx="5708649" cy="3798846"/>
          </a:xfrm>
          <a:prstGeom prst="rect">
            <a:avLst/>
          </a:prstGeom>
        </p:spPr>
      </p:pic>
      <p:pic>
        <p:nvPicPr>
          <p:cNvPr id="5" name="Picture 4">
            <a:extLst>
              <a:ext uri="{FF2B5EF4-FFF2-40B4-BE49-F238E27FC236}">
                <a16:creationId xmlns:a16="http://schemas.microsoft.com/office/drawing/2014/main" id="{550A4E79-75C2-4648-B6C9-7BC0FBD4CE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8902" y="97715"/>
            <a:ext cx="2230282" cy="824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4168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71">
            <a:extLst>
              <a:ext uri="{FF2B5EF4-FFF2-40B4-BE49-F238E27FC236}">
                <a16:creationId xmlns:a16="http://schemas.microsoft.com/office/drawing/2014/main" id="{61293230-B0F6-45B1-96D1-13D18E2429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0" name="Freeform: Shape 73">
            <a:extLst>
              <a:ext uri="{FF2B5EF4-FFF2-40B4-BE49-F238E27FC236}">
                <a16:creationId xmlns:a16="http://schemas.microsoft.com/office/drawing/2014/main" id="{0A1E0707-4985-454B-ACE0-4855BB5587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4B15D60-2EB5-BC49-857D-7243DB168E0E}"/>
              </a:ext>
            </a:extLst>
          </p:cNvPr>
          <p:cNvSpPr>
            <a:spLocks noGrp="1"/>
          </p:cNvSpPr>
          <p:nvPr>
            <p:ph type="title"/>
          </p:nvPr>
        </p:nvSpPr>
        <p:spPr>
          <a:xfrm>
            <a:off x="733427" y="-155540"/>
            <a:ext cx="3686174" cy="1322888"/>
          </a:xfrm>
        </p:spPr>
        <p:txBody>
          <a:bodyPr vert="horz" lIns="91440" tIns="45720" rIns="91440" bIns="45720" rtlCol="0" anchor="ctr">
            <a:normAutofit/>
          </a:bodyPr>
          <a:lstStyle/>
          <a:p>
            <a:r>
              <a:rPr lang="en-US" b="1" dirty="0"/>
              <a:t>ATTACHMENTS </a:t>
            </a:r>
          </a:p>
        </p:txBody>
      </p:sp>
      <p:sp>
        <p:nvSpPr>
          <p:cNvPr id="8" name="Rectangle 7">
            <a:extLst>
              <a:ext uri="{FF2B5EF4-FFF2-40B4-BE49-F238E27FC236}">
                <a16:creationId xmlns:a16="http://schemas.microsoft.com/office/drawing/2014/main" id="{BE7B5234-8D47-7C4C-A71F-9C6F9C331E1A}"/>
              </a:ext>
            </a:extLst>
          </p:cNvPr>
          <p:cNvSpPr/>
          <p:nvPr/>
        </p:nvSpPr>
        <p:spPr>
          <a:xfrm>
            <a:off x="764207" y="1935909"/>
            <a:ext cx="4593106" cy="3973337"/>
          </a:xfrm>
          <a:prstGeom prst="rect">
            <a:avLst/>
          </a:prstGeom>
        </p:spPr>
        <p:txBody>
          <a:bodyPr vert="horz" lIns="91440" tIns="45720" rIns="91440" bIns="45720" rtlCol="0">
            <a:normAutofit fontScale="92500" lnSpcReduction="10000"/>
          </a:bodyPr>
          <a:lstStyle/>
          <a:p>
            <a:pPr marL="457200" indent="-457200">
              <a:lnSpc>
                <a:spcPct val="90000"/>
              </a:lnSpc>
              <a:spcAft>
                <a:spcPts val="600"/>
              </a:spcAft>
              <a:buFont typeface="Wingdings" panose="05000000000000000000" pitchFamily="2" charset="2"/>
              <a:buChar char="Ø"/>
            </a:pPr>
            <a:r>
              <a:rPr lang="en-US" sz="2600" b="1" dirty="0"/>
              <a:t>Origin </a:t>
            </a:r>
            <a:endParaRPr lang="en-US" sz="2600" dirty="0"/>
          </a:p>
          <a:p>
            <a:pPr marL="342900" indent="-228600">
              <a:lnSpc>
                <a:spcPct val="90000"/>
              </a:lnSpc>
              <a:spcAft>
                <a:spcPts val="600"/>
              </a:spcAft>
              <a:buFont typeface="Arial" panose="020B0604020202020204" pitchFamily="34" charset="0"/>
              <a:buChar char="•"/>
            </a:pPr>
            <a:r>
              <a:rPr lang="en-US" sz="2200" dirty="0"/>
              <a:t>Attached to less mobile </a:t>
            </a:r>
            <a:r>
              <a:rPr lang="en-US" sz="2200" dirty="0" smtClean="0"/>
              <a:t>or</a:t>
            </a:r>
          </a:p>
          <a:p>
            <a:pPr marL="114300">
              <a:lnSpc>
                <a:spcPct val="90000"/>
              </a:lnSpc>
              <a:spcAft>
                <a:spcPts val="600"/>
              </a:spcAft>
            </a:pPr>
            <a:r>
              <a:rPr lang="en-US" sz="2200" dirty="0"/>
              <a:t> </a:t>
            </a:r>
            <a:r>
              <a:rPr lang="en-US" sz="2200" dirty="0" smtClean="0"/>
              <a:t>    </a:t>
            </a:r>
            <a:r>
              <a:rPr lang="en-US" sz="2200" dirty="0"/>
              <a:t>immovable </a:t>
            </a:r>
            <a:r>
              <a:rPr lang="en-US" sz="2200" dirty="0" smtClean="0"/>
              <a:t>bone</a:t>
            </a:r>
            <a:endParaRPr lang="en-US" sz="2200" dirty="0" smtClean="0"/>
          </a:p>
          <a:p>
            <a:pPr marL="342900" indent="-228600">
              <a:lnSpc>
                <a:spcPct val="90000"/>
              </a:lnSpc>
              <a:spcAft>
                <a:spcPts val="600"/>
              </a:spcAft>
              <a:buFont typeface="Arial" panose="020B0604020202020204" pitchFamily="34" charset="0"/>
              <a:buChar char="•"/>
            </a:pPr>
            <a:r>
              <a:rPr lang="en-US" sz="2200" dirty="0" smtClean="0"/>
              <a:t>Least </a:t>
            </a:r>
            <a:r>
              <a:rPr lang="en-US" sz="2200" dirty="0"/>
              <a:t>movable </a:t>
            </a:r>
          </a:p>
          <a:p>
            <a:pPr marL="342900" indent="-228600">
              <a:lnSpc>
                <a:spcPct val="90000"/>
              </a:lnSpc>
              <a:spcAft>
                <a:spcPts val="600"/>
              </a:spcAft>
              <a:buFont typeface="Arial" panose="020B0604020202020204" pitchFamily="34" charset="0"/>
              <a:buChar char="•"/>
            </a:pPr>
            <a:r>
              <a:rPr lang="en-US" sz="2200" dirty="0"/>
              <a:t>Mostly fleshy </a:t>
            </a:r>
          </a:p>
          <a:p>
            <a:pPr marL="342900" indent="-228600">
              <a:lnSpc>
                <a:spcPct val="90000"/>
              </a:lnSpc>
              <a:spcAft>
                <a:spcPts val="600"/>
              </a:spcAft>
              <a:buFont typeface="Arial" panose="020B0604020202020204" pitchFamily="34" charset="0"/>
              <a:buChar char="•"/>
            </a:pPr>
            <a:r>
              <a:rPr lang="en-US" sz="2200" dirty="0"/>
              <a:t>Proximal end </a:t>
            </a:r>
          </a:p>
          <a:p>
            <a:pPr indent="-228600">
              <a:lnSpc>
                <a:spcPct val="90000"/>
              </a:lnSpc>
              <a:spcAft>
                <a:spcPts val="600"/>
              </a:spcAft>
              <a:buFont typeface="Arial" panose="020B0604020202020204" pitchFamily="34" charset="0"/>
              <a:buChar char="•"/>
            </a:pPr>
            <a:endParaRPr lang="en-US" sz="2000" dirty="0"/>
          </a:p>
          <a:p>
            <a:pPr marL="457200" indent="-457200">
              <a:lnSpc>
                <a:spcPct val="90000"/>
              </a:lnSpc>
              <a:spcAft>
                <a:spcPts val="600"/>
              </a:spcAft>
              <a:buFont typeface="Wingdings" panose="05000000000000000000" pitchFamily="2" charset="2"/>
              <a:buChar char="Ø"/>
            </a:pPr>
            <a:r>
              <a:rPr lang="en-US" sz="2600" b="1" dirty="0"/>
              <a:t>Insertion</a:t>
            </a:r>
            <a:r>
              <a:rPr lang="en-US" sz="2200" b="1" dirty="0"/>
              <a:t> </a:t>
            </a:r>
            <a:endParaRPr lang="en-US" sz="2200" dirty="0"/>
          </a:p>
          <a:p>
            <a:pPr marL="342900" indent="-228600">
              <a:lnSpc>
                <a:spcPct val="90000"/>
              </a:lnSpc>
              <a:spcAft>
                <a:spcPts val="600"/>
              </a:spcAft>
              <a:buFont typeface="Arial" panose="020B0604020202020204" pitchFamily="34" charset="0"/>
              <a:buChar char="•"/>
            </a:pPr>
            <a:r>
              <a:rPr lang="en-US" sz="2200" dirty="0"/>
              <a:t>Attached to the movable </a:t>
            </a:r>
            <a:r>
              <a:rPr lang="en-US" sz="2200" dirty="0" smtClean="0"/>
              <a:t>bones </a:t>
            </a:r>
            <a:endParaRPr lang="en-US" sz="2200" dirty="0" smtClean="0"/>
          </a:p>
          <a:p>
            <a:pPr marL="342900" indent="-228600">
              <a:lnSpc>
                <a:spcPct val="90000"/>
              </a:lnSpc>
              <a:spcAft>
                <a:spcPts val="600"/>
              </a:spcAft>
              <a:buFont typeface="Arial" panose="020B0604020202020204" pitchFamily="34" charset="0"/>
              <a:buChar char="•"/>
            </a:pPr>
            <a:r>
              <a:rPr lang="en-US" sz="2200" dirty="0" smtClean="0"/>
              <a:t>Most </a:t>
            </a:r>
            <a:r>
              <a:rPr lang="en-US" sz="2200" dirty="0"/>
              <a:t>movable </a:t>
            </a:r>
          </a:p>
          <a:p>
            <a:pPr marL="342900" indent="-228600">
              <a:lnSpc>
                <a:spcPct val="90000"/>
              </a:lnSpc>
              <a:spcAft>
                <a:spcPts val="600"/>
              </a:spcAft>
              <a:buFont typeface="Arial" panose="020B0604020202020204" pitchFamily="34" charset="0"/>
              <a:buChar char="•"/>
            </a:pPr>
            <a:r>
              <a:rPr lang="en-US" sz="2200" dirty="0"/>
              <a:t>Mostly fibrous </a:t>
            </a:r>
          </a:p>
          <a:p>
            <a:pPr marL="342900" indent="-228600">
              <a:lnSpc>
                <a:spcPct val="90000"/>
              </a:lnSpc>
              <a:spcAft>
                <a:spcPts val="600"/>
              </a:spcAft>
              <a:buFont typeface="Arial" panose="020B0604020202020204" pitchFamily="34" charset="0"/>
              <a:buChar char="•"/>
            </a:pPr>
            <a:r>
              <a:rPr lang="en-US" sz="2200" dirty="0"/>
              <a:t>Distal end </a:t>
            </a:r>
          </a:p>
        </p:txBody>
      </p:sp>
      <p:pic>
        <p:nvPicPr>
          <p:cNvPr id="7" name="Content Placeholder 5" descr="Picture M">
            <a:extLst>
              <a:ext uri="{FF2B5EF4-FFF2-40B4-BE49-F238E27FC236}">
                <a16:creationId xmlns:a16="http://schemas.microsoft.com/office/drawing/2014/main" id="{7E337C7E-3A86-2A4C-96B5-659355AF8899}"/>
              </a:ext>
            </a:extLst>
          </p:cNvPr>
          <p:cNvPicPr>
            <a:picLocks noChangeAspect="1" noChangeArrowheads="1"/>
          </p:cNvPicPr>
          <p:nvPr/>
        </p:nvPicPr>
        <p:blipFill>
          <a:blip r:embed="rId2" cstate="print"/>
          <a:srcRect l="2174" b="6452"/>
          <a:stretch>
            <a:fillRect/>
          </a:stretch>
        </p:blipFill>
        <p:spPr bwMode="auto">
          <a:xfrm>
            <a:off x="5153028" y="915377"/>
            <a:ext cx="3215035" cy="4488231"/>
          </a:xfrm>
          <a:prstGeom prst="rect">
            <a:avLst/>
          </a:prstGeom>
        </p:spPr>
      </p:pic>
      <p:pic>
        <p:nvPicPr>
          <p:cNvPr id="3075" name="Picture 3" descr="page18image3296928">
            <a:extLst>
              <a:ext uri="{FF2B5EF4-FFF2-40B4-BE49-F238E27FC236}">
                <a16:creationId xmlns:a16="http://schemas.microsoft.com/office/drawing/2014/main" id="{57ABC3DF-23DD-0A43-A151-B68DA7FD98B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68063" y="1143000"/>
            <a:ext cx="3315586" cy="4006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0865" y="916054"/>
            <a:ext cx="4353812" cy="1015663"/>
          </a:xfrm>
          <a:prstGeom prst="rect">
            <a:avLst/>
          </a:prstGeom>
        </p:spPr>
        <p:txBody>
          <a:bodyPr wrap="square">
            <a:spAutoFit/>
          </a:bodyPr>
          <a:lstStyle/>
          <a:p>
            <a:pPr marL="342900" indent="-342900">
              <a:buFont typeface="Wingdings" pitchFamily="2" charset="2"/>
              <a:buChar char="Ø"/>
            </a:pPr>
            <a:r>
              <a:rPr lang="en-US" sz="2000" dirty="0">
                <a:latin typeface="CenturyGothic"/>
              </a:rPr>
              <a:t>The skeletal muscles are attached to bones at not less than two points: </a:t>
            </a:r>
            <a:endParaRPr lang="en-US" sz="2000" dirty="0"/>
          </a:p>
        </p:txBody>
      </p:sp>
      <p:sp>
        <p:nvSpPr>
          <p:cNvPr id="4" name="Rectangle 3"/>
          <p:cNvSpPr/>
          <p:nvPr/>
        </p:nvSpPr>
        <p:spPr>
          <a:xfrm>
            <a:off x="124008" y="5899674"/>
            <a:ext cx="6096000" cy="707886"/>
          </a:xfrm>
          <a:prstGeom prst="rect">
            <a:avLst/>
          </a:prstGeom>
        </p:spPr>
        <p:txBody>
          <a:bodyPr>
            <a:spAutoFit/>
          </a:bodyPr>
          <a:lstStyle/>
          <a:p>
            <a:pPr marL="342900" indent="-342900">
              <a:buFont typeface="Wingdings" pitchFamily="2" charset="2"/>
              <a:buChar char="Ø"/>
            </a:pPr>
            <a:r>
              <a:rPr lang="en-US" sz="2000" dirty="0"/>
              <a:t>When the muscle contracts, the insertion moves toward the origin. </a:t>
            </a:r>
            <a:endParaRPr lang="en-US" sz="2000" dirty="0"/>
          </a:p>
        </p:txBody>
      </p:sp>
      <p:sp>
        <p:nvSpPr>
          <p:cNvPr id="5" name="Rectangle 4"/>
          <p:cNvSpPr/>
          <p:nvPr/>
        </p:nvSpPr>
        <p:spPr>
          <a:xfrm>
            <a:off x="5820296" y="5742509"/>
            <a:ext cx="6309700" cy="707886"/>
          </a:xfrm>
          <a:prstGeom prst="rect">
            <a:avLst/>
          </a:prstGeom>
        </p:spPr>
        <p:txBody>
          <a:bodyPr wrap="square">
            <a:spAutoFit/>
          </a:bodyPr>
          <a:lstStyle/>
          <a:p>
            <a:pPr marL="342900" indent="-342900">
              <a:buFont typeface="Wingdings" pitchFamily="2" charset="2"/>
              <a:buChar char="Ø"/>
            </a:pPr>
            <a:r>
              <a:rPr lang="en-US" sz="2000" dirty="0"/>
              <a:t>At insertion, the muscles are attached by means of strong cord- like tendons </a:t>
            </a:r>
            <a:r>
              <a:rPr lang="en-US" sz="2000" dirty="0" smtClean="0"/>
              <a:t>or by </a:t>
            </a:r>
            <a:r>
              <a:rPr lang="en-US" sz="2000" dirty="0"/>
              <a:t>sheet-like aponeurosis. </a:t>
            </a:r>
            <a:endParaRPr lang="en-US" sz="2000" dirty="0"/>
          </a:p>
        </p:txBody>
      </p:sp>
    </p:spTree>
    <p:extLst>
      <p:ext uri="{BB962C8B-B14F-4D97-AF65-F5344CB8AC3E}">
        <p14:creationId xmlns:p14="http://schemas.microsoft.com/office/powerpoint/2010/main" val="2531197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1450-8603-C042-9CF7-56F51D32201C}"/>
              </a:ext>
            </a:extLst>
          </p:cNvPr>
          <p:cNvSpPr>
            <a:spLocks noGrp="1"/>
          </p:cNvSpPr>
          <p:nvPr>
            <p:ph type="title"/>
          </p:nvPr>
        </p:nvSpPr>
        <p:spPr>
          <a:xfrm>
            <a:off x="438150" y="-635"/>
            <a:ext cx="10515600" cy="1325563"/>
          </a:xfrm>
        </p:spPr>
        <p:txBody>
          <a:bodyPr/>
          <a:lstStyle/>
          <a:p>
            <a:r>
              <a:rPr lang="en-US" b="1" dirty="0">
                <a:latin typeface="+mn-lt"/>
              </a:rPr>
              <a:t>TYPES OF ATTACHMENTS </a:t>
            </a:r>
            <a:endParaRPr lang="en-SA" b="1" dirty="0">
              <a:latin typeface="+mn-lt"/>
            </a:endParaRPr>
          </a:p>
        </p:txBody>
      </p:sp>
      <p:sp>
        <p:nvSpPr>
          <p:cNvPr id="4" name="Rectangle 3">
            <a:extLst>
              <a:ext uri="{FF2B5EF4-FFF2-40B4-BE49-F238E27FC236}">
                <a16:creationId xmlns:a16="http://schemas.microsoft.com/office/drawing/2014/main" id="{1B9FC3DD-5C61-6B4D-9970-17ED4871CB52}"/>
              </a:ext>
            </a:extLst>
          </p:cNvPr>
          <p:cNvSpPr/>
          <p:nvPr/>
        </p:nvSpPr>
        <p:spPr>
          <a:xfrm>
            <a:off x="438150" y="1210628"/>
            <a:ext cx="7296150" cy="5336846"/>
          </a:xfrm>
          <a:prstGeom prst="rect">
            <a:avLst/>
          </a:prstGeom>
        </p:spPr>
        <p:txBody>
          <a:bodyPr wrap="square">
            <a:spAutoFit/>
          </a:bodyPr>
          <a:lstStyle/>
          <a:p>
            <a:pPr>
              <a:lnSpc>
                <a:spcPct val="90000"/>
              </a:lnSpc>
            </a:pPr>
            <a:r>
              <a:rPr lang="en-US" sz="2400" b="1" dirty="0">
                <a:cs typeface="Aharoni" panose="02010803020104030203" pitchFamily="2" charset="-79"/>
              </a:rPr>
              <a:t>Muscles are attached to bones, cartilage or ligaments by:</a:t>
            </a:r>
          </a:p>
          <a:p>
            <a:pPr>
              <a:lnSpc>
                <a:spcPct val="90000"/>
              </a:lnSpc>
            </a:pPr>
            <a:endParaRPr lang="en-US" sz="2400" b="1" u="sng" dirty="0">
              <a:solidFill>
                <a:srgbClr val="FF0000"/>
              </a:solidFill>
              <a:cs typeface="Aharoni" panose="02010803020104030203" pitchFamily="2" charset="-79"/>
            </a:endParaRPr>
          </a:p>
          <a:p>
            <a:pPr>
              <a:lnSpc>
                <a:spcPct val="90000"/>
              </a:lnSpc>
            </a:pPr>
            <a:r>
              <a:rPr lang="en-US" sz="2400" b="1" u="sng" dirty="0">
                <a:solidFill>
                  <a:srgbClr val="0066FF"/>
                </a:solidFill>
                <a:cs typeface="Aharoni" panose="02010803020104030203" pitchFamily="2" charset="-79"/>
              </a:rPr>
              <a:t>(1) Tendons</a:t>
            </a:r>
            <a:r>
              <a:rPr lang="en-US" sz="2400" u="sng" dirty="0">
                <a:solidFill>
                  <a:srgbClr val="0066FF"/>
                </a:solidFill>
                <a:cs typeface="Aharoni" panose="02010803020104030203" pitchFamily="2" charset="-79"/>
              </a:rPr>
              <a:t> </a:t>
            </a:r>
            <a:r>
              <a:rPr lang="en-US" sz="2400" dirty="0">
                <a:solidFill>
                  <a:srgbClr val="002060"/>
                </a:solidFill>
                <a:cs typeface="Aharoni" panose="02010803020104030203" pitchFamily="2" charset="-79"/>
              </a:rPr>
              <a:t>: </a:t>
            </a:r>
          </a:p>
          <a:p>
            <a:r>
              <a:rPr lang="en-US" sz="2400" dirty="0"/>
              <a:t>A tough cord of fibrous connective tissue that usually connects muscle to bone and is capable of withstanding tension. </a:t>
            </a:r>
          </a:p>
          <a:p>
            <a:pPr>
              <a:lnSpc>
                <a:spcPct val="90000"/>
              </a:lnSpc>
            </a:pPr>
            <a:endParaRPr lang="en-US" sz="2400" b="1" dirty="0">
              <a:cs typeface="Aharoni" panose="02010803020104030203" pitchFamily="2" charset="-79"/>
            </a:endParaRPr>
          </a:p>
          <a:p>
            <a:pPr>
              <a:lnSpc>
                <a:spcPct val="90000"/>
              </a:lnSpc>
            </a:pPr>
            <a:r>
              <a:rPr lang="en-US" sz="2400" b="1" dirty="0">
                <a:solidFill>
                  <a:srgbClr val="339966"/>
                </a:solidFill>
                <a:cs typeface="Aharoni" panose="02010803020104030203" pitchFamily="2" charset="-79"/>
              </a:rPr>
              <a:t>(</a:t>
            </a:r>
            <a:r>
              <a:rPr lang="en-US" sz="2400" b="1" i="1" u="sng" dirty="0">
                <a:solidFill>
                  <a:srgbClr val="339966"/>
                </a:solidFill>
                <a:cs typeface="Aharoni" panose="02010803020104030203" pitchFamily="2" charset="-79"/>
              </a:rPr>
              <a:t>2) Aponeurosis </a:t>
            </a:r>
            <a:r>
              <a:rPr lang="en-US" sz="2400" b="1" dirty="0">
                <a:solidFill>
                  <a:srgbClr val="339966"/>
                </a:solidFill>
                <a:cs typeface="Aharoni" panose="02010803020104030203" pitchFamily="2" charset="-79"/>
              </a:rPr>
              <a:t>:</a:t>
            </a:r>
            <a:r>
              <a:rPr lang="en-US" sz="2400" dirty="0">
                <a:cs typeface="Aharoni" panose="02010803020104030203" pitchFamily="2" charset="-79"/>
              </a:rPr>
              <a:t> </a:t>
            </a:r>
          </a:p>
          <a:p>
            <a:r>
              <a:rPr lang="en-US" sz="2400" dirty="0"/>
              <a:t>A thin broad and strong sheet of fibrous tissue. </a:t>
            </a:r>
          </a:p>
          <a:p>
            <a:pPr>
              <a:lnSpc>
                <a:spcPct val="90000"/>
              </a:lnSpc>
            </a:pPr>
            <a:endParaRPr lang="en-US" sz="2400" b="1" dirty="0">
              <a:cs typeface="Aharoni" panose="02010803020104030203" pitchFamily="2" charset="-79"/>
            </a:endParaRPr>
          </a:p>
          <a:p>
            <a:pPr>
              <a:lnSpc>
                <a:spcPct val="90000"/>
              </a:lnSpc>
            </a:pPr>
            <a:r>
              <a:rPr lang="en-US" sz="2400" b="1" u="sng" dirty="0">
                <a:solidFill>
                  <a:srgbClr val="CC0000"/>
                </a:solidFill>
                <a:cs typeface="Aharoni" panose="02010803020104030203" pitchFamily="2" charset="-79"/>
              </a:rPr>
              <a:t>(3) Raphe </a:t>
            </a:r>
            <a:r>
              <a:rPr lang="en-US" sz="2400" b="1" dirty="0">
                <a:solidFill>
                  <a:srgbClr val="CC0000"/>
                </a:solidFill>
                <a:cs typeface="Aharoni" panose="02010803020104030203" pitchFamily="2" charset="-79"/>
              </a:rPr>
              <a:t>: </a:t>
            </a:r>
          </a:p>
          <a:p>
            <a:r>
              <a:rPr lang="en-US" sz="2400" dirty="0"/>
              <a:t>An interdigitation of the tendinous ends of the flat muscles. </a:t>
            </a:r>
          </a:p>
          <a:p>
            <a:r>
              <a:rPr lang="en-US" sz="2400" dirty="0"/>
              <a:t>• Example: mylohyoid raphe </a:t>
            </a:r>
            <a:endParaRPr lang="en-US" sz="2400" dirty="0">
              <a:effectLst/>
            </a:endParaRPr>
          </a:p>
        </p:txBody>
      </p:sp>
      <p:pic>
        <p:nvPicPr>
          <p:cNvPr id="6" name="Picture 4" descr="3">
            <a:extLst>
              <a:ext uri="{FF2B5EF4-FFF2-40B4-BE49-F238E27FC236}">
                <a16:creationId xmlns:a16="http://schemas.microsoft.com/office/drawing/2014/main" id="{6B3F8B4F-B5DD-8046-922D-C9612A55C309}"/>
              </a:ext>
            </a:extLst>
          </p:cNvPr>
          <p:cNvPicPr>
            <a:picLocks noChangeAspect="1" noChangeArrowheads="1"/>
          </p:cNvPicPr>
          <p:nvPr/>
        </p:nvPicPr>
        <p:blipFill>
          <a:blip r:embed="rId2" cstate="print"/>
          <a:srcRect l="7820" r="4326"/>
          <a:stretch>
            <a:fillRect/>
          </a:stretch>
        </p:blipFill>
        <p:spPr>
          <a:xfrm>
            <a:off x="7530661" y="662146"/>
            <a:ext cx="4503224" cy="5542428"/>
          </a:xfrm>
          <a:prstGeom prst="rect">
            <a:avLst/>
          </a:prstGeom>
          <a:ln w="38100">
            <a:noFill/>
          </a:ln>
        </p:spPr>
      </p:pic>
      <p:sp>
        <p:nvSpPr>
          <p:cNvPr id="7" name="Rectangle 6">
            <a:extLst>
              <a:ext uri="{FF2B5EF4-FFF2-40B4-BE49-F238E27FC236}">
                <a16:creationId xmlns:a16="http://schemas.microsoft.com/office/drawing/2014/main" id="{F99ED201-01CA-384D-B021-C1386505A4CF}"/>
              </a:ext>
            </a:extLst>
          </p:cNvPr>
          <p:cNvSpPr/>
          <p:nvPr/>
        </p:nvSpPr>
        <p:spPr>
          <a:xfrm>
            <a:off x="8790791" y="3391545"/>
            <a:ext cx="228600" cy="228600"/>
          </a:xfrm>
          <a:prstGeom prst="rect">
            <a:avLst/>
          </a:pr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7C0B749-04DC-C843-8808-64AFCB5B4C1C}"/>
              </a:ext>
            </a:extLst>
          </p:cNvPr>
          <p:cNvSpPr/>
          <p:nvPr/>
        </p:nvSpPr>
        <p:spPr>
          <a:xfrm flipH="1">
            <a:off x="9650560" y="3130671"/>
            <a:ext cx="381000" cy="228600"/>
          </a:xfrm>
          <a:prstGeom prst="rect">
            <a:avLst/>
          </a:pr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0A72FE-154E-8A45-8984-6FB82C55FFCD}"/>
              </a:ext>
            </a:extLst>
          </p:cNvPr>
          <p:cNvSpPr/>
          <p:nvPr/>
        </p:nvSpPr>
        <p:spPr>
          <a:xfrm>
            <a:off x="9056370" y="5686762"/>
            <a:ext cx="381000" cy="228600"/>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417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F821940F-7A1D-4ACC-85B4-A932898ABB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3">
            <a:extLst>
              <a:ext uri="{FF2B5EF4-FFF2-40B4-BE49-F238E27FC236}">
                <a16:creationId xmlns:a16="http://schemas.microsoft.com/office/drawing/2014/main" id="{16674508-81D3-48CF-96BF-7FC60EAA57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96F29A3-5A7A-5A48-B24C-8BBC4C1CD16B}"/>
              </a:ext>
            </a:extLst>
          </p:cNvPr>
          <p:cNvSpPr>
            <a:spLocks noGrp="1"/>
          </p:cNvSpPr>
          <p:nvPr>
            <p:ph type="title"/>
          </p:nvPr>
        </p:nvSpPr>
        <p:spPr>
          <a:xfrm>
            <a:off x="121034" y="70740"/>
            <a:ext cx="6091080" cy="1037970"/>
          </a:xfrm>
        </p:spPr>
        <p:txBody>
          <a:bodyPr vert="horz" lIns="91440" tIns="45720" rIns="91440" bIns="45720" rtlCol="0" anchor="ctr">
            <a:normAutofit/>
          </a:bodyPr>
          <a:lstStyle/>
          <a:p>
            <a:r>
              <a:rPr lang="en-US" b="1" kern="1200" dirty="0">
                <a:solidFill>
                  <a:schemeClr val="tx1"/>
                </a:solidFill>
                <a:latin typeface="+mn-lt"/>
                <a:ea typeface="+mj-ea"/>
                <a:cs typeface="+mj-cs"/>
              </a:rPr>
              <a:t>DIRECTIONS OF MUSCLES </a:t>
            </a:r>
          </a:p>
        </p:txBody>
      </p:sp>
      <p:sp>
        <p:nvSpPr>
          <p:cNvPr id="5" name="Rectangle 4">
            <a:extLst>
              <a:ext uri="{FF2B5EF4-FFF2-40B4-BE49-F238E27FC236}">
                <a16:creationId xmlns:a16="http://schemas.microsoft.com/office/drawing/2014/main" id="{FC25D0B1-FE91-FF4A-BF9A-CE3FBF79BD9B}"/>
              </a:ext>
            </a:extLst>
          </p:cNvPr>
          <p:cNvSpPr/>
          <p:nvPr/>
        </p:nvSpPr>
        <p:spPr>
          <a:xfrm>
            <a:off x="269535" y="1195840"/>
            <a:ext cx="6055961" cy="3908585"/>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400" dirty="0"/>
              <a:t>The range of motion and the power </a:t>
            </a:r>
            <a:r>
              <a:rPr lang="en-US" sz="2400" dirty="0" smtClean="0"/>
              <a:t>of </a:t>
            </a:r>
            <a:r>
              <a:rPr lang="en-US" sz="2400" dirty="0"/>
              <a:t>a muscle depends on the arrangement of its fascicles.</a:t>
            </a:r>
          </a:p>
          <a:p>
            <a:pPr marL="285750" indent="-228600">
              <a:lnSpc>
                <a:spcPct val="90000"/>
              </a:lnSpc>
              <a:spcAft>
                <a:spcPts val="600"/>
              </a:spcAft>
              <a:buFont typeface="Arial" panose="020B0604020202020204" pitchFamily="34" charset="0"/>
              <a:buChar char="•"/>
            </a:pPr>
            <a:endParaRPr lang="en-US" sz="2400" dirty="0"/>
          </a:p>
          <a:p>
            <a:pPr marL="285750" indent="-228600">
              <a:lnSpc>
                <a:spcPct val="90000"/>
              </a:lnSpc>
              <a:spcAft>
                <a:spcPts val="600"/>
              </a:spcAft>
              <a:buFont typeface="Arial" panose="020B0604020202020204" pitchFamily="34" charset="0"/>
              <a:buChar char="•"/>
            </a:pPr>
            <a:r>
              <a:rPr lang="en-US" sz="2400" dirty="0"/>
              <a:t>The fiber arrangement can be: </a:t>
            </a:r>
          </a:p>
          <a:p>
            <a:pPr marL="457200" indent="-342900">
              <a:lnSpc>
                <a:spcPct val="90000"/>
              </a:lnSpc>
              <a:spcAft>
                <a:spcPts val="600"/>
              </a:spcAft>
              <a:buFont typeface="Courier New" panose="02070309020205020404" pitchFamily="49" charset="0"/>
              <a:buChar char="o"/>
            </a:pPr>
            <a:r>
              <a:rPr lang="en-US" sz="2400" b="1" dirty="0"/>
              <a:t>Fusiform</a:t>
            </a:r>
            <a:br>
              <a:rPr lang="en-US" sz="2400" b="1" dirty="0"/>
            </a:br>
            <a:r>
              <a:rPr lang="en-US" sz="2400" b="1" dirty="0"/>
              <a:t>                </a:t>
            </a:r>
            <a:r>
              <a:rPr lang="en-US" sz="2400" dirty="0"/>
              <a:t>Spindle-shaped (round, thick   	  		belly, &amp; tapered ends). </a:t>
            </a:r>
          </a:p>
          <a:p>
            <a:pPr marL="457200" indent="-342900">
              <a:lnSpc>
                <a:spcPct val="90000"/>
              </a:lnSpc>
              <a:spcAft>
                <a:spcPts val="600"/>
              </a:spcAft>
              <a:buFont typeface="Courier New" panose="02070309020205020404" pitchFamily="49" charset="0"/>
              <a:buChar char="o"/>
            </a:pPr>
            <a:endParaRPr lang="en-US" sz="2400" dirty="0"/>
          </a:p>
          <a:p>
            <a:pPr marL="457200" indent="-342900">
              <a:lnSpc>
                <a:spcPct val="90000"/>
              </a:lnSpc>
              <a:spcAft>
                <a:spcPts val="600"/>
              </a:spcAft>
              <a:buFont typeface="Courier New" panose="02070309020205020404" pitchFamily="49" charset="0"/>
              <a:buChar char="o"/>
            </a:pPr>
            <a:r>
              <a:rPr lang="en-US" sz="2400" b="1" dirty="0"/>
              <a:t>Circular </a:t>
            </a:r>
            <a:endParaRPr lang="en-US" sz="2400" dirty="0"/>
          </a:p>
          <a:p>
            <a:pPr>
              <a:lnSpc>
                <a:spcPct val="90000"/>
              </a:lnSpc>
              <a:spcAft>
                <a:spcPts val="600"/>
              </a:spcAft>
            </a:pPr>
            <a:r>
              <a:rPr lang="en-US" sz="2400" dirty="0"/>
              <a:t>                 Surround a body opening or orifice,  	constricting it when contracted. </a:t>
            </a:r>
          </a:p>
          <a:p>
            <a:pPr>
              <a:lnSpc>
                <a:spcPct val="90000"/>
              </a:lnSpc>
              <a:spcAft>
                <a:spcPts val="600"/>
              </a:spcAft>
            </a:pPr>
            <a:endParaRPr lang="en-US" sz="2400" dirty="0"/>
          </a:p>
          <a:p>
            <a:pPr marL="342900" indent="-342900">
              <a:lnSpc>
                <a:spcPct val="90000"/>
              </a:lnSpc>
              <a:spcAft>
                <a:spcPts val="600"/>
              </a:spcAft>
              <a:buFont typeface="Courier New" panose="02070309020205020404" pitchFamily="49" charset="0"/>
              <a:buChar char="o"/>
            </a:pPr>
            <a:r>
              <a:rPr lang="en-US" sz="2400" b="1" dirty="0">
                <a:ea typeface="Segoe UI Symbol" panose="020B0502040204020203" pitchFamily="34" charset="0"/>
                <a:cs typeface="Aharoni" panose="02010803020104030203" pitchFamily="2" charset="-79"/>
              </a:rPr>
              <a:t>Convergent</a:t>
            </a:r>
          </a:p>
          <a:p>
            <a:pPr>
              <a:lnSpc>
                <a:spcPct val="90000"/>
              </a:lnSpc>
              <a:spcAft>
                <a:spcPts val="600"/>
              </a:spcAft>
            </a:pPr>
            <a:endParaRPr lang="en-US" sz="2400" dirty="0"/>
          </a:p>
          <a:p>
            <a:pPr marL="285750" indent="-228600">
              <a:lnSpc>
                <a:spcPct val="90000"/>
              </a:lnSpc>
              <a:spcAft>
                <a:spcPts val="600"/>
              </a:spcAft>
              <a:buFont typeface="Arial" panose="020B0604020202020204" pitchFamily="34" charset="0"/>
              <a:buChar char="•"/>
            </a:pPr>
            <a:endParaRPr lang="en-US" sz="2400" dirty="0">
              <a:effectLst/>
            </a:endParaRPr>
          </a:p>
        </p:txBody>
      </p:sp>
      <p:pic>
        <p:nvPicPr>
          <p:cNvPr id="7" name="Content Placeholder 6" descr="scan0005">
            <a:extLst>
              <a:ext uri="{FF2B5EF4-FFF2-40B4-BE49-F238E27FC236}">
                <a16:creationId xmlns:a16="http://schemas.microsoft.com/office/drawing/2014/main" id="{CC1DE16F-380B-2249-9D8C-23AF353245DB}"/>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r="-1496" b="-5970"/>
          <a:stretch/>
        </p:blipFill>
        <p:spPr>
          <a:xfrm>
            <a:off x="7058864" y="609600"/>
            <a:ext cx="4747487" cy="5954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332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5D13CC36-B950-4F02-9BAF-9A7EB26739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3">
            <a:extLst>
              <a:ext uri="{FF2B5EF4-FFF2-40B4-BE49-F238E27FC236}">
                <a16:creationId xmlns:a16="http://schemas.microsoft.com/office/drawing/2014/main" id="{4F2E2428-58BA-458D-AA54-05502E63F3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96F29A3-5A7A-5A48-B24C-8BBC4C1CD16B}"/>
              </a:ext>
            </a:extLst>
          </p:cNvPr>
          <p:cNvSpPr>
            <a:spLocks noGrp="1"/>
          </p:cNvSpPr>
          <p:nvPr>
            <p:ph type="title"/>
          </p:nvPr>
        </p:nvSpPr>
        <p:spPr>
          <a:xfrm>
            <a:off x="752136" y="-6313"/>
            <a:ext cx="6881026" cy="1322887"/>
          </a:xfrm>
        </p:spPr>
        <p:txBody>
          <a:bodyPr vert="horz" lIns="91440" tIns="45720" rIns="91440" bIns="45720" rtlCol="0" anchor="ctr">
            <a:normAutofit/>
          </a:bodyPr>
          <a:lstStyle/>
          <a:p>
            <a:r>
              <a:rPr lang="en-US" b="1" kern="1200" dirty="0">
                <a:solidFill>
                  <a:schemeClr val="tx1"/>
                </a:solidFill>
                <a:latin typeface="+mn-lt"/>
                <a:ea typeface="+mj-ea"/>
                <a:cs typeface="+mj-cs"/>
              </a:rPr>
              <a:t>DIRECTIONS OF MUSCLES </a:t>
            </a:r>
          </a:p>
        </p:txBody>
      </p:sp>
      <p:sp>
        <p:nvSpPr>
          <p:cNvPr id="5" name="Rectangle 4">
            <a:extLst>
              <a:ext uri="{FF2B5EF4-FFF2-40B4-BE49-F238E27FC236}">
                <a16:creationId xmlns:a16="http://schemas.microsoft.com/office/drawing/2014/main" id="{FC25D0B1-FE91-FF4A-BF9A-CE3FBF79BD9B}"/>
              </a:ext>
            </a:extLst>
          </p:cNvPr>
          <p:cNvSpPr/>
          <p:nvPr/>
        </p:nvSpPr>
        <p:spPr>
          <a:xfrm>
            <a:off x="595027" y="1338622"/>
            <a:ext cx="7110011" cy="4483148"/>
          </a:xfrm>
          <a:prstGeom prst="rect">
            <a:avLst/>
          </a:prstGeom>
        </p:spPr>
        <p:txBody>
          <a:bodyPr vert="horz" lIns="91440" tIns="45720" rIns="91440" bIns="45720" rtlCol="0">
            <a:normAutofit lnSpcReduction="10000"/>
          </a:bodyPr>
          <a:lstStyle/>
          <a:p>
            <a:pPr marL="457200" indent="-342900">
              <a:lnSpc>
                <a:spcPct val="90000"/>
              </a:lnSpc>
              <a:spcAft>
                <a:spcPts val="600"/>
              </a:spcAft>
              <a:buFont typeface="Courier New" panose="02070309020205020404" pitchFamily="49" charset="0"/>
              <a:buChar char="o"/>
            </a:pPr>
            <a:r>
              <a:rPr lang="en-US" sz="2400" dirty="0"/>
              <a:t> </a:t>
            </a:r>
            <a:r>
              <a:rPr lang="en-US" sz="2400" b="1" dirty="0"/>
              <a:t>Parallel </a:t>
            </a:r>
            <a:endParaRPr lang="en-US" sz="2400" dirty="0"/>
          </a:p>
          <a:p>
            <a:pPr>
              <a:lnSpc>
                <a:spcPct val="90000"/>
              </a:lnSpc>
              <a:spcAft>
                <a:spcPts val="600"/>
              </a:spcAft>
            </a:pPr>
            <a:r>
              <a:rPr lang="en-US" sz="2400" dirty="0"/>
              <a:t>        More range of movement, less powerful.</a:t>
            </a:r>
          </a:p>
          <a:p>
            <a:pPr>
              <a:lnSpc>
                <a:spcPct val="90000"/>
              </a:lnSpc>
              <a:spcAft>
                <a:spcPts val="600"/>
              </a:spcAft>
            </a:pPr>
            <a:endParaRPr lang="en-US" sz="2400" dirty="0"/>
          </a:p>
          <a:p>
            <a:pPr>
              <a:lnSpc>
                <a:spcPct val="90000"/>
              </a:lnSpc>
              <a:spcAft>
                <a:spcPts val="600"/>
              </a:spcAft>
            </a:pPr>
            <a:endParaRPr lang="en-US" sz="2400" dirty="0"/>
          </a:p>
          <a:p>
            <a:pPr>
              <a:lnSpc>
                <a:spcPct val="90000"/>
              </a:lnSpc>
              <a:spcAft>
                <a:spcPts val="600"/>
              </a:spcAft>
            </a:pPr>
            <a:endParaRPr lang="en-US" sz="2400" dirty="0"/>
          </a:p>
          <a:p>
            <a:pPr>
              <a:lnSpc>
                <a:spcPct val="90000"/>
              </a:lnSpc>
              <a:spcAft>
                <a:spcPts val="600"/>
              </a:spcAft>
            </a:pPr>
            <a:endParaRPr lang="en-US" sz="2400" dirty="0"/>
          </a:p>
          <a:p>
            <a:pPr marL="457200" indent="-342900">
              <a:lnSpc>
                <a:spcPct val="90000"/>
              </a:lnSpc>
              <a:spcAft>
                <a:spcPts val="600"/>
              </a:spcAft>
              <a:buFont typeface="Courier New" panose="02070309020205020404" pitchFamily="49" charset="0"/>
              <a:buChar char="o"/>
            </a:pPr>
            <a:r>
              <a:rPr lang="en-US" sz="2400" b="1" dirty="0"/>
              <a:t>Pennate </a:t>
            </a:r>
            <a:endParaRPr lang="en-US" sz="2400" dirty="0"/>
          </a:p>
          <a:p>
            <a:pPr>
              <a:lnSpc>
                <a:spcPct val="90000"/>
              </a:lnSpc>
              <a:spcAft>
                <a:spcPts val="600"/>
              </a:spcAft>
            </a:pPr>
            <a:r>
              <a:rPr lang="en-US" sz="2400" dirty="0"/>
              <a:t>       More powerful, less range of movement. </a:t>
            </a:r>
          </a:p>
          <a:p>
            <a:pPr lvl="2">
              <a:lnSpc>
                <a:spcPct val="90000"/>
              </a:lnSpc>
              <a:spcAft>
                <a:spcPts val="600"/>
              </a:spcAft>
            </a:pPr>
            <a:r>
              <a:rPr lang="en-US" sz="2400" i="1" dirty="0"/>
              <a:t>Unipennate </a:t>
            </a:r>
          </a:p>
          <a:p>
            <a:pPr lvl="2">
              <a:lnSpc>
                <a:spcPct val="90000"/>
              </a:lnSpc>
              <a:spcAft>
                <a:spcPts val="600"/>
              </a:spcAft>
            </a:pPr>
            <a:r>
              <a:rPr lang="en-US" sz="2400" i="1" dirty="0"/>
              <a:t>Bipennate </a:t>
            </a:r>
          </a:p>
          <a:p>
            <a:pPr lvl="2">
              <a:lnSpc>
                <a:spcPct val="90000"/>
              </a:lnSpc>
              <a:spcAft>
                <a:spcPts val="600"/>
              </a:spcAft>
            </a:pPr>
            <a:r>
              <a:rPr lang="en-US" sz="2400" i="1" dirty="0"/>
              <a:t>multipennate </a:t>
            </a:r>
          </a:p>
          <a:p>
            <a:pPr indent="-228600">
              <a:lnSpc>
                <a:spcPct val="90000"/>
              </a:lnSpc>
              <a:spcAft>
                <a:spcPts val="600"/>
              </a:spcAft>
              <a:buFont typeface="Arial" panose="020B0604020202020204" pitchFamily="34" charset="0"/>
              <a:buChar char="•"/>
            </a:pPr>
            <a:endParaRPr lang="en-US" sz="2400" dirty="0"/>
          </a:p>
        </p:txBody>
      </p:sp>
      <p:pic>
        <p:nvPicPr>
          <p:cNvPr id="7" name="Picture 6" descr="C:\Documents and Settings\user1\Desktop\muscles\Copy (4) of muscles.jpg">
            <a:extLst>
              <a:ext uri="{FF2B5EF4-FFF2-40B4-BE49-F238E27FC236}">
                <a16:creationId xmlns:a16="http://schemas.microsoft.com/office/drawing/2014/main" id="{A06AF810-A82B-6145-B5AB-4B5F4F0675B1}"/>
              </a:ext>
            </a:extLst>
          </p:cNvPr>
          <p:cNvPicPr>
            <a:picLocks noChangeAspect="1" noChangeArrowheads="1"/>
          </p:cNvPicPr>
          <p:nvPr/>
        </p:nvPicPr>
        <p:blipFill>
          <a:blip r:embed="rId2" cstate="print"/>
          <a:stretch>
            <a:fillRect/>
          </a:stretch>
        </p:blipFill>
        <p:spPr bwMode="auto">
          <a:xfrm>
            <a:off x="8452244" y="411133"/>
            <a:ext cx="1033136" cy="2582840"/>
          </a:xfrm>
          <a:prstGeom prst="rect">
            <a:avLst/>
          </a:prstGeom>
          <a:noFill/>
          <a:ln>
            <a:noFill/>
          </a:ln>
        </p:spPr>
      </p:pic>
      <p:sp>
        <p:nvSpPr>
          <p:cNvPr id="6" name="Rectangle 5">
            <a:extLst>
              <a:ext uri="{FF2B5EF4-FFF2-40B4-BE49-F238E27FC236}">
                <a16:creationId xmlns:a16="http://schemas.microsoft.com/office/drawing/2014/main" id="{C4B37A7F-E147-A14C-B02B-3A8C0895C085}"/>
              </a:ext>
            </a:extLst>
          </p:cNvPr>
          <p:cNvSpPr/>
          <p:nvPr/>
        </p:nvSpPr>
        <p:spPr>
          <a:xfrm>
            <a:off x="838200" y="2305589"/>
            <a:ext cx="6743418" cy="830997"/>
          </a:xfrm>
          <a:prstGeom prst="rect">
            <a:avLst/>
          </a:prstGeom>
        </p:spPr>
        <p:txBody>
          <a:bodyPr wrap="square">
            <a:spAutoFit/>
          </a:bodyPr>
          <a:lstStyle/>
          <a:p>
            <a:pPr marL="342900" indent="-342900">
              <a:spcAft>
                <a:spcPts val="600"/>
              </a:spcAft>
              <a:buFont typeface="Wingdings" pitchFamily="2" charset="2"/>
              <a:buChar char="Ø"/>
            </a:pPr>
            <a:r>
              <a:rPr lang="en-US" sz="2400" dirty="0"/>
              <a:t>The long parallel arrangement give more range of motion but is not usually very powerful. </a:t>
            </a:r>
            <a:endParaRPr lang="en-US" sz="2400" dirty="0">
              <a:effectLst/>
            </a:endParaRPr>
          </a:p>
        </p:txBody>
      </p:sp>
      <p:sp>
        <p:nvSpPr>
          <p:cNvPr id="3" name="Rectangle 2">
            <a:extLst>
              <a:ext uri="{FF2B5EF4-FFF2-40B4-BE49-F238E27FC236}">
                <a16:creationId xmlns:a16="http://schemas.microsoft.com/office/drawing/2014/main" id="{FFF9C703-C215-9F47-8159-A1FCFF31DF5C}"/>
              </a:ext>
            </a:extLst>
          </p:cNvPr>
          <p:cNvSpPr/>
          <p:nvPr/>
        </p:nvSpPr>
        <p:spPr>
          <a:xfrm>
            <a:off x="838201" y="5614559"/>
            <a:ext cx="6742249" cy="830997"/>
          </a:xfrm>
          <a:prstGeom prst="rect">
            <a:avLst/>
          </a:prstGeom>
        </p:spPr>
        <p:txBody>
          <a:bodyPr wrap="square">
            <a:spAutoFit/>
          </a:bodyPr>
          <a:lstStyle/>
          <a:p>
            <a:pPr marL="342900" indent="-342900">
              <a:spcAft>
                <a:spcPts val="600"/>
              </a:spcAft>
              <a:buFont typeface="Wingdings" pitchFamily="2" charset="2"/>
              <a:buChar char="Ø"/>
            </a:pPr>
            <a:r>
              <a:rPr lang="en-US" sz="2400" dirty="0"/>
              <a:t>The pennate muscles shorten very little but are very powerful. </a:t>
            </a:r>
            <a:endParaRPr lang="en-US" sz="2400" dirty="0">
              <a:effectLst/>
            </a:endParaRPr>
          </a:p>
        </p:txBody>
      </p:sp>
      <p:pic>
        <p:nvPicPr>
          <p:cNvPr id="13" name="Picture 3" descr="C:\Documents and Settings\user1\Desktop\muscles\Copy (2) of muscles.jpg">
            <a:extLst>
              <a:ext uri="{FF2B5EF4-FFF2-40B4-BE49-F238E27FC236}">
                <a16:creationId xmlns:a16="http://schemas.microsoft.com/office/drawing/2014/main" id="{5C90DDAB-605B-8549-8893-195217BAE14E}"/>
              </a:ext>
            </a:extLst>
          </p:cNvPr>
          <p:cNvPicPr>
            <a:picLocks noChangeAspect="1" noChangeArrowheads="1"/>
          </p:cNvPicPr>
          <p:nvPr/>
        </p:nvPicPr>
        <p:blipFill>
          <a:blip r:embed="rId3" cstate="print"/>
          <a:srcRect/>
          <a:stretch>
            <a:fillRect/>
          </a:stretch>
        </p:blipFill>
        <p:spPr bwMode="auto">
          <a:xfrm>
            <a:off x="9894172" y="507892"/>
            <a:ext cx="1971675" cy="2819400"/>
          </a:xfrm>
          <a:prstGeom prst="rect">
            <a:avLst/>
          </a:prstGeom>
          <a:noFill/>
          <a:ln>
            <a:noFill/>
          </a:ln>
        </p:spPr>
      </p:pic>
      <p:pic>
        <p:nvPicPr>
          <p:cNvPr id="15" name="Picture 4" descr="C:\Documents and Settings\user1\Desktop\muscles\Copy of muscles.jpg">
            <a:extLst>
              <a:ext uri="{FF2B5EF4-FFF2-40B4-BE49-F238E27FC236}">
                <a16:creationId xmlns:a16="http://schemas.microsoft.com/office/drawing/2014/main" id="{A8C17B88-9BE0-3542-BAC1-6A78952C907D}"/>
              </a:ext>
            </a:extLst>
          </p:cNvPr>
          <p:cNvPicPr>
            <a:picLocks noChangeAspect="1" noChangeArrowheads="1"/>
          </p:cNvPicPr>
          <p:nvPr/>
        </p:nvPicPr>
        <p:blipFill>
          <a:blip r:embed="rId4" cstate="print"/>
          <a:srcRect/>
          <a:stretch>
            <a:fillRect/>
          </a:stretch>
        </p:blipFill>
        <p:spPr bwMode="auto">
          <a:xfrm>
            <a:off x="8226599" y="3591855"/>
            <a:ext cx="1304925" cy="2133600"/>
          </a:xfrm>
          <a:prstGeom prst="rect">
            <a:avLst/>
          </a:prstGeom>
          <a:noFill/>
          <a:ln w="9525">
            <a:noFill/>
          </a:ln>
        </p:spPr>
      </p:pic>
      <p:pic>
        <p:nvPicPr>
          <p:cNvPr id="17" name="Picture 5" descr="C:\Documents and Settings\user1\Desktop\muscles\muscles.jpg">
            <a:extLst>
              <a:ext uri="{FF2B5EF4-FFF2-40B4-BE49-F238E27FC236}">
                <a16:creationId xmlns:a16="http://schemas.microsoft.com/office/drawing/2014/main" id="{D9DFC9E4-811C-914A-B181-900FDB51458A}"/>
              </a:ext>
            </a:extLst>
          </p:cNvPr>
          <p:cNvPicPr>
            <a:picLocks noChangeAspect="1" noChangeArrowheads="1"/>
          </p:cNvPicPr>
          <p:nvPr/>
        </p:nvPicPr>
        <p:blipFill>
          <a:blip r:embed="rId5" cstate="print"/>
          <a:srcRect/>
          <a:stretch>
            <a:fillRect/>
          </a:stretch>
        </p:blipFill>
        <p:spPr bwMode="auto">
          <a:xfrm>
            <a:off x="9654944" y="3823753"/>
            <a:ext cx="2276475" cy="2286000"/>
          </a:xfrm>
          <a:prstGeom prst="rect">
            <a:avLst/>
          </a:prstGeom>
          <a:noFill/>
          <a:ln>
            <a:noFill/>
          </a:ln>
        </p:spPr>
      </p:pic>
      <p:sp>
        <p:nvSpPr>
          <p:cNvPr id="20" name="TextBox 19">
            <a:extLst>
              <a:ext uri="{FF2B5EF4-FFF2-40B4-BE49-F238E27FC236}">
                <a16:creationId xmlns:a16="http://schemas.microsoft.com/office/drawing/2014/main" id="{392F5D6A-D8C7-A348-9979-F5B62E04F72C}"/>
              </a:ext>
            </a:extLst>
          </p:cNvPr>
          <p:cNvSpPr txBox="1"/>
          <p:nvPr/>
        </p:nvSpPr>
        <p:spPr>
          <a:xfrm>
            <a:off x="8488347" y="3005378"/>
            <a:ext cx="906017" cy="369332"/>
          </a:xfrm>
          <a:prstGeom prst="rect">
            <a:avLst/>
          </a:prstGeom>
          <a:noFill/>
        </p:spPr>
        <p:txBody>
          <a:bodyPr wrap="none" rtlCol="0">
            <a:spAutoFit/>
          </a:bodyPr>
          <a:lstStyle/>
          <a:p>
            <a:r>
              <a:rPr lang="en-US" dirty="0"/>
              <a:t>parallel</a:t>
            </a:r>
          </a:p>
        </p:txBody>
      </p:sp>
    </p:spTree>
    <p:extLst>
      <p:ext uri="{BB962C8B-B14F-4D97-AF65-F5344CB8AC3E}">
        <p14:creationId xmlns:p14="http://schemas.microsoft.com/office/powerpoint/2010/main" val="2394303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C9A36457-A5F4-4103-A443-02581C0918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C5FB7E8-B636-40FA-BE8D-48145C0F5C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3B4B0A8-41F8-2D47-9AD8-A476A9B12446}"/>
              </a:ext>
            </a:extLst>
          </p:cNvPr>
          <p:cNvSpPr>
            <a:spLocks noGrp="1"/>
          </p:cNvSpPr>
          <p:nvPr>
            <p:ph type="title"/>
          </p:nvPr>
        </p:nvSpPr>
        <p:spPr>
          <a:xfrm>
            <a:off x="531246" y="137160"/>
            <a:ext cx="9543405" cy="1188720"/>
          </a:xfrm>
        </p:spPr>
        <p:txBody>
          <a:bodyPr vert="horz" lIns="91440" tIns="45720" rIns="91440" bIns="45720" rtlCol="0" anchor="ctr">
            <a:normAutofit/>
          </a:bodyPr>
          <a:lstStyle/>
          <a:p>
            <a:r>
              <a:rPr lang="en-US" b="1" kern="1200" dirty="0">
                <a:solidFill>
                  <a:schemeClr val="tx1">
                    <a:lumMod val="85000"/>
                    <a:lumOff val="15000"/>
                  </a:schemeClr>
                </a:solidFill>
                <a:latin typeface="+mn-lt"/>
                <a:ea typeface="+mj-ea"/>
                <a:cs typeface="+mj-cs"/>
              </a:rPr>
              <a:t>MODE OF ACTIONS </a:t>
            </a:r>
          </a:p>
        </p:txBody>
      </p:sp>
      <p:sp>
        <p:nvSpPr>
          <p:cNvPr id="4" name="Rectangle 3">
            <a:extLst>
              <a:ext uri="{FF2B5EF4-FFF2-40B4-BE49-F238E27FC236}">
                <a16:creationId xmlns:a16="http://schemas.microsoft.com/office/drawing/2014/main" id="{4F72E242-108B-C847-B933-CEABFB8ECB41}"/>
              </a:ext>
            </a:extLst>
          </p:cNvPr>
          <p:cNvSpPr/>
          <p:nvPr/>
        </p:nvSpPr>
        <p:spPr>
          <a:xfrm>
            <a:off x="266347" y="2445543"/>
            <a:ext cx="8276026" cy="3320031"/>
          </a:xfrm>
          <a:prstGeom prst="rect">
            <a:avLst/>
          </a:prstGeom>
        </p:spPr>
        <p:txBody>
          <a:bodyPr vert="horz" lIns="91440" tIns="45720" rIns="91440" bIns="45720" rtlCol="0" anchor="ctr">
            <a:noAutofit/>
          </a:bodyPr>
          <a:lstStyle/>
          <a:p>
            <a:pPr marL="342900" indent="-228600">
              <a:lnSpc>
                <a:spcPct val="90000"/>
              </a:lnSpc>
              <a:spcAft>
                <a:spcPts val="600"/>
              </a:spcAft>
              <a:buFont typeface="Arial" panose="020B0604020202020204" pitchFamily="34" charset="0"/>
              <a:buChar char="•"/>
            </a:pPr>
            <a:r>
              <a:rPr lang="en-US" sz="2400" b="1" dirty="0">
                <a:solidFill>
                  <a:schemeClr val="tx1">
                    <a:lumMod val="85000"/>
                    <a:lumOff val="15000"/>
                  </a:schemeClr>
                </a:solidFill>
              </a:rPr>
              <a:t>Prime Mover (Agonist)</a:t>
            </a:r>
            <a:br>
              <a:rPr lang="en-US" sz="2400" b="1" dirty="0">
                <a:solidFill>
                  <a:schemeClr val="tx1">
                    <a:lumMod val="85000"/>
                    <a:lumOff val="15000"/>
                  </a:schemeClr>
                </a:solidFill>
              </a:rPr>
            </a:br>
            <a:r>
              <a:rPr lang="en-US" sz="2000" b="1" dirty="0">
                <a:solidFill>
                  <a:schemeClr val="tx1">
                    <a:lumMod val="85000"/>
                    <a:lumOff val="15000"/>
                  </a:schemeClr>
                </a:solidFill>
              </a:rPr>
              <a:t>-</a:t>
            </a:r>
            <a:r>
              <a:rPr lang="en-US" sz="2000" dirty="0">
                <a:solidFill>
                  <a:schemeClr val="tx1">
                    <a:lumMod val="85000"/>
                    <a:lumOff val="15000"/>
                  </a:schemeClr>
                </a:solidFill>
              </a:rPr>
              <a:t>It is the chief muscle responsible for a particular movement. </a:t>
            </a:r>
          </a:p>
          <a:p>
            <a:pPr indent="-228600">
              <a:lnSpc>
                <a:spcPct val="90000"/>
              </a:lnSpc>
              <a:spcAft>
                <a:spcPts val="600"/>
              </a:spcAft>
              <a:buFont typeface="Arial" panose="020B0604020202020204" pitchFamily="34" charset="0"/>
              <a:buChar char="•"/>
            </a:pPr>
            <a:endParaRPr lang="en-US" sz="2000" dirty="0">
              <a:solidFill>
                <a:schemeClr val="tx1">
                  <a:lumMod val="85000"/>
                  <a:lumOff val="15000"/>
                </a:schemeClr>
              </a:solidFill>
            </a:endParaRPr>
          </a:p>
          <a:p>
            <a:pPr marL="285750" indent="-228600">
              <a:lnSpc>
                <a:spcPct val="90000"/>
              </a:lnSpc>
              <a:spcAft>
                <a:spcPts val="600"/>
              </a:spcAft>
              <a:buFont typeface="Arial" panose="020B0604020202020204" pitchFamily="34" charset="0"/>
              <a:buChar char="•"/>
            </a:pPr>
            <a:r>
              <a:rPr lang="en-US" sz="2400" b="1" dirty="0">
                <a:solidFill>
                  <a:schemeClr val="tx1">
                    <a:lumMod val="85000"/>
                    <a:lumOff val="15000"/>
                  </a:schemeClr>
                </a:solidFill>
              </a:rPr>
              <a:t>Antagonist</a:t>
            </a:r>
            <a:r>
              <a:rPr lang="en-US" sz="2000" b="1" dirty="0">
                <a:solidFill>
                  <a:schemeClr val="tx1">
                    <a:lumMod val="85000"/>
                    <a:lumOff val="15000"/>
                  </a:schemeClr>
                </a:solidFill>
              </a:rPr>
              <a:t/>
            </a:r>
            <a:br>
              <a:rPr lang="en-US" sz="2000" b="1" dirty="0">
                <a:solidFill>
                  <a:schemeClr val="tx1">
                    <a:lumMod val="85000"/>
                    <a:lumOff val="15000"/>
                  </a:schemeClr>
                </a:solidFill>
              </a:rPr>
            </a:br>
            <a:r>
              <a:rPr lang="en-US" sz="2000" b="1" dirty="0">
                <a:solidFill>
                  <a:schemeClr val="tx1">
                    <a:lumMod val="85000"/>
                    <a:lumOff val="15000"/>
                  </a:schemeClr>
                </a:solidFill>
              </a:rPr>
              <a:t>-</a:t>
            </a:r>
            <a:r>
              <a:rPr lang="en-US" sz="2000" dirty="0">
                <a:solidFill>
                  <a:schemeClr val="tx1">
                    <a:lumMod val="85000"/>
                    <a:lumOff val="15000"/>
                  </a:schemeClr>
                </a:solidFill>
              </a:rPr>
              <a:t>It opposes the action of the prime mover. </a:t>
            </a:r>
          </a:p>
          <a:p>
            <a:pPr>
              <a:lnSpc>
                <a:spcPct val="90000"/>
              </a:lnSpc>
              <a:spcAft>
                <a:spcPts val="600"/>
              </a:spcAft>
            </a:pPr>
            <a:r>
              <a:rPr lang="en-US" sz="2000" dirty="0">
                <a:solidFill>
                  <a:schemeClr val="tx1">
                    <a:lumMod val="85000"/>
                    <a:lumOff val="15000"/>
                  </a:schemeClr>
                </a:solidFill>
              </a:rPr>
              <a:t>     -Before contraction of prime mover, antagonist must be </a:t>
            </a:r>
            <a:r>
              <a:rPr lang="en-US" sz="2000" dirty="0" smtClean="0">
                <a:solidFill>
                  <a:schemeClr val="tx1">
                    <a:lumMod val="85000"/>
                    <a:lumOff val="15000"/>
                  </a:schemeClr>
                </a:solidFill>
              </a:rPr>
              <a:t>relaxed</a:t>
            </a:r>
            <a:r>
              <a:rPr lang="en-US" sz="2000" dirty="0">
                <a:solidFill>
                  <a:schemeClr val="tx1">
                    <a:lumMod val="85000"/>
                    <a:lumOff val="15000"/>
                  </a:schemeClr>
                </a:solidFill>
              </a:rPr>
              <a:t>.</a:t>
            </a:r>
          </a:p>
          <a:p>
            <a:pPr indent="-228600">
              <a:lnSpc>
                <a:spcPct val="90000"/>
              </a:lnSpc>
              <a:spcAft>
                <a:spcPts val="600"/>
              </a:spcAft>
              <a:buFont typeface="Arial" panose="020B0604020202020204" pitchFamily="34" charset="0"/>
              <a:buChar char="•"/>
            </a:pPr>
            <a:endParaRPr lang="en-US" sz="2000" dirty="0">
              <a:solidFill>
                <a:schemeClr val="tx1">
                  <a:lumMod val="85000"/>
                  <a:lumOff val="15000"/>
                </a:schemeClr>
              </a:solidFill>
            </a:endParaRPr>
          </a:p>
          <a:p>
            <a:pPr marL="342900" indent="-228600">
              <a:lnSpc>
                <a:spcPct val="90000"/>
              </a:lnSpc>
              <a:spcAft>
                <a:spcPts val="600"/>
              </a:spcAft>
              <a:buFont typeface="Arial" panose="020B0604020202020204" pitchFamily="34" charset="0"/>
              <a:buChar char="•"/>
            </a:pPr>
            <a:r>
              <a:rPr lang="en-US" sz="2400" b="1" dirty="0">
                <a:solidFill>
                  <a:schemeClr val="tx1">
                    <a:lumMod val="85000"/>
                    <a:lumOff val="15000"/>
                  </a:schemeClr>
                </a:solidFill>
              </a:rPr>
              <a:t>Synergist</a:t>
            </a:r>
            <a:r>
              <a:rPr lang="en-US" sz="2000" b="1" dirty="0">
                <a:solidFill>
                  <a:schemeClr val="tx1">
                    <a:lumMod val="85000"/>
                    <a:lumOff val="15000"/>
                  </a:schemeClr>
                </a:solidFill>
              </a:rPr>
              <a:t/>
            </a:r>
            <a:br>
              <a:rPr lang="en-US" sz="2000" b="1" dirty="0">
                <a:solidFill>
                  <a:schemeClr val="tx1">
                    <a:lumMod val="85000"/>
                    <a:lumOff val="15000"/>
                  </a:schemeClr>
                </a:solidFill>
              </a:rPr>
            </a:br>
            <a:r>
              <a:rPr lang="en-US" sz="2000" b="1" dirty="0">
                <a:solidFill>
                  <a:schemeClr val="tx1">
                    <a:lumMod val="85000"/>
                    <a:lumOff val="15000"/>
                  </a:schemeClr>
                </a:solidFill>
              </a:rPr>
              <a:t>-</a:t>
            </a:r>
            <a:r>
              <a:rPr lang="en-US" sz="2000" dirty="0">
                <a:solidFill>
                  <a:schemeClr val="tx1">
                    <a:lumMod val="85000"/>
                    <a:lumOff val="15000"/>
                  </a:schemeClr>
                </a:solidFill>
              </a:rPr>
              <a:t>Muscles that assist the prime mover in a particular movement. </a:t>
            </a:r>
          </a:p>
          <a:p>
            <a:pPr>
              <a:lnSpc>
                <a:spcPct val="90000"/>
              </a:lnSpc>
              <a:spcAft>
                <a:spcPts val="600"/>
              </a:spcAft>
            </a:pPr>
            <a:endParaRPr lang="en-US" sz="2000" dirty="0">
              <a:solidFill>
                <a:schemeClr val="tx1">
                  <a:lumMod val="85000"/>
                  <a:lumOff val="15000"/>
                </a:schemeClr>
              </a:solidFill>
            </a:endParaRPr>
          </a:p>
          <a:p>
            <a:pPr marL="285750" indent="-228600">
              <a:lnSpc>
                <a:spcPct val="90000"/>
              </a:lnSpc>
              <a:spcAft>
                <a:spcPts val="600"/>
              </a:spcAft>
              <a:buFont typeface="Arial" panose="020B0604020202020204" pitchFamily="34" charset="0"/>
              <a:buChar char="•"/>
            </a:pPr>
            <a:r>
              <a:rPr lang="en-US" sz="2400" b="1" dirty="0">
                <a:solidFill>
                  <a:schemeClr val="tx1">
                    <a:lumMod val="85000"/>
                    <a:lumOff val="15000"/>
                  </a:schemeClr>
                </a:solidFill>
              </a:rPr>
              <a:t>Fixator </a:t>
            </a:r>
            <a:endParaRPr lang="en-US" sz="2400" dirty="0">
              <a:solidFill>
                <a:schemeClr val="tx1">
                  <a:lumMod val="85000"/>
                  <a:lumOff val="15000"/>
                </a:schemeClr>
              </a:solidFill>
            </a:endParaRPr>
          </a:p>
          <a:p>
            <a:pPr>
              <a:lnSpc>
                <a:spcPct val="90000"/>
              </a:lnSpc>
              <a:spcAft>
                <a:spcPts val="600"/>
              </a:spcAft>
            </a:pPr>
            <a:r>
              <a:rPr lang="en-US" sz="2000" dirty="0">
                <a:solidFill>
                  <a:schemeClr val="tx1">
                    <a:lumMod val="85000"/>
                    <a:lumOff val="15000"/>
                  </a:schemeClr>
                </a:solidFill>
              </a:rPr>
              <a:t>     -Its contraction does not produce movement by itself, but it stabilizes the    	origin of the prime mover so that it can act efficiently. </a:t>
            </a:r>
          </a:p>
          <a:p>
            <a:pPr marL="342900" indent="-228600">
              <a:lnSpc>
                <a:spcPct val="90000"/>
              </a:lnSpc>
              <a:spcAft>
                <a:spcPts val="600"/>
              </a:spcAft>
              <a:buFont typeface="Arial" panose="020B0604020202020204" pitchFamily="34" charset="0"/>
              <a:buChar char="•"/>
            </a:pPr>
            <a:endParaRPr lang="en-US" sz="2000" dirty="0">
              <a:solidFill>
                <a:schemeClr val="tx1">
                  <a:lumMod val="85000"/>
                  <a:lumOff val="15000"/>
                </a:schemeClr>
              </a:solidFill>
              <a:effectLst/>
            </a:endParaRPr>
          </a:p>
        </p:txBody>
      </p:sp>
      <p:sp>
        <p:nvSpPr>
          <p:cNvPr id="74" name="Freeform: Shape 73">
            <a:extLst>
              <a:ext uri="{FF2B5EF4-FFF2-40B4-BE49-F238E27FC236}">
                <a16:creationId xmlns:a16="http://schemas.microsoft.com/office/drawing/2014/main" id="{142DCE2C-2863-46FA-9BE7-24365A24D9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1" name="Picture 1" descr="page24image4016784">
            <a:extLst>
              <a:ext uri="{FF2B5EF4-FFF2-40B4-BE49-F238E27FC236}">
                <a16:creationId xmlns:a16="http://schemas.microsoft.com/office/drawing/2014/main" id="{22290C9E-EBB0-A34B-A6B3-6C3F50E20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8184" y="1053957"/>
            <a:ext cx="1332000" cy="12596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8056DF7-4624-3D43-9DCF-115516174EC1}"/>
              </a:ext>
            </a:extLst>
          </p:cNvPr>
          <p:cNvSpPr/>
          <p:nvPr/>
        </p:nvSpPr>
        <p:spPr>
          <a:xfrm>
            <a:off x="10268990" y="1506625"/>
            <a:ext cx="1616533" cy="369332"/>
          </a:xfrm>
          <a:prstGeom prst="rect">
            <a:avLst/>
          </a:prstGeom>
        </p:spPr>
        <p:txBody>
          <a:bodyPr wrap="none">
            <a:spAutoFit/>
          </a:bodyPr>
          <a:lstStyle/>
          <a:p>
            <a:r>
              <a:rPr lang="en-US" dirty="0">
                <a:latin typeface="CenturyGothic"/>
              </a:rPr>
              <a:t>PRIME MOVER </a:t>
            </a:r>
            <a:endParaRPr lang="en-US" dirty="0">
              <a:effectLst/>
            </a:endParaRPr>
          </a:p>
        </p:txBody>
      </p:sp>
      <p:pic>
        <p:nvPicPr>
          <p:cNvPr id="5122" name="Picture 2" descr="page24image4026144">
            <a:extLst>
              <a:ext uri="{FF2B5EF4-FFF2-40B4-BE49-F238E27FC236}">
                <a16:creationId xmlns:a16="http://schemas.microsoft.com/office/drawing/2014/main" id="{C9F2AF98-7A07-7644-A588-D82326141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8015" y="2494095"/>
            <a:ext cx="1346200" cy="12291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4E5EAA9-D722-B248-BDCD-AFE712362B11}"/>
              </a:ext>
            </a:extLst>
          </p:cNvPr>
          <p:cNvSpPr/>
          <p:nvPr/>
        </p:nvSpPr>
        <p:spPr>
          <a:xfrm>
            <a:off x="10469794" y="2923372"/>
            <a:ext cx="1466620" cy="369332"/>
          </a:xfrm>
          <a:prstGeom prst="rect">
            <a:avLst/>
          </a:prstGeom>
        </p:spPr>
        <p:txBody>
          <a:bodyPr wrap="none">
            <a:spAutoFit/>
          </a:bodyPr>
          <a:lstStyle/>
          <a:p>
            <a:r>
              <a:rPr lang="en-US" dirty="0">
                <a:latin typeface="CenturyGothic"/>
              </a:rPr>
              <a:t>ANTAGONIST </a:t>
            </a:r>
            <a:endParaRPr lang="en-US" dirty="0">
              <a:effectLst/>
            </a:endParaRPr>
          </a:p>
        </p:txBody>
      </p:sp>
      <p:pic>
        <p:nvPicPr>
          <p:cNvPr id="5123" name="Picture 3" descr="page24image4025104">
            <a:extLst>
              <a:ext uri="{FF2B5EF4-FFF2-40B4-BE49-F238E27FC236}">
                <a16:creationId xmlns:a16="http://schemas.microsoft.com/office/drawing/2014/main" id="{3921679E-3E8D-344B-9F36-850E8A4AC5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5746" y="3822679"/>
            <a:ext cx="1282700" cy="1206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3FBD54B-33CC-1B44-9BDF-6021CCAAFB97}"/>
              </a:ext>
            </a:extLst>
          </p:cNvPr>
          <p:cNvSpPr/>
          <p:nvPr/>
        </p:nvSpPr>
        <p:spPr>
          <a:xfrm>
            <a:off x="10484854" y="4314014"/>
            <a:ext cx="1257524" cy="369332"/>
          </a:xfrm>
          <a:prstGeom prst="rect">
            <a:avLst/>
          </a:prstGeom>
        </p:spPr>
        <p:txBody>
          <a:bodyPr wrap="none">
            <a:spAutoFit/>
          </a:bodyPr>
          <a:lstStyle/>
          <a:p>
            <a:r>
              <a:rPr lang="en-US" dirty="0">
                <a:latin typeface="CenturyGothic"/>
              </a:rPr>
              <a:t>SYNERGIST </a:t>
            </a:r>
            <a:endParaRPr lang="en-US" dirty="0">
              <a:effectLst/>
            </a:endParaRPr>
          </a:p>
        </p:txBody>
      </p:sp>
      <p:pic>
        <p:nvPicPr>
          <p:cNvPr id="5124" name="Picture 4" descr="page24image4019280">
            <a:extLst>
              <a:ext uri="{FF2B5EF4-FFF2-40B4-BE49-F238E27FC236}">
                <a16:creationId xmlns:a16="http://schemas.microsoft.com/office/drawing/2014/main" id="{3453FD51-349A-364F-9C52-91845C90D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2245" y="5243547"/>
            <a:ext cx="13462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D7D1219-419D-5746-BA97-827E746024E5}"/>
              </a:ext>
            </a:extLst>
          </p:cNvPr>
          <p:cNvSpPr/>
          <p:nvPr/>
        </p:nvSpPr>
        <p:spPr>
          <a:xfrm>
            <a:off x="10524803" y="5742929"/>
            <a:ext cx="1019318" cy="369332"/>
          </a:xfrm>
          <a:prstGeom prst="rect">
            <a:avLst/>
          </a:prstGeom>
        </p:spPr>
        <p:txBody>
          <a:bodyPr wrap="none">
            <a:spAutoFit/>
          </a:bodyPr>
          <a:lstStyle/>
          <a:p>
            <a:r>
              <a:rPr lang="en-US" dirty="0">
                <a:latin typeface="CenturyGothic"/>
              </a:rPr>
              <a:t>FIXATOR </a:t>
            </a:r>
            <a:endParaRPr lang="en-US" dirty="0">
              <a:effectLst/>
            </a:endParaRPr>
          </a:p>
        </p:txBody>
      </p:sp>
    </p:spTree>
    <p:extLst>
      <p:ext uri="{BB962C8B-B14F-4D97-AF65-F5344CB8AC3E}">
        <p14:creationId xmlns:p14="http://schemas.microsoft.com/office/powerpoint/2010/main" val="3209121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3FD0-74FD-9E4A-9629-CEE8B394E660}"/>
              </a:ext>
            </a:extLst>
          </p:cNvPr>
          <p:cNvSpPr>
            <a:spLocks noGrp="1"/>
          </p:cNvSpPr>
          <p:nvPr>
            <p:ph type="title"/>
          </p:nvPr>
        </p:nvSpPr>
        <p:spPr>
          <a:xfrm>
            <a:off x="472440" y="125095"/>
            <a:ext cx="10515600" cy="1325563"/>
          </a:xfrm>
        </p:spPr>
        <p:txBody>
          <a:bodyPr/>
          <a:lstStyle/>
          <a:p>
            <a:r>
              <a:rPr lang="en-US" b="1" dirty="0">
                <a:latin typeface="+mn-lt"/>
              </a:rPr>
              <a:t>PRIME MOVER (AGONIST) </a:t>
            </a:r>
            <a:endParaRPr lang="en-SA" b="1" dirty="0">
              <a:latin typeface="+mn-lt"/>
            </a:endParaRPr>
          </a:p>
        </p:txBody>
      </p:sp>
      <p:sp>
        <p:nvSpPr>
          <p:cNvPr id="4" name="Rectangle 3">
            <a:extLst>
              <a:ext uri="{FF2B5EF4-FFF2-40B4-BE49-F238E27FC236}">
                <a16:creationId xmlns:a16="http://schemas.microsoft.com/office/drawing/2014/main" id="{354D8A00-F8B3-2445-84C6-C02BE05D52D6}"/>
              </a:ext>
            </a:extLst>
          </p:cNvPr>
          <p:cNvSpPr/>
          <p:nvPr/>
        </p:nvSpPr>
        <p:spPr>
          <a:xfrm>
            <a:off x="472440" y="1450658"/>
            <a:ext cx="6024177" cy="3970318"/>
          </a:xfrm>
          <a:prstGeom prst="rect">
            <a:avLst/>
          </a:prstGeom>
        </p:spPr>
        <p:txBody>
          <a:bodyPr wrap="square">
            <a:spAutoFit/>
          </a:bodyPr>
          <a:lstStyle/>
          <a:p>
            <a:pPr marL="342900" indent="-342900">
              <a:lnSpc>
                <a:spcPct val="150000"/>
              </a:lnSpc>
              <a:buFont typeface="Wingdings" pitchFamily="2" charset="2"/>
              <a:buChar char="Ø"/>
            </a:pPr>
            <a:r>
              <a:rPr lang="en-US" sz="2400" dirty="0"/>
              <a:t>It is the chief muscle responsible for a particular movement. </a:t>
            </a:r>
          </a:p>
          <a:p>
            <a:pPr>
              <a:lnSpc>
                <a:spcPct val="150000"/>
              </a:lnSpc>
            </a:pPr>
            <a:r>
              <a:rPr lang="en-US" sz="2400" b="1" dirty="0"/>
              <a:t>Example: </a:t>
            </a:r>
            <a:endParaRPr lang="en-US" sz="2400" dirty="0"/>
          </a:p>
          <a:p>
            <a:pPr>
              <a:lnSpc>
                <a:spcPct val="150000"/>
              </a:lnSpc>
            </a:pPr>
            <a:r>
              <a:rPr lang="en-US" sz="2400" dirty="0"/>
              <a:t>o </a:t>
            </a:r>
            <a:r>
              <a:rPr lang="en-US" sz="2400" dirty="0">
                <a:solidFill>
                  <a:srgbClr val="BF0000"/>
                </a:solidFill>
              </a:rPr>
              <a:t>Quadriceps </a:t>
            </a:r>
            <a:r>
              <a:rPr lang="en-US" sz="2400" dirty="0" err="1">
                <a:solidFill>
                  <a:srgbClr val="BF0000"/>
                </a:solidFill>
              </a:rPr>
              <a:t>Femoris</a:t>
            </a:r>
            <a:r>
              <a:rPr lang="en-US" sz="2400" dirty="0">
                <a:solidFill>
                  <a:srgbClr val="BF0000"/>
                </a:solidFill>
              </a:rPr>
              <a:t> </a:t>
            </a:r>
            <a:r>
              <a:rPr lang="en-US" sz="2400" dirty="0"/>
              <a:t>is the prime mover for </a:t>
            </a:r>
            <a:r>
              <a:rPr lang="en-US" sz="2400" u="sng" dirty="0">
                <a:solidFill>
                  <a:srgbClr val="006DBF"/>
                </a:solidFill>
              </a:rPr>
              <a:t>extension </a:t>
            </a:r>
            <a:r>
              <a:rPr lang="en-US" sz="2400" u="sng" dirty="0"/>
              <a:t>of the knee joint</a:t>
            </a:r>
            <a:r>
              <a:rPr lang="en-US" sz="2400" dirty="0"/>
              <a:t>. </a:t>
            </a:r>
          </a:p>
          <a:p>
            <a:pPr marL="342900" indent="-342900">
              <a:lnSpc>
                <a:spcPct val="150000"/>
              </a:lnSpc>
              <a:buFont typeface="Courier New" panose="02070309020205020404" pitchFamily="49" charset="0"/>
              <a:buChar char="o"/>
            </a:pPr>
            <a:r>
              <a:rPr lang="en-US" sz="2400" dirty="0" smtClean="0">
                <a:solidFill>
                  <a:srgbClr val="BF0000"/>
                </a:solidFill>
              </a:rPr>
              <a:t>Biceps </a:t>
            </a:r>
            <a:r>
              <a:rPr lang="en-US" sz="2400" dirty="0">
                <a:solidFill>
                  <a:srgbClr val="BF0000"/>
                </a:solidFill>
              </a:rPr>
              <a:t>Brachii </a:t>
            </a:r>
            <a:r>
              <a:rPr lang="en-US" sz="2400" dirty="0"/>
              <a:t>is the prime mover for </a:t>
            </a:r>
            <a:r>
              <a:rPr lang="en-US" sz="2400" dirty="0">
                <a:solidFill>
                  <a:srgbClr val="006DBF"/>
                </a:solidFill>
              </a:rPr>
              <a:t>flexion </a:t>
            </a:r>
            <a:r>
              <a:rPr lang="en-US" sz="2400" dirty="0"/>
              <a:t>of the elbow joint and forearm. </a:t>
            </a:r>
          </a:p>
        </p:txBody>
      </p:sp>
      <p:pic>
        <p:nvPicPr>
          <p:cNvPr id="5" name="Content Placeholder 4" descr="7A104962">
            <a:extLst>
              <a:ext uri="{FF2B5EF4-FFF2-40B4-BE49-F238E27FC236}">
                <a16:creationId xmlns:a16="http://schemas.microsoft.com/office/drawing/2014/main" id="{A7C5F1A0-F932-7149-A6F1-C497F3804C87}"/>
              </a:ext>
            </a:extLst>
          </p:cNvPr>
          <p:cNvPicPr>
            <a:picLocks noChangeAspect="1" noChangeArrowheads="1"/>
          </p:cNvPicPr>
          <p:nvPr/>
        </p:nvPicPr>
        <p:blipFill>
          <a:blip r:embed="rId2" cstate="print"/>
          <a:srcRect r="38869"/>
          <a:stretch>
            <a:fillRect/>
          </a:stretch>
        </p:blipFill>
        <p:spPr>
          <a:xfrm>
            <a:off x="8054340" y="283914"/>
            <a:ext cx="3903562" cy="54102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6145" name="Picture 1" descr="page26image4070096">
            <a:extLst>
              <a:ext uri="{FF2B5EF4-FFF2-40B4-BE49-F238E27FC236}">
                <a16:creationId xmlns:a16="http://schemas.microsoft.com/office/drawing/2014/main" id="{F28D352C-EDC3-C44A-8108-2C5FCD896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7255" y="4335112"/>
            <a:ext cx="1683453" cy="2171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13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35BAD-16BE-F041-B1A8-5AB627A571A1}"/>
              </a:ext>
            </a:extLst>
          </p:cNvPr>
          <p:cNvSpPr>
            <a:spLocks noGrp="1"/>
          </p:cNvSpPr>
          <p:nvPr>
            <p:ph type="title"/>
          </p:nvPr>
        </p:nvSpPr>
        <p:spPr>
          <a:xfrm>
            <a:off x="689610" y="18255"/>
            <a:ext cx="10515600" cy="1325563"/>
          </a:xfrm>
        </p:spPr>
        <p:txBody>
          <a:bodyPr/>
          <a:lstStyle/>
          <a:p>
            <a:r>
              <a:rPr lang="en-US" b="1" dirty="0">
                <a:latin typeface="+mn-lt"/>
              </a:rPr>
              <a:t>ANTAGONIST </a:t>
            </a:r>
            <a:endParaRPr lang="en-SA" b="1" dirty="0">
              <a:latin typeface="+mn-lt"/>
            </a:endParaRPr>
          </a:p>
        </p:txBody>
      </p:sp>
      <p:sp>
        <p:nvSpPr>
          <p:cNvPr id="4" name="Rectangle 3">
            <a:extLst>
              <a:ext uri="{FF2B5EF4-FFF2-40B4-BE49-F238E27FC236}">
                <a16:creationId xmlns:a16="http://schemas.microsoft.com/office/drawing/2014/main" id="{5A639390-A2B4-2C49-8CB4-6F0B38EE8A05}"/>
              </a:ext>
            </a:extLst>
          </p:cNvPr>
          <p:cNvSpPr/>
          <p:nvPr/>
        </p:nvSpPr>
        <p:spPr>
          <a:xfrm>
            <a:off x="2324983" y="1343818"/>
            <a:ext cx="6560820" cy="3785652"/>
          </a:xfrm>
          <a:prstGeom prst="rect">
            <a:avLst/>
          </a:prstGeom>
        </p:spPr>
        <p:txBody>
          <a:bodyPr wrap="square">
            <a:spAutoFit/>
          </a:bodyPr>
          <a:lstStyle/>
          <a:p>
            <a:pPr marL="342900" indent="-342900">
              <a:buFont typeface="Courier New" panose="02070309020205020404" pitchFamily="49" charset="0"/>
              <a:buChar char="o"/>
            </a:pPr>
            <a:r>
              <a:rPr lang="en-US" sz="2400" dirty="0"/>
              <a:t>It opposes the action of the prime mover. </a:t>
            </a:r>
          </a:p>
          <a:p>
            <a:pPr marL="342900" indent="-342900">
              <a:buFont typeface="Courier New" panose="02070309020205020404" pitchFamily="49" charset="0"/>
              <a:buChar char="o"/>
            </a:pPr>
            <a:r>
              <a:rPr lang="en-US" sz="2400" dirty="0"/>
              <a:t>Before contraction of prime mover, antagonist must be relaxed. </a:t>
            </a:r>
          </a:p>
          <a:p>
            <a:pPr marL="342900" indent="-342900">
              <a:buFont typeface="Courier New" panose="02070309020205020404" pitchFamily="49" charset="0"/>
              <a:buChar char="o"/>
            </a:pPr>
            <a:r>
              <a:rPr lang="en-US" sz="2400" b="1" dirty="0"/>
              <a:t>Example: </a:t>
            </a:r>
            <a:endParaRPr lang="en-US" sz="2400" dirty="0"/>
          </a:p>
          <a:p>
            <a:r>
              <a:rPr lang="en-US" sz="2400" dirty="0">
                <a:solidFill>
                  <a:srgbClr val="BF0000"/>
                </a:solidFill>
              </a:rPr>
              <a:t>      - Triceps Brachii </a:t>
            </a:r>
            <a:r>
              <a:rPr lang="en-US" sz="2400" dirty="0"/>
              <a:t>is the antagonist for prime 	mover for </a:t>
            </a:r>
            <a:r>
              <a:rPr lang="en-US" sz="2400" dirty="0">
                <a:solidFill>
                  <a:srgbClr val="006DBF"/>
                </a:solidFill>
              </a:rPr>
              <a:t>flexion </a:t>
            </a:r>
            <a:r>
              <a:rPr lang="en-US" sz="2400" dirty="0"/>
              <a:t>of the elbow joint and  	forearm. </a:t>
            </a:r>
          </a:p>
          <a:p>
            <a:r>
              <a:rPr lang="en-US" sz="2400" dirty="0">
                <a:solidFill>
                  <a:srgbClr val="BF0000"/>
                </a:solidFill>
              </a:rPr>
              <a:t>      - Biceps Femoris </a:t>
            </a:r>
            <a:r>
              <a:rPr lang="en-US" sz="2400" dirty="0"/>
              <a:t>(Flexor of knee).</a:t>
            </a:r>
            <a:br>
              <a:rPr lang="en-US" sz="2400" dirty="0"/>
            </a:br>
            <a:r>
              <a:rPr lang="en-US" sz="2400" dirty="0"/>
              <a:t>      - It opposes the action of quadriceps when the 	knee joint is </a:t>
            </a:r>
            <a:r>
              <a:rPr lang="en-US" sz="2400" dirty="0">
                <a:solidFill>
                  <a:srgbClr val="006DBF"/>
                </a:solidFill>
              </a:rPr>
              <a:t>extended</a:t>
            </a:r>
            <a:r>
              <a:rPr lang="en-US" sz="2400" dirty="0"/>
              <a:t>. </a:t>
            </a:r>
            <a:endParaRPr lang="en-US" sz="2400" dirty="0">
              <a:effectLst/>
            </a:endParaRPr>
          </a:p>
        </p:txBody>
      </p:sp>
      <p:pic>
        <p:nvPicPr>
          <p:cNvPr id="5" name="Content Placeholder 4" descr="E5652934">
            <a:extLst>
              <a:ext uri="{FF2B5EF4-FFF2-40B4-BE49-F238E27FC236}">
                <a16:creationId xmlns:a16="http://schemas.microsoft.com/office/drawing/2014/main" id="{2624CBF4-A405-1B49-A9B1-229579991DD2}"/>
              </a:ext>
            </a:extLst>
          </p:cNvPr>
          <p:cNvPicPr>
            <a:picLocks noChangeAspect="1" noChangeArrowheads="1"/>
          </p:cNvPicPr>
          <p:nvPr/>
        </p:nvPicPr>
        <p:blipFill rotWithShape="1">
          <a:blip r:embed="rId2" cstate="print"/>
          <a:srcRect t="3863" r="53613"/>
          <a:stretch/>
        </p:blipFill>
        <p:spPr>
          <a:xfrm>
            <a:off x="8693081" y="342340"/>
            <a:ext cx="3305668" cy="48384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6" name="Picture 6" descr="Copy of Picture A">
            <a:extLst>
              <a:ext uri="{FF2B5EF4-FFF2-40B4-BE49-F238E27FC236}">
                <a16:creationId xmlns:a16="http://schemas.microsoft.com/office/drawing/2014/main" id="{5B9D1E4A-A9BC-4C4B-BFD3-D1A3E284CE48}"/>
              </a:ext>
            </a:extLst>
          </p:cNvPr>
          <p:cNvPicPr>
            <a:picLocks noChangeAspect="1" noChangeArrowheads="1"/>
          </p:cNvPicPr>
          <p:nvPr/>
        </p:nvPicPr>
        <p:blipFill>
          <a:blip r:embed="rId3" cstate="print"/>
          <a:srcRect l="45676" r="4167" b="68832"/>
          <a:stretch>
            <a:fillRect/>
          </a:stretch>
        </p:blipFill>
        <p:spPr>
          <a:xfrm>
            <a:off x="193250" y="4320540"/>
            <a:ext cx="2498141" cy="2289963"/>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0043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5D13CC36-B950-4F02-9BAF-9A7EB26739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1881C1-A672-8B48-B975-A900E6673207}"/>
              </a:ext>
            </a:extLst>
          </p:cNvPr>
          <p:cNvSpPr>
            <a:spLocks noGrp="1"/>
          </p:cNvSpPr>
          <p:nvPr>
            <p:ph type="title"/>
          </p:nvPr>
        </p:nvSpPr>
        <p:spPr>
          <a:xfrm>
            <a:off x="462664" y="-237719"/>
            <a:ext cx="6478417" cy="1168102"/>
          </a:xfrm>
        </p:spPr>
        <p:txBody>
          <a:bodyPr vert="horz" lIns="91440" tIns="45720" rIns="91440" bIns="45720" rtlCol="0" anchor="ctr">
            <a:normAutofit/>
          </a:bodyPr>
          <a:lstStyle/>
          <a:p>
            <a:r>
              <a:rPr lang="en-US" b="1" kern="1200" dirty="0">
                <a:solidFill>
                  <a:schemeClr val="tx1"/>
                </a:solidFill>
                <a:latin typeface="+mn-lt"/>
                <a:ea typeface="+mj-ea"/>
                <a:cs typeface="+mj-cs"/>
              </a:rPr>
              <a:t>SYNERGIST </a:t>
            </a:r>
          </a:p>
        </p:txBody>
      </p:sp>
      <p:sp>
        <p:nvSpPr>
          <p:cNvPr id="72" name="Freeform: Shape 71">
            <a:extLst>
              <a:ext uri="{FF2B5EF4-FFF2-40B4-BE49-F238E27FC236}">
                <a16:creationId xmlns:a16="http://schemas.microsoft.com/office/drawing/2014/main" id="{C1657055-16FE-41A2-B207-7880F6DCA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9924" y="2"/>
            <a:ext cx="7602076" cy="470844"/>
          </a:xfrm>
          <a:custGeom>
            <a:avLst/>
            <a:gdLst>
              <a:gd name="connsiteX0" fmla="*/ 9683888 w 9683888"/>
              <a:gd name="connsiteY0" fmla="*/ 0 h 743457"/>
              <a:gd name="connsiteX1" fmla="*/ 0 w 9683888"/>
              <a:gd name="connsiteY1" fmla="*/ 0 h 743457"/>
              <a:gd name="connsiteX2" fmla="*/ 0 w 9683888"/>
              <a:gd name="connsiteY2" fmla="*/ 365878 h 743457"/>
              <a:gd name="connsiteX3" fmla="*/ 11844 w 9683888"/>
              <a:gd name="connsiteY3" fmla="*/ 367909 h 743457"/>
              <a:gd name="connsiteX4" fmla="*/ 106208 w 9683888"/>
              <a:gd name="connsiteY4" fmla="*/ 385974 h 743457"/>
              <a:gd name="connsiteX5" fmla="*/ 183667 w 9683888"/>
              <a:gd name="connsiteY5" fmla="*/ 399162 h 743457"/>
              <a:gd name="connsiteX6" fmla="*/ 292430 w 9683888"/>
              <a:gd name="connsiteY6" fmla="*/ 390408 h 743457"/>
              <a:gd name="connsiteX7" fmla="*/ 386942 w 9683888"/>
              <a:gd name="connsiteY7" fmla="*/ 395582 h 743457"/>
              <a:gd name="connsiteX8" fmla="*/ 485751 w 9683888"/>
              <a:gd name="connsiteY8" fmla="*/ 408404 h 743457"/>
              <a:gd name="connsiteX9" fmla="*/ 604107 w 9683888"/>
              <a:gd name="connsiteY9" fmla="*/ 418647 h 743457"/>
              <a:gd name="connsiteX10" fmla="*/ 694081 w 9683888"/>
              <a:gd name="connsiteY10" fmla="*/ 449524 h 743457"/>
              <a:gd name="connsiteX11" fmla="*/ 762452 w 9683888"/>
              <a:gd name="connsiteY11" fmla="*/ 456090 h 743457"/>
              <a:gd name="connsiteX12" fmla="*/ 987872 w 9683888"/>
              <a:gd name="connsiteY12" fmla="*/ 481862 h 743457"/>
              <a:gd name="connsiteX13" fmla="*/ 1077163 w 9683888"/>
              <a:gd name="connsiteY13" fmla="*/ 524467 h 743457"/>
              <a:gd name="connsiteX14" fmla="*/ 1258716 w 9683888"/>
              <a:gd name="connsiteY14" fmla="*/ 587975 h 743457"/>
              <a:gd name="connsiteX15" fmla="*/ 1298056 w 9683888"/>
              <a:gd name="connsiteY15" fmla="*/ 595413 h 743457"/>
              <a:gd name="connsiteX16" fmla="*/ 1327017 w 9683888"/>
              <a:gd name="connsiteY16" fmla="*/ 617412 h 743457"/>
              <a:gd name="connsiteX17" fmla="*/ 1347909 w 9683888"/>
              <a:gd name="connsiteY17" fmla="*/ 620209 h 743457"/>
              <a:gd name="connsiteX18" fmla="*/ 1421792 w 9683888"/>
              <a:gd name="connsiteY18" fmla="*/ 626139 h 743457"/>
              <a:gd name="connsiteX19" fmla="*/ 1519789 w 9683888"/>
              <a:gd name="connsiteY19" fmla="*/ 645011 h 743457"/>
              <a:gd name="connsiteX20" fmla="*/ 1620886 w 9683888"/>
              <a:gd name="connsiteY20" fmla="*/ 687715 h 743457"/>
              <a:gd name="connsiteX21" fmla="*/ 1676745 w 9683888"/>
              <a:gd name="connsiteY21" fmla="*/ 690130 h 743457"/>
              <a:gd name="connsiteX22" fmla="*/ 1832228 w 9683888"/>
              <a:gd name="connsiteY22" fmla="*/ 690860 h 743457"/>
              <a:gd name="connsiteX23" fmla="*/ 1980464 w 9683888"/>
              <a:gd name="connsiteY23" fmla="*/ 704858 h 743457"/>
              <a:gd name="connsiteX24" fmla="*/ 2051150 w 9683888"/>
              <a:gd name="connsiteY24" fmla="*/ 711187 h 743457"/>
              <a:gd name="connsiteX25" fmla="*/ 2162824 w 9683888"/>
              <a:gd name="connsiteY25" fmla="*/ 709178 h 743457"/>
              <a:gd name="connsiteX26" fmla="*/ 2259859 w 9683888"/>
              <a:gd name="connsiteY26" fmla="*/ 718188 h 743457"/>
              <a:gd name="connsiteX27" fmla="*/ 2378290 w 9683888"/>
              <a:gd name="connsiteY27" fmla="*/ 738748 h 743457"/>
              <a:gd name="connsiteX28" fmla="*/ 2407828 w 9683888"/>
              <a:gd name="connsiteY28" fmla="*/ 743457 h 743457"/>
              <a:gd name="connsiteX29" fmla="*/ 2428936 w 9683888"/>
              <a:gd name="connsiteY29" fmla="*/ 734697 h 743457"/>
              <a:gd name="connsiteX30" fmla="*/ 2646106 w 9683888"/>
              <a:gd name="connsiteY30" fmla="*/ 660204 h 743457"/>
              <a:gd name="connsiteX31" fmla="*/ 2799920 w 9683888"/>
              <a:gd name="connsiteY31" fmla="*/ 630451 h 743457"/>
              <a:gd name="connsiteX32" fmla="*/ 2953556 w 9683888"/>
              <a:gd name="connsiteY32" fmla="*/ 607173 h 743457"/>
              <a:gd name="connsiteX33" fmla="*/ 3009839 w 9683888"/>
              <a:gd name="connsiteY33" fmla="*/ 601743 h 743457"/>
              <a:gd name="connsiteX34" fmla="*/ 3115016 w 9683888"/>
              <a:gd name="connsiteY34" fmla="*/ 584982 h 743457"/>
              <a:gd name="connsiteX35" fmla="*/ 3185844 w 9683888"/>
              <a:gd name="connsiteY35" fmla="*/ 595356 h 743457"/>
              <a:gd name="connsiteX36" fmla="*/ 3246013 w 9683888"/>
              <a:gd name="connsiteY36" fmla="*/ 592418 h 743457"/>
              <a:gd name="connsiteX37" fmla="*/ 3313565 w 9683888"/>
              <a:gd name="connsiteY37" fmla="*/ 574138 h 743457"/>
              <a:gd name="connsiteX38" fmla="*/ 3414143 w 9683888"/>
              <a:gd name="connsiteY38" fmla="*/ 553730 h 743457"/>
              <a:gd name="connsiteX39" fmla="*/ 3552895 w 9683888"/>
              <a:gd name="connsiteY39" fmla="*/ 548563 h 743457"/>
              <a:gd name="connsiteX40" fmla="*/ 3753012 w 9683888"/>
              <a:gd name="connsiteY40" fmla="*/ 599520 h 743457"/>
              <a:gd name="connsiteX41" fmla="*/ 3804392 w 9683888"/>
              <a:gd name="connsiteY41" fmla="*/ 604131 h 743457"/>
              <a:gd name="connsiteX42" fmla="*/ 3916696 w 9683888"/>
              <a:gd name="connsiteY42" fmla="*/ 606540 h 743457"/>
              <a:gd name="connsiteX43" fmla="*/ 4063849 w 9683888"/>
              <a:gd name="connsiteY43" fmla="*/ 604058 h 743457"/>
              <a:gd name="connsiteX44" fmla="*/ 4172179 w 9683888"/>
              <a:gd name="connsiteY44" fmla="*/ 592355 h 743457"/>
              <a:gd name="connsiteX45" fmla="*/ 4276294 w 9683888"/>
              <a:gd name="connsiteY45" fmla="*/ 587119 h 743457"/>
              <a:gd name="connsiteX46" fmla="*/ 4411090 w 9683888"/>
              <a:gd name="connsiteY46" fmla="*/ 575600 h 743457"/>
              <a:gd name="connsiteX47" fmla="*/ 4540465 w 9683888"/>
              <a:gd name="connsiteY47" fmla="*/ 567464 h 743457"/>
              <a:gd name="connsiteX48" fmla="*/ 4545352 w 9683888"/>
              <a:gd name="connsiteY48" fmla="*/ 555554 h 743457"/>
              <a:gd name="connsiteX49" fmla="*/ 4564014 w 9683888"/>
              <a:gd name="connsiteY49" fmla="*/ 553660 h 743457"/>
              <a:gd name="connsiteX50" fmla="*/ 4568602 w 9683888"/>
              <a:gd name="connsiteY50" fmla="*/ 550913 h 743457"/>
              <a:gd name="connsiteX51" fmla="*/ 4595289 w 9683888"/>
              <a:gd name="connsiteY51" fmla="*/ 537407 h 743457"/>
              <a:gd name="connsiteX52" fmla="*/ 4739026 w 9683888"/>
              <a:gd name="connsiteY52" fmla="*/ 532483 h 743457"/>
              <a:gd name="connsiteX53" fmla="*/ 5061335 w 9683888"/>
              <a:gd name="connsiteY53" fmla="*/ 545635 h 743457"/>
              <a:gd name="connsiteX54" fmla="*/ 5338634 w 9683888"/>
              <a:gd name="connsiteY54" fmla="*/ 595754 h 743457"/>
              <a:gd name="connsiteX55" fmla="*/ 5529430 w 9683888"/>
              <a:gd name="connsiteY55" fmla="*/ 606335 h 743457"/>
              <a:gd name="connsiteX56" fmla="*/ 5604039 w 9683888"/>
              <a:gd name="connsiteY56" fmla="*/ 607676 h 743457"/>
              <a:gd name="connsiteX57" fmla="*/ 5625281 w 9683888"/>
              <a:gd name="connsiteY57" fmla="*/ 617253 h 743457"/>
              <a:gd name="connsiteX58" fmla="*/ 5628138 w 9683888"/>
              <a:gd name="connsiteY58" fmla="*/ 615483 h 743457"/>
              <a:gd name="connsiteX59" fmla="*/ 5653593 w 9683888"/>
              <a:gd name="connsiteY59" fmla="*/ 617873 h 743457"/>
              <a:gd name="connsiteX60" fmla="*/ 5658658 w 9683888"/>
              <a:gd name="connsiteY60" fmla="*/ 624279 h 743457"/>
              <a:gd name="connsiteX61" fmla="*/ 5675963 w 9683888"/>
              <a:gd name="connsiteY61" fmla="*/ 627762 h 743457"/>
              <a:gd name="connsiteX62" fmla="*/ 5709625 w 9683888"/>
              <a:gd name="connsiteY62" fmla="*/ 639593 h 743457"/>
              <a:gd name="connsiteX63" fmla="*/ 5716324 w 9683888"/>
              <a:gd name="connsiteY63" fmla="*/ 637148 h 743457"/>
              <a:gd name="connsiteX64" fmla="*/ 5767720 w 9683888"/>
              <a:gd name="connsiteY64" fmla="*/ 647737 h 743457"/>
              <a:gd name="connsiteX65" fmla="*/ 5768619 w 9683888"/>
              <a:gd name="connsiteY65" fmla="*/ 645671 h 743457"/>
              <a:gd name="connsiteX66" fmla="*/ 5858696 w 9683888"/>
              <a:gd name="connsiteY66" fmla="*/ 628099 h 743457"/>
              <a:gd name="connsiteX67" fmla="*/ 5935260 w 9683888"/>
              <a:gd name="connsiteY67" fmla="*/ 596904 h 743457"/>
              <a:gd name="connsiteX68" fmla="*/ 5946176 w 9683888"/>
              <a:gd name="connsiteY68" fmla="*/ 597874 h 743457"/>
              <a:gd name="connsiteX69" fmla="*/ 5946447 w 9683888"/>
              <a:gd name="connsiteY69" fmla="*/ 597396 h 743457"/>
              <a:gd name="connsiteX70" fmla="*/ 5958069 w 9683888"/>
              <a:gd name="connsiteY70" fmla="*/ 597432 h 743457"/>
              <a:gd name="connsiteX71" fmla="*/ 5966081 w 9683888"/>
              <a:gd name="connsiteY71" fmla="*/ 599643 h 743457"/>
              <a:gd name="connsiteX72" fmla="*/ 5987259 w 9683888"/>
              <a:gd name="connsiteY72" fmla="*/ 601523 h 743457"/>
              <a:gd name="connsiteX73" fmla="*/ 5994905 w 9683888"/>
              <a:gd name="connsiteY73" fmla="*/ 598873 h 743457"/>
              <a:gd name="connsiteX74" fmla="*/ 6054803 w 9683888"/>
              <a:gd name="connsiteY74" fmla="*/ 541202 h 743457"/>
              <a:gd name="connsiteX75" fmla="*/ 6188672 w 9683888"/>
              <a:gd name="connsiteY75" fmla="*/ 496389 h 743457"/>
              <a:gd name="connsiteX76" fmla="*/ 6323280 w 9683888"/>
              <a:gd name="connsiteY76" fmla="*/ 458013 h 743457"/>
              <a:gd name="connsiteX77" fmla="*/ 6457257 w 9683888"/>
              <a:gd name="connsiteY77" fmla="*/ 414621 h 743457"/>
              <a:gd name="connsiteX78" fmla="*/ 6530019 w 9683888"/>
              <a:gd name="connsiteY78" fmla="*/ 423168 h 743457"/>
              <a:gd name="connsiteX79" fmla="*/ 6626800 w 9683888"/>
              <a:gd name="connsiteY79" fmla="*/ 375078 h 743457"/>
              <a:gd name="connsiteX80" fmla="*/ 6689231 w 9683888"/>
              <a:gd name="connsiteY80" fmla="*/ 353501 h 743457"/>
              <a:gd name="connsiteX81" fmla="*/ 6726440 w 9683888"/>
              <a:gd name="connsiteY81" fmla="*/ 340276 h 743457"/>
              <a:gd name="connsiteX82" fmla="*/ 6835228 w 9683888"/>
              <a:gd name="connsiteY82" fmla="*/ 329393 h 743457"/>
              <a:gd name="connsiteX83" fmla="*/ 7039363 w 9683888"/>
              <a:gd name="connsiteY83" fmla="*/ 370823 h 743457"/>
              <a:gd name="connsiteX84" fmla="*/ 7095156 w 9683888"/>
              <a:gd name="connsiteY84" fmla="*/ 366075 h 743457"/>
              <a:gd name="connsiteX85" fmla="*/ 7187061 w 9683888"/>
              <a:gd name="connsiteY85" fmla="*/ 383876 h 743457"/>
              <a:gd name="connsiteX86" fmla="*/ 7295039 w 9683888"/>
              <a:gd name="connsiteY86" fmla="*/ 355046 h 743457"/>
              <a:gd name="connsiteX87" fmla="*/ 7373651 w 9683888"/>
              <a:gd name="connsiteY87" fmla="*/ 322299 h 743457"/>
              <a:gd name="connsiteX88" fmla="*/ 7418964 w 9683888"/>
              <a:gd name="connsiteY88" fmla="*/ 308685 h 743457"/>
              <a:gd name="connsiteX89" fmla="*/ 7450568 w 9683888"/>
              <a:gd name="connsiteY89" fmla="*/ 293511 h 743457"/>
              <a:gd name="connsiteX90" fmla="*/ 7538380 w 9683888"/>
              <a:gd name="connsiteY90" fmla="*/ 283235 h 743457"/>
              <a:gd name="connsiteX91" fmla="*/ 7786348 w 9683888"/>
              <a:gd name="connsiteY91" fmla="*/ 225377 h 743457"/>
              <a:gd name="connsiteX92" fmla="*/ 7849534 w 9683888"/>
              <a:gd name="connsiteY92" fmla="*/ 245434 h 743457"/>
              <a:gd name="connsiteX93" fmla="*/ 7981165 w 9683888"/>
              <a:gd name="connsiteY93" fmla="*/ 222252 h 743457"/>
              <a:gd name="connsiteX94" fmla="*/ 8171882 w 9683888"/>
              <a:gd name="connsiteY94" fmla="*/ 222497 h 743457"/>
              <a:gd name="connsiteX95" fmla="*/ 8242270 w 9683888"/>
              <a:gd name="connsiteY95" fmla="*/ 180535 h 743457"/>
              <a:gd name="connsiteX96" fmla="*/ 8490152 w 9683888"/>
              <a:gd name="connsiteY96" fmla="*/ 209193 h 743457"/>
              <a:gd name="connsiteX97" fmla="*/ 8622272 w 9683888"/>
              <a:gd name="connsiteY97" fmla="*/ 188859 h 743457"/>
              <a:gd name="connsiteX98" fmla="*/ 8738606 w 9683888"/>
              <a:gd name="connsiteY98" fmla="*/ 208945 h 743457"/>
              <a:gd name="connsiteX99" fmla="*/ 8831307 w 9683888"/>
              <a:gd name="connsiteY99" fmla="*/ 207738 h 743457"/>
              <a:gd name="connsiteX100" fmla="*/ 8891432 w 9683888"/>
              <a:gd name="connsiteY100" fmla="*/ 184510 h 743457"/>
              <a:gd name="connsiteX101" fmla="*/ 8946980 w 9683888"/>
              <a:gd name="connsiteY101" fmla="*/ 145578 h 743457"/>
              <a:gd name="connsiteX102" fmla="*/ 9107760 w 9683888"/>
              <a:gd name="connsiteY102" fmla="*/ 128052 h 743457"/>
              <a:gd name="connsiteX103" fmla="*/ 9195623 w 9683888"/>
              <a:gd name="connsiteY103" fmla="*/ 100212 h 743457"/>
              <a:gd name="connsiteX104" fmla="*/ 9256898 w 9683888"/>
              <a:gd name="connsiteY104" fmla="*/ 73900 h 743457"/>
              <a:gd name="connsiteX105" fmla="*/ 9351740 w 9683888"/>
              <a:gd name="connsiteY105" fmla="*/ 80439 h 743457"/>
              <a:gd name="connsiteX106" fmla="*/ 9539796 w 9683888"/>
              <a:gd name="connsiteY106" fmla="*/ 87069 h 743457"/>
              <a:gd name="connsiteX107" fmla="*/ 9619109 w 9683888"/>
              <a:gd name="connsiteY107" fmla="*/ 39994 h 74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83888" h="743457">
                <a:moveTo>
                  <a:pt x="9683888" y="0"/>
                </a:moveTo>
                <a:lnTo>
                  <a:pt x="0" y="0"/>
                </a:lnTo>
                <a:lnTo>
                  <a:pt x="0" y="365878"/>
                </a:lnTo>
                <a:lnTo>
                  <a:pt x="11844" y="367909"/>
                </a:lnTo>
                <a:cubicBezTo>
                  <a:pt x="50423" y="374387"/>
                  <a:pt x="87879" y="380746"/>
                  <a:pt x="106208" y="385974"/>
                </a:cubicBezTo>
                <a:cubicBezTo>
                  <a:pt x="119919" y="389979"/>
                  <a:pt x="149687" y="402128"/>
                  <a:pt x="183667" y="399162"/>
                </a:cubicBezTo>
                <a:cubicBezTo>
                  <a:pt x="228274" y="394575"/>
                  <a:pt x="256969" y="398315"/>
                  <a:pt x="292430" y="390408"/>
                </a:cubicBezTo>
                <a:cubicBezTo>
                  <a:pt x="325377" y="395694"/>
                  <a:pt x="374510" y="420053"/>
                  <a:pt x="386942" y="395582"/>
                </a:cubicBezTo>
                <a:cubicBezTo>
                  <a:pt x="400429" y="416427"/>
                  <a:pt x="451168" y="399411"/>
                  <a:pt x="485751" y="408404"/>
                </a:cubicBezTo>
                <a:cubicBezTo>
                  <a:pt x="520399" y="423586"/>
                  <a:pt x="570416" y="404235"/>
                  <a:pt x="604107" y="418647"/>
                </a:cubicBezTo>
                <a:cubicBezTo>
                  <a:pt x="633631" y="425521"/>
                  <a:pt x="672063" y="446364"/>
                  <a:pt x="694081" y="449524"/>
                </a:cubicBezTo>
                <a:cubicBezTo>
                  <a:pt x="700528" y="463278"/>
                  <a:pt x="713487" y="450700"/>
                  <a:pt x="762452" y="456090"/>
                </a:cubicBezTo>
                <a:cubicBezTo>
                  <a:pt x="811417" y="461479"/>
                  <a:pt x="935420" y="470466"/>
                  <a:pt x="987872" y="481862"/>
                </a:cubicBezTo>
                <a:cubicBezTo>
                  <a:pt x="1018493" y="475799"/>
                  <a:pt x="1019470" y="516810"/>
                  <a:pt x="1077163" y="524467"/>
                </a:cubicBezTo>
                <a:cubicBezTo>
                  <a:pt x="1124222" y="535807"/>
                  <a:pt x="1202940" y="574855"/>
                  <a:pt x="1258716" y="587975"/>
                </a:cubicBezTo>
                <a:cubicBezTo>
                  <a:pt x="1274181" y="586466"/>
                  <a:pt x="1286859" y="589632"/>
                  <a:pt x="1298056" y="595413"/>
                </a:cubicBezTo>
                <a:lnTo>
                  <a:pt x="1327017" y="617412"/>
                </a:lnTo>
                <a:lnTo>
                  <a:pt x="1347909" y="620209"/>
                </a:lnTo>
                <a:cubicBezTo>
                  <a:pt x="1377004" y="628445"/>
                  <a:pt x="1394712" y="616344"/>
                  <a:pt x="1421792" y="626139"/>
                </a:cubicBezTo>
                <a:cubicBezTo>
                  <a:pt x="1466260" y="647543"/>
                  <a:pt x="1506099" y="610975"/>
                  <a:pt x="1519789" y="645011"/>
                </a:cubicBezTo>
                <a:cubicBezTo>
                  <a:pt x="1556219" y="665699"/>
                  <a:pt x="1578776" y="668950"/>
                  <a:pt x="1620886" y="687715"/>
                </a:cubicBezTo>
                <a:cubicBezTo>
                  <a:pt x="1658228" y="693647"/>
                  <a:pt x="1636224" y="694371"/>
                  <a:pt x="1676745" y="690130"/>
                </a:cubicBezTo>
                <a:cubicBezTo>
                  <a:pt x="1713709" y="697532"/>
                  <a:pt x="1774627" y="701403"/>
                  <a:pt x="1832228" y="690860"/>
                </a:cubicBezTo>
                <a:cubicBezTo>
                  <a:pt x="1866586" y="689181"/>
                  <a:pt x="1949046" y="755765"/>
                  <a:pt x="1980464" y="704858"/>
                </a:cubicBezTo>
                <a:cubicBezTo>
                  <a:pt x="2001472" y="716610"/>
                  <a:pt x="2020758" y="710467"/>
                  <a:pt x="2051150" y="711187"/>
                </a:cubicBezTo>
                <a:cubicBezTo>
                  <a:pt x="2081543" y="711907"/>
                  <a:pt x="2117567" y="736153"/>
                  <a:pt x="2162824" y="709178"/>
                </a:cubicBezTo>
                <a:cubicBezTo>
                  <a:pt x="2219712" y="701824"/>
                  <a:pt x="2181421" y="742368"/>
                  <a:pt x="2259859" y="718188"/>
                </a:cubicBezTo>
                <a:cubicBezTo>
                  <a:pt x="2296623" y="733933"/>
                  <a:pt x="2337412" y="741012"/>
                  <a:pt x="2378290" y="738748"/>
                </a:cubicBezTo>
                <a:cubicBezTo>
                  <a:pt x="2380041" y="725410"/>
                  <a:pt x="2399659" y="741017"/>
                  <a:pt x="2407828" y="743457"/>
                </a:cubicBezTo>
                <a:cubicBezTo>
                  <a:pt x="2406113" y="735180"/>
                  <a:pt x="2421642" y="728742"/>
                  <a:pt x="2428936" y="734697"/>
                </a:cubicBezTo>
                <a:cubicBezTo>
                  <a:pt x="2468648" y="720822"/>
                  <a:pt x="2584275" y="677579"/>
                  <a:pt x="2646106" y="660204"/>
                </a:cubicBezTo>
                <a:cubicBezTo>
                  <a:pt x="2706894" y="652346"/>
                  <a:pt x="2738390" y="612318"/>
                  <a:pt x="2799920" y="630451"/>
                </a:cubicBezTo>
                <a:cubicBezTo>
                  <a:pt x="2856798" y="622940"/>
                  <a:pt x="2902940" y="602232"/>
                  <a:pt x="2953556" y="607173"/>
                </a:cubicBezTo>
                <a:cubicBezTo>
                  <a:pt x="2970626" y="593247"/>
                  <a:pt x="2988095" y="586399"/>
                  <a:pt x="3009839" y="601743"/>
                </a:cubicBezTo>
                <a:cubicBezTo>
                  <a:pt x="3046166" y="594868"/>
                  <a:pt x="3085682" y="586046"/>
                  <a:pt x="3115016" y="584982"/>
                </a:cubicBezTo>
                <a:cubicBezTo>
                  <a:pt x="3144992" y="587935"/>
                  <a:pt x="3158740" y="599045"/>
                  <a:pt x="3185844" y="595356"/>
                </a:cubicBezTo>
                <a:cubicBezTo>
                  <a:pt x="3209939" y="576197"/>
                  <a:pt x="3221731" y="614583"/>
                  <a:pt x="3246013" y="592418"/>
                </a:cubicBezTo>
                <a:cubicBezTo>
                  <a:pt x="3228976" y="565486"/>
                  <a:pt x="3320172" y="599686"/>
                  <a:pt x="3313565" y="574138"/>
                </a:cubicBezTo>
                <a:cubicBezTo>
                  <a:pt x="3341586" y="564515"/>
                  <a:pt x="3371901" y="555346"/>
                  <a:pt x="3414143" y="553730"/>
                </a:cubicBezTo>
                <a:cubicBezTo>
                  <a:pt x="3463229" y="557630"/>
                  <a:pt x="3476532" y="539673"/>
                  <a:pt x="3552895" y="548563"/>
                </a:cubicBezTo>
                <a:cubicBezTo>
                  <a:pt x="3620356" y="561042"/>
                  <a:pt x="3688830" y="574962"/>
                  <a:pt x="3753012" y="599520"/>
                </a:cubicBezTo>
                <a:cubicBezTo>
                  <a:pt x="3769580" y="615048"/>
                  <a:pt x="3777112" y="602961"/>
                  <a:pt x="3804392" y="604131"/>
                </a:cubicBezTo>
                <a:cubicBezTo>
                  <a:pt x="3831672" y="605301"/>
                  <a:pt x="3878076" y="605222"/>
                  <a:pt x="3916696" y="606540"/>
                </a:cubicBezTo>
                <a:cubicBezTo>
                  <a:pt x="3970533" y="603881"/>
                  <a:pt x="3981244" y="618066"/>
                  <a:pt x="4063849" y="604058"/>
                </a:cubicBezTo>
                <a:cubicBezTo>
                  <a:pt x="4074473" y="605185"/>
                  <a:pt x="4134611" y="589365"/>
                  <a:pt x="4172179" y="592355"/>
                </a:cubicBezTo>
                <a:cubicBezTo>
                  <a:pt x="4180554" y="576172"/>
                  <a:pt x="4255433" y="602075"/>
                  <a:pt x="4276294" y="587119"/>
                </a:cubicBezTo>
                <a:cubicBezTo>
                  <a:pt x="4326119" y="586973"/>
                  <a:pt x="4361692" y="573867"/>
                  <a:pt x="4411090" y="575600"/>
                </a:cubicBezTo>
                <a:cubicBezTo>
                  <a:pt x="4465125" y="575500"/>
                  <a:pt x="4518088" y="570805"/>
                  <a:pt x="4540465" y="567464"/>
                </a:cubicBezTo>
                <a:lnTo>
                  <a:pt x="4545352" y="555554"/>
                </a:lnTo>
                <a:lnTo>
                  <a:pt x="4564014" y="553660"/>
                </a:lnTo>
                <a:lnTo>
                  <a:pt x="4568602" y="550913"/>
                </a:lnTo>
                <a:cubicBezTo>
                  <a:pt x="4577353" y="545618"/>
                  <a:pt x="4586105" y="540734"/>
                  <a:pt x="4595289" y="537407"/>
                </a:cubicBezTo>
                <a:cubicBezTo>
                  <a:pt x="4623104" y="537511"/>
                  <a:pt x="4660764" y="533229"/>
                  <a:pt x="4739026" y="532483"/>
                </a:cubicBezTo>
                <a:cubicBezTo>
                  <a:pt x="4806238" y="527255"/>
                  <a:pt x="4944577" y="524439"/>
                  <a:pt x="5061335" y="545635"/>
                </a:cubicBezTo>
                <a:cubicBezTo>
                  <a:pt x="5167156" y="553533"/>
                  <a:pt x="5251789" y="586167"/>
                  <a:pt x="5338634" y="595754"/>
                </a:cubicBezTo>
                <a:cubicBezTo>
                  <a:pt x="5415763" y="589622"/>
                  <a:pt x="5434719" y="609365"/>
                  <a:pt x="5529430" y="606335"/>
                </a:cubicBezTo>
                <a:cubicBezTo>
                  <a:pt x="5534498" y="613561"/>
                  <a:pt x="5597157" y="603269"/>
                  <a:pt x="5604039" y="607676"/>
                </a:cubicBezTo>
                <a:lnTo>
                  <a:pt x="5625281" y="617253"/>
                </a:lnTo>
                <a:lnTo>
                  <a:pt x="5628138" y="615483"/>
                </a:lnTo>
                <a:cubicBezTo>
                  <a:pt x="5640641" y="612245"/>
                  <a:pt x="5648217" y="613966"/>
                  <a:pt x="5653593" y="617873"/>
                </a:cubicBezTo>
                <a:lnTo>
                  <a:pt x="5658658" y="624279"/>
                </a:lnTo>
                <a:lnTo>
                  <a:pt x="5675963" y="627762"/>
                </a:lnTo>
                <a:lnTo>
                  <a:pt x="5709625" y="639593"/>
                </a:lnTo>
                <a:lnTo>
                  <a:pt x="5716324" y="637148"/>
                </a:lnTo>
                <a:lnTo>
                  <a:pt x="5767720" y="647737"/>
                </a:lnTo>
                <a:lnTo>
                  <a:pt x="5768619" y="645671"/>
                </a:lnTo>
                <a:cubicBezTo>
                  <a:pt x="5776130" y="642927"/>
                  <a:pt x="5830922" y="636226"/>
                  <a:pt x="5858696" y="628099"/>
                </a:cubicBezTo>
                <a:lnTo>
                  <a:pt x="5935260" y="596904"/>
                </a:lnTo>
                <a:lnTo>
                  <a:pt x="5946176" y="597874"/>
                </a:lnTo>
                <a:lnTo>
                  <a:pt x="5946447" y="597396"/>
                </a:lnTo>
                <a:cubicBezTo>
                  <a:pt x="5948934" y="596546"/>
                  <a:pt x="5952567" y="596468"/>
                  <a:pt x="5958069" y="597432"/>
                </a:cubicBezTo>
                <a:lnTo>
                  <a:pt x="5966081" y="599643"/>
                </a:lnTo>
                <a:lnTo>
                  <a:pt x="5987259" y="601523"/>
                </a:lnTo>
                <a:lnTo>
                  <a:pt x="5994905" y="598873"/>
                </a:lnTo>
                <a:cubicBezTo>
                  <a:pt x="6020610" y="579716"/>
                  <a:pt x="6016968" y="560235"/>
                  <a:pt x="6054803" y="541202"/>
                </a:cubicBezTo>
                <a:cubicBezTo>
                  <a:pt x="6108247" y="527358"/>
                  <a:pt x="6130976" y="484538"/>
                  <a:pt x="6188672" y="496389"/>
                </a:cubicBezTo>
                <a:cubicBezTo>
                  <a:pt x="6238659" y="483279"/>
                  <a:pt x="6277194" y="458153"/>
                  <a:pt x="6323280" y="458013"/>
                </a:cubicBezTo>
                <a:cubicBezTo>
                  <a:pt x="6368044" y="444385"/>
                  <a:pt x="6422801" y="420428"/>
                  <a:pt x="6457257" y="414621"/>
                </a:cubicBezTo>
                <a:cubicBezTo>
                  <a:pt x="6483424" y="410645"/>
                  <a:pt x="6508964" y="423228"/>
                  <a:pt x="6530019" y="423168"/>
                </a:cubicBezTo>
                <a:cubicBezTo>
                  <a:pt x="6558276" y="416578"/>
                  <a:pt x="6600264" y="386690"/>
                  <a:pt x="6626800" y="375078"/>
                </a:cubicBezTo>
                <a:cubicBezTo>
                  <a:pt x="6664418" y="400828"/>
                  <a:pt x="6655535" y="354302"/>
                  <a:pt x="6689231" y="353501"/>
                </a:cubicBezTo>
                <a:cubicBezTo>
                  <a:pt x="6708837" y="361122"/>
                  <a:pt x="6719642" y="359485"/>
                  <a:pt x="6726440" y="340276"/>
                </a:cubicBezTo>
                <a:cubicBezTo>
                  <a:pt x="6818329" y="378763"/>
                  <a:pt x="6765502" y="328183"/>
                  <a:pt x="6835228" y="329393"/>
                </a:cubicBezTo>
                <a:cubicBezTo>
                  <a:pt x="6897464" y="335048"/>
                  <a:pt x="6962224" y="329085"/>
                  <a:pt x="7039363" y="370823"/>
                </a:cubicBezTo>
                <a:cubicBezTo>
                  <a:pt x="7056368" y="384567"/>
                  <a:pt x="7070539" y="363899"/>
                  <a:pt x="7095156" y="366075"/>
                </a:cubicBezTo>
                <a:cubicBezTo>
                  <a:pt x="7119772" y="368250"/>
                  <a:pt x="7153748" y="385714"/>
                  <a:pt x="7187061" y="383876"/>
                </a:cubicBezTo>
                <a:cubicBezTo>
                  <a:pt x="7242115" y="377604"/>
                  <a:pt x="7270954" y="334249"/>
                  <a:pt x="7295039" y="355046"/>
                </a:cubicBezTo>
                <a:cubicBezTo>
                  <a:pt x="7320104" y="344159"/>
                  <a:pt x="7343179" y="301443"/>
                  <a:pt x="7373651" y="322299"/>
                </a:cubicBezTo>
                <a:cubicBezTo>
                  <a:pt x="7367160" y="298575"/>
                  <a:pt x="7410095" y="329040"/>
                  <a:pt x="7418964" y="308685"/>
                </a:cubicBezTo>
                <a:cubicBezTo>
                  <a:pt x="7424243" y="291807"/>
                  <a:pt x="7438503" y="297117"/>
                  <a:pt x="7450568" y="293511"/>
                </a:cubicBezTo>
                <a:cubicBezTo>
                  <a:pt x="7461276" y="277652"/>
                  <a:pt x="7519437" y="275664"/>
                  <a:pt x="7538380" y="283235"/>
                </a:cubicBezTo>
                <a:cubicBezTo>
                  <a:pt x="7594343" y="271879"/>
                  <a:pt x="7734488" y="231676"/>
                  <a:pt x="7786348" y="225377"/>
                </a:cubicBezTo>
                <a:cubicBezTo>
                  <a:pt x="7797693" y="277094"/>
                  <a:pt x="7847327" y="236176"/>
                  <a:pt x="7849534" y="245434"/>
                </a:cubicBezTo>
                <a:cubicBezTo>
                  <a:pt x="7894253" y="231282"/>
                  <a:pt x="7937937" y="238796"/>
                  <a:pt x="7981165" y="222252"/>
                </a:cubicBezTo>
                <a:cubicBezTo>
                  <a:pt x="8066564" y="234459"/>
                  <a:pt x="8127007" y="235277"/>
                  <a:pt x="8171882" y="222497"/>
                </a:cubicBezTo>
                <a:cubicBezTo>
                  <a:pt x="8183092" y="205785"/>
                  <a:pt x="8217423" y="177145"/>
                  <a:pt x="8242270" y="180535"/>
                </a:cubicBezTo>
                <a:cubicBezTo>
                  <a:pt x="8294138" y="178846"/>
                  <a:pt x="8410926" y="208334"/>
                  <a:pt x="8490152" y="209193"/>
                </a:cubicBezTo>
                <a:cubicBezTo>
                  <a:pt x="8558493" y="195433"/>
                  <a:pt x="8564727" y="233466"/>
                  <a:pt x="8622272" y="188859"/>
                </a:cubicBezTo>
                <a:cubicBezTo>
                  <a:pt x="8659556" y="191317"/>
                  <a:pt x="8666988" y="178214"/>
                  <a:pt x="8738606" y="208945"/>
                </a:cubicBezTo>
                <a:cubicBezTo>
                  <a:pt x="8769507" y="208543"/>
                  <a:pt x="8800406" y="224019"/>
                  <a:pt x="8831307" y="207738"/>
                </a:cubicBezTo>
                <a:cubicBezTo>
                  <a:pt x="8836477" y="191612"/>
                  <a:pt x="8870109" y="182455"/>
                  <a:pt x="8891432" y="184510"/>
                </a:cubicBezTo>
                <a:cubicBezTo>
                  <a:pt x="8876795" y="135260"/>
                  <a:pt x="8938553" y="173381"/>
                  <a:pt x="8946980" y="145578"/>
                </a:cubicBezTo>
                <a:cubicBezTo>
                  <a:pt x="9010957" y="156064"/>
                  <a:pt x="9046552" y="157746"/>
                  <a:pt x="9107760" y="128052"/>
                </a:cubicBezTo>
                <a:cubicBezTo>
                  <a:pt x="9135191" y="151813"/>
                  <a:pt x="9184204" y="114911"/>
                  <a:pt x="9195623" y="100212"/>
                </a:cubicBezTo>
                <a:cubicBezTo>
                  <a:pt x="9222736" y="85917"/>
                  <a:pt x="9230892" y="98248"/>
                  <a:pt x="9256898" y="73900"/>
                </a:cubicBezTo>
                <a:cubicBezTo>
                  <a:pt x="9276443" y="63724"/>
                  <a:pt x="9334001" y="80454"/>
                  <a:pt x="9351740" y="80439"/>
                </a:cubicBezTo>
                <a:cubicBezTo>
                  <a:pt x="9398889" y="82633"/>
                  <a:pt x="9473718" y="102566"/>
                  <a:pt x="9539796" y="87069"/>
                </a:cubicBezTo>
                <a:cubicBezTo>
                  <a:pt x="9565852" y="70987"/>
                  <a:pt x="9591569" y="56211"/>
                  <a:pt x="9619109" y="399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Rectangle 3">
            <a:extLst>
              <a:ext uri="{FF2B5EF4-FFF2-40B4-BE49-F238E27FC236}">
                <a16:creationId xmlns:a16="http://schemas.microsoft.com/office/drawing/2014/main" id="{C956737A-F85E-4741-AD2F-F0D2012E7D16}"/>
              </a:ext>
            </a:extLst>
          </p:cNvPr>
          <p:cNvSpPr/>
          <p:nvPr/>
        </p:nvSpPr>
        <p:spPr>
          <a:xfrm>
            <a:off x="462664" y="679823"/>
            <a:ext cx="6844176" cy="5844686"/>
          </a:xfrm>
          <a:prstGeom prst="rect">
            <a:avLst/>
          </a:prstGeom>
        </p:spPr>
        <p:txBody>
          <a:bodyPr vert="horz" lIns="91440" tIns="45720" rIns="91440" bIns="45720" rtlCol="0">
            <a:noAutofit/>
          </a:bodyPr>
          <a:lstStyle/>
          <a:p>
            <a:pPr marL="342900" indent="-342900">
              <a:spcAft>
                <a:spcPts val="600"/>
              </a:spcAft>
              <a:buFont typeface="Wingdings" panose="05000000000000000000" pitchFamily="2" charset="2"/>
              <a:buChar char="§"/>
            </a:pPr>
            <a:r>
              <a:rPr lang="en-US" sz="2000" dirty="0">
                <a:cs typeface="Aharoni" panose="02010803020104030203" pitchFamily="2" charset="-79"/>
              </a:rPr>
              <a:t>Prevents unwanted movement in an intermediate joint crossed by the Prime Mover</a:t>
            </a:r>
            <a:r>
              <a:rPr lang="en-US" sz="2000" dirty="0" smtClean="0">
                <a:cs typeface="Aharoni" panose="02010803020104030203" pitchFamily="2" charset="-79"/>
              </a:rPr>
              <a:t>.</a:t>
            </a:r>
          </a:p>
          <a:p>
            <a:pPr marL="342900" indent="-342900">
              <a:spcAft>
                <a:spcPts val="600"/>
              </a:spcAft>
              <a:buFont typeface="Wingdings" panose="05000000000000000000" pitchFamily="2" charset="2"/>
              <a:buChar char="§"/>
            </a:pPr>
            <a:r>
              <a:rPr lang="en-US" sz="2000" dirty="0"/>
              <a:t>Helps prime movers by adding a little extra force to the same movement </a:t>
            </a:r>
            <a:r>
              <a:rPr lang="en-US" sz="2000" dirty="0" smtClean="0"/>
              <a:t>OR By </a:t>
            </a:r>
            <a:r>
              <a:rPr lang="en-US" sz="2000" dirty="0"/>
              <a:t>reducing undesirable or unnecessary movement</a:t>
            </a:r>
            <a:r>
              <a:rPr lang="en-US" sz="2000" dirty="0" smtClean="0"/>
              <a:t>.</a:t>
            </a:r>
          </a:p>
          <a:p>
            <a:pPr marL="342900" indent="-342900">
              <a:spcAft>
                <a:spcPts val="600"/>
              </a:spcAft>
              <a:buFont typeface="Wingdings" panose="05000000000000000000" pitchFamily="2" charset="2"/>
              <a:buChar char="§"/>
            </a:pPr>
            <a:r>
              <a:rPr lang="en-US" sz="2000" dirty="0"/>
              <a:t>Synergists are sometimes called </a:t>
            </a:r>
            <a:r>
              <a:rPr lang="en-US" sz="2000" dirty="0">
                <a:solidFill>
                  <a:schemeClr val="accent5"/>
                </a:solidFill>
              </a:rPr>
              <a:t>neutralizers </a:t>
            </a:r>
            <a:r>
              <a:rPr lang="en-US" sz="2000" dirty="0"/>
              <a:t>because they help cancel out, or neutralize, extra motion from the agonists to make sure that the force generated works within the desired plane of motion. </a:t>
            </a:r>
          </a:p>
          <a:p>
            <a:pPr>
              <a:spcAft>
                <a:spcPts val="600"/>
              </a:spcAft>
            </a:pPr>
            <a:r>
              <a:rPr lang="en-US" sz="2000" dirty="0"/>
              <a:t> </a:t>
            </a:r>
            <a:r>
              <a:rPr lang="en-US" sz="2000" dirty="0" smtClean="0"/>
              <a:t>▪ </a:t>
            </a:r>
            <a:r>
              <a:rPr lang="en-US" sz="2000" b="1" dirty="0"/>
              <a:t>Example</a:t>
            </a:r>
            <a:r>
              <a:rPr lang="en-US" sz="2000" b="1" dirty="0" smtClean="0"/>
              <a:t>: </a:t>
            </a:r>
            <a:r>
              <a:rPr lang="en-US" sz="2000" dirty="0" smtClean="0">
                <a:solidFill>
                  <a:srgbClr val="FF0000"/>
                </a:solidFill>
              </a:rPr>
              <a:t>Biceps and </a:t>
            </a:r>
            <a:r>
              <a:rPr lang="en-US" sz="2000" dirty="0" err="1" smtClean="0">
                <a:solidFill>
                  <a:srgbClr val="FF0000"/>
                </a:solidFill>
              </a:rPr>
              <a:t>Bracioradialis</a:t>
            </a:r>
            <a:r>
              <a:rPr lang="en-US" sz="2000" dirty="0" smtClean="0">
                <a:solidFill>
                  <a:srgbClr val="FF0000"/>
                </a:solidFill>
              </a:rPr>
              <a:t>:</a:t>
            </a:r>
          </a:p>
          <a:p>
            <a:r>
              <a:rPr lang="en-US" sz="2000" b="1" dirty="0"/>
              <a:t> </a:t>
            </a:r>
            <a:r>
              <a:rPr lang="en-US" sz="2000" b="1" dirty="0" smtClean="0"/>
              <a:t>                 </a:t>
            </a:r>
            <a:r>
              <a:rPr lang="en-US" sz="2000" b="1" dirty="0" smtClean="0"/>
              <a:t>   </a:t>
            </a:r>
            <a:r>
              <a:rPr lang="en-US" sz="2000" dirty="0" smtClean="0">
                <a:solidFill>
                  <a:srgbClr val="FF0000"/>
                </a:solidFill>
                <a:effectLst>
                  <a:outerShdw blurRad="38100" dist="38100" dir="2700000" algn="tl">
                    <a:srgbClr val="000000">
                      <a:alpha val="43137"/>
                    </a:srgbClr>
                  </a:outerShdw>
                </a:effectLst>
                <a:cs typeface="Aharoni" panose="02010803020104030203" pitchFamily="2" charset="-79"/>
              </a:rPr>
              <a:t>The </a:t>
            </a:r>
            <a:r>
              <a:rPr lang="en-US" sz="2000" dirty="0">
                <a:solidFill>
                  <a:srgbClr val="FF0000"/>
                </a:solidFill>
                <a:effectLst>
                  <a:outerShdw blurRad="38100" dist="38100" dir="2700000" algn="tl">
                    <a:srgbClr val="000000">
                      <a:alpha val="43137"/>
                    </a:srgbClr>
                  </a:outerShdw>
                </a:effectLst>
                <a:cs typeface="Aharoni" panose="02010803020104030203" pitchFamily="2" charset="-79"/>
              </a:rPr>
              <a:t>biceps </a:t>
            </a:r>
            <a:r>
              <a:rPr lang="en-US" sz="2000" dirty="0">
                <a:effectLst>
                  <a:outerShdw blurRad="38100" dist="38100" dir="2700000" algn="tl">
                    <a:srgbClr val="000000">
                      <a:alpha val="43137"/>
                    </a:srgbClr>
                  </a:outerShdw>
                </a:effectLst>
                <a:cs typeface="Aharoni" panose="02010803020104030203" pitchFamily="2" charset="-79"/>
              </a:rPr>
              <a:t>is the prime mover in the elbow joint.</a:t>
            </a:r>
          </a:p>
          <a:p>
            <a:r>
              <a:rPr lang="en-US" sz="2000" dirty="0">
                <a:solidFill>
                  <a:srgbClr val="FF0000"/>
                </a:solidFill>
                <a:effectLst>
                  <a:outerShdw blurRad="38100" dist="38100" dir="2700000" algn="tl">
                    <a:srgbClr val="000000">
                      <a:alpha val="43137"/>
                    </a:srgbClr>
                  </a:outerShdw>
                </a:effectLst>
                <a:cs typeface="Aharoni" panose="02010803020104030203" pitchFamily="2" charset="-79"/>
              </a:rPr>
              <a:t>	     </a:t>
            </a:r>
            <a:r>
              <a:rPr lang="en-US" sz="2000" dirty="0" err="1">
                <a:solidFill>
                  <a:srgbClr val="FF0000"/>
                </a:solidFill>
                <a:effectLst>
                  <a:outerShdw blurRad="38100" dist="38100" dir="2700000" algn="tl">
                    <a:srgbClr val="000000">
                      <a:alpha val="43137"/>
                    </a:srgbClr>
                  </a:outerShdw>
                </a:effectLst>
                <a:cs typeface="Aharoni" panose="02010803020104030203" pitchFamily="2" charset="-79"/>
              </a:rPr>
              <a:t>Bracioradialis</a:t>
            </a:r>
            <a:r>
              <a:rPr lang="en-US" sz="2000" dirty="0">
                <a:effectLst>
                  <a:outerShdw blurRad="38100" dist="38100" dir="2700000" algn="tl">
                    <a:srgbClr val="000000">
                      <a:alpha val="43137"/>
                    </a:srgbClr>
                  </a:outerShdw>
                </a:effectLst>
                <a:cs typeface="Aharoni" panose="02010803020104030203" pitchFamily="2" charset="-79"/>
              </a:rPr>
              <a:t> acts as a synergistic muscle to stabilize 	     the joint thus aiding in the motion. </a:t>
            </a:r>
          </a:p>
          <a:p>
            <a:endParaRPr lang="en-US" sz="2000" dirty="0"/>
          </a:p>
          <a:p>
            <a:pPr>
              <a:spcAft>
                <a:spcPts val="600"/>
              </a:spcAft>
            </a:pPr>
            <a:r>
              <a:rPr lang="en-US" sz="2000" dirty="0"/>
              <a:t>	    o </a:t>
            </a:r>
            <a:r>
              <a:rPr lang="en-US" sz="2000" dirty="0" smtClean="0">
                <a:solidFill>
                  <a:srgbClr val="FF0000"/>
                </a:solidFill>
              </a:rPr>
              <a:t>Flexors </a:t>
            </a:r>
            <a:r>
              <a:rPr lang="en-US" sz="2000" dirty="0">
                <a:solidFill>
                  <a:srgbClr val="FF0000"/>
                </a:solidFill>
              </a:rPr>
              <a:t>and Extensors of wrist </a:t>
            </a:r>
            <a:r>
              <a:rPr lang="en-US" sz="2000" dirty="0" smtClean="0">
                <a:solidFill>
                  <a:srgbClr val="FF0000"/>
                </a:solidFill>
              </a:rPr>
              <a:t>joint: </a:t>
            </a:r>
            <a:r>
              <a:rPr lang="en-US" sz="2000" dirty="0"/>
              <a:t>t</a:t>
            </a:r>
            <a:r>
              <a:rPr lang="en-US" sz="2000" dirty="0" smtClean="0"/>
              <a:t>hey </a:t>
            </a:r>
            <a:r>
              <a:rPr lang="en-US" sz="2000" dirty="0"/>
              <a:t>contract </a:t>
            </a:r>
            <a:r>
              <a:rPr lang="en-US" sz="2000" dirty="0" smtClean="0"/>
              <a:t>	    to fix </a:t>
            </a:r>
            <a:r>
              <a:rPr lang="en-US" sz="2000" dirty="0"/>
              <a:t>wrist joint in order that flexors and extensors of </a:t>
            </a:r>
            <a:r>
              <a:rPr lang="en-US" sz="2000" dirty="0" smtClean="0"/>
              <a:t>	    fingers </a:t>
            </a:r>
            <a:r>
              <a:rPr lang="en-US" sz="2000" dirty="0"/>
              <a:t>work efficiently.</a:t>
            </a:r>
          </a:p>
          <a:p>
            <a:pPr>
              <a:spcAft>
                <a:spcPts val="600"/>
              </a:spcAft>
            </a:pPr>
            <a:endParaRPr lang="en-US" sz="2000" dirty="0"/>
          </a:p>
          <a:p>
            <a:pPr>
              <a:spcAft>
                <a:spcPts val="600"/>
              </a:spcAft>
            </a:pPr>
            <a:endParaRPr lang="en-US" sz="2000" dirty="0">
              <a:effectLst/>
            </a:endParaRPr>
          </a:p>
        </p:txBody>
      </p:sp>
      <p:sp>
        <p:nvSpPr>
          <p:cNvPr id="74" name="Freeform: Shape 73">
            <a:extLst>
              <a:ext uri="{FF2B5EF4-FFF2-40B4-BE49-F238E27FC236}">
                <a16:creationId xmlns:a16="http://schemas.microsoft.com/office/drawing/2014/main" id="{F3BD3BB9-3CB5-4253-A27D-6B7904723D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9827"/>
            <a:ext cx="10680562" cy="1078174"/>
          </a:xfrm>
          <a:custGeom>
            <a:avLst/>
            <a:gdLst>
              <a:gd name="connsiteX0" fmla="*/ 3617689 w 10680562"/>
              <a:gd name="connsiteY0" fmla="*/ 0 h 1605023"/>
              <a:gd name="connsiteX1" fmla="*/ 3635901 w 10680562"/>
              <a:gd name="connsiteY1" fmla="*/ 7738 h 1605023"/>
              <a:gd name="connsiteX2" fmla="*/ 3690891 w 10680562"/>
              <a:gd name="connsiteY2" fmla="*/ 7049 h 1605023"/>
              <a:gd name="connsiteX3" fmla="*/ 3832247 w 10680562"/>
              <a:gd name="connsiteY3" fmla="*/ 13937 h 1605023"/>
              <a:gd name="connsiteX4" fmla="*/ 3999111 w 10680562"/>
              <a:gd name="connsiteY4" fmla="*/ 44624 h 1605023"/>
              <a:gd name="connsiteX5" fmla="*/ 4034676 w 10680562"/>
              <a:gd name="connsiteY5" fmla="*/ 48775 h 1605023"/>
              <a:gd name="connsiteX6" fmla="*/ 4065394 w 10680562"/>
              <a:gd name="connsiteY6" fmla="*/ 42879 h 1605023"/>
              <a:gd name="connsiteX7" fmla="*/ 4072648 w 10680562"/>
              <a:gd name="connsiteY7" fmla="*/ 33262 h 1605023"/>
              <a:gd name="connsiteX8" fmla="*/ 4092232 w 10680562"/>
              <a:gd name="connsiteY8" fmla="*/ 34026 h 1605023"/>
              <a:gd name="connsiteX9" fmla="*/ 4097470 w 10680562"/>
              <a:gd name="connsiteY9" fmla="*/ 32252 h 1605023"/>
              <a:gd name="connsiteX10" fmla="*/ 4127488 w 10680562"/>
              <a:gd name="connsiteY10" fmla="*/ 24056 h 1605023"/>
              <a:gd name="connsiteX11" fmla="*/ 4190803 w 10680562"/>
              <a:gd name="connsiteY11" fmla="*/ 55685 h 1605023"/>
              <a:gd name="connsiteX12" fmla="*/ 4269333 w 10680562"/>
              <a:gd name="connsiteY12" fmla="*/ 54186 h 1605023"/>
              <a:gd name="connsiteX13" fmla="*/ 4481486 w 10680562"/>
              <a:gd name="connsiteY13" fmla="*/ 116915 h 1605023"/>
              <a:gd name="connsiteX14" fmla="*/ 4651418 w 10680562"/>
              <a:gd name="connsiteY14" fmla="*/ 150071 h 1605023"/>
              <a:gd name="connsiteX15" fmla="*/ 4863575 w 10680562"/>
              <a:gd name="connsiteY15" fmla="*/ 175458 h 1605023"/>
              <a:gd name="connsiteX16" fmla="*/ 5013635 w 10680562"/>
              <a:gd name="connsiteY16" fmla="*/ 213928 h 1605023"/>
              <a:gd name="connsiteX17" fmla="*/ 5203044 w 10680562"/>
              <a:gd name="connsiteY17" fmla="*/ 228946 h 1605023"/>
              <a:gd name="connsiteX18" fmla="*/ 5207070 w 10680562"/>
              <a:gd name="connsiteY18" fmla="*/ 235105 h 1605023"/>
              <a:gd name="connsiteX19" fmla="*/ 5224253 w 10680562"/>
              <a:gd name="connsiteY19" fmla="*/ 240320 h 1605023"/>
              <a:gd name="connsiteX20" fmla="*/ 5256736 w 10680562"/>
              <a:gd name="connsiteY20" fmla="*/ 254811 h 1605023"/>
              <a:gd name="connsiteX21" fmla="*/ 5264095 w 10680562"/>
              <a:gd name="connsiteY21" fmla="*/ 253567 h 1605023"/>
              <a:gd name="connsiteX22" fmla="*/ 5315084 w 10680562"/>
              <a:gd name="connsiteY22" fmla="*/ 269264 h 1605023"/>
              <a:gd name="connsiteX23" fmla="*/ 5316393 w 10680562"/>
              <a:gd name="connsiteY23" fmla="*/ 267603 h 1605023"/>
              <a:gd name="connsiteX24" fmla="*/ 5333427 w 10680562"/>
              <a:gd name="connsiteY24" fmla="*/ 263823 h 1605023"/>
              <a:gd name="connsiteX25" fmla="*/ 5364589 w 10680562"/>
              <a:gd name="connsiteY25" fmla="*/ 260882 h 1605023"/>
              <a:gd name="connsiteX26" fmla="*/ 5443973 w 10680562"/>
              <a:gd name="connsiteY26" fmla="*/ 230866 h 1605023"/>
              <a:gd name="connsiteX27" fmla="*/ 5497201 w 10680562"/>
              <a:gd name="connsiteY27" fmla="*/ 247023 h 1605023"/>
              <a:gd name="connsiteX28" fmla="*/ 5508269 w 10680562"/>
              <a:gd name="connsiteY28" fmla="*/ 249256 h 1605023"/>
              <a:gd name="connsiteX29" fmla="*/ 5508636 w 10680562"/>
              <a:gd name="connsiteY29" fmla="*/ 248880 h 1605023"/>
              <a:gd name="connsiteX30" fmla="*/ 5520606 w 10680562"/>
              <a:gd name="connsiteY30" fmla="*/ 250400 h 1605023"/>
              <a:gd name="connsiteX31" fmla="*/ 5528451 w 10680562"/>
              <a:gd name="connsiteY31" fmla="*/ 253330 h 1605023"/>
              <a:gd name="connsiteX32" fmla="*/ 5549923 w 10680562"/>
              <a:gd name="connsiteY32" fmla="*/ 257662 h 1605023"/>
              <a:gd name="connsiteX33" fmla="*/ 5558295 w 10680562"/>
              <a:gd name="connsiteY33" fmla="*/ 256364 h 1605023"/>
              <a:gd name="connsiteX34" fmla="*/ 5664799 w 10680562"/>
              <a:gd name="connsiteY34" fmla="*/ 278924 h 1605023"/>
              <a:gd name="connsiteX35" fmla="*/ 5796160 w 10680562"/>
              <a:gd name="connsiteY35" fmla="*/ 307979 h 1605023"/>
              <a:gd name="connsiteX36" fmla="*/ 5897647 w 10680562"/>
              <a:gd name="connsiteY36" fmla="*/ 339431 h 1605023"/>
              <a:gd name="connsiteX37" fmla="*/ 5978838 w 10680562"/>
              <a:gd name="connsiteY37" fmla="*/ 367970 h 1605023"/>
              <a:gd name="connsiteX38" fmla="*/ 6050367 w 10680562"/>
              <a:gd name="connsiteY38" fmla="*/ 386341 h 1605023"/>
              <a:gd name="connsiteX39" fmla="*/ 6140609 w 10680562"/>
              <a:gd name="connsiteY39" fmla="*/ 385135 h 1605023"/>
              <a:gd name="connsiteX40" fmla="*/ 6302950 w 10680562"/>
              <a:gd name="connsiteY40" fmla="*/ 448183 h 1605023"/>
              <a:gd name="connsiteX41" fmla="*/ 6308533 w 10680562"/>
              <a:gd name="connsiteY41" fmla="*/ 448551 h 1605023"/>
              <a:gd name="connsiteX42" fmla="*/ 6340278 w 10680562"/>
              <a:gd name="connsiteY42" fmla="*/ 468555 h 1605023"/>
              <a:gd name="connsiteX43" fmla="*/ 6341685 w 10680562"/>
              <a:gd name="connsiteY43" fmla="*/ 467587 h 1605023"/>
              <a:gd name="connsiteX44" fmla="*/ 6354862 w 10680562"/>
              <a:gd name="connsiteY44" fmla="*/ 467794 h 1605023"/>
              <a:gd name="connsiteX45" fmla="*/ 6377840 w 10680562"/>
              <a:gd name="connsiteY45" fmla="*/ 471024 h 1605023"/>
              <a:gd name="connsiteX46" fmla="*/ 6442804 w 10680562"/>
              <a:gd name="connsiteY46" fmla="*/ 463091 h 1605023"/>
              <a:gd name="connsiteX47" fmla="*/ 6476009 w 10680562"/>
              <a:gd name="connsiteY47" fmla="*/ 483807 h 1605023"/>
              <a:gd name="connsiteX48" fmla="*/ 6483237 w 10680562"/>
              <a:gd name="connsiteY48" fmla="*/ 487308 h 1605023"/>
              <a:gd name="connsiteX49" fmla="*/ 6483605 w 10680562"/>
              <a:gd name="connsiteY49" fmla="*/ 487102 h 1605023"/>
              <a:gd name="connsiteX50" fmla="*/ 6491673 w 10680562"/>
              <a:gd name="connsiteY50" fmla="*/ 490243 h 1605023"/>
              <a:gd name="connsiteX51" fmla="*/ 6496411 w 10680562"/>
              <a:gd name="connsiteY51" fmla="*/ 493689 h 1605023"/>
              <a:gd name="connsiteX52" fmla="*/ 6510429 w 10680562"/>
              <a:gd name="connsiteY52" fmla="*/ 500479 h 1605023"/>
              <a:gd name="connsiteX53" fmla="*/ 6516750 w 10680562"/>
              <a:gd name="connsiteY53" fmla="*/ 500983 h 1605023"/>
              <a:gd name="connsiteX54" fmla="*/ 6580199 w 10680562"/>
              <a:gd name="connsiteY54" fmla="*/ 483318 h 1605023"/>
              <a:gd name="connsiteX55" fmla="*/ 6690237 w 10680562"/>
              <a:gd name="connsiteY55" fmla="*/ 493051 h 1605023"/>
              <a:gd name="connsiteX56" fmla="*/ 6798356 w 10680562"/>
              <a:gd name="connsiteY56" fmla="*/ 506748 h 1605023"/>
              <a:gd name="connsiteX57" fmla="*/ 6837102 w 10680562"/>
              <a:gd name="connsiteY57" fmla="*/ 513677 h 1605023"/>
              <a:gd name="connsiteX58" fmla="*/ 6907934 w 10680562"/>
              <a:gd name="connsiteY58" fmla="*/ 517339 h 1605023"/>
              <a:gd name="connsiteX59" fmla="*/ 6941474 w 10680562"/>
              <a:gd name="connsiteY59" fmla="*/ 513632 h 1605023"/>
              <a:gd name="connsiteX60" fmla="*/ 6942754 w 10680562"/>
              <a:gd name="connsiteY60" fmla="*/ 514394 h 1605023"/>
              <a:gd name="connsiteX61" fmla="*/ 6946363 w 10680562"/>
              <a:gd name="connsiteY61" fmla="*/ 511066 h 1605023"/>
              <a:gd name="connsiteX62" fmla="*/ 6952592 w 10680562"/>
              <a:gd name="connsiteY62" fmla="*/ 510252 h 1605023"/>
              <a:gd name="connsiteX63" fmla="*/ 6968398 w 10680562"/>
              <a:gd name="connsiteY63" fmla="*/ 513946 h 1605023"/>
              <a:gd name="connsiteX64" fmla="*/ 6974142 w 10680562"/>
              <a:gd name="connsiteY64" fmla="*/ 516310 h 1605023"/>
              <a:gd name="connsiteX65" fmla="*/ 6982971 w 10680562"/>
              <a:gd name="connsiteY65" fmla="*/ 517694 h 1605023"/>
              <a:gd name="connsiteX66" fmla="*/ 6983252 w 10680562"/>
              <a:gd name="connsiteY66" fmla="*/ 517416 h 1605023"/>
              <a:gd name="connsiteX67" fmla="*/ 6991400 w 10680562"/>
              <a:gd name="connsiteY67" fmla="*/ 519321 h 1605023"/>
              <a:gd name="connsiteX68" fmla="*/ 7030460 w 10680562"/>
              <a:gd name="connsiteY68" fmla="*/ 532556 h 1605023"/>
              <a:gd name="connsiteX69" fmla="*/ 7089916 w 10680562"/>
              <a:gd name="connsiteY69" fmla="*/ 511503 h 1605023"/>
              <a:gd name="connsiteX70" fmla="*/ 7113059 w 10680562"/>
              <a:gd name="connsiteY70" fmla="*/ 509904 h 1605023"/>
              <a:gd name="connsiteX71" fmla="*/ 7125755 w 10680562"/>
              <a:gd name="connsiteY71" fmla="*/ 507393 h 1605023"/>
              <a:gd name="connsiteX72" fmla="*/ 7126765 w 10680562"/>
              <a:gd name="connsiteY72" fmla="*/ 506166 h 1605023"/>
              <a:gd name="connsiteX73" fmla="*/ 7164175 w 10680562"/>
              <a:gd name="connsiteY73" fmla="*/ 519011 h 1605023"/>
              <a:gd name="connsiteX74" fmla="*/ 7169654 w 10680562"/>
              <a:gd name="connsiteY74" fmla="*/ 518219 h 1605023"/>
              <a:gd name="connsiteX75" fmla="*/ 7193386 w 10680562"/>
              <a:gd name="connsiteY75" fmla="*/ 529788 h 1605023"/>
              <a:gd name="connsiteX76" fmla="*/ 7205997 w 10680562"/>
              <a:gd name="connsiteY76" fmla="*/ 534060 h 1605023"/>
              <a:gd name="connsiteX77" fmla="*/ 7208842 w 10680562"/>
              <a:gd name="connsiteY77" fmla="*/ 538783 h 1605023"/>
              <a:gd name="connsiteX78" fmla="*/ 7227817 w 10680562"/>
              <a:gd name="connsiteY78" fmla="*/ 543304 h 1605023"/>
              <a:gd name="connsiteX79" fmla="*/ 7230267 w 10680562"/>
              <a:gd name="connsiteY79" fmla="*/ 542497 h 1605023"/>
              <a:gd name="connsiteX80" fmla="*/ 7244913 w 10680562"/>
              <a:gd name="connsiteY80" fmla="*/ 551160 h 1605023"/>
              <a:gd name="connsiteX81" fmla="*/ 7255970 w 10680562"/>
              <a:gd name="connsiteY81" fmla="*/ 564383 h 1605023"/>
              <a:gd name="connsiteX82" fmla="*/ 7421156 w 10680562"/>
              <a:gd name="connsiteY82" fmla="*/ 584155 h 1605023"/>
              <a:gd name="connsiteX83" fmla="*/ 7553166 w 10680562"/>
              <a:gd name="connsiteY83" fmla="*/ 653085 h 1605023"/>
              <a:gd name="connsiteX84" fmla="*/ 7643092 w 10680562"/>
              <a:gd name="connsiteY84" fmla="*/ 662482 h 1605023"/>
              <a:gd name="connsiteX85" fmla="*/ 7896429 w 10680562"/>
              <a:gd name="connsiteY85" fmla="*/ 689054 h 1605023"/>
              <a:gd name="connsiteX86" fmla="*/ 7954620 w 10680562"/>
              <a:gd name="connsiteY86" fmla="*/ 689481 h 1605023"/>
              <a:gd name="connsiteX87" fmla="*/ 8000803 w 10680562"/>
              <a:gd name="connsiteY87" fmla="*/ 714583 h 1605023"/>
              <a:gd name="connsiteX88" fmla="*/ 8023216 w 10680562"/>
              <a:gd name="connsiteY88" fmla="*/ 709000 h 1605023"/>
              <a:gd name="connsiteX89" fmla="*/ 8027136 w 10680562"/>
              <a:gd name="connsiteY89" fmla="*/ 707765 h 1605023"/>
              <a:gd name="connsiteX90" fmla="*/ 8041622 w 10680562"/>
              <a:gd name="connsiteY90" fmla="*/ 708731 h 1605023"/>
              <a:gd name="connsiteX91" fmla="*/ 8047209 w 10680562"/>
              <a:gd name="connsiteY91" fmla="*/ 701624 h 1605023"/>
              <a:gd name="connsiteX92" fmla="*/ 8070088 w 10680562"/>
              <a:gd name="connsiteY92" fmla="*/ 697789 h 1605023"/>
              <a:gd name="connsiteX93" fmla="*/ 8096332 w 10680562"/>
              <a:gd name="connsiteY93" fmla="*/ 701624 h 1605023"/>
              <a:gd name="connsiteX94" fmla="*/ 8219225 w 10680562"/>
              <a:gd name="connsiteY94" fmla="*/ 728069 h 1605023"/>
              <a:gd name="connsiteX95" fmla="*/ 8293793 w 10680562"/>
              <a:gd name="connsiteY95" fmla="*/ 739200 h 1605023"/>
              <a:gd name="connsiteX96" fmla="*/ 8323753 w 10680562"/>
              <a:gd name="connsiteY96" fmla="*/ 736063 h 1605023"/>
              <a:gd name="connsiteX97" fmla="*/ 8364496 w 10680562"/>
              <a:gd name="connsiteY97" fmla="*/ 736635 h 1605023"/>
              <a:gd name="connsiteX98" fmla="*/ 8437662 w 10680562"/>
              <a:gd name="connsiteY98" fmla="*/ 731942 h 1605023"/>
              <a:gd name="connsiteX99" fmla="*/ 8533764 w 10680562"/>
              <a:gd name="connsiteY99" fmla="*/ 735554 h 1605023"/>
              <a:gd name="connsiteX100" fmla="*/ 8596769 w 10680562"/>
              <a:gd name="connsiteY100" fmla="*/ 769632 h 1605023"/>
              <a:gd name="connsiteX101" fmla="*/ 8604035 w 10680562"/>
              <a:gd name="connsiteY101" fmla="*/ 764982 h 1605023"/>
              <a:gd name="connsiteX102" fmla="*/ 8650929 w 10680562"/>
              <a:gd name="connsiteY102" fmla="*/ 773164 h 1605023"/>
              <a:gd name="connsiteX103" fmla="*/ 8806497 w 10680562"/>
              <a:gd name="connsiteY103" fmla="*/ 839707 h 1605023"/>
              <a:gd name="connsiteX104" fmla="*/ 8898377 w 10680562"/>
              <a:gd name="connsiteY104" fmla="*/ 854651 h 1605023"/>
              <a:gd name="connsiteX105" fmla="*/ 8932389 w 10680562"/>
              <a:gd name="connsiteY105" fmla="*/ 853846 h 1605023"/>
              <a:gd name="connsiteX106" fmla="*/ 8989288 w 10680562"/>
              <a:gd name="connsiteY106" fmla="*/ 852877 h 1605023"/>
              <a:gd name="connsiteX107" fmla="*/ 9035275 w 10680562"/>
              <a:gd name="connsiteY107" fmla="*/ 837110 h 1605023"/>
              <a:gd name="connsiteX108" fmla="*/ 9138626 w 10680562"/>
              <a:gd name="connsiteY108" fmla="*/ 862106 h 1605023"/>
              <a:gd name="connsiteX109" fmla="*/ 9216298 w 10680562"/>
              <a:gd name="connsiteY109" fmla="*/ 858754 h 1605023"/>
              <a:gd name="connsiteX110" fmla="*/ 9259941 w 10680562"/>
              <a:gd name="connsiteY110" fmla="*/ 861843 h 1605023"/>
              <a:gd name="connsiteX111" fmla="*/ 9380407 w 10680562"/>
              <a:gd name="connsiteY111" fmla="*/ 864825 h 1605023"/>
              <a:gd name="connsiteX112" fmla="*/ 9490772 w 10680562"/>
              <a:gd name="connsiteY112" fmla="*/ 901190 h 1605023"/>
              <a:gd name="connsiteX113" fmla="*/ 9584982 w 10680562"/>
              <a:gd name="connsiteY113" fmla="*/ 935980 h 1605023"/>
              <a:gd name="connsiteX114" fmla="*/ 9759797 w 10680562"/>
              <a:gd name="connsiteY114" fmla="*/ 1010923 h 1605023"/>
              <a:gd name="connsiteX115" fmla="*/ 9834455 w 10680562"/>
              <a:gd name="connsiteY115" fmla="*/ 1082908 h 1605023"/>
              <a:gd name="connsiteX116" fmla="*/ 9939504 w 10680562"/>
              <a:gd name="connsiteY116" fmla="*/ 1110614 h 1605023"/>
              <a:gd name="connsiteX117" fmla="*/ 10077001 w 10680562"/>
              <a:gd name="connsiteY117" fmla="*/ 1160906 h 1605023"/>
              <a:gd name="connsiteX118" fmla="*/ 10178431 w 10680562"/>
              <a:gd name="connsiteY118" fmla="*/ 1244920 h 1605023"/>
              <a:gd name="connsiteX119" fmla="*/ 10248658 w 10680562"/>
              <a:gd name="connsiteY119" fmla="*/ 1309335 h 1605023"/>
              <a:gd name="connsiteX120" fmla="*/ 10414709 w 10680562"/>
              <a:gd name="connsiteY120" fmla="*/ 1388645 h 1605023"/>
              <a:gd name="connsiteX121" fmla="*/ 10592469 w 10680562"/>
              <a:gd name="connsiteY121" fmla="*/ 1543828 h 1605023"/>
              <a:gd name="connsiteX122" fmla="*/ 10674941 w 10680562"/>
              <a:gd name="connsiteY122" fmla="*/ 1597388 h 1605023"/>
              <a:gd name="connsiteX123" fmla="*/ 10680562 w 10680562"/>
              <a:gd name="connsiteY123" fmla="*/ 1605023 h 1605023"/>
              <a:gd name="connsiteX124" fmla="*/ 0 w 10680562"/>
              <a:gd name="connsiteY124" fmla="*/ 1605023 h 1605023"/>
              <a:gd name="connsiteX125" fmla="*/ 0 w 10680562"/>
              <a:gd name="connsiteY125" fmla="*/ 415048 h 1605023"/>
              <a:gd name="connsiteX126" fmla="*/ 9656 w 10680562"/>
              <a:gd name="connsiteY126" fmla="*/ 416044 h 1605023"/>
              <a:gd name="connsiteX127" fmla="*/ 179196 w 10680562"/>
              <a:gd name="connsiteY127" fmla="*/ 423071 h 1605023"/>
              <a:gd name="connsiteX128" fmla="*/ 250912 w 10680562"/>
              <a:gd name="connsiteY128" fmla="*/ 408617 h 1605023"/>
              <a:gd name="connsiteX129" fmla="*/ 291375 w 10680562"/>
              <a:gd name="connsiteY129" fmla="*/ 403710 h 1605023"/>
              <a:gd name="connsiteX130" fmla="*/ 320542 w 10680562"/>
              <a:gd name="connsiteY130" fmla="*/ 396592 h 1605023"/>
              <a:gd name="connsiteX131" fmla="*/ 522426 w 10680562"/>
              <a:gd name="connsiteY131" fmla="*/ 407158 h 1605023"/>
              <a:gd name="connsiteX132" fmla="*/ 549068 w 10680562"/>
              <a:gd name="connsiteY132" fmla="*/ 407418 h 1605023"/>
              <a:gd name="connsiteX133" fmla="*/ 571100 w 10680562"/>
              <a:gd name="connsiteY133" fmla="*/ 400562 h 1605023"/>
              <a:gd name="connsiteX134" fmla="*/ 575457 w 10680562"/>
              <a:gd name="connsiteY134" fmla="*/ 392801 h 1605023"/>
              <a:gd name="connsiteX135" fmla="*/ 589968 w 10680562"/>
              <a:gd name="connsiteY135" fmla="*/ 391807 h 1605023"/>
              <a:gd name="connsiteX136" fmla="*/ 593649 w 10680562"/>
              <a:gd name="connsiteY136" fmla="*/ 390062 h 1605023"/>
              <a:gd name="connsiteX137" fmla="*/ 614928 w 10680562"/>
              <a:gd name="connsiteY137" fmla="*/ 381544 h 1605023"/>
              <a:gd name="connsiteX138" fmla="*/ 722580 w 10680562"/>
              <a:gd name="connsiteY138" fmla="*/ 392722 h 1605023"/>
              <a:gd name="connsiteX139" fmla="*/ 946884 w 10680562"/>
              <a:gd name="connsiteY139" fmla="*/ 411854 h 1605023"/>
              <a:gd name="connsiteX140" fmla="*/ 1210905 w 10680562"/>
              <a:gd name="connsiteY140" fmla="*/ 432414 h 1605023"/>
              <a:gd name="connsiteX141" fmla="*/ 1377854 w 10680562"/>
              <a:gd name="connsiteY141" fmla="*/ 429745 h 1605023"/>
              <a:gd name="connsiteX142" fmla="*/ 1391004 w 10680562"/>
              <a:gd name="connsiteY142" fmla="*/ 441307 h 1605023"/>
              <a:gd name="connsiteX143" fmla="*/ 1406953 w 10680562"/>
              <a:gd name="connsiteY143" fmla="*/ 447889 h 1605023"/>
              <a:gd name="connsiteX144" fmla="*/ 1409246 w 10680562"/>
              <a:gd name="connsiteY144" fmla="*/ 446765 h 1605023"/>
              <a:gd name="connsiteX145" fmla="*/ 1428800 w 10680562"/>
              <a:gd name="connsiteY145" fmla="*/ 448677 h 1605023"/>
              <a:gd name="connsiteX146" fmla="*/ 1432402 w 10680562"/>
              <a:gd name="connsiteY146" fmla="*/ 452956 h 1605023"/>
              <a:gd name="connsiteX147" fmla="*/ 1606578 w 10680562"/>
              <a:gd name="connsiteY147" fmla="*/ 430870 h 1605023"/>
              <a:gd name="connsiteX148" fmla="*/ 1647476 w 10680562"/>
              <a:gd name="connsiteY148" fmla="*/ 438687 h 1605023"/>
              <a:gd name="connsiteX149" fmla="*/ 1655866 w 10680562"/>
              <a:gd name="connsiteY149" fmla="*/ 439472 h 1605023"/>
              <a:gd name="connsiteX150" fmla="*/ 1656096 w 10680562"/>
              <a:gd name="connsiteY150" fmla="*/ 439162 h 1605023"/>
              <a:gd name="connsiteX151" fmla="*/ 1670708 w 10680562"/>
              <a:gd name="connsiteY151" fmla="*/ 412530 h 1605023"/>
              <a:gd name="connsiteX152" fmla="*/ 1737953 w 10680562"/>
              <a:gd name="connsiteY152" fmla="*/ 399496 h 1605023"/>
              <a:gd name="connsiteX153" fmla="*/ 1848192 w 10680562"/>
              <a:gd name="connsiteY153" fmla="*/ 376032 h 1605023"/>
              <a:gd name="connsiteX154" fmla="*/ 1954077 w 10680562"/>
              <a:gd name="connsiteY154" fmla="*/ 352621 h 1605023"/>
              <a:gd name="connsiteX155" fmla="*/ 1993047 w 10680562"/>
              <a:gd name="connsiteY155" fmla="*/ 346068 h 1605023"/>
              <a:gd name="connsiteX156" fmla="*/ 2059719 w 10680562"/>
              <a:gd name="connsiteY156" fmla="*/ 325903 h 1605023"/>
              <a:gd name="connsiteX157" fmla="*/ 2088528 w 10680562"/>
              <a:gd name="connsiteY157" fmla="*/ 311409 h 1605023"/>
              <a:gd name="connsiteX158" fmla="*/ 2090087 w 10680562"/>
              <a:gd name="connsiteY158" fmla="*/ 311676 h 1605023"/>
              <a:gd name="connsiteX159" fmla="*/ 2091700 w 10680562"/>
              <a:gd name="connsiteY159" fmla="*/ 307455 h 1605023"/>
              <a:gd name="connsiteX160" fmla="*/ 2096989 w 10680562"/>
              <a:gd name="connsiteY160" fmla="*/ 304649 h 1605023"/>
              <a:gd name="connsiteX161" fmla="*/ 2113325 w 10680562"/>
              <a:gd name="connsiteY161" fmla="*/ 302764 h 1605023"/>
              <a:gd name="connsiteX162" fmla="*/ 2119780 w 10680562"/>
              <a:gd name="connsiteY162" fmla="*/ 303007 h 1605023"/>
              <a:gd name="connsiteX163" fmla="*/ 2128562 w 10680562"/>
              <a:gd name="connsiteY163" fmla="*/ 301336 h 1605023"/>
              <a:gd name="connsiteX164" fmla="*/ 2128679 w 10680562"/>
              <a:gd name="connsiteY164" fmla="*/ 300991 h 1605023"/>
              <a:gd name="connsiteX165" fmla="*/ 2179558 w 10680562"/>
              <a:gd name="connsiteY165" fmla="*/ 299095 h 1605023"/>
              <a:gd name="connsiteX166" fmla="*/ 2223277 w 10680562"/>
              <a:gd name="connsiteY166" fmla="*/ 260239 h 1605023"/>
              <a:gd name="connsiteX167" fmla="*/ 2243644 w 10680562"/>
              <a:gd name="connsiteY167" fmla="*/ 251110 h 1605023"/>
              <a:gd name="connsiteX168" fmla="*/ 2253986 w 10680562"/>
              <a:gd name="connsiteY168" fmla="*/ 244616 h 1605023"/>
              <a:gd name="connsiteX169" fmla="*/ 2254285 w 10680562"/>
              <a:gd name="connsiteY169" fmla="*/ 243167 h 1605023"/>
              <a:gd name="connsiteX170" fmla="*/ 2295037 w 10680562"/>
              <a:gd name="connsiteY170" fmla="*/ 242433 h 1605023"/>
              <a:gd name="connsiteX171" fmla="*/ 2299648 w 10680562"/>
              <a:gd name="connsiteY171" fmla="*/ 239896 h 1605023"/>
              <a:gd name="connsiteX172" fmla="*/ 2327237 w 10680562"/>
              <a:gd name="connsiteY172" fmla="*/ 242539 h 1605023"/>
              <a:gd name="connsiteX173" fmla="*/ 2340943 w 10680562"/>
              <a:gd name="connsiteY173" fmla="*/ 242239 h 1605023"/>
              <a:gd name="connsiteX174" fmla="*/ 2345943 w 10680562"/>
              <a:gd name="connsiteY174" fmla="*/ 245589 h 1605023"/>
              <a:gd name="connsiteX175" fmla="*/ 2365602 w 10680562"/>
              <a:gd name="connsiteY175" fmla="*/ 243403 h 1605023"/>
              <a:gd name="connsiteX176" fmla="*/ 2367433 w 10680562"/>
              <a:gd name="connsiteY176" fmla="*/ 241858 h 1605023"/>
              <a:gd name="connsiteX177" fmla="*/ 2385231 w 10680562"/>
              <a:gd name="connsiteY177" fmla="*/ 244873 h 1605023"/>
              <a:gd name="connsiteX178" fmla="*/ 2402059 w 10680562"/>
              <a:gd name="connsiteY178" fmla="*/ 253223 h 1605023"/>
              <a:gd name="connsiteX179" fmla="*/ 2719020 w 10680562"/>
              <a:gd name="connsiteY179" fmla="*/ 235271 h 1605023"/>
              <a:gd name="connsiteX180" fmla="*/ 2877308 w 10680562"/>
              <a:gd name="connsiteY180" fmla="*/ 208630 h 1605023"/>
              <a:gd name="connsiteX181" fmla="*/ 3051375 w 10680562"/>
              <a:gd name="connsiteY181" fmla="*/ 154110 h 1605023"/>
              <a:gd name="connsiteX182" fmla="*/ 3104837 w 10680562"/>
              <a:gd name="connsiteY182" fmla="*/ 135199 h 1605023"/>
              <a:gd name="connsiteX183" fmla="*/ 3159836 w 10680562"/>
              <a:gd name="connsiteY183" fmla="*/ 142694 h 1605023"/>
              <a:gd name="connsiteX184" fmla="*/ 3177510 w 10680562"/>
              <a:gd name="connsiteY184" fmla="*/ 130186 h 1605023"/>
              <a:gd name="connsiteX185" fmla="*/ 3180470 w 10680562"/>
              <a:gd name="connsiteY185" fmla="*/ 127764 h 1605023"/>
              <a:gd name="connsiteX186" fmla="*/ 3194216 w 10680562"/>
              <a:gd name="connsiteY186" fmla="*/ 123837 h 1605023"/>
              <a:gd name="connsiteX187" fmla="*/ 3214710 w 10680562"/>
              <a:gd name="connsiteY187" fmla="*/ 104451 h 1605023"/>
              <a:gd name="connsiteX188" fmla="*/ 3240671 w 10680562"/>
              <a:gd name="connsiteY188" fmla="*/ 99232 h 1605023"/>
              <a:gd name="connsiteX189" fmla="*/ 3366544 w 10680562"/>
              <a:gd name="connsiteY189" fmla="*/ 82506 h 1605023"/>
              <a:gd name="connsiteX190" fmla="*/ 3440424 w 10680562"/>
              <a:gd name="connsiteY190" fmla="*/ 67891 h 1605023"/>
              <a:gd name="connsiteX191" fmla="*/ 3466248 w 10680562"/>
              <a:gd name="connsiteY191" fmla="*/ 55103 h 1605023"/>
              <a:gd name="connsiteX192" fmla="*/ 3503820 w 10680562"/>
              <a:gd name="connsiteY192" fmla="*/ 42110 h 1605023"/>
              <a:gd name="connsiteX193" fmla="*/ 3568389 w 10680562"/>
              <a:gd name="connsiteY193" fmla="*/ 13576 h 1605023"/>
              <a:gd name="connsiteX194" fmla="*/ 3604089 w 10680562"/>
              <a:gd name="connsiteY194" fmla="*/ 6980 h 1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680562" h="1605023">
                <a:moveTo>
                  <a:pt x="3617689" y="0"/>
                </a:moveTo>
                <a:lnTo>
                  <a:pt x="3635901" y="7738"/>
                </a:lnTo>
                <a:cubicBezTo>
                  <a:pt x="3636815" y="-13593"/>
                  <a:pt x="3674070" y="21953"/>
                  <a:pt x="3690891" y="7049"/>
                </a:cubicBezTo>
                <a:cubicBezTo>
                  <a:pt x="3723615" y="8082"/>
                  <a:pt x="3780877" y="7675"/>
                  <a:pt x="3832247" y="13937"/>
                </a:cubicBezTo>
                <a:cubicBezTo>
                  <a:pt x="3878761" y="52737"/>
                  <a:pt x="3960967" y="15082"/>
                  <a:pt x="3999111" y="44624"/>
                </a:cubicBezTo>
                <a:cubicBezTo>
                  <a:pt x="4011661" y="48427"/>
                  <a:pt x="4023440" y="49464"/>
                  <a:pt x="4034676" y="48775"/>
                </a:cubicBezTo>
                <a:lnTo>
                  <a:pt x="4065394" y="42879"/>
                </a:lnTo>
                <a:lnTo>
                  <a:pt x="4072648" y="33262"/>
                </a:lnTo>
                <a:lnTo>
                  <a:pt x="4092232" y="34026"/>
                </a:lnTo>
                <a:lnTo>
                  <a:pt x="4097470" y="32252"/>
                </a:lnTo>
                <a:cubicBezTo>
                  <a:pt x="4107476" y="28819"/>
                  <a:pt x="4117405" y="25741"/>
                  <a:pt x="4127488" y="24056"/>
                </a:cubicBezTo>
                <a:cubicBezTo>
                  <a:pt x="4122379" y="69900"/>
                  <a:pt x="4212421" y="17287"/>
                  <a:pt x="4190803" y="55685"/>
                </a:cubicBezTo>
                <a:cubicBezTo>
                  <a:pt x="4245322" y="54405"/>
                  <a:pt x="4210442" y="91290"/>
                  <a:pt x="4269333" y="54186"/>
                </a:cubicBezTo>
                <a:cubicBezTo>
                  <a:pt x="4360007" y="84494"/>
                  <a:pt x="4405441" y="66275"/>
                  <a:pt x="4481486" y="116915"/>
                </a:cubicBezTo>
                <a:cubicBezTo>
                  <a:pt x="4469366" y="96298"/>
                  <a:pt x="4624978" y="141388"/>
                  <a:pt x="4651418" y="150071"/>
                </a:cubicBezTo>
                <a:lnTo>
                  <a:pt x="4863575" y="175458"/>
                </a:lnTo>
                <a:cubicBezTo>
                  <a:pt x="4867452" y="182323"/>
                  <a:pt x="5007365" y="209256"/>
                  <a:pt x="5013635" y="213928"/>
                </a:cubicBezTo>
                <a:lnTo>
                  <a:pt x="5203044" y="228946"/>
                </a:lnTo>
                <a:lnTo>
                  <a:pt x="5207070" y="235105"/>
                </a:lnTo>
                <a:lnTo>
                  <a:pt x="5224253" y="240320"/>
                </a:lnTo>
                <a:lnTo>
                  <a:pt x="5256736" y="254811"/>
                </a:lnTo>
                <a:lnTo>
                  <a:pt x="5264095" y="253567"/>
                </a:lnTo>
                <a:lnTo>
                  <a:pt x="5315084" y="269264"/>
                </a:lnTo>
                <a:lnTo>
                  <a:pt x="5316393" y="267603"/>
                </a:lnTo>
                <a:cubicBezTo>
                  <a:pt x="5320500" y="264235"/>
                  <a:pt x="5325719" y="262424"/>
                  <a:pt x="5333427" y="263823"/>
                </a:cubicBezTo>
                <a:cubicBezTo>
                  <a:pt x="5330520" y="234164"/>
                  <a:pt x="5341605" y="254143"/>
                  <a:pt x="5364589" y="260882"/>
                </a:cubicBezTo>
                <a:cubicBezTo>
                  <a:pt x="5365199" y="216323"/>
                  <a:pt x="5425089" y="252089"/>
                  <a:pt x="5443973" y="230866"/>
                </a:cubicBezTo>
                <a:cubicBezTo>
                  <a:pt x="5460840" y="236821"/>
                  <a:pt x="5478689" y="242307"/>
                  <a:pt x="5497201" y="247023"/>
                </a:cubicBezTo>
                <a:lnTo>
                  <a:pt x="5508269" y="249256"/>
                </a:lnTo>
                <a:lnTo>
                  <a:pt x="5508636" y="248880"/>
                </a:lnTo>
                <a:cubicBezTo>
                  <a:pt x="5511356" y="248469"/>
                  <a:pt x="5515116" y="248867"/>
                  <a:pt x="5520606" y="250400"/>
                </a:cubicBezTo>
                <a:lnTo>
                  <a:pt x="5528451" y="253330"/>
                </a:lnTo>
                <a:lnTo>
                  <a:pt x="5549923" y="257662"/>
                </a:lnTo>
                <a:lnTo>
                  <a:pt x="5558295" y="256364"/>
                </a:lnTo>
                <a:lnTo>
                  <a:pt x="5664799" y="278924"/>
                </a:lnTo>
                <a:lnTo>
                  <a:pt x="5796160" y="307979"/>
                </a:lnTo>
                <a:lnTo>
                  <a:pt x="5897647" y="339431"/>
                </a:lnTo>
                <a:cubicBezTo>
                  <a:pt x="5894921" y="322560"/>
                  <a:pt x="5962532" y="357207"/>
                  <a:pt x="5978838" y="367970"/>
                </a:cubicBezTo>
                <a:cubicBezTo>
                  <a:pt x="6035145" y="375765"/>
                  <a:pt x="6006578" y="380813"/>
                  <a:pt x="6050367" y="386341"/>
                </a:cubicBezTo>
                <a:cubicBezTo>
                  <a:pt x="6051161" y="391932"/>
                  <a:pt x="6137489" y="380709"/>
                  <a:pt x="6140609" y="385135"/>
                </a:cubicBezTo>
                <a:cubicBezTo>
                  <a:pt x="6205928" y="424013"/>
                  <a:pt x="6248816" y="452185"/>
                  <a:pt x="6302950" y="448183"/>
                </a:cubicBezTo>
                <a:lnTo>
                  <a:pt x="6308533" y="448551"/>
                </a:lnTo>
                <a:lnTo>
                  <a:pt x="6340278" y="468555"/>
                </a:lnTo>
                <a:lnTo>
                  <a:pt x="6341685" y="467587"/>
                </a:lnTo>
                <a:cubicBezTo>
                  <a:pt x="6345560" y="465876"/>
                  <a:pt x="6349786" y="465470"/>
                  <a:pt x="6354862" y="467794"/>
                </a:cubicBezTo>
                <a:cubicBezTo>
                  <a:pt x="6361260" y="446013"/>
                  <a:pt x="6363438" y="462250"/>
                  <a:pt x="6377840" y="471024"/>
                </a:cubicBezTo>
                <a:cubicBezTo>
                  <a:pt x="6390990" y="439154"/>
                  <a:pt x="6423334" y="475084"/>
                  <a:pt x="6442804" y="463091"/>
                </a:cubicBezTo>
                <a:cubicBezTo>
                  <a:pt x="6453090" y="470255"/>
                  <a:pt x="6464204" y="477252"/>
                  <a:pt x="6476009" y="483807"/>
                </a:cubicBezTo>
                <a:lnTo>
                  <a:pt x="6483237" y="487308"/>
                </a:lnTo>
                <a:lnTo>
                  <a:pt x="6483605" y="487102"/>
                </a:lnTo>
                <a:cubicBezTo>
                  <a:pt x="6485654" y="487272"/>
                  <a:pt x="6488212" y="488201"/>
                  <a:pt x="6491673" y="490243"/>
                </a:cubicBezTo>
                <a:lnTo>
                  <a:pt x="6496411" y="493689"/>
                </a:lnTo>
                <a:lnTo>
                  <a:pt x="6510429" y="500479"/>
                </a:lnTo>
                <a:lnTo>
                  <a:pt x="6516750" y="500983"/>
                </a:lnTo>
                <a:cubicBezTo>
                  <a:pt x="6541864" y="496675"/>
                  <a:pt x="6554866" y="452619"/>
                  <a:pt x="6580199" y="483318"/>
                </a:cubicBezTo>
                <a:cubicBezTo>
                  <a:pt x="6622601" y="489571"/>
                  <a:pt x="6654587" y="470617"/>
                  <a:pt x="6690237" y="493051"/>
                </a:cubicBezTo>
                <a:cubicBezTo>
                  <a:pt x="6729957" y="498806"/>
                  <a:pt x="6766252" y="494451"/>
                  <a:pt x="6798356" y="506748"/>
                </a:cubicBezTo>
                <a:cubicBezTo>
                  <a:pt x="6813529" y="501270"/>
                  <a:pt x="6826992" y="500232"/>
                  <a:pt x="6837102" y="513677"/>
                </a:cubicBezTo>
                <a:cubicBezTo>
                  <a:pt x="6874837" y="515764"/>
                  <a:pt x="6887115" y="500833"/>
                  <a:pt x="6907934" y="517339"/>
                </a:cubicBezTo>
                <a:cubicBezTo>
                  <a:pt x="6934086" y="494196"/>
                  <a:pt x="6933260" y="504492"/>
                  <a:pt x="6941474" y="513632"/>
                </a:cubicBezTo>
                <a:lnTo>
                  <a:pt x="6942754" y="514394"/>
                </a:lnTo>
                <a:lnTo>
                  <a:pt x="6946363" y="511066"/>
                </a:lnTo>
                <a:lnTo>
                  <a:pt x="6952592" y="510252"/>
                </a:lnTo>
                <a:lnTo>
                  <a:pt x="6968398" y="513946"/>
                </a:lnTo>
                <a:lnTo>
                  <a:pt x="6974142" y="516310"/>
                </a:lnTo>
                <a:cubicBezTo>
                  <a:pt x="6978173" y="517574"/>
                  <a:pt x="6980948" y="517948"/>
                  <a:pt x="6982971" y="517694"/>
                </a:cubicBezTo>
                <a:lnTo>
                  <a:pt x="6983252" y="517416"/>
                </a:lnTo>
                <a:lnTo>
                  <a:pt x="6991400" y="519321"/>
                </a:lnTo>
                <a:cubicBezTo>
                  <a:pt x="7005004" y="523242"/>
                  <a:pt x="7018100" y="527732"/>
                  <a:pt x="7030460" y="532556"/>
                </a:cubicBezTo>
                <a:cubicBezTo>
                  <a:pt x="7044917" y="516932"/>
                  <a:pt x="7088472" y="545083"/>
                  <a:pt x="7089916" y="511503"/>
                </a:cubicBezTo>
                <a:cubicBezTo>
                  <a:pt x="7106785" y="517039"/>
                  <a:pt x="7114554" y="532321"/>
                  <a:pt x="7113059" y="509904"/>
                </a:cubicBezTo>
                <a:cubicBezTo>
                  <a:pt x="7118735" y="511110"/>
                  <a:pt x="7122641" y="509850"/>
                  <a:pt x="7125755" y="507393"/>
                </a:cubicBezTo>
                <a:lnTo>
                  <a:pt x="7126765" y="506166"/>
                </a:lnTo>
                <a:lnTo>
                  <a:pt x="7164175" y="519011"/>
                </a:lnTo>
                <a:lnTo>
                  <a:pt x="7169654" y="518219"/>
                </a:lnTo>
                <a:lnTo>
                  <a:pt x="7193386" y="529788"/>
                </a:lnTo>
                <a:lnTo>
                  <a:pt x="7205997" y="534060"/>
                </a:lnTo>
                <a:lnTo>
                  <a:pt x="7208842" y="538783"/>
                </a:lnTo>
                <a:cubicBezTo>
                  <a:pt x="7212314" y="541931"/>
                  <a:pt x="7217803" y="543928"/>
                  <a:pt x="7227817" y="543304"/>
                </a:cubicBezTo>
                <a:lnTo>
                  <a:pt x="7230267" y="542497"/>
                </a:lnTo>
                <a:lnTo>
                  <a:pt x="7244913" y="551160"/>
                </a:lnTo>
                <a:cubicBezTo>
                  <a:pt x="7249453" y="554807"/>
                  <a:pt x="7253253" y="559130"/>
                  <a:pt x="7255970" y="564383"/>
                </a:cubicBezTo>
                <a:cubicBezTo>
                  <a:pt x="7315146" y="548103"/>
                  <a:pt x="7361553" y="579076"/>
                  <a:pt x="7421156" y="584155"/>
                </a:cubicBezTo>
                <a:cubicBezTo>
                  <a:pt x="7465612" y="613750"/>
                  <a:pt x="7546249" y="613142"/>
                  <a:pt x="7553166" y="653085"/>
                </a:cubicBezTo>
                <a:cubicBezTo>
                  <a:pt x="7562552" y="609214"/>
                  <a:pt x="7673998" y="724531"/>
                  <a:pt x="7643092" y="662482"/>
                </a:cubicBezTo>
                <a:lnTo>
                  <a:pt x="7896429" y="689054"/>
                </a:lnTo>
                <a:cubicBezTo>
                  <a:pt x="7940867" y="662251"/>
                  <a:pt x="7914217" y="689365"/>
                  <a:pt x="7954620" y="689481"/>
                </a:cubicBezTo>
                <a:cubicBezTo>
                  <a:pt x="7937756" y="718000"/>
                  <a:pt x="8005608" y="680123"/>
                  <a:pt x="8000803" y="714583"/>
                </a:cubicBezTo>
                <a:cubicBezTo>
                  <a:pt x="8008309" y="713512"/>
                  <a:pt x="8015731" y="711389"/>
                  <a:pt x="8023216" y="709000"/>
                </a:cubicBezTo>
                <a:lnTo>
                  <a:pt x="8027136" y="707765"/>
                </a:lnTo>
                <a:lnTo>
                  <a:pt x="8041622" y="708731"/>
                </a:lnTo>
                <a:lnTo>
                  <a:pt x="8047209" y="701624"/>
                </a:lnTo>
                <a:lnTo>
                  <a:pt x="8070088" y="697789"/>
                </a:lnTo>
                <a:cubicBezTo>
                  <a:pt x="8078424" y="697492"/>
                  <a:pt x="8087123" y="698508"/>
                  <a:pt x="8096332" y="701624"/>
                </a:cubicBezTo>
                <a:cubicBezTo>
                  <a:pt x="8123926" y="724651"/>
                  <a:pt x="8185640" y="697894"/>
                  <a:pt x="8219225" y="728069"/>
                </a:cubicBezTo>
                <a:cubicBezTo>
                  <a:pt x="8232644" y="736562"/>
                  <a:pt x="8280723" y="746936"/>
                  <a:pt x="8293793" y="739200"/>
                </a:cubicBezTo>
                <a:cubicBezTo>
                  <a:pt x="8304636" y="739365"/>
                  <a:pt x="8314843" y="745516"/>
                  <a:pt x="8323753" y="736063"/>
                </a:cubicBezTo>
                <a:cubicBezTo>
                  <a:pt x="8336542" y="725164"/>
                  <a:pt x="8363344" y="752699"/>
                  <a:pt x="8364496" y="736635"/>
                </a:cubicBezTo>
                <a:cubicBezTo>
                  <a:pt x="8383724" y="755702"/>
                  <a:pt x="8414211" y="733717"/>
                  <a:pt x="8437662" y="731942"/>
                </a:cubicBezTo>
                <a:cubicBezTo>
                  <a:pt x="8451685" y="749699"/>
                  <a:pt x="8487061" y="728469"/>
                  <a:pt x="8533764" y="735554"/>
                </a:cubicBezTo>
                <a:cubicBezTo>
                  <a:pt x="8548878" y="755832"/>
                  <a:pt x="8565301" y="740114"/>
                  <a:pt x="8596769" y="769632"/>
                </a:cubicBezTo>
                <a:cubicBezTo>
                  <a:pt x="8598880" y="767829"/>
                  <a:pt x="8601326" y="766261"/>
                  <a:pt x="8604035" y="764982"/>
                </a:cubicBezTo>
                <a:cubicBezTo>
                  <a:pt x="8619777" y="757551"/>
                  <a:pt x="8640772" y="761213"/>
                  <a:pt x="8650929" y="773164"/>
                </a:cubicBezTo>
                <a:cubicBezTo>
                  <a:pt x="8702615" y="814545"/>
                  <a:pt x="8757170" y="823762"/>
                  <a:pt x="8806497" y="839707"/>
                </a:cubicBezTo>
                <a:cubicBezTo>
                  <a:pt x="8863157" y="854381"/>
                  <a:pt x="8833749" y="812347"/>
                  <a:pt x="8898377" y="854651"/>
                </a:cubicBezTo>
                <a:cubicBezTo>
                  <a:pt x="8909161" y="844048"/>
                  <a:pt x="8918437" y="845186"/>
                  <a:pt x="8932389" y="853846"/>
                </a:cubicBezTo>
                <a:cubicBezTo>
                  <a:pt x="8960146" y="860074"/>
                  <a:pt x="8965550" y="829338"/>
                  <a:pt x="8989288" y="852877"/>
                </a:cubicBezTo>
                <a:cubicBezTo>
                  <a:pt x="8988278" y="835633"/>
                  <a:pt x="9043995" y="856467"/>
                  <a:pt x="9035275" y="837110"/>
                </a:cubicBezTo>
                <a:cubicBezTo>
                  <a:pt x="9060165" y="838647"/>
                  <a:pt x="9108456" y="858499"/>
                  <a:pt x="9138626" y="862106"/>
                </a:cubicBezTo>
                <a:cubicBezTo>
                  <a:pt x="9165080" y="876547"/>
                  <a:pt x="9174888" y="860404"/>
                  <a:pt x="9216298" y="858754"/>
                </a:cubicBezTo>
                <a:cubicBezTo>
                  <a:pt x="9230418" y="871192"/>
                  <a:pt x="9244774" y="868822"/>
                  <a:pt x="9259941" y="861843"/>
                </a:cubicBezTo>
                <a:cubicBezTo>
                  <a:pt x="9297647" y="870955"/>
                  <a:pt x="9335980" y="863006"/>
                  <a:pt x="9380407" y="864825"/>
                </a:cubicBezTo>
                <a:cubicBezTo>
                  <a:pt x="9424338" y="883720"/>
                  <a:pt x="9443322" y="899138"/>
                  <a:pt x="9490772" y="901190"/>
                </a:cubicBezTo>
                <a:cubicBezTo>
                  <a:pt x="9530410" y="933396"/>
                  <a:pt x="9546422" y="928548"/>
                  <a:pt x="9584982" y="935980"/>
                </a:cubicBezTo>
                <a:cubicBezTo>
                  <a:pt x="9629819" y="954269"/>
                  <a:pt x="9718219" y="986435"/>
                  <a:pt x="9759797" y="1010923"/>
                </a:cubicBezTo>
                <a:cubicBezTo>
                  <a:pt x="9801376" y="1035410"/>
                  <a:pt x="9804503" y="1066293"/>
                  <a:pt x="9834455" y="1082908"/>
                </a:cubicBezTo>
                <a:cubicBezTo>
                  <a:pt x="9864406" y="1099522"/>
                  <a:pt x="9891608" y="1087791"/>
                  <a:pt x="9939504" y="1110614"/>
                </a:cubicBezTo>
                <a:cubicBezTo>
                  <a:pt x="9978150" y="1098522"/>
                  <a:pt x="10034187" y="1166580"/>
                  <a:pt x="10077001" y="1160906"/>
                </a:cubicBezTo>
                <a:cubicBezTo>
                  <a:pt x="10084861" y="1190721"/>
                  <a:pt x="10164307" y="1234884"/>
                  <a:pt x="10178431" y="1244920"/>
                </a:cubicBezTo>
                <a:cubicBezTo>
                  <a:pt x="10210316" y="1215779"/>
                  <a:pt x="10222273" y="1306394"/>
                  <a:pt x="10248658" y="1309335"/>
                </a:cubicBezTo>
                <a:lnTo>
                  <a:pt x="10414709" y="1388645"/>
                </a:lnTo>
                <a:cubicBezTo>
                  <a:pt x="10473963" y="1440373"/>
                  <a:pt x="10538857" y="1454568"/>
                  <a:pt x="10592469" y="1543828"/>
                </a:cubicBezTo>
                <a:cubicBezTo>
                  <a:pt x="10651538" y="1531501"/>
                  <a:pt x="10660082" y="1567462"/>
                  <a:pt x="10674941" y="1597388"/>
                </a:cubicBezTo>
                <a:lnTo>
                  <a:pt x="10680562" y="1605023"/>
                </a:lnTo>
                <a:lnTo>
                  <a:pt x="0" y="1605023"/>
                </a:lnTo>
                <a:lnTo>
                  <a:pt x="0" y="415048"/>
                </a:lnTo>
                <a:lnTo>
                  <a:pt x="9656" y="416044"/>
                </a:lnTo>
                <a:cubicBezTo>
                  <a:pt x="66794" y="420549"/>
                  <a:pt x="142962" y="423374"/>
                  <a:pt x="179196" y="423071"/>
                </a:cubicBezTo>
                <a:cubicBezTo>
                  <a:pt x="202136" y="418172"/>
                  <a:pt x="228694" y="392385"/>
                  <a:pt x="250912" y="408617"/>
                </a:cubicBezTo>
                <a:cubicBezTo>
                  <a:pt x="249389" y="392611"/>
                  <a:pt x="280512" y="416185"/>
                  <a:pt x="291375" y="403710"/>
                </a:cubicBezTo>
                <a:cubicBezTo>
                  <a:pt x="298635" y="393187"/>
                  <a:pt x="309770" y="397885"/>
                  <a:pt x="320542" y="396592"/>
                </a:cubicBezTo>
                <a:cubicBezTo>
                  <a:pt x="359051" y="397166"/>
                  <a:pt x="484339" y="405354"/>
                  <a:pt x="522426" y="407158"/>
                </a:cubicBezTo>
                <a:cubicBezTo>
                  <a:pt x="532069" y="408997"/>
                  <a:pt x="540856" y="408831"/>
                  <a:pt x="549068" y="407418"/>
                </a:cubicBezTo>
                <a:lnTo>
                  <a:pt x="571100" y="400562"/>
                </a:lnTo>
                <a:lnTo>
                  <a:pt x="575457" y="392801"/>
                </a:lnTo>
                <a:lnTo>
                  <a:pt x="589968" y="391807"/>
                </a:lnTo>
                <a:lnTo>
                  <a:pt x="593649" y="390062"/>
                </a:lnTo>
                <a:cubicBezTo>
                  <a:pt x="600667" y="386700"/>
                  <a:pt x="607669" y="383607"/>
                  <a:pt x="614928" y="381544"/>
                </a:cubicBezTo>
                <a:cubicBezTo>
                  <a:pt x="636416" y="381988"/>
                  <a:pt x="667253" y="387671"/>
                  <a:pt x="722580" y="392722"/>
                </a:cubicBezTo>
                <a:cubicBezTo>
                  <a:pt x="792539" y="408114"/>
                  <a:pt x="885615" y="380106"/>
                  <a:pt x="946884" y="411854"/>
                </a:cubicBezTo>
                <a:cubicBezTo>
                  <a:pt x="1028270" y="418469"/>
                  <a:pt x="1139077" y="429433"/>
                  <a:pt x="1210905" y="432414"/>
                </a:cubicBezTo>
                <a:cubicBezTo>
                  <a:pt x="1270803" y="429423"/>
                  <a:pt x="1321921" y="453757"/>
                  <a:pt x="1377854" y="429745"/>
                </a:cubicBezTo>
                <a:cubicBezTo>
                  <a:pt x="1381419" y="434564"/>
                  <a:pt x="1385901" y="438319"/>
                  <a:pt x="1391004" y="441307"/>
                </a:cubicBezTo>
                <a:lnTo>
                  <a:pt x="1406953" y="447889"/>
                </a:lnTo>
                <a:lnTo>
                  <a:pt x="1409246" y="446765"/>
                </a:lnTo>
                <a:cubicBezTo>
                  <a:pt x="1419066" y="444804"/>
                  <a:pt x="1424836" y="446037"/>
                  <a:pt x="1428800" y="448677"/>
                </a:cubicBezTo>
                <a:lnTo>
                  <a:pt x="1432402" y="452956"/>
                </a:lnTo>
                <a:lnTo>
                  <a:pt x="1606578" y="430870"/>
                </a:lnTo>
                <a:cubicBezTo>
                  <a:pt x="1619625" y="433971"/>
                  <a:pt x="1633347" y="436643"/>
                  <a:pt x="1647476" y="438687"/>
                </a:cubicBezTo>
                <a:lnTo>
                  <a:pt x="1655866" y="439472"/>
                </a:lnTo>
                <a:lnTo>
                  <a:pt x="1656096" y="439162"/>
                </a:lnTo>
                <a:cubicBezTo>
                  <a:pt x="1658061" y="438636"/>
                  <a:pt x="1666503" y="411823"/>
                  <a:pt x="1670708" y="412530"/>
                </a:cubicBezTo>
                <a:lnTo>
                  <a:pt x="1737953" y="399496"/>
                </a:lnTo>
                <a:lnTo>
                  <a:pt x="1848192" y="376032"/>
                </a:lnTo>
                <a:cubicBezTo>
                  <a:pt x="1887458" y="368088"/>
                  <a:pt x="1918458" y="352092"/>
                  <a:pt x="1954077" y="352621"/>
                </a:cubicBezTo>
                <a:cubicBezTo>
                  <a:pt x="1965180" y="342609"/>
                  <a:pt x="1976973" y="337201"/>
                  <a:pt x="1993047" y="346068"/>
                </a:cubicBezTo>
                <a:cubicBezTo>
                  <a:pt x="2028636" y="335449"/>
                  <a:pt x="2032293" y="317806"/>
                  <a:pt x="2059719" y="325903"/>
                </a:cubicBezTo>
                <a:cubicBezTo>
                  <a:pt x="2071905" y="296194"/>
                  <a:pt x="2076373" y="305826"/>
                  <a:pt x="2088528" y="311409"/>
                </a:cubicBezTo>
                <a:lnTo>
                  <a:pt x="2090087" y="311676"/>
                </a:lnTo>
                <a:lnTo>
                  <a:pt x="2091700" y="307455"/>
                </a:lnTo>
                <a:lnTo>
                  <a:pt x="2096989" y="304649"/>
                </a:lnTo>
                <a:lnTo>
                  <a:pt x="2113325" y="302764"/>
                </a:lnTo>
                <a:lnTo>
                  <a:pt x="2119780" y="303007"/>
                </a:lnTo>
                <a:cubicBezTo>
                  <a:pt x="2124111" y="302819"/>
                  <a:pt x="2126840" y="302239"/>
                  <a:pt x="2128562" y="301336"/>
                </a:cubicBezTo>
                <a:cubicBezTo>
                  <a:pt x="2128600" y="301221"/>
                  <a:pt x="2128640" y="301107"/>
                  <a:pt x="2128679" y="300991"/>
                </a:cubicBezTo>
                <a:lnTo>
                  <a:pt x="2179558" y="299095"/>
                </a:lnTo>
                <a:cubicBezTo>
                  <a:pt x="2184857" y="280099"/>
                  <a:pt x="2238998" y="291238"/>
                  <a:pt x="2223277" y="260239"/>
                </a:cubicBezTo>
                <a:cubicBezTo>
                  <a:pt x="2241523" y="259676"/>
                  <a:pt x="2256386" y="270988"/>
                  <a:pt x="2243644" y="251110"/>
                </a:cubicBezTo>
                <a:cubicBezTo>
                  <a:pt x="2249448" y="250324"/>
                  <a:pt x="2252382" y="247882"/>
                  <a:pt x="2253986" y="244616"/>
                </a:cubicBezTo>
                <a:lnTo>
                  <a:pt x="2254285" y="243167"/>
                </a:lnTo>
                <a:lnTo>
                  <a:pt x="2295037" y="242433"/>
                </a:lnTo>
                <a:lnTo>
                  <a:pt x="2299648" y="239896"/>
                </a:lnTo>
                <a:lnTo>
                  <a:pt x="2327237" y="242539"/>
                </a:lnTo>
                <a:lnTo>
                  <a:pt x="2340943" y="242239"/>
                </a:lnTo>
                <a:lnTo>
                  <a:pt x="2345943" y="245589"/>
                </a:lnTo>
                <a:cubicBezTo>
                  <a:pt x="2350718" y="247299"/>
                  <a:pt x="2356754" y="247292"/>
                  <a:pt x="2365602" y="243403"/>
                </a:cubicBezTo>
                <a:lnTo>
                  <a:pt x="2367433" y="241858"/>
                </a:lnTo>
                <a:lnTo>
                  <a:pt x="2385231" y="244873"/>
                </a:lnTo>
                <a:cubicBezTo>
                  <a:pt x="2391237" y="246682"/>
                  <a:pt x="2396907" y="249351"/>
                  <a:pt x="2402059" y="253223"/>
                </a:cubicBezTo>
                <a:cubicBezTo>
                  <a:pt x="2457690" y="251623"/>
                  <a:pt x="2639813" y="242704"/>
                  <a:pt x="2719020" y="235271"/>
                </a:cubicBezTo>
                <a:cubicBezTo>
                  <a:pt x="2762954" y="229515"/>
                  <a:pt x="2821915" y="222156"/>
                  <a:pt x="2877308" y="208630"/>
                </a:cubicBezTo>
                <a:cubicBezTo>
                  <a:pt x="2947949" y="226393"/>
                  <a:pt x="2978035" y="153757"/>
                  <a:pt x="3051375" y="154110"/>
                </a:cubicBezTo>
                <a:cubicBezTo>
                  <a:pt x="3078434" y="115011"/>
                  <a:pt x="3067807" y="148493"/>
                  <a:pt x="3104837" y="135199"/>
                </a:cubicBezTo>
                <a:cubicBezTo>
                  <a:pt x="3103880" y="166713"/>
                  <a:pt x="3146743" y="109780"/>
                  <a:pt x="3159836" y="142694"/>
                </a:cubicBezTo>
                <a:cubicBezTo>
                  <a:pt x="3166160" y="139232"/>
                  <a:pt x="3171875" y="134841"/>
                  <a:pt x="3177510" y="130186"/>
                </a:cubicBezTo>
                <a:lnTo>
                  <a:pt x="3180470" y="127764"/>
                </a:lnTo>
                <a:lnTo>
                  <a:pt x="3194216" y="123837"/>
                </a:lnTo>
                <a:lnTo>
                  <a:pt x="3214710" y="104451"/>
                </a:lnTo>
                <a:cubicBezTo>
                  <a:pt x="3222186" y="101416"/>
                  <a:pt x="3230663" y="99454"/>
                  <a:pt x="3240671" y="99232"/>
                </a:cubicBezTo>
                <a:cubicBezTo>
                  <a:pt x="3277606" y="111009"/>
                  <a:pt x="3320498" y="66221"/>
                  <a:pt x="3366544" y="82506"/>
                </a:cubicBezTo>
                <a:cubicBezTo>
                  <a:pt x="3383134" y="85775"/>
                  <a:pt x="3432393" y="79256"/>
                  <a:pt x="3440424" y="67891"/>
                </a:cubicBezTo>
                <a:cubicBezTo>
                  <a:pt x="3450432" y="64444"/>
                  <a:pt x="3462892" y="66649"/>
                  <a:pt x="3466248" y="55103"/>
                </a:cubicBezTo>
                <a:cubicBezTo>
                  <a:pt x="3472418" y="40954"/>
                  <a:pt x="3510917" y="57092"/>
                  <a:pt x="3503820" y="42110"/>
                </a:cubicBezTo>
                <a:lnTo>
                  <a:pt x="3568389" y="13576"/>
                </a:lnTo>
                <a:cubicBezTo>
                  <a:pt x="3579310" y="19318"/>
                  <a:pt x="3590168" y="14433"/>
                  <a:pt x="3604089" y="698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6">
            <a:extLst>
              <a:ext uri="{FF2B5EF4-FFF2-40B4-BE49-F238E27FC236}">
                <a16:creationId xmlns:a16="http://schemas.microsoft.com/office/drawing/2014/main" id="{19550E31-7B7D-BA42-872B-5E83132387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3537" y="2719896"/>
            <a:ext cx="3604991" cy="3632346"/>
          </a:xfrm>
          <a:prstGeom prst="rect">
            <a:avLst/>
          </a:prstGeom>
        </p:spPr>
      </p:pic>
      <p:pic>
        <p:nvPicPr>
          <p:cNvPr id="7170" name="Picture 2" descr="page30image3584400">
            <a:extLst>
              <a:ext uri="{FF2B5EF4-FFF2-40B4-BE49-F238E27FC236}">
                <a16:creationId xmlns:a16="http://schemas.microsoft.com/office/drawing/2014/main" id="{4E3CE5E2-9A34-544D-9F49-53B1C1679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4421" y="431351"/>
            <a:ext cx="2513203" cy="18285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254161" y="2148872"/>
            <a:ext cx="3373722" cy="584775"/>
          </a:xfrm>
          <a:prstGeom prst="rect">
            <a:avLst/>
          </a:prstGeom>
        </p:spPr>
        <p:txBody>
          <a:bodyPr wrap="square">
            <a:spAutoFit/>
          </a:bodyPr>
          <a:lstStyle/>
          <a:p>
            <a:pPr algn="ctr">
              <a:spcAft>
                <a:spcPts val="600"/>
              </a:spcAft>
            </a:pPr>
            <a:r>
              <a:rPr lang="en-US" sz="1600" dirty="0">
                <a:solidFill>
                  <a:srgbClr val="FF0000"/>
                </a:solidFill>
              </a:rPr>
              <a:t>Brachialis muscle </a:t>
            </a:r>
            <a:r>
              <a:rPr lang="en-US" sz="1600" dirty="0"/>
              <a:t>for Biceps prime mover muscle. </a:t>
            </a:r>
          </a:p>
        </p:txBody>
      </p:sp>
    </p:spTree>
    <p:extLst>
      <p:ext uri="{BB962C8B-B14F-4D97-AF65-F5344CB8AC3E}">
        <p14:creationId xmlns:p14="http://schemas.microsoft.com/office/powerpoint/2010/main" val="456164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0052AAC-4779-B640-9E6D-C21A97459DF9}"/>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b="1" kern="1200" dirty="0">
                <a:solidFill>
                  <a:schemeClr val="tx1"/>
                </a:solidFill>
                <a:latin typeface="+mn-lt"/>
                <a:ea typeface="+mj-ea"/>
                <a:cs typeface="+mj-cs"/>
              </a:rPr>
              <a:t>FIXATOR </a:t>
            </a:r>
            <a:br>
              <a:rPr lang="en-US" b="1" kern="1200" dirty="0">
                <a:solidFill>
                  <a:schemeClr val="tx1"/>
                </a:solidFill>
                <a:latin typeface="+mn-lt"/>
                <a:ea typeface="+mj-ea"/>
                <a:cs typeface="+mj-cs"/>
              </a:rPr>
            </a:br>
            <a:endParaRPr lang="en-US" b="1" kern="1200" dirty="0">
              <a:solidFill>
                <a:schemeClr val="tx1"/>
              </a:solidFill>
              <a:latin typeface="+mn-lt"/>
              <a:ea typeface="+mj-ea"/>
              <a:cs typeface="+mj-cs"/>
            </a:endParaRPr>
          </a:p>
        </p:txBody>
      </p:sp>
      <p:sp>
        <p:nvSpPr>
          <p:cNvPr id="4" name="Rectangle 3">
            <a:extLst>
              <a:ext uri="{FF2B5EF4-FFF2-40B4-BE49-F238E27FC236}">
                <a16:creationId xmlns:a16="http://schemas.microsoft.com/office/drawing/2014/main" id="{290502A0-CCE7-F54E-8684-66E3547BDCD1}"/>
              </a:ext>
            </a:extLst>
          </p:cNvPr>
          <p:cNvSpPr/>
          <p:nvPr/>
        </p:nvSpPr>
        <p:spPr>
          <a:xfrm>
            <a:off x="1137033" y="2198362"/>
            <a:ext cx="6016801" cy="391777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smtClean="0"/>
              <a:t> </a:t>
            </a:r>
            <a:r>
              <a:rPr lang="en-US" sz="2000" dirty="0"/>
              <a:t>Its contraction does not produce movement by itself but it stabilizes the origin of the prime mover so that it can act efficiently. </a:t>
            </a:r>
            <a:endParaRPr lang="en-US" sz="2000" dirty="0" smtClean="0"/>
          </a:p>
          <a:p>
            <a:pPr>
              <a:lnSpc>
                <a:spcPct val="90000"/>
              </a:lnSpc>
              <a:spcAft>
                <a:spcPts val="600"/>
              </a:spcAft>
            </a:pPr>
            <a:endParaRPr lang="en-US" sz="2000" dirty="0"/>
          </a:p>
          <a:p>
            <a:pPr indent="-228600">
              <a:lnSpc>
                <a:spcPct val="90000"/>
              </a:lnSpc>
              <a:spcAft>
                <a:spcPts val="600"/>
              </a:spcAft>
              <a:buFont typeface="Arial" panose="020B0604020202020204" pitchFamily="34" charset="0"/>
              <a:buChar char="•"/>
            </a:pPr>
            <a:r>
              <a:rPr lang="en-US" sz="2000" dirty="0" smtClean="0"/>
              <a:t> </a:t>
            </a:r>
            <a:r>
              <a:rPr lang="en-US" sz="2000" b="1" dirty="0"/>
              <a:t>Example</a:t>
            </a:r>
            <a:r>
              <a:rPr lang="en-US" sz="2000" b="1" dirty="0" smtClean="0"/>
              <a:t>:</a:t>
            </a:r>
          </a:p>
          <a:p>
            <a:pPr>
              <a:lnSpc>
                <a:spcPct val="90000"/>
              </a:lnSpc>
              <a:spcAft>
                <a:spcPts val="600"/>
              </a:spcAft>
            </a:pPr>
            <a:r>
              <a:rPr lang="en-US" sz="2000" b="1" dirty="0"/>
              <a:t/>
            </a:r>
            <a:br>
              <a:rPr lang="en-US" sz="2000" b="1" dirty="0"/>
            </a:br>
            <a:r>
              <a:rPr lang="en-US" sz="2000" dirty="0" smtClean="0"/>
              <a:t>o </a:t>
            </a:r>
            <a:r>
              <a:rPr lang="en-US" sz="2000" dirty="0"/>
              <a:t>Deltoid muscle for Biceps prime </a:t>
            </a:r>
            <a:r>
              <a:rPr lang="en-US" sz="2000" dirty="0" smtClean="0"/>
              <a:t>mover muscle</a:t>
            </a:r>
            <a:r>
              <a:rPr lang="en-US" sz="2000" dirty="0"/>
              <a:t>. </a:t>
            </a:r>
            <a:endParaRPr lang="en-US" sz="2000" dirty="0" smtClean="0"/>
          </a:p>
          <a:p>
            <a:pPr>
              <a:lnSpc>
                <a:spcPct val="90000"/>
              </a:lnSpc>
              <a:spcAft>
                <a:spcPts val="600"/>
              </a:spcAft>
            </a:pPr>
            <a:endParaRPr lang="en-US" sz="2000" dirty="0"/>
          </a:p>
          <a:p>
            <a:pPr>
              <a:lnSpc>
                <a:spcPct val="90000"/>
              </a:lnSpc>
              <a:spcAft>
                <a:spcPts val="600"/>
              </a:spcAft>
            </a:pPr>
            <a:r>
              <a:rPr lang="en-US" sz="2000" dirty="0"/>
              <a:t>o Muscles attaching the shoulder girdle to the trunk contract to fix shoulder girdle, allowing deltoid muscle (taking origin from shoulder girdle) to move shoulder joint (</a:t>
            </a:r>
            <a:r>
              <a:rPr lang="en-US" sz="2000" dirty="0" err="1"/>
              <a:t>humerus</a:t>
            </a:r>
            <a:r>
              <a:rPr lang="en-US" sz="2000" dirty="0"/>
              <a:t>). </a:t>
            </a:r>
            <a:endParaRPr lang="en-US" sz="2000" dirty="0">
              <a:effectLst/>
            </a:endParaRPr>
          </a:p>
        </p:txBody>
      </p:sp>
      <p:pic>
        <p:nvPicPr>
          <p:cNvPr id="5" name="Picture 3" descr="F:\Student Gray\7. Upper limb\F66122-007-f012.jpg">
            <a:extLst>
              <a:ext uri="{FF2B5EF4-FFF2-40B4-BE49-F238E27FC236}">
                <a16:creationId xmlns:a16="http://schemas.microsoft.com/office/drawing/2014/main" id="{F4F54A67-AE3E-184A-A7BB-7D6A310C1C1B}"/>
              </a:ext>
            </a:extLst>
          </p:cNvPr>
          <p:cNvPicPr>
            <a:picLocks noChangeAspect="1" noChangeArrowheads="1"/>
          </p:cNvPicPr>
          <p:nvPr/>
        </p:nvPicPr>
        <p:blipFill>
          <a:blip r:embed="rId2" cstate="print"/>
          <a:srcRect l="10804" r="13568" b="2355"/>
          <a:stretch>
            <a:fillRect/>
          </a:stretch>
        </p:blipFill>
        <p:spPr bwMode="auto">
          <a:xfrm>
            <a:off x="7960916" y="2184914"/>
            <a:ext cx="2305406" cy="3755915"/>
          </a:xfrm>
          <a:prstGeom prst="rect">
            <a:avLst/>
          </a:prstGeom>
          <a:noFill/>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D67526F8-63BF-5044-88CC-B27B5D470EC4}"/>
              </a:ext>
            </a:extLst>
          </p:cNvPr>
          <p:cNvSpPr/>
          <p:nvPr/>
        </p:nvSpPr>
        <p:spPr>
          <a:xfrm>
            <a:off x="9412514" y="2362200"/>
            <a:ext cx="990600" cy="106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589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5D13CC36-B950-4F02-9BAF-9A7EB26739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356CC4-615B-4943-841A-8CC984842B68}"/>
              </a:ext>
            </a:extLst>
          </p:cNvPr>
          <p:cNvSpPr>
            <a:spLocks noGrp="1"/>
          </p:cNvSpPr>
          <p:nvPr>
            <p:ph type="title"/>
          </p:nvPr>
        </p:nvSpPr>
        <p:spPr>
          <a:xfrm>
            <a:off x="527434" y="-1"/>
            <a:ext cx="6478417" cy="1322887"/>
          </a:xfrm>
        </p:spPr>
        <p:txBody>
          <a:bodyPr vert="horz" lIns="91440" tIns="45720" rIns="91440" bIns="45720" rtlCol="0" anchor="ctr">
            <a:normAutofit/>
          </a:bodyPr>
          <a:lstStyle/>
          <a:p>
            <a:r>
              <a:rPr lang="en-US" b="1" kern="1200" dirty="0">
                <a:solidFill>
                  <a:schemeClr val="tx1"/>
                </a:solidFill>
                <a:latin typeface="+mn-lt"/>
                <a:ea typeface="+mj-ea"/>
                <a:cs typeface="+mj-cs"/>
              </a:rPr>
              <a:t>NAMING OF MUSCLES </a:t>
            </a:r>
          </a:p>
        </p:txBody>
      </p:sp>
      <p:sp>
        <p:nvSpPr>
          <p:cNvPr id="17" name="Freeform: Shape 11">
            <a:extLst>
              <a:ext uri="{FF2B5EF4-FFF2-40B4-BE49-F238E27FC236}">
                <a16:creationId xmlns:a16="http://schemas.microsoft.com/office/drawing/2014/main" id="{C1657055-16FE-41A2-B207-7880F6DCA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9924" y="2"/>
            <a:ext cx="7602076" cy="470844"/>
          </a:xfrm>
          <a:custGeom>
            <a:avLst/>
            <a:gdLst>
              <a:gd name="connsiteX0" fmla="*/ 9683888 w 9683888"/>
              <a:gd name="connsiteY0" fmla="*/ 0 h 743457"/>
              <a:gd name="connsiteX1" fmla="*/ 0 w 9683888"/>
              <a:gd name="connsiteY1" fmla="*/ 0 h 743457"/>
              <a:gd name="connsiteX2" fmla="*/ 0 w 9683888"/>
              <a:gd name="connsiteY2" fmla="*/ 365878 h 743457"/>
              <a:gd name="connsiteX3" fmla="*/ 11844 w 9683888"/>
              <a:gd name="connsiteY3" fmla="*/ 367909 h 743457"/>
              <a:gd name="connsiteX4" fmla="*/ 106208 w 9683888"/>
              <a:gd name="connsiteY4" fmla="*/ 385974 h 743457"/>
              <a:gd name="connsiteX5" fmla="*/ 183667 w 9683888"/>
              <a:gd name="connsiteY5" fmla="*/ 399162 h 743457"/>
              <a:gd name="connsiteX6" fmla="*/ 292430 w 9683888"/>
              <a:gd name="connsiteY6" fmla="*/ 390408 h 743457"/>
              <a:gd name="connsiteX7" fmla="*/ 386942 w 9683888"/>
              <a:gd name="connsiteY7" fmla="*/ 395582 h 743457"/>
              <a:gd name="connsiteX8" fmla="*/ 485751 w 9683888"/>
              <a:gd name="connsiteY8" fmla="*/ 408404 h 743457"/>
              <a:gd name="connsiteX9" fmla="*/ 604107 w 9683888"/>
              <a:gd name="connsiteY9" fmla="*/ 418647 h 743457"/>
              <a:gd name="connsiteX10" fmla="*/ 694081 w 9683888"/>
              <a:gd name="connsiteY10" fmla="*/ 449524 h 743457"/>
              <a:gd name="connsiteX11" fmla="*/ 762452 w 9683888"/>
              <a:gd name="connsiteY11" fmla="*/ 456090 h 743457"/>
              <a:gd name="connsiteX12" fmla="*/ 987872 w 9683888"/>
              <a:gd name="connsiteY12" fmla="*/ 481862 h 743457"/>
              <a:gd name="connsiteX13" fmla="*/ 1077163 w 9683888"/>
              <a:gd name="connsiteY13" fmla="*/ 524467 h 743457"/>
              <a:gd name="connsiteX14" fmla="*/ 1258716 w 9683888"/>
              <a:gd name="connsiteY14" fmla="*/ 587975 h 743457"/>
              <a:gd name="connsiteX15" fmla="*/ 1298056 w 9683888"/>
              <a:gd name="connsiteY15" fmla="*/ 595413 h 743457"/>
              <a:gd name="connsiteX16" fmla="*/ 1327017 w 9683888"/>
              <a:gd name="connsiteY16" fmla="*/ 617412 h 743457"/>
              <a:gd name="connsiteX17" fmla="*/ 1347909 w 9683888"/>
              <a:gd name="connsiteY17" fmla="*/ 620209 h 743457"/>
              <a:gd name="connsiteX18" fmla="*/ 1421792 w 9683888"/>
              <a:gd name="connsiteY18" fmla="*/ 626139 h 743457"/>
              <a:gd name="connsiteX19" fmla="*/ 1519789 w 9683888"/>
              <a:gd name="connsiteY19" fmla="*/ 645011 h 743457"/>
              <a:gd name="connsiteX20" fmla="*/ 1620886 w 9683888"/>
              <a:gd name="connsiteY20" fmla="*/ 687715 h 743457"/>
              <a:gd name="connsiteX21" fmla="*/ 1676745 w 9683888"/>
              <a:gd name="connsiteY21" fmla="*/ 690130 h 743457"/>
              <a:gd name="connsiteX22" fmla="*/ 1832228 w 9683888"/>
              <a:gd name="connsiteY22" fmla="*/ 690860 h 743457"/>
              <a:gd name="connsiteX23" fmla="*/ 1980464 w 9683888"/>
              <a:gd name="connsiteY23" fmla="*/ 704858 h 743457"/>
              <a:gd name="connsiteX24" fmla="*/ 2051150 w 9683888"/>
              <a:gd name="connsiteY24" fmla="*/ 711187 h 743457"/>
              <a:gd name="connsiteX25" fmla="*/ 2162824 w 9683888"/>
              <a:gd name="connsiteY25" fmla="*/ 709178 h 743457"/>
              <a:gd name="connsiteX26" fmla="*/ 2259859 w 9683888"/>
              <a:gd name="connsiteY26" fmla="*/ 718188 h 743457"/>
              <a:gd name="connsiteX27" fmla="*/ 2378290 w 9683888"/>
              <a:gd name="connsiteY27" fmla="*/ 738748 h 743457"/>
              <a:gd name="connsiteX28" fmla="*/ 2407828 w 9683888"/>
              <a:gd name="connsiteY28" fmla="*/ 743457 h 743457"/>
              <a:gd name="connsiteX29" fmla="*/ 2428936 w 9683888"/>
              <a:gd name="connsiteY29" fmla="*/ 734697 h 743457"/>
              <a:gd name="connsiteX30" fmla="*/ 2646106 w 9683888"/>
              <a:gd name="connsiteY30" fmla="*/ 660204 h 743457"/>
              <a:gd name="connsiteX31" fmla="*/ 2799920 w 9683888"/>
              <a:gd name="connsiteY31" fmla="*/ 630451 h 743457"/>
              <a:gd name="connsiteX32" fmla="*/ 2953556 w 9683888"/>
              <a:gd name="connsiteY32" fmla="*/ 607173 h 743457"/>
              <a:gd name="connsiteX33" fmla="*/ 3009839 w 9683888"/>
              <a:gd name="connsiteY33" fmla="*/ 601743 h 743457"/>
              <a:gd name="connsiteX34" fmla="*/ 3115016 w 9683888"/>
              <a:gd name="connsiteY34" fmla="*/ 584982 h 743457"/>
              <a:gd name="connsiteX35" fmla="*/ 3185844 w 9683888"/>
              <a:gd name="connsiteY35" fmla="*/ 595356 h 743457"/>
              <a:gd name="connsiteX36" fmla="*/ 3246013 w 9683888"/>
              <a:gd name="connsiteY36" fmla="*/ 592418 h 743457"/>
              <a:gd name="connsiteX37" fmla="*/ 3313565 w 9683888"/>
              <a:gd name="connsiteY37" fmla="*/ 574138 h 743457"/>
              <a:gd name="connsiteX38" fmla="*/ 3414143 w 9683888"/>
              <a:gd name="connsiteY38" fmla="*/ 553730 h 743457"/>
              <a:gd name="connsiteX39" fmla="*/ 3552895 w 9683888"/>
              <a:gd name="connsiteY39" fmla="*/ 548563 h 743457"/>
              <a:gd name="connsiteX40" fmla="*/ 3753012 w 9683888"/>
              <a:gd name="connsiteY40" fmla="*/ 599520 h 743457"/>
              <a:gd name="connsiteX41" fmla="*/ 3804392 w 9683888"/>
              <a:gd name="connsiteY41" fmla="*/ 604131 h 743457"/>
              <a:gd name="connsiteX42" fmla="*/ 3916696 w 9683888"/>
              <a:gd name="connsiteY42" fmla="*/ 606540 h 743457"/>
              <a:gd name="connsiteX43" fmla="*/ 4063849 w 9683888"/>
              <a:gd name="connsiteY43" fmla="*/ 604058 h 743457"/>
              <a:gd name="connsiteX44" fmla="*/ 4172179 w 9683888"/>
              <a:gd name="connsiteY44" fmla="*/ 592355 h 743457"/>
              <a:gd name="connsiteX45" fmla="*/ 4276294 w 9683888"/>
              <a:gd name="connsiteY45" fmla="*/ 587119 h 743457"/>
              <a:gd name="connsiteX46" fmla="*/ 4411090 w 9683888"/>
              <a:gd name="connsiteY46" fmla="*/ 575600 h 743457"/>
              <a:gd name="connsiteX47" fmla="*/ 4540465 w 9683888"/>
              <a:gd name="connsiteY47" fmla="*/ 567464 h 743457"/>
              <a:gd name="connsiteX48" fmla="*/ 4545352 w 9683888"/>
              <a:gd name="connsiteY48" fmla="*/ 555554 h 743457"/>
              <a:gd name="connsiteX49" fmla="*/ 4564014 w 9683888"/>
              <a:gd name="connsiteY49" fmla="*/ 553660 h 743457"/>
              <a:gd name="connsiteX50" fmla="*/ 4568602 w 9683888"/>
              <a:gd name="connsiteY50" fmla="*/ 550913 h 743457"/>
              <a:gd name="connsiteX51" fmla="*/ 4595289 w 9683888"/>
              <a:gd name="connsiteY51" fmla="*/ 537407 h 743457"/>
              <a:gd name="connsiteX52" fmla="*/ 4739026 w 9683888"/>
              <a:gd name="connsiteY52" fmla="*/ 532483 h 743457"/>
              <a:gd name="connsiteX53" fmla="*/ 5061335 w 9683888"/>
              <a:gd name="connsiteY53" fmla="*/ 545635 h 743457"/>
              <a:gd name="connsiteX54" fmla="*/ 5338634 w 9683888"/>
              <a:gd name="connsiteY54" fmla="*/ 595754 h 743457"/>
              <a:gd name="connsiteX55" fmla="*/ 5529430 w 9683888"/>
              <a:gd name="connsiteY55" fmla="*/ 606335 h 743457"/>
              <a:gd name="connsiteX56" fmla="*/ 5604039 w 9683888"/>
              <a:gd name="connsiteY56" fmla="*/ 607676 h 743457"/>
              <a:gd name="connsiteX57" fmla="*/ 5625281 w 9683888"/>
              <a:gd name="connsiteY57" fmla="*/ 617253 h 743457"/>
              <a:gd name="connsiteX58" fmla="*/ 5628138 w 9683888"/>
              <a:gd name="connsiteY58" fmla="*/ 615483 h 743457"/>
              <a:gd name="connsiteX59" fmla="*/ 5653593 w 9683888"/>
              <a:gd name="connsiteY59" fmla="*/ 617873 h 743457"/>
              <a:gd name="connsiteX60" fmla="*/ 5658658 w 9683888"/>
              <a:gd name="connsiteY60" fmla="*/ 624279 h 743457"/>
              <a:gd name="connsiteX61" fmla="*/ 5675963 w 9683888"/>
              <a:gd name="connsiteY61" fmla="*/ 627762 h 743457"/>
              <a:gd name="connsiteX62" fmla="*/ 5709625 w 9683888"/>
              <a:gd name="connsiteY62" fmla="*/ 639593 h 743457"/>
              <a:gd name="connsiteX63" fmla="*/ 5716324 w 9683888"/>
              <a:gd name="connsiteY63" fmla="*/ 637148 h 743457"/>
              <a:gd name="connsiteX64" fmla="*/ 5767720 w 9683888"/>
              <a:gd name="connsiteY64" fmla="*/ 647737 h 743457"/>
              <a:gd name="connsiteX65" fmla="*/ 5768619 w 9683888"/>
              <a:gd name="connsiteY65" fmla="*/ 645671 h 743457"/>
              <a:gd name="connsiteX66" fmla="*/ 5858696 w 9683888"/>
              <a:gd name="connsiteY66" fmla="*/ 628099 h 743457"/>
              <a:gd name="connsiteX67" fmla="*/ 5935260 w 9683888"/>
              <a:gd name="connsiteY67" fmla="*/ 596904 h 743457"/>
              <a:gd name="connsiteX68" fmla="*/ 5946176 w 9683888"/>
              <a:gd name="connsiteY68" fmla="*/ 597874 h 743457"/>
              <a:gd name="connsiteX69" fmla="*/ 5946447 w 9683888"/>
              <a:gd name="connsiteY69" fmla="*/ 597396 h 743457"/>
              <a:gd name="connsiteX70" fmla="*/ 5958069 w 9683888"/>
              <a:gd name="connsiteY70" fmla="*/ 597432 h 743457"/>
              <a:gd name="connsiteX71" fmla="*/ 5966081 w 9683888"/>
              <a:gd name="connsiteY71" fmla="*/ 599643 h 743457"/>
              <a:gd name="connsiteX72" fmla="*/ 5987259 w 9683888"/>
              <a:gd name="connsiteY72" fmla="*/ 601523 h 743457"/>
              <a:gd name="connsiteX73" fmla="*/ 5994905 w 9683888"/>
              <a:gd name="connsiteY73" fmla="*/ 598873 h 743457"/>
              <a:gd name="connsiteX74" fmla="*/ 6054803 w 9683888"/>
              <a:gd name="connsiteY74" fmla="*/ 541202 h 743457"/>
              <a:gd name="connsiteX75" fmla="*/ 6188672 w 9683888"/>
              <a:gd name="connsiteY75" fmla="*/ 496389 h 743457"/>
              <a:gd name="connsiteX76" fmla="*/ 6323280 w 9683888"/>
              <a:gd name="connsiteY76" fmla="*/ 458013 h 743457"/>
              <a:gd name="connsiteX77" fmla="*/ 6457257 w 9683888"/>
              <a:gd name="connsiteY77" fmla="*/ 414621 h 743457"/>
              <a:gd name="connsiteX78" fmla="*/ 6530019 w 9683888"/>
              <a:gd name="connsiteY78" fmla="*/ 423168 h 743457"/>
              <a:gd name="connsiteX79" fmla="*/ 6626800 w 9683888"/>
              <a:gd name="connsiteY79" fmla="*/ 375078 h 743457"/>
              <a:gd name="connsiteX80" fmla="*/ 6689231 w 9683888"/>
              <a:gd name="connsiteY80" fmla="*/ 353501 h 743457"/>
              <a:gd name="connsiteX81" fmla="*/ 6726440 w 9683888"/>
              <a:gd name="connsiteY81" fmla="*/ 340276 h 743457"/>
              <a:gd name="connsiteX82" fmla="*/ 6835228 w 9683888"/>
              <a:gd name="connsiteY82" fmla="*/ 329393 h 743457"/>
              <a:gd name="connsiteX83" fmla="*/ 7039363 w 9683888"/>
              <a:gd name="connsiteY83" fmla="*/ 370823 h 743457"/>
              <a:gd name="connsiteX84" fmla="*/ 7095156 w 9683888"/>
              <a:gd name="connsiteY84" fmla="*/ 366075 h 743457"/>
              <a:gd name="connsiteX85" fmla="*/ 7187061 w 9683888"/>
              <a:gd name="connsiteY85" fmla="*/ 383876 h 743457"/>
              <a:gd name="connsiteX86" fmla="*/ 7295039 w 9683888"/>
              <a:gd name="connsiteY86" fmla="*/ 355046 h 743457"/>
              <a:gd name="connsiteX87" fmla="*/ 7373651 w 9683888"/>
              <a:gd name="connsiteY87" fmla="*/ 322299 h 743457"/>
              <a:gd name="connsiteX88" fmla="*/ 7418964 w 9683888"/>
              <a:gd name="connsiteY88" fmla="*/ 308685 h 743457"/>
              <a:gd name="connsiteX89" fmla="*/ 7450568 w 9683888"/>
              <a:gd name="connsiteY89" fmla="*/ 293511 h 743457"/>
              <a:gd name="connsiteX90" fmla="*/ 7538380 w 9683888"/>
              <a:gd name="connsiteY90" fmla="*/ 283235 h 743457"/>
              <a:gd name="connsiteX91" fmla="*/ 7786348 w 9683888"/>
              <a:gd name="connsiteY91" fmla="*/ 225377 h 743457"/>
              <a:gd name="connsiteX92" fmla="*/ 7849534 w 9683888"/>
              <a:gd name="connsiteY92" fmla="*/ 245434 h 743457"/>
              <a:gd name="connsiteX93" fmla="*/ 7981165 w 9683888"/>
              <a:gd name="connsiteY93" fmla="*/ 222252 h 743457"/>
              <a:gd name="connsiteX94" fmla="*/ 8171882 w 9683888"/>
              <a:gd name="connsiteY94" fmla="*/ 222497 h 743457"/>
              <a:gd name="connsiteX95" fmla="*/ 8242270 w 9683888"/>
              <a:gd name="connsiteY95" fmla="*/ 180535 h 743457"/>
              <a:gd name="connsiteX96" fmla="*/ 8490152 w 9683888"/>
              <a:gd name="connsiteY96" fmla="*/ 209193 h 743457"/>
              <a:gd name="connsiteX97" fmla="*/ 8622272 w 9683888"/>
              <a:gd name="connsiteY97" fmla="*/ 188859 h 743457"/>
              <a:gd name="connsiteX98" fmla="*/ 8738606 w 9683888"/>
              <a:gd name="connsiteY98" fmla="*/ 208945 h 743457"/>
              <a:gd name="connsiteX99" fmla="*/ 8831307 w 9683888"/>
              <a:gd name="connsiteY99" fmla="*/ 207738 h 743457"/>
              <a:gd name="connsiteX100" fmla="*/ 8891432 w 9683888"/>
              <a:gd name="connsiteY100" fmla="*/ 184510 h 743457"/>
              <a:gd name="connsiteX101" fmla="*/ 8946980 w 9683888"/>
              <a:gd name="connsiteY101" fmla="*/ 145578 h 743457"/>
              <a:gd name="connsiteX102" fmla="*/ 9107760 w 9683888"/>
              <a:gd name="connsiteY102" fmla="*/ 128052 h 743457"/>
              <a:gd name="connsiteX103" fmla="*/ 9195623 w 9683888"/>
              <a:gd name="connsiteY103" fmla="*/ 100212 h 743457"/>
              <a:gd name="connsiteX104" fmla="*/ 9256898 w 9683888"/>
              <a:gd name="connsiteY104" fmla="*/ 73900 h 743457"/>
              <a:gd name="connsiteX105" fmla="*/ 9351740 w 9683888"/>
              <a:gd name="connsiteY105" fmla="*/ 80439 h 743457"/>
              <a:gd name="connsiteX106" fmla="*/ 9539796 w 9683888"/>
              <a:gd name="connsiteY106" fmla="*/ 87069 h 743457"/>
              <a:gd name="connsiteX107" fmla="*/ 9619109 w 9683888"/>
              <a:gd name="connsiteY107" fmla="*/ 39994 h 74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83888" h="743457">
                <a:moveTo>
                  <a:pt x="9683888" y="0"/>
                </a:moveTo>
                <a:lnTo>
                  <a:pt x="0" y="0"/>
                </a:lnTo>
                <a:lnTo>
                  <a:pt x="0" y="365878"/>
                </a:lnTo>
                <a:lnTo>
                  <a:pt x="11844" y="367909"/>
                </a:lnTo>
                <a:cubicBezTo>
                  <a:pt x="50423" y="374387"/>
                  <a:pt x="87879" y="380746"/>
                  <a:pt x="106208" y="385974"/>
                </a:cubicBezTo>
                <a:cubicBezTo>
                  <a:pt x="119919" y="389979"/>
                  <a:pt x="149687" y="402128"/>
                  <a:pt x="183667" y="399162"/>
                </a:cubicBezTo>
                <a:cubicBezTo>
                  <a:pt x="228274" y="394575"/>
                  <a:pt x="256969" y="398315"/>
                  <a:pt x="292430" y="390408"/>
                </a:cubicBezTo>
                <a:cubicBezTo>
                  <a:pt x="325377" y="395694"/>
                  <a:pt x="374510" y="420053"/>
                  <a:pt x="386942" y="395582"/>
                </a:cubicBezTo>
                <a:cubicBezTo>
                  <a:pt x="400429" y="416427"/>
                  <a:pt x="451168" y="399411"/>
                  <a:pt x="485751" y="408404"/>
                </a:cubicBezTo>
                <a:cubicBezTo>
                  <a:pt x="520399" y="423586"/>
                  <a:pt x="570416" y="404235"/>
                  <a:pt x="604107" y="418647"/>
                </a:cubicBezTo>
                <a:cubicBezTo>
                  <a:pt x="633631" y="425521"/>
                  <a:pt x="672063" y="446364"/>
                  <a:pt x="694081" y="449524"/>
                </a:cubicBezTo>
                <a:cubicBezTo>
                  <a:pt x="700528" y="463278"/>
                  <a:pt x="713487" y="450700"/>
                  <a:pt x="762452" y="456090"/>
                </a:cubicBezTo>
                <a:cubicBezTo>
                  <a:pt x="811417" y="461479"/>
                  <a:pt x="935420" y="470466"/>
                  <a:pt x="987872" y="481862"/>
                </a:cubicBezTo>
                <a:cubicBezTo>
                  <a:pt x="1018493" y="475799"/>
                  <a:pt x="1019470" y="516810"/>
                  <a:pt x="1077163" y="524467"/>
                </a:cubicBezTo>
                <a:cubicBezTo>
                  <a:pt x="1124222" y="535807"/>
                  <a:pt x="1202940" y="574855"/>
                  <a:pt x="1258716" y="587975"/>
                </a:cubicBezTo>
                <a:cubicBezTo>
                  <a:pt x="1274181" y="586466"/>
                  <a:pt x="1286859" y="589632"/>
                  <a:pt x="1298056" y="595413"/>
                </a:cubicBezTo>
                <a:lnTo>
                  <a:pt x="1327017" y="617412"/>
                </a:lnTo>
                <a:lnTo>
                  <a:pt x="1347909" y="620209"/>
                </a:lnTo>
                <a:cubicBezTo>
                  <a:pt x="1377004" y="628445"/>
                  <a:pt x="1394712" y="616344"/>
                  <a:pt x="1421792" y="626139"/>
                </a:cubicBezTo>
                <a:cubicBezTo>
                  <a:pt x="1466260" y="647543"/>
                  <a:pt x="1506099" y="610975"/>
                  <a:pt x="1519789" y="645011"/>
                </a:cubicBezTo>
                <a:cubicBezTo>
                  <a:pt x="1556219" y="665699"/>
                  <a:pt x="1578776" y="668950"/>
                  <a:pt x="1620886" y="687715"/>
                </a:cubicBezTo>
                <a:cubicBezTo>
                  <a:pt x="1658228" y="693647"/>
                  <a:pt x="1636224" y="694371"/>
                  <a:pt x="1676745" y="690130"/>
                </a:cubicBezTo>
                <a:cubicBezTo>
                  <a:pt x="1713709" y="697532"/>
                  <a:pt x="1774627" y="701403"/>
                  <a:pt x="1832228" y="690860"/>
                </a:cubicBezTo>
                <a:cubicBezTo>
                  <a:pt x="1866586" y="689181"/>
                  <a:pt x="1949046" y="755765"/>
                  <a:pt x="1980464" y="704858"/>
                </a:cubicBezTo>
                <a:cubicBezTo>
                  <a:pt x="2001472" y="716610"/>
                  <a:pt x="2020758" y="710467"/>
                  <a:pt x="2051150" y="711187"/>
                </a:cubicBezTo>
                <a:cubicBezTo>
                  <a:pt x="2081543" y="711907"/>
                  <a:pt x="2117567" y="736153"/>
                  <a:pt x="2162824" y="709178"/>
                </a:cubicBezTo>
                <a:cubicBezTo>
                  <a:pt x="2219712" y="701824"/>
                  <a:pt x="2181421" y="742368"/>
                  <a:pt x="2259859" y="718188"/>
                </a:cubicBezTo>
                <a:cubicBezTo>
                  <a:pt x="2296623" y="733933"/>
                  <a:pt x="2337412" y="741012"/>
                  <a:pt x="2378290" y="738748"/>
                </a:cubicBezTo>
                <a:cubicBezTo>
                  <a:pt x="2380041" y="725410"/>
                  <a:pt x="2399659" y="741017"/>
                  <a:pt x="2407828" y="743457"/>
                </a:cubicBezTo>
                <a:cubicBezTo>
                  <a:pt x="2406113" y="735180"/>
                  <a:pt x="2421642" y="728742"/>
                  <a:pt x="2428936" y="734697"/>
                </a:cubicBezTo>
                <a:cubicBezTo>
                  <a:pt x="2468648" y="720822"/>
                  <a:pt x="2584275" y="677579"/>
                  <a:pt x="2646106" y="660204"/>
                </a:cubicBezTo>
                <a:cubicBezTo>
                  <a:pt x="2706894" y="652346"/>
                  <a:pt x="2738390" y="612318"/>
                  <a:pt x="2799920" y="630451"/>
                </a:cubicBezTo>
                <a:cubicBezTo>
                  <a:pt x="2856798" y="622940"/>
                  <a:pt x="2902940" y="602232"/>
                  <a:pt x="2953556" y="607173"/>
                </a:cubicBezTo>
                <a:cubicBezTo>
                  <a:pt x="2970626" y="593247"/>
                  <a:pt x="2988095" y="586399"/>
                  <a:pt x="3009839" y="601743"/>
                </a:cubicBezTo>
                <a:cubicBezTo>
                  <a:pt x="3046166" y="594868"/>
                  <a:pt x="3085682" y="586046"/>
                  <a:pt x="3115016" y="584982"/>
                </a:cubicBezTo>
                <a:cubicBezTo>
                  <a:pt x="3144992" y="587935"/>
                  <a:pt x="3158740" y="599045"/>
                  <a:pt x="3185844" y="595356"/>
                </a:cubicBezTo>
                <a:cubicBezTo>
                  <a:pt x="3209939" y="576197"/>
                  <a:pt x="3221731" y="614583"/>
                  <a:pt x="3246013" y="592418"/>
                </a:cubicBezTo>
                <a:cubicBezTo>
                  <a:pt x="3228976" y="565486"/>
                  <a:pt x="3320172" y="599686"/>
                  <a:pt x="3313565" y="574138"/>
                </a:cubicBezTo>
                <a:cubicBezTo>
                  <a:pt x="3341586" y="564515"/>
                  <a:pt x="3371901" y="555346"/>
                  <a:pt x="3414143" y="553730"/>
                </a:cubicBezTo>
                <a:cubicBezTo>
                  <a:pt x="3463229" y="557630"/>
                  <a:pt x="3476532" y="539673"/>
                  <a:pt x="3552895" y="548563"/>
                </a:cubicBezTo>
                <a:cubicBezTo>
                  <a:pt x="3620356" y="561042"/>
                  <a:pt x="3688830" y="574962"/>
                  <a:pt x="3753012" y="599520"/>
                </a:cubicBezTo>
                <a:cubicBezTo>
                  <a:pt x="3769580" y="615048"/>
                  <a:pt x="3777112" y="602961"/>
                  <a:pt x="3804392" y="604131"/>
                </a:cubicBezTo>
                <a:cubicBezTo>
                  <a:pt x="3831672" y="605301"/>
                  <a:pt x="3878076" y="605222"/>
                  <a:pt x="3916696" y="606540"/>
                </a:cubicBezTo>
                <a:cubicBezTo>
                  <a:pt x="3970533" y="603881"/>
                  <a:pt x="3981244" y="618066"/>
                  <a:pt x="4063849" y="604058"/>
                </a:cubicBezTo>
                <a:cubicBezTo>
                  <a:pt x="4074473" y="605185"/>
                  <a:pt x="4134611" y="589365"/>
                  <a:pt x="4172179" y="592355"/>
                </a:cubicBezTo>
                <a:cubicBezTo>
                  <a:pt x="4180554" y="576172"/>
                  <a:pt x="4255433" y="602075"/>
                  <a:pt x="4276294" y="587119"/>
                </a:cubicBezTo>
                <a:cubicBezTo>
                  <a:pt x="4326119" y="586973"/>
                  <a:pt x="4361692" y="573867"/>
                  <a:pt x="4411090" y="575600"/>
                </a:cubicBezTo>
                <a:cubicBezTo>
                  <a:pt x="4465125" y="575500"/>
                  <a:pt x="4518088" y="570805"/>
                  <a:pt x="4540465" y="567464"/>
                </a:cubicBezTo>
                <a:lnTo>
                  <a:pt x="4545352" y="555554"/>
                </a:lnTo>
                <a:lnTo>
                  <a:pt x="4564014" y="553660"/>
                </a:lnTo>
                <a:lnTo>
                  <a:pt x="4568602" y="550913"/>
                </a:lnTo>
                <a:cubicBezTo>
                  <a:pt x="4577353" y="545618"/>
                  <a:pt x="4586105" y="540734"/>
                  <a:pt x="4595289" y="537407"/>
                </a:cubicBezTo>
                <a:cubicBezTo>
                  <a:pt x="4623104" y="537511"/>
                  <a:pt x="4660764" y="533229"/>
                  <a:pt x="4739026" y="532483"/>
                </a:cubicBezTo>
                <a:cubicBezTo>
                  <a:pt x="4806238" y="527255"/>
                  <a:pt x="4944577" y="524439"/>
                  <a:pt x="5061335" y="545635"/>
                </a:cubicBezTo>
                <a:cubicBezTo>
                  <a:pt x="5167156" y="553533"/>
                  <a:pt x="5251789" y="586167"/>
                  <a:pt x="5338634" y="595754"/>
                </a:cubicBezTo>
                <a:cubicBezTo>
                  <a:pt x="5415763" y="589622"/>
                  <a:pt x="5434719" y="609365"/>
                  <a:pt x="5529430" y="606335"/>
                </a:cubicBezTo>
                <a:cubicBezTo>
                  <a:pt x="5534498" y="613561"/>
                  <a:pt x="5597157" y="603269"/>
                  <a:pt x="5604039" y="607676"/>
                </a:cubicBezTo>
                <a:lnTo>
                  <a:pt x="5625281" y="617253"/>
                </a:lnTo>
                <a:lnTo>
                  <a:pt x="5628138" y="615483"/>
                </a:lnTo>
                <a:cubicBezTo>
                  <a:pt x="5640641" y="612245"/>
                  <a:pt x="5648217" y="613966"/>
                  <a:pt x="5653593" y="617873"/>
                </a:cubicBezTo>
                <a:lnTo>
                  <a:pt x="5658658" y="624279"/>
                </a:lnTo>
                <a:lnTo>
                  <a:pt x="5675963" y="627762"/>
                </a:lnTo>
                <a:lnTo>
                  <a:pt x="5709625" y="639593"/>
                </a:lnTo>
                <a:lnTo>
                  <a:pt x="5716324" y="637148"/>
                </a:lnTo>
                <a:lnTo>
                  <a:pt x="5767720" y="647737"/>
                </a:lnTo>
                <a:lnTo>
                  <a:pt x="5768619" y="645671"/>
                </a:lnTo>
                <a:cubicBezTo>
                  <a:pt x="5776130" y="642927"/>
                  <a:pt x="5830922" y="636226"/>
                  <a:pt x="5858696" y="628099"/>
                </a:cubicBezTo>
                <a:lnTo>
                  <a:pt x="5935260" y="596904"/>
                </a:lnTo>
                <a:lnTo>
                  <a:pt x="5946176" y="597874"/>
                </a:lnTo>
                <a:lnTo>
                  <a:pt x="5946447" y="597396"/>
                </a:lnTo>
                <a:cubicBezTo>
                  <a:pt x="5948934" y="596546"/>
                  <a:pt x="5952567" y="596468"/>
                  <a:pt x="5958069" y="597432"/>
                </a:cubicBezTo>
                <a:lnTo>
                  <a:pt x="5966081" y="599643"/>
                </a:lnTo>
                <a:lnTo>
                  <a:pt x="5987259" y="601523"/>
                </a:lnTo>
                <a:lnTo>
                  <a:pt x="5994905" y="598873"/>
                </a:lnTo>
                <a:cubicBezTo>
                  <a:pt x="6020610" y="579716"/>
                  <a:pt x="6016968" y="560235"/>
                  <a:pt x="6054803" y="541202"/>
                </a:cubicBezTo>
                <a:cubicBezTo>
                  <a:pt x="6108247" y="527358"/>
                  <a:pt x="6130976" y="484538"/>
                  <a:pt x="6188672" y="496389"/>
                </a:cubicBezTo>
                <a:cubicBezTo>
                  <a:pt x="6238659" y="483279"/>
                  <a:pt x="6277194" y="458153"/>
                  <a:pt x="6323280" y="458013"/>
                </a:cubicBezTo>
                <a:cubicBezTo>
                  <a:pt x="6368044" y="444385"/>
                  <a:pt x="6422801" y="420428"/>
                  <a:pt x="6457257" y="414621"/>
                </a:cubicBezTo>
                <a:cubicBezTo>
                  <a:pt x="6483424" y="410645"/>
                  <a:pt x="6508964" y="423228"/>
                  <a:pt x="6530019" y="423168"/>
                </a:cubicBezTo>
                <a:cubicBezTo>
                  <a:pt x="6558276" y="416578"/>
                  <a:pt x="6600264" y="386690"/>
                  <a:pt x="6626800" y="375078"/>
                </a:cubicBezTo>
                <a:cubicBezTo>
                  <a:pt x="6664418" y="400828"/>
                  <a:pt x="6655535" y="354302"/>
                  <a:pt x="6689231" y="353501"/>
                </a:cubicBezTo>
                <a:cubicBezTo>
                  <a:pt x="6708837" y="361122"/>
                  <a:pt x="6719642" y="359485"/>
                  <a:pt x="6726440" y="340276"/>
                </a:cubicBezTo>
                <a:cubicBezTo>
                  <a:pt x="6818329" y="378763"/>
                  <a:pt x="6765502" y="328183"/>
                  <a:pt x="6835228" y="329393"/>
                </a:cubicBezTo>
                <a:cubicBezTo>
                  <a:pt x="6897464" y="335048"/>
                  <a:pt x="6962224" y="329085"/>
                  <a:pt x="7039363" y="370823"/>
                </a:cubicBezTo>
                <a:cubicBezTo>
                  <a:pt x="7056368" y="384567"/>
                  <a:pt x="7070539" y="363899"/>
                  <a:pt x="7095156" y="366075"/>
                </a:cubicBezTo>
                <a:cubicBezTo>
                  <a:pt x="7119772" y="368250"/>
                  <a:pt x="7153748" y="385714"/>
                  <a:pt x="7187061" y="383876"/>
                </a:cubicBezTo>
                <a:cubicBezTo>
                  <a:pt x="7242115" y="377604"/>
                  <a:pt x="7270954" y="334249"/>
                  <a:pt x="7295039" y="355046"/>
                </a:cubicBezTo>
                <a:cubicBezTo>
                  <a:pt x="7320104" y="344159"/>
                  <a:pt x="7343179" y="301443"/>
                  <a:pt x="7373651" y="322299"/>
                </a:cubicBezTo>
                <a:cubicBezTo>
                  <a:pt x="7367160" y="298575"/>
                  <a:pt x="7410095" y="329040"/>
                  <a:pt x="7418964" y="308685"/>
                </a:cubicBezTo>
                <a:cubicBezTo>
                  <a:pt x="7424243" y="291807"/>
                  <a:pt x="7438503" y="297117"/>
                  <a:pt x="7450568" y="293511"/>
                </a:cubicBezTo>
                <a:cubicBezTo>
                  <a:pt x="7461276" y="277652"/>
                  <a:pt x="7519437" y="275664"/>
                  <a:pt x="7538380" y="283235"/>
                </a:cubicBezTo>
                <a:cubicBezTo>
                  <a:pt x="7594343" y="271879"/>
                  <a:pt x="7734488" y="231676"/>
                  <a:pt x="7786348" y="225377"/>
                </a:cubicBezTo>
                <a:cubicBezTo>
                  <a:pt x="7797693" y="277094"/>
                  <a:pt x="7847327" y="236176"/>
                  <a:pt x="7849534" y="245434"/>
                </a:cubicBezTo>
                <a:cubicBezTo>
                  <a:pt x="7894253" y="231282"/>
                  <a:pt x="7937937" y="238796"/>
                  <a:pt x="7981165" y="222252"/>
                </a:cubicBezTo>
                <a:cubicBezTo>
                  <a:pt x="8066564" y="234459"/>
                  <a:pt x="8127007" y="235277"/>
                  <a:pt x="8171882" y="222497"/>
                </a:cubicBezTo>
                <a:cubicBezTo>
                  <a:pt x="8183092" y="205785"/>
                  <a:pt x="8217423" y="177145"/>
                  <a:pt x="8242270" y="180535"/>
                </a:cubicBezTo>
                <a:cubicBezTo>
                  <a:pt x="8294138" y="178846"/>
                  <a:pt x="8410926" y="208334"/>
                  <a:pt x="8490152" y="209193"/>
                </a:cubicBezTo>
                <a:cubicBezTo>
                  <a:pt x="8558493" y="195433"/>
                  <a:pt x="8564727" y="233466"/>
                  <a:pt x="8622272" y="188859"/>
                </a:cubicBezTo>
                <a:cubicBezTo>
                  <a:pt x="8659556" y="191317"/>
                  <a:pt x="8666988" y="178214"/>
                  <a:pt x="8738606" y="208945"/>
                </a:cubicBezTo>
                <a:cubicBezTo>
                  <a:pt x="8769507" y="208543"/>
                  <a:pt x="8800406" y="224019"/>
                  <a:pt x="8831307" y="207738"/>
                </a:cubicBezTo>
                <a:cubicBezTo>
                  <a:pt x="8836477" y="191612"/>
                  <a:pt x="8870109" y="182455"/>
                  <a:pt x="8891432" y="184510"/>
                </a:cubicBezTo>
                <a:cubicBezTo>
                  <a:pt x="8876795" y="135260"/>
                  <a:pt x="8938553" y="173381"/>
                  <a:pt x="8946980" y="145578"/>
                </a:cubicBezTo>
                <a:cubicBezTo>
                  <a:pt x="9010957" y="156064"/>
                  <a:pt x="9046552" y="157746"/>
                  <a:pt x="9107760" y="128052"/>
                </a:cubicBezTo>
                <a:cubicBezTo>
                  <a:pt x="9135191" y="151813"/>
                  <a:pt x="9184204" y="114911"/>
                  <a:pt x="9195623" y="100212"/>
                </a:cubicBezTo>
                <a:cubicBezTo>
                  <a:pt x="9222736" y="85917"/>
                  <a:pt x="9230892" y="98248"/>
                  <a:pt x="9256898" y="73900"/>
                </a:cubicBezTo>
                <a:cubicBezTo>
                  <a:pt x="9276443" y="63724"/>
                  <a:pt x="9334001" y="80454"/>
                  <a:pt x="9351740" y="80439"/>
                </a:cubicBezTo>
                <a:cubicBezTo>
                  <a:pt x="9398889" y="82633"/>
                  <a:pt x="9473718" y="102566"/>
                  <a:pt x="9539796" y="87069"/>
                </a:cubicBezTo>
                <a:cubicBezTo>
                  <a:pt x="9565852" y="70987"/>
                  <a:pt x="9591569" y="56211"/>
                  <a:pt x="9619109" y="399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Rectangle 3">
            <a:extLst>
              <a:ext uri="{FF2B5EF4-FFF2-40B4-BE49-F238E27FC236}">
                <a16:creationId xmlns:a16="http://schemas.microsoft.com/office/drawing/2014/main" id="{14E4BA59-3ADB-E243-A900-F71E3816CADC}"/>
              </a:ext>
            </a:extLst>
          </p:cNvPr>
          <p:cNvSpPr/>
          <p:nvPr/>
        </p:nvSpPr>
        <p:spPr>
          <a:xfrm>
            <a:off x="745799" y="1228752"/>
            <a:ext cx="6260052" cy="3230883"/>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000" b="1" dirty="0"/>
              <a:t>Size </a:t>
            </a:r>
            <a:endParaRPr lang="en-US" sz="2000" dirty="0"/>
          </a:p>
          <a:p>
            <a:pPr>
              <a:lnSpc>
                <a:spcPct val="90000"/>
              </a:lnSpc>
              <a:spcAft>
                <a:spcPts val="600"/>
              </a:spcAft>
            </a:pPr>
            <a:r>
              <a:rPr lang="en-US" sz="2000" dirty="0"/>
              <a:t>	o    Major or Maximus (large) </a:t>
            </a:r>
          </a:p>
          <a:p>
            <a:pPr marL="1257300" lvl="2" indent="-342900">
              <a:buFont typeface="Courier New" panose="02070309020205020404" pitchFamily="49" charset="0"/>
              <a:buChar char="o"/>
            </a:pPr>
            <a:r>
              <a:rPr lang="en-US" sz="2000" dirty="0">
                <a:effectLst>
                  <a:outerShdw blurRad="38100" dist="38100" dir="2700000" algn="tl">
                    <a:srgbClr val="000000">
                      <a:alpha val="43137"/>
                    </a:srgbClr>
                  </a:outerShdw>
                </a:effectLst>
                <a:cs typeface="Aharoni" panose="02010803020104030203" pitchFamily="2" charset="-79"/>
              </a:rPr>
              <a:t>Minor or </a:t>
            </a:r>
            <a:r>
              <a:rPr lang="en-US" sz="2000" dirty="0" err="1">
                <a:effectLst>
                  <a:outerShdw blurRad="38100" dist="38100" dir="2700000" algn="tl">
                    <a:srgbClr val="000000">
                      <a:alpha val="43137"/>
                    </a:srgbClr>
                  </a:outerShdw>
                </a:effectLst>
                <a:cs typeface="Aharoni" panose="02010803020104030203" pitchFamily="2" charset="-79"/>
              </a:rPr>
              <a:t>minimus</a:t>
            </a:r>
            <a:r>
              <a:rPr lang="en-US" sz="2000" dirty="0">
                <a:effectLst>
                  <a:outerShdw blurRad="38100" dist="38100" dir="2700000" algn="tl">
                    <a:srgbClr val="000000">
                      <a:alpha val="43137"/>
                    </a:srgbClr>
                  </a:outerShdw>
                </a:effectLst>
                <a:cs typeface="Aharoni" panose="02010803020104030203" pitchFamily="2" charset="-79"/>
              </a:rPr>
              <a:t> </a:t>
            </a:r>
            <a:r>
              <a:rPr lang="en-US" sz="2000" dirty="0">
                <a:cs typeface="Aharoni" panose="02010803020104030203" pitchFamily="2" charset="-79"/>
              </a:rPr>
              <a:t>(small).</a:t>
            </a:r>
          </a:p>
          <a:p>
            <a:pPr marL="1257300" lvl="2" indent="-342900">
              <a:buFont typeface="Courier New" panose="02070309020205020404" pitchFamily="49" charset="0"/>
              <a:buChar char="o"/>
            </a:pPr>
            <a:r>
              <a:rPr lang="en-US" sz="2000" dirty="0">
                <a:effectLst>
                  <a:outerShdw blurRad="38100" dist="38100" dir="2700000" algn="tl">
                    <a:srgbClr val="000000">
                      <a:alpha val="43137"/>
                    </a:srgbClr>
                  </a:outerShdw>
                </a:effectLst>
                <a:cs typeface="Aharoni" panose="02010803020104030203" pitchFamily="2" charset="-79"/>
              </a:rPr>
              <a:t>Latissimus</a:t>
            </a:r>
            <a:r>
              <a:rPr lang="en-US" sz="2000" dirty="0">
                <a:cs typeface="Aharoni" panose="02010803020104030203" pitchFamily="2" charset="-79"/>
              </a:rPr>
              <a:t> (broad).</a:t>
            </a:r>
          </a:p>
          <a:p>
            <a:pPr marL="1257300" lvl="2" indent="-342900">
              <a:buFont typeface="Courier New" panose="02070309020205020404" pitchFamily="49" charset="0"/>
              <a:buChar char="o"/>
            </a:pPr>
            <a:r>
              <a:rPr lang="en-US" sz="2000" dirty="0">
                <a:effectLst>
                  <a:outerShdw blurRad="38100" dist="38100" dir="2700000" algn="tl">
                    <a:srgbClr val="000000">
                      <a:alpha val="43137"/>
                    </a:srgbClr>
                  </a:outerShdw>
                </a:effectLst>
                <a:cs typeface="Aharoni" panose="02010803020104030203" pitchFamily="2" charset="-79"/>
              </a:rPr>
              <a:t>Longus</a:t>
            </a:r>
            <a:r>
              <a:rPr lang="en-US" sz="2000" dirty="0">
                <a:cs typeface="Aharoni" panose="02010803020104030203" pitchFamily="2" charset="-79"/>
              </a:rPr>
              <a:t> (long).</a:t>
            </a:r>
          </a:p>
          <a:p>
            <a:pPr marL="1257300" lvl="2" indent="-342900">
              <a:buFont typeface="Courier New" panose="02070309020205020404" pitchFamily="49" charset="0"/>
              <a:buChar char="o"/>
            </a:pPr>
            <a:r>
              <a:rPr lang="en-US" sz="2000" dirty="0">
                <a:effectLst>
                  <a:outerShdw blurRad="38100" dist="38100" dir="2700000" algn="tl">
                    <a:srgbClr val="000000">
                      <a:alpha val="43137"/>
                    </a:srgbClr>
                  </a:outerShdw>
                </a:effectLst>
                <a:cs typeface="Aharoni" panose="02010803020104030203" pitchFamily="2" charset="-79"/>
              </a:rPr>
              <a:t>Brevis</a:t>
            </a:r>
            <a:r>
              <a:rPr lang="en-US" sz="2000" dirty="0">
                <a:cs typeface="Aharoni" panose="02010803020104030203" pitchFamily="2" charset="-79"/>
              </a:rPr>
              <a:t> (short).</a:t>
            </a:r>
          </a:p>
          <a:p>
            <a:pPr>
              <a:lnSpc>
                <a:spcPct val="90000"/>
              </a:lnSpc>
              <a:spcAft>
                <a:spcPts val="600"/>
              </a:spcAft>
            </a:pPr>
            <a:endParaRPr lang="en-US" sz="2000" dirty="0"/>
          </a:p>
          <a:p>
            <a:pPr indent="-228600">
              <a:lnSpc>
                <a:spcPct val="90000"/>
              </a:lnSpc>
              <a:spcAft>
                <a:spcPts val="600"/>
              </a:spcAft>
              <a:buFont typeface="Arial" panose="020B0604020202020204" pitchFamily="34" charset="0"/>
              <a:buChar char="•"/>
            </a:pPr>
            <a:r>
              <a:rPr lang="en-US" sz="2000" b="1" dirty="0"/>
              <a:t>Position </a:t>
            </a:r>
            <a:endParaRPr lang="en-US" sz="2000" dirty="0"/>
          </a:p>
          <a:p>
            <a:pPr>
              <a:lnSpc>
                <a:spcPct val="90000"/>
              </a:lnSpc>
              <a:spcAft>
                <a:spcPts val="600"/>
              </a:spcAft>
            </a:pPr>
            <a:r>
              <a:rPr lang="en-US" sz="2000" dirty="0"/>
              <a:t>	o Pectoralis (pectoral region) </a:t>
            </a:r>
          </a:p>
          <a:p>
            <a:pPr indent="-228600">
              <a:lnSpc>
                <a:spcPct val="90000"/>
              </a:lnSpc>
              <a:spcAft>
                <a:spcPts val="600"/>
              </a:spcAft>
              <a:buFont typeface="Arial" panose="020B0604020202020204" pitchFamily="34" charset="0"/>
              <a:buChar char="•"/>
            </a:pPr>
            <a:r>
              <a:rPr lang="en-US" sz="2000" b="1" dirty="0"/>
              <a:t>Depth </a:t>
            </a:r>
            <a:endParaRPr lang="en-US" sz="2000" dirty="0"/>
          </a:p>
          <a:p>
            <a:pPr>
              <a:lnSpc>
                <a:spcPct val="90000"/>
              </a:lnSpc>
              <a:spcAft>
                <a:spcPts val="600"/>
              </a:spcAft>
            </a:pPr>
            <a:r>
              <a:rPr lang="en-US" sz="2000" dirty="0"/>
              <a:t>	o    Superficialis (superficial)</a:t>
            </a:r>
          </a:p>
          <a:p>
            <a:pPr marL="1257300" lvl="2" indent="-342900">
              <a:buFont typeface="Courier New" panose="02070309020205020404" pitchFamily="49" charset="0"/>
              <a:buChar char="o"/>
            </a:pPr>
            <a:r>
              <a:rPr lang="en-US" sz="2000" dirty="0" err="1">
                <a:cs typeface="Aharoni" panose="02010803020104030203" pitchFamily="2" charset="-79"/>
              </a:rPr>
              <a:t>Profundus</a:t>
            </a:r>
            <a:r>
              <a:rPr lang="en-US" sz="2000" dirty="0">
                <a:cs typeface="Aharoni" panose="02010803020104030203" pitchFamily="2" charset="-79"/>
              </a:rPr>
              <a:t> (deep).</a:t>
            </a:r>
          </a:p>
          <a:p>
            <a:pPr marL="1257300" lvl="2" indent="-342900">
              <a:buFont typeface="Courier New" panose="02070309020205020404" pitchFamily="49" charset="0"/>
              <a:buChar char="o"/>
            </a:pPr>
            <a:r>
              <a:rPr lang="en-US" sz="2000" dirty="0">
                <a:cs typeface="Aharoni" panose="02010803020104030203" pitchFamily="2" charset="-79"/>
              </a:rPr>
              <a:t>Externus (external).</a:t>
            </a:r>
          </a:p>
          <a:p>
            <a:pPr>
              <a:lnSpc>
                <a:spcPct val="90000"/>
              </a:lnSpc>
              <a:spcAft>
                <a:spcPts val="600"/>
              </a:spcAft>
            </a:pPr>
            <a:endParaRPr lang="en-US" sz="2000" dirty="0"/>
          </a:p>
          <a:p>
            <a:pPr>
              <a:lnSpc>
                <a:spcPct val="90000"/>
              </a:lnSpc>
              <a:spcAft>
                <a:spcPts val="600"/>
              </a:spcAft>
            </a:pPr>
            <a:r>
              <a:rPr lang="en-US" sz="2000" dirty="0"/>
              <a:t> </a:t>
            </a:r>
          </a:p>
          <a:p>
            <a:pPr>
              <a:lnSpc>
                <a:spcPct val="90000"/>
              </a:lnSpc>
              <a:spcAft>
                <a:spcPts val="600"/>
              </a:spcAft>
            </a:pPr>
            <a:r>
              <a:rPr lang="en-US" sz="2000" dirty="0"/>
              <a:t/>
            </a:r>
            <a:br>
              <a:rPr lang="en-US" sz="2000" dirty="0"/>
            </a:br>
            <a:endParaRPr lang="en-US" sz="2000" dirty="0">
              <a:effectLst/>
            </a:endParaRPr>
          </a:p>
        </p:txBody>
      </p:sp>
      <p:sp>
        <p:nvSpPr>
          <p:cNvPr id="18" name="Freeform: Shape 13">
            <a:extLst>
              <a:ext uri="{FF2B5EF4-FFF2-40B4-BE49-F238E27FC236}">
                <a16:creationId xmlns:a16="http://schemas.microsoft.com/office/drawing/2014/main" id="{F3BD3BB9-3CB5-4253-A27D-6B7904723D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9827"/>
            <a:ext cx="10680562" cy="1078174"/>
          </a:xfrm>
          <a:custGeom>
            <a:avLst/>
            <a:gdLst>
              <a:gd name="connsiteX0" fmla="*/ 3617689 w 10680562"/>
              <a:gd name="connsiteY0" fmla="*/ 0 h 1605023"/>
              <a:gd name="connsiteX1" fmla="*/ 3635901 w 10680562"/>
              <a:gd name="connsiteY1" fmla="*/ 7738 h 1605023"/>
              <a:gd name="connsiteX2" fmla="*/ 3690891 w 10680562"/>
              <a:gd name="connsiteY2" fmla="*/ 7049 h 1605023"/>
              <a:gd name="connsiteX3" fmla="*/ 3832247 w 10680562"/>
              <a:gd name="connsiteY3" fmla="*/ 13937 h 1605023"/>
              <a:gd name="connsiteX4" fmla="*/ 3999111 w 10680562"/>
              <a:gd name="connsiteY4" fmla="*/ 44624 h 1605023"/>
              <a:gd name="connsiteX5" fmla="*/ 4034676 w 10680562"/>
              <a:gd name="connsiteY5" fmla="*/ 48775 h 1605023"/>
              <a:gd name="connsiteX6" fmla="*/ 4065394 w 10680562"/>
              <a:gd name="connsiteY6" fmla="*/ 42879 h 1605023"/>
              <a:gd name="connsiteX7" fmla="*/ 4072648 w 10680562"/>
              <a:gd name="connsiteY7" fmla="*/ 33262 h 1605023"/>
              <a:gd name="connsiteX8" fmla="*/ 4092232 w 10680562"/>
              <a:gd name="connsiteY8" fmla="*/ 34026 h 1605023"/>
              <a:gd name="connsiteX9" fmla="*/ 4097470 w 10680562"/>
              <a:gd name="connsiteY9" fmla="*/ 32252 h 1605023"/>
              <a:gd name="connsiteX10" fmla="*/ 4127488 w 10680562"/>
              <a:gd name="connsiteY10" fmla="*/ 24056 h 1605023"/>
              <a:gd name="connsiteX11" fmla="*/ 4190803 w 10680562"/>
              <a:gd name="connsiteY11" fmla="*/ 55685 h 1605023"/>
              <a:gd name="connsiteX12" fmla="*/ 4269333 w 10680562"/>
              <a:gd name="connsiteY12" fmla="*/ 54186 h 1605023"/>
              <a:gd name="connsiteX13" fmla="*/ 4481486 w 10680562"/>
              <a:gd name="connsiteY13" fmla="*/ 116915 h 1605023"/>
              <a:gd name="connsiteX14" fmla="*/ 4651418 w 10680562"/>
              <a:gd name="connsiteY14" fmla="*/ 150071 h 1605023"/>
              <a:gd name="connsiteX15" fmla="*/ 4863575 w 10680562"/>
              <a:gd name="connsiteY15" fmla="*/ 175458 h 1605023"/>
              <a:gd name="connsiteX16" fmla="*/ 5013635 w 10680562"/>
              <a:gd name="connsiteY16" fmla="*/ 213928 h 1605023"/>
              <a:gd name="connsiteX17" fmla="*/ 5203044 w 10680562"/>
              <a:gd name="connsiteY17" fmla="*/ 228946 h 1605023"/>
              <a:gd name="connsiteX18" fmla="*/ 5207070 w 10680562"/>
              <a:gd name="connsiteY18" fmla="*/ 235105 h 1605023"/>
              <a:gd name="connsiteX19" fmla="*/ 5224253 w 10680562"/>
              <a:gd name="connsiteY19" fmla="*/ 240320 h 1605023"/>
              <a:gd name="connsiteX20" fmla="*/ 5256736 w 10680562"/>
              <a:gd name="connsiteY20" fmla="*/ 254811 h 1605023"/>
              <a:gd name="connsiteX21" fmla="*/ 5264095 w 10680562"/>
              <a:gd name="connsiteY21" fmla="*/ 253567 h 1605023"/>
              <a:gd name="connsiteX22" fmla="*/ 5315084 w 10680562"/>
              <a:gd name="connsiteY22" fmla="*/ 269264 h 1605023"/>
              <a:gd name="connsiteX23" fmla="*/ 5316393 w 10680562"/>
              <a:gd name="connsiteY23" fmla="*/ 267603 h 1605023"/>
              <a:gd name="connsiteX24" fmla="*/ 5333427 w 10680562"/>
              <a:gd name="connsiteY24" fmla="*/ 263823 h 1605023"/>
              <a:gd name="connsiteX25" fmla="*/ 5364589 w 10680562"/>
              <a:gd name="connsiteY25" fmla="*/ 260882 h 1605023"/>
              <a:gd name="connsiteX26" fmla="*/ 5443973 w 10680562"/>
              <a:gd name="connsiteY26" fmla="*/ 230866 h 1605023"/>
              <a:gd name="connsiteX27" fmla="*/ 5497201 w 10680562"/>
              <a:gd name="connsiteY27" fmla="*/ 247023 h 1605023"/>
              <a:gd name="connsiteX28" fmla="*/ 5508269 w 10680562"/>
              <a:gd name="connsiteY28" fmla="*/ 249256 h 1605023"/>
              <a:gd name="connsiteX29" fmla="*/ 5508636 w 10680562"/>
              <a:gd name="connsiteY29" fmla="*/ 248880 h 1605023"/>
              <a:gd name="connsiteX30" fmla="*/ 5520606 w 10680562"/>
              <a:gd name="connsiteY30" fmla="*/ 250400 h 1605023"/>
              <a:gd name="connsiteX31" fmla="*/ 5528451 w 10680562"/>
              <a:gd name="connsiteY31" fmla="*/ 253330 h 1605023"/>
              <a:gd name="connsiteX32" fmla="*/ 5549923 w 10680562"/>
              <a:gd name="connsiteY32" fmla="*/ 257662 h 1605023"/>
              <a:gd name="connsiteX33" fmla="*/ 5558295 w 10680562"/>
              <a:gd name="connsiteY33" fmla="*/ 256364 h 1605023"/>
              <a:gd name="connsiteX34" fmla="*/ 5664799 w 10680562"/>
              <a:gd name="connsiteY34" fmla="*/ 278924 h 1605023"/>
              <a:gd name="connsiteX35" fmla="*/ 5796160 w 10680562"/>
              <a:gd name="connsiteY35" fmla="*/ 307979 h 1605023"/>
              <a:gd name="connsiteX36" fmla="*/ 5897647 w 10680562"/>
              <a:gd name="connsiteY36" fmla="*/ 339431 h 1605023"/>
              <a:gd name="connsiteX37" fmla="*/ 5978838 w 10680562"/>
              <a:gd name="connsiteY37" fmla="*/ 367970 h 1605023"/>
              <a:gd name="connsiteX38" fmla="*/ 6050367 w 10680562"/>
              <a:gd name="connsiteY38" fmla="*/ 386341 h 1605023"/>
              <a:gd name="connsiteX39" fmla="*/ 6140609 w 10680562"/>
              <a:gd name="connsiteY39" fmla="*/ 385135 h 1605023"/>
              <a:gd name="connsiteX40" fmla="*/ 6302950 w 10680562"/>
              <a:gd name="connsiteY40" fmla="*/ 448183 h 1605023"/>
              <a:gd name="connsiteX41" fmla="*/ 6308533 w 10680562"/>
              <a:gd name="connsiteY41" fmla="*/ 448551 h 1605023"/>
              <a:gd name="connsiteX42" fmla="*/ 6340278 w 10680562"/>
              <a:gd name="connsiteY42" fmla="*/ 468555 h 1605023"/>
              <a:gd name="connsiteX43" fmla="*/ 6341685 w 10680562"/>
              <a:gd name="connsiteY43" fmla="*/ 467587 h 1605023"/>
              <a:gd name="connsiteX44" fmla="*/ 6354862 w 10680562"/>
              <a:gd name="connsiteY44" fmla="*/ 467794 h 1605023"/>
              <a:gd name="connsiteX45" fmla="*/ 6377840 w 10680562"/>
              <a:gd name="connsiteY45" fmla="*/ 471024 h 1605023"/>
              <a:gd name="connsiteX46" fmla="*/ 6442804 w 10680562"/>
              <a:gd name="connsiteY46" fmla="*/ 463091 h 1605023"/>
              <a:gd name="connsiteX47" fmla="*/ 6476009 w 10680562"/>
              <a:gd name="connsiteY47" fmla="*/ 483807 h 1605023"/>
              <a:gd name="connsiteX48" fmla="*/ 6483237 w 10680562"/>
              <a:gd name="connsiteY48" fmla="*/ 487308 h 1605023"/>
              <a:gd name="connsiteX49" fmla="*/ 6483605 w 10680562"/>
              <a:gd name="connsiteY49" fmla="*/ 487102 h 1605023"/>
              <a:gd name="connsiteX50" fmla="*/ 6491673 w 10680562"/>
              <a:gd name="connsiteY50" fmla="*/ 490243 h 1605023"/>
              <a:gd name="connsiteX51" fmla="*/ 6496411 w 10680562"/>
              <a:gd name="connsiteY51" fmla="*/ 493689 h 1605023"/>
              <a:gd name="connsiteX52" fmla="*/ 6510429 w 10680562"/>
              <a:gd name="connsiteY52" fmla="*/ 500479 h 1605023"/>
              <a:gd name="connsiteX53" fmla="*/ 6516750 w 10680562"/>
              <a:gd name="connsiteY53" fmla="*/ 500983 h 1605023"/>
              <a:gd name="connsiteX54" fmla="*/ 6580199 w 10680562"/>
              <a:gd name="connsiteY54" fmla="*/ 483318 h 1605023"/>
              <a:gd name="connsiteX55" fmla="*/ 6690237 w 10680562"/>
              <a:gd name="connsiteY55" fmla="*/ 493051 h 1605023"/>
              <a:gd name="connsiteX56" fmla="*/ 6798356 w 10680562"/>
              <a:gd name="connsiteY56" fmla="*/ 506748 h 1605023"/>
              <a:gd name="connsiteX57" fmla="*/ 6837102 w 10680562"/>
              <a:gd name="connsiteY57" fmla="*/ 513677 h 1605023"/>
              <a:gd name="connsiteX58" fmla="*/ 6907934 w 10680562"/>
              <a:gd name="connsiteY58" fmla="*/ 517339 h 1605023"/>
              <a:gd name="connsiteX59" fmla="*/ 6941474 w 10680562"/>
              <a:gd name="connsiteY59" fmla="*/ 513632 h 1605023"/>
              <a:gd name="connsiteX60" fmla="*/ 6942754 w 10680562"/>
              <a:gd name="connsiteY60" fmla="*/ 514394 h 1605023"/>
              <a:gd name="connsiteX61" fmla="*/ 6946363 w 10680562"/>
              <a:gd name="connsiteY61" fmla="*/ 511066 h 1605023"/>
              <a:gd name="connsiteX62" fmla="*/ 6952592 w 10680562"/>
              <a:gd name="connsiteY62" fmla="*/ 510252 h 1605023"/>
              <a:gd name="connsiteX63" fmla="*/ 6968398 w 10680562"/>
              <a:gd name="connsiteY63" fmla="*/ 513946 h 1605023"/>
              <a:gd name="connsiteX64" fmla="*/ 6974142 w 10680562"/>
              <a:gd name="connsiteY64" fmla="*/ 516310 h 1605023"/>
              <a:gd name="connsiteX65" fmla="*/ 6982971 w 10680562"/>
              <a:gd name="connsiteY65" fmla="*/ 517694 h 1605023"/>
              <a:gd name="connsiteX66" fmla="*/ 6983252 w 10680562"/>
              <a:gd name="connsiteY66" fmla="*/ 517416 h 1605023"/>
              <a:gd name="connsiteX67" fmla="*/ 6991400 w 10680562"/>
              <a:gd name="connsiteY67" fmla="*/ 519321 h 1605023"/>
              <a:gd name="connsiteX68" fmla="*/ 7030460 w 10680562"/>
              <a:gd name="connsiteY68" fmla="*/ 532556 h 1605023"/>
              <a:gd name="connsiteX69" fmla="*/ 7089916 w 10680562"/>
              <a:gd name="connsiteY69" fmla="*/ 511503 h 1605023"/>
              <a:gd name="connsiteX70" fmla="*/ 7113059 w 10680562"/>
              <a:gd name="connsiteY70" fmla="*/ 509904 h 1605023"/>
              <a:gd name="connsiteX71" fmla="*/ 7125755 w 10680562"/>
              <a:gd name="connsiteY71" fmla="*/ 507393 h 1605023"/>
              <a:gd name="connsiteX72" fmla="*/ 7126765 w 10680562"/>
              <a:gd name="connsiteY72" fmla="*/ 506166 h 1605023"/>
              <a:gd name="connsiteX73" fmla="*/ 7164175 w 10680562"/>
              <a:gd name="connsiteY73" fmla="*/ 519011 h 1605023"/>
              <a:gd name="connsiteX74" fmla="*/ 7169654 w 10680562"/>
              <a:gd name="connsiteY74" fmla="*/ 518219 h 1605023"/>
              <a:gd name="connsiteX75" fmla="*/ 7193386 w 10680562"/>
              <a:gd name="connsiteY75" fmla="*/ 529788 h 1605023"/>
              <a:gd name="connsiteX76" fmla="*/ 7205997 w 10680562"/>
              <a:gd name="connsiteY76" fmla="*/ 534060 h 1605023"/>
              <a:gd name="connsiteX77" fmla="*/ 7208842 w 10680562"/>
              <a:gd name="connsiteY77" fmla="*/ 538783 h 1605023"/>
              <a:gd name="connsiteX78" fmla="*/ 7227817 w 10680562"/>
              <a:gd name="connsiteY78" fmla="*/ 543304 h 1605023"/>
              <a:gd name="connsiteX79" fmla="*/ 7230267 w 10680562"/>
              <a:gd name="connsiteY79" fmla="*/ 542497 h 1605023"/>
              <a:gd name="connsiteX80" fmla="*/ 7244913 w 10680562"/>
              <a:gd name="connsiteY80" fmla="*/ 551160 h 1605023"/>
              <a:gd name="connsiteX81" fmla="*/ 7255970 w 10680562"/>
              <a:gd name="connsiteY81" fmla="*/ 564383 h 1605023"/>
              <a:gd name="connsiteX82" fmla="*/ 7421156 w 10680562"/>
              <a:gd name="connsiteY82" fmla="*/ 584155 h 1605023"/>
              <a:gd name="connsiteX83" fmla="*/ 7553166 w 10680562"/>
              <a:gd name="connsiteY83" fmla="*/ 653085 h 1605023"/>
              <a:gd name="connsiteX84" fmla="*/ 7643092 w 10680562"/>
              <a:gd name="connsiteY84" fmla="*/ 662482 h 1605023"/>
              <a:gd name="connsiteX85" fmla="*/ 7896429 w 10680562"/>
              <a:gd name="connsiteY85" fmla="*/ 689054 h 1605023"/>
              <a:gd name="connsiteX86" fmla="*/ 7954620 w 10680562"/>
              <a:gd name="connsiteY86" fmla="*/ 689481 h 1605023"/>
              <a:gd name="connsiteX87" fmla="*/ 8000803 w 10680562"/>
              <a:gd name="connsiteY87" fmla="*/ 714583 h 1605023"/>
              <a:gd name="connsiteX88" fmla="*/ 8023216 w 10680562"/>
              <a:gd name="connsiteY88" fmla="*/ 709000 h 1605023"/>
              <a:gd name="connsiteX89" fmla="*/ 8027136 w 10680562"/>
              <a:gd name="connsiteY89" fmla="*/ 707765 h 1605023"/>
              <a:gd name="connsiteX90" fmla="*/ 8041622 w 10680562"/>
              <a:gd name="connsiteY90" fmla="*/ 708731 h 1605023"/>
              <a:gd name="connsiteX91" fmla="*/ 8047209 w 10680562"/>
              <a:gd name="connsiteY91" fmla="*/ 701624 h 1605023"/>
              <a:gd name="connsiteX92" fmla="*/ 8070088 w 10680562"/>
              <a:gd name="connsiteY92" fmla="*/ 697789 h 1605023"/>
              <a:gd name="connsiteX93" fmla="*/ 8096332 w 10680562"/>
              <a:gd name="connsiteY93" fmla="*/ 701624 h 1605023"/>
              <a:gd name="connsiteX94" fmla="*/ 8219225 w 10680562"/>
              <a:gd name="connsiteY94" fmla="*/ 728069 h 1605023"/>
              <a:gd name="connsiteX95" fmla="*/ 8293793 w 10680562"/>
              <a:gd name="connsiteY95" fmla="*/ 739200 h 1605023"/>
              <a:gd name="connsiteX96" fmla="*/ 8323753 w 10680562"/>
              <a:gd name="connsiteY96" fmla="*/ 736063 h 1605023"/>
              <a:gd name="connsiteX97" fmla="*/ 8364496 w 10680562"/>
              <a:gd name="connsiteY97" fmla="*/ 736635 h 1605023"/>
              <a:gd name="connsiteX98" fmla="*/ 8437662 w 10680562"/>
              <a:gd name="connsiteY98" fmla="*/ 731942 h 1605023"/>
              <a:gd name="connsiteX99" fmla="*/ 8533764 w 10680562"/>
              <a:gd name="connsiteY99" fmla="*/ 735554 h 1605023"/>
              <a:gd name="connsiteX100" fmla="*/ 8596769 w 10680562"/>
              <a:gd name="connsiteY100" fmla="*/ 769632 h 1605023"/>
              <a:gd name="connsiteX101" fmla="*/ 8604035 w 10680562"/>
              <a:gd name="connsiteY101" fmla="*/ 764982 h 1605023"/>
              <a:gd name="connsiteX102" fmla="*/ 8650929 w 10680562"/>
              <a:gd name="connsiteY102" fmla="*/ 773164 h 1605023"/>
              <a:gd name="connsiteX103" fmla="*/ 8806497 w 10680562"/>
              <a:gd name="connsiteY103" fmla="*/ 839707 h 1605023"/>
              <a:gd name="connsiteX104" fmla="*/ 8898377 w 10680562"/>
              <a:gd name="connsiteY104" fmla="*/ 854651 h 1605023"/>
              <a:gd name="connsiteX105" fmla="*/ 8932389 w 10680562"/>
              <a:gd name="connsiteY105" fmla="*/ 853846 h 1605023"/>
              <a:gd name="connsiteX106" fmla="*/ 8989288 w 10680562"/>
              <a:gd name="connsiteY106" fmla="*/ 852877 h 1605023"/>
              <a:gd name="connsiteX107" fmla="*/ 9035275 w 10680562"/>
              <a:gd name="connsiteY107" fmla="*/ 837110 h 1605023"/>
              <a:gd name="connsiteX108" fmla="*/ 9138626 w 10680562"/>
              <a:gd name="connsiteY108" fmla="*/ 862106 h 1605023"/>
              <a:gd name="connsiteX109" fmla="*/ 9216298 w 10680562"/>
              <a:gd name="connsiteY109" fmla="*/ 858754 h 1605023"/>
              <a:gd name="connsiteX110" fmla="*/ 9259941 w 10680562"/>
              <a:gd name="connsiteY110" fmla="*/ 861843 h 1605023"/>
              <a:gd name="connsiteX111" fmla="*/ 9380407 w 10680562"/>
              <a:gd name="connsiteY111" fmla="*/ 864825 h 1605023"/>
              <a:gd name="connsiteX112" fmla="*/ 9490772 w 10680562"/>
              <a:gd name="connsiteY112" fmla="*/ 901190 h 1605023"/>
              <a:gd name="connsiteX113" fmla="*/ 9584982 w 10680562"/>
              <a:gd name="connsiteY113" fmla="*/ 935980 h 1605023"/>
              <a:gd name="connsiteX114" fmla="*/ 9759797 w 10680562"/>
              <a:gd name="connsiteY114" fmla="*/ 1010923 h 1605023"/>
              <a:gd name="connsiteX115" fmla="*/ 9834455 w 10680562"/>
              <a:gd name="connsiteY115" fmla="*/ 1082908 h 1605023"/>
              <a:gd name="connsiteX116" fmla="*/ 9939504 w 10680562"/>
              <a:gd name="connsiteY116" fmla="*/ 1110614 h 1605023"/>
              <a:gd name="connsiteX117" fmla="*/ 10077001 w 10680562"/>
              <a:gd name="connsiteY117" fmla="*/ 1160906 h 1605023"/>
              <a:gd name="connsiteX118" fmla="*/ 10178431 w 10680562"/>
              <a:gd name="connsiteY118" fmla="*/ 1244920 h 1605023"/>
              <a:gd name="connsiteX119" fmla="*/ 10248658 w 10680562"/>
              <a:gd name="connsiteY119" fmla="*/ 1309335 h 1605023"/>
              <a:gd name="connsiteX120" fmla="*/ 10414709 w 10680562"/>
              <a:gd name="connsiteY120" fmla="*/ 1388645 h 1605023"/>
              <a:gd name="connsiteX121" fmla="*/ 10592469 w 10680562"/>
              <a:gd name="connsiteY121" fmla="*/ 1543828 h 1605023"/>
              <a:gd name="connsiteX122" fmla="*/ 10674941 w 10680562"/>
              <a:gd name="connsiteY122" fmla="*/ 1597388 h 1605023"/>
              <a:gd name="connsiteX123" fmla="*/ 10680562 w 10680562"/>
              <a:gd name="connsiteY123" fmla="*/ 1605023 h 1605023"/>
              <a:gd name="connsiteX124" fmla="*/ 0 w 10680562"/>
              <a:gd name="connsiteY124" fmla="*/ 1605023 h 1605023"/>
              <a:gd name="connsiteX125" fmla="*/ 0 w 10680562"/>
              <a:gd name="connsiteY125" fmla="*/ 415048 h 1605023"/>
              <a:gd name="connsiteX126" fmla="*/ 9656 w 10680562"/>
              <a:gd name="connsiteY126" fmla="*/ 416044 h 1605023"/>
              <a:gd name="connsiteX127" fmla="*/ 179196 w 10680562"/>
              <a:gd name="connsiteY127" fmla="*/ 423071 h 1605023"/>
              <a:gd name="connsiteX128" fmla="*/ 250912 w 10680562"/>
              <a:gd name="connsiteY128" fmla="*/ 408617 h 1605023"/>
              <a:gd name="connsiteX129" fmla="*/ 291375 w 10680562"/>
              <a:gd name="connsiteY129" fmla="*/ 403710 h 1605023"/>
              <a:gd name="connsiteX130" fmla="*/ 320542 w 10680562"/>
              <a:gd name="connsiteY130" fmla="*/ 396592 h 1605023"/>
              <a:gd name="connsiteX131" fmla="*/ 522426 w 10680562"/>
              <a:gd name="connsiteY131" fmla="*/ 407158 h 1605023"/>
              <a:gd name="connsiteX132" fmla="*/ 549068 w 10680562"/>
              <a:gd name="connsiteY132" fmla="*/ 407418 h 1605023"/>
              <a:gd name="connsiteX133" fmla="*/ 571100 w 10680562"/>
              <a:gd name="connsiteY133" fmla="*/ 400562 h 1605023"/>
              <a:gd name="connsiteX134" fmla="*/ 575457 w 10680562"/>
              <a:gd name="connsiteY134" fmla="*/ 392801 h 1605023"/>
              <a:gd name="connsiteX135" fmla="*/ 589968 w 10680562"/>
              <a:gd name="connsiteY135" fmla="*/ 391807 h 1605023"/>
              <a:gd name="connsiteX136" fmla="*/ 593649 w 10680562"/>
              <a:gd name="connsiteY136" fmla="*/ 390062 h 1605023"/>
              <a:gd name="connsiteX137" fmla="*/ 614928 w 10680562"/>
              <a:gd name="connsiteY137" fmla="*/ 381544 h 1605023"/>
              <a:gd name="connsiteX138" fmla="*/ 722580 w 10680562"/>
              <a:gd name="connsiteY138" fmla="*/ 392722 h 1605023"/>
              <a:gd name="connsiteX139" fmla="*/ 946884 w 10680562"/>
              <a:gd name="connsiteY139" fmla="*/ 411854 h 1605023"/>
              <a:gd name="connsiteX140" fmla="*/ 1210905 w 10680562"/>
              <a:gd name="connsiteY140" fmla="*/ 432414 h 1605023"/>
              <a:gd name="connsiteX141" fmla="*/ 1377854 w 10680562"/>
              <a:gd name="connsiteY141" fmla="*/ 429745 h 1605023"/>
              <a:gd name="connsiteX142" fmla="*/ 1391004 w 10680562"/>
              <a:gd name="connsiteY142" fmla="*/ 441307 h 1605023"/>
              <a:gd name="connsiteX143" fmla="*/ 1406953 w 10680562"/>
              <a:gd name="connsiteY143" fmla="*/ 447889 h 1605023"/>
              <a:gd name="connsiteX144" fmla="*/ 1409246 w 10680562"/>
              <a:gd name="connsiteY144" fmla="*/ 446765 h 1605023"/>
              <a:gd name="connsiteX145" fmla="*/ 1428800 w 10680562"/>
              <a:gd name="connsiteY145" fmla="*/ 448677 h 1605023"/>
              <a:gd name="connsiteX146" fmla="*/ 1432402 w 10680562"/>
              <a:gd name="connsiteY146" fmla="*/ 452956 h 1605023"/>
              <a:gd name="connsiteX147" fmla="*/ 1606578 w 10680562"/>
              <a:gd name="connsiteY147" fmla="*/ 430870 h 1605023"/>
              <a:gd name="connsiteX148" fmla="*/ 1647476 w 10680562"/>
              <a:gd name="connsiteY148" fmla="*/ 438687 h 1605023"/>
              <a:gd name="connsiteX149" fmla="*/ 1655866 w 10680562"/>
              <a:gd name="connsiteY149" fmla="*/ 439472 h 1605023"/>
              <a:gd name="connsiteX150" fmla="*/ 1656096 w 10680562"/>
              <a:gd name="connsiteY150" fmla="*/ 439162 h 1605023"/>
              <a:gd name="connsiteX151" fmla="*/ 1670708 w 10680562"/>
              <a:gd name="connsiteY151" fmla="*/ 412530 h 1605023"/>
              <a:gd name="connsiteX152" fmla="*/ 1737953 w 10680562"/>
              <a:gd name="connsiteY152" fmla="*/ 399496 h 1605023"/>
              <a:gd name="connsiteX153" fmla="*/ 1848192 w 10680562"/>
              <a:gd name="connsiteY153" fmla="*/ 376032 h 1605023"/>
              <a:gd name="connsiteX154" fmla="*/ 1954077 w 10680562"/>
              <a:gd name="connsiteY154" fmla="*/ 352621 h 1605023"/>
              <a:gd name="connsiteX155" fmla="*/ 1993047 w 10680562"/>
              <a:gd name="connsiteY155" fmla="*/ 346068 h 1605023"/>
              <a:gd name="connsiteX156" fmla="*/ 2059719 w 10680562"/>
              <a:gd name="connsiteY156" fmla="*/ 325903 h 1605023"/>
              <a:gd name="connsiteX157" fmla="*/ 2088528 w 10680562"/>
              <a:gd name="connsiteY157" fmla="*/ 311409 h 1605023"/>
              <a:gd name="connsiteX158" fmla="*/ 2090087 w 10680562"/>
              <a:gd name="connsiteY158" fmla="*/ 311676 h 1605023"/>
              <a:gd name="connsiteX159" fmla="*/ 2091700 w 10680562"/>
              <a:gd name="connsiteY159" fmla="*/ 307455 h 1605023"/>
              <a:gd name="connsiteX160" fmla="*/ 2096989 w 10680562"/>
              <a:gd name="connsiteY160" fmla="*/ 304649 h 1605023"/>
              <a:gd name="connsiteX161" fmla="*/ 2113325 w 10680562"/>
              <a:gd name="connsiteY161" fmla="*/ 302764 h 1605023"/>
              <a:gd name="connsiteX162" fmla="*/ 2119780 w 10680562"/>
              <a:gd name="connsiteY162" fmla="*/ 303007 h 1605023"/>
              <a:gd name="connsiteX163" fmla="*/ 2128562 w 10680562"/>
              <a:gd name="connsiteY163" fmla="*/ 301336 h 1605023"/>
              <a:gd name="connsiteX164" fmla="*/ 2128679 w 10680562"/>
              <a:gd name="connsiteY164" fmla="*/ 300991 h 1605023"/>
              <a:gd name="connsiteX165" fmla="*/ 2179558 w 10680562"/>
              <a:gd name="connsiteY165" fmla="*/ 299095 h 1605023"/>
              <a:gd name="connsiteX166" fmla="*/ 2223277 w 10680562"/>
              <a:gd name="connsiteY166" fmla="*/ 260239 h 1605023"/>
              <a:gd name="connsiteX167" fmla="*/ 2243644 w 10680562"/>
              <a:gd name="connsiteY167" fmla="*/ 251110 h 1605023"/>
              <a:gd name="connsiteX168" fmla="*/ 2253986 w 10680562"/>
              <a:gd name="connsiteY168" fmla="*/ 244616 h 1605023"/>
              <a:gd name="connsiteX169" fmla="*/ 2254285 w 10680562"/>
              <a:gd name="connsiteY169" fmla="*/ 243167 h 1605023"/>
              <a:gd name="connsiteX170" fmla="*/ 2295037 w 10680562"/>
              <a:gd name="connsiteY170" fmla="*/ 242433 h 1605023"/>
              <a:gd name="connsiteX171" fmla="*/ 2299648 w 10680562"/>
              <a:gd name="connsiteY171" fmla="*/ 239896 h 1605023"/>
              <a:gd name="connsiteX172" fmla="*/ 2327237 w 10680562"/>
              <a:gd name="connsiteY172" fmla="*/ 242539 h 1605023"/>
              <a:gd name="connsiteX173" fmla="*/ 2340943 w 10680562"/>
              <a:gd name="connsiteY173" fmla="*/ 242239 h 1605023"/>
              <a:gd name="connsiteX174" fmla="*/ 2345943 w 10680562"/>
              <a:gd name="connsiteY174" fmla="*/ 245589 h 1605023"/>
              <a:gd name="connsiteX175" fmla="*/ 2365602 w 10680562"/>
              <a:gd name="connsiteY175" fmla="*/ 243403 h 1605023"/>
              <a:gd name="connsiteX176" fmla="*/ 2367433 w 10680562"/>
              <a:gd name="connsiteY176" fmla="*/ 241858 h 1605023"/>
              <a:gd name="connsiteX177" fmla="*/ 2385231 w 10680562"/>
              <a:gd name="connsiteY177" fmla="*/ 244873 h 1605023"/>
              <a:gd name="connsiteX178" fmla="*/ 2402059 w 10680562"/>
              <a:gd name="connsiteY178" fmla="*/ 253223 h 1605023"/>
              <a:gd name="connsiteX179" fmla="*/ 2719020 w 10680562"/>
              <a:gd name="connsiteY179" fmla="*/ 235271 h 1605023"/>
              <a:gd name="connsiteX180" fmla="*/ 2877308 w 10680562"/>
              <a:gd name="connsiteY180" fmla="*/ 208630 h 1605023"/>
              <a:gd name="connsiteX181" fmla="*/ 3051375 w 10680562"/>
              <a:gd name="connsiteY181" fmla="*/ 154110 h 1605023"/>
              <a:gd name="connsiteX182" fmla="*/ 3104837 w 10680562"/>
              <a:gd name="connsiteY182" fmla="*/ 135199 h 1605023"/>
              <a:gd name="connsiteX183" fmla="*/ 3159836 w 10680562"/>
              <a:gd name="connsiteY183" fmla="*/ 142694 h 1605023"/>
              <a:gd name="connsiteX184" fmla="*/ 3177510 w 10680562"/>
              <a:gd name="connsiteY184" fmla="*/ 130186 h 1605023"/>
              <a:gd name="connsiteX185" fmla="*/ 3180470 w 10680562"/>
              <a:gd name="connsiteY185" fmla="*/ 127764 h 1605023"/>
              <a:gd name="connsiteX186" fmla="*/ 3194216 w 10680562"/>
              <a:gd name="connsiteY186" fmla="*/ 123837 h 1605023"/>
              <a:gd name="connsiteX187" fmla="*/ 3214710 w 10680562"/>
              <a:gd name="connsiteY187" fmla="*/ 104451 h 1605023"/>
              <a:gd name="connsiteX188" fmla="*/ 3240671 w 10680562"/>
              <a:gd name="connsiteY188" fmla="*/ 99232 h 1605023"/>
              <a:gd name="connsiteX189" fmla="*/ 3366544 w 10680562"/>
              <a:gd name="connsiteY189" fmla="*/ 82506 h 1605023"/>
              <a:gd name="connsiteX190" fmla="*/ 3440424 w 10680562"/>
              <a:gd name="connsiteY190" fmla="*/ 67891 h 1605023"/>
              <a:gd name="connsiteX191" fmla="*/ 3466248 w 10680562"/>
              <a:gd name="connsiteY191" fmla="*/ 55103 h 1605023"/>
              <a:gd name="connsiteX192" fmla="*/ 3503820 w 10680562"/>
              <a:gd name="connsiteY192" fmla="*/ 42110 h 1605023"/>
              <a:gd name="connsiteX193" fmla="*/ 3568389 w 10680562"/>
              <a:gd name="connsiteY193" fmla="*/ 13576 h 1605023"/>
              <a:gd name="connsiteX194" fmla="*/ 3604089 w 10680562"/>
              <a:gd name="connsiteY194" fmla="*/ 6980 h 1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680562" h="1605023">
                <a:moveTo>
                  <a:pt x="3617689" y="0"/>
                </a:moveTo>
                <a:lnTo>
                  <a:pt x="3635901" y="7738"/>
                </a:lnTo>
                <a:cubicBezTo>
                  <a:pt x="3636815" y="-13593"/>
                  <a:pt x="3674070" y="21953"/>
                  <a:pt x="3690891" y="7049"/>
                </a:cubicBezTo>
                <a:cubicBezTo>
                  <a:pt x="3723615" y="8082"/>
                  <a:pt x="3780877" y="7675"/>
                  <a:pt x="3832247" y="13937"/>
                </a:cubicBezTo>
                <a:cubicBezTo>
                  <a:pt x="3878761" y="52737"/>
                  <a:pt x="3960967" y="15082"/>
                  <a:pt x="3999111" y="44624"/>
                </a:cubicBezTo>
                <a:cubicBezTo>
                  <a:pt x="4011661" y="48427"/>
                  <a:pt x="4023440" y="49464"/>
                  <a:pt x="4034676" y="48775"/>
                </a:cubicBezTo>
                <a:lnTo>
                  <a:pt x="4065394" y="42879"/>
                </a:lnTo>
                <a:lnTo>
                  <a:pt x="4072648" y="33262"/>
                </a:lnTo>
                <a:lnTo>
                  <a:pt x="4092232" y="34026"/>
                </a:lnTo>
                <a:lnTo>
                  <a:pt x="4097470" y="32252"/>
                </a:lnTo>
                <a:cubicBezTo>
                  <a:pt x="4107476" y="28819"/>
                  <a:pt x="4117405" y="25741"/>
                  <a:pt x="4127488" y="24056"/>
                </a:cubicBezTo>
                <a:cubicBezTo>
                  <a:pt x="4122379" y="69900"/>
                  <a:pt x="4212421" y="17287"/>
                  <a:pt x="4190803" y="55685"/>
                </a:cubicBezTo>
                <a:cubicBezTo>
                  <a:pt x="4245322" y="54405"/>
                  <a:pt x="4210442" y="91290"/>
                  <a:pt x="4269333" y="54186"/>
                </a:cubicBezTo>
                <a:cubicBezTo>
                  <a:pt x="4360007" y="84494"/>
                  <a:pt x="4405441" y="66275"/>
                  <a:pt x="4481486" y="116915"/>
                </a:cubicBezTo>
                <a:cubicBezTo>
                  <a:pt x="4469366" y="96298"/>
                  <a:pt x="4624978" y="141388"/>
                  <a:pt x="4651418" y="150071"/>
                </a:cubicBezTo>
                <a:lnTo>
                  <a:pt x="4863575" y="175458"/>
                </a:lnTo>
                <a:cubicBezTo>
                  <a:pt x="4867452" y="182323"/>
                  <a:pt x="5007365" y="209256"/>
                  <a:pt x="5013635" y="213928"/>
                </a:cubicBezTo>
                <a:lnTo>
                  <a:pt x="5203044" y="228946"/>
                </a:lnTo>
                <a:lnTo>
                  <a:pt x="5207070" y="235105"/>
                </a:lnTo>
                <a:lnTo>
                  <a:pt x="5224253" y="240320"/>
                </a:lnTo>
                <a:lnTo>
                  <a:pt x="5256736" y="254811"/>
                </a:lnTo>
                <a:lnTo>
                  <a:pt x="5264095" y="253567"/>
                </a:lnTo>
                <a:lnTo>
                  <a:pt x="5315084" y="269264"/>
                </a:lnTo>
                <a:lnTo>
                  <a:pt x="5316393" y="267603"/>
                </a:lnTo>
                <a:cubicBezTo>
                  <a:pt x="5320500" y="264235"/>
                  <a:pt x="5325719" y="262424"/>
                  <a:pt x="5333427" y="263823"/>
                </a:cubicBezTo>
                <a:cubicBezTo>
                  <a:pt x="5330520" y="234164"/>
                  <a:pt x="5341605" y="254143"/>
                  <a:pt x="5364589" y="260882"/>
                </a:cubicBezTo>
                <a:cubicBezTo>
                  <a:pt x="5365199" y="216323"/>
                  <a:pt x="5425089" y="252089"/>
                  <a:pt x="5443973" y="230866"/>
                </a:cubicBezTo>
                <a:cubicBezTo>
                  <a:pt x="5460840" y="236821"/>
                  <a:pt x="5478689" y="242307"/>
                  <a:pt x="5497201" y="247023"/>
                </a:cubicBezTo>
                <a:lnTo>
                  <a:pt x="5508269" y="249256"/>
                </a:lnTo>
                <a:lnTo>
                  <a:pt x="5508636" y="248880"/>
                </a:lnTo>
                <a:cubicBezTo>
                  <a:pt x="5511356" y="248469"/>
                  <a:pt x="5515116" y="248867"/>
                  <a:pt x="5520606" y="250400"/>
                </a:cubicBezTo>
                <a:lnTo>
                  <a:pt x="5528451" y="253330"/>
                </a:lnTo>
                <a:lnTo>
                  <a:pt x="5549923" y="257662"/>
                </a:lnTo>
                <a:lnTo>
                  <a:pt x="5558295" y="256364"/>
                </a:lnTo>
                <a:lnTo>
                  <a:pt x="5664799" y="278924"/>
                </a:lnTo>
                <a:lnTo>
                  <a:pt x="5796160" y="307979"/>
                </a:lnTo>
                <a:lnTo>
                  <a:pt x="5897647" y="339431"/>
                </a:lnTo>
                <a:cubicBezTo>
                  <a:pt x="5894921" y="322560"/>
                  <a:pt x="5962532" y="357207"/>
                  <a:pt x="5978838" y="367970"/>
                </a:cubicBezTo>
                <a:cubicBezTo>
                  <a:pt x="6035145" y="375765"/>
                  <a:pt x="6006578" y="380813"/>
                  <a:pt x="6050367" y="386341"/>
                </a:cubicBezTo>
                <a:cubicBezTo>
                  <a:pt x="6051161" y="391932"/>
                  <a:pt x="6137489" y="380709"/>
                  <a:pt x="6140609" y="385135"/>
                </a:cubicBezTo>
                <a:cubicBezTo>
                  <a:pt x="6205928" y="424013"/>
                  <a:pt x="6248816" y="452185"/>
                  <a:pt x="6302950" y="448183"/>
                </a:cubicBezTo>
                <a:lnTo>
                  <a:pt x="6308533" y="448551"/>
                </a:lnTo>
                <a:lnTo>
                  <a:pt x="6340278" y="468555"/>
                </a:lnTo>
                <a:lnTo>
                  <a:pt x="6341685" y="467587"/>
                </a:lnTo>
                <a:cubicBezTo>
                  <a:pt x="6345560" y="465876"/>
                  <a:pt x="6349786" y="465470"/>
                  <a:pt x="6354862" y="467794"/>
                </a:cubicBezTo>
                <a:cubicBezTo>
                  <a:pt x="6361260" y="446013"/>
                  <a:pt x="6363438" y="462250"/>
                  <a:pt x="6377840" y="471024"/>
                </a:cubicBezTo>
                <a:cubicBezTo>
                  <a:pt x="6390990" y="439154"/>
                  <a:pt x="6423334" y="475084"/>
                  <a:pt x="6442804" y="463091"/>
                </a:cubicBezTo>
                <a:cubicBezTo>
                  <a:pt x="6453090" y="470255"/>
                  <a:pt x="6464204" y="477252"/>
                  <a:pt x="6476009" y="483807"/>
                </a:cubicBezTo>
                <a:lnTo>
                  <a:pt x="6483237" y="487308"/>
                </a:lnTo>
                <a:lnTo>
                  <a:pt x="6483605" y="487102"/>
                </a:lnTo>
                <a:cubicBezTo>
                  <a:pt x="6485654" y="487272"/>
                  <a:pt x="6488212" y="488201"/>
                  <a:pt x="6491673" y="490243"/>
                </a:cubicBezTo>
                <a:lnTo>
                  <a:pt x="6496411" y="493689"/>
                </a:lnTo>
                <a:lnTo>
                  <a:pt x="6510429" y="500479"/>
                </a:lnTo>
                <a:lnTo>
                  <a:pt x="6516750" y="500983"/>
                </a:lnTo>
                <a:cubicBezTo>
                  <a:pt x="6541864" y="496675"/>
                  <a:pt x="6554866" y="452619"/>
                  <a:pt x="6580199" y="483318"/>
                </a:cubicBezTo>
                <a:cubicBezTo>
                  <a:pt x="6622601" y="489571"/>
                  <a:pt x="6654587" y="470617"/>
                  <a:pt x="6690237" y="493051"/>
                </a:cubicBezTo>
                <a:cubicBezTo>
                  <a:pt x="6729957" y="498806"/>
                  <a:pt x="6766252" y="494451"/>
                  <a:pt x="6798356" y="506748"/>
                </a:cubicBezTo>
                <a:cubicBezTo>
                  <a:pt x="6813529" y="501270"/>
                  <a:pt x="6826992" y="500232"/>
                  <a:pt x="6837102" y="513677"/>
                </a:cubicBezTo>
                <a:cubicBezTo>
                  <a:pt x="6874837" y="515764"/>
                  <a:pt x="6887115" y="500833"/>
                  <a:pt x="6907934" y="517339"/>
                </a:cubicBezTo>
                <a:cubicBezTo>
                  <a:pt x="6934086" y="494196"/>
                  <a:pt x="6933260" y="504492"/>
                  <a:pt x="6941474" y="513632"/>
                </a:cubicBezTo>
                <a:lnTo>
                  <a:pt x="6942754" y="514394"/>
                </a:lnTo>
                <a:lnTo>
                  <a:pt x="6946363" y="511066"/>
                </a:lnTo>
                <a:lnTo>
                  <a:pt x="6952592" y="510252"/>
                </a:lnTo>
                <a:lnTo>
                  <a:pt x="6968398" y="513946"/>
                </a:lnTo>
                <a:lnTo>
                  <a:pt x="6974142" y="516310"/>
                </a:lnTo>
                <a:cubicBezTo>
                  <a:pt x="6978173" y="517574"/>
                  <a:pt x="6980948" y="517948"/>
                  <a:pt x="6982971" y="517694"/>
                </a:cubicBezTo>
                <a:lnTo>
                  <a:pt x="6983252" y="517416"/>
                </a:lnTo>
                <a:lnTo>
                  <a:pt x="6991400" y="519321"/>
                </a:lnTo>
                <a:cubicBezTo>
                  <a:pt x="7005004" y="523242"/>
                  <a:pt x="7018100" y="527732"/>
                  <a:pt x="7030460" y="532556"/>
                </a:cubicBezTo>
                <a:cubicBezTo>
                  <a:pt x="7044917" y="516932"/>
                  <a:pt x="7088472" y="545083"/>
                  <a:pt x="7089916" y="511503"/>
                </a:cubicBezTo>
                <a:cubicBezTo>
                  <a:pt x="7106785" y="517039"/>
                  <a:pt x="7114554" y="532321"/>
                  <a:pt x="7113059" y="509904"/>
                </a:cubicBezTo>
                <a:cubicBezTo>
                  <a:pt x="7118735" y="511110"/>
                  <a:pt x="7122641" y="509850"/>
                  <a:pt x="7125755" y="507393"/>
                </a:cubicBezTo>
                <a:lnTo>
                  <a:pt x="7126765" y="506166"/>
                </a:lnTo>
                <a:lnTo>
                  <a:pt x="7164175" y="519011"/>
                </a:lnTo>
                <a:lnTo>
                  <a:pt x="7169654" y="518219"/>
                </a:lnTo>
                <a:lnTo>
                  <a:pt x="7193386" y="529788"/>
                </a:lnTo>
                <a:lnTo>
                  <a:pt x="7205997" y="534060"/>
                </a:lnTo>
                <a:lnTo>
                  <a:pt x="7208842" y="538783"/>
                </a:lnTo>
                <a:cubicBezTo>
                  <a:pt x="7212314" y="541931"/>
                  <a:pt x="7217803" y="543928"/>
                  <a:pt x="7227817" y="543304"/>
                </a:cubicBezTo>
                <a:lnTo>
                  <a:pt x="7230267" y="542497"/>
                </a:lnTo>
                <a:lnTo>
                  <a:pt x="7244913" y="551160"/>
                </a:lnTo>
                <a:cubicBezTo>
                  <a:pt x="7249453" y="554807"/>
                  <a:pt x="7253253" y="559130"/>
                  <a:pt x="7255970" y="564383"/>
                </a:cubicBezTo>
                <a:cubicBezTo>
                  <a:pt x="7315146" y="548103"/>
                  <a:pt x="7361553" y="579076"/>
                  <a:pt x="7421156" y="584155"/>
                </a:cubicBezTo>
                <a:cubicBezTo>
                  <a:pt x="7465612" y="613750"/>
                  <a:pt x="7546249" y="613142"/>
                  <a:pt x="7553166" y="653085"/>
                </a:cubicBezTo>
                <a:cubicBezTo>
                  <a:pt x="7562552" y="609214"/>
                  <a:pt x="7673998" y="724531"/>
                  <a:pt x="7643092" y="662482"/>
                </a:cubicBezTo>
                <a:lnTo>
                  <a:pt x="7896429" y="689054"/>
                </a:lnTo>
                <a:cubicBezTo>
                  <a:pt x="7940867" y="662251"/>
                  <a:pt x="7914217" y="689365"/>
                  <a:pt x="7954620" y="689481"/>
                </a:cubicBezTo>
                <a:cubicBezTo>
                  <a:pt x="7937756" y="718000"/>
                  <a:pt x="8005608" y="680123"/>
                  <a:pt x="8000803" y="714583"/>
                </a:cubicBezTo>
                <a:cubicBezTo>
                  <a:pt x="8008309" y="713512"/>
                  <a:pt x="8015731" y="711389"/>
                  <a:pt x="8023216" y="709000"/>
                </a:cubicBezTo>
                <a:lnTo>
                  <a:pt x="8027136" y="707765"/>
                </a:lnTo>
                <a:lnTo>
                  <a:pt x="8041622" y="708731"/>
                </a:lnTo>
                <a:lnTo>
                  <a:pt x="8047209" y="701624"/>
                </a:lnTo>
                <a:lnTo>
                  <a:pt x="8070088" y="697789"/>
                </a:lnTo>
                <a:cubicBezTo>
                  <a:pt x="8078424" y="697492"/>
                  <a:pt x="8087123" y="698508"/>
                  <a:pt x="8096332" y="701624"/>
                </a:cubicBezTo>
                <a:cubicBezTo>
                  <a:pt x="8123926" y="724651"/>
                  <a:pt x="8185640" y="697894"/>
                  <a:pt x="8219225" y="728069"/>
                </a:cubicBezTo>
                <a:cubicBezTo>
                  <a:pt x="8232644" y="736562"/>
                  <a:pt x="8280723" y="746936"/>
                  <a:pt x="8293793" y="739200"/>
                </a:cubicBezTo>
                <a:cubicBezTo>
                  <a:pt x="8304636" y="739365"/>
                  <a:pt x="8314843" y="745516"/>
                  <a:pt x="8323753" y="736063"/>
                </a:cubicBezTo>
                <a:cubicBezTo>
                  <a:pt x="8336542" y="725164"/>
                  <a:pt x="8363344" y="752699"/>
                  <a:pt x="8364496" y="736635"/>
                </a:cubicBezTo>
                <a:cubicBezTo>
                  <a:pt x="8383724" y="755702"/>
                  <a:pt x="8414211" y="733717"/>
                  <a:pt x="8437662" y="731942"/>
                </a:cubicBezTo>
                <a:cubicBezTo>
                  <a:pt x="8451685" y="749699"/>
                  <a:pt x="8487061" y="728469"/>
                  <a:pt x="8533764" y="735554"/>
                </a:cubicBezTo>
                <a:cubicBezTo>
                  <a:pt x="8548878" y="755832"/>
                  <a:pt x="8565301" y="740114"/>
                  <a:pt x="8596769" y="769632"/>
                </a:cubicBezTo>
                <a:cubicBezTo>
                  <a:pt x="8598880" y="767829"/>
                  <a:pt x="8601326" y="766261"/>
                  <a:pt x="8604035" y="764982"/>
                </a:cubicBezTo>
                <a:cubicBezTo>
                  <a:pt x="8619777" y="757551"/>
                  <a:pt x="8640772" y="761213"/>
                  <a:pt x="8650929" y="773164"/>
                </a:cubicBezTo>
                <a:cubicBezTo>
                  <a:pt x="8702615" y="814545"/>
                  <a:pt x="8757170" y="823762"/>
                  <a:pt x="8806497" y="839707"/>
                </a:cubicBezTo>
                <a:cubicBezTo>
                  <a:pt x="8863157" y="854381"/>
                  <a:pt x="8833749" y="812347"/>
                  <a:pt x="8898377" y="854651"/>
                </a:cubicBezTo>
                <a:cubicBezTo>
                  <a:pt x="8909161" y="844048"/>
                  <a:pt x="8918437" y="845186"/>
                  <a:pt x="8932389" y="853846"/>
                </a:cubicBezTo>
                <a:cubicBezTo>
                  <a:pt x="8960146" y="860074"/>
                  <a:pt x="8965550" y="829338"/>
                  <a:pt x="8989288" y="852877"/>
                </a:cubicBezTo>
                <a:cubicBezTo>
                  <a:pt x="8988278" y="835633"/>
                  <a:pt x="9043995" y="856467"/>
                  <a:pt x="9035275" y="837110"/>
                </a:cubicBezTo>
                <a:cubicBezTo>
                  <a:pt x="9060165" y="838647"/>
                  <a:pt x="9108456" y="858499"/>
                  <a:pt x="9138626" y="862106"/>
                </a:cubicBezTo>
                <a:cubicBezTo>
                  <a:pt x="9165080" y="876547"/>
                  <a:pt x="9174888" y="860404"/>
                  <a:pt x="9216298" y="858754"/>
                </a:cubicBezTo>
                <a:cubicBezTo>
                  <a:pt x="9230418" y="871192"/>
                  <a:pt x="9244774" y="868822"/>
                  <a:pt x="9259941" y="861843"/>
                </a:cubicBezTo>
                <a:cubicBezTo>
                  <a:pt x="9297647" y="870955"/>
                  <a:pt x="9335980" y="863006"/>
                  <a:pt x="9380407" y="864825"/>
                </a:cubicBezTo>
                <a:cubicBezTo>
                  <a:pt x="9424338" y="883720"/>
                  <a:pt x="9443322" y="899138"/>
                  <a:pt x="9490772" y="901190"/>
                </a:cubicBezTo>
                <a:cubicBezTo>
                  <a:pt x="9530410" y="933396"/>
                  <a:pt x="9546422" y="928548"/>
                  <a:pt x="9584982" y="935980"/>
                </a:cubicBezTo>
                <a:cubicBezTo>
                  <a:pt x="9629819" y="954269"/>
                  <a:pt x="9718219" y="986435"/>
                  <a:pt x="9759797" y="1010923"/>
                </a:cubicBezTo>
                <a:cubicBezTo>
                  <a:pt x="9801376" y="1035410"/>
                  <a:pt x="9804503" y="1066293"/>
                  <a:pt x="9834455" y="1082908"/>
                </a:cubicBezTo>
                <a:cubicBezTo>
                  <a:pt x="9864406" y="1099522"/>
                  <a:pt x="9891608" y="1087791"/>
                  <a:pt x="9939504" y="1110614"/>
                </a:cubicBezTo>
                <a:cubicBezTo>
                  <a:pt x="9978150" y="1098522"/>
                  <a:pt x="10034187" y="1166580"/>
                  <a:pt x="10077001" y="1160906"/>
                </a:cubicBezTo>
                <a:cubicBezTo>
                  <a:pt x="10084861" y="1190721"/>
                  <a:pt x="10164307" y="1234884"/>
                  <a:pt x="10178431" y="1244920"/>
                </a:cubicBezTo>
                <a:cubicBezTo>
                  <a:pt x="10210316" y="1215779"/>
                  <a:pt x="10222273" y="1306394"/>
                  <a:pt x="10248658" y="1309335"/>
                </a:cubicBezTo>
                <a:lnTo>
                  <a:pt x="10414709" y="1388645"/>
                </a:lnTo>
                <a:cubicBezTo>
                  <a:pt x="10473963" y="1440373"/>
                  <a:pt x="10538857" y="1454568"/>
                  <a:pt x="10592469" y="1543828"/>
                </a:cubicBezTo>
                <a:cubicBezTo>
                  <a:pt x="10651538" y="1531501"/>
                  <a:pt x="10660082" y="1567462"/>
                  <a:pt x="10674941" y="1597388"/>
                </a:cubicBezTo>
                <a:lnTo>
                  <a:pt x="10680562" y="1605023"/>
                </a:lnTo>
                <a:lnTo>
                  <a:pt x="0" y="1605023"/>
                </a:lnTo>
                <a:lnTo>
                  <a:pt x="0" y="415048"/>
                </a:lnTo>
                <a:lnTo>
                  <a:pt x="9656" y="416044"/>
                </a:lnTo>
                <a:cubicBezTo>
                  <a:pt x="66794" y="420549"/>
                  <a:pt x="142962" y="423374"/>
                  <a:pt x="179196" y="423071"/>
                </a:cubicBezTo>
                <a:cubicBezTo>
                  <a:pt x="202136" y="418172"/>
                  <a:pt x="228694" y="392385"/>
                  <a:pt x="250912" y="408617"/>
                </a:cubicBezTo>
                <a:cubicBezTo>
                  <a:pt x="249389" y="392611"/>
                  <a:pt x="280512" y="416185"/>
                  <a:pt x="291375" y="403710"/>
                </a:cubicBezTo>
                <a:cubicBezTo>
                  <a:pt x="298635" y="393187"/>
                  <a:pt x="309770" y="397885"/>
                  <a:pt x="320542" y="396592"/>
                </a:cubicBezTo>
                <a:cubicBezTo>
                  <a:pt x="359051" y="397166"/>
                  <a:pt x="484339" y="405354"/>
                  <a:pt x="522426" y="407158"/>
                </a:cubicBezTo>
                <a:cubicBezTo>
                  <a:pt x="532069" y="408997"/>
                  <a:pt x="540856" y="408831"/>
                  <a:pt x="549068" y="407418"/>
                </a:cubicBezTo>
                <a:lnTo>
                  <a:pt x="571100" y="400562"/>
                </a:lnTo>
                <a:lnTo>
                  <a:pt x="575457" y="392801"/>
                </a:lnTo>
                <a:lnTo>
                  <a:pt x="589968" y="391807"/>
                </a:lnTo>
                <a:lnTo>
                  <a:pt x="593649" y="390062"/>
                </a:lnTo>
                <a:cubicBezTo>
                  <a:pt x="600667" y="386700"/>
                  <a:pt x="607669" y="383607"/>
                  <a:pt x="614928" y="381544"/>
                </a:cubicBezTo>
                <a:cubicBezTo>
                  <a:pt x="636416" y="381988"/>
                  <a:pt x="667253" y="387671"/>
                  <a:pt x="722580" y="392722"/>
                </a:cubicBezTo>
                <a:cubicBezTo>
                  <a:pt x="792539" y="408114"/>
                  <a:pt x="885615" y="380106"/>
                  <a:pt x="946884" y="411854"/>
                </a:cubicBezTo>
                <a:cubicBezTo>
                  <a:pt x="1028270" y="418469"/>
                  <a:pt x="1139077" y="429433"/>
                  <a:pt x="1210905" y="432414"/>
                </a:cubicBezTo>
                <a:cubicBezTo>
                  <a:pt x="1270803" y="429423"/>
                  <a:pt x="1321921" y="453757"/>
                  <a:pt x="1377854" y="429745"/>
                </a:cubicBezTo>
                <a:cubicBezTo>
                  <a:pt x="1381419" y="434564"/>
                  <a:pt x="1385901" y="438319"/>
                  <a:pt x="1391004" y="441307"/>
                </a:cubicBezTo>
                <a:lnTo>
                  <a:pt x="1406953" y="447889"/>
                </a:lnTo>
                <a:lnTo>
                  <a:pt x="1409246" y="446765"/>
                </a:lnTo>
                <a:cubicBezTo>
                  <a:pt x="1419066" y="444804"/>
                  <a:pt x="1424836" y="446037"/>
                  <a:pt x="1428800" y="448677"/>
                </a:cubicBezTo>
                <a:lnTo>
                  <a:pt x="1432402" y="452956"/>
                </a:lnTo>
                <a:lnTo>
                  <a:pt x="1606578" y="430870"/>
                </a:lnTo>
                <a:cubicBezTo>
                  <a:pt x="1619625" y="433971"/>
                  <a:pt x="1633347" y="436643"/>
                  <a:pt x="1647476" y="438687"/>
                </a:cubicBezTo>
                <a:lnTo>
                  <a:pt x="1655866" y="439472"/>
                </a:lnTo>
                <a:lnTo>
                  <a:pt x="1656096" y="439162"/>
                </a:lnTo>
                <a:cubicBezTo>
                  <a:pt x="1658061" y="438636"/>
                  <a:pt x="1666503" y="411823"/>
                  <a:pt x="1670708" y="412530"/>
                </a:cubicBezTo>
                <a:lnTo>
                  <a:pt x="1737953" y="399496"/>
                </a:lnTo>
                <a:lnTo>
                  <a:pt x="1848192" y="376032"/>
                </a:lnTo>
                <a:cubicBezTo>
                  <a:pt x="1887458" y="368088"/>
                  <a:pt x="1918458" y="352092"/>
                  <a:pt x="1954077" y="352621"/>
                </a:cubicBezTo>
                <a:cubicBezTo>
                  <a:pt x="1965180" y="342609"/>
                  <a:pt x="1976973" y="337201"/>
                  <a:pt x="1993047" y="346068"/>
                </a:cubicBezTo>
                <a:cubicBezTo>
                  <a:pt x="2028636" y="335449"/>
                  <a:pt x="2032293" y="317806"/>
                  <a:pt x="2059719" y="325903"/>
                </a:cubicBezTo>
                <a:cubicBezTo>
                  <a:pt x="2071905" y="296194"/>
                  <a:pt x="2076373" y="305826"/>
                  <a:pt x="2088528" y="311409"/>
                </a:cubicBezTo>
                <a:lnTo>
                  <a:pt x="2090087" y="311676"/>
                </a:lnTo>
                <a:lnTo>
                  <a:pt x="2091700" y="307455"/>
                </a:lnTo>
                <a:lnTo>
                  <a:pt x="2096989" y="304649"/>
                </a:lnTo>
                <a:lnTo>
                  <a:pt x="2113325" y="302764"/>
                </a:lnTo>
                <a:lnTo>
                  <a:pt x="2119780" y="303007"/>
                </a:lnTo>
                <a:cubicBezTo>
                  <a:pt x="2124111" y="302819"/>
                  <a:pt x="2126840" y="302239"/>
                  <a:pt x="2128562" y="301336"/>
                </a:cubicBezTo>
                <a:cubicBezTo>
                  <a:pt x="2128600" y="301221"/>
                  <a:pt x="2128640" y="301107"/>
                  <a:pt x="2128679" y="300991"/>
                </a:cubicBezTo>
                <a:lnTo>
                  <a:pt x="2179558" y="299095"/>
                </a:lnTo>
                <a:cubicBezTo>
                  <a:pt x="2184857" y="280099"/>
                  <a:pt x="2238998" y="291238"/>
                  <a:pt x="2223277" y="260239"/>
                </a:cubicBezTo>
                <a:cubicBezTo>
                  <a:pt x="2241523" y="259676"/>
                  <a:pt x="2256386" y="270988"/>
                  <a:pt x="2243644" y="251110"/>
                </a:cubicBezTo>
                <a:cubicBezTo>
                  <a:pt x="2249448" y="250324"/>
                  <a:pt x="2252382" y="247882"/>
                  <a:pt x="2253986" y="244616"/>
                </a:cubicBezTo>
                <a:lnTo>
                  <a:pt x="2254285" y="243167"/>
                </a:lnTo>
                <a:lnTo>
                  <a:pt x="2295037" y="242433"/>
                </a:lnTo>
                <a:lnTo>
                  <a:pt x="2299648" y="239896"/>
                </a:lnTo>
                <a:lnTo>
                  <a:pt x="2327237" y="242539"/>
                </a:lnTo>
                <a:lnTo>
                  <a:pt x="2340943" y="242239"/>
                </a:lnTo>
                <a:lnTo>
                  <a:pt x="2345943" y="245589"/>
                </a:lnTo>
                <a:cubicBezTo>
                  <a:pt x="2350718" y="247299"/>
                  <a:pt x="2356754" y="247292"/>
                  <a:pt x="2365602" y="243403"/>
                </a:cubicBezTo>
                <a:lnTo>
                  <a:pt x="2367433" y="241858"/>
                </a:lnTo>
                <a:lnTo>
                  <a:pt x="2385231" y="244873"/>
                </a:lnTo>
                <a:cubicBezTo>
                  <a:pt x="2391237" y="246682"/>
                  <a:pt x="2396907" y="249351"/>
                  <a:pt x="2402059" y="253223"/>
                </a:cubicBezTo>
                <a:cubicBezTo>
                  <a:pt x="2457690" y="251623"/>
                  <a:pt x="2639813" y="242704"/>
                  <a:pt x="2719020" y="235271"/>
                </a:cubicBezTo>
                <a:cubicBezTo>
                  <a:pt x="2762954" y="229515"/>
                  <a:pt x="2821915" y="222156"/>
                  <a:pt x="2877308" y="208630"/>
                </a:cubicBezTo>
                <a:cubicBezTo>
                  <a:pt x="2947949" y="226393"/>
                  <a:pt x="2978035" y="153757"/>
                  <a:pt x="3051375" y="154110"/>
                </a:cubicBezTo>
                <a:cubicBezTo>
                  <a:pt x="3078434" y="115011"/>
                  <a:pt x="3067807" y="148493"/>
                  <a:pt x="3104837" y="135199"/>
                </a:cubicBezTo>
                <a:cubicBezTo>
                  <a:pt x="3103880" y="166713"/>
                  <a:pt x="3146743" y="109780"/>
                  <a:pt x="3159836" y="142694"/>
                </a:cubicBezTo>
                <a:cubicBezTo>
                  <a:pt x="3166160" y="139232"/>
                  <a:pt x="3171875" y="134841"/>
                  <a:pt x="3177510" y="130186"/>
                </a:cubicBezTo>
                <a:lnTo>
                  <a:pt x="3180470" y="127764"/>
                </a:lnTo>
                <a:lnTo>
                  <a:pt x="3194216" y="123837"/>
                </a:lnTo>
                <a:lnTo>
                  <a:pt x="3214710" y="104451"/>
                </a:lnTo>
                <a:cubicBezTo>
                  <a:pt x="3222186" y="101416"/>
                  <a:pt x="3230663" y="99454"/>
                  <a:pt x="3240671" y="99232"/>
                </a:cubicBezTo>
                <a:cubicBezTo>
                  <a:pt x="3277606" y="111009"/>
                  <a:pt x="3320498" y="66221"/>
                  <a:pt x="3366544" y="82506"/>
                </a:cubicBezTo>
                <a:cubicBezTo>
                  <a:pt x="3383134" y="85775"/>
                  <a:pt x="3432393" y="79256"/>
                  <a:pt x="3440424" y="67891"/>
                </a:cubicBezTo>
                <a:cubicBezTo>
                  <a:pt x="3450432" y="64444"/>
                  <a:pt x="3462892" y="66649"/>
                  <a:pt x="3466248" y="55103"/>
                </a:cubicBezTo>
                <a:cubicBezTo>
                  <a:pt x="3472418" y="40954"/>
                  <a:pt x="3510917" y="57092"/>
                  <a:pt x="3503820" y="42110"/>
                </a:cubicBezTo>
                <a:lnTo>
                  <a:pt x="3568389" y="13576"/>
                </a:lnTo>
                <a:cubicBezTo>
                  <a:pt x="3579310" y="19318"/>
                  <a:pt x="3590168" y="14433"/>
                  <a:pt x="3604089" y="698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C:\Documents and Settings\User\My Documents\My Pictures\Picture42.jpg">
            <a:extLst>
              <a:ext uri="{FF2B5EF4-FFF2-40B4-BE49-F238E27FC236}">
                <a16:creationId xmlns:a16="http://schemas.microsoft.com/office/drawing/2014/main" id="{B8E5FAA1-0DB7-2A4C-A57F-D2AB6AB15209}"/>
              </a:ext>
            </a:extLst>
          </p:cNvPr>
          <p:cNvPicPr>
            <a:picLocks noChangeAspect="1" noChangeArrowheads="1"/>
          </p:cNvPicPr>
          <p:nvPr/>
        </p:nvPicPr>
        <p:blipFill>
          <a:blip r:embed="rId2" cstate="print"/>
          <a:stretch>
            <a:fillRect/>
          </a:stretch>
        </p:blipFill>
        <p:spPr bwMode="auto">
          <a:xfrm>
            <a:off x="6391826" y="541713"/>
            <a:ext cx="4816170" cy="6316287"/>
          </a:xfrm>
          <a:prstGeom prst="rect">
            <a:avLst/>
          </a:prstGeom>
          <a:noFill/>
        </p:spPr>
      </p:pic>
    </p:spTree>
    <p:extLst>
      <p:ext uri="{BB962C8B-B14F-4D97-AF65-F5344CB8AC3E}">
        <p14:creationId xmlns:p14="http://schemas.microsoft.com/office/powerpoint/2010/main" val="1316462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effectLst>
                  <a:outerShdw blurRad="38100" dist="38100" dir="2700000" algn="tl">
                    <a:srgbClr val="000000">
                      <a:alpha val="43137"/>
                    </a:srgbClr>
                  </a:outerShdw>
                </a:effectLst>
              </a:rPr>
              <a:t>OBJECTIVES</a:t>
            </a:r>
            <a:endParaRPr lang="en-US" dirty="0"/>
          </a:p>
        </p:txBody>
      </p:sp>
      <p:sp>
        <p:nvSpPr>
          <p:cNvPr id="3" name="Content Placeholder 2"/>
          <p:cNvSpPr>
            <a:spLocks noGrp="1"/>
          </p:cNvSpPr>
          <p:nvPr>
            <p:ph idx="1"/>
          </p:nvPr>
        </p:nvSpPr>
        <p:spPr/>
        <p:txBody>
          <a:bodyPr/>
          <a:lstStyle/>
          <a:p>
            <a:pPr>
              <a:buNone/>
            </a:pPr>
            <a:r>
              <a:rPr lang="en-US" sz="3600" b="1" dirty="0">
                <a:solidFill>
                  <a:schemeClr val="bg2">
                    <a:lumMod val="25000"/>
                  </a:schemeClr>
                </a:solidFill>
                <a:effectLst>
                  <a:outerShdw blurRad="38100" dist="38100" dir="2700000" algn="tl">
                    <a:srgbClr val="000000">
                      <a:alpha val="43137"/>
                    </a:srgbClr>
                  </a:outerShdw>
                </a:effectLst>
              </a:rPr>
              <a:t>At the end of the lecture, students should be able to:</a:t>
            </a:r>
          </a:p>
          <a:p>
            <a:pPr lvl="0">
              <a:buFont typeface="Wingdings" pitchFamily="2" charset="2"/>
              <a:buChar char="§"/>
            </a:pPr>
            <a:r>
              <a:rPr lang="en-US" b="1" i="1" dirty="0">
                <a:solidFill>
                  <a:srgbClr val="0070C0"/>
                </a:solidFill>
              </a:rPr>
              <a:t>Describe the </a:t>
            </a:r>
            <a:r>
              <a:rPr lang="en-US" b="1" i="1" dirty="0">
                <a:solidFill>
                  <a:schemeClr val="accent6">
                    <a:lumMod val="75000"/>
                  </a:schemeClr>
                </a:solidFill>
              </a:rPr>
              <a:t>main criteria </a:t>
            </a:r>
            <a:r>
              <a:rPr lang="en-US" b="1" i="1" dirty="0">
                <a:solidFill>
                  <a:srgbClr val="0070C0"/>
                </a:solidFill>
              </a:rPr>
              <a:t>of skeletal muscles.</a:t>
            </a:r>
          </a:p>
          <a:p>
            <a:pPr lvl="0">
              <a:buFont typeface="Wingdings" pitchFamily="2" charset="2"/>
              <a:buChar char="§"/>
            </a:pPr>
            <a:r>
              <a:rPr lang="en-US" b="1" i="1" dirty="0">
                <a:solidFill>
                  <a:srgbClr val="0070C0"/>
                </a:solidFill>
              </a:rPr>
              <a:t>Describe the </a:t>
            </a:r>
            <a:r>
              <a:rPr lang="en-US" b="1" i="1" dirty="0">
                <a:solidFill>
                  <a:schemeClr val="accent6">
                    <a:lumMod val="75000"/>
                  </a:schemeClr>
                </a:solidFill>
              </a:rPr>
              <a:t>attachments</a:t>
            </a:r>
            <a:r>
              <a:rPr lang="en-US" b="1" i="1" dirty="0">
                <a:solidFill>
                  <a:srgbClr val="0070C0"/>
                </a:solidFill>
              </a:rPr>
              <a:t> of skeletal muscles.</a:t>
            </a:r>
          </a:p>
          <a:p>
            <a:pPr lvl="0">
              <a:buFont typeface="Wingdings" pitchFamily="2" charset="2"/>
              <a:buChar char="§"/>
            </a:pPr>
            <a:r>
              <a:rPr lang="en-US" b="1" i="1" dirty="0">
                <a:solidFill>
                  <a:srgbClr val="0070C0"/>
                </a:solidFill>
              </a:rPr>
              <a:t>Describe the </a:t>
            </a:r>
            <a:r>
              <a:rPr lang="en-US" b="1" i="1" dirty="0">
                <a:solidFill>
                  <a:schemeClr val="accent6">
                    <a:lumMod val="75000"/>
                  </a:schemeClr>
                </a:solidFill>
              </a:rPr>
              <a:t>different directions </a:t>
            </a:r>
            <a:r>
              <a:rPr lang="en-US" b="1" i="1" dirty="0">
                <a:solidFill>
                  <a:srgbClr val="0070C0"/>
                </a:solidFill>
              </a:rPr>
              <a:t>of skeletal muscle fibers.</a:t>
            </a:r>
          </a:p>
          <a:p>
            <a:pPr lvl="0">
              <a:buFont typeface="Wingdings" pitchFamily="2" charset="2"/>
              <a:buChar char="§"/>
            </a:pPr>
            <a:r>
              <a:rPr lang="en-US" b="1" i="1" dirty="0">
                <a:solidFill>
                  <a:srgbClr val="0070C0"/>
                </a:solidFill>
              </a:rPr>
              <a:t>Describe the </a:t>
            </a:r>
            <a:r>
              <a:rPr lang="en-US" b="1" i="1" dirty="0">
                <a:solidFill>
                  <a:schemeClr val="accent6">
                    <a:lumMod val="75000"/>
                  </a:schemeClr>
                </a:solidFill>
              </a:rPr>
              <a:t>mode of action </a:t>
            </a:r>
            <a:r>
              <a:rPr lang="en-US" b="1" i="1" dirty="0">
                <a:solidFill>
                  <a:srgbClr val="0070C0"/>
                </a:solidFill>
              </a:rPr>
              <a:t>of skeletal muscles.</a:t>
            </a:r>
          </a:p>
          <a:p>
            <a:pPr lvl="0">
              <a:buFont typeface="Wingdings" pitchFamily="2" charset="2"/>
              <a:buChar char="§"/>
            </a:pPr>
            <a:r>
              <a:rPr lang="en-US" b="1" i="1" dirty="0">
                <a:solidFill>
                  <a:srgbClr val="0070C0"/>
                </a:solidFill>
              </a:rPr>
              <a:t>Describe briefly the </a:t>
            </a:r>
            <a:r>
              <a:rPr lang="en-US" b="1" i="1" dirty="0">
                <a:solidFill>
                  <a:schemeClr val="accent6">
                    <a:lumMod val="75000"/>
                  </a:schemeClr>
                </a:solidFill>
              </a:rPr>
              <a:t>naming</a:t>
            </a:r>
            <a:r>
              <a:rPr lang="en-US" b="1" i="1" dirty="0">
                <a:solidFill>
                  <a:srgbClr val="0070C0"/>
                </a:solidFill>
              </a:rPr>
              <a:t> of skeletal muscles.</a:t>
            </a:r>
          </a:p>
          <a:p>
            <a:pPr>
              <a:buFont typeface="Wingdings" pitchFamily="2" charset="2"/>
              <a:buChar char="§"/>
            </a:pPr>
            <a:r>
              <a:rPr lang="en-US" b="1" i="1" dirty="0">
                <a:solidFill>
                  <a:srgbClr val="0070C0"/>
                </a:solidFill>
              </a:rPr>
              <a:t>Describe briefly the </a:t>
            </a:r>
            <a:r>
              <a:rPr lang="en-US" b="1" i="1" dirty="0">
                <a:solidFill>
                  <a:schemeClr val="accent6">
                    <a:lumMod val="75000"/>
                  </a:schemeClr>
                </a:solidFill>
              </a:rPr>
              <a:t>nerve supply </a:t>
            </a:r>
            <a:r>
              <a:rPr lang="en-US" b="1" i="1" dirty="0">
                <a:solidFill>
                  <a:srgbClr val="0070C0"/>
                </a:solidFill>
              </a:rPr>
              <a:t>of skeletal muscles.</a:t>
            </a:r>
          </a:p>
          <a:p>
            <a:endParaRPr lang="en-US" dirty="0"/>
          </a:p>
        </p:txBody>
      </p:sp>
    </p:spTree>
    <p:extLst>
      <p:ext uri="{BB962C8B-B14F-4D97-AF65-F5344CB8AC3E}">
        <p14:creationId xmlns:p14="http://schemas.microsoft.com/office/powerpoint/2010/main" val="4177012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D13CC36-B950-4F02-9BAF-9A7EB26739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356CC4-615B-4943-841A-8CC984842B68}"/>
              </a:ext>
            </a:extLst>
          </p:cNvPr>
          <p:cNvSpPr>
            <a:spLocks noGrp="1"/>
          </p:cNvSpPr>
          <p:nvPr>
            <p:ph type="title"/>
          </p:nvPr>
        </p:nvSpPr>
        <p:spPr>
          <a:xfrm>
            <a:off x="532035" y="-201516"/>
            <a:ext cx="6478417" cy="1322887"/>
          </a:xfrm>
        </p:spPr>
        <p:txBody>
          <a:bodyPr vert="horz" lIns="91440" tIns="45720" rIns="91440" bIns="45720" rtlCol="0" anchor="ctr">
            <a:normAutofit/>
          </a:bodyPr>
          <a:lstStyle/>
          <a:p>
            <a:r>
              <a:rPr lang="en-US" b="1" kern="1200" dirty="0">
                <a:solidFill>
                  <a:schemeClr val="tx1"/>
                </a:solidFill>
                <a:latin typeface="+mn-lt"/>
                <a:ea typeface="+mj-ea"/>
                <a:cs typeface="+mj-cs"/>
              </a:rPr>
              <a:t>NAMING OF MUSCLES </a:t>
            </a:r>
          </a:p>
        </p:txBody>
      </p:sp>
      <p:sp>
        <p:nvSpPr>
          <p:cNvPr id="16" name="Freeform: Shape 15">
            <a:extLst>
              <a:ext uri="{FF2B5EF4-FFF2-40B4-BE49-F238E27FC236}">
                <a16:creationId xmlns:a16="http://schemas.microsoft.com/office/drawing/2014/main" id="{C1657055-16FE-41A2-B207-7880F6DCA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9924" y="2"/>
            <a:ext cx="7602076" cy="470844"/>
          </a:xfrm>
          <a:custGeom>
            <a:avLst/>
            <a:gdLst>
              <a:gd name="connsiteX0" fmla="*/ 9683888 w 9683888"/>
              <a:gd name="connsiteY0" fmla="*/ 0 h 743457"/>
              <a:gd name="connsiteX1" fmla="*/ 0 w 9683888"/>
              <a:gd name="connsiteY1" fmla="*/ 0 h 743457"/>
              <a:gd name="connsiteX2" fmla="*/ 0 w 9683888"/>
              <a:gd name="connsiteY2" fmla="*/ 365878 h 743457"/>
              <a:gd name="connsiteX3" fmla="*/ 11844 w 9683888"/>
              <a:gd name="connsiteY3" fmla="*/ 367909 h 743457"/>
              <a:gd name="connsiteX4" fmla="*/ 106208 w 9683888"/>
              <a:gd name="connsiteY4" fmla="*/ 385974 h 743457"/>
              <a:gd name="connsiteX5" fmla="*/ 183667 w 9683888"/>
              <a:gd name="connsiteY5" fmla="*/ 399162 h 743457"/>
              <a:gd name="connsiteX6" fmla="*/ 292430 w 9683888"/>
              <a:gd name="connsiteY6" fmla="*/ 390408 h 743457"/>
              <a:gd name="connsiteX7" fmla="*/ 386942 w 9683888"/>
              <a:gd name="connsiteY7" fmla="*/ 395582 h 743457"/>
              <a:gd name="connsiteX8" fmla="*/ 485751 w 9683888"/>
              <a:gd name="connsiteY8" fmla="*/ 408404 h 743457"/>
              <a:gd name="connsiteX9" fmla="*/ 604107 w 9683888"/>
              <a:gd name="connsiteY9" fmla="*/ 418647 h 743457"/>
              <a:gd name="connsiteX10" fmla="*/ 694081 w 9683888"/>
              <a:gd name="connsiteY10" fmla="*/ 449524 h 743457"/>
              <a:gd name="connsiteX11" fmla="*/ 762452 w 9683888"/>
              <a:gd name="connsiteY11" fmla="*/ 456090 h 743457"/>
              <a:gd name="connsiteX12" fmla="*/ 987872 w 9683888"/>
              <a:gd name="connsiteY12" fmla="*/ 481862 h 743457"/>
              <a:gd name="connsiteX13" fmla="*/ 1077163 w 9683888"/>
              <a:gd name="connsiteY13" fmla="*/ 524467 h 743457"/>
              <a:gd name="connsiteX14" fmla="*/ 1258716 w 9683888"/>
              <a:gd name="connsiteY14" fmla="*/ 587975 h 743457"/>
              <a:gd name="connsiteX15" fmla="*/ 1298056 w 9683888"/>
              <a:gd name="connsiteY15" fmla="*/ 595413 h 743457"/>
              <a:gd name="connsiteX16" fmla="*/ 1327017 w 9683888"/>
              <a:gd name="connsiteY16" fmla="*/ 617412 h 743457"/>
              <a:gd name="connsiteX17" fmla="*/ 1347909 w 9683888"/>
              <a:gd name="connsiteY17" fmla="*/ 620209 h 743457"/>
              <a:gd name="connsiteX18" fmla="*/ 1421792 w 9683888"/>
              <a:gd name="connsiteY18" fmla="*/ 626139 h 743457"/>
              <a:gd name="connsiteX19" fmla="*/ 1519789 w 9683888"/>
              <a:gd name="connsiteY19" fmla="*/ 645011 h 743457"/>
              <a:gd name="connsiteX20" fmla="*/ 1620886 w 9683888"/>
              <a:gd name="connsiteY20" fmla="*/ 687715 h 743457"/>
              <a:gd name="connsiteX21" fmla="*/ 1676745 w 9683888"/>
              <a:gd name="connsiteY21" fmla="*/ 690130 h 743457"/>
              <a:gd name="connsiteX22" fmla="*/ 1832228 w 9683888"/>
              <a:gd name="connsiteY22" fmla="*/ 690860 h 743457"/>
              <a:gd name="connsiteX23" fmla="*/ 1980464 w 9683888"/>
              <a:gd name="connsiteY23" fmla="*/ 704858 h 743457"/>
              <a:gd name="connsiteX24" fmla="*/ 2051150 w 9683888"/>
              <a:gd name="connsiteY24" fmla="*/ 711187 h 743457"/>
              <a:gd name="connsiteX25" fmla="*/ 2162824 w 9683888"/>
              <a:gd name="connsiteY25" fmla="*/ 709178 h 743457"/>
              <a:gd name="connsiteX26" fmla="*/ 2259859 w 9683888"/>
              <a:gd name="connsiteY26" fmla="*/ 718188 h 743457"/>
              <a:gd name="connsiteX27" fmla="*/ 2378290 w 9683888"/>
              <a:gd name="connsiteY27" fmla="*/ 738748 h 743457"/>
              <a:gd name="connsiteX28" fmla="*/ 2407828 w 9683888"/>
              <a:gd name="connsiteY28" fmla="*/ 743457 h 743457"/>
              <a:gd name="connsiteX29" fmla="*/ 2428936 w 9683888"/>
              <a:gd name="connsiteY29" fmla="*/ 734697 h 743457"/>
              <a:gd name="connsiteX30" fmla="*/ 2646106 w 9683888"/>
              <a:gd name="connsiteY30" fmla="*/ 660204 h 743457"/>
              <a:gd name="connsiteX31" fmla="*/ 2799920 w 9683888"/>
              <a:gd name="connsiteY31" fmla="*/ 630451 h 743457"/>
              <a:gd name="connsiteX32" fmla="*/ 2953556 w 9683888"/>
              <a:gd name="connsiteY32" fmla="*/ 607173 h 743457"/>
              <a:gd name="connsiteX33" fmla="*/ 3009839 w 9683888"/>
              <a:gd name="connsiteY33" fmla="*/ 601743 h 743457"/>
              <a:gd name="connsiteX34" fmla="*/ 3115016 w 9683888"/>
              <a:gd name="connsiteY34" fmla="*/ 584982 h 743457"/>
              <a:gd name="connsiteX35" fmla="*/ 3185844 w 9683888"/>
              <a:gd name="connsiteY35" fmla="*/ 595356 h 743457"/>
              <a:gd name="connsiteX36" fmla="*/ 3246013 w 9683888"/>
              <a:gd name="connsiteY36" fmla="*/ 592418 h 743457"/>
              <a:gd name="connsiteX37" fmla="*/ 3313565 w 9683888"/>
              <a:gd name="connsiteY37" fmla="*/ 574138 h 743457"/>
              <a:gd name="connsiteX38" fmla="*/ 3414143 w 9683888"/>
              <a:gd name="connsiteY38" fmla="*/ 553730 h 743457"/>
              <a:gd name="connsiteX39" fmla="*/ 3552895 w 9683888"/>
              <a:gd name="connsiteY39" fmla="*/ 548563 h 743457"/>
              <a:gd name="connsiteX40" fmla="*/ 3753012 w 9683888"/>
              <a:gd name="connsiteY40" fmla="*/ 599520 h 743457"/>
              <a:gd name="connsiteX41" fmla="*/ 3804392 w 9683888"/>
              <a:gd name="connsiteY41" fmla="*/ 604131 h 743457"/>
              <a:gd name="connsiteX42" fmla="*/ 3916696 w 9683888"/>
              <a:gd name="connsiteY42" fmla="*/ 606540 h 743457"/>
              <a:gd name="connsiteX43" fmla="*/ 4063849 w 9683888"/>
              <a:gd name="connsiteY43" fmla="*/ 604058 h 743457"/>
              <a:gd name="connsiteX44" fmla="*/ 4172179 w 9683888"/>
              <a:gd name="connsiteY44" fmla="*/ 592355 h 743457"/>
              <a:gd name="connsiteX45" fmla="*/ 4276294 w 9683888"/>
              <a:gd name="connsiteY45" fmla="*/ 587119 h 743457"/>
              <a:gd name="connsiteX46" fmla="*/ 4411090 w 9683888"/>
              <a:gd name="connsiteY46" fmla="*/ 575600 h 743457"/>
              <a:gd name="connsiteX47" fmla="*/ 4540465 w 9683888"/>
              <a:gd name="connsiteY47" fmla="*/ 567464 h 743457"/>
              <a:gd name="connsiteX48" fmla="*/ 4545352 w 9683888"/>
              <a:gd name="connsiteY48" fmla="*/ 555554 h 743457"/>
              <a:gd name="connsiteX49" fmla="*/ 4564014 w 9683888"/>
              <a:gd name="connsiteY49" fmla="*/ 553660 h 743457"/>
              <a:gd name="connsiteX50" fmla="*/ 4568602 w 9683888"/>
              <a:gd name="connsiteY50" fmla="*/ 550913 h 743457"/>
              <a:gd name="connsiteX51" fmla="*/ 4595289 w 9683888"/>
              <a:gd name="connsiteY51" fmla="*/ 537407 h 743457"/>
              <a:gd name="connsiteX52" fmla="*/ 4739026 w 9683888"/>
              <a:gd name="connsiteY52" fmla="*/ 532483 h 743457"/>
              <a:gd name="connsiteX53" fmla="*/ 5061335 w 9683888"/>
              <a:gd name="connsiteY53" fmla="*/ 545635 h 743457"/>
              <a:gd name="connsiteX54" fmla="*/ 5338634 w 9683888"/>
              <a:gd name="connsiteY54" fmla="*/ 595754 h 743457"/>
              <a:gd name="connsiteX55" fmla="*/ 5529430 w 9683888"/>
              <a:gd name="connsiteY55" fmla="*/ 606335 h 743457"/>
              <a:gd name="connsiteX56" fmla="*/ 5604039 w 9683888"/>
              <a:gd name="connsiteY56" fmla="*/ 607676 h 743457"/>
              <a:gd name="connsiteX57" fmla="*/ 5625281 w 9683888"/>
              <a:gd name="connsiteY57" fmla="*/ 617253 h 743457"/>
              <a:gd name="connsiteX58" fmla="*/ 5628138 w 9683888"/>
              <a:gd name="connsiteY58" fmla="*/ 615483 h 743457"/>
              <a:gd name="connsiteX59" fmla="*/ 5653593 w 9683888"/>
              <a:gd name="connsiteY59" fmla="*/ 617873 h 743457"/>
              <a:gd name="connsiteX60" fmla="*/ 5658658 w 9683888"/>
              <a:gd name="connsiteY60" fmla="*/ 624279 h 743457"/>
              <a:gd name="connsiteX61" fmla="*/ 5675963 w 9683888"/>
              <a:gd name="connsiteY61" fmla="*/ 627762 h 743457"/>
              <a:gd name="connsiteX62" fmla="*/ 5709625 w 9683888"/>
              <a:gd name="connsiteY62" fmla="*/ 639593 h 743457"/>
              <a:gd name="connsiteX63" fmla="*/ 5716324 w 9683888"/>
              <a:gd name="connsiteY63" fmla="*/ 637148 h 743457"/>
              <a:gd name="connsiteX64" fmla="*/ 5767720 w 9683888"/>
              <a:gd name="connsiteY64" fmla="*/ 647737 h 743457"/>
              <a:gd name="connsiteX65" fmla="*/ 5768619 w 9683888"/>
              <a:gd name="connsiteY65" fmla="*/ 645671 h 743457"/>
              <a:gd name="connsiteX66" fmla="*/ 5858696 w 9683888"/>
              <a:gd name="connsiteY66" fmla="*/ 628099 h 743457"/>
              <a:gd name="connsiteX67" fmla="*/ 5935260 w 9683888"/>
              <a:gd name="connsiteY67" fmla="*/ 596904 h 743457"/>
              <a:gd name="connsiteX68" fmla="*/ 5946176 w 9683888"/>
              <a:gd name="connsiteY68" fmla="*/ 597874 h 743457"/>
              <a:gd name="connsiteX69" fmla="*/ 5946447 w 9683888"/>
              <a:gd name="connsiteY69" fmla="*/ 597396 h 743457"/>
              <a:gd name="connsiteX70" fmla="*/ 5958069 w 9683888"/>
              <a:gd name="connsiteY70" fmla="*/ 597432 h 743457"/>
              <a:gd name="connsiteX71" fmla="*/ 5966081 w 9683888"/>
              <a:gd name="connsiteY71" fmla="*/ 599643 h 743457"/>
              <a:gd name="connsiteX72" fmla="*/ 5987259 w 9683888"/>
              <a:gd name="connsiteY72" fmla="*/ 601523 h 743457"/>
              <a:gd name="connsiteX73" fmla="*/ 5994905 w 9683888"/>
              <a:gd name="connsiteY73" fmla="*/ 598873 h 743457"/>
              <a:gd name="connsiteX74" fmla="*/ 6054803 w 9683888"/>
              <a:gd name="connsiteY74" fmla="*/ 541202 h 743457"/>
              <a:gd name="connsiteX75" fmla="*/ 6188672 w 9683888"/>
              <a:gd name="connsiteY75" fmla="*/ 496389 h 743457"/>
              <a:gd name="connsiteX76" fmla="*/ 6323280 w 9683888"/>
              <a:gd name="connsiteY76" fmla="*/ 458013 h 743457"/>
              <a:gd name="connsiteX77" fmla="*/ 6457257 w 9683888"/>
              <a:gd name="connsiteY77" fmla="*/ 414621 h 743457"/>
              <a:gd name="connsiteX78" fmla="*/ 6530019 w 9683888"/>
              <a:gd name="connsiteY78" fmla="*/ 423168 h 743457"/>
              <a:gd name="connsiteX79" fmla="*/ 6626800 w 9683888"/>
              <a:gd name="connsiteY79" fmla="*/ 375078 h 743457"/>
              <a:gd name="connsiteX80" fmla="*/ 6689231 w 9683888"/>
              <a:gd name="connsiteY80" fmla="*/ 353501 h 743457"/>
              <a:gd name="connsiteX81" fmla="*/ 6726440 w 9683888"/>
              <a:gd name="connsiteY81" fmla="*/ 340276 h 743457"/>
              <a:gd name="connsiteX82" fmla="*/ 6835228 w 9683888"/>
              <a:gd name="connsiteY82" fmla="*/ 329393 h 743457"/>
              <a:gd name="connsiteX83" fmla="*/ 7039363 w 9683888"/>
              <a:gd name="connsiteY83" fmla="*/ 370823 h 743457"/>
              <a:gd name="connsiteX84" fmla="*/ 7095156 w 9683888"/>
              <a:gd name="connsiteY84" fmla="*/ 366075 h 743457"/>
              <a:gd name="connsiteX85" fmla="*/ 7187061 w 9683888"/>
              <a:gd name="connsiteY85" fmla="*/ 383876 h 743457"/>
              <a:gd name="connsiteX86" fmla="*/ 7295039 w 9683888"/>
              <a:gd name="connsiteY86" fmla="*/ 355046 h 743457"/>
              <a:gd name="connsiteX87" fmla="*/ 7373651 w 9683888"/>
              <a:gd name="connsiteY87" fmla="*/ 322299 h 743457"/>
              <a:gd name="connsiteX88" fmla="*/ 7418964 w 9683888"/>
              <a:gd name="connsiteY88" fmla="*/ 308685 h 743457"/>
              <a:gd name="connsiteX89" fmla="*/ 7450568 w 9683888"/>
              <a:gd name="connsiteY89" fmla="*/ 293511 h 743457"/>
              <a:gd name="connsiteX90" fmla="*/ 7538380 w 9683888"/>
              <a:gd name="connsiteY90" fmla="*/ 283235 h 743457"/>
              <a:gd name="connsiteX91" fmla="*/ 7786348 w 9683888"/>
              <a:gd name="connsiteY91" fmla="*/ 225377 h 743457"/>
              <a:gd name="connsiteX92" fmla="*/ 7849534 w 9683888"/>
              <a:gd name="connsiteY92" fmla="*/ 245434 h 743457"/>
              <a:gd name="connsiteX93" fmla="*/ 7981165 w 9683888"/>
              <a:gd name="connsiteY93" fmla="*/ 222252 h 743457"/>
              <a:gd name="connsiteX94" fmla="*/ 8171882 w 9683888"/>
              <a:gd name="connsiteY94" fmla="*/ 222497 h 743457"/>
              <a:gd name="connsiteX95" fmla="*/ 8242270 w 9683888"/>
              <a:gd name="connsiteY95" fmla="*/ 180535 h 743457"/>
              <a:gd name="connsiteX96" fmla="*/ 8490152 w 9683888"/>
              <a:gd name="connsiteY96" fmla="*/ 209193 h 743457"/>
              <a:gd name="connsiteX97" fmla="*/ 8622272 w 9683888"/>
              <a:gd name="connsiteY97" fmla="*/ 188859 h 743457"/>
              <a:gd name="connsiteX98" fmla="*/ 8738606 w 9683888"/>
              <a:gd name="connsiteY98" fmla="*/ 208945 h 743457"/>
              <a:gd name="connsiteX99" fmla="*/ 8831307 w 9683888"/>
              <a:gd name="connsiteY99" fmla="*/ 207738 h 743457"/>
              <a:gd name="connsiteX100" fmla="*/ 8891432 w 9683888"/>
              <a:gd name="connsiteY100" fmla="*/ 184510 h 743457"/>
              <a:gd name="connsiteX101" fmla="*/ 8946980 w 9683888"/>
              <a:gd name="connsiteY101" fmla="*/ 145578 h 743457"/>
              <a:gd name="connsiteX102" fmla="*/ 9107760 w 9683888"/>
              <a:gd name="connsiteY102" fmla="*/ 128052 h 743457"/>
              <a:gd name="connsiteX103" fmla="*/ 9195623 w 9683888"/>
              <a:gd name="connsiteY103" fmla="*/ 100212 h 743457"/>
              <a:gd name="connsiteX104" fmla="*/ 9256898 w 9683888"/>
              <a:gd name="connsiteY104" fmla="*/ 73900 h 743457"/>
              <a:gd name="connsiteX105" fmla="*/ 9351740 w 9683888"/>
              <a:gd name="connsiteY105" fmla="*/ 80439 h 743457"/>
              <a:gd name="connsiteX106" fmla="*/ 9539796 w 9683888"/>
              <a:gd name="connsiteY106" fmla="*/ 87069 h 743457"/>
              <a:gd name="connsiteX107" fmla="*/ 9619109 w 9683888"/>
              <a:gd name="connsiteY107" fmla="*/ 39994 h 74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83888" h="743457">
                <a:moveTo>
                  <a:pt x="9683888" y="0"/>
                </a:moveTo>
                <a:lnTo>
                  <a:pt x="0" y="0"/>
                </a:lnTo>
                <a:lnTo>
                  <a:pt x="0" y="365878"/>
                </a:lnTo>
                <a:lnTo>
                  <a:pt x="11844" y="367909"/>
                </a:lnTo>
                <a:cubicBezTo>
                  <a:pt x="50423" y="374387"/>
                  <a:pt x="87879" y="380746"/>
                  <a:pt x="106208" y="385974"/>
                </a:cubicBezTo>
                <a:cubicBezTo>
                  <a:pt x="119919" y="389979"/>
                  <a:pt x="149687" y="402128"/>
                  <a:pt x="183667" y="399162"/>
                </a:cubicBezTo>
                <a:cubicBezTo>
                  <a:pt x="228274" y="394575"/>
                  <a:pt x="256969" y="398315"/>
                  <a:pt x="292430" y="390408"/>
                </a:cubicBezTo>
                <a:cubicBezTo>
                  <a:pt x="325377" y="395694"/>
                  <a:pt x="374510" y="420053"/>
                  <a:pt x="386942" y="395582"/>
                </a:cubicBezTo>
                <a:cubicBezTo>
                  <a:pt x="400429" y="416427"/>
                  <a:pt x="451168" y="399411"/>
                  <a:pt x="485751" y="408404"/>
                </a:cubicBezTo>
                <a:cubicBezTo>
                  <a:pt x="520399" y="423586"/>
                  <a:pt x="570416" y="404235"/>
                  <a:pt x="604107" y="418647"/>
                </a:cubicBezTo>
                <a:cubicBezTo>
                  <a:pt x="633631" y="425521"/>
                  <a:pt x="672063" y="446364"/>
                  <a:pt x="694081" y="449524"/>
                </a:cubicBezTo>
                <a:cubicBezTo>
                  <a:pt x="700528" y="463278"/>
                  <a:pt x="713487" y="450700"/>
                  <a:pt x="762452" y="456090"/>
                </a:cubicBezTo>
                <a:cubicBezTo>
                  <a:pt x="811417" y="461479"/>
                  <a:pt x="935420" y="470466"/>
                  <a:pt x="987872" y="481862"/>
                </a:cubicBezTo>
                <a:cubicBezTo>
                  <a:pt x="1018493" y="475799"/>
                  <a:pt x="1019470" y="516810"/>
                  <a:pt x="1077163" y="524467"/>
                </a:cubicBezTo>
                <a:cubicBezTo>
                  <a:pt x="1124222" y="535807"/>
                  <a:pt x="1202940" y="574855"/>
                  <a:pt x="1258716" y="587975"/>
                </a:cubicBezTo>
                <a:cubicBezTo>
                  <a:pt x="1274181" y="586466"/>
                  <a:pt x="1286859" y="589632"/>
                  <a:pt x="1298056" y="595413"/>
                </a:cubicBezTo>
                <a:lnTo>
                  <a:pt x="1327017" y="617412"/>
                </a:lnTo>
                <a:lnTo>
                  <a:pt x="1347909" y="620209"/>
                </a:lnTo>
                <a:cubicBezTo>
                  <a:pt x="1377004" y="628445"/>
                  <a:pt x="1394712" y="616344"/>
                  <a:pt x="1421792" y="626139"/>
                </a:cubicBezTo>
                <a:cubicBezTo>
                  <a:pt x="1466260" y="647543"/>
                  <a:pt x="1506099" y="610975"/>
                  <a:pt x="1519789" y="645011"/>
                </a:cubicBezTo>
                <a:cubicBezTo>
                  <a:pt x="1556219" y="665699"/>
                  <a:pt x="1578776" y="668950"/>
                  <a:pt x="1620886" y="687715"/>
                </a:cubicBezTo>
                <a:cubicBezTo>
                  <a:pt x="1658228" y="693647"/>
                  <a:pt x="1636224" y="694371"/>
                  <a:pt x="1676745" y="690130"/>
                </a:cubicBezTo>
                <a:cubicBezTo>
                  <a:pt x="1713709" y="697532"/>
                  <a:pt x="1774627" y="701403"/>
                  <a:pt x="1832228" y="690860"/>
                </a:cubicBezTo>
                <a:cubicBezTo>
                  <a:pt x="1866586" y="689181"/>
                  <a:pt x="1949046" y="755765"/>
                  <a:pt x="1980464" y="704858"/>
                </a:cubicBezTo>
                <a:cubicBezTo>
                  <a:pt x="2001472" y="716610"/>
                  <a:pt x="2020758" y="710467"/>
                  <a:pt x="2051150" y="711187"/>
                </a:cubicBezTo>
                <a:cubicBezTo>
                  <a:pt x="2081543" y="711907"/>
                  <a:pt x="2117567" y="736153"/>
                  <a:pt x="2162824" y="709178"/>
                </a:cubicBezTo>
                <a:cubicBezTo>
                  <a:pt x="2219712" y="701824"/>
                  <a:pt x="2181421" y="742368"/>
                  <a:pt x="2259859" y="718188"/>
                </a:cubicBezTo>
                <a:cubicBezTo>
                  <a:pt x="2296623" y="733933"/>
                  <a:pt x="2337412" y="741012"/>
                  <a:pt x="2378290" y="738748"/>
                </a:cubicBezTo>
                <a:cubicBezTo>
                  <a:pt x="2380041" y="725410"/>
                  <a:pt x="2399659" y="741017"/>
                  <a:pt x="2407828" y="743457"/>
                </a:cubicBezTo>
                <a:cubicBezTo>
                  <a:pt x="2406113" y="735180"/>
                  <a:pt x="2421642" y="728742"/>
                  <a:pt x="2428936" y="734697"/>
                </a:cubicBezTo>
                <a:cubicBezTo>
                  <a:pt x="2468648" y="720822"/>
                  <a:pt x="2584275" y="677579"/>
                  <a:pt x="2646106" y="660204"/>
                </a:cubicBezTo>
                <a:cubicBezTo>
                  <a:pt x="2706894" y="652346"/>
                  <a:pt x="2738390" y="612318"/>
                  <a:pt x="2799920" y="630451"/>
                </a:cubicBezTo>
                <a:cubicBezTo>
                  <a:pt x="2856798" y="622940"/>
                  <a:pt x="2902940" y="602232"/>
                  <a:pt x="2953556" y="607173"/>
                </a:cubicBezTo>
                <a:cubicBezTo>
                  <a:pt x="2970626" y="593247"/>
                  <a:pt x="2988095" y="586399"/>
                  <a:pt x="3009839" y="601743"/>
                </a:cubicBezTo>
                <a:cubicBezTo>
                  <a:pt x="3046166" y="594868"/>
                  <a:pt x="3085682" y="586046"/>
                  <a:pt x="3115016" y="584982"/>
                </a:cubicBezTo>
                <a:cubicBezTo>
                  <a:pt x="3144992" y="587935"/>
                  <a:pt x="3158740" y="599045"/>
                  <a:pt x="3185844" y="595356"/>
                </a:cubicBezTo>
                <a:cubicBezTo>
                  <a:pt x="3209939" y="576197"/>
                  <a:pt x="3221731" y="614583"/>
                  <a:pt x="3246013" y="592418"/>
                </a:cubicBezTo>
                <a:cubicBezTo>
                  <a:pt x="3228976" y="565486"/>
                  <a:pt x="3320172" y="599686"/>
                  <a:pt x="3313565" y="574138"/>
                </a:cubicBezTo>
                <a:cubicBezTo>
                  <a:pt x="3341586" y="564515"/>
                  <a:pt x="3371901" y="555346"/>
                  <a:pt x="3414143" y="553730"/>
                </a:cubicBezTo>
                <a:cubicBezTo>
                  <a:pt x="3463229" y="557630"/>
                  <a:pt x="3476532" y="539673"/>
                  <a:pt x="3552895" y="548563"/>
                </a:cubicBezTo>
                <a:cubicBezTo>
                  <a:pt x="3620356" y="561042"/>
                  <a:pt x="3688830" y="574962"/>
                  <a:pt x="3753012" y="599520"/>
                </a:cubicBezTo>
                <a:cubicBezTo>
                  <a:pt x="3769580" y="615048"/>
                  <a:pt x="3777112" y="602961"/>
                  <a:pt x="3804392" y="604131"/>
                </a:cubicBezTo>
                <a:cubicBezTo>
                  <a:pt x="3831672" y="605301"/>
                  <a:pt x="3878076" y="605222"/>
                  <a:pt x="3916696" y="606540"/>
                </a:cubicBezTo>
                <a:cubicBezTo>
                  <a:pt x="3970533" y="603881"/>
                  <a:pt x="3981244" y="618066"/>
                  <a:pt x="4063849" y="604058"/>
                </a:cubicBezTo>
                <a:cubicBezTo>
                  <a:pt x="4074473" y="605185"/>
                  <a:pt x="4134611" y="589365"/>
                  <a:pt x="4172179" y="592355"/>
                </a:cubicBezTo>
                <a:cubicBezTo>
                  <a:pt x="4180554" y="576172"/>
                  <a:pt x="4255433" y="602075"/>
                  <a:pt x="4276294" y="587119"/>
                </a:cubicBezTo>
                <a:cubicBezTo>
                  <a:pt x="4326119" y="586973"/>
                  <a:pt x="4361692" y="573867"/>
                  <a:pt x="4411090" y="575600"/>
                </a:cubicBezTo>
                <a:cubicBezTo>
                  <a:pt x="4465125" y="575500"/>
                  <a:pt x="4518088" y="570805"/>
                  <a:pt x="4540465" y="567464"/>
                </a:cubicBezTo>
                <a:lnTo>
                  <a:pt x="4545352" y="555554"/>
                </a:lnTo>
                <a:lnTo>
                  <a:pt x="4564014" y="553660"/>
                </a:lnTo>
                <a:lnTo>
                  <a:pt x="4568602" y="550913"/>
                </a:lnTo>
                <a:cubicBezTo>
                  <a:pt x="4577353" y="545618"/>
                  <a:pt x="4586105" y="540734"/>
                  <a:pt x="4595289" y="537407"/>
                </a:cubicBezTo>
                <a:cubicBezTo>
                  <a:pt x="4623104" y="537511"/>
                  <a:pt x="4660764" y="533229"/>
                  <a:pt x="4739026" y="532483"/>
                </a:cubicBezTo>
                <a:cubicBezTo>
                  <a:pt x="4806238" y="527255"/>
                  <a:pt x="4944577" y="524439"/>
                  <a:pt x="5061335" y="545635"/>
                </a:cubicBezTo>
                <a:cubicBezTo>
                  <a:pt x="5167156" y="553533"/>
                  <a:pt x="5251789" y="586167"/>
                  <a:pt x="5338634" y="595754"/>
                </a:cubicBezTo>
                <a:cubicBezTo>
                  <a:pt x="5415763" y="589622"/>
                  <a:pt x="5434719" y="609365"/>
                  <a:pt x="5529430" y="606335"/>
                </a:cubicBezTo>
                <a:cubicBezTo>
                  <a:pt x="5534498" y="613561"/>
                  <a:pt x="5597157" y="603269"/>
                  <a:pt x="5604039" y="607676"/>
                </a:cubicBezTo>
                <a:lnTo>
                  <a:pt x="5625281" y="617253"/>
                </a:lnTo>
                <a:lnTo>
                  <a:pt x="5628138" y="615483"/>
                </a:lnTo>
                <a:cubicBezTo>
                  <a:pt x="5640641" y="612245"/>
                  <a:pt x="5648217" y="613966"/>
                  <a:pt x="5653593" y="617873"/>
                </a:cubicBezTo>
                <a:lnTo>
                  <a:pt x="5658658" y="624279"/>
                </a:lnTo>
                <a:lnTo>
                  <a:pt x="5675963" y="627762"/>
                </a:lnTo>
                <a:lnTo>
                  <a:pt x="5709625" y="639593"/>
                </a:lnTo>
                <a:lnTo>
                  <a:pt x="5716324" y="637148"/>
                </a:lnTo>
                <a:lnTo>
                  <a:pt x="5767720" y="647737"/>
                </a:lnTo>
                <a:lnTo>
                  <a:pt x="5768619" y="645671"/>
                </a:lnTo>
                <a:cubicBezTo>
                  <a:pt x="5776130" y="642927"/>
                  <a:pt x="5830922" y="636226"/>
                  <a:pt x="5858696" y="628099"/>
                </a:cubicBezTo>
                <a:lnTo>
                  <a:pt x="5935260" y="596904"/>
                </a:lnTo>
                <a:lnTo>
                  <a:pt x="5946176" y="597874"/>
                </a:lnTo>
                <a:lnTo>
                  <a:pt x="5946447" y="597396"/>
                </a:lnTo>
                <a:cubicBezTo>
                  <a:pt x="5948934" y="596546"/>
                  <a:pt x="5952567" y="596468"/>
                  <a:pt x="5958069" y="597432"/>
                </a:cubicBezTo>
                <a:lnTo>
                  <a:pt x="5966081" y="599643"/>
                </a:lnTo>
                <a:lnTo>
                  <a:pt x="5987259" y="601523"/>
                </a:lnTo>
                <a:lnTo>
                  <a:pt x="5994905" y="598873"/>
                </a:lnTo>
                <a:cubicBezTo>
                  <a:pt x="6020610" y="579716"/>
                  <a:pt x="6016968" y="560235"/>
                  <a:pt x="6054803" y="541202"/>
                </a:cubicBezTo>
                <a:cubicBezTo>
                  <a:pt x="6108247" y="527358"/>
                  <a:pt x="6130976" y="484538"/>
                  <a:pt x="6188672" y="496389"/>
                </a:cubicBezTo>
                <a:cubicBezTo>
                  <a:pt x="6238659" y="483279"/>
                  <a:pt x="6277194" y="458153"/>
                  <a:pt x="6323280" y="458013"/>
                </a:cubicBezTo>
                <a:cubicBezTo>
                  <a:pt x="6368044" y="444385"/>
                  <a:pt x="6422801" y="420428"/>
                  <a:pt x="6457257" y="414621"/>
                </a:cubicBezTo>
                <a:cubicBezTo>
                  <a:pt x="6483424" y="410645"/>
                  <a:pt x="6508964" y="423228"/>
                  <a:pt x="6530019" y="423168"/>
                </a:cubicBezTo>
                <a:cubicBezTo>
                  <a:pt x="6558276" y="416578"/>
                  <a:pt x="6600264" y="386690"/>
                  <a:pt x="6626800" y="375078"/>
                </a:cubicBezTo>
                <a:cubicBezTo>
                  <a:pt x="6664418" y="400828"/>
                  <a:pt x="6655535" y="354302"/>
                  <a:pt x="6689231" y="353501"/>
                </a:cubicBezTo>
                <a:cubicBezTo>
                  <a:pt x="6708837" y="361122"/>
                  <a:pt x="6719642" y="359485"/>
                  <a:pt x="6726440" y="340276"/>
                </a:cubicBezTo>
                <a:cubicBezTo>
                  <a:pt x="6818329" y="378763"/>
                  <a:pt x="6765502" y="328183"/>
                  <a:pt x="6835228" y="329393"/>
                </a:cubicBezTo>
                <a:cubicBezTo>
                  <a:pt x="6897464" y="335048"/>
                  <a:pt x="6962224" y="329085"/>
                  <a:pt x="7039363" y="370823"/>
                </a:cubicBezTo>
                <a:cubicBezTo>
                  <a:pt x="7056368" y="384567"/>
                  <a:pt x="7070539" y="363899"/>
                  <a:pt x="7095156" y="366075"/>
                </a:cubicBezTo>
                <a:cubicBezTo>
                  <a:pt x="7119772" y="368250"/>
                  <a:pt x="7153748" y="385714"/>
                  <a:pt x="7187061" y="383876"/>
                </a:cubicBezTo>
                <a:cubicBezTo>
                  <a:pt x="7242115" y="377604"/>
                  <a:pt x="7270954" y="334249"/>
                  <a:pt x="7295039" y="355046"/>
                </a:cubicBezTo>
                <a:cubicBezTo>
                  <a:pt x="7320104" y="344159"/>
                  <a:pt x="7343179" y="301443"/>
                  <a:pt x="7373651" y="322299"/>
                </a:cubicBezTo>
                <a:cubicBezTo>
                  <a:pt x="7367160" y="298575"/>
                  <a:pt x="7410095" y="329040"/>
                  <a:pt x="7418964" y="308685"/>
                </a:cubicBezTo>
                <a:cubicBezTo>
                  <a:pt x="7424243" y="291807"/>
                  <a:pt x="7438503" y="297117"/>
                  <a:pt x="7450568" y="293511"/>
                </a:cubicBezTo>
                <a:cubicBezTo>
                  <a:pt x="7461276" y="277652"/>
                  <a:pt x="7519437" y="275664"/>
                  <a:pt x="7538380" y="283235"/>
                </a:cubicBezTo>
                <a:cubicBezTo>
                  <a:pt x="7594343" y="271879"/>
                  <a:pt x="7734488" y="231676"/>
                  <a:pt x="7786348" y="225377"/>
                </a:cubicBezTo>
                <a:cubicBezTo>
                  <a:pt x="7797693" y="277094"/>
                  <a:pt x="7847327" y="236176"/>
                  <a:pt x="7849534" y="245434"/>
                </a:cubicBezTo>
                <a:cubicBezTo>
                  <a:pt x="7894253" y="231282"/>
                  <a:pt x="7937937" y="238796"/>
                  <a:pt x="7981165" y="222252"/>
                </a:cubicBezTo>
                <a:cubicBezTo>
                  <a:pt x="8066564" y="234459"/>
                  <a:pt x="8127007" y="235277"/>
                  <a:pt x="8171882" y="222497"/>
                </a:cubicBezTo>
                <a:cubicBezTo>
                  <a:pt x="8183092" y="205785"/>
                  <a:pt x="8217423" y="177145"/>
                  <a:pt x="8242270" y="180535"/>
                </a:cubicBezTo>
                <a:cubicBezTo>
                  <a:pt x="8294138" y="178846"/>
                  <a:pt x="8410926" y="208334"/>
                  <a:pt x="8490152" y="209193"/>
                </a:cubicBezTo>
                <a:cubicBezTo>
                  <a:pt x="8558493" y="195433"/>
                  <a:pt x="8564727" y="233466"/>
                  <a:pt x="8622272" y="188859"/>
                </a:cubicBezTo>
                <a:cubicBezTo>
                  <a:pt x="8659556" y="191317"/>
                  <a:pt x="8666988" y="178214"/>
                  <a:pt x="8738606" y="208945"/>
                </a:cubicBezTo>
                <a:cubicBezTo>
                  <a:pt x="8769507" y="208543"/>
                  <a:pt x="8800406" y="224019"/>
                  <a:pt x="8831307" y="207738"/>
                </a:cubicBezTo>
                <a:cubicBezTo>
                  <a:pt x="8836477" y="191612"/>
                  <a:pt x="8870109" y="182455"/>
                  <a:pt x="8891432" y="184510"/>
                </a:cubicBezTo>
                <a:cubicBezTo>
                  <a:pt x="8876795" y="135260"/>
                  <a:pt x="8938553" y="173381"/>
                  <a:pt x="8946980" y="145578"/>
                </a:cubicBezTo>
                <a:cubicBezTo>
                  <a:pt x="9010957" y="156064"/>
                  <a:pt x="9046552" y="157746"/>
                  <a:pt x="9107760" y="128052"/>
                </a:cubicBezTo>
                <a:cubicBezTo>
                  <a:pt x="9135191" y="151813"/>
                  <a:pt x="9184204" y="114911"/>
                  <a:pt x="9195623" y="100212"/>
                </a:cubicBezTo>
                <a:cubicBezTo>
                  <a:pt x="9222736" y="85917"/>
                  <a:pt x="9230892" y="98248"/>
                  <a:pt x="9256898" y="73900"/>
                </a:cubicBezTo>
                <a:cubicBezTo>
                  <a:pt x="9276443" y="63724"/>
                  <a:pt x="9334001" y="80454"/>
                  <a:pt x="9351740" y="80439"/>
                </a:cubicBezTo>
                <a:cubicBezTo>
                  <a:pt x="9398889" y="82633"/>
                  <a:pt x="9473718" y="102566"/>
                  <a:pt x="9539796" y="87069"/>
                </a:cubicBezTo>
                <a:cubicBezTo>
                  <a:pt x="9565852" y="70987"/>
                  <a:pt x="9591569" y="56211"/>
                  <a:pt x="9619109" y="399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Rectangle 3">
            <a:extLst>
              <a:ext uri="{FF2B5EF4-FFF2-40B4-BE49-F238E27FC236}">
                <a16:creationId xmlns:a16="http://schemas.microsoft.com/office/drawing/2014/main" id="{14E4BA59-3ADB-E243-A900-F71E3816CADC}"/>
              </a:ext>
            </a:extLst>
          </p:cNvPr>
          <p:cNvSpPr/>
          <p:nvPr/>
        </p:nvSpPr>
        <p:spPr>
          <a:xfrm>
            <a:off x="916536" y="1057302"/>
            <a:ext cx="6260052" cy="3230883"/>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000" b="1" dirty="0"/>
              <a:t>Shape </a:t>
            </a:r>
            <a:endParaRPr lang="en-US" sz="2000" dirty="0"/>
          </a:p>
          <a:p>
            <a:pPr>
              <a:lnSpc>
                <a:spcPct val="90000"/>
              </a:lnSpc>
            </a:pPr>
            <a:r>
              <a:rPr lang="en-US" sz="2000" dirty="0"/>
              <a:t>	  o    Deltoid (triangular) </a:t>
            </a:r>
            <a:endParaRPr lang="en-US" sz="2000" b="1" dirty="0"/>
          </a:p>
          <a:p>
            <a:pPr marL="1371600" lvl="2" indent="-342900">
              <a:lnSpc>
                <a:spcPct val="90000"/>
              </a:lnSpc>
              <a:buFont typeface="Courier New" panose="02070309020205020404" pitchFamily="49" charset="0"/>
              <a:buChar char="o"/>
            </a:pPr>
            <a:r>
              <a:rPr lang="en-US" sz="2000" dirty="0">
                <a:effectLst>
                  <a:outerShdw blurRad="38100" dist="38100" dir="2700000" algn="tl">
                    <a:srgbClr val="000000">
                      <a:alpha val="43137"/>
                    </a:srgbClr>
                  </a:outerShdw>
                </a:effectLst>
              </a:rPr>
              <a:t>Teres</a:t>
            </a:r>
            <a:r>
              <a:rPr lang="en-US" sz="2000" dirty="0"/>
              <a:t> (rounded)</a:t>
            </a:r>
          </a:p>
          <a:p>
            <a:pPr marL="1371600" lvl="2" indent="-342900">
              <a:lnSpc>
                <a:spcPct val="90000"/>
              </a:lnSpc>
              <a:buFont typeface="Courier New" panose="02070309020205020404" pitchFamily="49" charset="0"/>
              <a:buChar char="o"/>
            </a:pPr>
            <a:r>
              <a:rPr lang="en-US" sz="2000" dirty="0">
                <a:effectLst>
                  <a:outerShdw blurRad="38100" dist="38100" dir="2700000" algn="tl">
                    <a:srgbClr val="000000">
                      <a:alpha val="43137"/>
                    </a:srgbClr>
                  </a:outerShdw>
                </a:effectLst>
              </a:rPr>
              <a:t>Rectus </a:t>
            </a:r>
            <a:r>
              <a:rPr lang="en-US" sz="2000" dirty="0"/>
              <a:t>(straight).</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b="1" dirty="0"/>
              <a:t>Number of Heads </a:t>
            </a:r>
            <a:endParaRPr lang="en-US" sz="2000" dirty="0"/>
          </a:p>
          <a:p>
            <a:pPr>
              <a:lnSpc>
                <a:spcPct val="90000"/>
              </a:lnSpc>
              <a:spcAft>
                <a:spcPts val="600"/>
              </a:spcAft>
            </a:pPr>
            <a:r>
              <a:rPr lang="en-US" sz="2000" dirty="0"/>
              <a:t>	o  Biceps (2 heads) </a:t>
            </a:r>
          </a:p>
          <a:p>
            <a:pPr>
              <a:lnSpc>
                <a:spcPct val="90000"/>
              </a:lnSpc>
              <a:spcAft>
                <a:spcPts val="600"/>
              </a:spcAft>
            </a:pPr>
            <a:r>
              <a:rPr lang="en-US" sz="2000" dirty="0"/>
              <a:t>	o  Triceps (3 heads) </a:t>
            </a:r>
          </a:p>
          <a:p>
            <a:pPr marL="1257300" lvl="2" indent="-342900">
              <a:lnSpc>
                <a:spcPct val="90000"/>
              </a:lnSpc>
              <a:spcAft>
                <a:spcPts val="600"/>
              </a:spcAft>
              <a:buFont typeface="Courier New" panose="02070309020205020404" pitchFamily="49" charset="0"/>
              <a:buChar char="o"/>
            </a:pPr>
            <a:r>
              <a:rPr lang="en-US" sz="2000" dirty="0">
                <a:effectLst>
                  <a:outerShdw blurRad="38100" dist="38100" dir="2700000" algn="tl">
                    <a:srgbClr val="000000">
                      <a:alpha val="43137"/>
                    </a:srgbClr>
                  </a:outerShdw>
                </a:effectLst>
              </a:rPr>
              <a:t>Quadriceps </a:t>
            </a:r>
            <a:r>
              <a:rPr lang="en-US" sz="2000" dirty="0"/>
              <a:t>(4 heads).</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b="1" dirty="0"/>
              <a:t>Attachments </a:t>
            </a:r>
            <a:endParaRPr lang="en-US" sz="2000" dirty="0"/>
          </a:p>
          <a:p>
            <a:pPr>
              <a:lnSpc>
                <a:spcPct val="90000"/>
              </a:lnSpc>
              <a:spcAft>
                <a:spcPts val="600"/>
              </a:spcAft>
            </a:pPr>
            <a:r>
              <a:rPr lang="en-US" sz="2000" dirty="0"/>
              <a:t>	o Coracobrachialis from coracoid process to arm</a:t>
            </a:r>
          </a:p>
          <a:p>
            <a:pPr indent="-228600">
              <a:lnSpc>
                <a:spcPct val="90000"/>
              </a:lnSpc>
              <a:spcAft>
                <a:spcPts val="600"/>
              </a:spcAft>
              <a:buFont typeface="Arial" panose="020B0604020202020204" pitchFamily="34" charset="0"/>
              <a:buChar char="•"/>
            </a:pPr>
            <a:r>
              <a:rPr lang="en-US" sz="2000" b="1" dirty="0"/>
              <a:t>Action </a:t>
            </a:r>
            <a:endParaRPr lang="en-US" sz="2000" dirty="0"/>
          </a:p>
          <a:p>
            <a:pPr>
              <a:lnSpc>
                <a:spcPct val="90000"/>
              </a:lnSpc>
              <a:spcAft>
                <a:spcPts val="600"/>
              </a:spcAft>
            </a:pPr>
            <a:r>
              <a:rPr lang="en-US" sz="2000" dirty="0"/>
              <a:t>                o Flexor digitorum: flexion of digits</a:t>
            </a:r>
            <a:br>
              <a:rPr lang="en-US" sz="2000" dirty="0"/>
            </a:br>
            <a:endParaRPr lang="en-US" sz="2000" dirty="0">
              <a:effectLst/>
            </a:endParaRPr>
          </a:p>
        </p:txBody>
      </p:sp>
      <p:sp>
        <p:nvSpPr>
          <p:cNvPr id="18" name="Freeform: Shape 17">
            <a:extLst>
              <a:ext uri="{FF2B5EF4-FFF2-40B4-BE49-F238E27FC236}">
                <a16:creationId xmlns:a16="http://schemas.microsoft.com/office/drawing/2014/main" id="{F3BD3BB9-3CB5-4253-A27D-6B7904723D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9827"/>
            <a:ext cx="10680562" cy="1078174"/>
          </a:xfrm>
          <a:custGeom>
            <a:avLst/>
            <a:gdLst>
              <a:gd name="connsiteX0" fmla="*/ 3617689 w 10680562"/>
              <a:gd name="connsiteY0" fmla="*/ 0 h 1605023"/>
              <a:gd name="connsiteX1" fmla="*/ 3635901 w 10680562"/>
              <a:gd name="connsiteY1" fmla="*/ 7738 h 1605023"/>
              <a:gd name="connsiteX2" fmla="*/ 3690891 w 10680562"/>
              <a:gd name="connsiteY2" fmla="*/ 7049 h 1605023"/>
              <a:gd name="connsiteX3" fmla="*/ 3832247 w 10680562"/>
              <a:gd name="connsiteY3" fmla="*/ 13937 h 1605023"/>
              <a:gd name="connsiteX4" fmla="*/ 3999111 w 10680562"/>
              <a:gd name="connsiteY4" fmla="*/ 44624 h 1605023"/>
              <a:gd name="connsiteX5" fmla="*/ 4034676 w 10680562"/>
              <a:gd name="connsiteY5" fmla="*/ 48775 h 1605023"/>
              <a:gd name="connsiteX6" fmla="*/ 4065394 w 10680562"/>
              <a:gd name="connsiteY6" fmla="*/ 42879 h 1605023"/>
              <a:gd name="connsiteX7" fmla="*/ 4072648 w 10680562"/>
              <a:gd name="connsiteY7" fmla="*/ 33262 h 1605023"/>
              <a:gd name="connsiteX8" fmla="*/ 4092232 w 10680562"/>
              <a:gd name="connsiteY8" fmla="*/ 34026 h 1605023"/>
              <a:gd name="connsiteX9" fmla="*/ 4097470 w 10680562"/>
              <a:gd name="connsiteY9" fmla="*/ 32252 h 1605023"/>
              <a:gd name="connsiteX10" fmla="*/ 4127488 w 10680562"/>
              <a:gd name="connsiteY10" fmla="*/ 24056 h 1605023"/>
              <a:gd name="connsiteX11" fmla="*/ 4190803 w 10680562"/>
              <a:gd name="connsiteY11" fmla="*/ 55685 h 1605023"/>
              <a:gd name="connsiteX12" fmla="*/ 4269333 w 10680562"/>
              <a:gd name="connsiteY12" fmla="*/ 54186 h 1605023"/>
              <a:gd name="connsiteX13" fmla="*/ 4481486 w 10680562"/>
              <a:gd name="connsiteY13" fmla="*/ 116915 h 1605023"/>
              <a:gd name="connsiteX14" fmla="*/ 4651418 w 10680562"/>
              <a:gd name="connsiteY14" fmla="*/ 150071 h 1605023"/>
              <a:gd name="connsiteX15" fmla="*/ 4863575 w 10680562"/>
              <a:gd name="connsiteY15" fmla="*/ 175458 h 1605023"/>
              <a:gd name="connsiteX16" fmla="*/ 5013635 w 10680562"/>
              <a:gd name="connsiteY16" fmla="*/ 213928 h 1605023"/>
              <a:gd name="connsiteX17" fmla="*/ 5203044 w 10680562"/>
              <a:gd name="connsiteY17" fmla="*/ 228946 h 1605023"/>
              <a:gd name="connsiteX18" fmla="*/ 5207070 w 10680562"/>
              <a:gd name="connsiteY18" fmla="*/ 235105 h 1605023"/>
              <a:gd name="connsiteX19" fmla="*/ 5224253 w 10680562"/>
              <a:gd name="connsiteY19" fmla="*/ 240320 h 1605023"/>
              <a:gd name="connsiteX20" fmla="*/ 5256736 w 10680562"/>
              <a:gd name="connsiteY20" fmla="*/ 254811 h 1605023"/>
              <a:gd name="connsiteX21" fmla="*/ 5264095 w 10680562"/>
              <a:gd name="connsiteY21" fmla="*/ 253567 h 1605023"/>
              <a:gd name="connsiteX22" fmla="*/ 5315084 w 10680562"/>
              <a:gd name="connsiteY22" fmla="*/ 269264 h 1605023"/>
              <a:gd name="connsiteX23" fmla="*/ 5316393 w 10680562"/>
              <a:gd name="connsiteY23" fmla="*/ 267603 h 1605023"/>
              <a:gd name="connsiteX24" fmla="*/ 5333427 w 10680562"/>
              <a:gd name="connsiteY24" fmla="*/ 263823 h 1605023"/>
              <a:gd name="connsiteX25" fmla="*/ 5364589 w 10680562"/>
              <a:gd name="connsiteY25" fmla="*/ 260882 h 1605023"/>
              <a:gd name="connsiteX26" fmla="*/ 5443973 w 10680562"/>
              <a:gd name="connsiteY26" fmla="*/ 230866 h 1605023"/>
              <a:gd name="connsiteX27" fmla="*/ 5497201 w 10680562"/>
              <a:gd name="connsiteY27" fmla="*/ 247023 h 1605023"/>
              <a:gd name="connsiteX28" fmla="*/ 5508269 w 10680562"/>
              <a:gd name="connsiteY28" fmla="*/ 249256 h 1605023"/>
              <a:gd name="connsiteX29" fmla="*/ 5508636 w 10680562"/>
              <a:gd name="connsiteY29" fmla="*/ 248880 h 1605023"/>
              <a:gd name="connsiteX30" fmla="*/ 5520606 w 10680562"/>
              <a:gd name="connsiteY30" fmla="*/ 250400 h 1605023"/>
              <a:gd name="connsiteX31" fmla="*/ 5528451 w 10680562"/>
              <a:gd name="connsiteY31" fmla="*/ 253330 h 1605023"/>
              <a:gd name="connsiteX32" fmla="*/ 5549923 w 10680562"/>
              <a:gd name="connsiteY32" fmla="*/ 257662 h 1605023"/>
              <a:gd name="connsiteX33" fmla="*/ 5558295 w 10680562"/>
              <a:gd name="connsiteY33" fmla="*/ 256364 h 1605023"/>
              <a:gd name="connsiteX34" fmla="*/ 5664799 w 10680562"/>
              <a:gd name="connsiteY34" fmla="*/ 278924 h 1605023"/>
              <a:gd name="connsiteX35" fmla="*/ 5796160 w 10680562"/>
              <a:gd name="connsiteY35" fmla="*/ 307979 h 1605023"/>
              <a:gd name="connsiteX36" fmla="*/ 5897647 w 10680562"/>
              <a:gd name="connsiteY36" fmla="*/ 339431 h 1605023"/>
              <a:gd name="connsiteX37" fmla="*/ 5978838 w 10680562"/>
              <a:gd name="connsiteY37" fmla="*/ 367970 h 1605023"/>
              <a:gd name="connsiteX38" fmla="*/ 6050367 w 10680562"/>
              <a:gd name="connsiteY38" fmla="*/ 386341 h 1605023"/>
              <a:gd name="connsiteX39" fmla="*/ 6140609 w 10680562"/>
              <a:gd name="connsiteY39" fmla="*/ 385135 h 1605023"/>
              <a:gd name="connsiteX40" fmla="*/ 6302950 w 10680562"/>
              <a:gd name="connsiteY40" fmla="*/ 448183 h 1605023"/>
              <a:gd name="connsiteX41" fmla="*/ 6308533 w 10680562"/>
              <a:gd name="connsiteY41" fmla="*/ 448551 h 1605023"/>
              <a:gd name="connsiteX42" fmla="*/ 6340278 w 10680562"/>
              <a:gd name="connsiteY42" fmla="*/ 468555 h 1605023"/>
              <a:gd name="connsiteX43" fmla="*/ 6341685 w 10680562"/>
              <a:gd name="connsiteY43" fmla="*/ 467587 h 1605023"/>
              <a:gd name="connsiteX44" fmla="*/ 6354862 w 10680562"/>
              <a:gd name="connsiteY44" fmla="*/ 467794 h 1605023"/>
              <a:gd name="connsiteX45" fmla="*/ 6377840 w 10680562"/>
              <a:gd name="connsiteY45" fmla="*/ 471024 h 1605023"/>
              <a:gd name="connsiteX46" fmla="*/ 6442804 w 10680562"/>
              <a:gd name="connsiteY46" fmla="*/ 463091 h 1605023"/>
              <a:gd name="connsiteX47" fmla="*/ 6476009 w 10680562"/>
              <a:gd name="connsiteY47" fmla="*/ 483807 h 1605023"/>
              <a:gd name="connsiteX48" fmla="*/ 6483237 w 10680562"/>
              <a:gd name="connsiteY48" fmla="*/ 487308 h 1605023"/>
              <a:gd name="connsiteX49" fmla="*/ 6483605 w 10680562"/>
              <a:gd name="connsiteY49" fmla="*/ 487102 h 1605023"/>
              <a:gd name="connsiteX50" fmla="*/ 6491673 w 10680562"/>
              <a:gd name="connsiteY50" fmla="*/ 490243 h 1605023"/>
              <a:gd name="connsiteX51" fmla="*/ 6496411 w 10680562"/>
              <a:gd name="connsiteY51" fmla="*/ 493689 h 1605023"/>
              <a:gd name="connsiteX52" fmla="*/ 6510429 w 10680562"/>
              <a:gd name="connsiteY52" fmla="*/ 500479 h 1605023"/>
              <a:gd name="connsiteX53" fmla="*/ 6516750 w 10680562"/>
              <a:gd name="connsiteY53" fmla="*/ 500983 h 1605023"/>
              <a:gd name="connsiteX54" fmla="*/ 6580199 w 10680562"/>
              <a:gd name="connsiteY54" fmla="*/ 483318 h 1605023"/>
              <a:gd name="connsiteX55" fmla="*/ 6690237 w 10680562"/>
              <a:gd name="connsiteY55" fmla="*/ 493051 h 1605023"/>
              <a:gd name="connsiteX56" fmla="*/ 6798356 w 10680562"/>
              <a:gd name="connsiteY56" fmla="*/ 506748 h 1605023"/>
              <a:gd name="connsiteX57" fmla="*/ 6837102 w 10680562"/>
              <a:gd name="connsiteY57" fmla="*/ 513677 h 1605023"/>
              <a:gd name="connsiteX58" fmla="*/ 6907934 w 10680562"/>
              <a:gd name="connsiteY58" fmla="*/ 517339 h 1605023"/>
              <a:gd name="connsiteX59" fmla="*/ 6941474 w 10680562"/>
              <a:gd name="connsiteY59" fmla="*/ 513632 h 1605023"/>
              <a:gd name="connsiteX60" fmla="*/ 6942754 w 10680562"/>
              <a:gd name="connsiteY60" fmla="*/ 514394 h 1605023"/>
              <a:gd name="connsiteX61" fmla="*/ 6946363 w 10680562"/>
              <a:gd name="connsiteY61" fmla="*/ 511066 h 1605023"/>
              <a:gd name="connsiteX62" fmla="*/ 6952592 w 10680562"/>
              <a:gd name="connsiteY62" fmla="*/ 510252 h 1605023"/>
              <a:gd name="connsiteX63" fmla="*/ 6968398 w 10680562"/>
              <a:gd name="connsiteY63" fmla="*/ 513946 h 1605023"/>
              <a:gd name="connsiteX64" fmla="*/ 6974142 w 10680562"/>
              <a:gd name="connsiteY64" fmla="*/ 516310 h 1605023"/>
              <a:gd name="connsiteX65" fmla="*/ 6982971 w 10680562"/>
              <a:gd name="connsiteY65" fmla="*/ 517694 h 1605023"/>
              <a:gd name="connsiteX66" fmla="*/ 6983252 w 10680562"/>
              <a:gd name="connsiteY66" fmla="*/ 517416 h 1605023"/>
              <a:gd name="connsiteX67" fmla="*/ 6991400 w 10680562"/>
              <a:gd name="connsiteY67" fmla="*/ 519321 h 1605023"/>
              <a:gd name="connsiteX68" fmla="*/ 7030460 w 10680562"/>
              <a:gd name="connsiteY68" fmla="*/ 532556 h 1605023"/>
              <a:gd name="connsiteX69" fmla="*/ 7089916 w 10680562"/>
              <a:gd name="connsiteY69" fmla="*/ 511503 h 1605023"/>
              <a:gd name="connsiteX70" fmla="*/ 7113059 w 10680562"/>
              <a:gd name="connsiteY70" fmla="*/ 509904 h 1605023"/>
              <a:gd name="connsiteX71" fmla="*/ 7125755 w 10680562"/>
              <a:gd name="connsiteY71" fmla="*/ 507393 h 1605023"/>
              <a:gd name="connsiteX72" fmla="*/ 7126765 w 10680562"/>
              <a:gd name="connsiteY72" fmla="*/ 506166 h 1605023"/>
              <a:gd name="connsiteX73" fmla="*/ 7164175 w 10680562"/>
              <a:gd name="connsiteY73" fmla="*/ 519011 h 1605023"/>
              <a:gd name="connsiteX74" fmla="*/ 7169654 w 10680562"/>
              <a:gd name="connsiteY74" fmla="*/ 518219 h 1605023"/>
              <a:gd name="connsiteX75" fmla="*/ 7193386 w 10680562"/>
              <a:gd name="connsiteY75" fmla="*/ 529788 h 1605023"/>
              <a:gd name="connsiteX76" fmla="*/ 7205997 w 10680562"/>
              <a:gd name="connsiteY76" fmla="*/ 534060 h 1605023"/>
              <a:gd name="connsiteX77" fmla="*/ 7208842 w 10680562"/>
              <a:gd name="connsiteY77" fmla="*/ 538783 h 1605023"/>
              <a:gd name="connsiteX78" fmla="*/ 7227817 w 10680562"/>
              <a:gd name="connsiteY78" fmla="*/ 543304 h 1605023"/>
              <a:gd name="connsiteX79" fmla="*/ 7230267 w 10680562"/>
              <a:gd name="connsiteY79" fmla="*/ 542497 h 1605023"/>
              <a:gd name="connsiteX80" fmla="*/ 7244913 w 10680562"/>
              <a:gd name="connsiteY80" fmla="*/ 551160 h 1605023"/>
              <a:gd name="connsiteX81" fmla="*/ 7255970 w 10680562"/>
              <a:gd name="connsiteY81" fmla="*/ 564383 h 1605023"/>
              <a:gd name="connsiteX82" fmla="*/ 7421156 w 10680562"/>
              <a:gd name="connsiteY82" fmla="*/ 584155 h 1605023"/>
              <a:gd name="connsiteX83" fmla="*/ 7553166 w 10680562"/>
              <a:gd name="connsiteY83" fmla="*/ 653085 h 1605023"/>
              <a:gd name="connsiteX84" fmla="*/ 7643092 w 10680562"/>
              <a:gd name="connsiteY84" fmla="*/ 662482 h 1605023"/>
              <a:gd name="connsiteX85" fmla="*/ 7896429 w 10680562"/>
              <a:gd name="connsiteY85" fmla="*/ 689054 h 1605023"/>
              <a:gd name="connsiteX86" fmla="*/ 7954620 w 10680562"/>
              <a:gd name="connsiteY86" fmla="*/ 689481 h 1605023"/>
              <a:gd name="connsiteX87" fmla="*/ 8000803 w 10680562"/>
              <a:gd name="connsiteY87" fmla="*/ 714583 h 1605023"/>
              <a:gd name="connsiteX88" fmla="*/ 8023216 w 10680562"/>
              <a:gd name="connsiteY88" fmla="*/ 709000 h 1605023"/>
              <a:gd name="connsiteX89" fmla="*/ 8027136 w 10680562"/>
              <a:gd name="connsiteY89" fmla="*/ 707765 h 1605023"/>
              <a:gd name="connsiteX90" fmla="*/ 8041622 w 10680562"/>
              <a:gd name="connsiteY90" fmla="*/ 708731 h 1605023"/>
              <a:gd name="connsiteX91" fmla="*/ 8047209 w 10680562"/>
              <a:gd name="connsiteY91" fmla="*/ 701624 h 1605023"/>
              <a:gd name="connsiteX92" fmla="*/ 8070088 w 10680562"/>
              <a:gd name="connsiteY92" fmla="*/ 697789 h 1605023"/>
              <a:gd name="connsiteX93" fmla="*/ 8096332 w 10680562"/>
              <a:gd name="connsiteY93" fmla="*/ 701624 h 1605023"/>
              <a:gd name="connsiteX94" fmla="*/ 8219225 w 10680562"/>
              <a:gd name="connsiteY94" fmla="*/ 728069 h 1605023"/>
              <a:gd name="connsiteX95" fmla="*/ 8293793 w 10680562"/>
              <a:gd name="connsiteY95" fmla="*/ 739200 h 1605023"/>
              <a:gd name="connsiteX96" fmla="*/ 8323753 w 10680562"/>
              <a:gd name="connsiteY96" fmla="*/ 736063 h 1605023"/>
              <a:gd name="connsiteX97" fmla="*/ 8364496 w 10680562"/>
              <a:gd name="connsiteY97" fmla="*/ 736635 h 1605023"/>
              <a:gd name="connsiteX98" fmla="*/ 8437662 w 10680562"/>
              <a:gd name="connsiteY98" fmla="*/ 731942 h 1605023"/>
              <a:gd name="connsiteX99" fmla="*/ 8533764 w 10680562"/>
              <a:gd name="connsiteY99" fmla="*/ 735554 h 1605023"/>
              <a:gd name="connsiteX100" fmla="*/ 8596769 w 10680562"/>
              <a:gd name="connsiteY100" fmla="*/ 769632 h 1605023"/>
              <a:gd name="connsiteX101" fmla="*/ 8604035 w 10680562"/>
              <a:gd name="connsiteY101" fmla="*/ 764982 h 1605023"/>
              <a:gd name="connsiteX102" fmla="*/ 8650929 w 10680562"/>
              <a:gd name="connsiteY102" fmla="*/ 773164 h 1605023"/>
              <a:gd name="connsiteX103" fmla="*/ 8806497 w 10680562"/>
              <a:gd name="connsiteY103" fmla="*/ 839707 h 1605023"/>
              <a:gd name="connsiteX104" fmla="*/ 8898377 w 10680562"/>
              <a:gd name="connsiteY104" fmla="*/ 854651 h 1605023"/>
              <a:gd name="connsiteX105" fmla="*/ 8932389 w 10680562"/>
              <a:gd name="connsiteY105" fmla="*/ 853846 h 1605023"/>
              <a:gd name="connsiteX106" fmla="*/ 8989288 w 10680562"/>
              <a:gd name="connsiteY106" fmla="*/ 852877 h 1605023"/>
              <a:gd name="connsiteX107" fmla="*/ 9035275 w 10680562"/>
              <a:gd name="connsiteY107" fmla="*/ 837110 h 1605023"/>
              <a:gd name="connsiteX108" fmla="*/ 9138626 w 10680562"/>
              <a:gd name="connsiteY108" fmla="*/ 862106 h 1605023"/>
              <a:gd name="connsiteX109" fmla="*/ 9216298 w 10680562"/>
              <a:gd name="connsiteY109" fmla="*/ 858754 h 1605023"/>
              <a:gd name="connsiteX110" fmla="*/ 9259941 w 10680562"/>
              <a:gd name="connsiteY110" fmla="*/ 861843 h 1605023"/>
              <a:gd name="connsiteX111" fmla="*/ 9380407 w 10680562"/>
              <a:gd name="connsiteY111" fmla="*/ 864825 h 1605023"/>
              <a:gd name="connsiteX112" fmla="*/ 9490772 w 10680562"/>
              <a:gd name="connsiteY112" fmla="*/ 901190 h 1605023"/>
              <a:gd name="connsiteX113" fmla="*/ 9584982 w 10680562"/>
              <a:gd name="connsiteY113" fmla="*/ 935980 h 1605023"/>
              <a:gd name="connsiteX114" fmla="*/ 9759797 w 10680562"/>
              <a:gd name="connsiteY114" fmla="*/ 1010923 h 1605023"/>
              <a:gd name="connsiteX115" fmla="*/ 9834455 w 10680562"/>
              <a:gd name="connsiteY115" fmla="*/ 1082908 h 1605023"/>
              <a:gd name="connsiteX116" fmla="*/ 9939504 w 10680562"/>
              <a:gd name="connsiteY116" fmla="*/ 1110614 h 1605023"/>
              <a:gd name="connsiteX117" fmla="*/ 10077001 w 10680562"/>
              <a:gd name="connsiteY117" fmla="*/ 1160906 h 1605023"/>
              <a:gd name="connsiteX118" fmla="*/ 10178431 w 10680562"/>
              <a:gd name="connsiteY118" fmla="*/ 1244920 h 1605023"/>
              <a:gd name="connsiteX119" fmla="*/ 10248658 w 10680562"/>
              <a:gd name="connsiteY119" fmla="*/ 1309335 h 1605023"/>
              <a:gd name="connsiteX120" fmla="*/ 10414709 w 10680562"/>
              <a:gd name="connsiteY120" fmla="*/ 1388645 h 1605023"/>
              <a:gd name="connsiteX121" fmla="*/ 10592469 w 10680562"/>
              <a:gd name="connsiteY121" fmla="*/ 1543828 h 1605023"/>
              <a:gd name="connsiteX122" fmla="*/ 10674941 w 10680562"/>
              <a:gd name="connsiteY122" fmla="*/ 1597388 h 1605023"/>
              <a:gd name="connsiteX123" fmla="*/ 10680562 w 10680562"/>
              <a:gd name="connsiteY123" fmla="*/ 1605023 h 1605023"/>
              <a:gd name="connsiteX124" fmla="*/ 0 w 10680562"/>
              <a:gd name="connsiteY124" fmla="*/ 1605023 h 1605023"/>
              <a:gd name="connsiteX125" fmla="*/ 0 w 10680562"/>
              <a:gd name="connsiteY125" fmla="*/ 415048 h 1605023"/>
              <a:gd name="connsiteX126" fmla="*/ 9656 w 10680562"/>
              <a:gd name="connsiteY126" fmla="*/ 416044 h 1605023"/>
              <a:gd name="connsiteX127" fmla="*/ 179196 w 10680562"/>
              <a:gd name="connsiteY127" fmla="*/ 423071 h 1605023"/>
              <a:gd name="connsiteX128" fmla="*/ 250912 w 10680562"/>
              <a:gd name="connsiteY128" fmla="*/ 408617 h 1605023"/>
              <a:gd name="connsiteX129" fmla="*/ 291375 w 10680562"/>
              <a:gd name="connsiteY129" fmla="*/ 403710 h 1605023"/>
              <a:gd name="connsiteX130" fmla="*/ 320542 w 10680562"/>
              <a:gd name="connsiteY130" fmla="*/ 396592 h 1605023"/>
              <a:gd name="connsiteX131" fmla="*/ 522426 w 10680562"/>
              <a:gd name="connsiteY131" fmla="*/ 407158 h 1605023"/>
              <a:gd name="connsiteX132" fmla="*/ 549068 w 10680562"/>
              <a:gd name="connsiteY132" fmla="*/ 407418 h 1605023"/>
              <a:gd name="connsiteX133" fmla="*/ 571100 w 10680562"/>
              <a:gd name="connsiteY133" fmla="*/ 400562 h 1605023"/>
              <a:gd name="connsiteX134" fmla="*/ 575457 w 10680562"/>
              <a:gd name="connsiteY134" fmla="*/ 392801 h 1605023"/>
              <a:gd name="connsiteX135" fmla="*/ 589968 w 10680562"/>
              <a:gd name="connsiteY135" fmla="*/ 391807 h 1605023"/>
              <a:gd name="connsiteX136" fmla="*/ 593649 w 10680562"/>
              <a:gd name="connsiteY136" fmla="*/ 390062 h 1605023"/>
              <a:gd name="connsiteX137" fmla="*/ 614928 w 10680562"/>
              <a:gd name="connsiteY137" fmla="*/ 381544 h 1605023"/>
              <a:gd name="connsiteX138" fmla="*/ 722580 w 10680562"/>
              <a:gd name="connsiteY138" fmla="*/ 392722 h 1605023"/>
              <a:gd name="connsiteX139" fmla="*/ 946884 w 10680562"/>
              <a:gd name="connsiteY139" fmla="*/ 411854 h 1605023"/>
              <a:gd name="connsiteX140" fmla="*/ 1210905 w 10680562"/>
              <a:gd name="connsiteY140" fmla="*/ 432414 h 1605023"/>
              <a:gd name="connsiteX141" fmla="*/ 1377854 w 10680562"/>
              <a:gd name="connsiteY141" fmla="*/ 429745 h 1605023"/>
              <a:gd name="connsiteX142" fmla="*/ 1391004 w 10680562"/>
              <a:gd name="connsiteY142" fmla="*/ 441307 h 1605023"/>
              <a:gd name="connsiteX143" fmla="*/ 1406953 w 10680562"/>
              <a:gd name="connsiteY143" fmla="*/ 447889 h 1605023"/>
              <a:gd name="connsiteX144" fmla="*/ 1409246 w 10680562"/>
              <a:gd name="connsiteY144" fmla="*/ 446765 h 1605023"/>
              <a:gd name="connsiteX145" fmla="*/ 1428800 w 10680562"/>
              <a:gd name="connsiteY145" fmla="*/ 448677 h 1605023"/>
              <a:gd name="connsiteX146" fmla="*/ 1432402 w 10680562"/>
              <a:gd name="connsiteY146" fmla="*/ 452956 h 1605023"/>
              <a:gd name="connsiteX147" fmla="*/ 1606578 w 10680562"/>
              <a:gd name="connsiteY147" fmla="*/ 430870 h 1605023"/>
              <a:gd name="connsiteX148" fmla="*/ 1647476 w 10680562"/>
              <a:gd name="connsiteY148" fmla="*/ 438687 h 1605023"/>
              <a:gd name="connsiteX149" fmla="*/ 1655866 w 10680562"/>
              <a:gd name="connsiteY149" fmla="*/ 439472 h 1605023"/>
              <a:gd name="connsiteX150" fmla="*/ 1656096 w 10680562"/>
              <a:gd name="connsiteY150" fmla="*/ 439162 h 1605023"/>
              <a:gd name="connsiteX151" fmla="*/ 1670708 w 10680562"/>
              <a:gd name="connsiteY151" fmla="*/ 412530 h 1605023"/>
              <a:gd name="connsiteX152" fmla="*/ 1737953 w 10680562"/>
              <a:gd name="connsiteY152" fmla="*/ 399496 h 1605023"/>
              <a:gd name="connsiteX153" fmla="*/ 1848192 w 10680562"/>
              <a:gd name="connsiteY153" fmla="*/ 376032 h 1605023"/>
              <a:gd name="connsiteX154" fmla="*/ 1954077 w 10680562"/>
              <a:gd name="connsiteY154" fmla="*/ 352621 h 1605023"/>
              <a:gd name="connsiteX155" fmla="*/ 1993047 w 10680562"/>
              <a:gd name="connsiteY155" fmla="*/ 346068 h 1605023"/>
              <a:gd name="connsiteX156" fmla="*/ 2059719 w 10680562"/>
              <a:gd name="connsiteY156" fmla="*/ 325903 h 1605023"/>
              <a:gd name="connsiteX157" fmla="*/ 2088528 w 10680562"/>
              <a:gd name="connsiteY157" fmla="*/ 311409 h 1605023"/>
              <a:gd name="connsiteX158" fmla="*/ 2090087 w 10680562"/>
              <a:gd name="connsiteY158" fmla="*/ 311676 h 1605023"/>
              <a:gd name="connsiteX159" fmla="*/ 2091700 w 10680562"/>
              <a:gd name="connsiteY159" fmla="*/ 307455 h 1605023"/>
              <a:gd name="connsiteX160" fmla="*/ 2096989 w 10680562"/>
              <a:gd name="connsiteY160" fmla="*/ 304649 h 1605023"/>
              <a:gd name="connsiteX161" fmla="*/ 2113325 w 10680562"/>
              <a:gd name="connsiteY161" fmla="*/ 302764 h 1605023"/>
              <a:gd name="connsiteX162" fmla="*/ 2119780 w 10680562"/>
              <a:gd name="connsiteY162" fmla="*/ 303007 h 1605023"/>
              <a:gd name="connsiteX163" fmla="*/ 2128562 w 10680562"/>
              <a:gd name="connsiteY163" fmla="*/ 301336 h 1605023"/>
              <a:gd name="connsiteX164" fmla="*/ 2128679 w 10680562"/>
              <a:gd name="connsiteY164" fmla="*/ 300991 h 1605023"/>
              <a:gd name="connsiteX165" fmla="*/ 2179558 w 10680562"/>
              <a:gd name="connsiteY165" fmla="*/ 299095 h 1605023"/>
              <a:gd name="connsiteX166" fmla="*/ 2223277 w 10680562"/>
              <a:gd name="connsiteY166" fmla="*/ 260239 h 1605023"/>
              <a:gd name="connsiteX167" fmla="*/ 2243644 w 10680562"/>
              <a:gd name="connsiteY167" fmla="*/ 251110 h 1605023"/>
              <a:gd name="connsiteX168" fmla="*/ 2253986 w 10680562"/>
              <a:gd name="connsiteY168" fmla="*/ 244616 h 1605023"/>
              <a:gd name="connsiteX169" fmla="*/ 2254285 w 10680562"/>
              <a:gd name="connsiteY169" fmla="*/ 243167 h 1605023"/>
              <a:gd name="connsiteX170" fmla="*/ 2295037 w 10680562"/>
              <a:gd name="connsiteY170" fmla="*/ 242433 h 1605023"/>
              <a:gd name="connsiteX171" fmla="*/ 2299648 w 10680562"/>
              <a:gd name="connsiteY171" fmla="*/ 239896 h 1605023"/>
              <a:gd name="connsiteX172" fmla="*/ 2327237 w 10680562"/>
              <a:gd name="connsiteY172" fmla="*/ 242539 h 1605023"/>
              <a:gd name="connsiteX173" fmla="*/ 2340943 w 10680562"/>
              <a:gd name="connsiteY173" fmla="*/ 242239 h 1605023"/>
              <a:gd name="connsiteX174" fmla="*/ 2345943 w 10680562"/>
              <a:gd name="connsiteY174" fmla="*/ 245589 h 1605023"/>
              <a:gd name="connsiteX175" fmla="*/ 2365602 w 10680562"/>
              <a:gd name="connsiteY175" fmla="*/ 243403 h 1605023"/>
              <a:gd name="connsiteX176" fmla="*/ 2367433 w 10680562"/>
              <a:gd name="connsiteY176" fmla="*/ 241858 h 1605023"/>
              <a:gd name="connsiteX177" fmla="*/ 2385231 w 10680562"/>
              <a:gd name="connsiteY177" fmla="*/ 244873 h 1605023"/>
              <a:gd name="connsiteX178" fmla="*/ 2402059 w 10680562"/>
              <a:gd name="connsiteY178" fmla="*/ 253223 h 1605023"/>
              <a:gd name="connsiteX179" fmla="*/ 2719020 w 10680562"/>
              <a:gd name="connsiteY179" fmla="*/ 235271 h 1605023"/>
              <a:gd name="connsiteX180" fmla="*/ 2877308 w 10680562"/>
              <a:gd name="connsiteY180" fmla="*/ 208630 h 1605023"/>
              <a:gd name="connsiteX181" fmla="*/ 3051375 w 10680562"/>
              <a:gd name="connsiteY181" fmla="*/ 154110 h 1605023"/>
              <a:gd name="connsiteX182" fmla="*/ 3104837 w 10680562"/>
              <a:gd name="connsiteY182" fmla="*/ 135199 h 1605023"/>
              <a:gd name="connsiteX183" fmla="*/ 3159836 w 10680562"/>
              <a:gd name="connsiteY183" fmla="*/ 142694 h 1605023"/>
              <a:gd name="connsiteX184" fmla="*/ 3177510 w 10680562"/>
              <a:gd name="connsiteY184" fmla="*/ 130186 h 1605023"/>
              <a:gd name="connsiteX185" fmla="*/ 3180470 w 10680562"/>
              <a:gd name="connsiteY185" fmla="*/ 127764 h 1605023"/>
              <a:gd name="connsiteX186" fmla="*/ 3194216 w 10680562"/>
              <a:gd name="connsiteY186" fmla="*/ 123837 h 1605023"/>
              <a:gd name="connsiteX187" fmla="*/ 3214710 w 10680562"/>
              <a:gd name="connsiteY187" fmla="*/ 104451 h 1605023"/>
              <a:gd name="connsiteX188" fmla="*/ 3240671 w 10680562"/>
              <a:gd name="connsiteY188" fmla="*/ 99232 h 1605023"/>
              <a:gd name="connsiteX189" fmla="*/ 3366544 w 10680562"/>
              <a:gd name="connsiteY189" fmla="*/ 82506 h 1605023"/>
              <a:gd name="connsiteX190" fmla="*/ 3440424 w 10680562"/>
              <a:gd name="connsiteY190" fmla="*/ 67891 h 1605023"/>
              <a:gd name="connsiteX191" fmla="*/ 3466248 w 10680562"/>
              <a:gd name="connsiteY191" fmla="*/ 55103 h 1605023"/>
              <a:gd name="connsiteX192" fmla="*/ 3503820 w 10680562"/>
              <a:gd name="connsiteY192" fmla="*/ 42110 h 1605023"/>
              <a:gd name="connsiteX193" fmla="*/ 3568389 w 10680562"/>
              <a:gd name="connsiteY193" fmla="*/ 13576 h 1605023"/>
              <a:gd name="connsiteX194" fmla="*/ 3604089 w 10680562"/>
              <a:gd name="connsiteY194" fmla="*/ 6980 h 1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680562" h="1605023">
                <a:moveTo>
                  <a:pt x="3617689" y="0"/>
                </a:moveTo>
                <a:lnTo>
                  <a:pt x="3635901" y="7738"/>
                </a:lnTo>
                <a:cubicBezTo>
                  <a:pt x="3636815" y="-13593"/>
                  <a:pt x="3674070" y="21953"/>
                  <a:pt x="3690891" y="7049"/>
                </a:cubicBezTo>
                <a:cubicBezTo>
                  <a:pt x="3723615" y="8082"/>
                  <a:pt x="3780877" y="7675"/>
                  <a:pt x="3832247" y="13937"/>
                </a:cubicBezTo>
                <a:cubicBezTo>
                  <a:pt x="3878761" y="52737"/>
                  <a:pt x="3960967" y="15082"/>
                  <a:pt x="3999111" y="44624"/>
                </a:cubicBezTo>
                <a:cubicBezTo>
                  <a:pt x="4011661" y="48427"/>
                  <a:pt x="4023440" y="49464"/>
                  <a:pt x="4034676" y="48775"/>
                </a:cubicBezTo>
                <a:lnTo>
                  <a:pt x="4065394" y="42879"/>
                </a:lnTo>
                <a:lnTo>
                  <a:pt x="4072648" y="33262"/>
                </a:lnTo>
                <a:lnTo>
                  <a:pt x="4092232" y="34026"/>
                </a:lnTo>
                <a:lnTo>
                  <a:pt x="4097470" y="32252"/>
                </a:lnTo>
                <a:cubicBezTo>
                  <a:pt x="4107476" y="28819"/>
                  <a:pt x="4117405" y="25741"/>
                  <a:pt x="4127488" y="24056"/>
                </a:cubicBezTo>
                <a:cubicBezTo>
                  <a:pt x="4122379" y="69900"/>
                  <a:pt x="4212421" y="17287"/>
                  <a:pt x="4190803" y="55685"/>
                </a:cubicBezTo>
                <a:cubicBezTo>
                  <a:pt x="4245322" y="54405"/>
                  <a:pt x="4210442" y="91290"/>
                  <a:pt x="4269333" y="54186"/>
                </a:cubicBezTo>
                <a:cubicBezTo>
                  <a:pt x="4360007" y="84494"/>
                  <a:pt x="4405441" y="66275"/>
                  <a:pt x="4481486" y="116915"/>
                </a:cubicBezTo>
                <a:cubicBezTo>
                  <a:pt x="4469366" y="96298"/>
                  <a:pt x="4624978" y="141388"/>
                  <a:pt x="4651418" y="150071"/>
                </a:cubicBezTo>
                <a:lnTo>
                  <a:pt x="4863575" y="175458"/>
                </a:lnTo>
                <a:cubicBezTo>
                  <a:pt x="4867452" y="182323"/>
                  <a:pt x="5007365" y="209256"/>
                  <a:pt x="5013635" y="213928"/>
                </a:cubicBezTo>
                <a:lnTo>
                  <a:pt x="5203044" y="228946"/>
                </a:lnTo>
                <a:lnTo>
                  <a:pt x="5207070" y="235105"/>
                </a:lnTo>
                <a:lnTo>
                  <a:pt x="5224253" y="240320"/>
                </a:lnTo>
                <a:lnTo>
                  <a:pt x="5256736" y="254811"/>
                </a:lnTo>
                <a:lnTo>
                  <a:pt x="5264095" y="253567"/>
                </a:lnTo>
                <a:lnTo>
                  <a:pt x="5315084" y="269264"/>
                </a:lnTo>
                <a:lnTo>
                  <a:pt x="5316393" y="267603"/>
                </a:lnTo>
                <a:cubicBezTo>
                  <a:pt x="5320500" y="264235"/>
                  <a:pt x="5325719" y="262424"/>
                  <a:pt x="5333427" y="263823"/>
                </a:cubicBezTo>
                <a:cubicBezTo>
                  <a:pt x="5330520" y="234164"/>
                  <a:pt x="5341605" y="254143"/>
                  <a:pt x="5364589" y="260882"/>
                </a:cubicBezTo>
                <a:cubicBezTo>
                  <a:pt x="5365199" y="216323"/>
                  <a:pt x="5425089" y="252089"/>
                  <a:pt x="5443973" y="230866"/>
                </a:cubicBezTo>
                <a:cubicBezTo>
                  <a:pt x="5460840" y="236821"/>
                  <a:pt x="5478689" y="242307"/>
                  <a:pt x="5497201" y="247023"/>
                </a:cubicBezTo>
                <a:lnTo>
                  <a:pt x="5508269" y="249256"/>
                </a:lnTo>
                <a:lnTo>
                  <a:pt x="5508636" y="248880"/>
                </a:lnTo>
                <a:cubicBezTo>
                  <a:pt x="5511356" y="248469"/>
                  <a:pt x="5515116" y="248867"/>
                  <a:pt x="5520606" y="250400"/>
                </a:cubicBezTo>
                <a:lnTo>
                  <a:pt x="5528451" y="253330"/>
                </a:lnTo>
                <a:lnTo>
                  <a:pt x="5549923" y="257662"/>
                </a:lnTo>
                <a:lnTo>
                  <a:pt x="5558295" y="256364"/>
                </a:lnTo>
                <a:lnTo>
                  <a:pt x="5664799" y="278924"/>
                </a:lnTo>
                <a:lnTo>
                  <a:pt x="5796160" y="307979"/>
                </a:lnTo>
                <a:lnTo>
                  <a:pt x="5897647" y="339431"/>
                </a:lnTo>
                <a:cubicBezTo>
                  <a:pt x="5894921" y="322560"/>
                  <a:pt x="5962532" y="357207"/>
                  <a:pt x="5978838" y="367970"/>
                </a:cubicBezTo>
                <a:cubicBezTo>
                  <a:pt x="6035145" y="375765"/>
                  <a:pt x="6006578" y="380813"/>
                  <a:pt x="6050367" y="386341"/>
                </a:cubicBezTo>
                <a:cubicBezTo>
                  <a:pt x="6051161" y="391932"/>
                  <a:pt x="6137489" y="380709"/>
                  <a:pt x="6140609" y="385135"/>
                </a:cubicBezTo>
                <a:cubicBezTo>
                  <a:pt x="6205928" y="424013"/>
                  <a:pt x="6248816" y="452185"/>
                  <a:pt x="6302950" y="448183"/>
                </a:cubicBezTo>
                <a:lnTo>
                  <a:pt x="6308533" y="448551"/>
                </a:lnTo>
                <a:lnTo>
                  <a:pt x="6340278" y="468555"/>
                </a:lnTo>
                <a:lnTo>
                  <a:pt x="6341685" y="467587"/>
                </a:lnTo>
                <a:cubicBezTo>
                  <a:pt x="6345560" y="465876"/>
                  <a:pt x="6349786" y="465470"/>
                  <a:pt x="6354862" y="467794"/>
                </a:cubicBezTo>
                <a:cubicBezTo>
                  <a:pt x="6361260" y="446013"/>
                  <a:pt x="6363438" y="462250"/>
                  <a:pt x="6377840" y="471024"/>
                </a:cubicBezTo>
                <a:cubicBezTo>
                  <a:pt x="6390990" y="439154"/>
                  <a:pt x="6423334" y="475084"/>
                  <a:pt x="6442804" y="463091"/>
                </a:cubicBezTo>
                <a:cubicBezTo>
                  <a:pt x="6453090" y="470255"/>
                  <a:pt x="6464204" y="477252"/>
                  <a:pt x="6476009" y="483807"/>
                </a:cubicBezTo>
                <a:lnTo>
                  <a:pt x="6483237" y="487308"/>
                </a:lnTo>
                <a:lnTo>
                  <a:pt x="6483605" y="487102"/>
                </a:lnTo>
                <a:cubicBezTo>
                  <a:pt x="6485654" y="487272"/>
                  <a:pt x="6488212" y="488201"/>
                  <a:pt x="6491673" y="490243"/>
                </a:cubicBezTo>
                <a:lnTo>
                  <a:pt x="6496411" y="493689"/>
                </a:lnTo>
                <a:lnTo>
                  <a:pt x="6510429" y="500479"/>
                </a:lnTo>
                <a:lnTo>
                  <a:pt x="6516750" y="500983"/>
                </a:lnTo>
                <a:cubicBezTo>
                  <a:pt x="6541864" y="496675"/>
                  <a:pt x="6554866" y="452619"/>
                  <a:pt x="6580199" y="483318"/>
                </a:cubicBezTo>
                <a:cubicBezTo>
                  <a:pt x="6622601" y="489571"/>
                  <a:pt x="6654587" y="470617"/>
                  <a:pt x="6690237" y="493051"/>
                </a:cubicBezTo>
                <a:cubicBezTo>
                  <a:pt x="6729957" y="498806"/>
                  <a:pt x="6766252" y="494451"/>
                  <a:pt x="6798356" y="506748"/>
                </a:cubicBezTo>
                <a:cubicBezTo>
                  <a:pt x="6813529" y="501270"/>
                  <a:pt x="6826992" y="500232"/>
                  <a:pt x="6837102" y="513677"/>
                </a:cubicBezTo>
                <a:cubicBezTo>
                  <a:pt x="6874837" y="515764"/>
                  <a:pt x="6887115" y="500833"/>
                  <a:pt x="6907934" y="517339"/>
                </a:cubicBezTo>
                <a:cubicBezTo>
                  <a:pt x="6934086" y="494196"/>
                  <a:pt x="6933260" y="504492"/>
                  <a:pt x="6941474" y="513632"/>
                </a:cubicBezTo>
                <a:lnTo>
                  <a:pt x="6942754" y="514394"/>
                </a:lnTo>
                <a:lnTo>
                  <a:pt x="6946363" y="511066"/>
                </a:lnTo>
                <a:lnTo>
                  <a:pt x="6952592" y="510252"/>
                </a:lnTo>
                <a:lnTo>
                  <a:pt x="6968398" y="513946"/>
                </a:lnTo>
                <a:lnTo>
                  <a:pt x="6974142" y="516310"/>
                </a:lnTo>
                <a:cubicBezTo>
                  <a:pt x="6978173" y="517574"/>
                  <a:pt x="6980948" y="517948"/>
                  <a:pt x="6982971" y="517694"/>
                </a:cubicBezTo>
                <a:lnTo>
                  <a:pt x="6983252" y="517416"/>
                </a:lnTo>
                <a:lnTo>
                  <a:pt x="6991400" y="519321"/>
                </a:lnTo>
                <a:cubicBezTo>
                  <a:pt x="7005004" y="523242"/>
                  <a:pt x="7018100" y="527732"/>
                  <a:pt x="7030460" y="532556"/>
                </a:cubicBezTo>
                <a:cubicBezTo>
                  <a:pt x="7044917" y="516932"/>
                  <a:pt x="7088472" y="545083"/>
                  <a:pt x="7089916" y="511503"/>
                </a:cubicBezTo>
                <a:cubicBezTo>
                  <a:pt x="7106785" y="517039"/>
                  <a:pt x="7114554" y="532321"/>
                  <a:pt x="7113059" y="509904"/>
                </a:cubicBezTo>
                <a:cubicBezTo>
                  <a:pt x="7118735" y="511110"/>
                  <a:pt x="7122641" y="509850"/>
                  <a:pt x="7125755" y="507393"/>
                </a:cubicBezTo>
                <a:lnTo>
                  <a:pt x="7126765" y="506166"/>
                </a:lnTo>
                <a:lnTo>
                  <a:pt x="7164175" y="519011"/>
                </a:lnTo>
                <a:lnTo>
                  <a:pt x="7169654" y="518219"/>
                </a:lnTo>
                <a:lnTo>
                  <a:pt x="7193386" y="529788"/>
                </a:lnTo>
                <a:lnTo>
                  <a:pt x="7205997" y="534060"/>
                </a:lnTo>
                <a:lnTo>
                  <a:pt x="7208842" y="538783"/>
                </a:lnTo>
                <a:cubicBezTo>
                  <a:pt x="7212314" y="541931"/>
                  <a:pt x="7217803" y="543928"/>
                  <a:pt x="7227817" y="543304"/>
                </a:cubicBezTo>
                <a:lnTo>
                  <a:pt x="7230267" y="542497"/>
                </a:lnTo>
                <a:lnTo>
                  <a:pt x="7244913" y="551160"/>
                </a:lnTo>
                <a:cubicBezTo>
                  <a:pt x="7249453" y="554807"/>
                  <a:pt x="7253253" y="559130"/>
                  <a:pt x="7255970" y="564383"/>
                </a:cubicBezTo>
                <a:cubicBezTo>
                  <a:pt x="7315146" y="548103"/>
                  <a:pt x="7361553" y="579076"/>
                  <a:pt x="7421156" y="584155"/>
                </a:cubicBezTo>
                <a:cubicBezTo>
                  <a:pt x="7465612" y="613750"/>
                  <a:pt x="7546249" y="613142"/>
                  <a:pt x="7553166" y="653085"/>
                </a:cubicBezTo>
                <a:cubicBezTo>
                  <a:pt x="7562552" y="609214"/>
                  <a:pt x="7673998" y="724531"/>
                  <a:pt x="7643092" y="662482"/>
                </a:cubicBezTo>
                <a:lnTo>
                  <a:pt x="7896429" y="689054"/>
                </a:lnTo>
                <a:cubicBezTo>
                  <a:pt x="7940867" y="662251"/>
                  <a:pt x="7914217" y="689365"/>
                  <a:pt x="7954620" y="689481"/>
                </a:cubicBezTo>
                <a:cubicBezTo>
                  <a:pt x="7937756" y="718000"/>
                  <a:pt x="8005608" y="680123"/>
                  <a:pt x="8000803" y="714583"/>
                </a:cubicBezTo>
                <a:cubicBezTo>
                  <a:pt x="8008309" y="713512"/>
                  <a:pt x="8015731" y="711389"/>
                  <a:pt x="8023216" y="709000"/>
                </a:cubicBezTo>
                <a:lnTo>
                  <a:pt x="8027136" y="707765"/>
                </a:lnTo>
                <a:lnTo>
                  <a:pt x="8041622" y="708731"/>
                </a:lnTo>
                <a:lnTo>
                  <a:pt x="8047209" y="701624"/>
                </a:lnTo>
                <a:lnTo>
                  <a:pt x="8070088" y="697789"/>
                </a:lnTo>
                <a:cubicBezTo>
                  <a:pt x="8078424" y="697492"/>
                  <a:pt x="8087123" y="698508"/>
                  <a:pt x="8096332" y="701624"/>
                </a:cubicBezTo>
                <a:cubicBezTo>
                  <a:pt x="8123926" y="724651"/>
                  <a:pt x="8185640" y="697894"/>
                  <a:pt x="8219225" y="728069"/>
                </a:cubicBezTo>
                <a:cubicBezTo>
                  <a:pt x="8232644" y="736562"/>
                  <a:pt x="8280723" y="746936"/>
                  <a:pt x="8293793" y="739200"/>
                </a:cubicBezTo>
                <a:cubicBezTo>
                  <a:pt x="8304636" y="739365"/>
                  <a:pt x="8314843" y="745516"/>
                  <a:pt x="8323753" y="736063"/>
                </a:cubicBezTo>
                <a:cubicBezTo>
                  <a:pt x="8336542" y="725164"/>
                  <a:pt x="8363344" y="752699"/>
                  <a:pt x="8364496" y="736635"/>
                </a:cubicBezTo>
                <a:cubicBezTo>
                  <a:pt x="8383724" y="755702"/>
                  <a:pt x="8414211" y="733717"/>
                  <a:pt x="8437662" y="731942"/>
                </a:cubicBezTo>
                <a:cubicBezTo>
                  <a:pt x="8451685" y="749699"/>
                  <a:pt x="8487061" y="728469"/>
                  <a:pt x="8533764" y="735554"/>
                </a:cubicBezTo>
                <a:cubicBezTo>
                  <a:pt x="8548878" y="755832"/>
                  <a:pt x="8565301" y="740114"/>
                  <a:pt x="8596769" y="769632"/>
                </a:cubicBezTo>
                <a:cubicBezTo>
                  <a:pt x="8598880" y="767829"/>
                  <a:pt x="8601326" y="766261"/>
                  <a:pt x="8604035" y="764982"/>
                </a:cubicBezTo>
                <a:cubicBezTo>
                  <a:pt x="8619777" y="757551"/>
                  <a:pt x="8640772" y="761213"/>
                  <a:pt x="8650929" y="773164"/>
                </a:cubicBezTo>
                <a:cubicBezTo>
                  <a:pt x="8702615" y="814545"/>
                  <a:pt x="8757170" y="823762"/>
                  <a:pt x="8806497" y="839707"/>
                </a:cubicBezTo>
                <a:cubicBezTo>
                  <a:pt x="8863157" y="854381"/>
                  <a:pt x="8833749" y="812347"/>
                  <a:pt x="8898377" y="854651"/>
                </a:cubicBezTo>
                <a:cubicBezTo>
                  <a:pt x="8909161" y="844048"/>
                  <a:pt x="8918437" y="845186"/>
                  <a:pt x="8932389" y="853846"/>
                </a:cubicBezTo>
                <a:cubicBezTo>
                  <a:pt x="8960146" y="860074"/>
                  <a:pt x="8965550" y="829338"/>
                  <a:pt x="8989288" y="852877"/>
                </a:cubicBezTo>
                <a:cubicBezTo>
                  <a:pt x="8988278" y="835633"/>
                  <a:pt x="9043995" y="856467"/>
                  <a:pt x="9035275" y="837110"/>
                </a:cubicBezTo>
                <a:cubicBezTo>
                  <a:pt x="9060165" y="838647"/>
                  <a:pt x="9108456" y="858499"/>
                  <a:pt x="9138626" y="862106"/>
                </a:cubicBezTo>
                <a:cubicBezTo>
                  <a:pt x="9165080" y="876547"/>
                  <a:pt x="9174888" y="860404"/>
                  <a:pt x="9216298" y="858754"/>
                </a:cubicBezTo>
                <a:cubicBezTo>
                  <a:pt x="9230418" y="871192"/>
                  <a:pt x="9244774" y="868822"/>
                  <a:pt x="9259941" y="861843"/>
                </a:cubicBezTo>
                <a:cubicBezTo>
                  <a:pt x="9297647" y="870955"/>
                  <a:pt x="9335980" y="863006"/>
                  <a:pt x="9380407" y="864825"/>
                </a:cubicBezTo>
                <a:cubicBezTo>
                  <a:pt x="9424338" y="883720"/>
                  <a:pt x="9443322" y="899138"/>
                  <a:pt x="9490772" y="901190"/>
                </a:cubicBezTo>
                <a:cubicBezTo>
                  <a:pt x="9530410" y="933396"/>
                  <a:pt x="9546422" y="928548"/>
                  <a:pt x="9584982" y="935980"/>
                </a:cubicBezTo>
                <a:cubicBezTo>
                  <a:pt x="9629819" y="954269"/>
                  <a:pt x="9718219" y="986435"/>
                  <a:pt x="9759797" y="1010923"/>
                </a:cubicBezTo>
                <a:cubicBezTo>
                  <a:pt x="9801376" y="1035410"/>
                  <a:pt x="9804503" y="1066293"/>
                  <a:pt x="9834455" y="1082908"/>
                </a:cubicBezTo>
                <a:cubicBezTo>
                  <a:pt x="9864406" y="1099522"/>
                  <a:pt x="9891608" y="1087791"/>
                  <a:pt x="9939504" y="1110614"/>
                </a:cubicBezTo>
                <a:cubicBezTo>
                  <a:pt x="9978150" y="1098522"/>
                  <a:pt x="10034187" y="1166580"/>
                  <a:pt x="10077001" y="1160906"/>
                </a:cubicBezTo>
                <a:cubicBezTo>
                  <a:pt x="10084861" y="1190721"/>
                  <a:pt x="10164307" y="1234884"/>
                  <a:pt x="10178431" y="1244920"/>
                </a:cubicBezTo>
                <a:cubicBezTo>
                  <a:pt x="10210316" y="1215779"/>
                  <a:pt x="10222273" y="1306394"/>
                  <a:pt x="10248658" y="1309335"/>
                </a:cubicBezTo>
                <a:lnTo>
                  <a:pt x="10414709" y="1388645"/>
                </a:lnTo>
                <a:cubicBezTo>
                  <a:pt x="10473963" y="1440373"/>
                  <a:pt x="10538857" y="1454568"/>
                  <a:pt x="10592469" y="1543828"/>
                </a:cubicBezTo>
                <a:cubicBezTo>
                  <a:pt x="10651538" y="1531501"/>
                  <a:pt x="10660082" y="1567462"/>
                  <a:pt x="10674941" y="1597388"/>
                </a:cubicBezTo>
                <a:lnTo>
                  <a:pt x="10680562" y="1605023"/>
                </a:lnTo>
                <a:lnTo>
                  <a:pt x="0" y="1605023"/>
                </a:lnTo>
                <a:lnTo>
                  <a:pt x="0" y="415048"/>
                </a:lnTo>
                <a:lnTo>
                  <a:pt x="9656" y="416044"/>
                </a:lnTo>
                <a:cubicBezTo>
                  <a:pt x="66794" y="420549"/>
                  <a:pt x="142962" y="423374"/>
                  <a:pt x="179196" y="423071"/>
                </a:cubicBezTo>
                <a:cubicBezTo>
                  <a:pt x="202136" y="418172"/>
                  <a:pt x="228694" y="392385"/>
                  <a:pt x="250912" y="408617"/>
                </a:cubicBezTo>
                <a:cubicBezTo>
                  <a:pt x="249389" y="392611"/>
                  <a:pt x="280512" y="416185"/>
                  <a:pt x="291375" y="403710"/>
                </a:cubicBezTo>
                <a:cubicBezTo>
                  <a:pt x="298635" y="393187"/>
                  <a:pt x="309770" y="397885"/>
                  <a:pt x="320542" y="396592"/>
                </a:cubicBezTo>
                <a:cubicBezTo>
                  <a:pt x="359051" y="397166"/>
                  <a:pt x="484339" y="405354"/>
                  <a:pt x="522426" y="407158"/>
                </a:cubicBezTo>
                <a:cubicBezTo>
                  <a:pt x="532069" y="408997"/>
                  <a:pt x="540856" y="408831"/>
                  <a:pt x="549068" y="407418"/>
                </a:cubicBezTo>
                <a:lnTo>
                  <a:pt x="571100" y="400562"/>
                </a:lnTo>
                <a:lnTo>
                  <a:pt x="575457" y="392801"/>
                </a:lnTo>
                <a:lnTo>
                  <a:pt x="589968" y="391807"/>
                </a:lnTo>
                <a:lnTo>
                  <a:pt x="593649" y="390062"/>
                </a:lnTo>
                <a:cubicBezTo>
                  <a:pt x="600667" y="386700"/>
                  <a:pt x="607669" y="383607"/>
                  <a:pt x="614928" y="381544"/>
                </a:cubicBezTo>
                <a:cubicBezTo>
                  <a:pt x="636416" y="381988"/>
                  <a:pt x="667253" y="387671"/>
                  <a:pt x="722580" y="392722"/>
                </a:cubicBezTo>
                <a:cubicBezTo>
                  <a:pt x="792539" y="408114"/>
                  <a:pt x="885615" y="380106"/>
                  <a:pt x="946884" y="411854"/>
                </a:cubicBezTo>
                <a:cubicBezTo>
                  <a:pt x="1028270" y="418469"/>
                  <a:pt x="1139077" y="429433"/>
                  <a:pt x="1210905" y="432414"/>
                </a:cubicBezTo>
                <a:cubicBezTo>
                  <a:pt x="1270803" y="429423"/>
                  <a:pt x="1321921" y="453757"/>
                  <a:pt x="1377854" y="429745"/>
                </a:cubicBezTo>
                <a:cubicBezTo>
                  <a:pt x="1381419" y="434564"/>
                  <a:pt x="1385901" y="438319"/>
                  <a:pt x="1391004" y="441307"/>
                </a:cubicBezTo>
                <a:lnTo>
                  <a:pt x="1406953" y="447889"/>
                </a:lnTo>
                <a:lnTo>
                  <a:pt x="1409246" y="446765"/>
                </a:lnTo>
                <a:cubicBezTo>
                  <a:pt x="1419066" y="444804"/>
                  <a:pt x="1424836" y="446037"/>
                  <a:pt x="1428800" y="448677"/>
                </a:cubicBezTo>
                <a:lnTo>
                  <a:pt x="1432402" y="452956"/>
                </a:lnTo>
                <a:lnTo>
                  <a:pt x="1606578" y="430870"/>
                </a:lnTo>
                <a:cubicBezTo>
                  <a:pt x="1619625" y="433971"/>
                  <a:pt x="1633347" y="436643"/>
                  <a:pt x="1647476" y="438687"/>
                </a:cubicBezTo>
                <a:lnTo>
                  <a:pt x="1655866" y="439472"/>
                </a:lnTo>
                <a:lnTo>
                  <a:pt x="1656096" y="439162"/>
                </a:lnTo>
                <a:cubicBezTo>
                  <a:pt x="1658061" y="438636"/>
                  <a:pt x="1666503" y="411823"/>
                  <a:pt x="1670708" y="412530"/>
                </a:cubicBezTo>
                <a:lnTo>
                  <a:pt x="1737953" y="399496"/>
                </a:lnTo>
                <a:lnTo>
                  <a:pt x="1848192" y="376032"/>
                </a:lnTo>
                <a:cubicBezTo>
                  <a:pt x="1887458" y="368088"/>
                  <a:pt x="1918458" y="352092"/>
                  <a:pt x="1954077" y="352621"/>
                </a:cubicBezTo>
                <a:cubicBezTo>
                  <a:pt x="1965180" y="342609"/>
                  <a:pt x="1976973" y="337201"/>
                  <a:pt x="1993047" y="346068"/>
                </a:cubicBezTo>
                <a:cubicBezTo>
                  <a:pt x="2028636" y="335449"/>
                  <a:pt x="2032293" y="317806"/>
                  <a:pt x="2059719" y="325903"/>
                </a:cubicBezTo>
                <a:cubicBezTo>
                  <a:pt x="2071905" y="296194"/>
                  <a:pt x="2076373" y="305826"/>
                  <a:pt x="2088528" y="311409"/>
                </a:cubicBezTo>
                <a:lnTo>
                  <a:pt x="2090087" y="311676"/>
                </a:lnTo>
                <a:lnTo>
                  <a:pt x="2091700" y="307455"/>
                </a:lnTo>
                <a:lnTo>
                  <a:pt x="2096989" y="304649"/>
                </a:lnTo>
                <a:lnTo>
                  <a:pt x="2113325" y="302764"/>
                </a:lnTo>
                <a:lnTo>
                  <a:pt x="2119780" y="303007"/>
                </a:lnTo>
                <a:cubicBezTo>
                  <a:pt x="2124111" y="302819"/>
                  <a:pt x="2126840" y="302239"/>
                  <a:pt x="2128562" y="301336"/>
                </a:cubicBezTo>
                <a:cubicBezTo>
                  <a:pt x="2128600" y="301221"/>
                  <a:pt x="2128640" y="301107"/>
                  <a:pt x="2128679" y="300991"/>
                </a:cubicBezTo>
                <a:lnTo>
                  <a:pt x="2179558" y="299095"/>
                </a:lnTo>
                <a:cubicBezTo>
                  <a:pt x="2184857" y="280099"/>
                  <a:pt x="2238998" y="291238"/>
                  <a:pt x="2223277" y="260239"/>
                </a:cubicBezTo>
                <a:cubicBezTo>
                  <a:pt x="2241523" y="259676"/>
                  <a:pt x="2256386" y="270988"/>
                  <a:pt x="2243644" y="251110"/>
                </a:cubicBezTo>
                <a:cubicBezTo>
                  <a:pt x="2249448" y="250324"/>
                  <a:pt x="2252382" y="247882"/>
                  <a:pt x="2253986" y="244616"/>
                </a:cubicBezTo>
                <a:lnTo>
                  <a:pt x="2254285" y="243167"/>
                </a:lnTo>
                <a:lnTo>
                  <a:pt x="2295037" y="242433"/>
                </a:lnTo>
                <a:lnTo>
                  <a:pt x="2299648" y="239896"/>
                </a:lnTo>
                <a:lnTo>
                  <a:pt x="2327237" y="242539"/>
                </a:lnTo>
                <a:lnTo>
                  <a:pt x="2340943" y="242239"/>
                </a:lnTo>
                <a:lnTo>
                  <a:pt x="2345943" y="245589"/>
                </a:lnTo>
                <a:cubicBezTo>
                  <a:pt x="2350718" y="247299"/>
                  <a:pt x="2356754" y="247292"/>
                  <a:pt x="2365602" y="243403"/>
                </a:cubicBezTo>
                <a:lnTo>
                  <a:pt x="2367433" y="241858"/>
                </a:lnTo>
                <a:lnTo>
                  <a:pt x="2385231" y="244873"/>
                </a:lnTo>
                <a:cubicBezTo>
                  <a:pt x="2391237" y="246682"/>
                  <a:pt x="2396907" y="249351"/>
                  <a:pt x="2402059" y="253223"/>
                </a:cubicBezTo>
                <a:cubicBezTo>
                  <a:pt x="2457690" y="251623"/>
                  <a:pt x="2639813" y="242704"/>
                  <a:pt x="2719020" y="235271"/>
                </a:cubicBezTo>
                <a:cubicBezTo>
                  <a:pt x="2762954" y="229515"/>
                  <a:pt x="2821915" y="222156"/>
                  <a:pt x="2877308" y="208630"/>
                </a:cubicBezTo>
                <a:cubicBezTo>
                  <a:pt x="2947949" y="226393"/>
                  <a:pt x="2978035" y="153757"/>
                  <a:pt x="3051375" y="154110"/>
                </a:cubicBezTo>
                <a:cubicBezTo>
                  <a:pt x="3078434" y="115011"/>
                  <a:pt x="3067807" y="148493"/>
                  <a:pt x="3104837" y="135199"/>
                </a:cubicBezTo>
                <a:cubicBezTo>
                  <a:pt x="3103880" y="166713"/>
                  <a:pt x="3146743" y="109780"/>
                  <a:pt x="3159836" y="142694"/>
                </a:cubicBezTo>
                <a:cubicBezTo>
                  <a:pt x="3166160" y="139232"/>
                  <a:pt x="3171875" y="134841"/>
                  <a:pt x="3177510" y="130186"/>
                </a:cubicBezTo>
                <a:lnTo>
                  <a:pt x="3180470" y="127764"/>
                </a:lnTo>
                <a:lnTo>
                  <a:pt x="3194216" y="123837"/>
                </a:lnTo>
                <a:lnTo>
                  <a:pt x="3214710" y="104451"/>
                </a:lnTo>
                <a:cubicBezTo>
                  <a:pt x="3222186" y="101416"/>
                  <a:pt x="3230663" y="99454"/>
                  <a:pt x="3240671" y="99232"/>
                </a:cubicBezTo>
                <a:cubicBezTo>
                  <a:pt x="3277606" y="111009"/>
                  <a:pt x="3320498" y="66221"/>
                  <a:pt x="3366544" y="82506"/>
                </a:cubicBezTo>
                <a:cubicBezTo>
                  <a:pt x="3383134" y="85775"/>
                  <a:pt x="3432393" y="79256"/>
                  <a:pt x="3440424" y="67891"/>
                </a:cubicBezTo>
                <a:cubicBezTo>
                  <a:pt x="3450432" y="64444"/>
                  <a:pt x="3462892" y="66649"/>
                  <a:pt x="3466248" y="55103"/>
                </a:cubicBezTo>
                <a:cubicBezTo>
                  <a:pt x="3472418" y="40954"/>
                  <a:pt x="3510917" y="57092"/>
                  <a:pt x="3503820" y="42110"/>
                </a:cubicBezTo>
                <a:lnTo>
                  <a:pt x="3568389" y="13576"/>
                </a:lnTo>
                <a:cubicBezTo>
                  <a:pt x="3579310" y="19318"/>
                  <a:pt x="3590168" y="14433"/>
                  <a:pt x="3604089" y="698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Documents and Settings\User\My Documents\My Pictures\Picture42.jpg">
            <a:extLst>
              <a:ext uri="{FF2B5EF4-FFF2-40B4-BE49-F238E27FC236}">
                <a16:creationId xmlns:a16="http://schemas.microsoft.com/office/drawing/2014/main" id="{AA04E649-9842-2F4E-9095-DE87D84D58C3}"/>
              </a:ext>
            </a:extLst>
          </p:cNvPr>
          <p:cNvPicPr>
            <a:picLocks noChangeAspect="1" noChangeArrowheads="1"/>
          </p:cNvPicPr>
          <p:nvPr/>
        </p:nvPicPr>
        <p:blipFill>
          <a:blip r:embed="rId2" cstate="print"/>
          <a:stretch>
            <a:fillRect/>
          </a:stretch>
        </p:blipFill>
        <p:spPr bwMode="auto">
          <a:xfrm>
            <a:off x="8093123" y="1114311"/>
            <a:ext cx="3521122" cy="4617864"/>
          </a:xfrm>
          <a:prstGeom prst="rect">
            <a:avLst/>
          </a:prstGeom>
          <a:noFill/>
        </p:spPr>
      </p:pic>
    </p:spTree>
    <p:extLst>
      <p:ext uri="{BB962C8B-B14F-4D97-AF65-F5344CB8AC3E}">
        <p14:creationId xmlns:p14="http://schemas.microsoft.com/office/powerpoint/2010/main" val="4126332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7FF47CB7-972F-479F-A36D-9E72D26EC8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0D153B68-5844-490D-8E67-F616D6D721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D2F302-4880-CD4A-8106-A3CA15193055}"/>
              </a:ext>
            </a:extLst>
          </p:cNvPr>
          <p:cNvSpPr>
            <a:spLocks noGrp="1"/>
          </p:cNvSpPr>
          <p:nvPr>
            <p:ph type="title"/>
          </p:nvPr>
        </p:nvSpPr>
        <p:spPr>
          <a:xfrm>
            <a:off x="425824" y="84014"/>
            <a:ext cx="9392421" cy="1330841"/>
          </a:xfrm>
        </p:spPr>
        <p:txBody>
          <a:bodyPr vert="horz" lIns="91440" tIns="45720" rIns="91440" bIns="45720" rtlCol="0" anchor="ctr">
            <a:normAutofit/>
          </a:bodyPr>
          <a:lstStyle/>
          <a:p>
            <a:r>
              <a:rPr lang="en-US" b="1" kern="1200" dirty="0">
                <a:solidFill>
                  <a:schemeClr val="tx1"/>
                </a:solidFill>
                <a:latin typeface="+mn-lt"/>
                <a:ea typeface="+mj-ea"/>
                <a:cs typeface="+mj-cs"/>
              </a:rPr>
              <a:t>TYPES OF BODY MOVEMENTS </a:t>
            </a:r>
          </a:p>
        </p:txBody>
      </p:sp>
      <p:sp>
        <p:nvSpPr>
          <p:cNvPr id="4" name="Rectangle 3">
            <a:extLst>
              <a:ext uri="{FF2B5EF4-FFF2-40B4-BE49-F238E27FC236}">
                <a16:creationId xmlns:a16="http://schemas.microsoft.com/office/drawing/2014/main" id="{39261406-B8CF-DE45-A063-8D916DDE8E62}"/>
              </a:ext>
            </a:extLst>
          </p:cNvPr>
          <p:cNvSpPr/>
          <p:nvPr/>
        </p:nvSpPr>
        <p:spPr>
          <a:xfrm>
            <a:off x="425824" y="1784985"/>
            <a:ext cx="7255136" cy="4701280"/>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000" b="1" dirty="0"/>
              <a:t>Flexion </a:t>
            </a:r>
            <a:endParaRPr lang="en-US" sz="2000" dirty="0"/>
          </a:p>
          <a:p>
            <a:pPr>
              <a:lnSpc>
                <a:spcPct val="90000"/>
              </a:lnSpc>
              <a:spcAft>
                <a:spcPts val="600"/>
              </a:spcAft>
            </a:pPr>
            <a:r>
              <a:rPr lang="en-US" sz="2000" dirty="0"/>
              <a:t>   o Movement that brings the two bones closer to each other  	(decreases the angle of joint). </a:t>
            </a:r>
          </a:p>
          <a:p>
            <a:pPr indent="-228600">
              <a:lnSpc>
                <a:spcPct val="90000"/>
              </a:lnSpc>
              <a:spcAft>
                <a:spcPts val="600"/>
              </a:spcAft>
              <a:buFont typeface="Arial" panose="020B0604020202020204" pitchFamily="34" charset="0"/>
              <a:buChar char="•"/>
            </a:pPr>
            <a:r>
              <a:rPr lang="en-US" sz="2000" b="1" dirty="0"/>
              <a:t>Extension </a:t>
            </a:r>
            <a:endParaRPr lang="en-US" sz="2000" dirty="0"/>
          </a:p>
          <a:p>
            <a:pPr>
              <a:lnSpc>
                <a:spcPct val="90000"/>
              </a:lnSpc>
              <a:spcAft>
                <a:spcPts val="600"/>
              </a:spcAft>
            </a:pPr>
            <a:r>
              <a:rPr lang="en-US" sz="2000" dirty="0"/>
              <a:t>     o Movement that increases the angle, or the distance  	between the two bones. </a:t>
            </a:r>
          </a:p>
          <a:p>
            <a:pPr indent="-228600">
              <a:lnSpc>
                <a:spcPct val="90000"/>
              </a:lnSpc>
              <a:spcAft>
                <a:spcPts val="600"/>
              </a:spcAft>
              <a:buFont typeface="Arial" panose="020B0604020202020204" pitchFamily="34" charset="0"/>
              <a:buChar char="•"/>
            </a:pPr>
            <a:r>
              <a:rPr lang="en-US" sz="2000" b="1" dirty="0"/>
              <a:t>Adduction </a:t>
            </a:r>
            <a:endParaRPr lang="en-US" sz="2000" dirty="0"/>
          </a:p>
          <a:p>
            <a:pPr>
              <a:lnSpc>
                <a:spcPct val="90000"/>
              </a:lnSpc>
              <a:spcAft>
                <a:spcPts val="600"/>
              </a:spcAft>
            </a:pPr>
            <a:r>
              <a:rPr lang="en-US" sz="2000" dirty="0"/>
              <a:t>     o Movement of the limb toward the midline of the body. </a:t>
            </a:r>
          </a:p>
          <a:p>
            <a:pPr indent="-228600">
              <a:lnSpc>
                <a:spcPct val="90000"/>
              </a:lnSpc>
              <a:spcAft>
                <a:spcPts val="600"/>
              </a:spcAft>
              <a:buFont typeface="Arial" panose="020B0604020202020204" pitchFamily="34" charset="0"/>
              <a:buChar char="•"/>
            </a:pPr>
            <a:r>
              <a:rPr lang="en-US" sz="2000" b="1" dirty="0"/>
              <a:t>Abduction </a:t>
            </a:r>
            <a:endParaRPr lang="en-US" sz="2000" dirty="0"/>
          </a:p>
          <a:p>
            <a:pPr>
              <a:lnSpc>
                <a:spcPct val="90000"/>
              </a:lnSpc>
              <a:spcAft>
                <a:spcPts val="600"/>
              </a:spcAft>
            </a:pPr>
            <a:r>
              <a:rPr lang="en-US" sz="2000" dirty="0"/>
              <a:t>     o Movement of the limb away from the midline of the body. </a:t>
            </a:r>
          </a:p>
          <a:p>
            <a:pPr indent="-228600">
              <a:lnSpc>
                <a:spcPct val="90000"/>
              </a:lnSpc>
              <a:spcAft>
                <a:spcPts val="600"/>
              </a:spcAft>
              <a:buFont typeface="Arial" panose="020B0604020202020204" pitchFamily="34" charset="0"/>
              <a:buChar char="•"/>
            </a:pPr>
            <a:r>
              <a:rPr lang="en-US" sz="2000" b="1" dirty="0"/>
              <a:t>Rotation </a:t>
            </a:r>
            <a:endParaRPr lang="en-US" sz="2000" dirty="0"/>
          </a:p>
          <a:p>
            <a:pPr>
              <a:lnSpc>
                <a:spcPct val="90000"/>
              </a:lnSpc>
              <a:spcAft>
                <a:spcPts val="600"/>
              </a:spcAft>
            </a:pPr>
            <a:r>
              <a:rPr lang="en-US" sz="2000" dirty="0"/>
              <a:t>     o Movement of a bone around a vertical axis. </a:t>
            </a:r>
          </a:p>
          <a:p>
            <a:pPr indent="-228600">
              <a:lnSpc>
                <a:spcPct val="90000"/>
              </a:lnSpc>
              <a:spcAft>
                <a:spcPts val="600"/>
              </a:spcAft>
              <a:buFont typeface="Arial" panose="020B0604020202020204" pitchFamily="34" charset="0"/>
              <a:buChar char="•"/>
            </a:pPr>
            <a:r>
              <a:rPr lang="en-US" sz="2000" b="1" dirty="0"/>
              <a:t>Circumduction </a:t>
            </a:r>
            <a:endParaRPr lang="en-US" sz="2000" dirty="0"/>
          </a:p>
          <a:p>
            <a:pPr>
              <a:lnSpc>
                <a:spcPct val="90000"/>
              </a:lnSpc>
              <a:spcAft>
                <a:spcPts val="600"/>
              </a:spcAft>
            </a:pPr>
            <a:r>
              <a:rPr lang="en-US" sz="2000" dirty="0"/>
              <a:t>     o Combination of all the above movements. </a:t>
            </a:r>
            <a:endParaRPr lang="en-US" sz="2000" dirty="0">
              <a:effectLst/>
            </a:endParaRPr>
          </a:p>
        </p:txBody>
      </p:sp>
      <p:pic>
        <p:nvPicPr>
          <p:cNvPr id="8193" name="Picture 1" descr="page35image4120288">
            <a:extLst>
              <a:ext uri="{FF2B5EF4-FFF2-40B4-BE49-F238E27FC236}">
                <a16:creationId xmlns:a16="http://schemas.microsoft.com/office/drawing/2014/main" id="{0B4FEC1B-D536-FF45-B7D9-2E9DBA13FD3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98080" y="1030917"/>
            <a:ext cx="4380377" cy="5183879"/>
          </a:xfrm>
          <a:prstGeom prst="rect">
            <a:avLst/>
          </a:prstGeom>
          <a:noFill/>
          <a:extLst>
            <a:ext uri="{909E8E84-426E-40DD-AFC4-6F175D3DCCD1}">
              <a14:hiddenFill xmlns:a14="http://schemas.microsoft.com/office/drawing/2010/main">
                <a:solidFill>
                  <a:srgbClr val="FFFFFF"/>
                </a:solidFill>
              </a14:hiddenFill>
            </a:ext>
          </a:extLst>
        </p:spPr>
      </p:pic>
      <p:sp>
        <p:nvSpPr>
          <p:cNvPr id="74" name="Freeform: Shape 73">
            <a:extLst>
              <a:ext uri="{FF2B5EF4-FFF2-40B4-BE49-F238E27FC236}">
                <a16:creationId xmlns:a16="http://schemas.microsoft.com/office/drawing/2014/main" id="{9A0D773F-7A7D-4DBB-9DEA-86BB8B8F4B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47504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012B1-BEB8-444B-B979-171549EC98B6}"/>
              </a:ext>
            </a:extLst>
          </p:cNvPr>
          <p:cNvSpPr>
            <a:spLocks noGrp="1"/>
          </p:cNvSpPr>
          <p:nvPr>
            <p:ph type="title"/>
          </p:nvPr>
        </p:nvSpPr>
        <p:spPr>
          <a:xfrm>
            <a:off x="632460" y="570865"/>
            <a:ext cx="10515600" cy="1325563"/>
          </a:xfrm>
        </p:spPr>
        <p:txBody>
          <a:bodyPr/>
          <a:lstStyle/>
          <a:p>
            <a:r>
              <a:rPr lang="en-US" b="1" dirty="0">
                <a:latin typeface="+mn-lt"/>
              </a:rPr>
              <a:t>MUSCLE EXERCISE </a:t>
            </a:r>
            <a:br>
              <a:rPr lang="en-US" b="1" dirty="0">
                <a:latin typeface="+mn-lt"/>
              </a:rPr>
            </a:br>
            <a:endParaRPr lang="en-SA" b="1" dirty="0">
              <a:latin typeface="+mn-lt"/>
            </a:endParaRPr>
          </a:p>
        </p:txBody>
      </p:sp>
      <p:sp>
        <p:nvSpPr>
          <p:cNvPr id="4" name="Rectangle 3">
            <a:extLst>
              <a:ext uri="{FF2B5EF4-FFF2-40B4-BE49-F238E27FC236}">
                <a16:creationId xmlns:a16="http://schemas.microsoft.com/office/drawing/2014/main" id="{55B5F6FA-D512-F740-AB0F-95F18533FF28}"/>
              </a:ext>
            </a:extLst>
          </p:cNvPr>
          <p:cNvSpPr/>
          <p:nvPr/>
        </p:nvSpPr>
        <p:spPr>
          <a:xfrm>
            <a:off x="1838324" y="1896428"/>
            <a:ext cx="8997315" cy="3257174"/>
          </a:xfrm>
          <a:prstGeom prst="rect">
            <a:avLst/>
          </a:prstGeom>
        </p:spPr>
        <p:txBody>
          <a:bodyPr wrap="square">
            <a:spAutoFit/>
          </a:bodyPr>
          <a:lstStyle/>
          <a:p>
            <a:pPr marL="342900" indent="-342900">
              <a:lnSpc>
                <a:spcPct val="150000"/>
              </a:lnSpc>
              <a:buFont typeface="Wingdings" pitchFamily="2" charset="2"/>
              <a:buChar char="q"/>
            </a:pPr>
            <a:r>
              <a:rPr lang="en-US" sz="2800" dirty="0"/>
              <a:t>The amount of work done by a muscle is reflected in changes in the muscle itself. </a:t>
            </a:r>
          </a:p>
          <a:p>
            <a:pPr marL="342900" indent="-342900">
              <a:lnSpc>
                <a:spcPct val="150000"/>
              </a:lnSpc>
              <a:buFont typeface="Wingdings" pitchFamily="2" charset="2"/>
              <a:buChar char="q"/>
            </a:pPr>
            <a:r>
              <a:rPr lang="en-US" sz="2800" dirty="0"/>
              <a:t>Muscle inactivity leads to muscle weakness and wasting. </a:t>
            </a:r>
          </a:p>
          <a:p>
            <a:pPr marL="342900" indent="-342900">
              <a:lnSpc>
                <a:spcPct val="150000"/>
              </a:lnSpc>
              <a:buFont typeface="Wingdings" pitchFamily="2" charset="2"/>
              <a:buChar char="q"/>
            </a:pPr>
            <a:r>
              <a:rPr lang="en-US" sz="2800" dirty="0"/>
              <a:t>Regular exercise increases muscle size, strength and endurance. </a:t>
            </a:r>
            <a:endParaRPr lang="en-US" sz="2800" dirty="0">
              <a:effectLst/>
            </a:endParaRPr>
          </a:p>
        </p:txBody>
      </p:sp>
    </p:spTree>
    <p:extLst>
      <p:ext uri="{BB962C8B-B14F-4D97-AF65-F5344CB8AC3E}">
        <p14:creationId xmlns:p14="http://schemas.microsoft.com/office/powerpoint/2010/main" val="4149777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19" name="Rectangle 69">
            <a:extLst>
              <a:ext uri="{FF2B5EF4-FFF2-40B4-BE49-F238E27FC236}">
                <a16:creationId xmlns:a16="http://schemas.microsoft.com/office/drawing/2014/main" id="{5D13CC36-B950-4F02-9BAF-9A7EB26739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74BC09-4484-9041-B7E7-B3811DD43A8F}"/>
              </a:ext>
            </a:extLst>
          </p:cNvPr>
          <p:cNvSpPr>
            <a:spLocks noGrp="1"/>
          </p:cNvSpPr>
          <p:nvPr>
            <p:ph type="title"/>
          </p:nvPr>
        </p:nvSpPr>
        <p:spPr>
          <a:xfrm>
            <a:off x="273453" y="-85328"/>
            <a:ext cx="6478417" cy="1322887"/>
          </a:xfrm>
        </p:spPr>
        <p:txBody>
          <a:bodyPr>
            <a:normAutofit/>
          </a:bodyPr>
          <a:lstStyle/>
          <a:p>
            <a:r>
              <a:rPr lang="en-US" b="1" dirty="0">
                <a:latin typeface="+mn-lt"/>
              </a:rPr>
              <a:t>MUSCLES INNERVATION </a:t>
            </a:r>
            <a:endParaRPr lang="en-SA" dirty="0">
              <a:latin typeface="+mn-lt"/>
            </a:endParaRPr>
          </a:p>
        </p:txBody>
      </p:sp>
      <p:sp>
        <p:nvSpPr>
          <p:cNvPr id="9220" name="Freeform: Shape 71">
            <a:extLst>
              <a:ext uri="{FF2B5EF4-FFF2-40B4-BE49-F238E27FC236}">
                <a16:creationId xmlns:a16="http://schemas.microsoft.com/office/drawing/2014/main" id="{C1657055-16FE-41A2-B207-7880F6DCA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9924" y="2"/>
            <a:ext cx="7602076" cy="470844"/>
          </a:xfrm>
          <a:custGeom>
            <a:avLst/>
            <a:gdLst>
              <a:gd name="connsiteX0" fmla="*/ 9683888 w 9683888"/>
              <a:gd name="connsiteY0" fmla="*/ 0 h 743457"/>
              <a:gd name="connsiteX1" fmla="*/ 0 w 9683888"/>
              <a:gd name="connsiteY1" fmla="*/ 0 h 743457"/>
              <a:gd name="connsiteX2" fmla="*/ 0 w 9683888"/>
              <a:gd name="connsiteY2" fmla="*/ 365878 h 743457"/>
              <a:gd name="connsiteX3" fmla="*/ 11844 w 9683888"/>
              <a:gd name="connsiteY3" fmla="*/ 367909 h 743457"/>
              <a:gd name="connsiteX4" fmla="*/ 106208 w 9683888"/>
              <a:gd name="connsiteY4" fmla="*/ 385974 h 743457"/>
              <a:gd name="connsiteX5" fmla="*/ 183667 w 9683888"/>
              <a:gd name="connsiteY5" fmla="*/ 399162 h 743457"/>
              <a:gd name="connsiteX6" fmla="*/ 292430 w 9683888"/>
              <a:gd name="connsiteY6" fmla="*/ 390408 h 743457"/>
              <a:gd name="connsiteX7" fmla="*/ 386942 w 9683888"/>
              <a:gd name="connsiteY7" fmla="*/ 395582 h 743457"/>
              <a:gd name="connsiteX8" fmla="*/ 485751 w 9683888"/>
              <a:gd name="connsiteY8" fmla="*/ 408404 h 743457"/>
              <a:gd name="connsiteX9" fmla="*/ 604107 w 9683888"/>
              <a:gd name="connsiteY9" fmla="*/ 418647 h 743457"/>
              <a:gd name="connsiteX10" fmla="*/ 694081 w 9683888"/>
              <a:gd name="connsiteY10" fmla="*/ 449524 h 743457"/>
              <a:gd name="connsiteX11" fmla="*/ 762452 w 9683888"/>
              <a:gd name="connsiteY11" fmla="*/ 456090 h 743457"/>
              <a:gd name="connsiteX12" fmla="*/ 987872 w 9683888"/>
              <a:gd name="connsiteY12" fmla="*/ 481862 h 743457"/>
              <a:gd name="connsiteX13" fmla="*/ 1077163 w 9683888"/>
              <a:gd name="connsiteY13" fmla="*/ 524467 h 743457"/>
              <a:gd name="connsiteX14" fmla="*/ 1258716 w 9683888"/>
              <a:gd name="connsiteY14" fmla="*/ 587975 h 743457"/>
              <a:gd name="connsiteX15" fmla="*/ 1298056 w 9683888"/>
              <a:gd name="connsiteY15" fmla="*/ 595413 h 743457"/>
              <a:gd name="connsiteX16" fmla="*/ 1327017 w 9683888"/>
              <a:gd name="connsiteY16" fmla="*/ 617412 h 743457"/>
              <a:gd name="connsiteX17" fmla="*/ 1347909 w 9683888"/>
              <a:gd name="connsiteY17" fmla="*/ 620209 h 743457"/>
              <a:gd name="connsiteX18" fmla="*/ 1421792 w 9683888"/>
              <a:gd name="connsiteY18" fmla="*/ 626139 h 743457"/>
              <a:gd name="connsiteX19" fmla="*/ 1519789 w 9683888"/>
              <a:gd name="connsiteY19" fmla="*/ 645011 h 743457"/>
              <a:gd name="connsiteX20" fmla="*/ 1620886 w 9683888"/>
              <a:gd name="connsiteY20" fmla="*/ 687715 h 743457"/>
              <a:gd name="connsiteX21" fmla="*/ 1676745 w 9683888"/>
              <a:gd name="connsiteY21" fmla="*/ 690130 h 743457"/>
              <a:gd name="connsiteX22" fmla="*/ 1832228 w 9683888"/>
              <a:gd name="connsiteY22" fmla="*/ 690860 h 743457"/>
              <a:gd name="connsiteX23" fmla="*/ 1980464 w 9683888"/>
              <a:gd name="connsiteY23" fmla="*/ 704858 h 743457"/>
              <a:gd name="connsiteX24" fmla="*/ 2051150 w 9683888"/>
              <a:gd name="connsiteY24" fmla="*/ 711187 h 743457"/>
              <a:gd name="connsiteX25" fmla="*/ 2162824 w 9683888"/>
              <a:gd name="connsiteY25" fmla="*/ 709178 h 743457"/>
              <a:gd name="connsiteX26" fmla="*/ 2259859 w 9683888"/>
              <a:gd name="connsiteY26" fmla="*/ 718188 h 743457"/>
              <a:gd name="connsiteX27" fmla="*/ 2378290 w 9683888"/>
              <a:gd name="connsiteY27" fmla="*/ 738748 h 743457"/>
              <a:gd name="connsiteX28" fmla="*/ 2407828 w 9683888"/>
              <a:gd name="connsiteY28" fmla="*/ 743457 h 743457"/>
              <a:gd name="connsiteX29" fmla="*/ 2428936 w 9683888"/>
              <a:gd name="connsiteY29" fmla="*/ 734697 h 743457"/>
              <a:gd name="connsiteX30" fmla="*/ 2646106 w 9683888"/>
              <a:gd name="connsiteY30" fmla="*/ 660204 h 743457"/>
              <a:gd name="connsiteX31" fmla="*/ 2799920 w 9683888"/>
              <a:gd name="connsiteY31" fmla="*/ 630451 h 743457"/>
              <a:gd name="connsiteX32" fmla="*/ 2953556 w 9683888"/>
              <a:gd name="connsiteY32" fmla="*/ 607173 h 743457"/>
              <a:gd name="connsiteX33" fmla="*/ 3009839 w 9683888"/>
              <a:gd name="connsiteY33" fmla="*/ 601743 h 743457"/>
              <a:gd name="connsiteX34" fmla="*/ 3115016 w 9683888"/>
              <a:gd name="connsiteY34" fmla="*/ 584982 h 743457"/>
              <a:gd name="connsiteX35" fmla="*/ 3185844 w 9683888"/>
              <a:gd name="connsiteY35" fmla="*/ 595356 h 743457"/>
              <a:gd name="connsiteX36" fmla="*/ 3246013 w 9683888"/>
              <a:gd name="connsiteY36" fmla="*/ 592418 h 743457"/>
              <a:gd name="connsiteX37" fmla="*/ 3313565 w 9683888"/>
              <a:gd name="connsiteY37" fmla="*/ 574138 h 743457"/>
              <a:gd name="connsiteX38" fmla="*/ 3414143 w 9683888"/>
              <a:gd name="connsiteY38" fmla="*/ 553730 h 743457"/>
              <a:gd name="connsiteX39" fmla="*/ 3552895 w 9683888"/>
              <a:gd name="connsiteY39" fmla="*/ 548563 h 743457"/>
              <a:gd name="connsiteX40" fmla="*/ 3753012 w 9683888"/>
              <a:gd name="connsiteY40" fmla="*/ 599520 h 743457"/>
              <a:gd name="connsiteX41" fmla="*/ 3804392 w 9683888"/>
              <a:gd name="connsiteY41" fmla="*/ 604131 h 743457"/>
              <a:gd name="connsiteX42" fmla="*/ 3916696 w 9683888"/>
              <a:gd name="connsiteY42" fmla="*/ 606540 h 743457"/>
              <a:gd name="connsiteX43" fmla="*/ 4063849 w 9683888"/>
              <a:gd name="connsiteY43" fmla="*/ 604058 h 743457"/>
              <a:gd name="connsiteX44" fmla="*/ 4172179 w 9683888"/>
              <a:gd name="connsiteY44" fmla="*/ 592355 h 743457"/>
              <a:gd name="connsiteX45" fmla="*/ 4276294 w 9683888"/>
              <a:gd name="connsiteY45" fmla="*/ 587119 h 743457"/>
              <a:gd name="connsiteX46" fmla="*/ 4411090 w 9683888"/>
              <a:gd name="connsiteY46" fmla="*/ 575600 h 743457"/>
              <a:gd name="connsiteX47" fmla="*/ 4540465 w 9683888"/>
              <a:gd name="connsiteY47" fmla="*/ 567464 h 743457"/>
              <a:gd name="connsiteX48" fmla="*/ 4545352 w 9683888"/>
              <a:gd name="connsiteY48" fmla="*/ 555554 h 743457"/>
              <a:gd name="connsiteX49" fmla="*/ 4564014 w 9683888"/>
              <a:gd name="connsiteY49" fmla="*/ 553660 h 743457"/>
              <a:gd name="connsiteX50" fmla="*/ 4568602 w 9683888"/>
              <a:gd name="connsiteY50" fmla="*/ 550913 h 743457"/>
              <a:gd name="connsiteX51" fmla="*/ 4595289 w 9683888"/>
              <a:gd name="connsiteY51" fmla="*/ 537407 h 743457"/>
              <a:gd name="connsiteX52" fmla="*/ 4739026 w 9683888"/>
              <a:gd name="connsiteY52" fmla="*/ 532483 h 743457"/>
              <a:gd name="connsiteX53" fmla="*/ 5061335 w 9683888"/>
              <a:gd name="connsiteY53" fmla="*/ 545635 h 743457"/>
              <a:gd name="connsiteX54" fmla="*/ 5338634 w 9683888"/>
              <a:gd name="connsiteY54" fmla="*/ 595754 h 743457"/>
              <a:gd name="connsiteX55" fmla="*/ 5529430 w 9683888"/>
              <a:gd name="connsiteY55" fmla="*/ 606335 h 743457"/>
              <a:gd name="connsiteX56" fmla="*/ 5604039 w 9683888"/>
              <a:gd name="connsiteY56" fmla="*/ 607676 h 743457"/>
              <a:gd name="connsiteX57" fmla="*/ 5625281 w 9683888"/>
              <a:gd name="connsiteY57" fmla="*/ 617253 h 743457"/>
              <a:gd name="connsiteX58" fmla="*/ 5628138 w 9683888"/>
              <a:gd name="connsiteY58" fmla="*/ 615483 h 743457"/>
              <a:gd name="connsiteX59" fmla="*/ 5653593 w 9683888"/>
              <a:gd name="connsiteY59" fmla="*/ 617873 h 743457"/>
              <a:gd name="connsiteX60" fmla="*/ 5658658 w 9683888"/>
              <a:gd name="connsiteY60" fmla="*/ 624279 h 743457"/>
              <a:gd name="connsiteX61" fmla="*/ 5675963 w 9683888"/>
              <a:gd name="connsiteY61" fmla="*/ 627762 h 743457"/>
              <a:gd name="connsiteX62" fmla="*/ 5709625 w 9683888"/>
              <a:gd name="connsiteY62" fmla="*/ 639593 h 743457"/>
              <a:gd name="connsiteX63" fmla="*/ 5716324 w 9683888"/>
              <a:gd name="connsiteY63" fmla="*/ 637148 h 743457"/>
              <a:gd name="connsiteX64" fmla="*/ 5767720 w 9683888"/>
              <a:gd name="connsiteY64" fmla="*/ 647737 h 743457"/>
              <a:gd name="connsiteX65" fmla="*/ 5768619 w 9683888"/>
              <a:gd name="connsiteY65" fmla="*/ 645671 h 743457"/>
              <a:gd name="connsiteX66" fmla="*/ 5858696 w 9683888"/>
              <a:gd name="connsiteY66" fmla="*/ 628099 h 743457"/>
              <a:gd name="connsiteX67" fmla="*/ 5935260 w 9683888"/>
              <a:gd name="connsiteY67" fmla="*/ 596904 h 743457"/>
              <a:gd name="connsiteX68" fmla="*/ 5946176 w 9683888"/>
              <a:gd name="connsiteY68" fmla="*/ 597874 h 743457"/>
              <a:gd name="connsiteX69" fmla="*/ 5946447 w 9683888"/>
              <a:gd name="connsiteY69" fmla="*/ 597396 h 743457"/>
              <a:gd name="connsiteX70" fmla="*/ 5958069 w 9683888"/>
              <a:gd name="connsiteY70" fmla="*/ 597432 h 743457"/>
              <a:gd name="connsiteX71" fmla="*/ 5966081 w 9683888"/>
              <a:gd name="connsiteY71" fmla="*/ 599643 h 743457"/>
              <a:gd name="connsiteX72" fmla="*/ 5987259 w 9683888"/>
              <a:gd name="connsiteY72" fmla="*/ 601523 h 743457"/>
              <a:gd name="connsiteX73" fmla="*/ 5994905 w 9683888"/>
              <a:gd name="connsiteY73" fmla="*/ 598873 h 743457"/>
              <a:gd name="connsiteX74" fmla="*/ 6054803 w 9683888"/>
              <a:gd name="connsiteY74" fmla="*/ 541202 h 743457"/>
              <a:gd name="connsiteX75" fmla="*/ 6188672 w 9683888"/>
              <a:gd name="connsiteY75" fmla="*/ 496389 h 743457"/>
              <a:gd name="connsiteX76" fmla="*/ 6323280 w 9683888"/>
              <a:gd name="connsiteY76" fmla="*/ 458013 h 743457"/>
              <a:gd name="connsiteX77" fmla="*/ 6457257 w 9683888"/>
              <a:gd name="connsiteY77" fmla="*/ 414621 h 743457"/>
              <a:gd name="connsiteX78" fmla="*/ 6530019 w 9683888"/>
              <a:gd name="connsiteY78" fmla="*/ 423168 h 743457"/>
              <a:gd name="connsiteX79" fmla="*/ 6626800 w 9683888"/>
              <a:gd name="connsiteY79" fmla="*/ 375078 h 743457"/>
              <a:gd name="connsiteX80" fmla="*/ 6689231 w 9683888"/>
              <a:gd name="connsiteY80" fmla="*/ 353501 h 743457"/>
              <a:gd name="connsiteX81" fmla="*/ 6726440 w 9683888"/>
              <a:gd name="connsiteY81" fmla="*/ 340276 h 743457"/>
              <a:gd name="connsiteX82" fmla="*/ 6835228 w 9683888"/>
              <a:gd name="connsiteY82" fmla="*/ 329393 h 743457"/>
              <a:gd name="connsiteX83" fmla="*/ 7039363 w 9683888"/>
              <a:gd name="connsiteY83" fmla="*/ 370823 h 743457"/>
              <a:gd name="connsiteX84" fmla="*/ 7095156 w 9683888"/>
              <a:gd name="connsiteY84" fmla="*/ 366075 h 743457"/>
              <a:gd name="connsiteX85" fmla="*/ 7187061 w 9683888"/>
              <a:gd name="connsiteY85" fmla="*/ 383876 h 743457"/>
              <a:gd name="connsiteX86" fmla="*/ 7295039 w 9683888"/>
              <a:gd name="connsiteY86" fmla="*/ 355046 h 743457"/>
              <a:gd name="connsiteX87" fmla="*/ 7373651 w 9683888"/>
              <a:gd name="connsiteY87" fmla="*/ 322299 h 743457"/>
              <a:gd name="connsiteX88" fmla="*/ 7418964 w 9683888"/>
              <a:gd name="connsiteY88" fmla="*/ 308685 h 743457"/>
              <a:gd name="connsiteX89" fmla="*/ 7450568 w 9683888"/>
              <a:gd name="connsiteY89" fmla="*/ 293511 h 743457"/>
              <a:gd name="connsiteX90" fmla="*/ 7538380 w 9683888"/>
              <a:gd name="connsiteY90" fmla="*/ 283235 h 743457"/>
              <a:gd name="connsiteX91" fmla="*/ 7786348 w 9683888"/>
              <a:gd name="connsiteY91" fmla="*/ 225377 h 743457"/>
              <a:gd name="connsiteX92" fmla="*/ 7849534 w 9683888"/>
              <a:gd name="connsiteY92" fmla="*/ 245434 h 743457"/>
              <a:gd name="connsiteX93" fmla="*/ 7981165 w 9683888"/>
              <a:gd name="connsiteY93" fmla="*/ 222252 h 743457"/>
              <a:gd name="connsiteX94" fmla="*/ 8171882 w 9683888"/>
              <a:gd name="connsiteY94" fmla="*/ 222497 h 743457"/>
              <a:gd name="connsiteX95" fmla="*/ 8242270 w 9683888"/>
              <a:gd name="connsiteY95" fmla="*/ 180535 h 743457"/>
              <a:gd name="connsiteX96" fmla="*/ 8490152 w 9683888"/>
              <a:gd name="connsiteY96" fmla="*/ 209193 h 743457"/>
              <a:gd name="connsiteX97" fmla="*/ 8622272 w 9683888"/>
              <a:gd name="connsiteY97" fmla="*/ 188859 h 743457"/>
              <a:gd name="connsiteX98" fmla="*/ 8738606 w 9683888"/>
              <a:gd name="connsiteY98" fmla="*/ 208945 h 743457"/>
              <a:gd name="connsiteX99" fmla="*/ 8831307 w 9683888"/>
              <a:gd name="connsiteY99" fmla="*/ 207738 h 743457"/>
              <a:gd name="connsiteX100" fmla="*/ 8891432 w 9683888"/>
              <a:gd name="connsiteY100" fmla="*/ 184510 h 743457"/>
              <a:gd name="connsiteX101" fmla="*/ 8946980 w 9683888"/>
              <a:gd name="connsiteY101" fmla="*/ 145578 h 743457"/>
              <a:gd name="connsiteX102" fmla="*/ 9107760 w 9683888"/>
              <a:gd name="connsiteY102" fmla="*/ 128052 h 743457"/>
              <a:gd name="connsiteX103" fmla="*/ 9195623 w 9683888"/>
              <a:gd name="connsiteY103" fmla="*/ 100212 h 743457"/>
              <a:gd name="connsiteX104" fmla="*/ 9256898 w 9683888"/>
              <a:gd name="connsiteY104" fmla="*/ 73900 h 743457"/>
              <a:gd name="connsiteX105" fmla="*/ 9351740 w 9683888"/>
              <a:gd name="connsiteY105" fmla="*/ 80439 h 743457"/>
              <a:gd name="connsiteX106" fmla="*/ 9539796 w 9683888"/>
              <a:gd name="connsiteY106" fmla="*/ 87069 h 743457"/>
              <a:gd name="connsiteX107" fmla="*/ 9619109 w 9683888"/>
              <a:gd name="connsiteY107" fmla="*/ 39994 h 74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83888" h="743457">
                <a:moveTo>
                  <a:pt x="9683888" y="0"/>
                </a:moveTo>
                <a:lnTo>
                  <a:pt x="0" y="0"/>
                </a:lnTo>
                <a:lnTo>
                  <a:pt x="0" y="365878"/>
                </a:lnTo>
                <a:lnTo>
                  <a:pt x="11844" y="367909"/>
                </a:lnTo>
                <a:cubicBezTo>
                  <a:pt x="50423" y="374387"/>
                  <a:pt x="87879" y="380746"/>
                  <a:pt x="106208" y="385974"/>
                </a:cubicBezTo>
                <a:cubicBezTo>
                  <a:pt x="119919" y="389979"/>
                  <a:pt x="149687" y="402128"/>
                  <a:pt x="183667" y="399162"/>
                </a:cubicBezTo>
                <a:cubicBezTo>
                  <a:pt x="228274" y="394575"/>
                  <a:pt x="256969" y="398315"/>
                  <a:pt x="292430" y="390408"/>
                </a:cubicBezTo>
                <a:cubicBezTo>
                  <a:pt x="325377" y="395694"/>
                  <a:pt x="374510" y="420053"/>
                  <a:pt x="386942" y="395582"/>
                </a:cubicBezTo>
                <a:cubicBezTo>
                  <a:pt x="400429" y="416427"/>
                  <a:pt x="451168" y="399411"/>
                  <a:pt x="485751" y="408404"/>
                </a:cubicBezTo>
                <a:cubicBezTo>
                  <a:pt x="520399" y="423586"/>
                  <a:pt x="570416" y="404235"/>
                  <a:pt x="604107" y="418647"/>
                </a:cubicBezTo>
                <a:cubicBezTo>
                  <a:pt x="633631" y="425521"/>
                  <a:pt x="672063" y="446364"/>
                  <a:pt x="694081" y="449524"/>
                </a:cubicBezTo>
                <a:cubicBezTo>
                  <a:pt x="700528" y="463278"/>
                  <a:pt x="713487" y="450700"/>
                  <a:pt x="762452" y="456090"/>
                </a:cubicBezTo>
                <a:cubicBezTo>
                  <a:pt x="811417" y="461479"/>
                  <a:pt x="935420" y="470466"/>
                  <a:pt x="987872" y="481862"/>
                </a:cubicBezTo>
                <a:cubicBezTo>
                  <a:pt x="1018493" y="475799"/>
                  <a:pt x="1019470" y="516810"/>
                  <a:pt x="1077163" y="524467"/>
                </a:cubicBezTo>
                <a:cubicBezTo>
                  <a:pt x="1124222" y="535807"/>
                  <a:pt x="1202940" y="574855"/>
                  <a:pt x="1258716" y="587975"/>
                </a:cubicBezTo>
                <a:cubicBezTo>
                  <a:pt x="1274181" y="586466"/>
                  <a:pt x="1286859" y="589632"/>
                  <a:pt x="1298056" y="595413"/>
                </a:cubicBezTo>
                <a:lnTo>
                  <a:pt x="1327017" y="617412"/>
                </a:lnTo>
                <a:lnTo>
                  <a:pt x="1347909" y="620209"/>
                </a:lnTo>
                <a:cubicBezTo>
                  <a:pt x="1377004" y="628445"/>
                  <a:pt x="1394712" y="616344"/>
                  <a:pt x="1421792" y="626139"/>
                </a:cubicBezTo>
                <a:cubicBezTo>
                  <a:pt x="1466260" y="647543"/>
                  <a:pt x="1506099" y="610975"/>
                  <a:pt x="1519789" y="645011"/>
                </a:cubicBezTo>
                <a:cubicBezTo>
                  <a:pt x="1556219" y="665699"/>
                  <a:pt x="1578776" y="668950"/>
                  <a:pt x="1620886" y="687715"/>
                </a:cubicBezTo>
                <a:cubicBezTo>
                  <a:pt x="1658228" y="693647"/>
                  <a:pt x="1636224" y="694371"/>
                  <a:pt x="1676745" y="690130"/>
                </a:cubicBezTo>
                <a:cubicBezTo>
                  <a:pt x="1713709" y="697532"/>
                  <a:pt x="1774627" y="701403"/>
                  <a:pt x="1832228" y="690860"/>
                </a:cubicBezTo>
                <a:cubicBezTo>
                  <a:pt x="1866586" y="689181"/>
                  <a:pt x="1949046" y="755765"/>
                  <a:pt x="1980464" y="704858"/>
                </a:cubicBezTo>
                <a:cubicBezTo>
                  <a:pt x="2001472" y="716610"/>
                  <a:pt x="2020758" y="710467"/>
                  <a:pt x="2051150" y="711187"/>
                </a:cubicBezTo>
                <a:cubicBezTo>
                  <a:pt x="2081543" y="711907"/>
                  <a:pt x="2117567" y="736153"/>
                  <a:pt x="2162824" y="709178"/>
                </a:cubicBezTo>
                <a:cubicBezTo>
                  <a:pt x="2219712" y="701824"/>
                  <a:pt x="2181421" y="742368"/>
                  <a:pt x="2259859" y="718188"/>
                </a:cubicBezTo>
                <a:cubicBezTo>
                  <a:pt x="2296623" y="733933"/>
                  <a:pt x="2337412" y="741012"/>
                  <a:pt x="2378290" y="738748"/>
                </a:cubicBezTo>
                <a:cubicBezTo>
                  <a:pt x="2380041" y="725410"/>
                  <a:pt x="2399659" y="741017"/>
                  <a:pt x="2407828" y="743457"/>
                </a:cubicBezTo>
                <a:cubicBezTo>
                  <a:pt x="2406113" y="735180"/>
                  <a:pt x="2421642" y="728742"/>
                  <a:pt x="2428936" y="734697"/>
                </a:cubicBezTo>
                <a:cubicBezTo>
                  <a:pt x="2468648" y="720822"/>
                  <a:pt x="2584275" y="677579"/>
                  <a:pt x="2646106" y="660204"/>
                </a:cubicBezTo>
                <a:cubicBezTo>
                  <a:pt x="2706894" y="652346"/>
                  <a:pt x="2738390" y="612318"/>
                  <a:pt x="2799920" y="630451"/>
                </a:cubicBezTo>
                <a:cubicBezTo>
                  <a:pt x="2856798" y="622940"/>
                  <a:pt x="2902940" y="602232"/>
                  <a:pt x="2953556" y="607173"/>
                </a:cubicBezTo>
                <a:cubicBezTo>
                  <a:pt x="2970626" y="593247"/>
                  <a:pt x="2988095" y="586399"/>
                  <a:pt x="3009839" y="601743"/>
                </a:cubicBezTo>
                <a:cubicBezTo>
                  <a:pt x="3046166" y="594868"/>
                  <a:pt x="3085682" y="586046"/>
                  <a:pt x="3115016" y="584982"/>
                </a:cubicBezTo>
                <a:cubicBezTo>
                  <a:pt x="3144992" y="587935"/>
                  <a:pt x="3158740" y="599045"/>
                  <a:pt x="3185844" y="595356"/>
                </a:cubicBezTo>
                <a:cubicBezTo>
                  <a:pt x="3209939" y="576197"/>
                  <a:pt x="3221731" y="614583"/>
                  <a:pt x="3246013" y="592418"/>
                </a:cubicBezTo>
                <a:cubicBezTo>
                  <a:pt x="3228976" y="565486"/>
                  <a:pt x="3320172" y="599686"/>
                  <a:pt x="3313565" y="574138"/>
                </a:cubicBezTo>
                <a:cubicBezTo>
                  <a:pt x="3341586" y="564515"/>
                  <a:pt x="3371901" y="555346"/>
                  <a:pt x="3414143" y="553730"/>
                </a:cubicBezTo>
                <a:cubicBezTo>
                  <a:pt x="3463229" y="557630"/>
                  <a:pt x="3476532" y="539673"/>
                  <a:pt x="3552895" y="548563"/>
                </a:cubicBezTo>
                <a:cubicBezTo>
                  <a:pt x="3620356" y="561042"/>
                  <a:pt x="3688830" y="574962"/>
                  <a:pt x="3753012" y="599520"/>
                </a:cubicBezTo>
                <a:cubicBezTo>
                  <a:pt x="3769580" y="615048"/>
                  <a:pt x="3777112" y="602961"/>
                  <a:pt x="3804392" y="604131"/>
                </a:cubicBezTo>
                <a:cubicBezTo>
                  <a:pt x="3831672" y="605301"/>
                  <a:pt x="3878076" y="605222"/>
                  <a:pt x="3916696" y="606540"/>
                </a:cubicBezTo>
                <a:cubicBezTo>
                  <a:pt x="3970533" y="603881"/>
                  <a:pt x="3981244" y="618066"/>
                  <a:pt x="4063849" y="604058"/>
                </a:cubicBezTo>
                <a:cubicBezTo>
                  <a:pt x="4074473" y="605185"/>
                  <a:pt x="4134611" y="589365"/>
                  <a:pt x="4172179" y="592355"/>
                </a:cubicBezTo>
                <a:cubicBezTo>
                  <a:pt x="4180554" y="576172"/>
                  <a:pt x="4255433" y="602075"/>
                  <a:pt x="4276294" y="587119"/>
                </a:cubicBezTo>
                <a:cubicBezTo>
                  <a:pt x="4326119" y="586973"/>
                  <a:pt x="4361692" y="573867"/>
                  <a:pt x="4411090" y="575600"/>
                </a:cubicBezTo>
                <a:cubicBezTo>
                  <a:pt x="4465125" y="575500"/>
                  <a:pt x="4518088" y="570805"/>
                  <a:pt x="4540465" y="567464"/>
                </a:cubicBezTo>
                <a:lnTo>
                  <a:pt x="4545352" y="555554"/>
                </a:lnTo>
                <a:lnTo>
                  <a:pt x="4564014" y="553660"/>
                </a:lnTo>
                <a:lnTo>
                  <a:pt x="4568602" y="550913"/>
                </a:lnTo>
                <a:cubicBezTo>
                  <a:pt x="4577353" y="545618"/>
                  <a:pt x="4586105" y="540734"/>
                  <a:pt x="4595289" y="537407"/>
                </a:cubicBezTo>
                <a:cubicBezTo>
                  <a:pt x="4623104" y="537511"/>
                  <a:pt x="4660764" y="533229"/>
                  <a:pt x="4739026" y="532483"/>
                </a:cubicBezTo>
                <a:cubicBezTo>
                  <a:pt x="4806238" y="527255"/>
                  <a:pt x="4944577" y="524439"/>
                  <a:pt x="5061335" y="545635"/>
                </a:cubicBezTo>
                <a:cubicBezTo>
                  <a:pt x="5167156" y="553533"/>
                  <a:pt x="5251789" y="586167"/>
                  <a:pt x="5338634" y="595754"/>
                </a:cubicBezTo>
                <a:cubicBezTo>
                  <a:pt x="5415763" y="589622"/>
                  <a:pt x="5434719" y="609365"/>
                  <a:pt x="5529430" y="606335"/>
                </a:cubicBezTo>
                <a:cubicBezTo>
                  <a:pt x="5534498" y="613561"/>
                  <a:pt x="5597157" y="603269"/>
                  <a:pt x="5604039" y="607676"/>
                </a:cubicBezTo>
                <a:lnTo>
                  <a:pt x="5625281" y="617253"/>
                </a:lnTo>
                <a:lnTo>
                  <a:pt x="5628138" y="615483"/>
                </a:lnTo>
                <a:cubicBezTo>
                  <a:pt x="5640641" y="612245"/>
                  <a:pt x="5648217" y="613966"/>
                  <a:pt x="5653593" y="617873"/>
                </a:cubicBezTo>
                <a:lnTo>
                  <a:pt x="5658658" y="624279"/>
                </a:lnTo>
                <a:lnTo>
                  <a:pt x="5675963" y="627762"/>
                </a:lnTo>
                <a:lnTo>
                  <a:pt x="5709625" y="639593"/>
                </a:lnTo>
                <a:lnTo>
                  <a:pt x="5716324" y="637148"/>
                </a:lnTo>
                <a:lnTo>
                  <a:pt x="5767720" y="647737"/>
                </a:lnTo>
                <a:lnTo>
                  <a:pt x="5768619" y="645671"/>
                </a:lnTo>
                <a:cubicBezTo>
                  <a:pt x="5776130" y="642927"/>
                  <a:pt x="5830922" y="636226"/>
                  <a:pt x="5858696" y="628099"/>
                </a:cubicBezTo>
                <a:lnTo>
                  <a:pt x="5935260" y="596904"/>
                </a:lnTo>
                <a:lnTo>
                  <a:pt x="5946176" y="597874"/>
                </a:lnTo>
                <a:lnTo>
                  <a:pt x="5946447" y="597396"/>
                </a:lnTo>
                <a:cubicBezTo>
                  <a:pt x="5948934" y="596546"/>
                  <a:pt x="5952567" y="596468"/>
                  <a:pt x="5958069" y="597432"/>
                </a:cubicBezTo>
                <a:lnTo>
                  <a:pt x="5966081" y="599643"/>
                </a:lnTo>
                <a:lnTo>
                  <a:pt x="5987259" y="601523"/>
                </a:lnTo>
                <a:lnTo>
                  <a:pt x="5994905" y="598873"/>
                </a:lnTo>
                <a:cubicBezTo>
                  <a:pt x="6020610" y="579716"/>
                  <a:pt x="6016968" y="560235"/>
                  <a:pt x="6054803" y="541202"/>
                </a:cubicBezTo>
                <a:cubicBezTo>
                  <a:pt x="6108247" y="527358"/>
                  <a:pt x="6130976" y="484538"/>
                  <a:pt x="6188672" y="496389"/>
                </a:cubicBezTo>
                <a:cubicBezTo>
                  <a:pt x="6238659" y="483279"/>
                  <a:pt x="6277194" y="458153"/>
                  <a:pt x="6323280" y="458013"/>
                </a:cubicBezTo>
                <a:cubicBezTo>
                  <a:pt x="6368044" y="444385"/>
                  <a:pt x="6422801" y="420428"/>
                  <a:pt x="6457257" y="414621"/>
                </a:cubicBezTo>
                <a:cubicBezTo>
                  <a:pt x="6483424" y="410645"/>
                  <a:pt x="6508964" y="423228"/>
                  <a:pt x="6530019" y="423168"/>
                </a:cubicBezTo>
                <a:cubicBezTo>
                  <a:pt x="6558276" y="416578"/>
                  <a:pt x="6600264" y="386690"/>
                  <a:pt x="6626800" y="375078"/>
                </a:cubicBezTo>
                <a:cubicBezTo>
                  <a:pt x="6664418" y="400828"/>
                  <a:pt x="6655535" y="354302"/>
                  <a:pt x="6689231" y="353501"/>
                </a:cubicBezTo>
                <a:cubicBezTo>
                  <a:pt x="6708837" y="361122"/>
                  <a:pt x="6719642" y="359485"/>
                  <a:pt x="6726440" y="340276"/>
                </a:cubicBezTo>
                <a:cubicBezTo>
                  <a:pt x="6818329" y="378763"/>
                  <a:pt x="6765502" y="328183"/>
                  <a:pt x="6835228" y="329393"/>
                </a:cubicBezTo>
                <a:cubicBezTo>
                  <a:pt x="6897464" y="335048"/>
                  <a:pt x="6962224" y="329085"/>
                  <a:pt x="7039363" y="370823"/>
                </a:cubicBezTo>
                <a:cubicBezTo>
                  <a:pt x="7056368" y="384567"/>
                  <a:pt x="7070539" y="363899"/>
                  <a:pt x="7095156" y="366075"/>
                </a:cubicBezTo>
                <a:cubicBezTo>
                  <a:pt x="7119772" y="368250"/>
                  <a:pt x="7153748" y="385714"/>
                  <a:pt x="7187061" y="383876"/>
                </a:cubicBezTo>
                <a:cubicBezTo>
                  <a:pt x="7242115" y="377604"/>
                  <a:pt x="7270954" y="334249"/>
                  <a:pt x="7295039" y="355046"/>
                </a:cubicBezTo>
                <a:cubicBezTo>
                  <a:pt x="7320104" y="344159"/>
                  <a:pt x="7343179" y="301443"/>
                  <a:pt x="7373651" y="322299"/>
                </a:cubicBezTo>
                <a:cubicBezTo>
                  <a:pt x="7367160" y="298575"/>
                  <a:pt x="7410095" y="329040"/>
                  <a:pt x="7418964" y="308685"/>
                </a:cubicBezTo>
                <a:cubicBezTo>
                  <a:pt x="7424243" y="291807"/>
                  <a:pt x="7438503" y="297117"/>
                  <a:pt x="7450568" y="293511"/>
                </a:cubicBezTo>
                <a:cubicBezTo>
                  <a:pt x="7461276" y="277652"/>
                  <a:pt x="7519437" y="275664"/>
                  <a:pt x="7538380" y="283235"/>
                </a:cubicBezTo>
                <a:cubicBezTo>
                  <a:pt x="7594343" y="271879"/>
                  <a:pt x="7734488" y="231676"/>
                  <a:pt x="7786348" y="225377"/>
                </a:cubicBezTo>
                <a:cubicBezTo>
                  <a:pt x="7797693" y="277094"/>
                  <a:pt x="7847327" y="236176"/>
                  <a:pt x="7849534" y="245434"/>
                </a:cubicBezTo>
                <a:cubicBezTo>
                  <a:pt x="7894253" y="231282"/>
                  <a:pt x="7937937" y="238796"/>
                  <a:pt x="7981165" y="222252"/>
                </a:cubicBezTo>
                <a:cubicBezTo>
                  <a:pt x="8066564" y="234459"/>
                  <a:pt x="8127007" y="235277"/>
                  <a:pt x="8171882" y="222497"/>
                </a:cubicBezTo>
                <a:cubicBezTo>
                  <a:pt x="8183092" y="205785"/>
                  <a:pt x="8217423" y="177145"/>
                  <a:pt x="8242270" y="180535"/>
                </a:cubicBezTo>
                <a:cubicBezTo>
                  <a:pt x="8294138" y="178846"/>
                  <a:pt x="8410926" y="208334"/>
                  <a:pt x="8490152" y="209193"/>
                </a:cubicBezTo>
                <a:cubicBezTo>
                  <a:pt x="8558493" y="195433"/>
                  <a:pt x="8564727" y="233466"/>
                  <a:pt x="8622272" y="188859"/>
                </a:cubicBezTo>
                <a:cubicBezTo>
                  <a:pt x="8659556" y="191317"/>
                  <a:pt x="8666988" y="178214"/>
                  <a:pt x="8738606" y="208945"/>
                </a:cubicBezTo>
                <a:cubicBezTo>
                  <a:pt x="8769507" y="208543"/>
                  <a:pt x="8800406" y="224019"/>
                  <a:pt x="8831307" y="207738"/>
                </a:cubicBezTo>
                <a:cubicBezTo>
                  <a:pt x="8836477" y="191612"/>
                  <a:pt x="8870109" y="182455"/>
                  <a:pt x="8891432" y="184510"/>
                </a:cubicBezTo>
                <a:cubicBezTo>
                  <a:pt x="8876795" y="135260"/>
                  <a:pt x="8938553" y="173381"/>
                  <a:pt x="8946980" y="145578"/>
                </a:cubicBezTo>
                <a:cubicBezTo>
                  <a:pt x="9010957" y="156064"/>
                  <a:pt x="9046552" y="157746"/>
                  <a:pt x="9107760" y="128052"/>
                </a:cubicBezTo>
                <a:cubicBezTo>
                  <a:pt x="9135191" y="151813"/>
                  <a:pt x="9184204" y="114911"/>
                  <a:pt x="9195623" y="100212"/>
                </a:cubicBezTo>
                <a:cubicBezTo>
                  <a:pt x="9222736" y="85917"/>
                  <a:pt x="9230892" y="98248"/>
                  <a:pt x="9256898" y="73900"/>
                </a:cubicBezTo>
                <a:cubicBezTo>
                  <a:pt x="9276443" y="63724"/>
                  <a:pt x="9334001" y="80454"/>
                  <a:pt x="9351740" y="80439"/>
                </a:cubicBezTo>
                <a:cubicBezTo>
                  <a:pt x="9398889" y="82633"/>
                  <a:pt x="9473718" y="102566"/>
                  <a:pt x="9539796" y="87069"/>
                </a:cubicBezTo>
                <a:cubicBezTo>
                  <a:pt x="9565852" y="70987"/>
                  <a:pt x="9591569" y="56211"/>
                  <a:pt x="9619109" y="399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221" name="Freeform: Shape 73">
            <a:extLst>
              <a:ext uri="{FF2B5EF4-FFF2-40B4-BE49-F238E27FC236}">
                <a16:creationId xmlns:a16="http://schemas.microsoft.com/office/drawing/2014/main" id="{F3BD3BB9-3CB5-4253-A27D-6B7904723D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9827"/>
            <a:ext cx="10680562" cy="1078174"/>
          </a:xfrm>
          <a:custGeom>
            <a:avLst/>
            <a:gdLst>
              <a:gd name="connsiteX0" fmla="*/ 3617689 w 10680562"/>
              <a:gd name="connsiteY0" fmla="*/ 0 h 1605023"/>
              <a:gd name="connsiteX1" fmla="*/ 3635901 w 10680562"/>
              <a:gd name="connsiteY1" fmla="*/ 7738 h 1605023"/>
              <a:gd name="connsiteX2" fmla="*/ 3690891 w 10680562"/>
              <a:gd name="connsiteY2" fmla="*/ 7049 h 1605023"/>
              <a:gd name="connsiteX3" fmla="*/ 3832247 w 10680562"/>
              <a:gd name="connsiteY3" fmla="*/ 13937 h 1605023"/>
              <a:gd name="connsiteX4" fmla="*/ 3999111 w 10680562"/>
              <a:gd name="connsiteY4" fmla="*/ 44624 h 1605023"/>
              <a:gd name="connsiteX5" fmla="*/ 4034676 w 10680562"/>
              <a:gd name="connsiteY5" fmla="*/ 48775 h 1605023"/>
              <a:gd name="connsiteX6" fmla="*/ 4065394 w 10680562"/>
              <a:gd name="connsiteY6" fmla="*/ 42879 h 1605023"/>
              <a:gd name="connsiteX7" fmla="*/ 4072648 w 10680562"/>
              <a:gd name="connsiteY7" fmla="*/ 33262 h 1605023"/>
              <a:gd name="connsiteX8" fmla="*/ 4092232 w 10680562"/>
              <a:gd name="connsiteY8" fmla="*/ 34026 h 1605023"/>
              <a:gd name="connsiteX9" fmla="*/ 4097470 w 10680562"/>
              <a:gd name="connsiteY9" fmla="*/ 32252 h 1605023"/>
              <a:gd name="connsiteX10" fmla="*/ 4127488 w 10680562"/>
              <a:gd name="connsiteY10" fmla="*/ 24056 h 1605023"/>
              <a:gd name="connsiteX11" fmla="*/ 4190803 w 10680562"/>
              <a:gd name="connsiteY11" fmla="*/ 55685 h 1605023"/>
              <a:gd name="connsiteX12" fmla="*/ 4269333 w 10680562"/>
              <a:gd name="connsiteY12" fmla="*/ 54186 h 1605023"/>
              <a:gd name="connsiteX13" fmla="*/ 4481486 w 10680562"/>
              <a:gd name="connsiteY13" fmla="*/ 116915 h 1605023"/>
              <a:gd name="connsiteX14" fmla="*/ 4651418 w 10680562"/>
              <a:gd name="connsiteY14" fmla="*/ 150071 h 1605023"/>
              <a:gd name="connsiteX15" fmla="*/ 4863575 w 10680562"/>
              <a:gd name="connsiteY15" fmla="*/ 175458 h 1605023"/>
              <a:gd name="connsiteX16" fmla="*/ 5013635 w 10680562"/>
              <a:gd name="connsiteY16" fmla="*/ 213928 h 1605023"/>
              <a:gd name="connsiteX17" fmla="*/ 5203044 w 10680562"/>
              <a:gd name="connsiteY17" fmla="*/ 228946 h 1605023"/>
              <a:gd name="connsiteX18" fmla="*/ 5207070 w 10680562"/>
              <a:gd name="connsiteY18" fmla="*/ 235105 h 1605023"/>
              <a:gd name="connsiteX19" fmla="*/ 5224253 w 10680562"/>
              <a:gd name="connsiteY19" fmla="*/ 240320 h 1605023"/>
              <a:gd name="connsiteX20" fmla="*/ 5256736 w 10680562"/>
              <a:gd name="connsiteY20" fmla="*/ 254811 h 1605023"/>
              <a:gd name="connsiteX21" fmla="*/ 5264095 w 10680562"/>
              <a:gd name="connsiteY21" fmla="*/ 253567 h 1605023"/>
              <a:gd name="connsiteX22" fmla="*/ 5315084 w 10680562"/>
              <a:gd name="connsiteY22" fmla="*/ 269264 h 1605023"/>
              <a:gd name="connsiteX23" fmla="*/ 5316393 w 10680562"/>
              <a:gd name="connsiteY23" fmla="*/ 267603 h 1605023"/>
              <a:gd name="connsiteX24" fmla="*/ 5333427 w 10680562"/>
              <a:gd name="connsiteY24" fmla="*/ 263823 h 1605023"/>
              <a:gd name="connsiteX25" fmla="*/ 5364589 w 10680562"/>
              <a:gd name="connsiteY25" fmla="*/ 260882 h 1605023"/>
              <a:gd name="connsiteX26" fmla="*/ 5443973 w 10680562"/>
              <a:gd name="connsiteY26" fmla="*/ 230866 h 1605023"/>
              <a:gd name="connsiteX27" fmla="*/ 5497201 w 10680562"/>
              <a:gd name="connsiteY27" fmla="*/ 247023 h 1605023"/>
              <a:gd name="connsiteX28" fmla="*/ 5508269 w 10680562"/>
              <a:gd name="connsiteY28" fmla="*/ 249256 h 1605023"/>
              <a:gd name="connsiteX29" fmla="*/ 5508636 w 10680562"/>
              <a:gd name="connsiteY29" fmla="*/ 248880 h 1605023"/>
              <a:gd name="connsiteX30" fmla="*/ 5520606 w 10680562"/>
              <a:gd name="connsiteY30" fmla="*/ 250400 h 1605023"/>
              <a:gd name="connsiteX31" fmla="*/ 5528451 w 10680562"/>
              <a:gd name="connsiteY31" fmla="*/ 253330 h 1605023"/>
              <a:gd name="connsiteX32" fmla="*/ 5549923 w 10680562"/>
              <a:gd name="connsiteY32" fmla="*/ 257662 h 1605023"/>
              <a:gd name="connsiteX33" fmla="*/ 5558295 w 10680562"/>
              <a:gd name="connsiteY33" fmla="*/ 256364 h 1605023"/>
              <a:gd name="connsiteX34" fmla="*/ 5664799 w 10680562"/>
              <a:gd name="connsiteY34" fmla="*/ 278924 h 1605023"/>
              <a:gd name="connsiteX35" fmla="*/ 5796160 w 10680562"/>
              <a:gd name="connsiteY35" fmla="*/ 307979 h 1605023"/>
              <a:gd name="connsiteX36" fmla="*/ 5897647 w 10680562"/>
              <a:gd name="connsiteY36" fmla="*/ 339431 h 1605023"/>
              <a:gd name="connsiteX37" fmla="*/ 5978838 w 10680562"/>
              <a:gd name="connsiteY37" fmla="*/ 367970 h 1605023"/>
              <a:gd name="connsiteX38" fmla="*/ 6050367 w 10680562"/>
              <a:gd name="connsiteY38" fmla="*/ 386341 h 1605023"/>
              <a:gd name="connsiteX39" fmla="*/ 6140609 w 10680562"/>
              <a:gd name="connsiteY39" fmla="*/ 385135 h 1605023"/>
              <a:gd name="connsiteX40" fmla="*/ 6302950 w 10680562"/>
              <a:gd name="connsiteY40" fmla="*/ 448183 h 1605023"/>
              <a:gd name="connsiteX41" fmla="*/ 6308533 w 10680562"/>
              <a:gd name="connsiteY41" fmla="*/ 448551 h 1605023"/>
              <a:gd name="connsiteX42" fmla="*/ 6340278 w 10680562"/>
              <a:gd name="connsiteY42" fmla="*/ 468555 h 1605023"/>
              <a:gd name="connsiteX43" fmla="*/ 6341685 w 10680562"/>
              <a:gd name="connsiteY43" fmla="*/ 467587 h 1605023"/>
              <a:gd name="connsiteX44" fmla="*/ 6354862 w 10680562"/>
              <a:gd name="connsiteY44" fmla="*/ 467794 h 1605023"/>
              <a:gd name="connsiteX45" fmla="*/ 6377840 w 10680562"/>
              <a:gd name="connsiteY45" fmla="*/ 471024 h 1605023"/>
              <a:gd name="connsiteX46" fmla="*/ 6442804 w 10680562"/>
              <a:gd name="connsiteY46" fmla="*/ 463091 h 1605023"/>
              <a:gd name="connsiteX47" fmla="*/ 6476009 w 10680562"/>
              <a:gd name="connsiteY47" fmla="*/ 483807 h 1605023"/>
              <a:gd name="connsiteX48" fmla="*/ 6483237 w 10680562"/>
              <a:gd name="connsiteY48" fmla="*/ 487308 h 1605023"/>
              <a:gd name="connsiteX49" fmla="*/ 6483605 w 10680562"/>
              <a:gd name="connsiteY49" fmla="*/ 487102 h 1605023"/>
              <a:gd name="connsiteX50" fmla="*/ 6491673 w 10680562"/>
              <a:gd name="connsiteY50" fmla="*/ 490243 h 1605023"/>
              <a:gd name="connsiteX51" fmla="*/ 6496411 w 10680562"/>
              <a:gd name="connsiteY51" fmla="*/ 493689 h 1605023"/>
              <a:gd name="connsiteX52" fmla="*/ 6510429 w 10680562"/>
              <a:gd name="connsiteY52" fmla="*/ 500479 h 1605023"/>
              <a:gd name="connsiteX53" fmla="*/ 6516750 w 10680562"/>
              <a:gd name="connsiteY53" fmla="*/ 500983 h 1605023"/>
              <a:gd name="connsiteX54" fmla="*/ 6580199 w 10680562"/>
              <a:gd name="connsiteY54" fmla="*/ 483318 h 1605023"/>
              <a:gd name="connsiteX55" fmla="*/ 6690237 w 10680562"/>
              <a:gd name="connsiteY55" fmla="*/ 493051 h 1605023"/>
              <a:gd name="connsiteX56" fmla="*/ 6798356 w 10680562"/>
              <a:gd name="connsiteY56" fmla="*/ 506748 h 1605023"/>
              <a:gd name="connsiteX57" fmla="*/ 6837102 w 10680562"/>
              <a:gd name="connsiteY57" fmla="*/ 513677 h 1605023"/>
              <a:gd name="connsiteX58" fmla="*/ 6907934 w 10680562"/>
              <a:gd name="connsiteY58" fmla="*/ 517339 h 1605023"/>
              <a:gd name="connsiteX59" fmla="*/ 6941474 w 10680562"/>
              <a:gd name="connsiteY59" fmla="*/ 513632 h 1605023"/>
              <a:gd name="connsiteX60" fmla="*/ 6942754 w 10680562"/>
              <a:gd name="connsiteY60" fmla="*/ 514394 h 1605023"/>
              <a:gd name="connsiteX61" fmla="*/ 6946363 w 10680562"/>
              <a:gd name="connsiteY61" fmla="*/ 511066 h 1605023"/>
              <a:gd name="connsiteX62" fmla="*/ 6952592 w 10680562"/>
              <a:gd name="connsiteY62" fmla="*/ 510252 h 1605023"/>
              <a:gd name="connsiteX63" fmla="*/ 6968398 w 10680562"/>
              <a:gd name="connsiteY63" fmla="*/ 513946 h 1605023"/>
              <a:gd name="connsiteX64" fmla="*/ 6974142 w 10680562"/>
              <a:gd name="connsiteY64" fmla="*/ 516310 h 1605023"/>
              <a:gd name="connsiteX65" fmla="*/ 6982971 w 10680562"/>
              <a:gd name="connsiteY65" fmla="*/ 517694 h 1605023"/>
              <a:gd name="connsiteX66" fmla="*/ 6983252 w 10680562"/>
              <a:gd name="connsiteY66" fmla="*/ 517416 h 1605023"/>
              <a:gd name="connsiteX67" fmla="*/ 6991400 w 10680562"/>
              <a:gd name="connsiteY67" fmla="*/ 519321 h 1605023"/>
              <a:gd name="connsiteX68" fmla="*/ 7030460 w 10680562"/>
              <a:gd name="connsiteY68" fmla="*/ 532556 h 1605023"/>
              <a:gd name="connsiteX69" fmla="*/ 7089916 w 10680562"/>
              <a:gd name="connsiteY69" fmla="*/ 511503 h 1605023"/>
              <a:gd name="connsiteX70" fmla="*/ 7113059 w 10680562"/>
              <a:gd name="connsiteY70" fmla="*/ 509904 h 1605023"/>
              <a:gd name="connsiteX71" fmla="*/ 7125755 w 10680562"/>
              <a:gd name="connsiteY71" fmla="*/ 507393 h 1605023"/>
              <a:gd name="connsiteX72" fmla="*/ 7126765 w 10680562"/>
              <a:gd name="connsiteY72" fmla="*/ 506166 h 1605023"/>
              <a:gd name="connsiteX73" fmla="*/ 7164175 w 10680562"/>
              <a:gd name="connsiteY73" fmla="*/ 519011 h 1605023"/>
              <a:gd name="connsiteX74" fmla="*/ 7169654 w 10680562"/>
              <a:gd name="connsiteY74" fmla="*/ 518219 h 1605023"/>
              <a:gd name="connsiteX75" fmla="*/ 7193386 w 10680562"/>
              <a:gd name="connsiteY75" fmla="*/ 529788 h 1605023"/>
              <a:gd name="connsiteX76" fmla="*/ 7205997 w 10680562"/>
              <a:gd name="connsiteY76" fmla="*/ 534060 h 1605023"/>
              <a:gd name="connsiteX77" fmla="*/ 7208842 w 10680562"/>
              <a:gd name="connsiteY77" fmla="*/ 538783 h 1605023"/>
              <a:gd name="connsiteX78" fmla="*/ 7227817 w 10680562"/>
              <a:gd name="connsiteY78" fmla="*/ 543304 h 1605023"/>
              <a:gd name="connsiteX79" fmla="*/ 7230267 w 10680562"/>
              <a:gd name="connsiteY79" fmla="*/ 542497 h 1605023"/>
              <a:gd name="connsiteX80" fmla="*/ 7244913 w 10680562"/>
              <a:gd name="connsiteY80" fmla="*/ 551160 h 1605023"/>
              <a:gd name="connsiteX81" fmla="*/ 7255970 w 10680562"/>
              <a:gd name="connsiteY81" fmla="*/ 564383 h 1605023"/>
              <a:gd name="connsiteX82" fmla="*/ 7421156 w 10680562"/>
              <a:gd name="connsiteY82" fmla="*/ 584155 h 1605023"/>
              <a:gd name="connsiteX83" fmla="*/ 7553166 w 10680562"/>
              <a:gd name="connsiteY83" fmla="*/ 653085 h 1605023"/>
              <a:gd name="connsiteX84" fmla="*/ 7643092 w 10680562"/>
              <a:gd name="connsiteY84" fmla="*/ 662482 h 1605023"/>
              <a:gd name="connsiteX85" fmla="*/ 7896429 w 10680562"/>
              <a:gd name="connsiteY85" fmla="*/ 689054 h 1605023"/>
              <a:gd name="connsiteX86" fmla="*/ 7954620 w 10680562"/>
              <a:gd name="connsiteY86" fmla="*/ 689481 h 1605023"/>
              <a:gd name="connsiteX87" fmla="*/ 8000803 w 10680562"/>
              <a:gd name="connsiteY87" fmla="*/ 714583 h 1605023"/>
              <a:gd name="connsiteX88" fmla="*/ 8023216 w 10680562"/>
              <a:gd name="connsiteY88" fmla="*/ 709000 h 1605023"/>
              <a:gd name="connsiteX89" fmla="*/ 8027136 w 10680562"/>
              <a:gd name="connsiteY89" fmla="*/ 707765 h 1605023"/>
              <a:gd name="connsiteX90" fmla="*/ 8041622 w 10680562"/>
              <a:gd name="connsiteY90" fmla="*/ 708731 h 1605023"/>
              <a:gd name="connsiteX91" fmla="*/ 8047209 w 10680562"/>
              <a:gd name="connsiteY91" fmla="*/ 701624 h 1605023"/>
              <a:gd name="connsiteX92" fmla="*/ 8070088 w 10680562"/>
              <a:gd name="connsiteY92" fmla="*/ 697789 h 1605023"/>
              <a:gd name="connsiteX93" fmla="*/ 8096332 w 10680562"/>
              <a:gd name="connsiteY93" fmla="*/ 701624 h 1605023"/>
              <a:gd name="connsiteX94" fmla="*/ 8219225 w 10680562"/>
              <a:gd name="connsiteY94" fmla="*/ 728069 h 1605023"/>
              <a:gd name="connsiteX95" fmla="*/ 8293793 w 10680562"/>
              <a:gd name="connsiteY95" fmla="*/ 739200 h 1605023"/>
              <a:gd name="connsiteX96" fmla="*/ 8323753 w 10680562"/>
              <a:gd name="connsiteY96" fmla="*/ 736063 h 1605023"/>
              <a:gd name="connsiteX97" fmla="*/ 8364496 w 10680562"/>
              <a:gd name="connsiteY97" fmla="*/ 736635 h 1605023"/>
              <a:gd name="connsiteX98" fmla="*/ 8437662 w 10680562"/>
              <a:gd name="connsiteY98" fmla="*/ 731942 h 1605023"/>
              <a:gd name="connsiteX99" fmla="*/ 8533764 w 10680562"/>
              <a:gd name="connsiteY99" fmla="*/ 735554 h 1605023"/>
              <a:gd name="connsiteX100" fmla="*/ 8596769 w 10680562"/>
              <a:gd name="connsiteY100" fmla="*/ 769632 h 1605023"/>
              <a:gd name="connsiteX101" fmla="*/ 8604035 w 10680562"/>
              <a:gd name="connsiteY101" fmla="*/ 764982 h 1605023"/>
              <a:gd name="connsiteX102" fmla="*/ 8650929 w 10680562"/>
              <a:gd name="connsiteY102" fmla="*/ 773164 h 1605023"/>
              <a:gd name="connsiteX103" fmla="*/ 8806497 w 10680562"/>
              <a:gd name="connsiteY103" fmla="*/ 839707 h 1605023"/>
              <a:gd name="connsiteX104" fmla="*/ 8898377 w 10680562"/>
              <a:gd name="connsiteY104" fmla="*/ 854651 h 1605023"/>
              <a:gd name="connsiteX105" fmla="*/ 8932389 w 10680562"/>
              <a:gd name="connsiteY105" fmla="*/ 853846 h 1605023"/>
              <a:gd name="connsiteX106" fmla="*/ 8989288 w 10680562"/>
              <a:gd name="connsiteY106" fmla="*/ 852877 h 1605023"/>
              <a:gd name="connsiteX107" fmla="*/ 9035275 w 10680562"/>
              <a:gd name="connsiteY107" fmla="*/ 837110 h 1605023"/>
              <a:gd name="connsiteX108" fmla="*/ 9138626 w 10680562"/>
              <a:gd name="connsiteY108" fmla="*/ 862106 h 1605023"/>
              <a:gd name="connsiteX109" fmla="*/ 9216298 w 10680562"/>
              <a:gd name="connsiteY109" fmla="*/ 858754 h 1605023"/>
              <a:gd name="connsiteX110" fmla="*/ 9259941 w 10680562"/>
              <a:gd name="connsiteY110" fmla="*/ 861843 h 1605023"/>
              <a:gd name="connsiteX111" fmla="*/ 9380407 w 10680562"/>
              <a:gd name="connsiteY111" fmla="*/ 864825 h 1605023"/>
              <a:gd name="connsiteX112" fmla="*/ 9490772 w 10680562"/>
              <a:gd name="connsiteY112" fmla="*/ 901190 h 1605023"/>
              <a:gd name="connsiteX113" fmla="*/ 9584982 w 10680562"/>
              <a:gd name="connsiteY113" fmla="*/ 935980 h 1605023"/>
              <a:gd name="connsiteX114" fmla="*/ 9759797 w 10680562"/>
              <a:gd name="connsiteY114" fmla="*/ 1010923 h 1605023"/>
              <a:gd name="connsiteX115" fmla="*/ 9834455 w 10680562"/>
              <a:gd name="connsiteY115" fmla="*/ 1082908 h 1605023"/>
              <a:gd name="connsiteX116" fmla="*/ 9939504 w 10680562"/>
              <a:gd name="connsiteY116" fmla="*/ 1110614 h 1605023"/>
              <a:gd name="connsiteX117" fmla="*/ 10077001 w 10680562"/>
              <a:gd name="connsiteY117" fmla="*/ 1160906 h 1605023"/>
              <a:gd name="connsiteX118" fmla="*/ 10178431 w 10680562"/>
              <a:gd name="connsiteY118" fmla="*/ 1244920 h 1605023"/>
              <a:gd name="connsiteX119" fmla="*/ 10248658 w 10680562"/>
              <a:gd name="connsiteY119" fmla="*/ 1309335 h 1605023"/>
              <a:gd name="connsiteX120" fmla="*/ 10414709 w 10680562"/>
              <a:gd name="connsiteY120" fmla="*/ 1388645 h 1605023"/>
              <a:gd name="connsiteX121" fmla="*/ 10592469 w 10680562"/>
              <a:gd name="connsiteY121" fmla="*/ 1543828 h 1605023"/>
              <a:gd name="connsiteX122" fmla="*/ 10674941 w 10680562"/>
              <a:gd name="connsiteY122" fmla="*/ 1597388 h 1605023"/>
              <a:gd name="connsiteX123" fmla="*/ 10680562 w 10680562"/>
              <a:gd name="connsiteY123" fmla="*/ 1605023 h 1605023"/>
              <a:gd name="connsiteX124" fmla="*/ 0 w 10680562"/>
              <a:gd name="connsiteY124" fmla="*/ 1605023 h 1605023"/>
              <a:gd name="connsiteX125" fmla="*/ 0 w 10680562"/>
              <a:gd name="connsiteY125" fmla="*/ 415048 h 1605023"/>
              <a:gd name="connsiteX126" fmla="*/ 9656 w 10680562"/>
              <a:gd name="connsiteY126" fmla="*/ 416044 h 1605023"/>
              <a:gd name="connsiteX127" fmla="*/ 179196 w 10680562"/>
              <a:gd name="connsiteY127" fmla="*/ 423071 h 1605023"/>
              <a:gd name="connsiteX128" fmla="*/ 250912 w 10680562"/>
              <a:gd name="connsiteY128" fmla="*/ 408617 h 1605023"/>
              <a:gd name="connsiteX129" fmla="*/ 291375 w 10680562"/>
              <a:gd name="connsiteY129" fmla="*/ 403710 h 1605023"/>
              <a:gd name="connsiteX130" fmla="*/ 320542 w 10680562"/>
              <a:gd name="connsiteY130" fmla="*/ 396592 h 1605023"/>
              <a:gd name="connsiteX131" fmla="*/ 522426 w 10680562"/>
              <a:gd name="connsiteY131" fmla="*/ 407158 h 1605023"/>
              <a:gd name="connsiteX132" fmla="*/ 549068 w 10680562"/>
              <a:gd name="connsiteY132" fmla="*/ 407418 h 1605023"/>
              <a:gd name="connsiteX133" fmla="*/ 571100 w 10680562"/>
              <a:gd name="connsiteY133" fmla="*/ 400562 h 1605023"/>
              <a:gd name="connsiteX134" fmla="*/ 575457 w 10680562"/>
              <a:gd name="connsiteY134" fmla="*/ 392801 h 1605023"/>
              <a:gd name="connsiteX135" fmla="*/ 589968 w 10680562"/>
              <a:gd name="connsiteY135" fmla="*/ 391807 h 1605023"/>
              <a:gd name="connsiteX136" fmla="*/ 593649 w 10680562"/>
              <a:gd name="connsiteY136" fmla="*/ 390062 h 1605023"/>
              <a:gd name="connsiteX137" fmla="*/ 614928 w 10680562"/>
              <a:gd name="connsiteY137" fmla="*/ 381544 h 1605023"/>
              <a:gd name="connsiteX138" fmla="*/ 722580 w 10680562"/>
              <a:gd name="connsiteY138" fmla="*/ 392722 h 1605023"/>
              <a:gd name="connsiteX139" fmla="*/ 946884 w 10680562"/>
              <a:gd name="connsiteY139" fmla="*/ 411854 h 1605023"/>
              <a:gd name="connsiteX140" fmla="*/ 1210905 w 10680562"/>
              <a:gd name="connsiteY140" fmla="*/ 432414 h 1605023"/>
              <a:gd name="connsiteX141" fmla="*/ 1377854 w 10680562"/>
              <a:gd name="connsiteY141" fmla="*/ 429745 h 1605023"/>
              <a:gd name="connsiteX142" fmla="*/ 1391004 w 10680562"/>
              <a:gd name="connsiteY142" fmla="*/ 441307 h 1605023"/>
              <a:gd name="connsiteX143" fmla="*/ 1406953 w 10680562"/>
              <a:gd name="connsiteY143" fmla="*/ 447889 h 1605023"/>
              <a:gd name="connsiteX144" fmla="*/ 1409246 w 10680562"/>
              <a:gd name="connsiteY144" fmla="*/ 446765 h 1605023"/>
              <a:gd name="connsiteX145" fmla="*/ 1428800 w 10680562"/>
              <a:gd name="connsiteY145" fmla="*/ 448677 h 1605023"/>
              <a:gd name="connsiteX146" fmla="*/ 1432402 w 10680562"/>
              <a:gd name="connsiteY146" fmla="*/ 452956 h 1605023"/>
              <a:gd name="connsiteX147" fmla="*/ 1606578 w 10680562"/>
              <a:gd name="connsiteY147" fmla="*/ 430870 h 1605023"/>
              <a:gd name="connsiteX148" fmla="*/ 1647476 w 10680562"/>
              <a:gd name="connsiteY148" fmla="*/ 438687 h 1605023"/>
              <a:gd name="connsiteX149" fmla="*/ 1655866 w 10680562"/>
              <a:gd name="connsiteY149" fmla="*/ 439472 h 1605023"/>
              <a:gd name="connsiteX150" fmla="*/ 1656096 w 10680562"/>
              <a:gd name="connsiteY150" fmla="*/ 439162 h 1605023"/>
              <a:gd name="connsiteX151" fmla="*/ 1670708 w 10680562"/>
              <a:gd name="connsiteY151" fmla="*/ 412530 h 1605023"/>
              <a:gd name="connsiteX152" fmla="*/ 1737953 w 10680562"/>
              <a:gd name="connsiteY152" fmla="*/ 399496 h 1605023"/>
              <a:gd name="connsiteX153" fmla="*/ 1848192 w 10680562"/>
              <a:gd name="connsiteY153" fmla="*/ 376032 h 1605023"/>
              <a:gd name="connsiteX154" fmla="*/ 1954077 w 10680562"/>
              <a:gd name="connsiteY154" fmla="*/ 352621 h 1605023"/>
              <a:gd name="connsiteX155" fmla="*/ 1993047 w 10680562"/>
              <a:gd name="connsiteY155" fmla="*/ 346068 h 1605023"/>
              <a:gd name="connsiteX156" fmla="*/ 2059719 w 10680562"/>
              <a:gd name="connsiteY156" fmla="*/ 325903 h 1605023"/>
              <a:gd name="connsiteX157" fmla="*/ 2088528 w 10680562"/>
              <a:gd name="connsiteY157" fmla="*/ 311409 h 1605023"/>
              <a:gd name="connsiteX158" fmla="*/ 2090087 w 10680562"/>
              <a:gd name="connsiteY158" fmla="*/ 311676 h 1605023"/>
              <a:gd name="connsiteX159" fmla="*/ 2091700 w 10680562"/>
              <a:gd name="connsiteY159" fmla="*/ 307455 h 1605023"/>
              <a:gd name="connsiteX160" fmla="*/ 2096989 w 10680562"/>
              <a:gd name="connsiteY160" fmla="*/ 304649 h 1605023"/>
              <a:gd name="connsiteX161" fmla="*/ 2113325 w 10680562"/>
              <a:gd name="connsiteY161" fmla="*/ 302764 h 1605023"/>
              <a:gd name="connsiteX162" fmla="*/ 2119780 w 10680562"/>
              <a:gd name="connsiteY162" fmla="*/ 303007 h 1605023"/>
              <a:gd name="connsiteX163" fmla="*/ 2128562 w 10680562"/>
              <a:gd name="connsiteY163" fmla="*/ 301336 h 1605023"/>
              <a:gd name="connsiteX164" fmla="*/ 2128679 w 10680562"/>
              <a:gd name="connsiteY164" fmla="*/ 300991 h 1605023"/>
              <a:gd name="connsiteX165" fmla="*/ 2179558 w 10680562"/>
              <a:gd name="connsiteY165" fmla="*/ 299095 h 1605023"/>
              <a:gd name="connsiteX166" fmla="*/ 2223277 w 10680562"/>
              <a:gd name="connsiteY166" fmla="*/ 260239 h 1605023"/>
              <a:gd name="connsiteX167" fmla="*/ 2243644 w 10680562"/>
              <a:gd name="connsiteY167" fmla="*/ 251110 h 1605023"/>
              <a:gd name="connsiteX168" fmla="*/ 2253986 w 10680562"/>
              <a:gd name="connsiteY168" fmla="*/ 244616 h 1605023"/>
              <a:gd name="connsiteX169" fmla="*/ 2254285 w 10680562"/>
              <a:gd name="connsiteY169" fmla="*/ 243167 h 1605023"/>
              <a:gd name="connsiteX170" fmla="*/ 2295037 w 10680562"/>
              <a:gd name="connsiteY170" fmla="*/ 242433 h 1605023"/>
              <a:gd name="connsiteX171" fmla="*/ 2299648 w 10680562"/>
              <a:gd name="connsiteY171" fmla="*/ 239896 h 1605023"/>
              <a:gd name="connsiteX172" fmla="*/ 2327237 w 10680562"/>
              <a:gd name="connsiteY172" fmla="*/ 242539 h 1605023"/>
              <a:gd name="connsiteX173" fmla="*/ 2340943 w 10680562"/>
              <a:gd name="connsiteY173" fmla="*/ 242239 h 1605023"/>
              <a:gd name="connsiteX174" fmla="*/ 2345943 w 10680562"/>
              <a:gd name="connsiteY174" fmla="*/ 245589 h 1605023"/>
              <a:gd name="connsiteX175" fmla="*/ 2365602 w 10680562"/>
              <a:gd name="connsiteY175" fmla="*/ 243403 h 1605023"/>
              <a:gd name="connsiteX176" fmla="*/ 2367433 w 10680562"/>
              <a:gd name="connsiteY176" fmla="*/ 241858 h 1605023"/>
              <a:gd name="connsiteX177" fmla="*/ 2385231 w 10680562"/>
              <a:gd name="connsiteY177" fmla="*/ 244873 h 1605023"/>
              <a:gd name="connsiteX178" fmla="*/ 2402059 w 10680562"/>
              <a:gd name="connsiteY178" fmla="*/ 253223 h 1605023"/>
              <a:gd name="connsiteX179" fmla="*/ 2719020 w 10680562"/>
              <a:gd name="connsiteY179" fmla="*/ 235271 h 1605023"/>
              <a:gd name="connsiteX180" fmla="*/ 2877308 w 10680562"/>
              <a:gd name="connsiteY180" fmla="*/ 208630 h 1605023"/>
              <a:gd name="connsiteX181" fmla="*/ 3051375 w 10680562"/>
              <a:gd name="connsiteY181" fmla="*/ 154110 h 1605023"/>
              <a:gd name="connsiteX182" fmla="*/ 3104837 w 10680562"/>
              <a:gd name="connsiteY182" fmla="*/ 135199 h 1605023"/>
              <a:gd name="connsiteX183" fmla="*/ 3159836 w 10680562"/>
              <a:gd name="connsiteY183" fmla="*/ 142694 h 1605023"/>
              <a:gd name="connsiteX184" fmla="*/ 3177510 w 10680562"/>
              <a:gd name="connsiteY184" fmla="*/ 130186 h 1605023"/>
              <a:gd name="connsiteX185" fmla="*/ 3180470 w 10680562"/>
              <a:gd name="connsiteY185" fmla="*/ 127764 h 1605023"/>
              <a:gd name="connsiteX186" fmla="*/ 3194216 w 10680562"/>
              <a:gd name="connsiteY186" fmla="*/ 123837 h 1605023"/>
              <a:gd name="connsiteX187" fmla="*/ 3214710 w 10680562"/>
              <a:gd name="connsiteY187" fmla="*/ 104451 h 1605023"/>
              <a:gd name="connsiteX188" fmla="*/ 3240671 w 10680562"/>
              <a:gd name="connsiteY188" fmla="*/ 99232 h 1605023"/>
              <a:gd name="connsiteX189" fmla="*/ 3366544 w 10680562"/>
              <a:gd name="connsiteY189" fmla="*/ 82506 h 1605023"/>
              <a:gd name="connsiteX190" fmla="*/ 3440424 w 10680562"/>
              <a:gd name="connsiteY190" fmla="*/ 67891 h 1605023"/>
              <a:gd name="connsiteX191" fmla="*/ 3466248 w 10680562"/>
              <a:gd name="connsiteY191" fmla="*/ 55103 h 1605023"/>
              <a:gd name="connsiteX192" fmla="*/ 3503820 w 10680562"/>
              <a:gd name="connsiteY192" fmla="*/ 42110 h 1605023"/>
              <a:gd name="connsiteX193" fmla="*/ 3568389 w 10680562"/>
              <a:gd name="connsiteY193" fmla="*/ 13576 h 1605023"/>
              <a:gd name="connsiteX194" fmla="*/ 3604089 w 10680562"/>
              <a:gd name="connsiteY194" fmla="*/ 6980 h 1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680562" h="1605023">
                <a:moveTo>
                  <a:pt x="3617689" y="0"/>
                </a:moveTo>
                <a:lnTo>
                  <a:pt x="3635901" y="7738"/>
                </a:lnTo>
                <a:cubicBezTo>
                  <a:pt x="3636815" y="-13593"/>
                  <a:pt x="3674070" y="21953"/>
                  <a:pt x="3690891" y="7049"/>
                </a:cubicBezTo>
                <a:cubicBezTo>
                  <a:pt x="3723615" y="8082"/>
                  <a:pt x="3780877" y="7675"/>
                  <a:pt x="3832247" y="13937"/>
                </a:cubicBezTo>
                <a:cubicBezTo>
                  <a:pt x="3878761" y="52737"/>
                  <a:pt x="3960967" y="15082"/>
                  <a:pt x="3999111" y="44624"/>
                </a:cubicBezTo>
                <a:cubicBezTo>
                  <a:pt x="4011661" y="48427"/>
                  <a:pt x="4023440" y="49464"/>
                  <a:pt x="4034676" y="48775"/>
                </a:cubicBezTo>
                <a:lnTo>
                  <a:pt x="4065394" y="42879"/>
                </a:lnTo>
                <a:lnTo>
                  <a:pt x="4072648" y="33262"/>
                </a:lnTo>
                <a:lnTo>
                  <a:pt x="4092232" y="34026"/>
                </a:lnTo>
                <a:lnTo>
                  <a:pt x="4097470" y="32252"/>
                </a:lnTo>
                <a:cubicBezTo>
                  <a:pt x="4107476" y="28819"/>
                  <a:pt x="4117405" y="25741"/>
                  <a:pt x="4127488" y="24056"/>
                </a:cubicBezTo>
                <a:cubicBezTo>
                  <a:pt x="4122379" y="69900"/>
                  <a:pt x="4212421" y="17287"/>
                  <a:pt x="4190803" y="55685"/>
                </a:cubicBezTo>
                <a:cubicBezTo>
                  <a:pt x="4245322" y="54405"/>
                  <a:pt x="4210442" y="91290"/>
                  <a:pt x="4269333" y="54186"/>
                </a:cubicBezTo>
                <a:cubicBezTo>
                  <a:pt x="4360007" y="84494"/>
                  <a:pt x="4405441" y="66275"/>
                  <a:pt x="4481486" y="116915"/>
                </a:cubicBezTo>
                <a:cubicBezTo>
                  <a:pt x="4469366" y="96298"/>
                  <a:pt x="4624978" y="141388"/>
                  <a:pt x="4651418" y="150071"/>
                </a:cubicBezTo>
                <a:lnTo>
                  <a:pt x="4863575" y="175458"/>
                </a:lnTo>
                <a:cubicBezTo>
                  <a:pt x="4867452" y="182323"/>
                  <a:pt x="5007365" y="209256"/>
                  <a:pt x="5013635" y="213928"/>
                </a:cubicBezTo>
                <a:lnTo>
                  <a:pt x="5203044" y="228946"/>
                </a:lnTo>
                <a:lnTo>
                  <a:pt x="5207070" y="235105"/>
                </a:lnTo>
                <a:lnTo>
                  <a:pt x="5224253" y="240320"/>
                </a:lnTo>
                <a:lnTo>
                  <a:pt x="5256736" y="254811"/>
                </a:lnTo>
                <a:lnTo>
                  <a:pt x="5264095" y="253567"/>
                </a:lnTo>
                <a:lnTo>
                  <a:pt x="5315084" y="269264"/>
                </a:lnTo>
                <a:lnTo>
                  <a:pt x="5316393" y="267603"/>
                </a:lnTo>
                <a:cubicBezTo>
                  <a:pt x="5320500" y="264235"/>
                  <a:pt x="5325719" y="262424"/>
                  <a:pt x="5333427" y="263823"/>
                </a:cubicBezTo>
                <a:cubicBezTo>
                  <a:pt x="5330520" y="234164"/>
                  <a:pt x="5341605" y="254143"/>
                  <a:pt x="5364589" y="260882"/>
                </a:cubicBezTo>
                <a:cubicBezTo>
                  <a:pt x="5365199" y="216323"/>
                  <a:pt x="5425089" y="252089"/>
                  <a:pt x="5443973" y="230866"/>
                </a:cubicBezTo>
                <a:cubicBezTo>
                  <a:pt x="5460840" y="236821"/>
                  <a:pt x="5478689" y="242307"/>
                  <a:pt x="5497201" y="247023"/>
                </a:cubicBezTo>
                <a:lnTo>
                  <a:pt x="5508269" y="249256"/>
                </a:lnTo>
                <a:lnTo>
                  <a:pt x="5508636" y="248880"/>
                </a:lnTo>
                <a:cubicBezTo>
                  <a:pt x="5511356" y="248469"/>
                  <a:pt x="5515116" y="248867"/>
                  <a:pt x="5520606" y="250400"/>
                </a:cubicBezTo>
                <a:lnTo>
                  <a:pt x="5528451" y="253330"/>
                </a:lnTo>
                <a:lnTo>
                  <a:pt x="5549923" y="257662"/>
                </a:lnTo>
                <a:lnTo>
                  <a:pt x="5558295" y="256364"/>
                </a:lnTo>
                <a:lnTo>
                  <a:pt x="5664799" y="278924"/>
                </a:lnTo>
                <a:lnTo>
                  <a:pt x="5796160" y="307979"/>
                </a:lnTo>
                <a:lnTo>
                  <a:pt x="5897647" y="339431"/>
                </a:lnTo>
                <a:cubicBezTo>
                  <a:pt x="5894921" y="322560"/>
                  <a:pt x="5962532" y="357207"/>
                  <a:pt x="5978838" y="367970"/>
                </a:cubicBezTo>
                <a:cubicBezTo>
                  <a:pt x="6035145" y="375765"/>
                  <a:pt x="6006578" y="380813"/>
                  <a:pt x="6050367" y="386341"/>
                </a:cubicBezTo>
                <a:cubicBezTo>
                  <a:pt x="6051161" y="391932"/>
                  <a:pt x="6137489" y="380709"/>
                  <a:pt x="6140609" y="385135"/>
                </a:cubicBezTo>
                <a:cubicBezTo>
                  <a:pt x="6205928" y="424013"/>
                  <a:pt x="6248816" y="452185"/>
                  <a:pt x="6302950" y="448183"/>
                </a:cubicBezTo>
                <a:lnTo>
                  <a:pt x="6308533" y="448551"/>
                </a:lnTo>
                <a:lnTo>
                  <a:pt x="6340278" y="468555"/>
                </a:lnTo>
                <a:lnTo>
                  <a:pt x="6341685" y="467587"/>
                </a:lnTo>
                <a:cubicBezTo>
                  <a:pt x="6345560" y="465876"/>
                  <a:pt x="6349786" y="465470"/>
                  <a:pt x="6354862" y="467794"/>
                </a:cubicBezTo>
                <a:cubicBezTo>
                  <a:pt x="6361260" y="446013"/>
                  <a:pt x="6363438" y="462250"/>
                  <a:pt x="6377840" y="471024"/>
                </a:cubicBezTo>
                <a:cubicBezTo>
                  <a:pt x="6390990" y="439154"/>
                  <a:pt x="6423334" y="475084"/>
                  <a:pt x="6442804" y="463091"/>
                </a:cubicBezTo>
                <a:cubicBezTo>
                  <a:pt x="6453090" y="470255"/>
                  <a:pt x="6464204" y="477252"/>
                  <a:pt x="6476009" y="483807"/>
                </a:cubicBezTo>
                <a:lnTo>
                  <a:pt x="6483237" y="487308"/>
                </a:lnTo>
                <a:lnTo>
                  <a:pt x="6483605" y="487102"/>
                </a:lnTo>
                <a:cubicBezTo>
                  <a:pt x="6485654" y="487272"/>
                  <a:pt x="6488212" y="488201"/>
                  <a:pt x="6491673" y="490243"/>
                </a:cubicBezTo>
                <a:lnTo>
                  <a:pt x="6496411" y="493689"/>
                </a:lnTo>
                <a:lnTo>
                  <a:pt x="6510429" y="500479"/>
                </a:lnTo>
                <a:lnTo>
                  <a:pt x="6516750" y="500983"/>
                </a:lnTo>
                <a:cubicBezTo>
                  <a:pt x="6541864" y="496675"/>
                  <a:pt x="6554866" y="452619"/>
                  <a:pt x="6580199" y="483318"/>
                </a:cubicBezTo>
                <a:cubicBezTo>
                  <a:pt x="6622601" y="489571"/>
                  <a:pt x="6654587" y="470617"/>
                  <a:pt x="6690237" y="493051"/>
                </a:cubicBezTo>
                <a:cubicBezTo>
                  <a:pt x="6729957" y="498806"/>
                  <a:pt x="6766252" y="494451"/>
                  <a:pt x="6798356" y="506748"/>
                </a:cubicBezTo>
                <a:cubicBezTo>
                  <a:pt x="6813529" y="501270"/>
                  <a:pt x="6826992" y="500232"/>
                  <a:pt x="6837102" y="513677"/>
                </a:cubicBezTo>
                <a:cubicBezTo>
                  <a:pt x="6874837" y="515764"/>
                  <a:pt x="6887115" y="500833"/>
                  <a:pt x="6907934" y="517339"/>
                </a:cubicBezTo>
                <a:cubicBezTo>
                  <a:pt x="6934086" y="494196"/>
                  <a:pt x="6933260" y="504492"/>
                  <a:pt x="6941474" y="513632"/>
                </a:cubicBezTo>
                <a:lnTo>
                  <a:pt x="6942754" y="514394"/>
                </a:lnTo>
                <a:lnTo>
                  <a:pt x="6946363" y="511066"/>
                </a:lnTo>
                <a:lnTo>
                  <a:pt x="6952592" y="510252"/>
                </a:lnTo>
                <a:lnTo>
                  <a:pt x="6968398" y="513946"/>
                </a:lnTo>
                <a:lnTo>
                  <a:pt x="6974142" y="516310"/>
                </a:lnTo>
                <a:cubicBezTo>
                  <a:pt x="6978173" y="517574"/>
                  <a:pt x="6980948" y="517948"/>
                  <a:pt x="6982971" y="517694"/>
                </a:cubicBezTo>
                <a:lnTo>
                  <a:pt x="6983252" y="517416"/>
                </a:lnTo>
                <a:lnTo>
                  <a:pt x="6991400" y="519321"/>
                </a:lnTo>
                <a:cubicBezTo>
                  <a:pt x="7005004" y="523242"/>
                  <a:pt x="7018100" y="527732"/>
                  <a:pt x="7030460" y="532556"/>
                </a:cubicBezTo>
                <a:cubicBezTo>
                  <a:pt x="7044917" y="516932"/>
                  <a:pt x="7088472" y="545083"/>
                  <a:pt x="7089916" y="511503"/>
                </a:cubicBezTo>
                <a:cubicBezTo>
                  <a:pt x="7106785" y="517039"/>
                  <a:pt x="7114554" y="532321"/>
                  <a:pt x="7113059" y="509904"/>
                </a:cubicBezTo>
                <a:cubicBezTo>
                  <a:pt x="7118735" y="511110"/>
                  <a:pt x="7122641" y="509850"/>
                  <a:pt x="7125755" y="507393"/>
                </a:cubicBezTo>
                <a:lnTo>
                  <a:pt x="7126765" y="506166"/>
                </a:lnTo>
                <a:lnTo>
                  <a:pt x="7164175" y="519011"/>
                </a:lnTo>
                <a:lnTo>
                  <a:pt x="7169654" y="518219"/>
                </a:lnTo>
                <a:lnTo>
                  <a:pt x="7193386" y="529788"/>
                </a:lnTo>
                <a:lnTo>
                  <a:pt x="7205997" y="534060"/>
                </a:lnTo>
                <a:lnTo>
                  <a:pt x="7208842" y="538783"/>
                </a:lnTo>
                <a:cubicBezTo>
                  <a:pt x="7212314" y="541931"/>
                  <a:pt x="7217803" y="543928"/>
                  <a:pt x="7227817" y="543304"/>
                </a:cubicBezTo>
                <a:lnTo>
                  <a:pt x="7230267" y="542497"/>
                </a:lnTo>
                <a:lnTo>
                  <a:pt x="7244913" y="551160"/>
                </a:lnTo>
                <a:cubicBezTo>
                  <a:pt x="7249453" y="554807"/>
                  <a:pt x="7253253" y="559130"/>
                  <a:pt x="7255970" y="564383"/>
                </a:cubicBezTo>
                <a:cubicBezTo>
                  <a:pt x="7315146" y="548103"/>
                  <a:pt x="7361553" y="579076"/>
                  <a:pt x="7421156" y="584155"/>
                </a:cubicBezTo>
                <a:cubicBezTo>
                  <a:pt x="7465612" y="613750"/>
                  <a:pt x="7546249" y="613142"/>
                  <a:pt x="7553166" y="653085"/>
                </a:cubicBezTo>
                <a:cubicBezTo>
                  <a:pt x="7562552" y="609214"/>
                  <a:pt x="7673998" y="724531"/>
                  <a:pt x="7643092" y="662482"/>
                </a:cubicBezTo>
                <a:lnTo>
                  <a:pt x="7896429" y="689054"/>
                </a:lnTo>
                <a:cubicBezTo>
                  <a:pt x="7940867" y="662251"/>
                  <a:pt x="7914217" y="689365"/>
                  <a:pt x="7954620" y="689481"/>
                </a:cubicBezTo>
                <a:cubicBezTo>
                  <a:pt x="7937756" y="718000"/>
                  <a:pt x="8005608" y="680123"/>
                  <a:pt x="8000803" y="714583"/>
                </a:cubicBezTo>
                <a:cubicBezTo>
                  <a:pt x="8008309" y="713512"/>
                  <a:pt x="8015731" y="711389"/>
                  <a:pt x="8023216" y="709000"/>
                </a:cubicBezTo>
                <a:lnTo>
                  <a:pt x="8027136" y="707765"/>
                </a:lnTo>
                <a:lnTo>
                  <a:pt x="8041622" y="708731"/>
                </a:lnTo>
                <a:lnTo>
                  <a:pt x="8047209" y="701624"/>
                </a:lnTo>
                <a:lnTo>
                  <a:pt x="8070088" y="697789"/>
                </a:lnTo>
                <a:cubicBezTo>
                  <a:pt x="8078424" y="697492"/>
                  <a:pt x="8087123" y="698508"/>
                  <a:pt x="8096332" y="701624"/>
                </a:cubicBezTo>
                <a:cubicBezTo>
                  <a:pt x="8123926" y="724651"/>
                  <a:pt x="8185640" y="697894"/>
                  <a:pt x="8219225" y="728069"/>
                </a:cubicBezTo>
                <a:cubicBezTo>
                  <a:pt x="8232644" y="736562"/>
                  <a:pt x="8280723" y="746936"/>
                  <a:pt x="8293793" y="739200"/>
                </a:cubicBezTo>
                <a:cubicBezTo>
                  <a:pt x="8304636" y="739365"/>
                  <a:pt x="8314843" y="745516"/>
                  <a:pt x="8323753" y="736063"/>
                </a:cubicBezTo>
                <a:cubicBezTo>
                  <a:pt x="8336542" y="725164"/>
                  <a:pt x="8363344" y="752699"/>
                  <a:pt x="8364496" y="736635"/>
                </a:cubicBezTo>
                <a:cubicBezTo>
                  <a:pt x="8383724" y="755702"/>
                  <a:pt x="8414211" y="733717"/>
                  <a:pt x="8437662" y="731942"/>
                </a:cubicBezTo>
                <a:cubicBezTo>
                  <a:pt x="8451685" y="749699"/>
                  <a:pt x="8487061" y="728469"/>
                  <a:pt x="8533764" y="735554"/>
                </a:cubicBezTo>
                <a:cubicBezTo>
                  <a:pt x="8548878" y="755832"/>
                  <a:pt x="8565301" y="740114"/>
                  <a:pt x="8596769" y="769632"/>
                </a:cubicBezTo>
                <a:cubicBezTo>
                  <a:pt x="8598880" y="767829"/>
                  <a:pt x="8601326" y="766261"/>
                  <a:pt x="8604035" y="764982"/>
                </a:cubicBezTo>
                <a:cubicBezTo>
                  <a:pt x="8619777" y="757551"/>
                  <a:pt x="8640772" y="761213"/>
                  <a:pt x="8650929" y="773164"/>
                </a:cubicBezTo>
                <a:cubicBezTo>
                  <a:pt x="8702615" y="814545"/>
                  <a:pt x="8757170" y="823762"/>
                  <a:pt x="8806497" y="839707"/>
                </a:cubicBezTo>
                <a:cubicBezTo>
                  <a:pt x="8863157" y="854381"/>
                  <a:pt x="8833749" y="812347"/>
                  <a:pt x="8898377" y="854651"/>
                </a:cubicBezTo>
                <a:cubicBezTo>
                  <a:pt x="8909161" y="844048"/>
                  <a:pt x="8918437" y="845186"/>
                  <a:pt x="8932389" y="853846"/>
                </a:cubicBezTo>
                <a:cubicBezTo>
                  <a:pt x="8960146" y="860074"/>
                  <a:pt x="8965550" y="829338"/>
                  <a:pt x="8989288" y="852877"/>
                </a:cubicBezTo>
                <a:cubicBezTo>
                  <a:pt x="8988278" y="835633"/>
                  <a:pt x="9043995" y="856467"/>
                  <a:pt x="9035275" y="837110"/>
                </a:cubicBezTo>
                <a:cubicBezTo>
                  <a:pt x="9060165" y="838647"/>
                  <a:pt x="9108456" y="858499"/>
                  <a:pt x="9138626" y="862106"/>
                </a:cubicBezTo>
                <a:cubicBezTo>
                  <a:pt x="9165080" y="876547"/>
                  <a:pt x="9174888" y="860404"/>
                  <a:pt x="9216298" y="858754"/>
                </a:cubicBezTo>
                <a:cubicBezTo>
                  <a:pt x="9230418" y="871192"/>
                  <a:pt x="9244774" y="868822"/>
                  <a:pt x="9259941" y="861843"/>
                </a:cubicBezTo>
                <a:cubicBezTo>
                  <a:pt x="9297647" y="870955"/>
                  <a:pt x="9335980" y="863006"/>
                  <a:pt x="9380407" y="864825"/>
                </a:cubicBezTo>
                <a:cubicBezTo>
                  <a:pt x="9424338" y="883720"/>
                  <a:pt x="9443322" y="899138"/>
                  <a:pt x="9490772" y="901190"/>
                </a:cubicBezTo>
                <a:cubicBezTo>
                  <a:pt x="9530410" y="933396"/>
                  <a:pt x="9546422" y="928548"/>
                  <a:pt x="9584982" y="935980"/>
                </a:cubicBezTo>
                <a:cubicBezTo>
                  <a:pt x="9629819" y="954269"/>
                  <a:pt x="9718219" y="986435"/>
                  <a:pt x="9759797" y="1010923"/>
                </a:cubicBezTo>
                <a:cubicBezTo>
                  <a:pt x="9801376" y="1035410"/>
                  <a:pt x="9804503" y="1066293"/>
                  <a:pt x="9834455" y="1082908"/>
                </a:cubicBezTo>
                <a:cubicBezTo>
                  <a:pt x="9864406" y="1099522"/>
                  <a:pt x="9891608" y="1087791"/>
                  <a:pt x="9939504" y="1110614"/>
                </a:cubicBezTo>
                <a:cubicBezTo>
                  <a:pt x="9978150" y="1098522"/>
                  <a:pt x="10034187" y="1166580"/>
                  <a:pt x="10077001" y="1160906"/>
                </a:cubicBezTo>
                <a:cubicBezTo>
                  <a:pt x="10084861" y="1190721"/>
                  <a:pt x="10164307" y="1234884"/>
                  <a:pt x="10178431" y="1244920"/>
                </a:cubicBezTo>
                <a:cubicBezTo>
                  <a:pt x="10210316" y="1215779"/>
                  <a:pt x="10222273" y="1306394"/>
                  <a:pt x="10248658" y="1309335"/>
                </a:cubicBezTo>
                <a:lnTo>
                  <a:pt x="10414709" y="1388645"/>
                </a:lnTo>
                <a:cubicBezTo>
                  <a:pt x="10473963" y="1440373"/>
                  <a:pt x="10538857" y="1454568"/>
                  <a:pt x="10592469" y="1543828"/>
                </a:cubicBezTo>
                <a:cubicBezTo>
                  <a:pt x="10651538" y="1531501"/>
                  <a:pt x="10660082" y="1567462"/>
                  <a:pt x="10674941" y="1597388"/>
                </a:cubicBezTo>
                <a:lnTo>
                  <a:pt x="10680562" y="1605023"/>
                </a:lnTo>
                <a:lnTo>
                  <a:pt x="0" y="1605023"/>
                </a:lnTo>
                <a:lnTo>
                  <a:pt x="0" y="415048"/>
                </a:lnTo>
                <a:lnTo>
                  <a:pt x="9656" y="416044"/>
                </a:lnTo>
                <a:cubicBezTo>
                  <a:pt x="66794" y="420549"/>
                  <a:pt x="142962" y="423374"/>
                  <a:pt x="179196" y="423071"/>
                </a:cubicBezTo>
                <a:cubicBezTo>
                  <a:pt x="202136" y="418172"/>
                  <a:pt x="228694" y="392385"/>
                  <a:pt x="250912" y="408617"/>
                </a:cubicBezTo>
                <a:cubicBezTo>
                  <a:pt x="249389" y="392611"/>
                  <a:pt x="280512" y="416185"/>
                  <a:pt x="291375" y="403710"/>
                </a:cubicBezTo>
                <a:cubicBezTo>
                  <a:pt x="298635" y="393187"/>
                  <a:pt x="309770" y="397885"/>
                  <a:pt x="320542" y="396592"/>
                </a:cubicBezTo>
                <a:cubicBezTo>
                  <a:pt x="359051" y="397166"/>
                  <a:pt x="484339" y="405354"/>
                  <a:pt x="522426" y="407158"/>
                </a:cubicBezTo>
                <a:cubicBezTo>
                  <a:pt x="532069" y="408997"/>
                  <a:pt x="540856" y="408831"/>
                  <a:pt x="549068" y="407418"/>
                </a:cubicBezTo>
                <a:lnTo>
                  <a:pt x="571100" y="400562"/>
                </a:lnTo>
                <a:lnTo>
                  <a:pt x="575457" y="392801"/>
                </a:lnTo>
                <a:lnTo>
                  <a:pt x="589968" y="391807"/>
                </a:lnTo>
                <a:lnTo>
                  <a:pt x="593649" y="390062"/>
                </a:lnTo>
                <a:cubicBezTo>
                  <a:pt x="600667" y="386700"/>
                  <a:pt x="607669" y="383607"/>
                  <a:pt x="614928" y="381544"/>
                </a:cubicBezTo>
                <a:cubicBezTo>
                  <a:pt x="636416" y="381988"/>
                  <a:pt x="667253" y="387671"/>
                  <a:pt x="722580" y="392722"/>
                </a:cubicBezTo>
                <a:cubicBezTo>
                  <a:pt x="792539" y="408114"/>
                  <a:pt x="885615" y="380106"/>
                  <a:pt x="946884" y="411854"/>
                </a:cubicBezTo>
                <a:cubicBezTo>
                  <a:pt x="1028270" y="418469"/>
                  <a:pt x="1139077" y="429433"/>
                  <a:pt x="1210905" y="432414"/>
                </a:cubicBezTo>
                <a:cubicBezTo>
                  <a:pt x="1270803" y="429423"/>
                  <a:pt x="1321921" y="453757"/>
                  <a:pt x="1377854" y="429745"/>
                </a:cubicBezTo>
                <a:cubicBezTo>
                  <a:pt x="1381419" y="434564"/>
                  <a:pt x="1385901" y="438319"/>
                  <a:pt x="1391004" y="441307"/>
                </a:cubicBezTo>
                <a:lnTo>
                  <a:pt x="1406953" y="447889"/>
                </a:lnTo>
                <a:lnTo>
                  <a:pt x="1409246" y="446765"/>
                </a:lnTo>
                <a:cubicBezTo>
                  <a:pt x="1419066" y="444804"/>
                  <a:pt x="1424836" y="446037"/>
                  <a:pt x="1428800" y="448677"/>
                </a:cubicBezTo>
                <a:lnTo>
                  <a:pt x="1432402" y="452956"/>
                </a:lnTo>
                <a:lnTo>
                  <a:pt x="1606578" y="430870"/>
                </a:lnTo>
                <a:cubicBezTo>
                  <a:pt x="1619625" y="433971"/>
                  <a:pt x="1633347" y="436643"/>
                  <a:pt x="1647476" y="438687"/>
                </a:cubicBezTo>
                <a:lnTo>
                  <a:pt x="1655866" y="439472"/>
                </a:lnTo>
                <a:lnTo>
                  <a:pt x="1656096" y="439162"/>
                </a:lnTo>
                <a:cubicBezTo>
                  <a:pt x="1658061" y="438636"/>
                  <a:pt x="1666503" y="411823"/>
                  <a:pt x="1670708" y="412530"/>
                </a:cubicBezTo>
                <a:lnTo>
                  <a:pt x="1737953" y="399496"/>
                </a:lnTo>
                <a:lnTo>
                  <a:pt x="1848192" y="376032"/>
                </a:lnTo>
                <a:cubicBezTo>
                  <a:pt x="1887458" y="368088"/>
                  <a:pt x="1918458" y="352092"/>
                  <a:pt x="1954077" y="352621"/>
                </a:cubicBezTo>
                <a:cubicBezTo>
                  <a:pt x="1965180" y="342609"/>
                  <a:pt x="1976973" y="337201"/>
                  <a:pt x="1993047" y="346068"/>
                </a:cubicBezTo>
                <a:cubicBezTo>
                  <a:pt x="2028636" y="335449"/>
                  <a:pt x="2032293" y="317806"/>
                  <a:pt x="2059719" y="325903"/>
                </a:cubicBezTo>
                <a:cubicBezTo>
                  <a:pt x="2071905" y="296194"/>
                  <a:pt x="2076373" y="305826"/>
                  <a:pt x="2088528" y="311409"/>
                </a:cubicBezTo>
                <a:lnTo>
                  <a:pt x="2090087" y="311676"/>
                </a:lnTo>
                <a:lnTo>
                  <a:pt x="2091700" y="307455"/>
                </a:lnTo>
                <a:lnTo>
                  <a:pt x="2096989" y="304649"/>
                </a:lnTo>
                <a:lnTo>
                  <a:pt x="2113325" y="302764"/>
                </a:lnTo>
                <a:lnTo>
                  <a:pt x="2119780" y="303007"/>
                </a:lnTo>
                <a:cubicBezTo>
                  <a:pt x="2124111" y="302819"/>
                  <a:pt x="2126840" y="302239"/>
                  <a:pt x="2128562" y="301336"/>
                </a:cubicBezTo>
                <a:cubicBezTo>
                  <a:pt x="2128600" y="301221"/>
                  <a:pt x="2128640" y="301107"/>
                  <a:pt x="2128679" y="300991"/>
                </a:cubicBezTo>
                <a:lnTo>
                  <a:pt x="2179558" y="299095"/>
                </a:lnTo>
                <a:cubicBezTo>
                  <a:pt x="2184857" y="280099"/>
                  <a:pt x="2238998" y="291238"/>
                  <a:pt x="2223277" y="260239"/>
                </a:cubicBezTo>
                <a:cubicBezTo>
                  <a:pt x="2241523" y="259676"/>
                  <a:pt x="2256386" y="270988"/>
                  <a:pt x="2243644" y="251110"/>
                </a:cubicBezTo>
                <a:cubicBezTo>
                  <a:pt x="2249448" y="250324"/>
                  <a:pt x="2252382" y="247882"/>
                  <a:pt x="2253986" y="244616"/>
                </a:cubicBezTo>
                <a:lnTo>
                  <a:pt x="2254285" y="243167"/>
                </a:lnTo>
                <a:lnTo>
                  <a:pt x="2295037" y="242433"/>
                </a:lnTo>
                <a:lnTo>
                  <a:pt x="2299648" y="239896"/>
                </a:lnTo>
                <a:lnTo>
                  <a:pt x="2327237" y="242539"/>
                </a:lnTo>
                <a:lnTo>
                  <a:pt x="2340943" y="242239"/>
                </a:lnTo>
                <a:lnTo>
                  <a:pt x="2345943" y="245589"/>
                </a:lnTo>
                <a:cubicBezTo>
                  <a:pt x="2350718" y="247299"/>
                  <a:pt x="2356754" y="247292"/>
                  <a:pt x="2365602" y="243403"/>
                </a:cubicBezTo>
                <a:lnTo>
                  <a:pt x="2367433" y="241858"/>
                </a:lnTo>
                <a:lnTo>
                  <a:pt x="2385231" y="244873"/>
                </a:lnTo>
                <a:cubicBezTo>
                  <a:pt x="2391237" y="246682"/>
                  <a:pt x="2396907" y="249351"/>
                  <a:pt x="2402059" y="253223"/>
                </a:cubicBezTo>
                <a:cubicBezTo>
                  <a:pt x="2457690" y="251623"/>
                  <a:pt x="2639813" y="242704"/>
                  <a:pt x="2719020" y="235271"/>
                </a:cubicBezTo>
                <a:cubicBezTo>
                  <a:pt x="2762954" y="229515"/>
                  <a:pt x="2821915" y="222156"/>
                  <a:pt x="2877308" y="208630"/>
                </a:cubicBezTo>
                <a:cubicBezTo>
                  <a:pt x="2947949" y="226393"/>
                  <a:pt x="2978035" y="153757"/>
                  <a:pt x="3051375" y="154110"/>
                </a:cubicBezTo>
                <a:cubicBezTo>
                  <a:pt x="3078434" y="115011"/>
                  <a:pt x="3067807" y="148493"/>
                  <a:pt x="3104837" y="135199"/>
                </a:cubicBezTo>
                <a:cubicBezTo>
                  <a:pt x="3103880" y="166713"/>
                  <a:pt x="3146743" y="109780"/>
                  <a:pt x="3159836" y="142694"/>
                </a:cubicBezTo>
                <a:cubicBezTo>
                  <a:pt x="3166160" y="139232"/>
                  <a:pt x="3171875" y="134841"/>
                  <a:pt x="3177510" y="130186"/>
                </a:cubicBezTo>
                <a:lnTo>
                  <a:pt x="3180470" y="127764"/>
                </a:lnTo>
                <a:lnTo>
                  <a:pt x="3194216" y="123837"/>
                </a:lnTo>
                <a:lnTo>
                  <a:pt x="3214710" y="104451"/>
                </a:lnTo>
                <a:cubicBezTo>
                  <a:pt x="3222186" y="101416"/>
                  <a:pt x="3230663" y="99454"/>
                  <a:pt x="3240671" y="99232"/>
                </a:cubicBezTo>
                <a:cubicBezTo>
                  <a:pt x="3277606" y="111009"/>
                  <a:pt x="3320498" y="66221"/>
                  <a:pt x="3366544" y="82506"/>
                </a:cubicBezTo>
                <a:cubicBezTo>
                  <a:pt x="3383134" y="85775"/>
                  <a:pt x="3432393" y="79256"/>
                  <a:pt x="3440424" y="67891"/>
                </a:cubicBezTo>
                <a:cubicBezTo>
                  <a:pt x="3450432" y="64444"/>
                  <a:pt x="3462892" y="66649"/>
                  <a:pt x="3466248" y="55103"/>
                </a:cubicBezTo>
                <a:cubicBezTo>
                  <a:pt x="3472418" y="40954"/>
                  <a:pt x="3510917" y="57092"/>
                  <a:pt x="3503820" y="42110"/>
                </a:cubicBezTo>
                <a:lnTo>
                  <a:pt x="3568389" y="13576"/>
                </a:lnTo>
                <a:cubicBezTo>
                  <a:pt x="3579310" y="19318"/>
                  <a:pt x="3590168" y="14433"/>
                  <a:pt x="3604089" y="698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7" name="Picture 1" descr="page37image87148624">
            <a:extLst>
              <a:ext uri="{FF2B5EF4-FFF2-40B4-BE49-F238E27FC236}">
                <a16:creationId xmlns:a16="http://schemas.microsoft.com/office/drawing/2014/main" id="{1921D5F3-8F2A-224C-9C20-31F7509AA9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54892" y="576115"/>
            <a:ext cx="4705976" cy="467068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C4DF0B4-C56B-E34C-92D9-FF4173B05451}"/>
              </a:ext>
            </a:extLst>
          </p:cNvPr>
          <p:cNvSpPr/>
          <p:nvPr/>
        </p:nvSpPr>
        <p:spPr>
          <a:xfrm>
            <a:off x="272303" y="1027478"/>
            <a:ext cx="6951457" cy="4893647"/>
          </a:xfrm>
          <a:prstGeom prst="rect">
            <a:avLst/>
          </a:prstGeom>
        </p:spPr>
        <p:txBody>
          <a:bodyPr wrap="square">
            <a:spAutoFit/>
          </a:bodyPr>
          <a:lstStyle/>
          <a:p>
            <a:pPr>
              <a:buFont typeface="Arial" panose="020B0604020202020204" pitchFamily="34" charset="0"/>
              <a:buChar char="•"/>
            </a:pPr>
            <a:r>
              <a:rPr lang="en-US" sz="2400" dirty="0"/>
              <a:t>The </a:t>
            </a:r>
            <a:r>
              <a:rPr lang="en-US" sz="2400" b="1" dirty="0"/>
              <a:t>somatic nervous system </a:t>
            </a:r>
            <a:r>
              <a:rPr lang="en-US" sz="2400" dirty="0"/>
              <a:t>(is the part of the peripheral nervous system) associated with skeletal muscle voluntary control of body movements. </a:t>
            </a:r>
          </a:p>
          <a:p>
            <a:pPr>
              <a:buFont typeface="Arial" panose="020B0604020202020204" pitchFamily="34" charset="0"/>
              <a:buChar char="•"/>
            </a:pPr>
            <a:endParaRPr lang="en-US" sz="2400" dirty="0"/>
          </a:p>
          <a:p>
            <a:pPr>
              <a:buFont typeface="Arial" panose="020B0604020202020204" pitchFamily="34" charset="0"/>
              <a:buChar char="•"/>
            </a:pPr>
            <a:r>
              <a:rPr lang="en-US" sz="2400" dirty="0"/>
              <a:t> The nerves supplying the skeletal muscles are </a:t>
            </a:r>
            <a:r>
              <a:rPr lang="en-US" sz="2400" dirty="0">
                <a:solidFill>
                  <a:srgbClr val="FF0000"/>
                </a:solidFill>
              </a:rPr>
              <a:t>Mixed</a:t>
            </a:r>
            <a:r>
              <a:rPr lang="en-US" sz="2400" dirty="0"/>
              <a:t>. </a:t>
            </a:r>
          </a:p>
          <a:p>
            <a:pPr lvl="2"/>
            <a:r>
              <a:rPr lang="en-US" sz="2400" b="1" dirty="0"/>
              <a:t>60% are Motor</a:t>
            </a:r>
            <a:br>
              <a:rPr lang="en-US" sz="2400" b="1" dirty="0"/>
            </a:br>
            <a:r>
              <a:rPr lang="en-US" sz="2400" b="1" dirty="0"/>
              <a:t>40% are Sensory </a:t>
            </a:r>
          </a:p>
          <a:p>
            <a:pPr lvl="2"/>
            <a:endParaRPr lang="en-US" sz="2400" dirty="0"/>
          </a:p>
          <a:p>
            <a:pPr>
              <a:buFont typeface="Arial" panose="020B0604020202020204" pitchFamily="34" charset="0"/>
              <a:buChar char="•"/>
            </a:pPr>
            <a:r>
              <a:rPr lang="en-US" sz="2400" dirty="0"/>
              <a:t>  It contains some Autonomic fibers </a:t>
            </a:r>
          </a:p>
          <a:p>
            <a:r>
              <a:rPr lang="en-US" sz="2400" dirty="0"/>
              <a:t>           o </a:t>
            </a:r>
            <a:r>
              <a:rPr lang="en-US" sz="2400" b="1" dirty="0"/>
              <a:t>Sympathetic </a:t>
            </a:r>
          </a:p>
          <a:p>
            <a:endParaRPr lang="en-US" sz="2400" dirty="0"/>
          </a:p>
          <a:p>
            <a:pPr>
              <a:buFont typeface="Arial" panose="020B0604020202020204" pitchFamily="34" charset="0"/>
              <a:buChar char="•"/>
            </a:pPr>
            <a:r>
              <a:rPr lang="en-US" sz="2400" dirty="0"/>
              <a:t> The nerve enters the muscle at about </a:t>
            </a:r>
            <a:endParaRPr lang="en-US" sz="2400" dirty="0" smtClean="0"/>
          </a:p>
          <a:p>
            <a:r>
              <a:rPr lang="en-US" sz="2400" dirty="0" smtClean="0"/>
              <a:t>  the </a:t>
            </a:r>
            <a:r>
              <a:rPr lang="en-US" sz="2400" dirty="0"/>
              <a:t>middle point of its deep surface. </a:t>
            </a:r>
            <a:endParaRPr lang="en-US" sz="2400" dirty="0">
              <a:effectLst/>
            </a:endParaRPr>
          </a:p>
        </p:txBody>
      </p:sp>
      <p:pic>
        <p:nvPicPr>
          <p:cNvPr id="12" name="Picture 2" descr="C:\Documents and Settings\User\My Documents\Student Gray\7. Upper limb\F66122-007-f068.jpg">
            <a:extLst>
              <a:ext uri="{FF2B5EF4-FFF2-40B4-BE49-F238E27FC236}">
                <a16:creationId xmlns:a16="http://schemas.microsoft.com/office/drawing/2014/main" id="{0C5260C1-CD05-BE4C-9BEC-AA05CC9E8E35}"/>
              </a:ext>
            </a:extLst>
          </p:cNvPr>
          <p:cNvPicPr>
            <a:picLocks noGrp="1" noChangeAspect="1" noChangeArrowheads="1"/>
          </p:cNvPicPr>
          <p:nvPr>
            <p:ph sz="half" idx="1"/>
          </p:nvPr>
        </p:nvPicPr>
        <p:blipFill>
          <a:blip r:embed="rId3" cstate="print"/>
          <a:srcRect b="4421"/>
          <a:stretch>
            <a:fillRect/>
          </a:stretch>
        </p:blipFill>
        <p:spPr bwMode="auto">
          <a:xfrm>
            <a:off x="5761223" y="3495502"/>
            <a:ext cx="2063106" cy="2510951"/>
          </a:xfrm>
          <a:prstGeom prst="rect">
            <a:avLst/>
          </a:prstGeom>
          <a:noFill/>
          <a:ln w="38100">
            <a:noFill/>
          </a:ln>
        </p:spPr>
      </p:pic>
      <p:sp>
        <p:nvSpPr>
          <p:cNvPr id="9" name="Rectangle 8"/>
          <p:cNvSpPr/>
          <p:nvPr/>
        </p:nvSpPr>
        <p:spPr>
          <a:xfrm>
            <a:off x="7057519" y="4393415"/>
            <a:ext cx="5334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344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3" name="Rectangle 133">
            <a:extLst>
              <a:ext uri="{FF2B5EF4-FFF2-40B4-BE49-F238E27FC236}">
                <a16:creationId xmlns:a16="http://schemas.microsoft.com/office/drawing/2014/main" id="{F0DCC097-1DB8-4B6D-85D0-6FBA0E1CA4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4" name="Freeform: Shape 135">
            <a:extLst>
              <a:ext uri="{FF2B5EF4-FFF2-40B4-BE49-F238E27FC236}">
                <a16:creationId xmlns:a16="http://schemas.microsoft.com/office/drawing/2014/main" id="{E0B58608-23C8-4441-994D-C6823EEE1D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6F211A5-11C7-FD45-915B-E09D5CE0A7F8}"/>
              </a:ext>
            </a:extLst>
          </p:cNvPr>
          <p:cNvSpPr>
            <a:spLocks noGrp="1"/>
          </p:cNvSpPr>
          <p:nvPr>
            <p:ph type="title"/>
          </p:nvPr>
        </p:nvSpPr>
        <p:spPr>
          <a:xfrm>
            <a:off x="828675" y="494414"/>
            <a:ext cx="10534650" cy="817403"/>
          </a:xfrm>
        </p:spPr>
        <p:txBody>
          <a:bodyPr vert="horz" lIns="91440" tIns="45720" rIns="91440" bIns="45720" rtlCol="0" anchor="b">
            <a:noAutofit/>
          </a:bodyPr>
          <a:lstStyle/>
          <a:p>
            <a:pPr algn="ctr"/>
            <a:r>
              <a:rPr lang="en-US" b="1" dirty="0">
                <a:latin typeface="+mn-lt"/>
              </a:rPr>
              <a:t>BLOOD SUPPLY </a:t>
            </a:r>
            <a:br>
              <a:rPr lang="en-US" b="1" dirty="0">
                <a:latin typeface="+mn-lt"/>
              </a:rPr>
            </a:br>
            <a:endParaRPr lang="en-US" b="1" kern="1200" dirty="0">
              <a:solidFill>
                <a:schemeClr val="tx1"/>
              </a:solidFill>
              <a:latin typeface="+mn-lt"/>
            </a:endParaRPr>
          </a:p>
        </p:txBody>
      </p:sp>
      <p:pic>
        <p:nvPicPr>
          <p:cNvPr id="10241" name="Picture 1" descr="page38image20086192">
            <a:extLst>
              <a:ext uri="{FF2B5EF4-FFF2-40B4-BE49-F238E27FC236}">
                <a16:creationId xmlns:a16="http://schemas.microsoft.com/office/drawing/2014/main" id="{935C205F-95F0-244D-8670-E6051ED9E6D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91194" y="2023984"/>
            <a:ext cx="4755439" cy="471977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E1EC30D-3ED1-C741-81CE-930F21F8FF32}"/>
              </a:ext>
            </a:extLst>
          </p:cNvPr>
          <p:cNvSpPr/>
          <p:nvPr/>
        </p:nvSpPr>
        <p:spPr>
          <a:xfrm>
            <a:off x="249828" y="1311817"/>
            <a:ext cx="6096000" cy="5262979"/>
          </a:xfrm>
          <a:prstGeom prst="rect">
            <a:avLst/>
          </a:prstGeom>
        </p:spPr>
        <p:txBody>
          <a:bodyPr>
            <a:spAutoFit/>
          </a:bodyPr>
          <a:lstStyle/>
          <a:p>
            <a:pPr marL="285750" indent="-285750">
              <a:buFont typeface="Wingdings" pitchFamily="2" charset="2"/>
              <a:buChar char="q"/>
            </a:pPr>
            <a:r>
              <a:rPr lang="en-US" sz="2400" dirty="0"/>
              <a:t>During extreme physical exertion, more than 80% of cardiac output can be directed to contracting muscles. </a:t>
            </a:r>
          </a:p>
          <a:p>
            <a:pPr marL="285750" indent="-285750">
              <a:buFont typeface="Wingdings" pitchFamily="2" charset="2"/>
              <a:buChar char="q"/>
            </a:pPr>
            <a:endParaRPr lang="en-US" sz="2400" dirty="0"/>
          </a:p>
          <a:p>
            <a:pPr marL="285750" indent="-285750">
              <a:buFont typeface="Wingdings" pitchFamily="2" charset="2"/>
              <a:buChar char="q"/>
            </a:pPr>
            <a:r>
              <a:rPr lang="en-US" sz="2400" dirty="0"/>
              <a:t>The vascular inflow to skeletal muscles is provided by primary arteries, which represent the last branches of the arterial supply that arise before entry into the tissue. </a:t>
            </a:r>
          </a:p>
          <a:p>
            <a:pPr marL="285750" indent="-285750">
              <a:buFont typeface="Wingdings" pitchFamily="2" charset="2"/>
              <a:buChar char="q"/>
            </a:pPr>
            <a:endParaRPr lang="en-US" sz="2400" dirty="0"/>
          </a:p>
          <a:p>
            <a:pPr marL="285750" indent="-285750">
              <a:buFont typeface="Wingdings" pitchFamily="2" charset="2"/>
              <a:buChar char="q"/>
            </a:pPr>
            <a:r>
              <a:rPr lang="en-US" sz="2400" dirty="0"/>
              <a:t>The primary arteries are appropriately distributed along the long axis of the muscle and give rise to feed arteries that course toward the epimysium of the muscle at right or oblique angles to the primary arteries. </a:t>
            </a:r>
            <a:endParaRPr lang="en-US" sz="2400" dirty="0">
              <a:effectLst/>
            </a:endParaRPr>
          </a:p>
        </p:txBody>
      </p:sp>
    </p:spTree>
    <p:extLst>
      <p:ext uri="{BB962C8B-B14F-4D97-AF65-F5344CB8AC3E}">
        <p14:creationId xmlns:p14="http://schemas.microsoft.com/office/powerpoint/2010/main" val="269362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52" y="149972"/>
            <a:ext cx="10515600" cy="1325563"/>
          </a:xfrm>
        </p:spPr>
        <p:txBody>
          <a:bodyPr/>
          <a:lstStyle/>
          <a:p>
            <a:r>
              <a:rPr lang="en-US" b="1" dirty="0">
                <a:latin typeface="+mn-lt"/>
              </a:rPr>
              <a:t>CLINICAL ANATOMY</a:t>
            </a:r>
          </a:p>
        </p:txBody>
      </p:sp>
      <p:pic>
        <p:nvPicPr>
          <p:cNvPr id="4" name="Picture 3"/>
          <p:cNvPicPr>
            <a:picLocks noChangeAspect="1"/>
          </p:cNvPicPr>
          <p:nvPr/>
        </p:nvPicPr>
        <p:blipFill rotWithShape="1">
          <a:blip r:embed="rId2"/>
          <a:srcRect l="10379" t="16175" r="10761" b="19123"/>
          <a:stretch/>
        </p:blipFill>
        <p:spPr>
          <a:xfrm>
            <a:off x="782053" y="1244176"/>
            <a:ext cx="10431379" cy="5349129"/>
          </a:xfrm>
          <a:prstGeom prst="rect">
            <a:avLst/>
          </a:prstGeom>
        </p:spPr>
      </p:pic>
    </p:spTree>
    <p:extLst>
      <p:ext uri="{BB962C8B-B14F-4D97-AF65-F5344CB8AC3E}">
        <p14:creationId xmlns:p14="http://schemas.microsoft.com/office/powerpoint/2010/main" val="3431405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884" t="19965" r="10671" b="15193"/>
          <a:stretch/>
        </p:blipFill>
        <p:spPr>
          <a:xfrm>
            <a:off x="92051" y="348915"/>
            <a:ext cx="12075885" cy="6160168"/>
          </a:xfrm>
          <a:prstGeom prst="rect">
            <a:avLst/>
          </a:prstGeom>
        </p:spPr>
      </p:pic>
    </p:spTree>
    <p:extLst>
      <p:ext uri="{BB962C8B-B14F-4D97-AF65-F5344CB8AC3E}">
        <p14:creationId xmlns:p14="http://schemas.microsoft.com/office/powerpoint/2010/main" val="1110091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134" t="17164" r="10862" b="18040"/>
          <a:stretch/>
        </p:blipFill>
        <p:spPr>
          <a:xfrm>
            <a:off x="51060" y="450378"/>
            <a:ext cx="12013561" cy="6223380"/>
          </a:xfrm>
          <a:prstGeom prst="rect">
            <a:avLst/>
          </a:prstGeom>
        </p:spPr>
      </p:pic>
    </p:spTree>
    <p:extLst>
      <p:ext uri="{BB962C8B-B14F-4D97-AF65-F5344CB8AC3E}">
        <p14:creationId xmlns:p14="http://schemas.microsoft.com/office/powerpoint/2010/main" val="2432347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9883" t="21416" r="10819" b="14211"/>
          <a:stretch/>
        </p:blipFill>
        <p:spPr>
          <a:xfrm>
            <a:off x="34300" y="365125"/>
            <a:ext cx="12085602" cy="6131929"/>
          </a:xfrm>
          <a:prstGeom prst="rect">
            <a:avLst/>
          </a:prstGeom>
        </p:spPr>
      </p:pic>
    </p:spTree>
    <p:extLst>
      <p:ext uri="{BB962C8B-B14F-4D97-AF65-F5344CB8AC3E}">
        <p14:creationId xmlns:p14="http://schemas.microsoft.com/office/powerpoint/2010/main" val="2020810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9883" t="17111" r="11404" b="18140"/>
          <a:stretch/>
        </p:blipFill>
        <p:spPr>
          <a:xfrm>
            <a:off x="96252" y="230188"/>
            <a:ext cx="11967411" cy="6298948"/>
          </a:xfrm>
          <a:prstGeom prst="rect">
            <a:avLst/>
          </a:prstGeom>
        </p:spPr>
      </p:pic>
    </p:spTree>
    <p:extLst>
      <p:ext uri="{BB962C8B-B14F-4D97-AF65-F5344CB8AC3E}">
        <p14:creationId xmlns:p14="http://schemas.microsoft.com/office/powerpoint/2010/main" val="4146240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09" y="0"/>
            <a:ext cx="10515600" cy="942478"/>
          </a:xfrm>
        </p:spPr>
        <p:txBody>
          <a:bodyPr/>
          <a:lstStyle/>
          <a:p>
            <a:r>
              <a:rPr lang="en-US" b="1" dirty="0">
                <a:latin typeface="+mn-lt"/>
              </a:rPr>
              <a:t>INTRODUCTION</a:t>
            </a:r>
          </a:p>
        </p:txBody>
      </p:sp>
      <p:sp>
        <p:nvSpPr>
          <p:cNvPr id="4" name="Rectangle 3"/>
          <p:cNvSpPr/>
          <p:nvPr/>
        </p:nvSpPr>
        <p:spPr>
          <a:xfrm>
            <a:off x="3743661" y="1060176"/>
            <a:ext cx="8046720" cy="5324535"/>
          </a:xfrm>
          <a:prstGeom prst="rect">
            <a:avLst/>
          </a:prstGeom>
        </p:spPr>
        <p:txBody>
          <a:bodyPr wrap="square">
            <a:spAutoFit/>
          </a:bodyPr>
          <a:lstStyle/>
          <a:p>
            <a:pPr marL="342900" indent="-342900">
              <a:buFont typeface="Wingdings" panose="05000000000000000000" pitchFamily="2" charset="2"/>
              <a:buChar char="§"/>
            </a:pPr>
            <a:r>
              <a:rPr lang="en-US" sz="2000" dirty="0"/>
              <a:t>Musculoskeletal is a general term which is defined as relating to muscles and bones of the skeleton.</a:t>
            </a:r>
          </a:p>
          <a:p>
            <a:pPr marL="342900" indent="-342900">
              <a:buFont typeface="Wingdings" panose="05000000000000000000" pitchFamily="2" charset="2"/>
              <a:buChar char="§"/>
            </a:pPr>
            <a:endParaRPr lang="en-US" sz="2000" dirty="0"/>
          </a:p>
          <a:p>
            <a:r>
              <a:rPr lang="en-US" sz="2000" dirty="0"/>
              <a:t>▪ The musculoskeletal system comprises </a:t>
            </a:r>
            <a:r>
              <a:rPr lang="en-US" sz="2000" b="1" dirty="0"/>
              <a:t>bones</a:t>
            </a:r>
            <a:r>
              <a:rPr lang="en-US" sz="2000" dirty="0"/>
              <a:t>, joints, cartilage, </a:t>
            </a:r>
            <a:r>
              <a:rPr lang="en-US" sz="2000" dirty="0" err="1"/>
              <a:t>bursae</a:t>
            </a:r>
            <a:r>
              <a:rPr lang="en-US" sz="2000" dirty="0"/>
              <a:t>, tendons, </a:t>
            </a:r>
            <a:r>
              <a:rPr lang="en-US" sz="2000" b="1" dirty="0"/>
              <a:t>muscles</a:t>
            </a:r>
            <a:r>
              <a:rPr lang="en-US" sz="2000" dirty="0"/>
              <a:t> and ligaments.</a:t>
            </a:r>
          </a:p>
          <a:p>
            <a:endParaRPr lang="en-US" sz="2000" dirty="0"/>
          </a:p>
          <a:p>
            <a:r>
              <a:rPr lang="en-US" sz="2000" dirty="0"/>
              <a:t>▪ It is the system that moves the body and maintains its form.</a:t>
            </a:r>
          </a:p>
          <a:p>
            <a:endParaRPr lang="en-US" sz="2000" dirty="0"/>
          </a:p>
          <a:p>
            <a:r>
              <a:rPr lang="en-US" sz="2000" dirty="0"/>
              <a:t>▪ Study of this system consists of </a:t>
            </a:r>
            <a:r>
              <a:rPr lang="en-US" sz="2000" dirty="0">
                <a:solidFill>
                  <a:srgbClr val="7030A0"/>
                </a:solidFill>
              </a:rPr>
              <a:t>osteology </a:t>
            </a:r>
            <a:r>
              <a:rPr lang="en-US" sz="2000" dirty="0"/>
              <a:t>(the study of bones),</a:t>
            </a:r>
          </a:p>
          <a:p>
            <a:r>
              <a:rPr lang="en-US" sz="2000" dirty="0" err="1">
                <a:solidFill>
                  <a:schemeClr val="accent2">
                    <a:lumMod val="75000"/>
                  </a:schemeClr>
                </a:solidFill>
              </a:rPr>
              <a:t>arthrology</a:t>
            </a:r>
            <a:r>
              <a:rPr lang="en-US" sz="2000" dirty="0">
                <a:solidFill>
                  <a:schemeClr val="accent2">
                    <a:lumMod val="75000"/>
                  </a:schemeClr>
                </a:solidFill>
              </a:rPr>
              <a:t> </a:t>
            </a:r>
            <a:r>
              <a:rPr lang="en-US" sz="2000" dirty="0"/>
              <a:t>(the study of joints), and </a:t>
            </a:r>
            <a:r>
              <a:rPr lang="en-US" sz="2000" dirty="0">
                <a:solidFill>
                  <a:srgbClr val="0070C0"/>
                </a:solidFill>
              </a:rPr>
              <a:t>myology</a:t>
            </a:r>
            <a:r>
              <a:rPr lang="en-US" sz="2000" dirty="0"/>
              <a:t> (the study of muscles).</a:t>
            </a:r>
          </a:p>
          <a:p>
            <a:endParaRPr lang="en-US" sz="2000" dirty="0"/>
          </a:p>
          <a:p>
            <a:r>
              <a:rPr lang="en-US" sz="2000" dirty="0"/>
              <a:t>▪ The musculoskeletal system does not work in isolation.</a:t>
            </a:r>
          </a:p>
          <a:p>
            <a:endParaRPr lang="en-US" sz="2000" dirty="0"/>
          </a:p>
          <a:p>
            <a:r>
              <a:rPr lang="en-US" sz="2000" dirty="0"/>
              <a:t>▪ It is closely linked with many other systems in the body, including</a:t>
            </a:r>
          </a:p>
          <a:p>
            <a:r>
              <a:rPr lang="en-US" sz="2000" dirty="0"/>
              <a:t>the nervous system, genitourinary system, circulatory system,</a:t>
            </a:r>
          </a:p>
          <a:p>
            <a:r>
              <a:rPr lang="en-US" sz="2000" dirty="0"/>
              <a:t>immune system, respiratory system, digestive system and</a:t>
            </a:r>
          </a:p>
          <a:p>
            <a:r>
              <a:rPr lang="en-US" sz="2000" dirty="0"/>
              <a:t>endocrine system.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071" y="1768413"/>
            <a:ext cx="2849920" cy="1899946"/>
          </a:xfrm>
          <a:prstGeom prst="rect">
            <a:avLst/>
          </a:prstGeom>
        </p:spPr>
      </p:pic>
    </p:spTree>
    <p:extLst>
      <p:ext uri="{BB962C8B-B14F-4D97-AF65-F5344CB8AC3E}">
        <p14:creationId xmlns:p14="http://schemas.microsoft.com/office/powerpoint/2010/main" val="757195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10515600" cy="1325563"/>
          </a:xfrm>
        </p:spPr>
        <p:txBody>
          <a:bodyPr/>
          <a:lstStyle/>
          <a:p>
            <a:r>
              <a:rPr lang="en-US" b="1" dirty="0">
                <a:latin typeface="+mn-lt"/>
              </a:rPr>
              <a:t>SUMMARY</a:t>
            </a:r>
          </a:p>
        </p:txBody>
      </p:sp>
      <p:sp>
        <p:nvSpPr>
          <p:cNvPr id="4" name="Rectangle 3"/>
          <p:cNvSpPr/>
          <p:nvPr/>
        </p:nvSpPr>
        <p:spPr>
          <a:xfrm>
            <a:off x="1622259" y="1750846"/>
            <a:ext cx="8337882" cy="3785652"/>
          </a:xfrm>
          <a:prstGeom prst="rect">
            <a:avLst/>
          </a:prstGeom>
        </p:spPr>
        <p:txBody>
          <a:bodyPr wrap="square">
            <a:spAutoFit/>
          </a:bodyPr>
          <a:lstStyle/>
          <a:p>
            <a:pPr marL="342900" indent="-342900">
              <a:buFont typeface="Wingdings" panose="05000000000000000000" pitchFamily="2" charset="2"/>
              <a:buChar char="Ø"/>
            </a:pPr>
            <a:r>
              <a:rPr lang="en-US" sz="2400" dirty="0"/>
              <a:t>Skeletal muscles are striated, voluntary muscles attached to &amp; move the skeleton</a:t>
            </a:r>
            <a:r>
              <a:rPr lang="en-US" sz="2400" dirty="0" smtClean="0"/>
              <a:t>.</a:t>
            </a:r>
          </a:p>
          <a:p>
            <a:pPr marL="342900" indent="-342900">
              <a:buFont typeface="Wingdings" panose="05000000000000000000" pitchFamily="2" charset="2"/>
              <a:buChar char="Ø"/>
            </a:pPr>
            <a:r>
              <a:rPr lang="en-US" sz="2400" dirty="0" smtClean="0"/>
              <a:t>They </a:t>
            </a:r>
            <a:r>
              <a:rPr lang="en-US" sz="2400" dirty="0"/>
              <a:t>have 2 attachments: origin &amp; insertion.</a:t>
            </a:r>
          </a:p>
          <a:p>
            <a:pPr marL="342900" indent="-342900">
              <a:buFont typeface="Wingdings" panose="05000000000000000000" pitchFamily="2" charset="2"/>
              <a:buChar char="Ø"/>
            </a:pPr>
            <a:r>
              <a:rPr lang="en-US" sz="2400" dirty="0"/>
              <a:t>Their fibers may be parallel or oblique (pennate) to the line of pull.</a:t>
            </a:r>
          </a:p>
          <a:p>
            <a:pPr marL="342900" indent="-342900">
              <a:buFont typeface="Wingdings" panose="05000000000000000000" pitchFamily="2" charset="2"/>
              <a:buChar char="Ø"/>
            </a:pPr>
            <a:r>
              <a:rPr lang="en-US" sz="2400" dirty="0"/>
              <a:t>According to mode of action, they are classified as: prime mover, antagonist, synergist or fixator.</a:t>
            </a:r>
          </a:p>
          <a:p>
            <a:pPr marL="342900" indent="-342900">
              <a:buFont typeface="Wingdings" panose="05000000000000000000" pitchFamily="2" charset="2"/>
              <a:buChar char="Ø"/>
            </a:pPr>
            <a:r>
              <a:rPr lang="en-US" sz="2400" dirty="0"/>
              <a:t>They may be named according to: size, shape, number of heads, position, attachments, depth or action.</a:t>
            </a:r>
          </a:p>
          <a:p>
            <a:pPr marL="342900" indent="-342900">
              <a:buFont typeface="Wingdings" panose="05000000000000000000" pitchFamily="2" charset="2"/>
              <a:buChar char="Ø"/>
            </a:pPr>
            <a:r>
              <a:rPr lang="en-US" sz="2400" dirty="0"/>
              <a:t>They are supplied by a mixed </a:t>
            </a:r>
            <a:r>
              <a:rPr lang="en-US" sz="2400" dirty="0" smtClean="0"/>
              <a:t>somatic nerve</a:t>
            </a:r>
            <a:r>
              <a:rPr lang="en-US" sz="2400" dirty="0"/>
              <a:t>.</a:t>
            </a:r>
          </a:p>
        </p:txBody>
      </p:sp>
    </p:spTree>
    <p:extLst>
      <p:ext uri="{BB962C8B-B14F-4D97-AF65-F5344CB8AC3E}">
        <p14:creationId xmlns:p14="http://schemas.microsoft.com/office/powerpoint/2010/main" val="1234598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58516" y="3000041"/>
            <a:ext cx="10515600" cy="13255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fontAlgn="auto">
              <a:spcBef>
                <a:spcPts val="0"/>
              </a:spcBef>
              <a:spcAft>
                <a:spcPts val="0"/>
              </a:spcAft>
              <a:defRPr/>
            </a:pPr>
            <a:r>
              <a:rPr lang="en-US" sz="5400" b="1" dirty="0" smtClean="0">
                <a:solidFill>
                  <a:srgbClr val="FF0000"/>
                </a:solidFill>
                <a:effectLst>
                  <a:outerShdw blurRad="38100" dist="38100" dir="2700000" algn="tl">
                    <a:srgbClr val="000000">
                      <a:alpha val="43137"/>
                    </a:srgbClr>
                  </a:outerShdw>
                </a:effectLst>
                <a:latin typeface="Showcard Gothic" panose="04020904020102020604" pitchFamily="82" charset="0"/>
                <a:cs typeface="Times New Roman" pitchFamily="18" charset="0"/>
              </a:rPr>
              <a:t>THANK YOU</a:t>
            </a:r>
            <a:endParaRPr lang="en-US" sz="5400" b="1" dirty="0">
              <a:solidFill>
                <a:srgbClr val="FF0000"/>
              </a:solidFill>
              <a:effectLst>
                <a:outerShdw blurRad="38100" dist="38100" dir="2700000" algn="tl">
                  <a:srgbClr val="000000">
                    <a:alpha val="43137"/>
                  </a:srgbClr>
                </a:outerShdw>
              </a:effectLst>
              <a:latin typeface="Showcard Gothic" panose="04020904020102020604" pitchFamily="82" charset="0"/>
              <a:cs typeface="Times New Roman" pitchFamily="18" charset="0"/>
            </a:endParaRPr>
          </a:p>
        </p:txBody>
      </p:sp>
    </p:spTree>
    <p:extLst>
      <p:ext uri="{BB962C8B-B14F-4D97-AF65-F5344CB8AC3E}">
        <p14:creationId xmlns:p14="http://schemas.microsoft.com/office/powerpoint/2010/main" val="3530510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dirty="0">
                <a:latin typeface="Aharoni" panose="02010803020104030203" pitchFamily="2" charset="-79"/>
                <a:cs typeface="Aharoni" pitchFamily="2" charset="-79"/>
              </a:rPr>
              <a:t>Muscles are classified on the base of their</a:t>
            </a:r>
            <a:r>
              <a:rPr lang="en-US" dirty="0" smtClean="0">
                <a:latin typeface="Aharoni" panose="02010803020104030203" pitchFamily="2" charset="-79"/>
                <a:cs typeface="Aharoni" pitchFamily="2" charset="-79"/>
              </a:rPr>
              <a:t>:</a:t>
            </a:r>
          </a:p>
          <a:p>
            <a:pPr>
              <a:defRPr/>
            </a:pPr>
            <a:endParaRPr lang="en-US" dirty="0">
              <a:latin typeface="Aharoni" panose="02010803020104030203" pitchFamily="2" charset="-79"/>
              <a:cs typeface="Aharoni" pitchFamily="2" charset="-79"/>
            </a:endParaRPr>
          </a:p>
          <a:p>
            <a:pPr lvl="1">
              <a:buFont typeface="Wingdings" pitchFamily="2" charset="2"/>
              <a:buChar char="Ø"/>
              <a:defRPr/>
            </a:pPr>
            <a:r>
              <a:rPr lang="en-US" dirty="0">
                <a:solidFill>
                  <a:srgbClr val="0070C0"/>
                </a:solidFill>
                <a:latin typeface="Aharoni" pitchFamily="2" charset="-79"/>
                <a:cs typeface="Aharoni" pitchFamily="2" charset="-79"/>
              </a:rPr>
              <a:t> </a:t>
            </a:r>
            <a:r>
              <a:rPr lang="en-US" sz="3200" b="1" dirty="0">
                <a:solidFill>
                  <a:srgbClr val="0070C0"/>
                </a:solidFill>
                <a:latin typeface="Aharoni" pitchFamily="2" charset="-79"/>
                <a:cs typeface="Aharoni" pitchFamily="2" charset="-79"/>
              </a:rPr>
              <a:t>Location</a:t>
            </a:r>
          </a:p>
          <a:p>
            <a:pPr lvl="1">
              <a:buFont typeface="Wingdings" pitchFamily="2" charset="2"/>
              <a:buChar char="Ø"/>
              <a:defRPr/>
            </a:pPr>
            <a:r>
              <a:rPr lang="en-US" sz="3200" b="1" dirty="0">
                <a:solidFill>
                  <a:srgbClr val="0070C0"/>
                </a:solidFill>
                <a:latin typeface="Aharoni" pitchFamily="2" charset="-79"/>
                <a:cs typeface="Aharoni" pitchFamily="2" charset="-79"/>
              </a:rPr>
              <a:t> Action</a:t>
            </a:r>
          </a:p>
          <a:p>
            <a:pPr lvl="1">
              <a:buFont typeface="Wingdings" pitchFamily="2" charset="2"/>
              <a:buChar char="Ø"/>
              <a:defRPr/>
            </a:pPr>
            <a:r>
              <a:rPr lang="en-US" sz="3200" b="1" dirty="0">
                <a:solidFill>
                  <a:srgbClr val="0070C0"/>
                </a:solidFill>
                <a:latin typeface="Aharoni" pitchFamily="2" charset="-79"/>
                <a:cs typeface="Aharoni" pitchFamily="2" charset="-79"/>
              </a:rPr>
              <a:t> Microscopic structure</a:t>
            </a:r>
          </a:p>
          <a:p>
            <a:endParaRPr lang="en-US" dirty="0"/>
          </a:p>
        </p:txBody>
      </p:sp>
      <p:sp>
        <p:nvSpPr>
          <p:cNvPr id="4" name="Rectangle 4"/>
          <p:cNvSpPr>
            <a:spLocks noGrp="1" noChangeArrowheads="1"/>
          </p:cNvSpPr>
          <p:nvPr>
            <p:ph type="title"/>
          </p:nvPr>
        </p:nvSpPr>
        <p:spPr/>
        <p:txBody>
          <a:bodyPr>
            <a:normAutofit/>
          </a:bodyPr>
          <a:lstStyle/>
          <a:p>
            <a:pPr eaLnBrk="1" hangingPunct="1">
              <a:defRPr/>
            </a:pPr>
            <a:r>
              <a:rPr lang="en-US" b="1" dirty="0">
                <a:latin typeface="+mn-lt"/>
                <a:cs typeface="Aharoni" pitchFamily="2" charset="-79"/>
              </a:rPr>
              <a:t>Classification of muscles</a:t>
            </a:r>
          </a:p>
        </p:txBody>
      </p:sp>
    </p:spTree>
    <p:extLst>
      <p:ext uri="{BB962C8B-B14F-4D97-AF65-F5344CB8AC3E}">
        <p14:creationId xmlns:p14="http://schemas.microsoft.com/office/powerpoint/2010/main" val="360093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body" sz="half" idx="1"/>
          </p:nvPr>
        </p:nvSpPr>
        <p:spPr>
          <a:xfrm>
            <a:off x="2819400" y="2438400"/>
            <a:ext cx="1676400" cy="533400"/>
          </a:xfrm>
          <a:ln>
            <a:solidFill>
              <a:srgbClr val="FFC000"/>
            </a:solidFill>
          </a:ln>
        </p:spPr>
        <p:txBody>
          <a:bodyPr>
            <a:normAutofit fontScale="85000" lnSpcReduction="10000"/>
          </a:bodyPr>
          <a:lstStyle/>
          <a:p>
            <a:pPr algn="ctr" eaLnBrk="1" hangingPunct="1">
              <a:lnSpc>
                <a:spcPct val="90000"/>
              </a:lnSpc>
              <a:buFont typeface="Wingdings" pitchFamily="2" charset="2"/>
              <a:buNone/>
              <a:defRPr/>
            </a:pPr>
            <a:r>
              <a:rPr lang="en-US" dirty="0">
                <a:solidFill>
                  <a:srgbClr val="FF0000"/>
                </a:solidFill>
                <a:latin typeface="Showcard Gothic" panose="04020904020102020604" pitchFamily="82" charset="0"/>
              </a:rPr>
              <a:t>Skeletal</a:t>
            </a:r>
          </a:p>
          <a:p>
            <a:pPr algn="ctr" eaLnBrk="1" hangingPunct="1">
              <a:lnSpc>
                <a:spcPct val="90000"/>
              </a:lnSpc>
              <a:defRPr/>
            </a:pPr>
            <a:endParaRPr lang="en-US" sz="2400" dirty="0">
              <a:solidFill>
                <a:srgbClr val="FFCC66"/>
              </a:solidFill>
            </a:endParaRPr>
          </a:p>
          <a:p>
            <a:pPr algn="ctr" eaLnBrk="1" hangingPunct="1">
              <a:lnSpc>
                <a:spcPct val="90000"/>
              </a:lnSpc>
              <a:defRPr/>
            </a:pPr>
            <a:endParaRPr lang="en-US" sz="2400" dirty="0">
              <a:solidFill>
                <a:srgbClr val="FFCC66"/>
              </a:solidFill>
            </a:endParaRPr>
          </a:p>
          <a:p>
            <a:pPr algn="ctr" eaLnBrk="1" hangingPunct="1">
              <a:lnSpc>
                <a:spcPct val="90000"/>
              </a:lnSpc>
              <a:buFont typeface="Wingdings" pitchFamily="2" charset="2"/>
              <a:buNone/>
              <a:defRPr/>
            </a:pPr>
            <a:endParaRPr lang="en-US" sz="2400" dirty="0">
              <a:solidFill>
                <a:srgbClr val="FFCC66"/>
              </a:solidFill>
            </a:endParaRPr>
          </a:p>
        </p:txBody>
      </p:sp>
      <p:sp>
        <p:nvSpPr>
          <p:cNvPr id="9" name="Rectangle 3"/>
          <p:cNvSpPr txBox="1">
            <a:spLocks noChangeArrowheads="1"/>
          </p:cNvSpPr>
          <p:nvPr/>
        </p:nvSpPr>
        <p:spPr bwMode="auto">
          <a:xfrm>
            <a:off x="5170170" y="2438400"/>
            <a:ext cx="1676400" cy="533400"/>
          </a:xfrm>
          <a:prstGeom prst="rect">
            <a:avLst/>
          </a:prstGeom>
          <a:noFill/>
          <a:ln w="9525">
            <a:solidFill>
              <a:srgbClr val="FFC000"/>
            </a:solidFill>
            <a:miter lim="800000"/>
            <a:headEnd/>
            <a:tailEnd/>
          </a:ln>
          <a:effectLst/>
        </p:spPr>
        <p:txBody>
          <a:bodyPr/>
          <a:lstStyle/>
          <a:p>
            <a:pPr marL="342900" indent="-342900">
              <a:lnSpc>
                <a:spcPct val="90000"/>
              </a:lnSpc>
              <a:spcBef>
                <a:spcPct val="20000"/>
              </a:spcBef>
              <a:buClr>
                <a:schemeClr val="hlink"/>
              </a:buClr>
              <a:buSzPct val="70000"/>
              <a:defRPr/>
            </a:pPr>
            <a:r>
              <a:rPr lang="en-US" sz="2800" kern="0" dirty="0">
                <a:solidFill>
                  <a:srgbClr val="0066FF"/>
                </a:solidFill>
                <a:effectLst>
                  <a:outerShdw blurRad="38100" dist="38100" dir="2700000" algn="tl">
                    <a:srgbClr val="000000"/>
                  </a:outerShdw>
                </a:effectLst>
                <a:latin typeface="Showcard Gothic" panose="04020904020102020604" pitchFamily="82" charset="0"/>
              </a:rPr>
              <a:t>Cardiac </a:t>
            </a:r>
          </a:p>
          <a:p>
            <a:pPr marL="342900" indent="-342900">
              <a:lnSpc>
                <a:spcPct val="90000"/>
              </a:lnSpc>
              <a:spcBef>
                <a:spcPct val="20000"/>
              </a:spcBef>
              <a:buClr>
                <a:schemeClr val="hlink"/>
              </a:buClr>
              <a:buSzPct val="70000"/>
              <a:buFont typeface="Wingdings" pitchFamily="2" charset="2"/>
              <a:buChar char="n"/>
              <a:defRPr/>
            </a:pPr>
            <a:endParaRPr lang="en-US" sz="2400" kern="0" dirty="0">
              <a:solidFill>
                <a:srgbClr val="FFCC66"/>
              </a:solidFill>
              <a:effectLst>
                <a:outerShdw blurRad="38100" dist="38100" dir="2700000" algn="tl">
                  <a:srgbClr val="000000"/>
                </a:outerShdw>
              </a:effectLst>
            </a:endParaRPr>
          </a:p>
          <a:p>
            <a:pPr marL="342900" indent="-342900">
              <a:lnSpc>
                <a:spcPct val="90000"/>
              </a:lnSpc>
              <a:spcBef>
                <a:spcPct val="20000"/>
              </a:spcBef>
              <a:buClr>
                <a:schemeClr val="hlink"/>
              </a:buClr>
              <a:buSzPct val="70000"/>
              <a:buFont typeface="Wingdings" pitchFamily="2" charset="2"/>
              <a:buChar char="n"/>
              <a:defRPr/>
            </a:pPr>
            <a:endParaRPr lang="en-US" sz="2400" kern="0" dirty="0">
              <a:solidFill>
                <a:srgbClr val="FFCC66"/>
              </a:solidFill>
              <a:effectLst>
                <a:outerShdw blurRad="38100" dist="38100" dir="2700000" algn="tl">
                  <a:srgbClr val="000000"/>
                </a:outerShdw>
              </a:effectLst>
            </a:endParaRPr>
          </a:p>
          <a:p>
            <a:pPr marL="342900" indent="-342900">
              <a:lnSpc>
                <a:spcPct val="90000"/>
              </a:lnSpc>
              <a:spcBef>
                <a:spcPct val="20000"/>
              </a:spcBef>
              <a:buClr>
                <a:schemeClr val="hlink"/>
              </a:buClr>
              <a:buSzPct val="70000"/>
              <a:buFont typeface="Wingdings" pitchFamily="2" charset="2"/>
              <a:buChar char="n"/>
              <a:defRPr/>
            </a:pPr>
            <a:endParaRPr lang="en-US" sz="2400" kern="0" dirty="0">
              <a:solidFill>
                <a:srgbClr val="FFCC66"/>
              </a:solidFill>
              <a:effectLst>
                <a:outerShdw blurRad="38100" dist="38100" dir="2700000" algn="tl">
                  <a:srgbClr val="000000"/>
                </a:outerShdw>
              </a:effectLst>
            </a:endParaRPr>
          </a:p>
          <a:p>
            <a:pPr marL="2057400" lvl="4" indent="-228600">
              <a:lnSpc>
                <a:spcPct val="90000"/>
              </a:lnSpc>
              <a:spcBef>
                <a:spcPct val="20000"/>
              </a:spcBef>
              <a:buClr>
                <a:schemeClr val="hlink"/>
              </a:buClr>
              <a:buSzPct val="70000"/>
              <a:buFont typeface="Wingdings" pitchFamily="2" charset="2"/>
              <a:buChar char="n"/>
              <a:defRPr/>
            </a:pPr>
            <a:endParaRPr lang="en-US" sz="1600" kern="0" dirty="0">
              <a:solidFill>
                <a:srgbClr val="FFCC66"/>
              </a:solidFill>
              <a:effectLst>
                <a:outerShdw blurRad="38100" dist="38100" dir="2700000" algn="tl">
                  <a:srgbClr val="000000"/>
                </a:outerShdw>
              </a:effectLst>
            </a:endParaRPr>
          </a:p>
        </p:txBody>
      </p:sp>
      <p:sp>
        <p:nvSpPr>
          <p:cNvPr id="10" name="Rectangle 3"/>
          <p:cNvSpPr txBox="1">
            <a:spLocks noChangeArrowheads="1"/>
          </p:cNvSpPr>
          <p:nvPr/>
        </p:nvSpPr>
        <p:spPr bwMode="auto">
          <a:xfrm>
            <a:off x="7696200" y="2438400"/>
            <a:ext cx="2078038" cy="533400"/>
          </a:xfrm>
          <a:prstGeom prst="rect">
            <a:avLst/>
          </a:prstGeom>
          <a:noFill/>
          <a:ln w="9525">
            <a:solidFill>
              <a:srgbClr val="FFC000"/>
            </a:solidFill>
            <a:miter lim="800000"/>
            <a:headEnd/>
            <a:tailEnd/>
          </a:ln>
          <a:effectLst/>
        </p:spPr>
        <p:txBody>
          <a:bodyPr/>
          <a:lstStyle/>
          <a:p>
            <a:pPr marL="342900" indent="-342900" algn="ctr">
              <a:lnSpc>
                <a:spcPct val="90000"/>
              </a:lnSpc>
              <a:spcBef>
                <a:spcPct val="20000"/>
              </a:spcBef>
              <a:buClr>
                <a:schemeClr val="hlink"/>
              </a:buClr>
              <a:buSzPct val="70000"/>
              <a:defRPr/>
            </a:pPr>
            <a:r>
              <a:rPr lang="en-US" sz="2800" kern="0" dirty="0">
                <a:effectLst>
                  <a:outerShdw blurRad="38100" dist="38100" dir="2700000" algn="tl">
                    <a:srgbClr val="000000"/>
                  </a:outerShdw>
                </a:effectLst>
                <a:latin typeface="Showcard Gothic" panose="04020904020102020604" pitchFamily="82" charset="0"/>
              </a:rPr>
              <a:t>Visceral</a:t>
            </a:r>
          </a:p>
        </p:txBody>
      </p:sp>
      <p:cxnSp>
        <p:nvCxnSpPr>
          <p:cNvPr id="7177" name="Straight Arrow Connector 11"/>
          <p:cNvCxnSpPr>
            <a:cxnSpLocks noChangeShapeType="1"/>
          </p:cNvCxnSpPr>
          <p:nvPr/>
        </p:nvCxnSpPr>
        <p:spPr bwMode="auto">
          <a:xfrm>
            <a:off x="6019800" y="1447800"/>
            <a:ext cx="0" cy="914400"/>
          </a:xfrm>
          <a:prstGeom prst="straightConnector1">
            <a:avLst/>
          </a:prstGeom>
          <a:noFill/>
          <a:ln w="381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7178" name="Straight Arrow Connector 12"/>
          <p:cNvCxnSpPr>
            <a:cxnSpLocks noChangeShapeType="1"/>
          </p:cNvCxnSpPr>
          <p:nvPr/>
        </p:nvCxnSpPr>
        <p:spPr bwMode="auto">
          <a:xfrm flipH="1">
            <a:off x="4267200" y="1447800"/>
            <a:ext cx="1752600" cy="9144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7179" name="Straight Arrow Connector 14"/>
          <p:cNvCxnSpPr>
            <a:cxnSpLocks noChangeShapeType="1"/>
          </p:cNvCxnSpPr>
          <p:nvPr/>
        </p:nvCxnSpPr>
        <p:spPr bwMode="auto">
          <a:xfrm>
            <a:off x="6019800" y="1447800"/>
            <a:ext cx="1905000" cy="914400"/>
          </a:xfrm>
          <a:prstGeom prst="straightConnector1">
            <a:avLst/>
          </a:prstGeom>
          <a:noFill/>
          <a:ln w="38100" algn="ctr">
            <a:solidFill>
              <a:schemeClr val="bg2">
                <a:lumMod val="25000"/>
              </a:schemeClr>
            </a:solidFill>
            <a:round/>
            <a:headEnd/>
            <a:tailEnd type="arrow" w="med" len="med"/>
          </a:ln>
          <a:extLst>
            <a:ext uri="{909E8E84-426E-40DD-AFC4-6F175D3DCCD1}">
              <a14:hiddenFill xmlns:a14="http://schemas.microsoft.com/office/drawing/2010/main">
                <a:noFill/>
              </a14:hiddenFill>
            </a:ext>
          </a:extLst>
        </p:spPr>
      </p:cxnSp>
      <p:sp>
        <p:nvSpPr>
          <p:cNvPr id="2" name="Rectangle 1">
            <a:extLst>
              <a:ext uri="{FF2B5EF4-FFF2-40B4-BE49-F238E27FC236}">
                <a16:creationId xmlns:a16="http://schemas.microsoft.com/office/drawing/2014/main" id="{6DF66E03-51E5-6543-A140-C61E059F91C9}"/>
              </a:ext>
            </a:extLst>
          </p:cNvPr>
          <p:cNvSpPr/>
          <p:nvPr/>
        </p:nvSpPr>
        <p:spPr>
          <a:xfrm>
            <a:off x="2149385" y="5430143"/>
            <a:ext cx="3046731" cy="646331"/>
          </a:xfrm>
          <a:prstGeom prst="rect">
            <a:avLst/>
          </a:prstGeom>
        </p:spPr>
        <p:txBody>
          <a:bodyPr wrap="square">
            <a:spAutoFit/>
          </a:bodyPr>
          <a:lstStyle/>
          <a:p>
            <a:pPr algn="ctr"/>
            <a:r>
              <a:rPr lang="en-US" dirty="0">
                <a:solidFill>
                  <a:srgbClr val="110A07"/>
                </a:solidFill>
              </a:rPr>
              <a:t>ATTACHED TO BONES &amp; </a:t>
            </a:r>
          </a:p>
          <a:p>
            <a:pPr algn="ctr"/>
            <a:r>
              <a:rPr lang="en-US" dirty="0">
                <a:solidFill>
                  <a:srgbClr val="110A07"/>
                </a:solidFill>
              </a:rPr>
              <a:t>PRODUCE </a:t>
            </a:r>
            <a:r>
              <a:rPr lang="en-US" dirty="0"/>
              <a:t>MOVEMENT </a:t>
            </a:r>
          </a:p>
        </p:txBody>
      </p:sp>
      <p:sp>
        <p:nvSpPr>
          <p:cNvPr id="3" name="Rectangle 2">
            <a:extLst>
              <a:ext uri="{FF2B5EF4-FFF2-40B4-BE49-F238E27FC236}">
                <a16:creationId xmlns:a16="http://schemas.microsoft.com/office/drawing/2014/main" id="{A47BF3F1-88AC-8947-9CEA-56323739230F}"/>
              </a:ext>
            </a:extLst>
          </p:cNvPr>
          <p:cNvSpPr/>
          <p:nvPr/>
        </p:nvSpPr>
        <p:spPr>
          <a:xfrm>
            <a:off x="7696200" y="5593523"/>
            <a:ext cx="3046731" cy="369332"/>
          </a:xfrm>
          <a:prstGeom prst="rect">
            <a:avLst/>
          </a:prstGeom>
        </p:spPr>
        <p:txBody>
          <a:bodyPr wrap="none">
            <a:spAutoFit/>
          </a:bodyPr>
          <a:lstStyle/>
          <a:p>
            <a:r>
              <a:rPr lang="en-US" dirty="0">
                <a:solidFill>
                  <a:srgbClr val="110A07"/>
                </a:solidFill>
              </a:rPr>
              <a:t>WALLS OF VISCERAL ORGANS </a:t>
            </a:r>
            <a:endParaRPr lang="en-US" dirty="0">
              <a:effectLst/>
            </a:endParaRPr>
          </a:p>
        </p:txBody>
      </p:sp>
      <p:sp>
        <p:nvSpPr>
          <p:cNvPr id="5" name="Rectangle 4">
            <a:extLst>
              <a:ext uri="{FF2B5EF4-FFF2-40B4-BE49-F238E27FC236}">
                <a16:creationId xmlns:a16="http://schemas.microsoft.com/office/drawing/2014/main" id="{CB371598-10C6-8845-B467-4DEEBA76966F}"/>
              </a:ext>
            </a:extLst>
          </p:cNvPr>
          <p:cNvSpPr/>
          <p:nvPr/>
        </p:nvSpPr>
        <p:spPr>
          <a:xfrm>
            <a:off x="5078347" y="5627370"/>
            <a:ext cx="2304798" cy="369332"/>
          </a:xfrm>
          <a:prstGeom prst="rect">
            <a:avLst/>
          </a:prstGeom>
        </p:spPr>
        <p:txBody>
          <a:bodyPr wrap="none">
            <a:spAutoFit/>
          </a:bodyPr>
          <a:lstStyle/>
          <a:p>
            <a:r>
              <a:rPr lang="en-US" dirty="0">
                <a:solidFill>
                  <a:srgbClr val="110A07"/>
                </a:solidFill>
              </a:rPr>
              <a:t>WALLS OF THE HEART </a:t>
            </a:r>
            <a:endParaRPr lang="en-US" dirty="0">
              <a:effectLst/>
            </a:endParaRPr>
          </a:p>
        </p:txBody>
      </p:sp>
      <p:pic>
        <p:nvPicPr>
          <p:cNvPr id="11" name="Picture 10" descr="Graphical user interface&#10;&#10;Description automatically generated">
            <a:extLst>
              <a:ext uri="{FF2B5EF4-FFF2-40B4-BE49-F238E27FC236}">
                <a16:creationId xmlns:a16="http://schemas.microsoft.com/office/drawing/2014/main" id="{5736EBC2-3E6B-B04D-A21C-90E8365B11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530" t="30000" r="7398" b="37143"/>
          <a:stretch/>
        </p:blipFill>
        <p:spPr>
          <a:xfrm>
            <a:off x="4939919" y="3048000"/>
            <a:ext cx="2312162" cy="2253287"/>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A8BB5B09-A4C5-774E-99A4-3B9441B4EC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023" t="29833" r="30972" b="37666"/>
          <a:stretch/>
        </p:blipFill>
        <p:spPr>
          <a:xfrm>
            <a:off x="7696200" y="3072437"/>
            <a:ext cx="2304799" cy="222885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773479BA-6737-0542-93D7-7CC193B7D3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202" t="30167" r="54275" b="36243"/>
          <a:stretch/>
        </p:blipFill>
        <p:spPr>
          <a:xfrm>
            <a:off x="2357379" y="3035022"/>
            <a:ext cx="2361814" cy="2303681"/>
          </a:xfrm>
          <a:prstGeom prst="rect">
            <a:avLst/>
          </a:prstGeom>
        </p:spPr>
      </p:pic>
      <p:sp>
        <p:nvSpPr>
          <p:cNvPr id="19" name="Title 18">
            <a:extLst>
              <a:ext uri="{FF2B5EF4-FFF2-40B4-BE49-F238E27FC236}">
                <a16:creationId xmlns:a16="http://schemas.microsoft.com/office/drawing/2014/main" id="{288830E4-3102-C944-8C96-3D11F59B8AFE}"/>
              </a:ext>
            </a:extLst>
          </p:cNvPr>
          <p:cNvSpPr>
            <a:spLocks noGrp="1"/>
          </p:cNvSpPr>
          <p:nvPr>
            <p:ph type="title"/>
          </p:nvPr>
        </p:nvSpPr>
        <p:spPr>
          <a:xfrm>
            <a:off x="3319281" y="42217"/>
            <a:ext cx="5529318" cy="1431925"/>
          </a:xfrm>
        </p:spPr>
        <p:txBody>
          <a:bodyPr/>
          <a:lstStyle/>
          <a:p>
            <a:r>
              <a:rPr lang="en-US" b="1" dirty="0">
                <a:latin typeface="+mn-lt"/>
              </a:rPr>
              <a:t>BASED ON LOCATIONS</a:t>
            </a:r>
            <a:endParaRPr lang="en-SA" b="1" dirty="0">
              <a:latin typeface="+mn-lt"/>
            </a:endParaRPr>
          </a:p>
        </p:txBody>
      </p:sp>
    </p:spTree>
    <p:extLst>
      <p:ext uri="{BB962C8B-B14F-4D97-AF65-F5344CB8AC3E}">
        <p14:creationId xmlns:p14="http://schemas.microsoft.com/office/powerpoint/2010/main" val="196462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BASED ON ACTIONS </a:t>
            </a:r>
            <a:br>
              <a:rPr lang="en-US" b="1" dirty="0"/>
            </a:br>
            <a:endParaRPr lang="en-US" b="1" dirty="0"/>
          </a:p>
        </p:txBody>
      </p:sp>
      <p:sp>
        <p:nvSpPr>
          <p:cNvPr id="4" name="Rectangle 5">
            <a:extLst>
              <a:ext uri="{FF2B5EF4-FFF2-40B4-BE49-F238E27FC236}">
                <a16:creationId xmlns:a16="http://schemas.microsoft.com/office/drawing/2014/main" id="{E9B0F525-82CB-0A4F-8D68-0149954B881B}"/>
              </a:ext>
            </a:extLst>
          </p:cNvPr>
          <p:cNvSpPr txBox="1">
            <a:spLocks noChangeArrowheads="1"/>
          </p:cNvSpPr>
          <p:nvPr/>
        </p:nvSpPr>
        <p:spPr>
          <a:xfrm>
            <a:off x="1478280" y="4099087"/>
            <a:ext cx="3733800" cy="251460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b="1" u="sng" dirty="0">
                <a:solidFill>
                  <a:srgbClr val="FF0000"/>
                </a:solidFill>
              </a:rPr>
              <a:t>Voluntary</a:t>
            </a:r>
            <a:r>
              <a:rPr lang="en-US" b="1" dirty="0">
                <a:solidFill>
                  <a:srgbClr val="FF0000"/>
                </a:solidFill>
              </a:rPr>
              <a:t>:</a:t>
            </a:r>
            <a:r>
              <a:rPr lang="en-US" dirty="0">
                <a:solidFill>
                  <a:srgbClr val="FF0000"/>
                </a:solidFill>
              </a:rPr>
              <a:t> muscle </a:t>
            </a:r>
          </a:p>
          <a:p>
            <a:pPr>
              <a:defRPr/>
            </a:pPr>
            <a:r>
              <a:rPr lang="en-US" dirty="0">
                <a:cs typeface="Aharoni" panose="02010803020104030203" pitchFamily="2" charset="-79"/>
              </a:rPr>
              <a:t>Subject to </a:t>
            </a:r>
            <a:r>
              <a:rPr lang="en-US" b="1" dirty="0">
                <a:cs typeface="Aharoni" panose="02010803020104030203" pitchFamily="2" charset="-79"/>
              </a:rPr>
              <a:t>conscious control:</a:t>
            </a:r>
            <a:r>
              <a:rPr lang="en-US" dirty="0">
                <a:cs typeface="Aharoni" panose="02010803020104030203" pitchFamily="2" charset="-79"/>
              </a:rPr>
              <a:t> e.g., Muscles attached to skeleton</a:t>
            </a:r>
          </a:p>
        </p:txBody>
      </p:sp>
      <p:sp>
        <p:nvSpPr>
          <p:cNvPr id="5" name="Rectangle 5">
            <a:extLst>
              <a:ext uri="{FF2B5EF4-FFF2-40B4-BE49-F238E27FC236}">
                <a16:creationId xmlns:a16="http://schemas.microsoft.com/office/drawing/2014/main" id="{21745B25-9752-044B-8483-585B3483FCC6}"/>
              </a:ext>
            </a:extLst>
          </p:cNvPr>
          <p:cNvSpPr txBox="1">
            <a:spLocks noChangeArrowheads="1"/>
          </p:cNvSpPr>
          <p:nvPr/>
        </p:nvSpPr>
        <p:spPr bwMode="auto">
          <a:xfrm>
            <a:off x="5752276" y="4099087"/>
            <a:ext cx="4877624" cy="2286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pitchFamily="2" charset="2"/>
              <a:buChar char="n"/>
              <a:defRPr/>
            </a:pPr>
            <a:r>
              <a:rPr lang="en-US" sz="2800" b="1" u="sng" kern="0" dirty="0">
                <a:solidFill>
                  <a:srgbClr val="0066FF"/>
                </a:solidFill>
                <a:effectLst>
                  <a:outerShdw blurRad="38100" dist="38100" dir="2700000" algn="tl">
                    <a:srgbClr val="000000"/>
                  </a:outerShdw>
                </a:effectLst>
              </a:rPr>
              <a:t>Involuntary</a:t>
            </a:r>
            <a:r>
              <a:rPr lang="en-US" sz="2800" b="1" kern="0" dirty="0">
                <a:solidFill>
                  <a:srgbClr val="0066FF"/>
                </a:solidFill>
                <a:effectLst>
                  <a:outerShdw blurRad="38100" dist="38100" dir="2700000" algn="tl">
                    <a:srgbClr val="000000"/>
                  </a:outerShdw>
                </a:effectLst>
              </a:rPr>
              <a:t>:</a:t>
            </a:r>
            <a:r>
              <a:rPr lang="en-US" sz="2800" kern="0" dirty="0">
                <a:solidFill>
                  <a:srgbClr val="0066FF"/>
                </a:solidFill>
                <a:effectLst>
                  <a:outerShdw blurRad="38100" dist="38100" dir="2700000" algn="tl">
                    <a:srgbClr val="000000"/>
                  </a:outerShdw>
                </a:effectLst>
              </a:rPr>
              <a:t> muscles </a:t>
            </a:r>
          </a:p>
          <a:p>
            <a:pPr marL="342900" indent="-342900" eaLnBrk="1" hangingPunct="1">
              <a:spcBef>
                <a:spcPct val="20000"/>
              </a:spcBef>
              <a:buClr>
                <a:schemeClr val="hlink"/>
              </a:buClr>
              <a:buSzPct val="70000"/>
              <a:buFont typeface="Wingdings" pitchFamily="2" charset="2"/>
              <a:buChar char="n"/>
              <a:defRPr/>
            </a:pPr>
            <a:r>
              <a:rPr lang="en-US" sz="2800" kern="0" dirty="0">
                <a:effectLst>
                  <a:outerShdw blurRad="38100" dist="38100" dir="2700000" algn="tl">
                    <a:srgbClr val="000000"/>
                  </a:outerShdw>
                </a:effectLst>
              </a:rPr>
              <a:t>Not under conscious control</a:t>
            </a:r>
            <a:r>
              <a:rPr lang="en-US" sz="2800" b="1" kern="0" dirty="0">
                <a:effectLst>
                  <a:outerShdw blurRad="38100" dist="38100" dir="2700000" algn="tl">
                    <a:srgbClr val="000000"/>
                  </a:outerShdw>
                </a:effectLst>
              </a:rPr>
              <a:t>:</a:t>
            </a:r>
            <a:r>
              <a:rPr lang="en-US" sz="2800" kern="0" dirty="0">
                <a:effectLst>
                  <a:outerShdw blurRad="38100" dist="38100" dir="2700000" algn="tl">
                    <a:srgbClr val="000000"/>
                  </a:outerShdw>
                </a:effectLst>
              </a:rPr>
              <a:t> e.g., muscles of the heart &amp; other organs</a:t>
            </a:r>
          </a:p>
        </p:txBody>
      </p:sp>
      <p:pic>
        <p:nvPicPr>
          <p:cNvPr id="7" name="Picture 6" descr="Graphical user interface&#10;&#10;Description automatically generated">
            <a:extLst>
              <a:ext uri="{FF2B5EF4-FFF2-40B4-BE49-F238E27FC236}">
                <a16:creationId xmlns:a16="http://schemas.microsoft.com/office/drawing/2014/main" id="{2FD2763D-8F11-0B4A-99EE-85442DDA2B25}"/>
              </a:ext>
            </a:extLst>
          </p:cNvPr>
          <p:cNvPicPr>
            <a:picLocks noChangeAspect="1"/>
          </p:cNvPicPr>
          <p:nvPr/>
        </p:nvPicPr>
        <p:blipFill rotWithShape="1">
          <a:blip r:embed="rId2">
            <a:extLst>
              <a:ext uri="{28A0092B-C50C-407E-A947-70E740481C1C}">
                <a14:useLocalDpi xmlns:a14="http://schemas.microsoft.com/office/drawing/2010/main" val="0"/>
              </a:ext>
            </a:extLst>
          </a:blip>
          <a:srcRect l="23970" t="28783" r="6614" b="36084"/>
          <a:stretch/>
        </p:blipFill>
        <p:spPr>
          <a:xfrm>
            <a:off x="2395597" y="1184272"/>
            <a:ext cx="8659306" cy="2739076"/>
          </a:xfrm>
          <a:prstGeom prst="rect">
            <a:avLst/>
          </a:prstGeom>
        </p:spPr>
      </p:pic>
    </p:spTree>
    <p:extLst>
      <p:ext uri="{BB962C8B-B14F-4D97-AF65-F5344CB8AC3E}">
        <p14:creationId xmlns:p14="http://schemas.microsoft.com/office/powerpoint/2010/main" val="780086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2683-4422-714E-9BF4-54703D82D6D9}"/>
              </a:ext>
            </a:extLst>
          </p:cNvPr>
          <p:cNvSpPr>
            <a:spLocks noGrp="1"/>
          </p:cNvSpPr>
          <p:nvPr>
            <p:ph type="title"/>
          </p:nvPr>
        </p:nvSpPr>
        <p:spPr>
          <a:xfrm>
            <a:off x="838200" y="273685"/>
            <a:ext cx="10515600" cy="1325563"/>
          </a:xfrm>
        </p:spPr>
        <p:txBody>
          <a:bodyPr/>
          <a:lstStyle/>
          <a:p>
            <a:r>
              <a:rPr lang="en-US" b="1" dirty="0"/>
              <a:t>BASED ON MICROSCOPIC STRUCTURES </a:t>
            </a:r>
            <a:br>
              <a:rPr lang="en-US" b="1" dirty="0"/>
            </a:br>
            <a:endParaRPr lang="en-SA" b="1" dirty="0"/>
          </a:p>
        </p:txBody>
      </p:sp>
      <p:sp>
        <p:nvSpPr>
          <p:cNvPr id="5" name="Rectangle 5">
            <a:extLst>
              <a:ext uri="{FF2B5EF4-FFF2-40B4-BE49-F238E27FC236}">
                <a16:creationId xmlns:a16="http://schemas.microsoft.com/office/drawing/2014/main" id="{55E41A9C-1E0B-CB4E-8CEE-1B8341F5D5AA}"/>
              </a:ext>
            </a:extLst>
          </p:cNvPr>
          <p:cNvSpPr txBox="1">
            <a:spLocks noChangeArrowheads="1"/>
          </p:cNvSpPr>
          <p:nvPr/>
        </p:nvSpPr>
        <p:spPr>
          <a:xfrm>
            <a:off x="1064987" y="1268639"/>
            <a:ext cx="4345214" cy="2209800"/>
          </a:xfrm>
          <a:prstGeom prst="rect">
            <a:avLst/>
          </a:prstGeom>
          <a:ln>
            <a:solidFill>
              <a:srgbClr val="FF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b="1" dirty="0">
                <a:solidFill>
                  <a:srgbClr val="FF0000"/>
                </a:solidFill>
                <a:cs typeface="Aharoni" pitchFamily="2" charset="-79"/>
              </a:rPr>
              <a:t>Striated:</a:t>
            </a:r>
            <a:r>
              <a:rPr lang="en-US" dirty="0">
                <a:solidFill>
                  <a:srgbClr val="FFCC66"/>
                </a:solidFill>
                <a:cs typeface="Aharoni" pitchFamily="2" charset="-79"/>
              </a:rPr>
              <a:t> </a:t>
            </a:r>
          </a:p>
          <a:p>
            <a:pPr>
              <a:defRPr/>
            </a:pPr>
            <a:r>
              <a:rPr lang="en-US" dirty="0">
                <a:cs typeface="Aharoni" pitchFamily="2" charset="-79"/>
              </a:rPr>
              <a:t>The muscle fibers show </a:t>
            </a:r>
            <a:r>
              <a:rPr lang="en-US" b="1" dirty="0">
                <a:cs typeface="Aharoni" pitchFamily="2" charset="-79"/>
              </a:rPr>
              <a:t>transverse striations </a:t>
            </a:r>
            <a:r>
              <a:rPr lang="en-US" dirty="0">
                <a:cs typeface="Aharoni" pitchFamily="2" charset="-79"/>
              </a:rPr>
              <a:t>e.g., skeletal &amp; cardiac muscles</a:t>
            </a:r>
          </a:p>
        </p:txBody>
      </p:sp>
      <p:sp>
        <p:nvSpPr>
          <p:cNvPr id="6" name="Rectangle 5">
            <a:extLst>
              <a:ext uri="{FF2B5EF4-FFF2-40B4-BE49-F238E27FC236}">
                <a16:creationId xmlns:a16="http://schemas.microsoft.com/office/drawing/2014/main" id="{ECE06A96-CF0F-6240-932C-4341D4E7B193}"/>
              </a:ext>
            </a:extLst>
          </p:cNvPr>
          <p:cNvSpPr txBox="1">
            <a:spLocks noChangeArrowheads="1"/>
          </p:cNvSpPr>
          <p:nvPr/>
        </p:nvSpPr>
        <p:spPr bwMode="auto">
          <a:xfrm>
            <a:off x="6781800" y="1421039"/>
            <a:ext cx="4572000" cy="1905000"/>
          </a:xfrm>
          <a:prstGeom prst="rect">
            <a:avLst/>
          </a:prstGeom>
          <a:noFill/>
          <a:ln w="9525">
            <a:solidFill>
              <a:srgbClr val="FF0000"/>
            </a:solidFill>
            <a:miter lim="800000"/>
            <a:headEnd/>
            <a:tailEnd/>
          </a:ln>
          <a:effectLst/>
        </p:spPr>
        <p:txBody>
          <a:bodyPr/>
          <a:lstStyle/>
          <a:p>
            <a:pPr marL="342900" indent="-342900" eaLnBrk="1" hangingPunct="1">
              <a:spcBef>
                <a:spcPct val="20000"/>
              </a:spcBef>
              <a:buClr>
                <a:schemeClr val="hlink"/>
              </a:buClr>
              <a:buSzPct val="70000"/>
              <a:buFont typeface="Wingdings" pitchFamily="2" charset="2"/>
              <a:buChar char="n"/>
              <a:defRPr/>
            </a:pPr>
            <a:r>
              <a:rPr lang="en-US" sz="2800" b="1" kern="0" dirty="0">
                <a:solidFill>
                  <a:srgbClr val="0066FF"/>
                </a:solidFill>
                <a:effectLst>
                  <a:outerShdw blurRad="38100" dist="38100" dir="2700000" algn="tl">
                    <a:srgbClr val="000000"/>
                  </a:outerShdw>
                </a:effectLst>
                <a:cs typeface="Aharoni" pitchFamily="2" charset="-79"/>
              </a:rPr>
              <a:t>Non striated (smooth):</a:t>
            </a:r>
            <a:r>
              <a:rPr lang="en-US" sz="2800" kern="0" dirty="0">
                <a:solidFill>
                  <a:srgbClr val="0066FF"/>
                </a:solidFill>
                <a:effectLst>
                  <a:outerShdw blurRad="38100" dist="38100" dir="2700000" algn="tl">
                    <a:srgbClr val="000000"/>
                  </a:outerShdw>
                </a:effectLst>
                <a:cs typeface="Aharoni" pitchFamily="2" charset="-79"/>
              </a:rPr>
              <a:t> </a:t>
            </a:r>
          </a:p>
          <a:p>
            <a:pPr marL="342900" indent="-342900" eaLnBrk="1" hangingPunct="1">
              <a:spcBef>
                <a:spcPct val="20000"/>
              </a:spcBef>
              <a:buClr>
                <a:schemeClr val="hlink"/>
              </a:buClr>
              <a:buSzPct val="70000"/>
              <a:buFont typeface="Wingdings" pitchFamily="2" charset="2"/>
              <a:buChar char="n"/>
              <a:defRPr/>
            </a:pPr>
            <a:r>
              <a:rPr lang="en-US" sz="2800" kern="0" dirty="0">
                <a:effectLst>
                  <a:outerShdw blurRad="38100" dist="38100" dir="2700000" algn="tl">
                    <a:srgbClr val="000000"/>
                  </a:outerShdw>
                </a:effectLst>
                <a:cs typeface="Aharoni" pitchFamily="2" charset="-79"/>
              </a:rPr>
              <a:t>No striations e.g., visceral muscles</a:t>
            </a:r>
          </a:p>
        </p:txBody>
      </p:sp>
      <p:pic>
        <p:nvPicPr>
          <p:cNvPr id="7" name="Picture 6">
            <a:extLst>
              <a:ext uri="{FF2B5EF4-FFF2-40B4-BE49-F238E27FC236}">
                <a16:creationId xmlns:a16="http://schemas.microsoft.com/office/drawing/2014/main" id="{E0C17544-1E8D-684E-B7C7-34CBE0A55ACB}"/>
              </a:ext>
            </a:extLst>
          </p:cNvPr>
          <p:cNvPicPr>
            <a:picLocks noChangeAspect="1"/>
          </p:cNvPicPr>
          <p:nvPr/>
        </p:nvPicPr>
        <p:blipFill rotWithShape="1">
          <a:blip r:embed="rId2"/>
          <a:srcRect l="23678" t="34498" r="29298" b="21269"/>
          <a:stretch/>
        </p:blipFill>
        <p:spPr>
          <a:xfrm>
            <a:off x="776517" y="3667578"/>
            <a:ext cx="5159827" cy="3033486"/>
          </a:xfrm>
          <a:prstGeom prst="rect">
            <a:avLst/>
          </a:prstGeom>
        </p:spPr>
      </p:pic>
      <p:pic>
        <p:nvPicPr>
          <p:cNvPr id="8" name="Picture 7">
            <a:extLst>
              <a:ext uri="{FF2B5EF4-FFF2-40B4-BE49-F238E27FC236}">
                <a16:creationId xmlns:a16="http://schemas.microsoft.com/office/drawing/2014/main" id="{207E67AB-D25B-584B-AA8E-381878F02A07}"/>
              </a:ext>
            </a:extLst>
          </p:cNvPr>
          <p:cNvPicPr>
            <a:picLocks noChangeAspect="1"/>
          </p:cNvPicPr>
          <p:nvPr/>
        </p:nvPicPr>
        <p:blipFill rotWithShape="1">
          <a:blip r:embed="rId2"/>
          <a:srcRect l="70503" t="34498" r="6349" b="21269"/>
          <a:stretch/>
        </p:blipFill>
        <p:spPr>
          <a:xfrm>
            <a:off x="7750630" y="3595008"/>
            <a:ext cx="2540002" cy="3033486"/>
          </a:xfrm>
          <a:prstGeom prst="rect">
            <a:avLst/>
          </a:prstGeom>
        </p:spPr>
      </p:pic>
    </p:spTree>
    <p:extLst>
      <p:ext uri="{BB962C8B-B14F-4D97-AF65-F5344CB8AC3E}">
        <p14:creationId xmlns:p14="http://schemas.microsoft.com/office/powerpoint/2010/main" val="200365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B6744-4CF9-2C44-98B3-9C4F5F2D07F5}"/>
              </a:ext>
            </a:extLst>
          </p:cNvPr>
          <p:cNvSpPr>
            <a:spLocks noGrp="1"/>
          </p:cNvSpPr>
          <p:nvPr>
            <p:ph type="title"/>
          </p:nvPr>
        </p:nvSpPr>
        <p:spPr>
          <a:xfrm>
            <a:off x="358140" y="148532"/>
            <a:ext cx="10515600" cy="1325563"/>
          </a:xfrm>
        </p:spPr>
        <p:txBody>
          <a:bodyPr/>
          <a:lstStyle/>
          <a:p>
            <a:r>
              <a:rPr lang="en-US" b="1" dirty="0">
                <a:latin typeface="+mn-lt"/>
              </a:rPr>
              <a:t>SKELETAL MUSCLES </a:t>
            </a:r>
            <a:endParaRPr lang="en-SA" dirty="0">
              <a:latin typeface="+mn-lt"/>
            </a:endParaRPr>
          </a:p>
        </p:txBody>
      </p:sp>
      <p:pic>
        <p:nvPicPr>
          <p:cNvPr id="2049" name="Picture 1" descr="page14image4083984">
            <a:extLst>
              <a:ext uri="{FF2B5EF4-FFF2-40B4-BE49-F238E27FC236}">
                <a16:creationId xmlns:a16="http://schemas.microsoft.com/office/drawing/2014/main" id="{EC2EB666-353F-F240-B751-106F71E69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 y="2148840"/>
            <a:ext cx="5981700" cy="3136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16AB96E-AFB9-1D45-B1C2-FE9EF6900519}"/>
              </a:ext>
            </a:extLst>
          </p:cNvPr>
          <p:cNvSpPr/>
          <p:nvPr/>
        </p:nvSpPr>
        <p:spPr>
          <a:xfrm>
            <a:off x="6831106" y="2314758"/>
            <a:ext cx="5021804" cy="3323987"/>
          </a:xfrm>
          <a:prstGeom prst="rect">
            <a:avLst/>
          </a:prstGeom>
        </p:spPr>
        <p:txBody>
          <a:bodyPr wrap="square">
            <a:spAutoFit/>
          </a:bodyPr>
          <a:lstStyle/>
          <a:p>
            <a:pPr>
              <a:lnSpc>
                <a:spcPct val="150000"/>
              </a:lnSpc>
            </a:pPr>
            <a:r>
              <a:rPr lang="en-US" sz="2800" dirty="0"/>
              <a:t>▪ Striated.</a:t>
            </a:r>
            <a:br>
              <a:rPr lang="en-US" sz="2800" dirty="0"/>
            </a:br>
            <a:r>
              <a:rPr lang="en-US" sz="2800" dirty="0"/>
              <a:t>▪ Attached to skeleton.</a:t>
            </a:r>
            <a:br>
              <a:rPr lang="en-US" sz="2800" dirty="0"/>
            </a:br>
            <a:r>
              <a:rPr lang="en-US" sz="2800" dirty="0"/>
              <a:t>▪ Produce movement of skeleton. </a:t>
            </a:r>
          </a:p>
          <a:p>
            <a:pPr>
              <a:lnSpc>
                <a:spcPct val="150000"/>
              </a:lnSpc>
            </a:pPr>
            <a:r>
              <a:rPr lang="en-US" sz="2800" dirty="0"/>
              <a:t>▪ Voluntary.</a:t>
            </a:r>
            <a:br>
              <a:rPr lang="en-US" sz="2800" dirty="0"/>
            </a:br>
            <a:r>
              <a:rPr lang="en-US" sz="2800" dirty="0"/>
              <a:t>▪ Supplied by Somatic Nerves. </a:t>
            </a:r>
            <a:endParaRPr lang="en-US" sz="2800" dirty="0">
              <a:effectLst/>
            </a:endParaRPr>
          </a:p>
        </p:txBody>
      </p:sp>
      <p:sp>
        <p:nvSpPr>
          <p:cNvPr id="6" name="Rectangle 5">
            <a:extLst>
              <a:ext uri="{FF2B5EF4-FFF2-40B4-BE49-F238E27FC236}">
                <a16:creationId xmlns:a16="http://schemas.microsoft.com/office/drawing/2014/main" id="{87CEFE74-6E23-AC40-B91B-897AEAA4A03F}"/>
              </a:ext>
            </a:extLst>
          </p:cNvPr>
          <p:cNvSpPr/>
          <p:nvPr/>
        </p:nvSpPr>
        <p:spPr>
          <a:xfrm>
            <a:off x="7109460" y="1312664"/>
            <a:ext cx="3249608" cy="646331"/>
          </a:xfrm>
          <a:prstGeom prst="rect">
            <a:avLst/>
          </a:prstGeom>
        </p:spPr>
        <p:txBody>
          <a:bodyPr wrap="none">
            <a:spAutoFit/>
          </a:bodyPr>
          <a:lstStyle/>
          <a:p>
            <a:r>
              <a:rPr lang="en-US" sz="3600" b="1" dirty="0"/>
              <a:t>MAIN CRITERIA </a:t>
            </a:r>
            <a:endParaRPr lang="en-SA" sz="3600" dirty="0"/>
          </a:p>
        </p:txBody>
      </p:sp>
    </p:spTree>
    <p:extLst>
      <p:ext uri="{BB962C8B-B14F-4D97-AF65-F5344CB8AC3E}">
        <p14:creationId xmlns:p14="http://schemas.microsoft.com/office/powerpoint/2010/main" val="998512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B6744-4CF9-2C44-98B3-9C4F5F2D07F5}"/>
              </a:ext>
            </a:extLst>
          </p:cNvPr>
          <p:cNvSpPr>
            <a:spLocks noGrp="1"/>
          </p:cNvSpPr>
          <p:nvPr>
            <p:ph type="title"/>
          </p:nvPr>
        </p:nvSpPr>
        <p:spPr>
          <a:xfrm>
            <a:off x="723900" y="123205"/>
            <a:ext cx="10515600" cy="1325563"/>
          </a:xfrm>
        </p:spPr>
        <p:txBody>
          <a:bodyPr/>
          <a:lstStyle/>
          <a:p>
            <a:r>
              <a:rPr lang="en-US" b="1" dirty="0">
                <a:latin typeface="+mn-lt"/>
              </a:rPr>
              <a:t>SKELETAL MUSCLES </a:t>
            </a:r>
            <a:endParaRPr lang="en-SA" dirty="0">
              <a:latin typeface="+mn-lt"/>
            </a:endParaRPr>
          </a:p>
        </p:txBody>
      </p:sp>
      <p:sp>
        <p:nvSpPr>
          <p:cNvPr id="5" name="Rectangle 4">
            <a:extLst>
              <a:ext uri="{FF2B5EF4-FFF2-40B4-BE49-F238E27FC236}">
                <a16:creationId xmlns:a16="http://schemas.microsoft.com/office/drawing/2014/main" id="{A16AB96E-AFB9-1D45-B1C2-FE9EF6900519}"/>
              </a:ext>
            </a:extLst>
          </p:cNvPr>
          <p:cNvSpPr/>
          <p:nvPr/>
        </p:nvSpPr>
        <p:spPr>
          <a:xfrm>
            <a:off x="7006590" y="2314758"/>
            <a:ext cx="3920490" cy="2610843"/>
          </a:xfrm>
          <a:prstGeom prst="rect">
            <a:avLst/>
          </a:prstGeom>
        </p:spPr>
        <p:txBody>
          <a:bodyPr wrap="square">
            <a:spAutoFit/>
          </a:bodyPr>
          <a:lstStyle/>
          <a:p>
            <a:pPr marL="342900" indent="-342900">
              <a:lnSpc>
                <a:spcPct val="150000"/>
              </a:lnSpc>
              <a:buFont typeface="Wingdings" pitchFamily="2" charset="2"/>
              <a:buChar char="§"/>
              <a:defRPr/>
            </a:pPr>
            <a:r>
              <a:rPr lang="en-US" sz="2800" dirty="0">
                <a:cs typeface="Aharoni" panose="02010803020104030203" pitchFamily="2" charset="-79"/>
              </a:rPr>
              <a:t>Movement of body</a:t>
            </a:r>
          </a:p>
          <a:p>
            <a:pPr marL="342900" indent="-342900">
              <a:lnSpc>
                <a:spcPct val="150000"/>
              </a:lnSpc>
              <a:buFont typeface="Wingdings" pitchFamily="2" charset="2"/>
              <a:buChar char="§"/>
              <a:defRPr/>
            </a:pPr>
            <a:r>
              <a:rPr lang="en-US" sz="2800" dirty="0">
                <a:cs typeface="Aharoni" panose="02010803020104030203" pitchFamily="2" charset="-79"/>
              </a:rPr>
              <a:t>Maintain posture</a:t>
            </a:r>
          </a:p>
          <a:p>
            <a:pPr marL="342900" indent="-342900">
              <a:lnSpc>
                <a:spcPct val="150000"/>
              </a:lnSpc>
              <a:buFont typeface="Wingdings" pitchFamily="2" charset="2"/>
              <a:buChar char="§"/>
              <a:defRPr/>
            </a:pPr>
            <a:r>
              <a:rPr lang="en-US" sz="2800" dirty="0">
                <a:cs typeface="Aharoni" panose="02010803020104030203" pitchFamily="2" charset="-79"/>
              </a:rPr>
              <a:t>Generate heat</a:t>
            </a:r>
          </a:p>
          <a:p>
            <a:pPr marL="342900" indent="-342900">
              <a:lnSpc>
                <a:spcPct val="150000"/>
              </a:lnSpc>
              <a:buFont typeface="Wingdings" pitchFamily="2" charset="2"/>
              <a:buChar char="§"/>
              <a:defRPr/>
            </a:pPr>
            <a:r>
              <a:rPr lang="en-US" sz="2800" dirty="0">
                <a:cs typeface="Aharoni" panose="02010803020104030203" pitchFamily="2" charset="-79"/>
              </a:rPr>
              <a:t>Stabilize joints</a:t>
            </a:r>
          </a:p>
        </p:txBody>
      </p:sp>
      <p:sp>
        <p:nvSpPr>
          <p:cNvPr id="6" name="Rectangle 5">
            <a:extLst>
              <a:ext uri="{FF2B5EF4-FFF2-40B4-BE49-F238E27FC236}">
                <a16:creationId xmlns:a16="http://schemas.microsoft.com/office/drawing/2014/main" id="{87CEFE74-6E23-AC40-B91B-897AEAA4A03F}"/>
              </a:ext>
            </a:extLst>
          </p:cNvPr>
          <p:cNvSpPr/>
          <p:nvPr/>
        </p:nvSpPr>
        <p:spPr>
          <a:xfrm>
            <a:off x="7087945" y="1448768"/>
            <a:ext cx="2435923" cy="646331"/>
          </a:xfrm>
          <a:prstGeom prst="rect">
            <a:avLst/>
          </a:prstGeom>
        </p:spPr>
        <p:txBody>
          <a:bodyPr wrap="none">
            <a:spAutoFit/>
          </a:bodyPr>
          <a:lstStyle/>
          <a:p>
            <a:r>
              <a:rPr lang="en-US" sz="3600" b="1" dirty="0">
                <a:latin typeface="CenturyGothic"/>
              </a:rPr>
              <a:t>FUNCTIONS</a:t>
            </a:r>
            <a:endParaRPr lang="en-SA" sz="3600" b="1" dirty="0"/>
          </a:p>
        </p:txBody>
      </p:sp>
      <p:pic>
        <p:nvPicPr>
          <p:cNvPr id="7" name="Picture 5" descr="C:\Documents and Settings\Zeenet\My Documents\My Pictures\cv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741" y="1545590"/>
            <a:ext cx="3328988"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453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782</TotalTime>
  <Words>1030</Words>
  <Application>Microsoft Office PowerPoint</Application>
  <PresentationFormat>Widescreen</PresentationFormat>
  <Paragraphs>237</Paragraphs>
  <Slides>31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Aharoni</vt:lpstr>
      <vt:lpstr>Arial</vt:lpstr>
      <vt:lpstr>Calibri</vt:lpstr>
      <vt:lpstr>Calibri Light</vt:lpstr>
      <vt:lpstr>CenturyGothic</vt:lpstr>
      <vt:lpstr>Courier New</vt:lpstr>
      <vt:lpstr>Segoe UI Symbol</vt:lpstr>
      <vt:lpstr>Showcard Gothic</vt:lpstr>
      <vt:lpstr>Times New Roman</vt:lpstr>
      <vt:lpstr>Wingdings</vt:lpstr>
      <vt:lpstr>Office Theme</vt:lpstr>
      <vt:lpstr>SKELETAL MUSCLES</vt:lpstr>
      <vt:lpstr>OBJECTIVES</vt:lpstr>
      <vt:lpstr>INTRODUCTION</vt:lpstr>
      <vt:lpstr>Classification of muscles</vt:lpstr>
      <vt:lpstr>BASED ON LOCATIONS</vt:lpstr>
      <vt:lpstr>BASED ON ACTIONS  </vt:lpstr>
      <vt:lpstr>BASED ON MICROSCOPIC STRUCTURES  </vt:lpstr>
      <vt:lpstr>SKELETAL MUSCLES </vt:lpstr>
      <vt:lpstr>SKELETAL MUSCLES </vt:lpstr>
      <vt:lpstr>ATTACHMENTS </vt:lpstr>
      <vt:lpstr>TYPES OF ATTACHMENTS </vt:lpstr>
      <vt:lpstr>DIRECTIONS OF MUSCLES </vt:lpstr>
      <vt:lpstr>DIRECTIONS OF MUSCLES </vt:lpstr>
      <vt:lpstr>MODE OF ACTIONS </vt:lpstr>
      <vt:lpstr>PRIME MOVER (AGONIST) </vt:lpstr>
      <vt:lpstr>ANTAGONIST </vt:lpstr>
      <vt:lpstr>SYNERGIST </vt:lpstr>
      <vt:lpstr>FIXATOR  </vt:lpstr>
      <vt:lpstr>NAMING OF MUSCLES </vt:lpstr>
      <vt:lpstr>NAMING OF MUSCLES </vt:lpstr>
      <vt:lpstr>TYPES OF BODY MOVEMENTS </vt:lpstr>
      <vt:lpstr>MUSCLE EXERCISE  </vt:lpstr>
      <vt:lpstr>MUSCLES INNERVATION </vt:lpstr>
      <vt:lpstr>BLOOD SUPPLY  </vt:lpstr>
      <vt:lpstr>CLINICAL ANATOMY</vt:lpstr>
      <vt:lpstr>PowerPoint Presentation</vt:lpstr>
      <vt:lpstr>PowerPoint Presentation</vt:lpstr>
      <vt:lpstr>PowerPoint Presentation</vt:lpstr>
      <vt:lpstr>PowerPoint Presentation</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SKELETAL MUSCLES</dc:title>
  <dc:creator>Sameerah Shaheen</dc:creator>
  <cp:lastModifiedBy>Sameerah Shaheen</cp:lastModifiedBy>
  <cp:revision>89</cp:revision>
  <dcterms:created xsi:type="dcterms:W3CDTF">2021-08-30T10:37:53Z</dcterms:created>
  <dcterms:modified xsi:type="dcterms:W3CDTF">2021-08-31T05:57:35Z</dcterms:modified>
</cp:coreProperties>
</file>