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23"/>
  </p:notesMasterIdLst>
  <p:sldIdLst>
    <p:sldId id="256" r:id="rId2"/>
    <p:sldId id="313" r:id="rId3"/>
    <p:sldId id="276" r:id="rId4"/>
    <p:sldId id="277" r:id="rId5"/>
    <p:sldId id="315" r:id="rId6"/>
    <p:sldId id="314" r:id="rId7"/>
    <p:sldId id="317" r:id="rId8"/>
    <p:sldId id="319" r:id="rId9"/>
    <p:sldId id="318" r:id="rId10"/>
    <p:sldId id="324" r:id="rId11"/>
    <p:sldId id="323" r:id="rId12"/>
    <p:sldId id="320" r:id="rId13"/>
    <p:sldId id="321" r:id="rId14"/>
    <p:sldId id="326" r:id="rId15"/>
    <p:sldId id="325" r:id="rId16"/>
    <p:sldId id="327" r:id="rId17"/>
    <p:sldId id="328" r:id="rId18"/>
    <p:sldId id="329" r:id="rId19"/>
    <p:sldId id="331" r:id="rId20"/>
    <p:sldId id="330" r:id="rId21"/>
    <p:sldId id="332" r:id="rId22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9"/>
  </p:normalViewPr>
  <p:slideViewPr>
    <p:cSldViewPr snapToGrid="0" snapToObjects="1">
      <p:cViewPr varScale="1">
        <p:scale>
          <a:sx n="104" d="100"/>
          <a:sy n="104" d="100"/>
        </p:scale>
        <p:origin x="8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968C26-72A1-E146-8B44-87231807CBE2}" type="doc">
      <dgm:prSet loTypeId="urn:microsoft.com/office/officeart/2005/8/layout/hierarchy1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E8257EE-C16E-D84C-8200-5BF4571B365C}">
      <dgm:prSet phldrT="[Text]"/>
      <dgm:spPr/>
      <dgm:t>
        <a:bodyPr/>
        <a:lstStyle/>
        <a:p>
          <a:r>
            <a:rPr lang="en-US" dirty="0"/>
            <a:t>Autonomic Nervous System</a:t>
          </a:r>
        </a:p>
      </dgm:t>
    </dgm:pt>
    <dgm:pt modelId="{F258D44B-D75B-F344-9FBF-E7A58D7BB6C1}" type="parTrans" cxnId="{CA0FE707-3938-A946-835C-47D44B2BC279}">
      <dgm:prSet/>
      <dgm:spPr/>
      <dgm:t>
        <a:bodyPr/>
        <a:lstStyle/>
        <a:p>
          <a:endParaRPr lang="en-US"/>
        </a:p>
      </dgm:t>
    </dgm:pt>
    <dgm:pt modelId="{8AA4FDD4-46EB-3D44-A49A-0C9A69F608ED}" type="sibTrans" cxnId="{CA0FE707-3938-A946-835C-47D44B2BC279}">
      <dgm:prSet/>
      <dgm:spPr/>
      <dgm:t>
        <a:bodyPr/>
        <a:lstStyle/>
        <a:p>
          <a:endParaRPr lang="en-US"/>
        </a:p>
      </dgm:t>
    </dgm:pt>
    <dgm:pt modelId="{DF882A26-3408-E44D-B2B7-B275EE879E7F}">
      <dgm:prSet phldrT="[Text]"/>
      <dgm:spPr/>
      <dgm:t>
        <a:bodyPr/>
        <a:lstStyle/>
        <a:p>
          <a:r>
            <a:rPr lang="en-US" dirty="0"/>
            <a:t>Sympathetic</a:t>
          </a:r>
        </a:p>
      </dgm:t>
    </dgm:pt>
    <dgm:pt modelId="{612702B3-C0F4-844A-9BC0-F370B1DAEE93}" type="parTrans" cxnId="{84BEA99E-FDD5-AF44-8997-E4A3109FC076}">
      <dgm:prSet/>
      <dgm:spPr/>
      <dgm:t>
        <a:bodyPr/>
        <a:lstStyle/>
        <a:p>
          <a:endParaRPr lang="en-US"/>
        </a:p>
      </dgm:t>
    </dgm:pt>
    <dgm:pt modelId="{166D63C2-80B6-EE49-B18F-8A3D93E15C47}" type="sibTrans" cxnId="{84BEA99E-FDD5-AF44-8997-E4A3109FC076}">
      <dgm:prSet/>
      <dgm:spPr/>
      <dgm:t>
        <a:bodyPr/>
        <a:lstStyle/>
        <a:p>
          <a:endParaRPr lang="en-US"/>
        </a:p>
      </dgm:t>
    </dgm:pt>
    <dgm:pt modelId="{192E85D4-CF81-A740-B821-9781AF61479C}">
      <dgm:prSet phldrT="[Text]"/>
      <dgm:spPr/>
      <dgm:t>
        <a:bodyPr/>
        <a:lstStyle/>
        <a:p>
          <a:pPr rtl="0"/>
          <a:r>
            <a:rPr lang="en-US" dirty="0"/>
            <a:t>Parasympathetic</a:t>
          </a:r>
        </a:p>
      </dgm:t>
    </dgm:pt>
    <dgm:pt modelId="{2A8F71CA-0E16-4B4F-AFDD-CDB39DAF5BA9}" type="parTrans" cxnId="{A8089510-C8F5-9F49-B302-4E6F6CEB76B8}">
      <dgm:prSet/>
      <dgm:spPr/>
      <dgm:t>
        <a:bodyPr/>
        <a:lstStyle/>
        <a:p>
          <a:endParaRPr lang="en-US"/>
        </a:p>
      </dgm:t>
    </dgm:pt>
    <dgm:pt modelId="{FE47ABAB-66B0-8944-A522-4786047B93B7}" type="sibTrans" cxnId="{A8089510-C8F5-9F49-B302-4E6F6CEB76B8}">
      <dgm:prSet/>
      <dgm:spPr/>
      <dgm:t>
        <a:bodyPr/>
        <a:lstStyle/>
        <a:p>
          <a:endParaRPr lang="en-US"/>
        </a:p>
      </dgm:t>
    </dgm:pt>
    <dgm:pt modelId="{7A57D2F7-5D29-6B4D-9ABE-A67F86ABED63}" type="pres">
      <dgm:prSet presAssocID="{51968C26-72A1-E146-8B44-87231807CBE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C4E38FB-58E6-344A-9D06-6BE5B0312203}" type="pres">
      <dgm:prSet presAssocID="{7E8257EE-C16E-D84C-8200-5BF4571B365C}" presName="hierRoot1" presStyleCnt="0"/>
      <dgm:spPr/>
    </dgm:pt>
    <dgm:pt modelId="{423B1B15-1D92-3B49-B519-84D41693E3A8}" type="pres">
      <dgm:prSet presAssocID="{7E8257EE-C16E-D84C-8200-5BF4571B365C}" presName="composite" presStyleCnt="0"/>
      <dgm:spPr/>
    </dgm:pt>
    <dgm:pt modelId="{43E1F0AB-47DC-4F4C-8631-48F360DCE600}" type="pres">
      <dgm:prSet presAssocID="{7E8257EE-C16E-D84C-8200-5BF4571B365C}" presName="background" presStyleLbl="node0" presStyleIdx="0" presStyleCnt="1"/>
      <dgm:spPr/>
    </dgm:pt>
    <dgm:pt modelId="{9DD1A071-4B29-AB49-9566-B1950B172D76}" type="pres">
      <dgm:prSet presAssocID="{7E8257EE-C16E-D84C-8200-5BF4571B365C}" presName="text" presStyleLbl="fgAcc0" presStyleIdx="0" presStyleCnt="1">
        <dgm:presLayoutVars>
          <dgm:chPref val="3"/>
        </dgm:presLayoutVars>
      </dgm:prSet>
      <dgm:spPr/>
    </dgm:pt>
    <dgm:pt modelId="{19265F37-3EAE-6F40-9337-74BFC72111FA}" type="pres">
      <dgm:prSet presAssocID="{7E8257EE-C16E-D84C-8200-5BF4571B365C}" presName="hierChild2" presStyleCnt="0"/>
      <dgm:spPr/>
    </dgm:pt>
    <dgm:pt modelId="{D67CB142-8EE0-F446-A11D-B05143B07751}" type="pres">
      <dgm:prSet presAssocID="{612702B3-C0F4-844A-9BC0-F370B1DAEE93}" presName="Name10" presStyleLbl="parChTrans1D2" presStyleIdx="0" presStyleCnt="2"/>
      <dgm:spPr/>
    </dgm:pt>
    <dgm:pt modelId="{61E4035C-8C98-CD40-A419-02F1FCC99735}" type="pres">
      <dgm:prSet presAssocID="{DF882A26-3408-E44D-B2B7-B275EE879E7F}" presName="hierRoot2" presStyleCnt="0"/>
      <dgm:spPr/>
    </dgm:pt>
    <dgm:pt modelId="{2EB6DFAA-BBD4-9249-B588-9FEC1F9472B3}" type="pres">
      <dgm:prSet presAssocID="{DF882A26-3408-E44D-B2B7-B275EE879E7F}" presName="composite2" presStyleCnt="0"/>
      <dgm:spPr/>
    </dgm:pt>
    <dgm:pt modelId="{D7333969-4C2D-6648-99CB-D5EDDA9717D5}" type="pres">
      <dgm:prSet presAssocID="{DF882A26-3408-E44D-B2B7-B275EE879E7F}" presName="background2" presStyleLbl="node2" presStyleIdx="0" presStyleCnt="2"/>
      <dgm:spPr/>
    </dgm:pt>
    <dgm:pt modelId="{753B1612-BA5A-5B44-A249-A3A04CB1E7A7}" type="pres">
      <dgm:prSet presAssocID="{DF882A26-3408-E44D-B2B7-B275EE879E7F}" presName="text2" presStyleLbl="fgAcc2" presStyleIdx="0" presStyleCnt="2">
        <dgm:presLayoutVars>
          <dgm:chPref val="3"/>
        </dgm:presLayoutVars>
      </dgm:prSet>
      <dgm:spPr/>
    </dgm:pt>
    <dgm:pt modelId="{0234C02A-CA3F-DB45-9A26-EB9520225015}" type="pres">
      <dgm:prSet presAssocID="{DF882A26-3408-E44D-B2B7-B275EE879E7F}" presName="hierChild3" presStyleCnt="0"/>
      <dgm:spPr/>
    </dgm:pt>
    <dgm:pt modelId="{C5E14715-0EE7-6942-B643-827736E688EE}" type="pres">
      <dgm:prSet presAssocID="{2A8F71CA-0E16-4B4F-AFDD-CDB39DAF5BA9}" presName="Name10" presStyleLbl="parChTrans1D2" presStyleIdx="1" presStyleCnt="2"/>
      <dgm:spPr/>
    </dgm:pt>
    <dgm:pt modelId="{F115B543-F81F-BA46-9EDE-304BC3AEE8F1}" type="pres">
      <dgm:prSet presAssocID="{192E85D4-CF81-A740-B821-9781AF61479C}" presName="hierRoot2" presStyleCnt="0"/>
      <dgm:spPr/>
    </dgm:pt>
    <dgm:pt modelId="{35DF4EE1-E2D9-1148-8359-F040492D77DC}" type="pres">
      <dgm:prSet presAssocID="{192E85D4-CF81-A740-B821-9781AF61479C}" presName="composite2" presStyleCnt="0"/>
      <dgm:spPr/>
    </dgm:pt>
    <dgm:pt modelId="{698C14EB-1598-234D-8DA8-3B416EDC586A}" type="pres">
      <dgm:prSet presAssocID="{192E85D4-CF81-A740-B821-9781AF61479C}" presName="background2" presStyleLbl="node2" presStyleIdx="1" presStyleCnt="2"/>
      <dgm:spPr/>
    </dgm:pt>
    <dgm:pt modelId="{A6BBF46A-1B7F-0E4A-8A7B-7AB676DCBD83}" type="pres">
      <dgm:prSet presAssocID="{192E85D4-CF81-A740-B821-9781AF61479C}" presName="text2" presStyleLbl="fgAcc2" presStyleIdx="1" presStyleCnt="2">
        <dgm:presLayoutVars>
          <dgm:chPref val="3"/>
        </dgm:presLayoutVars>
      </dgm:prSet>
      <dgm:spPr/>
    </dgm:pt>
    <dgm:pt modelId="{6B51AEBD-8F24-4A42-8AC9-A26B445C7E5D}" type="pres">
      <dgm:prSet presAssocID="{192E85D4-CF81-A740-B821-9781AF61479C}" presName="hierChild3" presStyleCnt="0"/>
      <dgm:spPr/>
    </dgm:pt>
  </dgm:ptLst>
  <dgm:cxnLst>
    <dgm:cxn modelId="{B3C6D302-0B69-2C41-B5B3-6186D1CFCB16}" type="presOf" srcId="{7E8257EE-C16E-D84C-8200-5BF4571B365C}" destId="{9DD1A071-4B29-AB49-9566-B1950B172D76}" srcOrd="0" destOrd="0" presId="urn:microsoft.com/office/officeart/2005/8/layout/hierarchy1"/>
    <dgm:cxn modelId="{F4167C06-DE32-7841-9168-80E73E94940A}" type="presOf" srcId="{51968C26-72A1-E146-8B44-87231807CBE2}" destId="{7A57D2F7-5D29-6B4D-9ABE-A67F86ABED63}" srcOrd="0" destOrd="0" presId="urn:microsoft.com/office/officeart/2005/8/layout/hierarchy1"/>
    <dgm:cxn modelId="{CA0FE707-3938-A946-835C-47D44B2BC279}" srcId="{51968C26-72A1-E146-8B44-87231807CBE2}" destId="{7E8257EE-C16E-D84C-8200-5BF4571B365C}" srcOrd="0" destOrd="0" parTransId="{F258D44B-D75B-F344-9FBF-E7A58D7BB6C1}" sibTransId="{8AA4FDD4-46EB-3D44-A49A-0C9A69F608ED}"/>
    <dgm:cxn modelId="{A8089510-C8F5-9F49-B302-4E6F6CEB76B8}" srcId="{7E8257EE-C16E-D84C-8200-5BF4571B365C}" destId="{192E85D4-CF81-A740-B821-9781AF61479C}" srcOrd="1" destOrd="0" parTransId="{2A8F71CA-0E16-4B4F-AFDD-CDB39DAF5BA9}" sibTransId="{FE47ABAB-66B0-8944-A522-4786047B93B7}"/>
    <dgm:cxn modelId="{7C182A2A-D2D6-9E43-808B-5D0CEAA2EE52}" type="presOf" srcId="{2A8F71CA-0E16-4B4F-AFDD-CDB39DAF5BA9}" destId="{C5E14715-0EE7-6942-B643-827736E688EE}" srcOrd="0" destOrd="0" presId="urn:microsoft.com/office/officeart/2005/8/layout/hierarchy1"/>
    <dgm:cxn modelId="{B4C90351-5C3D-D84B-A277-76BECB30822C}" type="presOf" srcId="{612702B3-C0F4-844A-9BC0-F370B1DAEE93}" destId="{D67CB142-8EE0-F446-A11D-B05143B07751}" srcOrd="0" destOrd="0" presId="urn:microsoft.com/office/officeart/2005/8/layout/hierarchy1"/>
    <dgm:cxn modelId="{3F1E1294-532C-7243-9139-4EA8536290B9}" type="presOf" srcId="{DF882A26-3408-E44D-B2B7-B275EE879E7F}" destId="{753B1612-BA5A-5B44-A249-A3A04CB1E7A7}" srcOrd="0" destOrd="0" presId="urn:microsoft.com/office/officeart/2005/8/layout/hierarchy1"/>
    <dgm:cxn modelId="{84BEA99E-FDD5-AF44-8997-E4A3109FC076}" srcId="{7E8257EE-C16E-D84C-8200-5BF4571B365C}" destId="{DF882A26-3408-E44D-B2B7-B275EE879E7F}" srcOrd="0" destOrd="0" parTransId="{612702B3-C0F4-844A-9BC0-F370B1DAEE93}" sibTransId="{166D63C2-80B6-EE49-B18F-8A3D93E15C47}"/>
    <dgm:cxn modelId="{987B57A7-1B49-F14F-999F-7721A497E545}" type="presOf" srcId="{192E85D4-CF81-A740-B821-9781AF61479C}" destId="{A6BBF46A-1B7F-0E4A-8A7B-7AB676DCBD83}" srcOrd="0" destOrd="0" presId="urn:microsoft.com/office/officeart/2005/8/layout/hierarchy1"/>
    <dgm:cxn modelId="{25A97211-99EF-484E-94E5-216BE327B3A8}" type="presParOf" srcId="{7A57D2F7-5D29-6B4D-9ABE-A67F86ABED63}" destId="{BC4E38FB-58E6-344A-9D06-6BE5B0312203}" srcOrd="0" destOrd="0" presId="urn:microsoft.com/office/officeart/2005/8/layout/hierarchy1"/>
    <dgm:cxn modelId="{7EF7F409-3FCA-CE49-A4D8-55989FD5EA5F}" type="presParOf" srcId="{BC4E38FB-58E6-344A-9D06-6BE5B0312203}" destId="{423B1B15-1D92-3B49-B519-84D41693E3A8}" srcOrd="0" destOrd="0" presId="urn:microsoft.com/office/officeart/2005/8/layout/hierarchy1"/>
    <dgm:cxn modelId="{C4BFBCBE-0A6F-DF42-9E03-1F863137C9C8}" type="presParOf" srcId="{423B1B15-1D92-3B49-B519-84D41693E3A8}" destId="{43E1F0AB-47DC-4F4C-8631-48F360DCE600}" srcOrd="0" destOrd="0" presId="urn:microsoft.com/office/officeart/2005/8/layout/hierarchy1"/>
    <dgm:cxn modelId="{B32352B7-C738-044B-BF92-789F574BB1A0}" type="presParOf" srcId="{423B1B15-1D92-3B49-B519-84D41693E3A8}" destId="{9DD1A071-4B29-AB49-9566-B1950B172D76}" srcOrd="1" destOrd="0" presId="urn:microsoft.com/office/officeart/2005/8/layout/hierarchy1"/>
    <dgm:cxn modelId="{02D32E1C-C862-A041-809F-D0F625FE0CE3}" type="presParOf" srcId="{BC4E38FB-58E6-344A-9D06-6BE5B0312203}" destId="{19265F37-3EAE-6F40-9337-74BFC72111FA}" srcOrd="1" destOrd="0" presId="urn:microsoft.com/office/officeart/2005/8/layout/hierarchy1"/>
    <dgm:cxn modelId="{5FA19EC0-283B-CB47-BFA6-6DCDB3808969}" type="presParOf" srcId="{19265F37-3EAE-6F40-9337-74BFC72111FA}" destId="{D67CB142-8EE0-F446-A11D-B05143B07751}" srcOrd="0" destOrd="0" presId="urn:microsoft.com/office/officeart/2005/8/layout/hierarchy1"/>
    <dgm:cxn modelId="{86D17C8C-374D-D247-9689-676B8FACAC6B}" type="presParOf" srcId="{19265F37-3EAE-6F40-9337-74BFC72111FA}" destId="{61E4035C-8C98-CD40-A419-02F1FCC99735}" srcOrd="1" destOrd="0" presId="urn:microsoft.com/office/officeart/2005/8/layout/hierarchy1"/>
    <dgm:cxn modelId="{7DE1D4BF-FA29-E045-A982-36D8985BC1F1}" type="presParOf" srcId="{61E4035C-8C98-CD40-A419-02F1FCC99735}" destId="{2EB6DFAA-BBD4-9249-B588-9FEC1F9472B3}" srcOrd="0" destOrd="0" presId="urn:microsoft.com/office/officeart/2005/8/layout/hierarchy1"/>
    <dgm:cxn modelId="{02837E34-C07D-8142-A13F-3377E45E8CAF}" type="presParOf" srcId="{2EB6DFAA-BBD4-9249-B588-9FEC1F9472B3}" destId="{D7333969-4C2D-6648-99CB-D5EDDA9717D5}" srcOrd="0" destOrd="0" presId="urn:microsoft.com/office/officeart/2005/8/layout/hierarchy1"/>
    <dgm:cxn modelId="{A1366877-903E-0348-9D30-BD7C703A7398}" type="presParOf" srcId="{2EB6DFAA-BBD4-9249-B588-9FEC1F9472B3}" destId="{753B1612-BA5A-5B44-A249-A3A04CB1E7A7}" srcOrd="1" destOrd="0" presId="urn:microsoft.com/office/officeart/2005/8/layout/hierarchy1"/>
    <dgm:cxn modelId="{E4A4917E-FCF7-3C4B-BBE3-E2B8616CF24E}" type="presParOf" srcId="{61E4035C-8C98-CD40-A419-02F1FCC99735}" destId="{0234C02A-CA3F-DB45-9A26-EB9520225015}" srcOrd="1" destOrd="0" presId="urn:microsoft.com/office/officeart/2005/8/layout/hierarchy1"/>
    <dgm:cxn modelId="{98392771-600E-9848-9A50-B825DCB42920}" type="presParOf" srcId="{19265F37-3EAE-6F40-9337-74BFC72111FA}" destId="{C5E14715-0EE7-6942-B643-827736E688EE}" srcOrd="2" destOrd="0" presId="urn:microsoft.com/office/officeart/2005/8/layout/hierarchy1"/>
    <dgm:cxn modelId="{70E40144-4CB6-EC45-A976-BD68252B9681}" type="presParOf" srcId="{19265F37-3EAE-6F40-9337-74BFC72111FA}" destId="{F115B543-F81F-BA46-9EDE-304BC3AEE8F1}" srcOrd="3" destOrd="0" presId="urn:microsoft.com/office/officeart/2005/8/layout/hierarchy1"/>
    <dgm:cxn modelId="{DA837BCA-7359-D849-B892-2DB26FE3C75A}" type="presParOf" srcId="{F115B543-F81F-BA46-9EDE-304BC3AEE8F1}" destId="{35DF4EE1-E2D9-1148-8359-F040492D77DC}" srcOrd="0" destOrd="0" presId="urn:microsoft.com/office/officeart/2005/8/layout/hierarchy1"/>
    <dgm:cxn modelId="{D51D2760-13F2-AF4C-8193-631DF9839DB5}" type="presParOf" srcId="{35DF4EE1-E2D9-1148-8359-F040492D77DC}" destId="{698C14EB-1598-234D-8DA8-3B416EDC586A}" srcOrd="0" destOrd="0" presId="urn:microsoft.com/office/officeart/2005/8/layout/hierarchy1"/>
    <dgm:cxn modelId="{88EB33B0-8568-E94B-92DD-AA04BA28175E}" type="presParOf" srcId="{35DF4EE1-E2D9-1148-8359-F040492D77DC}" destId="{A6BBF46A-1B7F-0E4A-8A7B-7AB676DCBD83}" srcOrd="1" destOrd="0" presId="urn:microsoft.com/office/officeart/2005/8/layout/hierarchy1"/>
    <dgm:cxn modelId="{21F58AF5-DAC8-3A46-8C35-8CF5FCB8F199}" type="presParOf" srcId="{F115B543-F81F-BA46-9EDE-304BC3AEE8F1}" destId="{6B51AEBD-8F24-4A42-8AC9-A26B445C7E5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E14715-0EE7-6942-B643-827736E688EE}">
      <dsp:nvSpPr>
        <dsp:cNvPr id="0" name=""/>
        <dsp:cNvSpPr/>
      </dsp:nvSpPr>
      <dsp:spPr>
        <a:xfrm>
          <a:off x="4275627" y="929282"/>
          <a:ext cx="893929" cy="4254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917"/>
              </a:lnTo>
              <a:lnTo>
                <a:pt x="893929" y="289917"/>
              </a:lnTo>
              <a:lnTo>
                <a:pt x="893929" y="42542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7CB142-8EE0-F446-A11D-B05143B07751}">
      <dsp:nvSpPr>
        <dsp:cNvPr id="0" name=""/>
        <dsp:cNvSpPr/>
      </dsp:nvSpPr>
      <dsp:spPr>
        <a:xfrm>
          <a:off x="3381698" y="929282"/>
          <a:ext cx="893929" cy="425428"/>
        </a:xfrm>
        <a:custGeom>
          <a:avLst/>
          <a:gdLst/>
          <a:ahLst/>
          <a:cxnLst/>
          <a:rect l="0" t="0" r="0" b="0"/>
          <a:pathLst>
            <a:path>
              <a:moveTo>
                <a:pt x="893929" y="0"/>
              </a:moveTo>
              <a:lnTo>
                <a:pt x="893929" y="289917"/>
              </a:lnTo>
              <a:lnTo>
                <a:pt x="0" y="289917"/>
              </a:lnTo>
              <a:lnTo>
                <a:pt x="0" y="42542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E1F0AB-47DC-4F4C-8631-48F360DCE600}">
      <dsp:nvSpPr>
        <dsp:cNvPr id="0" name=""/>
        <dsp:cNvSpPr/>
      </dsp:nvSpPr>
      <dsp:spPr>
        <a:xfrm>
          <a:off x="3544231" y="408"/>
          <a:ext cx="1462793" cy="9288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D1A071-4B29-AB49-9566-B1950B172D76}">
      <dsp:nvSpPr>
        <dsp:cNvPr id="0" name=""/>
        <dsp:cNvSpPr/>
      </dsp:nvSpPr>
      <dsp:spPr>
        <a:xfrm>
          <a:off x="3706763" y="154814"/>
          <a:ext cx="1462793" cy="928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Autonomic Nervous System</a:t>
          </a:r>
        </a:p>
      </dsp:txBody>
      <dsp:txXfrm>
        <a:off x="3733969" y="182020"/>
        <a:ext cx="1408381" cy="874461"/>
      </dsp:txXfrm>
    </dsp:sp>
    <dsp:sp modelId="{D7333969-4C2D-6648-99CB-D5EDDA9717D5}">
      <dsp:nvSpPr>
        <dsp:cNvPr id="0" name=""/>
        <dsp:cNvSpPr/>
      </dsp:nvSpPr>
      <dsp:spPr>
        <a:xfrm>
          <a:off x="2650302" y="1354711"/>
          <a:ext cx="1462793" cy="9288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3B1612-BA5A-5B44-A249-A3A04CB1E7A7}">
      <dsp:nvSpPr>
        <dsp:cNvPr id="0" name=""/>
        <dsp:cNvSpPr/>
      </dsp:nvSpPr>
      <dsp:spPr>
        <a:xfrm>
          <a:off x="2812834" y="1509117"/>
          <a:ext cx="1462793" cy="928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Sympathetic</a:t>
          </a:r>
        </a:p>
      </dsp:txBody>
      <dsp:txXfrm>
        <a:off x="2840040" y="1536323"/>
        <a:ext cx="1408381" cy="874461"/>
      </dsp:txXfrm>
    </dsp:sp>
    <dsp:sp modelId="{698C14EB-1598-234D-8DA8-3B416EDC586A}">
      <dsp:nvSpPr>
        <dsp:cNvPr id="0" name=""/>
        <dsp:cNvSpPr/>
      </dsp:nvSpPr>
      <dsp:spPr>
        <a:xfrm>
          <a:off x="4438160" y="1354711"/>
          <a:ext cx="1462793" cy="9288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BBF46A-1B7F-0E4A-8A7B-7AB676DCBD83}">
      <dsp:nvSpPr>
        <dsp:cNvPr id="0" name=""/>
        <dsp:cNvSpPr/>
      </dsp:nvSpPr>
      <dsp:spPr>
        <a:xfrm>
          <a:off x="4600692" y="1509117"/>
          <a:ext cx="1462793" cy="9288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Parasympathetic</a:t>
          </a:r>
        </a:p>
      </dsp:txBody>
      <dsp:txXfrm>
        <a:off x="4627898" y="1536323"/>
        <a:ext cx="1408381" cy="8744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D8B68-FC47-A14C-8C17-8B077AAD95F1}" type="datetimeFigureOut">
              <a:rPr lang="en-SA" smtClean="0"/>
              <a:t>04/09/2021 R</a:t>
            </a:fld>
            <a:endParaRPr lang="en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364B9-1947-E04A-B495-FCEDA5A1119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870349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/>
              <a:t>Based on the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anatomical, physiological and pharmacological </a:t>
            </a:r>
            <a:r>
              <a:rPr lang="en-US" sz="2400" dirty="0"/>
              <a:t>characteristics, the autonomic nervous system is divided into: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en-US" u="sng" dirty="0">
                <a:solidFill>
                  <a:srgbClr val="FF0000"/>
                </a:solidFill>
              </a:rPr>
              <a:t>Sympathetic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/>
              <a:t> Activated during exercise, excitement, and emergencies.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fight, flight, or fright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”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en-US" u="sng" dirty="0">
                <a:solidFill>
                  <a:srgbClr val="FF0000"/>
                </a:solidFill>
              </a:rPr>
              <a:t>Parasympathetic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/>
              <a:t>Concerned with conserving energy.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 and digest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”</a:t>
            </a:r>
            <a:endParaRPr lang="en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364B9-1947-E04A-B495-FCEDA5A11193}" type="slidenum">
              <a:rPr lang="en-SA" smtClean="0"/>
              <a:t>5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835201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1BE9F-A943-8A40-84F5-4A78E44A5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F4F912-35EC-6F43-8D7E-3905F6CCF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3A09F-0388-0342-8F98-67F241AD8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449AA12-8195-4182-A7AC-2E7E59DFBDAF}" type="datetimeFigureOut">
              <a:rPr lang="en-US" smtClean="0"/>
              <a:pPr algn="r"/>
              <a:t>9/4/21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17DB7-1F39-C441-BF6B-385CCA5C9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C7F78-6617-9648-8BD8-C8284F471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37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5B294-AA2C-174D-BF4E-51BAE6B9A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6963CC-7AFE-4D4F-8E01-C96616814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FDAA1-46A1-4547-9A9A-CD7CBDB96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66A00-15E8-6147-8E98-19CC7101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4CA5B-6DB7-4E4F-BB4D-D620849B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33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85C5DA-8F67-DF45-9314-17805649F5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6A4E6A-F031-5F47-BAAC-6F0A9D9A11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C67D6-E2A2-B544-B661-515BC02DC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C28C5-52D3-B440-B7F8-CF1B865C1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3ECBE-CCC0-724B-86C0-B9AE2AF62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0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54AE-6F6A-5140-A6E6-F55F5FCD2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3E8D6-11DF-AA43-99AF-EF91C738A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B840A-8A4C-1646-AF29-8678D1171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A681F-975C-984E-800C-70B04A98D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F8AD8-17F1-D846-BD89-F976B288F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4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780D2-F247-1C43-966D-C1CE7B21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2270C-6C1F-DE45-B6AF-03623BFA3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AAFDA-242A-BA41-B06A-BA4F4FBE7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6C099-F4BD-7443-B14A-5899212FA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F88CE-C5CA-2448-BBD6-2ED2ADAA2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13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74BDC-01DD-A04E-AB99-4B6341CF2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622D2-66A8-C147-BD22-8348A1F613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A33EBB-9777-D244-95BF-85512F5EF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204F5-32DC-234A-9756-7249E105B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2EDC0D-9002-9B42-A098-A7E38DC4F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1139B-CA8B-394D-9945-C61685C2D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21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1747D-B97B-3B46-9BA6-BDA9C2E4B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F1E08-89F4-984E-AA61-3BA282E54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165C9-2CB7-DB48-A9F3-D91834753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D7CA59-65C2-8349-9516-9D890B85E3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E1DC59-71BD-F84B-B8DC-A10D6ADC3B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29E8BF-0489-DA4A-949C-FDF9A12FD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0706D1-CAB3-8E47-89C1-4359BBFD8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5C49BE-9FD8-8B43-B571-6B5F8B8D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65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BFFD3-B7E7-B94A-AB15-1B696470C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1DE015-E884-2C45-8623-B6ABB1BF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61F285-82F8-EE4C-AA55-DBFCE65D9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CFCD48-23E1-9142-927D-D64F7F7FA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2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27B777-63C7-E343-8BEF-753816DB7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898591-14C4-F44A-BFBA-44A11A069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E2A1C-E3B8-2146-ADD9-9ACB809A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19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BC0A8-3475-2145-B70B-6A006CBCA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0AAFE-27BF-8E41-9F0F-F6674CD9E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99E20-3F67-D74A-967B-0EFF8FF95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1401E-C43A-A84B-9645-341AE8956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760B4B-5427-4F4C-825D-A140C8F5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8071B-3FF6-AE44-AF6A-0A6B325E0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52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29CBA-1FC8-DF4C-A77B-8B47FAFB4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626542-6356-EC46-A245-DD1C9A202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5929FB-0E6F-D140-BE8C-E8EDD6D3F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F4652-C2C3-394D-B9B9-60500EB1E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41AF2-DBC5-9642-8AAB-437D44508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35019-691A-FF4B-8354-B64C14B39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18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6EA407-D490-A04F-A725-3F267CAB8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B297A-07BB-6044-9961-D72D0D99D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44F35-2978-8841-A7A6-FB965768FA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AA12-8195-4182-A7AC-2E7E59DFBDAF}" type="datetimeFigureOut">
              <a:rPr lang="en-US" smtClean="0"/>
              <a:pPr/>
              <a:t>9/4/21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12477-FE62-674C-AB2F-16BEFC257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EB1F5-4C2F-1C42-9C96-D455C22AE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8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gif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human brain&#10;&#10;Description automatically generated with low confidence">
            <a:extLst>
              <a:ext uri="{FF2B5EF4-FFF2-40B4-BE49-F238E27FC236}">
                <a16:creationId xmlns:a16="http://schemas.microsoft.com/office/drawing/2014/main" id="{E53487CD-C9F3-B44A-848F-BE4738C4F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80" r="9712"/>
          <a:stretch/>
        </p:blipFill>
        <p:spPr>
          <a:xfrm>
            <a:off x="20" y="10"/>
            <a:ext cx="4651228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2D2390-0273-484E-A64F-8B1A4E058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8910" y="1582134"/>
            <a:ext cx="8452021" cy="155041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48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Autonomic Nervous System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A5FC955-2162-4446-96B2-EAE50C717DA6}"/>
              </a:ext>
            </a:extLst>
          </p:cNvPr>
          <p:cNvSpPr txBox="1">
            <a:spLocks/>
          </p:cNvSpPr>
          <p:nvPr/>
        </p:nvSpPr>
        <p:spPr>
          <a:xfrm>
            <a:off x="4979236" y="4714677"/>
            <a:ext cx="6881728" cy="2164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1800" b="1" dirty="0"/>
              <a:t>Dr. SAMEERAH SHAHEEN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endParaRPr lang="en-US" sz="1800" b="1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1600" b="1" dirty="0"/>
              <a:t>Assistant Professor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1600" dirty="0"/>
              <a:t>MBBS, </a:t>
            </a:r>
            <a:r>
              <a:rPr lang="en-US" sz="1600" dirty="0" err="1"/>
              <a:t>Msc</a:t>
            </a:r>
            <a:r>
              <a:rPr lang="en-US" sz="1600" dirty="0"/>
              <a:t>, PhD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1600" dirty="0" err="1"/>
              <a:t>sshahee@ksu.edu.sa</a:t>
            </a:r>
            <a:r>
              <a:rPr lang="en-US" sz="1600" dirty="0"/>
              <a:t> </a:t>
            </a:r>
          </a:p>
          <a:p>
            <a:pPr>
              <a:lnSpc>
                <a:spcPct val="110000"/>
              </a:lnSpc>
              <a:buClr>
                <a:schemeClr val="accent1"/>
              </a:buClr>
            </a:pPr>
            <a:r>
              <a:rPr lang="en-US" sz="1600" dirty="0"/>
              <a:t>05 September 2021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9A61858-BCDA-A24E-81B6-51361363E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327" y="105151"/>
            <a:ext cx="2230282" cy="82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517ED4A-15DF-AB42-8B9F-64495F02ADE6}"/>
              </a:ext>
            </a:extLst>
          </p:cNvPr>
          <p:cNvSpPr txBox="1"/>
          <p:nvPr/>
        </p:nvSpPr>
        <p:spPr>
          <a:xfrm>
            <a:off x="5806518" y="3428996"/>
            <a:ext cx="4991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A" sz="3200" b="1" dirty="0">
                <a:solidFill>
                  <a:schemeClr val="accent1">
                    <a:lumMod val="75000"/>
                  </a:schemeClr>
                </a:solidFill>
              </a:rPr>
              <a:t>Department of Anatomy</a:t>
            </a:r>
          </a:p>
        </p:txBody>
      </p:sp>
    </p:spTree>
    <p:extLst>
      <p:ext uri="{BB962C8B-B14F-4D97-AF65-F5344CB8AC3E}">
        <p14:creationId xmlns:p14="http://schemas.microsoft.com/office/powerpoint/2010/main" val="4120928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t22">
            <a:extLst>
              <a:ext uri="{FF2B5EF4-FFF2-40B4-BE49-F238E27FC236}">
                <a16:creationId xmlns:a16="http://schemas.microsoft.com/office/drawing/2014/main" id="{12799205-068E-7347-B063-5A757767A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8777" y="24081"/>
            <a:ext cx="3727680" cy="637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D7DCEAD-3A73-624A-BB09-D995C2F6B5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19" t="26458" r="48589" b="33334"/>
          <a:stretch/>
        </p:blipFill>
        <p:spPr>
          <a:xfrm>
            <a:off x="4774461" y="2531741"/>
            <a:ext cx="3145313" cy="3253820"/>
          </a:xfrm>
          <a:prstGeom prst="rect">
            <a:avLst/>
          </a:prstGeom>
        </p:spPr>
      </p:pic>
      <p:cxnSp>
        <p:nvCxnSpPr>
          <p:cNvPr id="19" name="Straight Connector 1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ontent Placeholder 4" descr="177493">
            <a:extLst>
              <a:ext uri="{FF2B5EF4-FFF2-40B4-BE49-F238E27FC236}">
                <a16:creationId xmlns:a16="http://schemas.microsoft.com/office/drawing/2014/main" id="{1BBD20E6-FE05-9E4D-92FB-219FA2B2F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" b="5000"/>
          <a:stretch>
            <a:fillRect/>
          </a:stretch>
        </p:blipFill>
        <p:spPr>
          <a:xfrm>
            <a:off x="346206" y="799527"/>
            <a:ext cx="3999253" cy="494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9547CB-7150-6C4A-BA09-07EE584E5AC3}"/>
              </a:ext>
            </a:extLst>
          </p:cNvPr>
          <p:cNvSpPr/>
          <p:nvPr/>
        </p:nvSpPr>
        <p:spPr>
          <a:xfrm>
            <a:off x="5552305" y="617133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/>
            </a:pPr>
            <a:r>
              <a:rPr lang="en-US" sz="2400" dirty="0"/>
              <a:t>Paravertebral forming sympathetic chain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0BF9A19-AF71-4948-BE36-FE99D0DAAD84}"/>
              </a:ext>
            </a:extLst>
          </p:cNvPr>
          <p:cNvSpPr txBox="1">
            <a:spLocks/>
          </p:cNvSpPr>
          <p:nvPr/>
        </p:nvSpPr>
        <p:spPr>
          <a:xfrm>
            <a:off x="3700818" y="0"/>
            <a:ext cx="4790364" cy="7921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latin typeface="+mn-lt"/>
              </a:rPr>
              <a:t>Sympathetic Ganglia</a:t>
            </a:r>
            <a:endParaRPr lang="en-US" sz="4000" b="1" dirty="0"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F5A6EB-2F9B-5C45-AE28-B1167DCF7D03}"/>
              </a:ext>
            </a:extLst>
          </p:cNvPr>
          <p:cNvSpPr/>
          <p:nvPr/>
        </p:nvSpPr>
        <p:spPr>
          <a:xfrm>
            <a:off x="-241392" y="6068524"/>
            <a:ext cx="47865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2400" dirty="0"/>
              <a:t>Prevertebral: celiac &amp; mesenteric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E006B8-1D77-C04D-BA6D-8D88AB32C4EA}"/>
              </a:ext>
            </a:extLst>
          </p:cNvPr>
          <p:cNvSpPr/>
          <p:nvPr/>
        </p:nvSpPr>
        <p:spPr>
          <a:xfrm>
            <a:off x="4774461" y="945637"/>
            <a:ext cx="2924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/>
              <a:t>Located nearer the central nervous system as: </a:t>
            </a:r>
          </a:p>
        </p:txBody>
      </p:sp>
    </p:spTree>
    <p:extLst>
      <p:ext uri="{BB962C8B-B14F-4D97-AF65-F5344CB8AC3E}">
        <p14:creationId xmlns:p14="http://schemas.microsoft.com/office/powerpoint/2010/main" val="3414246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F0DD1-5365-A54C-8AE6-5A2C0E5DF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5" y="-122652"/>
            <a:ext cx="4967416" cy="18005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4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Paravertebral Ganglia</a:t>
            </a:r>
            <a:endParaRPr lang="en-US" sz="4000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DA59184D-6C63-1E4A-AEC9-2BBB6DFD98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0066" y="1486559"/>
            <a:ext cx="5144561" cy="3553581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2400" dirty="0"/>
              <a:t>They are interconnected to form </a:t>
            </a:r>
          </a:p>
          <a:p>
            <a:pPr marL="0" indent="0">
              <a:buNone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2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sympathetic chains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marL="0" indent="0">
              <a:buNone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one on each side of vertebral column.</a:t>
            </a:r>
          </a:p>
          <a:p>
            <a:pPr marL="0" indent="0">
              <a:buNone/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/>
              <a:t>Number of ganglia:</a:t>
            </a:r>
          </a:p>
          <a:p>
            <a:pPr marL="514350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</a:t>
            </a:r>
            <a:r>
              <a:rPr lang="en-US" sz="2400" dirty="0"/>
              <a:t> in </a:t>
            </a:r>
            <a:r>
              <a:rPr lang="en-US" sz="2400" b="1" dirty="0">
                <a:solidFill>
                  <a:srgbClr val="C00000"/>
                </a:solidFill>
              </a:rPr>
              <a:t>cervical</a:t>
            </a:r>
            <a:r>
              <a:rPr lang="en-US" sz="2400" dirty="0"/>
              <a:t> part of chain</a:t>
            </a:r>
          </a:p>
          <a:p>
            <a:pPr marL="514350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Eleven to twelve </a:t>
            </a:r>
            <a:r>
              <a:rPr lang="en-US" sz="2400" dirty="0"/>
              <a:t>in </a:t>
            </a:r>
            <a:r>
              <a:rPr lang="en-US" sz="2400" b="1" dirty="0">
                <a:solidFill>
                  <a:srgbClr val="C00000"/>
                </a:solidFill>
              </a:rPr>
              <a:t>thoracic </a:t>
            </a:r>
            <a:r>
              <a:rPr lang="en-US" sz="2400" dirty="0"/>
              <a:t>part</a:t>
            </a:r>
          </a:p>
          <a:p>
            <a:pPr marL="514350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</a:t>
            </a:r>
            <a:r>
              <a:rPr lang="en-US" sz="2400" b="1" dirty="0"/>
              <a:t> </a:t>
            </a:r>
            <a:r>
              <a:rPr lang="en-US" sz="2400" dirty="0"/>
              <a:t>in </a:t>
            </a:r>
            <a:r>
              <a:rPr lang="en-US" sz="2400" b="1" dirty="0">
                <a:solidFill>
                  <a:srgbClr val="C00000"/>
                </a:solidFill>
              </a:rPr>
              <a:t>lumbar</a:t>
            </a:r>
            <a:r>
              <a:rPr lang="en-US" sz="2400" b="1" dirty="0"/>
              <a:t> </a:t>
            </a:r>
            <a:r>
              <a:rPr lang="en-US" sz="2400" dirty="0"/>
              <a:t>&amp;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C00000"/>
                </a:solidFill>
              </a:rPr>
              <a:t>sacral</a:t>
            </a:r>
            <a:r>
              <a:rPr lang="en-US" sz="2400" b="1" dirty="0"/>
              <a:t> </a:t>
            </a:r>
            <a:r>
              <a:rPr lang="en-US" sz="2400" dirty="0"/>
              <a:t>parts each.</a:t>
            </a:r>
          </a:p>
          <a:p>
            <a:pPr marL="514350">
              <a:defRPr/>
            </a:pPr>
            <a:endParaRPr lang="en-US" sz="2400" dirty="0"/>
          </a:p>
          <a:p>
            <a:pPr>
              <a:buFont typeface="Wingdings" pitchFamily="2" charset="2"/>
              <a:buChar char="§"/>
              <a:defRPr/>
            </a:pPr>
            <a:r>
              <a:rPr lang="en-US" sz="2400" dirty="0"/>
              <a:t>The chains end into a common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‘ganglion impar’ </a:t>
            </a:r>
            <a:r>
              <a:rPr lang="en-US" sz="2400" dirty="0"/>
              <a:t>in front of coccyx</a:t>
            </a:r>
          </a:p>
          <a:p>
            <a:pPr>
              <a:defRPr/>
            </a:pPr>
            <a:endParaRPr lang="en-US" sz="2400" dirty="0"/>
          </a:p>
        </p:txBody>
      </p:sp>
      <p:pic>
        <p:nvPicPr>
          <p:cNvPr id="8" name="Picture 7" descr="st22">
            <a:extLst>
              <a:ext uri="{FF2B5EF4-FFF2-40B4-BE49-F238E27FC236}">
                <a16:creationId xmlns:a16="http://schemas.microsoft.com/office/drawing/2014/main" id="{838F32B0-9C84-AA4F-940D-861FAB5D9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832" y="194324"/>
            <a:ext cx="3461102" cy="6469351"/>
          </a:xfrm>
          <a:prstGeom prst="rect">
            <a:avLst/>
          </a:prstGeom>
        </p:spPr>
      </p:pic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30F875AC-2EC5-8049-ADE3-03FFFC029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931" y="292283"/>
            <a:ext cx="1879600" cy="6045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4D7D1E6-3627-4949-ADE4-8E1411855334}"/>
              </a:ext>
            </a:extLst>
          </p:cNvPr>
          <p:cNvSpPr txBox="1">
            <a:spLocks noChangeArrowheads="1"/>
          </p:cNvSpPr>
          <p:nvPr/>
        </p:nvSpPr>
        <p:spPr>
          <a:xfrm>
            <a:off x="846772" y="1861794"/>
            <a:ext cx="4477275" cy="3711103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90000"/>
              <a:buBlip>
                <a:blip r:embed="rId2"/>
              </a:buBlip>
              <a:defRPr/>
            </a:pPr>
            <a:endParaRPr lang="en-US" sz="2400" kern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90000"/>
              <a:buBlip>
                <a:blip r:embed="rId2"/>
              </a:buBlip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Run in the ventral roots of the spinal nerve.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90000"/>
              <a:buBlip>
                <a:blip r:embed="rId2"/>
              </a:buBlip>
              <a:defRPr/>
            </a:pPr>
            <a:endParaRPr lang="en-US" sz="2400" kern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90000"/>
              <a:buBlip>
                <a:blip r:embed="rId2"/>
              </a:buBlip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Travel through the </a:t>
            </a:r>
            <a:r>
              <a:rPr lang="en-US" sz="2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spinal nerve, </a:t>
            </a: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and then join the sympathetic chain via the </a:t>
            </a:r>
            <a:r>
              <a:rPr lang="en-US" sz="2400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white rami communicans</a:t>
            </a: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(WRC).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endParaRPr lang="en-US" sz="2400" kern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Content Placeholder 3" descr="autonomic 003.jpg">
            <a:extLst>
              <a:ext uri="{FF2B5EF4-FFF2-40B4-BE49-F238E27FC236}">
                <a16:creationId xmlns:a16="http://schemas.microsoft.com/office/drawing/2014/main" id="{E531D4F2-703B-F043-BD37-7C7688179D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88" t="6364" r="7715"/>
          <a:stretch>
            <a:fillRect/>
          </a:stretch>
        </p:blipFill>
        <p:spPr>
          <a:xfrm>
            <a:off x="5951538" y="981075"/>
            <a:ext cx="4476750" cy="446405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7B5C42E6-3F72-A946-9729-215513649CF9}"/>
              </a:ext>
            </a:extLst>
          </p:cNvPr>
          <p:cNvSpPr/>
          <p:nvPr/>
        </p:nvSpPr>
        <p:spPr>
          <a:xfrm>
            <a:off x="6843713" y="2732089"/>
            <a:ext cx="2398712" cy="1239837"/>
          </a:xfrm>
          <a:custGeom>
            <a:avLst/>
            <a:gdLst>
              <a:gd name="connsiteX0" fmla="*/ 2275 w 2397457"/>
              <a:gd name="connsiteY0" fmla="*/ 147851 h 1239672"/>
              <a:gd name="connsiteX1" fmla="*/ 2275 w 2397457"/>
              <a:gd name="connsiteY1" fmla="*/ 379863 h 1239672"/>
              <a:gd name="connsiteX2" fmla="*/ 15923 w 2397457"/>
              <a:gd name="connsiteY2" fmla="*/ 543636 h 1239672"/>
              <a:gd name="connsiteX3" fmla="*/ 97809 w 2397457"/>
              <a:gd name="connsiteY3" fmla="*/ 666466 h 1239672"/>
              <a:gd name="connsiteX4" fmla="*/ 479947 w 2397457"/>
              <a:gd name="connsiteY4" fmla="*/ 393510 h 1239672"/>
              <a:gd name="connsiteX5" fmla="*/ 1012209 w 2397457"/>
              <a:gd name="connsiteY5" fmla="*/ 79612 h 1239672"/>
              <a:gd name="connsiteX6" fmla="*/ 1476233 w 2397457"/>
              <a:gd name="connsiteY6" fmla="*/ 11373 h 1239672"/>
              <a:gd name="connsiteX7" fmla="*/ 1926609 w 2397457"/>
              <a:gd name="connsiteY7" fmla="*/ 147851 h 1239672"/>
              <a:gd name="connsiteX8" fmla="*/ 2336042 w 2397457"/>
              <a:gd name="connsiteY8" fmla="*/ 352567 h 1239672"/>
              <a:gd name="connsiteX9" fmla="*/ 2295099 w 2397457"/>
              <a:gd name="connsiteY9" fmla="*/ 748352 h 1239672"/>
              <a:gd name="connsiteX10" fmla="*/ 2049439 w 2397457"/>
              <a:gd name="connsiteY10" fmla="*/ 1021307 h 1239672"/>
              <a:gd name="connsiteX11" fmla="*/ 1831075 w 2397457"/>
              <a:gd name="connsiteY11" fmla="*/ 1185080 h 1239672"/>
              <a:gd name="connsiteX12" fmla="*/ 1599063 w 2397457"/>
              <a:gd name="connsiteY12" fmla="*/ 1239672 h 12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97457" h="1239672">
                <a:moveTo>
                  <a:pt x="2275" y="147851"/>
                </a:moveTo>
                <a:cubicBezTo>
                  <a:pt x="1137" y="230875"/>
                  <a:pt x="0" y="313899"/>
                  <a:pt x="2275" y="379863"/>
                </a:cubicBezTo>
                <a:cubicBezTo>
                  <a:pt x="4550" y="445827"/>
                  <a:pt x="1" y="495869"/>
                  <a:pt x="15923" y="543636"/>
                </a:cubicBezTo>
                <a:cubicBezTo>
                  <a:pt x="31845" y="591403"/>
                  <a:pt x="20472" y="691487"/>
                  <a:pt x="97809" y="666466"/>
                </a:cubicBezTo>
                <a:cubicBezTo>
                  <a:pt x="175146" y="641445"/>
                  <a:pt x="327547" y="491319"/>
                  <a:pt x="479947" y="393510"/>
                </a:cubicBezTo>
                <a:cubicBezTo>
                  <a:pt x="632347" y="295701"/>
                  <a:pt x="846161" y="143301"/>
                  <a:pt x="1012209" y="79612"/>
                </a:cubicBezTo>
                <a:cubicBezTo>
                  <a:pt x="1178257" y="15923"/>
                  <a:pt x="1323833" y="0"/>
                  <a:pt x="1476233" y="11373"/>
                </a:cubicBezTo>
                <a:cubicBezTo>
                  <a:pt x="1628633" y="22746"/>
                  <a:pt x="1783308" y="90985"/>
                  <a:pt x="1926609" y="147851"/>
                </a:cubicBezTo>
                <a:cubicBezTo>
                  <a:pt x="2069910" y="204717"/>
                  <a:pt x="2274627" y="252484"/>
                  <a:pt x="2336042" y="352567"/>
                </a:cubicBezTo>
                <a:cubicBezTo>
                  <a:pt x="2397457" y="452650"/>
                  <a:pt x="2342866" y="636895"/>
                  <a:pt x="2295099" y="748352"/>
                </a:cubicBezTo>
                <a:cubicBezTo>
                  <a:pt x="2247332" y="859809"/>
                  <a:pt x="2126776" y="948519"/>
                  <a:pt x="2049439" y="1021307"/>
                </a:cubicBezTo>
                <a:cubicBezTo>
                  <a:pt x="1972102" y="1094095"/>
                  <a:pt x="1906137" y="1148686"/>
                  <a:pt x="1831075" y="1185080"/>
                </a:cubicBezTo>
                <a:cubicBezTo>
                  <a:pt x="1756013" y="1221474"/>
                  <a:pt x="1677538" y="1230573"/>
                  <a:pt x="1599063" y="1239672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D735E6-4082-3A4F-9F5E-64BCC7B5626F}"/>
              </a:ext>
            </a:extLst>
          </p:cNvPr>
          <p:cNvSpPr/>
          <p:nvPr/>
        </p:nvSpPr>
        <p:spPr>
          <a:xfrm>
            <a:off x="599637" y="749319"/>
            <a:ext cx="43652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Preganglionic fibers</a:t>
            </a:r>
            <a:endParaRPr lang="en-SA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62354D0-4CC4-D34B-A939-D244083452F7}"/>
              </a:ext>
            </a:extLst>
          </p:cNvPr>
          <p:cNvSpPr txBox="1">
            <a:spLocks noChangeArrowheads="1"/>
          </p:cNvSpPr>
          <p:nvPr/>
        </p:nvSpPr>
        <p:spPr>
          <a:xfrm>
            <a:off x="425171" y="1199118"/>
            <a:ext cx="5670829" cy="5078113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90000"/>
              <a:buBlip>
                <a:blip r:embed="rId2"/>
              </a:buBlip>
              <a:defRPr/>
            </a:pPr>
            <a:r>
              <a:rPr lang="en-US" sz="2400" dirty="0">
                <a:latin typeface="+mj-lt"/>
              </a:rPr>
              <a:t>Within the </a:t>
            </a:r>
            <a:r>
              <a:rPr lang="en-US" sz="2400" b="1" dirty="0">
                <a:latin typeface="+mj-lt"/>
              </a:rPr>
              <a:t>sympathetic chain</a:t>
            </a:r>
            <a:r>
              <a:rPr lang="en-US" sz="2400" dirty="0">
                <a:latin typeface="+mj-lt"/>
              </a:rPr>
              <a:t>, these fibers may:</a:t>
            </a: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90000"/>
              <a:buFont typeface="+mj-lt"/>
              <a:buAutoNum type="arabicPeriod"/>
              <a:defRPr/>
            </a:pPr>
            <a:r>
              <a:rPr lang="en-US" sz="2400" dirty="0">
                <a:latin typeface="+mj-lt"/>
              </a:rPr>
              <a:t>Ascend, descend or remain at the same level to synapse with neurons (postganglionic) of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paravertebral ganglia </a:t>
            </a:r>
            <a:r>
              <a:rPr lang="en-US" sz="2400" dirty="0">
                <a:latin typeface="+mj-lt"/>
              </a:rPr>
              <a:t>located in sympathetic chain.</a:t>
            </a: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90000"/>
              <a:buFont typeface="+mj-lt"/>
              <a:buAutoNum type="arabicPeriod"/>
              <a:defRPr/>
            </a:pPr>
            <a:endParaRPr lang="en-US" sz="2400" dirty="0">
              <a:latin typeface="+mj-lt"/>
            </a:endParaRPr>
          </a:p>
          <a:p>
            <a:pPr marL="457200" indent="-457200">
              <a:spcBef>
                <a:spcPct val="20000"/>
              </a:spcBef>
              <a:buClr>
                <a:schemeClr val="hlink"/>
              </a:buClr>
              <a:buSzPct val="90000"/>
              <a:buFont typeface="+mj-lt"/>
              <a:buAutoNum type="arabicPeriod"/>
              <a:defRPr/>
            </a:pPr>
            <a:r>
              <a:rPr lang="en-US" sz="2400" dirty="0">
                <a:latin typeface="+mj-lt"/>
              </a:rPr>
              <a:t>Leave the sympathetic chain (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without synapse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 </a:t>
            </a:r>
            <a:r>
              <a:rPr lang="en-US" sz="2400" dirty="0">
                <a:latin typeface="+mj-lt"/>
              </a:rPr>
              <a:t>to reach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coeliac &amp; mesenteric ganglia </a:t>
            </a:r>
            <a:r>
              <a:rPr lang="en-US" sz="2400" dirty="0">
                <a:latin typeface="+mj-lt"/>
              </a:rPr>
              <a:t>(around branches of abdominal aorta) to </a:t>
            </a:r>
            <a:r>
              <a:rPr lang="en-US" sz="2400" b="1" dirty="0">
                <a:latin typeface="+mj-lt"/>
              </a:rPr>
              <a:t>synapse </a:t>
            </a:r>
            <a:r>
              <a:rPr lang="en-US" sz="2400" dirty="0">
                <a:latin typeface="+mj-lt"/>
              </a:rPr>
              <a:t>with their neurons (postganglionic).</a:t>
            </a:r>
            <a:endParaRPr lang="en-US" sz="2400" kern="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7" name="Content Placeholder 3" descr="autonomic 003.jpg">
            <a:extLst>
              <a:ext uri="{FF2B5EF4-FFF2-40B4-BE49-F238E27FC236}">
                <a16:creationId xmlns:a16="http://schemas.microsoft.com/office/drawing/2014/main" id="{B08D6C95-FA39-334E-9D8D-41F43BEBE9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88" t="6364" r="7715"/>
          <a:stretch>
            <a:fillRect/>
          </a:stretch>
        </p:blipFill>
        <p:spPr>
          <a:xfrm>
            <a:off x="6384925" y="1196975"/>
            <a:ext cx="4114800" cy="410368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32C71E84-18F0-1548-B759-539D16758536}"/>
              </a:ext>
            </a:extLst>
          </p:cNvPr>
          <p:cNvSpPr/>
          <p:nvPr/>
        </p:nvSpPr>
        <p:spPr>
          <a:xfrm>
            <a:off x="8350250" y="1882776"/>
            <a:ext cx="393700" cy="2047875"/>
          </a:xfrm>
          <a:custGeom>
            <a:avLst/>
            <a:gdLst>
              <a:gd name="connsiteX0" fmla="*/ 393511 w 393511"/>
              <a:gd name="connsiteY0" fmla="*/ 2047164 h 2047165"/>
              <a:gd name="connsiteX1" fmla="*/ 93260 w 393511"/>
              <a:gd name="connsiteY1" fmla="*/ 2019869 h 2047165"/>
              <a:gd name="connsiteX2" fmla="*/ 11373 w 393511"/>
              <a:gd name="connsiteY2" fmla="*/ 1883391 h 2047165"/>
              <a:gd name="connsiteX3" fmla="*/ 161499 w 393511"/>
              <a:gd name="connsiteY3" fmla="*/ 1446663 h 2047165"/>
              <a:gd name="connsiteX4" fmla="*/ 229738 w 393511"/>
              <a:gd name="connsiteY4" fmla="*/ 1160060 h 2047165"/>
              <a:gd name="connsiteX5" fmla="*/ 216090 w 393511"/>
              <a:gd name="connsiteY5" fmla="*/ 0 h 20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511" h="2047165">
                <a:moveTo>
                  <a:pt x="393511" y="2047164"/>
                </a:moveTo>
                <a:cubicBezTo>
                  <a:pt x="275230" y="2047164"/>
                  <a:pt x="156950" y="2047165"/>
                  <a:pt x="93260" y="2019869"/>
                </a:cubicBezTo>
                <a:cubicBezTo>
                  <a:pt x="29570" y="1992574"/>
                  <a:pt x="0" y="1978925"/>
                  <a:pt x="11373" y="1883391"/>
                </a:cubicBezTo>
                <a:cubicBezTo>
                  <a:pt x="22746" y="1787857"/>
                  <a:pt x="125105" y="1567218"/>
                  <a:pt x="161499" y="1446663"/>
                </a:cubicBezTo>
                <a:cubicBezTo>
                  <a:pt x="197893" y="1326108"/>
                  <a:pt x="220640" y="1401171"/>
                  <a:pt x="229738" y="1160060"/>
                </a:cubicBezTo>
                <a:cubicBezTo>
                  <a:pt x="238837" y="918950"/>
                  <a:pt x="227463" y="459475"/>
                  <a:pt x="21609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E95455A-EED1-DE4B-9C9A-CC36864FD9D5}"/>
              </a:ext>
            </a:extLst>
          </p:cNvPr>
          <p:cNvSpPr/>
          <p:nvPr/>
        </p:nvSpPr>
        <p:spPr>
          <a:xfrm>
            <a:off x="8524876" y="3944939"/>
            <a:ext cx="231775" cy="1146175"/>
          </a:xfrm>
          <a:custGeom>
            <a:avLst/>
            <a:gdLst>
              <a:gd name="connsiteX0" fmla="*/ 232012 w 232012"/>
              <a:gd name="connsiteY0" fmla="*/ 0 h 1146412"/>
              <a:gd name="connsiteX1" fmla="*/ 54592 w 232012"/>
              <a:gd name="connsiteY1" fmla="*/ 163773 h 1146412"/>
              <a:gd name="connsiteX2" fmla="*/ 40944 w 232012"/>
              <a:gd name="connsiteY2" fmla="*/ 395785 h 1146412"/>
              <a:gd name="connsiteX3" fmla="*/ 13648 w 232012"/>
              <a:gd name="connsiteY3" fmla="*/ 1037230 h 1146412"/>
              <a:gd name="connsiteX4" fmla="*/ 0 w 232012"/>
              <a:gd name="connsiteY4" fmla="*/ 1050878 h 114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012" h="1146412">
                <a:moveTo>
                  <a:pt x="232012" y="0"/>
                </a:moveTo>
                <a:cubicBezTo>
                  <a:pt x="159224" y="48904"/>
                  <a:pt x="86437" y="97809"/>
                  <a:pt x="54592" y="163773"/>
                </a:cubicBezTo>
                <a:cubicBezTo>
                  <a:pt x="22747" y="229737"/>
                  <a:pt x="47768" y="250209"/>
                  <a:pt x="40944" y="395785"/>
                </a:cubicBezTo>
                <a:cubicBezTo>
                  <a:pt x="34120" y="541361"/>
                  <a:pt x="20472" y="928048"/>
                  <a:pt x="13648" y="1037230"/>
                </a:cubicBezTo>
                <a:cubicBezTo>
                  <a:pt x="6824" y="1146412"/>
                  <a:pt x="0" y="1050878"/>
                  <a:pt x="0" y="1050878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54E4A45-71D9-594E-857A-3EED81491EB8}"/>
              </a:ext>
            </a:extLst>
          </p:cNvPr>
          <p:cNvSpPr/>
          <p:nvPr/>
        </p:nvSpPr>
        <p:spPr>
          <a:xfrm>
            <a:off x="8580439" y="3779838"/>
            <a:ext cx="122237" cy="165100"/>
          </a:xfrm>
          <a:custGeom>
            <a:avLst/>
            <a:gdLst>
              <a:gd name="connsiteX0" fmla="*/ 122829 w 122829"/>
              <a:gd name="connsiteY0" fmla="*/ 163773 h 163773"/>
              <a:gd name="connsiteX1" fmla="*/ 0 w 122829"/>
              <a:gd name="connsiteY1" fmla="*/ 0 h 16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2829" h="163773">
                <a:moveTo>
                  <a:pt x="122829" y="163773"/>
                </a:move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263BD06-DAE3-9D4F-9D24-01C7A75C7570}"/>
              </a:ext>
            </a:extLst>
          </p:cNvPr>
          <p:cNvSpPr/>
          <p:nvPr/>
        </p:nvSpPr>
        <p:spPr>
          <a:xfrm>
            <a:off x="7720013" y="3930651"/>
            <a:ext cx="792162" cy="436563"/>
          </a:xfrm>
          <a:custGeom>
            <a:avLst/>
            <a:gdLst>
              <a:gd name="connsiteX0" fmla="*/ 791570 w 791570"/>
              <a:gd name="connsiteY0" fmla="*/ 0 h 436729"/>
              <a:gd name="connsiteX1" fmla="*/ 559558 w 791570"/>
              <a:gd name="connsiteY1" fmla="*/ 81887 h 436729"/>
              <a:gd name="connsiteX2" fmla="*/ 163773 w 791570"/>
              <a:gd name="connsiteY2" fmla="*/ 327546 h 436729"/>
              <a:gd name="connsiteX3" fmla="*/ 0 w 791570"/>
              <a:gd name="connsiteY3" fmla="*/ 436729 h 43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570" h="436729">
                <a:moveTo>
                  <a:pt x="791570" y="0"/>
                </a:moveTo>
                <a:cubicBezTo>
                  <a:pt x="727880" y="13648"/>
                  <a:pt x="664191" y="27296"/>
                  <a:pt x="559558" y="81887"/>
                </a:cubicBezTo>
                <a:cubicBezTo>
                  <a:pt x="454925" y="136478"/>
                  <a:pt x="257033" y="268406"/>
                  <a:pt x="163773" y="327546"/>
                </a:cubicBezTo>
                <a:cubicBezTo>
                  <a:pt x="70513" y="386686"/>
                  <a:pt x="0" y="436729"/>
                  <a:pt x="0" y="436729"/>
                </a:cubicBezTo>
              </a:path>
            </a:pathLst>
          </a:cu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ED066A-1CBC-AF47-9016-7F0EE63B06F8}"/>
              </a:ext>
            </a:extLst>
          </p:cNvPr>
          <p:cNvSpPr/>
          <p:nvPr/>
        </p:nvSpPr>
        <p:spPr>
          <a:xfrm>
            <a:off x="525497" y="390973"/>
            <a:ext cx="43652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Preganglionic fibers</a:t>
            </a:r>
            <a:endParaRPr lang="en-SA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7C912FB-164B-C84E-BE98-C68722D9C913}"/>
              </a:ext>
            </a:extLst>
          </p:cNvPr>
          <p:cNvSpPr txBox="1">
            <a:spLocks noChangeArrowheads="1"/>
          </p:cNvSpPr>
          <p:nvPr/>
        </p:nvSpPr>
        <p:spPr>
          <a:xfrm>
            <a:off x="639762" y="1310482"/>
            <a:ext cx="4821923" cy="460851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90000"/>
              <a:buBlip>
                <a:blip r:embed="rId2"/>
              </a:buBlip>
              <a:defRPr/>
            </a:pPr>
            <a:endParaRPr lang="en-US" sz="2400" u="sng" kern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90000"/>
              <a:buBlip>
                <a:blip r:embed="rId2"/>
              </a:buBlip>
              <a:defRPr/>
            </a:pPr>
            <a:r>
              <a:rPr lang="en-US" sz="2400" u="sng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From the sympathetic chain ganglia </a:t>
            </a: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enter again into the spinal nerve through</a:t>
            </a:r>
            <a:r>
              <a:rPr lang="en-US" sz="2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grey rami communicants (GRC)</a:t>
            </a: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>
                <a:solidFill>
                  <a:srgbClr val="0070C0"/>
                </a:solidFill>
              </a:rPr>
              <a:t>to </a:t>
            </a:r>
            <a:r>
              <a:rPr lang="en-US" sz="2400" dirty="0"/>
              <a:t>supply </a:t>
            </a:r>
            <a:r>
              <a:rPr lang="en-US" sz="2400" i="1" dirty="0"/>
              <a:t>structures in head &amp; thorax + blood vessels &amp; sweat glands.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en-US" sz="2400" i="1" dirty="0"/>
              <a:t> </a:t>
            </a:r>
            <a:endParaRPr lang="en-US" sz="2400" i="1" kern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90000"/>
              <a:buBlip>
                <a:blip r:embed="rId2"/>
              </a:buBlip>
              <a:defRPr/>
            </a:pPr>
            <a:r>
              <a:rPr lang="en-US" sz="2400" u="sng" dirty="0">
                <a:solidFill>
                  <a:schemeClr val="accent1">
                    <a:lumMod val="75000"/>
                  </a:schemeClr>
                </a:solidFill>
              </a:rPr>
              <a:t>From the cells of coeliac &amp; mesenteric ganglia </a:t>
            </a:r>
            <a:r>
              <a:rPr lang="en-US" sz="2400" dirty="0"/>
              <a:t>supply </a:t>
            </a:r>
            <a:r>
              <a:rPr lang="en-US" sz="2400" i="1" dirty="0"/>
              <a:t>abdominal &amp; pelvic viscera.</a:t>
            </a:r>
            <a:endParaRPr lang="en-US" sz="2400" kern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Content Placeholder 3" descr="autonomic 003.jpg">
            <a:extLst>
              <a:ext uri="{FF2B5EF4-FFF2-40B4-BE49-F238E27FC236}">
                <a16:creationId xmlns:a16="http://schemas.microsoft.com/office/drawing/2014/main" id="{7C3DD275-A00E-3340-8F07-FBE2E1CB72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88" t="6364" r="7715"/>
          <a:stretch>
            <a:fillRect/>
          </a:stretch>
        </p:blipFill>
        <p:spPr>
          <a:xfrm>
            <a:off x="5880101" y="1352551"/>
            <a:ext cx="4537075" cy="452437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20663E9C-C923-8E40-B72B-42249A5B2406}"/>
              </a:ext>
            </a:extLst>
          </p:cNvPr>
          <p:cNvSpPr/>
          <p:nvPr/>
        </p:nvSpPr>
        <p:spPr>
          <a:xfrm>
            <a:off x="8293101" y="3416300"/>
            <a:ext cx="1528763" cy="782638"/>
          </a:xfrm>
          <a:custGeom>
            <a:avLst/>
            <a:gdLst>
              <a:gd name="connsiteX0" fmla="*/ 0 w 1528549"/>
              <a:gd name="connsiteY0" fmla="*/ 659642 h 782472"/>
              <a:gd name="connsiteX1" fmla="*/ 218364 w 1528549"/>
              <a:gd name="connsiteY1" fmla="*/ 632346 h 782472"/>
              <a:gd name="connsiteX2" fmla="*/ 518614 w 1528549"/>
              <a:gd name="connsiteY2" fmla="*/ 400334 h 782472"/>
              <a:gd name="connsiteX3" fmla="*/ 668740 w 1528549"/>
              <a:gd name="connsiteY3" fmla="*/ 59140 h 782472"/>
              <a:gd name="connsiteX4" fmla="*/ 900752 w 1528549"/>
              <a:gd name="connsiteY4" fmla="*/ 45492 h 782472"/>
              <a:gd name="connsiteX5" fmla="*/ 1201003 w 1528549"/>
              <a:gd name="connsiteY5" fmla="*/ 277504 h 782472"/>
              <a:gd name="connsiteX6" fmla="*/ 1528549 w 1528549"/>
              <a:gd name="connsiteY6" fmla="*/ 782472 h 78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8549" h="782472">
                <a:moveTo>
                  <a:pt x="0" y="659642"/>
                </a:moveTo>
                <a:lnTo>
                  <a:pt x="218364" y="632346"/>
                </a:lnTo>
                <a:cubicBezTo>
                  <a:pt x="304800" y="589128"/>
                  <a:pt x="443551" y="495868"/>
                  <a:pt x="518614" y="400334"/>
                </a:cubicBezTo>
                <a:cubicBezTo>
                  <a:pt x="593677" y="304800"/>
                  <a:pt x="605050" y="118280"/>
                  <a:pt x="668740" y="59140"/>
                </a:cubicBezTo>
                <a:cubicBezTo>
                  <a:pt x="732430" y="0"/>
                  <a:pt x="812042" y="9098"/>
                  <a:pt x="900752" y="45492"/>
                </a:cubicBezTo>
                <a:cubicBezTo>
                  <a:pt x="989462" y="81886"/>
                  <a:pt x="1096370" y="154674"/>
                  <a:pt x="1201003" y="277504"/>
                </a:cubicBezTo>
                <a:cubicBezTo>
                  <a:pt x="1305636" y="400334"/>
                  <a:pt x="1473958" y="702860"/>
                  <a:pt x="1528549" y="782472"/>
                </a:cubicBezTo>
              </a:path>
            </a:pathLst>
          </a:cu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0A9AEA-873F-3A47-BD5C-ABEFEA46AC79}"/>
              </a:ext>
            </a:extLst>
          </p:cNvPr>
          <p:cNvSpPr/>
          <p:nvPr/>
        </p:nvSpPr>
        <p:spPr>
          <a:xfrm>
            <a:off x="639762" y="389754"/>
            <a:ext cx="4604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90000"/>
              <a:defRPr/>
            </a:pPr>
            <a:r>
              <a:rPr lang="en-US" sz="4000" b="1" kern="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Postganglionic fibers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5354B40-60DD-BC4A-BF79-84ACBB116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35" t="23125" r="73737" b="32500"/>
          <a:stretch/>
        </p:blipFill>
        <p:spPr>
          <a:xfrm>
            <a:off x="285571" y="1073072"/>
            <a:ext cx="2019378" cy="36301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F445F8-42A6-6F4A-9434-DFA09A7A6226}"/>
              </a:ext>
            </a:extLst>
          </p:cNvPr>
          <p:cNvSpPr/>
          <p:nvPr/>
        </p:nvSpPr>
        <p:spPr>
          <a:xfrm>
            <a:off x="2430755" y="200412"/>
            <a:ext cx="83742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Sympathetic Nervous system Anatomy</a:t>
            </a:r>
            <a:endParaRPr lang="en-SA" sz="4000" dirty="0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BEFFA88-52FB-7E47-A848-CE1BA805B2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47" t="20602" r="32582" b="27928"/>
          <a:stretch/>
        </p:blipFill>
        <p:spPr>
          <a:xfrm>
            <a:off x="2213431" y="1073072"/>
            <a:ext cx="9113691" cy="50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47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id="{243AE8CF-3C91-2742-83D2-01B79468FE0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009608" y="1144846"/>
            <a:ext cx="4248150" cy="4752975"/>
          </a:xfrm>
          <a:ln>
            <a:solidFill>
              <a:schemeClr val="tx2"/>
            </a:solidFill>
          </a:ln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2400" b="1" u="sng" dirty="0" err="1">
                <a:solidFill>
                  <a:schemeClr val="accent1">
                    <a:lumMod val="75000"/>
                  </a:schemeClr>
                </a:solidFill>
              </a:rPr>
              <a:t>Preganglionic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 neurons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dirty="0"/>
              <a:t>Located in:</a:t>
            </a:r>
          </a:p>
          <a:p>
            <a:pPr eaLnBrk="1" hangingPunct="1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Nuclei of the 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400" b="1" baseline="30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7</a:t>
            </a:r>
            <a:r>
              <a:rPr lang="en-US" sz="2400" b="1" baseline="30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9</a:t>
            </a:r>
            <a:r>
              <a:rPr lang="en-US" sz="2400" b="1" baseline="30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10</a:t>
            </a:r>
            <a:r>
              <a:rPr lang="en-US" sz="2400" b="1" baseline="30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cranial nerves,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400" dirty="0"/>
              <a:t>n the brain stem (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Cranial outflow</a:t>
            </a:r>
            <a:r>
              <a:rPr lang="en-US" sz="2400" dirty="0"/>
              <a:t>)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2400" dirty="0"/>
              <a:t>&amp;</a:t>
            </a:r>
          </a:p>
          <a:p>
            <a:pPr eaLnBrk="1" hangingPunct="1">
              <a:defRPr/>
            </a:pPr>
            <a:r>
              <a:rPr lang="en-US" sz="2400" dirty="0"/>
              <a:t>The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lateral gray horn </a:t>
            </a:r>
            <a:r>
              <a:rPr lang="en-US" sz="2400" dirty="0"/>
              <a:t>of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sz="2400" b="1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-S</a:t>
            </a:r>
            <a:r>
              <a:rPr lang="en-US" sz="2400" b="1" baseline="-2500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en-US" sz="2400" b="1" dirty="0"/>
              <a:t> </a:t>
            </a:r>
            <a:r>
              <a:rPr lang="en-US" sz="2400" dirty="0"/>
              <a:t>segments of spinal cord (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Sacral outflow</a:t>
            </a:r>
            <a:r>
              <a:rPr lang="en-US" sz="2400" dirty="0"/>
              <a:t>)</a:t>
            </a:r>
            <a:endParaRPr lang="en-US" sz="24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en-US" sz="2400" dirty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C2DA7C-0C27-2A44-A047-BD6642D704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03389" y="188913"/>
            <a:ext cx="8785225" cy="5762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b="1" dirty="0">
                <a:latin typeface="+mn-lt"/>
              </a:rPr>
              <a:t>Parasympathetic Division</a:t>
            </a:r>
          </a:p>
        </p:txBody>
      </p:sp>
      <p:pic>
        <p:nvPicPr>
          <p:cNvPr id="15364" name="Picture 6">
            <a:extLst>
              <a:ext uri="{FF2B5EF4-FFF2-40B4-BE49-F238E27FC236}">
                <a16:creationId xmlns:a16="http://schemas.microsoft.com/office/drawing/2014/main" id="{6741B198-962C-AC41-9606-D7DA7092A13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t="6818" r="16302" b="7813"/>
          <a:stretch>
            <a:fillRect/>
          </a:stretch>
        </p:blipFill>
        <p:spPr>
          <a:xfrm>
            <a:off x="6600825" y="838200"/>
            <a:ext cx="3810000" cy="5759450"/>
          </a:xfr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3DD4DCB-B231-6145-8C65-57BB315925F5}"/>
              </a:ext>
            </a:extLst>
          </p:cNvPr>
          <p:cNvSpPr/>
          <p:nvPr/>
        </p:nvSpPr>
        <p:spPr>
          <a:xfrm>
            <a:off x="7104063" y="909638"/>
            <a:ext cx="9906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04796B-F086-7C4E-B557-1CA6B68E5C68}"/>
              </a:ext>
            </a:extLst>
          </p:cNvPr>
          <p:cNvSpPr/>
          <p:nvPr/>
        </p:nvSpPr>
        <p:spPr>
          <a:xfrm>
            <a:off x="7366001" y="4387850"/>
            <a:ext cx="530225" cy="482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Rectangle 5">
            <a:extLst>
              <a:ext uri="{FF2B5EF4-FFF2-40B4-BE49-F238E27FC236}">
                <a16:creationId xmlns:a16="http://schemas.microsoft.com/office/drawing/2014/main" id="{352CDA1E-5896-D144-9AD8-B81D7AA2B23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966702" y="1268412"/>
            <a:ext cx="5273460" cy="4321175"/>
          </a:xfrm>
          <a:ln>
            <a:solidFill>
              <a:schemeClr val="tx2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sz="2400" b="1" u="sng" dirty="0"/>
          </a:p>
          <a:p>
            <a:pPr eaLnBrk="1" hangingPunct="1">
              <a:defRPr/>
            </a:pPr>
            <a:r>
              <a:rPr lang="en-US" sz="2400" b="1" u="sng" dirty="0"/>
              <a:t>Preganglionic fibers</a:t>
            </a:r>
            <a:r>
              <a:rPr lang="en-US" sz="2400" b="1" dirty="0"/>
              <a:t> from </a:t>
            </a:r>
            <a:r>
              <a:rPr lang="en-US" sz="2400" b="1" i="1" dirty="0">
                <a:solidFill>
                  <a:srgbClr val="FF5050"/>
                </a:solidFill>
              </a:rPr>
              <a:t>cranial outflow  </a:t>
            </a:r>
            <a:r>
              <a:rPr lang="en-US" sz="2400" dirty="0"/>
              <a:t>are carried by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400" b="1" baseline="30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7</a:t>
            </a:r>
            <a:r>
              <a:rPr lang="en-US" sz="2400" b="1" baseline="30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9</a:t>
            </a:r>
            <a:r>
              <a:rPr lang="en-US" sz="2400" b="1" baseline="30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10</a:t>
            </a:r>
            <a:r>
              <a:rPr lang="en-US" sz="2400" b="1" baseline="30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cranial nerves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/>
              <a:t>and terminate in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ciliary, pterygopalatine, submandibular,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otic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&amp; peripheral ganglia.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eaLnBrk="1" hangingPunct="1">
              <a:buNone/>
              <a:defRPr/>
            </a:pPr>
            <a:endParaRPr lang="en-US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Postganglionic fibers </a:t>
            </a:r>
            <a:r>
              <a:rPr lang="en-US" sz="2400" dirty="0"/>
              <a:t>innervate organs of the head, neck, thorax, and abdomen.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000" dirty="0"/>
          </a:p>
          <a:p>
            <a:pPr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6387" name="Picture 6">
            <a:extLst>
              <a:ext uri="{FF2B5EF4-FFF2-40B4-BE49-F238E27FC236}">
                <a16:creationId xmlns:a16="http://schemas.microsoft.com/office/drawing/2014/main" id="{068254F2-2CAC-AC48-9959-D25E99D2E87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t="6818" r="16302" b="7813"/>
          <a:stretch>
            <a:fillRect/>
          </a:stretch>
        </p:blipFill>
        <p:spPr>
          <a:xfrm>
            <a:off x="6600825" y="765175"/>
            <a:ext cx="3810000" cy="5759450"/>
          </a:xfr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2E2DA86-AAFE-C547-8E83-0269FC41AF49}"/>
              </a:ext>
            </a:extLst>
          </p:cNvPr>
          <p:cNvSpPr/>
          <p:nvPr/>
        </p:nvSpPr>
        <p:spPr>
          <a:xfrm>
            <a:off x="7104063" y="836613"/>
            <a:ext cx="9906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3BC6268-D599-9C4D-B335-B2E8D9741339}"/>
              </a:ext>
            </a:extLst>
          </p:cNvPr>
          <p:cNvSpPr/>
          <p:nvPr/>
        </p:nvSpPr>
        <p:spPr>
          <a:xfrm>
            <a:off x="7366001" y="4314825"/>
            <a:ext cx="530225" cy="482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58727AC-F679-8049-961E-BDB46FC81E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5057" y="8710"/>
            <a:ext cx="7883525" cy="8461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>
                <a:latin typeface="+mn-lt"/>
              </a:rPr>
              <a:t>Parasympathetic Division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Rectangle 5">
            <a:extLst>
              <a:ext uri="{FF2B5EF4-FFF2-40B4-BE49-F238E27FC236}">
                <a16:creationId xmlns:a16="http://schemas.microsoft.com/office/drawing/2014/main" id="{DE30838C-A465-EB4F-A264-48E7DAF6271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18420" y="1556543"/>
            <a:ext cx="5277580" cy="3744913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endParaRPr lang="en-US" sz="2400" b="1" u="sng" dirty="0"/>
          </a:p>
          <a:p>
            <a:pPr eaLnBrk="1" hangingPunct="1">
              <a:defRPr/>
            </a:pPr>
            <a:r>
              <a:rPr lang="en-US" sz="2400" b="1" dirty="0"/>
              <a:t>Preganglionic fibers from </a:t>
            </a:r>
            <a:r>
              <a:rPr lang="en-US" sz="2400" b="1" i="1" dirty="0">
                <a:solidFill>
                  <a:srgbClr val="FF5050"/>
                </a:solidFill>
              </a:rPr>
              <a:t>sacral outflow </a:t>
            </a:r>
            <a:r>
              <a:rPr lang="en-US" sz="2400" b="1" dirty="0"/>
              <a:t>are carried by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pelvic splanchnic nerves </a:t>
            </a:r>
            <a:r>
              <a:rPr lang="en-US" sz="2400" b="1" dirty="0"/>
              <a:t>to peripheral ganglia in pelvis where they synapse. </a:t>
            </a:r>
          </a:p>
          <a:p>
            <a:pPr eaLnBrk="1" hangingPunct="1">
              <a:defRPr/>
            </a:pPr>
            <a:endParaRPr lang="en-US" sz="2400" b="1" dirty="0"/>
          </a:p>
          <a:p>
            <a:pPr>
              <a:defRPr/>
            </a:pPr>
            <a:r>
              <a:rPr lang="en-US" sz="2400" b="1" dirty="0"/>
              <a:t>Postganglionic fibers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/>
              <a:t>innervate organs of the pelvis and lower abdomen.</a:t>
            </a:r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buFont typeface="Arial" charset="0"/>
              <a:buNone/>
              <a:defRPr/>
            </a:pPr>
            <a:endParaRPr lang="en-US" dirty="0"/>
          </a:p>
        </p:txBody>
      </p:sp>
      <p:pic>
        <p:nvPicPr>
          <p:cNvPr id="17411" name="Picture 6">
            <a:extLst>
              <a:ext uri="{FF2B5EF4-FFF2-40B4-BE49-F238E27FC236}">
                <a16:creationId xmlns:a16="http://schemas.microsoft.com/office/drawing/2014/main" id="{C1B52DF7-5005-0540-8EB0-88A788FD3A6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t="6818" r="16302" b="7813"/>
          <a:stretch>
            <a:fillRect/>
          </a:stretch>
        </p:blipFill>
        <p:spPr>
          <a:xfrm>
            <a:off x="6600825" y="765175"/>
            <a:ext cx="3810000" cy="5759450"/>
          </a:xfr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D44E0C6-AF87-BF4B-99C2-C7D30C36CE17}"/>
              </a:ext>
            </a:extLst>
          </p:cNvPr>
          <p:cNvSpPr/>
          <p:nvPr/>
        </p:nvSpPr>
        <p:spPr>
          <a:xfrm>
            <a:off x="7104063" y="836613"/>
            <a:ext cx="9906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4AA58E-418A-A747-8CE3-06472713E486}"/>
              </a:ext>
            </a:extLst>
          </p:cNvPr>
          <p:cNvSpPr/>
          <p:nvPr/>
        </p:nvSpPr>
        <p:spPr>
          <a:xfrm>
            <a:off x="7366001" y="4314825"/>
            <a:ext cx="530225" cy="482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7CB2CD-0B3D-9140-B954-EE7E835000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8420" y="333375"/>
            <a:ext cx="7883525" cy="8461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>
                <a:latin typeface="+mn-lt"/>
              </a:rPr>
              <a:t>Parasympathetic Division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6A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0B16C6E-9CDA-A74A-B661-EDD0ACB04B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58" t="20416" r="32639" b="27083"/>
          <a:stretch/>
        </p:blipFill>
        <p:spPr>
          <a:xfrm>
            <a:off x="1155105" y="643467"/>
            <a:ext cx="988178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40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0FC23-5CE6-9740-9196-4827581E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492" y="331938"/>
            <a:ext cx="8229600" cy="86836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CA8E3-7199-F443-8960-93A1B912B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266" y="1341459"/>
            <a:ext cx="10703097" cy="4750422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end of the lecture, students should be able to: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Define </a:t>
            </a:r>
            <a:r>
              <a:rPr lang="en-US" i="1" dirty="0"/>
              <a:t>the autonomic nervous system.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i="1" dirty="0"/>
              <a:t>Describe the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 </a:t>
            </a:r>
            <a:r>
              <a:rPr lang="en-US" i="1" dirty="0"/>
              <a:t>of autonomic nervous system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i="1" dirty="0"/>
              <a:t>Trace the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pre-ganglionic &amp; postganglionic neurons </a:t>
            </a:r>
            <a:r>
              <a:rPr lang="en-US" i="1" dirty="0"/>
              <a:t>in both sympathetic &amp; parasympathetic nervous system.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i="1" dirty="0"/>
              <a:t>Enumerate in brief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main effects </a:t>
            </a:r>
            <a:r>
              <a:rPr lang="en-US" i="1" dirty="0"/>
              <a:t>of sympathetic &amp; parasympathetic system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user1\Desktop\terminology\terminlology 005.jpg">
            <a:extLst>
              <a:ext uri="{FF2B5EF4-FFF2-40B4-BE49-F238E27FC236}">
                <a16:creationId xmlns:a16="http://schemas.microsoft.com/office/drawing/2014/main" id="{BB602EE9-0A45-904C-93B3-A4B51E307FD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505200" y="174625"/>
            <a:ext cx="6019800" cy="6472238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686633-627B-7D45-BD5B-E546E794E6B1}"/>
              </a:ext>
            </a:extLst>
          </p:cNvPr>
          <p:cNvSpPr/>
          <p:nvPr/>
        </p:nvSpPr>
        <p:spPr>
          <a:xfrm>
            <a:off x="3113902" y="1576172"/>
            <a:ext cx="4942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SA" sz="4000" b="1" dirty="0">
                <a:solidFill>
                  <a:schemeClr val="accent5">
                    <a:lumMod val="50000"/>
                  </a:schemeClr>
                </a:solidFill>
                <a:latin typeface="Algerian" pitchFamily="82" charset="77"/>
              </a:rPr>
              <a:t>Thank You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lgerian" pitchFamily="8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44DF8A-B427-084B-A2B7-1E9A5729CE05}"/>
              </a:ext>
            </a:extLst>
          </p:cNvPr>
          <p:cNvSpPr txBox="1"/>
          <p:nvPr/>
        </p:nvSpPr>
        <p:spPr>
          <a:xfrm>
            <a:off x="1375755" y="2669059"/>
            <a:ext cx="908934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A" sz="3600" dirty="0">
                <a:solidFill>
                  <a:schemeClr val="accent1"/>
                </a:solidFill>
                <a:latin typeface="Algerian" pitchFamily="82" charset="77"/>
                <a:cs typeface="Aharoni" panose="02010803020104030203" pitchFamily="2" charset="-79"/>
              </a:rPr>
              <a:t>We Must accept finite disappoinment </a:t>
            </a:r>
          </a:p>
          <a:p>
            <a:pPr algn="ctr"/>
            <a:r>
              <a:rPr lang="en-SA" sz="3600" dirty="0">
                <a:solidFill>
                  <a:schemeClr val="accent1"/>
                </a:solidFill>
                <a:latin typeface="Algerian" pitchFamily="82" charset="77"/>
                <a:cs typeface="Aharoni" panose="02010803020104030203" pitchFamily="2" charset="-79"/>
              </a:rPr>
              <a:t>but </a:t>
            </a:r>
          </a:p>
          <a:p>
            <a:pPr algn="ctr"/>
            <a:r>
              <a:rPr lang="en-SA" sz="3600" dirty="0">
                <a:solidFill>
                  <a:schemeClr val="accent1"/>
                </a:solidFill>
                <a:latin typeface="Algerian" pitchFamily="82" charset="77"/>
                <a:cs typeface="Aharoni" panose="02010803020104030203" pitchFamily="2" charset="-79"/>
              </a:rPr>
              <a:t>never lose infinite hope</a:t>
            </a:r>
          </a:p>
        </p:txBody>
      </p:sp>
    </p:spTree>
    <p:extLst>
      <p:ext uri="{BB962C8B-B14F-4D97-AF65-F5344CB8AC3E}">
        <p14:creationId xmlns:p14="http://schemas.microsoft.com/office/powerpoint/2010/main" val="2001527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A199264E-3F41-E04D-89C1-670E081B6D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34521"/>
            <a:ext cx="8229600" cy="7747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b="1" dirty="0">
                <a:latin typeface="+mn-lt"/>
              </a:rPr>
              <a:t>Autonomic Nervous System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5ABDDBB1-187C-5E40-BC34-5359431993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8214" y="1256012"/>
            <a:ext cx="10648217" cy="5033577"/>
          </a:xfrm>
          <a:solidFill>
            <a:schemeClr val="bg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dirty="0"/>
              <a:t>Concerned with the innervation and control of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involuntary structures: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visceral organs, smooth &amp; cardiac muscles and glands.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dirty="0"/>
              <a:t>Along with the endocrine system, its primary </a:t>
            </a:r>
            <a:r>
              <a:rPr lang="en-US" b="1" u="sng" dirty="0"/>
              <a:t>function</a:t>
            </a:r>
            <a:r>
              <a:rPr lang="en-US" dirty="0"/>
              <a:t> is </a:t>
            </a:r>
            <a:r>
              <a:rPr lang="en-US" dirty="0">
                <a:solidFill>
                  <a:srgbClr val="FF0066"/>
                </a:solidFill>
              </a:rPr>
              <a:t>homeostasis of the internal environment.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b="1" u="sng" dirty="0"/>
              <a:t>Located</a:t>
            </a:r>
            <a:r>
              <a:rPr lang="en-US" dirty="0"/>
              <a:t> both in the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central and peripheral nervous systems.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Regulated (controlled)</a:t>
            </a:r>
            <a:r>
              <a:rPr lang="en-US" b="1" dirty="0"/>
              <a:t> </a:t>
            </a:r>
            <a:r>
              <a:rPr lang="en-US" dirty="0"/>
              <a:t>by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hypothalamus.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61" name="Rectangle 5">
            <a:extLst>
              <a:ext uri="{FF2B5EF4-FFF2-40B4-BE49-F238E27FC236}">
                <a16:creationId xmlns:a16="http://schemas.microsoft.com/office/drawing/2014/main" id="{B7207833-797C-9444-BCDA-D5AAFB09364D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1016" y="3458238"/>
            <a:ext cx="7574711" cy="298863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 sz="2400" dirty="0"/>
              <a:t>Unlike the somatic nervous system, the </a:t>
            </a:r>
            <a:r>
              <a:rPr lang="en-US" sz="2400" b="1" dirty="0"/>
              <a:t>efferent</a:t>
            </a:r>
            <a:r>
              <a:rPr lang="en-US" sz="2400" dirty="0"/>
              <a:t> pathway of the autonomic nervous system is made up of two neurons called as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preganglionic and postganglionic neurons.</a:t>
            </a:r>
          </a:p>
          <a:p>
            <a:pPr>
              <a:defRPr/>
            </a:pPr>
            <a:r>
              <a:rPr lang="en-US" sz="2400" dirty="0"/>
              <a:t>The cell bodies of the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preganglionic </a:t>
            </a:r>
            <a:r>
              <a:rPr lang="en-US" sz="2400" dirty="0"/>
              <a:t>neurons are present in the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brain and spinal cord</a:t>
            </a:r>
            <a:r>
              <a:rPr lang="en-US" sz="2400" dirty="0"/>
              <a:t>. Their axons synapse with the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postganglionic</a:t>
            </a:r>
            <a:r>
              <a:rPr lang="en-US" sz="2400" dirty="0"/>
              <a:t> neurons whose cell bodies are present in the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autonomic ganglia. 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769B2598-0899-F84F-B16F-CD24EE69A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9" b="21568"/>
          <a:stretch>
            <a:fillRect/>
          </a:stretch>
        </p:blipFill>
        <p:spPr bwMode="auto">
          <a:xfrm>
            <a:off x="3796731" y="175817"/>
            <a:ext cx="8198500" cy="329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6D0C3CAE-A95E-F642-B167-502439DFBE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94" t="20382" r="32707" b="27075"/>
          <a:stretch/>
        </p:blipFill>
        <p:spPr>
          <a:xfrm>
            <a:off x="7796743" y="3466812"/>
            <a:ext cx="4346774" cy="2638604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2B67DE5A-AAEF-CB44-89D7-DEB0F7FC058D}"/>
              </a:ext>
            </a:extLst>
          </p:cNvPr>
          <p:cNvSpPr txBox="1">
            <a:spLocks noChangeArrowheads="1"/>
          </p:cNvSpPr>
          <p:nvPr/>
        </p:nvSpPr>
        <p:spPr>
          <a:xfrm>
            <a:off x="491264" y="1397822"/>
            <a:ext cx="3858314" cy="7271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Autonomic Nervous System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C92F252-1813-9743-AF73-3574B156CF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6824739"/>
              </p:ext>
            </p:extLst>
          </p:nvPr>
        </p:nvGraphicFramePr>
        <p:xfrm>
          <a:off x="1739106" y="155470"/>
          <a:ext cx="8713788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1" name="Picture 5" descr="C:\Documents and Settings\user\My Documents\My Pictures\aas.png">
            <a:extLst>
              <a:ext uri="{FF2B5EF4-FFF2-40B4-BE49-F238E27FC236}">
                <a16:creationId xmlns:a16="http://schemas.microsoft.com/office/drawing/2014/main" id="{817C2116-E896-F94B-8849-054C83054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356" y="246344"/>
            <a:ext cx="3673475" cy="25146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6" descr="C:\Documents and Settings\user\My Documents\My Pictures\cc.png">
            <a:extLst>
              <a:ext uri="{FF2B5EF4-FFF2-40B4-BE49-F238E27FC236}">
                <a16:creationId xmlns:a16="http://schemas.microsoft.com/office/drawing/2014/main" id="{A97F2ECF-C5A6-464D-B201-F5CE35D40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9" y="284444"/>
            <a:ext cx="3657600" cy="2438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8" descr="runner">
            <a:extLst>
              <a:ext uri="{FF2B5EF4-FFF2-40B4-BE49-F238E27FC236}">
                <a16:creationId xmlns:a16="http://schemas.microsoft.com/office/drawing/2014/main" id="{F9FAD34A-4F00-B246-8C61-C6ADF264AB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19" y="155470"/>
            <a:ext cx="868362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5">
            <a:extLst>
              <a:ext uri="{FF2B5EF4-FFF2-40B4-BE49-F238E27FC236}">
                <a16:creationId xmlns:a16="http://schemas.microsoft.com/office/drawing/2014/main" id="{6B2892F2-CCB0-E44A-A76A-553BC2FA7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676" y="5818759"/>
            <a:ext cx="10478529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SA" sz="2400" b="1" dirty="0">
                <a:latin typeface="+mj-lt"/>
              </a:rPr>
              <a:t>Both divisions operate in conjunction with one another (have </a:t>
            </a:r>
            <a:r>
              <a:rPr lang="en-US" altLang="en-SA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antagonistic </a:t>
            </a:r>
            <a:r>
              <a:rPr lang="en-US" altLang="en-SA" sz="2400" b="1" dirty="0">
                <a:latin typeface="+mj-lt"/>
              </a:rPr>
              <a:t>control over the viscera) to maintain a stable internal environment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81AC56-6F52-6141-9559-76E5EEC09AAC}"/>
              </a:ext>
            </a:extLst>
          </p:cNvPr>
          <p:cNvSpPr/>
          <p:nvPr/>
        </p:nvSpPr>
        <p:spPr>
          <a:xfrm>
            <a:off x="3200400" y="2851817"/>
            <a:ext cx="28956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defRPr/>
            </a:pPr>
            <a:r>
              <a:rPr lang="en-US" sz="2800" dirty="0">
                <a:solidFill>
                  <a:srgbClr val="FF0000"/>
                </a:solidFill>
              </a:rPr>
              <a:t>“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fight, flight, or fright</a:t>
            </a:r>
            <a:r>
              <a:rPr lang="en-US" sz="2800" dirty="0">
                <a:solidFill>
                  <a:srgbClr val="FF0000"/>
                </a:solidFill>
              </a:rPr>
              <a:t>” </a:t>
            </a:r>
          </a:p>
          <a:p>
            <a:pPr lvl="1" algn="ctr">
              <a:defRPr/>
            </a:pPr>
            <a:endParaRPr lang="en-US" sz="2000" dirty="0"/>
          </a:p>
          <a:p>
            <a:pPr lvl="1" algn="ctr">
              <a:defRPr/>
            </a:pPr>
            <a:r>
              <a:rPr lang="en-US" sz="2000" dirty="0"/>
              <a:t>Activated during exercise, excitement, and emergencies. 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570029-3F56-FC41-90F1-5E59125A4BF3}"/>
              </a:ext>
            </a:extLst>
          </p:cNvPr>
          <p:cNvSpPr/>
          <p:nvPr/>
        </p:nvSpPr>
        <p:spPr>
          <a:xfrm>
            <a:off x="6368941" y="2851817"/>
            <a:ext cx="20100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“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 and digest</a:t>
            </a:r>
            <a:r>
              <a:rPr lang="en-US" sz="2800" dirty="0">
                <a:solidFill>
                  <a:srgbClr val="FF0000"/>
                </a:solidFill>
              </a:rPr>
              <a:t>” </a:t>
            </a: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000" dirty="0"/>
              <a:t>Concerned with conserving energy. </a:t>
            </a:r>
            <a:endParaRPr lang="en-SA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CE93516-D7FE-0249-A288-E419B80263EC}"/>
              </a:ext>
            </a:extLst>
          </p:cNvPr>
          <p:cNvSpPr/>
          <p:nvPr/>
        </p:nvSpPr>
        <p:spPr>
          <a:xfrm>
            <a:off x="7751764" y="2565400"/>
            <a:ext cx="865187" cy="863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1D501C3-EFB1-814F-B4F8-69BE0C95CB58}"/>
              </a:ext>
            </a:extLst>
          </p:cNvPr>
          <p:cNvSpPr/>
          <p:nvPr/>
        </p:nvSpPr>
        <p:spPr>
          <a:xfrm>
            <a:off x="3575051" y="1196975"/>
            <a:ext cx="288925" cy="287338"/>
          </a:xfrm>
          <a:prstGeom prst="ellipse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C6FCD2F-8E47-AA48-A088-C32363511B25}"/>
              </a:ext>
            </a:extLst>
          </p:cNvPr>
          <p:cNvSpPr/>
          <p:nvPr/>
        </p:nvSpPr>
        <p:spPr>
          <a:xfrm>
            <a:off x="8040689" y="1196975"/>
            <a:ext cx="287337" cy="287338"/>
          </a:xfrm>
          <a:prstGeom prst="ellipse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D6B0AE8-CE5A-ED47-8A96-580E51BEE9A9}"/>
              </a:ext>
            </a:extLst>
          </p:cNvPr>
          <p:cNvSpPr/>
          <p:nvPr/>
        </p:nvSpPr>
        <p:spPr>
          <a:xfrm>
            <a:off x="3575051" y="4365625"/>
            <a:ext cx="288925" cy="287338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14DC7A-99DC-774C-B139-B4F1BE8D5983}"/>
              </a:ext>
            </a:extLst>
          </p:cNvPr>
          <p:cNvSpPr/>
          <p:nvPr/>
        </p:nvSpPr>
        <p:spPr>
          <a:xfrm>
            <a:off x="8040689" y="2924176"/>
            <a:ext cx="287337" cy="288925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02E0E97-8A33-2C40-84F3-E4D2B0F9AE4E}"/>
              </a:ext>
            </a:extLst>
          </p:cNvPr>
          <p:cNvSpPr/>
          <p:nvPr/>
        </p:nvSpPr>
        <p:spPr>
          <a:xfrm>
            <a:off x="3216275" y="3933825"/>
            <a:ext cx="935038" cy="863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0" name="TextBox 9">
            <a:extLst>
              <a:ext uri="{FF2B5EF4-FFF2-40B4-BE49-F238E27FC236}">
                <a16:creationId xmlns:a16="http://schemas.microsoft.com/office/drawing/2014/main" id="{AD8AC2A3-FA09-5E4C-9AED-869047828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425" y="6021389"/>
            <a:ext cx="1511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SA"/>
              <a:t>Target organ</a:t>
            </a:r>
          </a:p>
        </p:txBody>
      </p:sp>
      <p:sp>
        <p:nvSpPr>
          <p:cNvPr id="8201" name="TextBox 10">
            <a:extLst>
              <a:ext uri="{FF2B5EF4-FFF2-40B4-BE49-F238E27FC236}">
                <a16:creationId xmlns:a16="http://schemas.microsoft.com/office/drawing/2014/main" id="{FF53EC00-BEF8-2240-9952-E003663D5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6021389"/>
            <a:ext cx="1511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SA"/>
              <a:t>Target organ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D2D1B3-32CA-0247-AB52-AC7D39A6C5B8}"/>
              </a:ext>
            </a:extLst>
          </p:cNvPr>
          <p:cNvCxnSpPr>
            <a:stCxn id="5" idx="4"/>
          </p:cNvCxnSpPr>
          <p:nvPr/>
        </p:nvCxnSpPr>
        <p:spPr>
          <a:xfrm>
            <a:off x="3719513" y="1484313"/>
            <a:ext cx="0" cy="2665412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A21B22-A393-D64D-819A-AAF9C89479E6}"/>
              </a:ext>
            </a:extLst>
          </p:cNvPr>
          <p:cNvCxnSpPr>
            <a:stCxn id="6" idx="4"/>
          </p:cNvCxnSpPr>
          <p:nvPr/>
        </p:nvCxnSpPr>
        <p:spPr>
          <a:xfrm>
            <a:off x="8183563" y="1484313"/>
            <a:ext cx="0" cy="1223962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376141-40A8-B042-A04B-20CE1855B7FB}"/>
              </a:ext>
            </a:extLst>
          </p:cNvPr>
          <p:cNvCxnSpPr/>
          <p:nvPr/>
        </p:nvCxnSpPr>
        <p:spPr>
          <a:xfrm>
            <a:off x="3719513" y="4652964"/>
            <a:ext cx="0" cy="1296987"/>
          </a:xfrm>
          <a:prstGeom prst="line">
            <a:avLst/>
          </a:prstGeom>
          <a:ln w="190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19AFE3-0087-5C4E-AC3F-2B9789030F54}"/>
              </a:ext>
            </a:extLst>
          </p:cNvPr>
          <p:cNvCxnSpPr>
            <a:stCxn id="8" idx="4"/>
          </p:cNvCxnSpPr>
          <p:nvPr/>
        </p:nvCxnSpPr>
        <p:spPr>
          <a:xfrm>
            <a:off x="8183563" y="3213100"/>
            <a:ext cx="0" cy="2736850"/>
          </a:xfrm>
          <a:prstGeom prst="line">
            <a:avLst/>
          </a:prstGeom>
          <a:ln w="190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BB3B64-6C94-F546-A8C3-2A8E16DBDEFE}"/>
              </a:ext>
            </a:extLst>
          </p:cNvPr>
          <p:cNvCxnSpPr/>
          <p:nvPr/>
        </p:nvCxnSpPr>
        <p:spPr>
          <a:xfrm flipV="1">
            <a:off x="8112125" y="5949951"/>
            <a:ext cx="71438" cy="142875"/>
          </a:xfrm>
          <a:prstGeom prst="line">
            <a:avLst/>
          </a:prstGeom>
          <a:ln w="190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732E58D-9B3A-214C-952A-AAE356BD672D}"/>
              </a:ext>
            </a:extLst>
          </p:cNvPr>
          <p:cNvCxnSpPr/>
          <p:nvPr/>
        </p:nvCxnSpPr>
        <p:spPr>
          <a:xfrm>
            <a:off x="8183563" y="5949951"/>
            <a:ext cx="144462" cy="142875"/>
          </a:xfrm>
          <a:prstGeom prst="line">
            <a:avLst/>
          </a:prstGeom>
          <a:ln w="190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190D56B-96A4-E44B-8604-4598CBF5430B}"/>
              </a:ext>
            </a:extLst>
          </p:cNvPr>
          <p:cNvCxnSpPr/>
          <p:nvPr/>
        </p:nvCxnSpPr>
        <p:spPr>
          <a:xfrm flipH="1">
            <a:off x="8112125" y="2708276"/>
            <a:ext cx="71438" cy="144463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FFAA473-B049-4449-B7B4-97FA72F75D13}"/>
              </a:ext>
            </a:extLst>
          </p:cNvPr>
          <p:cNvCxnSpPr/>
          <p:nvPr/>
        </p:nvCxnSpPr>
        <p:spPr>
          <a:xfrm>
            <a:off x="8183563" y="2708276"/>
            <a:ext cx="144462" cy="144463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258908-CC2B-9A4E-A030-F49689F1A85F}"/>
              </a:ext>
            </a:extLst>
          </p:cNvPr>
          <p:cNvCxnSpPr/>
          <p:nvPr/>
        </p:nvCxnSpPr>
        <p:spPr>
          <a:xfrm flipH="1">
            <a:off x="3648075" y="4076700"/>
            <a:ext cx="71438" cy="21590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A58E4A7-BF38-A04D-9649-13595F096DDF}"/>
              </a:ext>
            </a:extLst>
          </p:cNvPr>
          <p:cNvCxnSpPr/>
          <p:nvPr/>
        </p:nvCxnSpPr>
        <p:spPr>
          <a:xfrm>
            <a:off x="3719513" y="4149726"/>
            <a:ext cx="144462" cy="142875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112AE5-AD58-B943-A92D-01C78AADF643}"/>
              </a:ext>
            </a:extLst>
          </p:cNvPr>
          <p:cNvCxnSpPr/>
          <p:nvPr/>
        </p:nvCxnSpPr>
        <p:spPr>
          <a:xfrm flipV="1">
            <a:off x="3648075" y="5949951"/>
            <a:ext cx="71438" cy="142875"/>
          </a:xfrm>
          <a:prstGeom prst="line">
            <a:avLst/>
          </a:prstGeom>
          <a:ln w="190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8551515-F1AC-0C4C-965F-9AC5856B3F79}"/>
              </a:ext>
            </a:extLst>
          </p:cNvPr>
          <p:cNvCxnSpPr>
            <a:endCxn id="8201" idx="0"/>
          </p:cNvCxnSpPr>
          <p:nvPr/>
        </p:nvCxnSpPr>
        <p:spPr>
          <a:xfrm>
            <a:off x="3719513" y="5949950"/>
            <a:ext cx="107950" cy="71438"/>
          </a:xfrm>
          <a:prstGeom prst="line">
            <a:avLst/>
          </a:prstGeom>
          <a:ln w="190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4" name="TextBox 59">
            <a:extLst>
              <a:ext uri="{FF2B5EF4-FFF2-40B4-BE49-F238E27FC236}">
                <a16:creationId xmlns:a16="http://schemas.microsoft.com/office/drawing/2014/main" id="{F946A0AC-992C-B94B-9EE4-4C1D21BE7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1052514"/>
            <a:ext cx="2736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SA"/>
              <a:t>Preganglionic neuron</a:t>
            </a:r>
          </a:p>
        </p:txBody>
      </p:sp>
      <p:sp>
        <p:nvSpPr>
          <p:cNvPr id="8215" name="TextBox 60">
            <a:extLst>
              <a:ext uri="{FF2B5EF4-FFF2-40B4-BE49-F238E27FC236}">
                <a16:creationId xmlns:a16="http://schemas.microsoft.com/office/drawing/2014/main" id="{785C6718-043C-8B40-BE4B-A10DC792F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5013325"/>
            <a:ext cx="2735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SA"/>
              <a:t>Postganglionic fiber</a:t>
            </a:r>
          </a:p>
        </p:txBody>
      </p:sp>
      <p:sp>
        <p:nvSpPr>
          <p:cNvPr id="8216" name="TextBox 61">
            <a:extLst>
              <a:ext uri="{FF2B5EF4-FFF2-40B4-BE49-F238E27FC236}">
                <a16:creationId xmlns:a16="http://schemas.microsoft.com/office/drawing/2014/main" id="{E5C3D6BF-41DC-4F42-B9E0-51A712A4A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2924175"/>
            <a:ext cx="273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SA"/>
              <a:t>Ganglion</a:t>
            </a:r>
          </a:p>
        </p:txBody>
      </p:sp>
      <p:sp>
        <p:nvSpPr>
          <p:cNvPr id="8217" name="TextBox 62">
            <a:extLst>
              <a:ext uri="{FF2B5EF4-FFF2-40B4-BE49-F238E27FC236}">
                <a16:creationId xmlns:a16="http://schemas.microsoft.com/office/drawing/2014/main" id="{0C3D9795-0899-5F47-8253-FE7EBE285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3644900"/>
            <a:ext cx="2735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SA"/>
              <a:t>Postganglionic neuron</a:t>
            </a:r>
          </a:p>
        </p:txBody>
      </p:sp>
      <p:sp>
        <p:nvSpPr>
          <p:cNvPr id="8218" name="TextBox 63">
            <a:extLst>
              <a:ext uri="{FF2B5EF4-FFF2-40B4-BE49-F238E27FC236}">
                <a16:creationId xmlns:a16="http://schemas.microsoft.com/office/drawing/2014/main" id="{5D95D8BA-5550-8446-821B-0550F4DDD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2060575"/>
            <a:ext cx="273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SA"/>
              <a:t>Preganglionic fiber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902FA03-BF80-3C40-8EA0-3100A6ED9472}"/>
              </a:ext>
            </a:extLst>
          </p:cNvPr>
          <p:cNvCxnSpPr/>
          <p:nvPr/>
        </p:nvCxnSpPr>
        <p:spPr>
          <a:xfrm>
            <a:off x="3719513" y="2349500"/>
            <a:ext cx="4464050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4A67D13-F240-9144-B952-54331C75AD3A}"/>
              </a:ext>
            </a:extLst>
          </p:cNvPr>
          <p:cNvCxnSpPr/>
          <p:nvPr/>
        </p:nvCxnSpPr>
        <p:spPr>
          <a:xfrm>
            <a:off x="3719513" y="5300663"/>
            <a:ext cx="4464050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4DB475F5-B3EE-8849-BE08-5C1731BD220E}"/>
              </a:ext>
            </a:extLst>
          </p:cNvPr>
          <p:cNvCxnSpPr/>
          <p:nvPr/>
        </p:nvCxnSpPr>
        <p:spPr>
          <a:xfrm>
            <a:off x="6456363" y="3141663"/>
            <a:ext cx="1295400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F6451DC-21C2-DE40-840A-ADCFF60F7C91}"/>
              </a:ext>
            </a:extLst>
          </p:cNvPr>
          <p:cNvCxnSpPr>
            <a:endCxn id="8" idx="3"/>
          </p:cNvCxnSpPr>
          <p:nvPr/>
        </p:nvCxnSpPr>
        <p:spPr>
          <a:xfrm flipV="1">
            <a:off x="7175501" y="3170238"/>
            <a:ext cx="906463" cy="690562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5B76EEE-46BC-5A4B-80FD-EFD432487617}"/>
              </a:ext>
            </a:extLst>
          </p:cNvPr>
          <p:cNvCxnSpPr>
            <a:endCxn id="6" idx="2"/>
          </p:cNvCxnSpPr>
          <p:nvPr/>
        </p:nvCxnSpPr>
        <p:spPr>
          <a:xfrm>
            <a:off x="7032626" y="1268414"/>
            <a:ext cx="1008063" cy="73025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FA99F804-4A32-AA49-AC86-10AF7D21AD38}"/>
              </a:ext>
            </a:extLst>
          </p:cNvPr>
          <p:cNvCxnSpPr>
            <a:endCxn id="9" idx="7"/>
          </p:cNvCxnSpPr>
          <p:nvPr/>
        </p:nvCxnSpPr>
        <p:spPr>
          <a:xfrm flipH="1">
            <a:off x="4014788" y="3141664"/>
            <a:ext cx="1433512" cy="917575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5EA50F34-9639-4A44-A630-4C2E56ACAB8C}"/>
              </a:ext>
            </a:extLst>
          </p:cNvPr>
          <p:cNvCxnSpPr>
            <a:endCxn id="7" idx="6"/>
          </p:cNvCxnSpPr>
          <p:nvPr/>
        </p:nvCxnSpPr>
        <p:spPr>
          <a:xfrm flipH="1">
            <a:off x="3863976" y="3860800"/>
            <a:ext cx="1008063" cy="64770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031C7A5-E94D-A340-B053-A72D9DA0EB1B}"/>
              </a:ext>
            </a:extLst>
          </p:cNvPr>
          <p:cNvCxnSpPr/>
          <p:nvPr/>
        </p:nvCxnSpPr>
        <p:spPr>
          <a:xfrm flipH="1">
            <a:off x="3863975" y="1268414"/>
            <a:ext cx="863600" cy="73025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27" name="TextBox 83">
            <a:extLst>
              <a:ext uri="{FF2B5EF4-FFF2-40B4-BE49-F238E27FC236}">
                <a16:creationId xmlns:a16="http://schemas.microsoft.com/office/drawing/2014/main" id="{93CF6B74-89D7-D049-9AAB-D9BF46235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025" y="1773238"/>
            <a:ext cx="86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SA"/>
              <a:t>Short</a:t>
            </a:r>
          </a:p>
        </p:txBody>
      </p:sp>
      <p:sp>
        <p:nvSpPr>
          <p:cNvPr id="8228" name="TextBox 84">
            <a:extLst>
              <a:ext uri="{FF2B5EF4-FFF2-40B4-BE49-F238E27FC236}">
                <a16:creationId xmlns:a16="http://schemas.microsoft.com/office/drawing/2014/main" id="{36DAB757-F8B8-A04F-B108-5E7A361C0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9" y="4724400"/>
            <a:ext cx="865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SA"/>
              <a:t>Short</a:t>
            </a:r>
          </a:p>
        </p:txBody>
      </p:sp>
      <p:sp>
        <p:nvSpPr>
          <p:cNvPr id="8229" name="TextBox 85">
            <a:extLst>
              <a:ext uri="{FF2B5EF4-FFF2-40B4-BE49-F238E27FC236}">
                <a16:creationId xmlns:a16="http://schemas.microsoft.com/office/drawing/2014/main" id="{F74F7A4C-B50D-3542-880B-7CAFFA267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9" y="2133600"/>
            <a:ext cx="865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SA"/>
              <a:t>Long</a:t>
            </a:r>
          </a:p>
        </p:txBody>
      </p:sp>
      <p:sp>
        <p:nvSpPr>
          <p:cNvPr id="8230" name="TextBox 86">
            <a:extLst>
              <a:ext uri="{FF2B5EF4-FFF2-40B4-BE49-F238E27FC236}">
                <a16:creationId xmlns:a16="http://schemas.microsoft.com/office/drawing/2014/main" id="{D0027D12-4825-AB4A-A662-280EAD1C0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8" y="4365625"/>
            <a:ext cx="86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SA"/>
              <a:t>Long</a:t>
            </a:r>
          </a:p>
        </p:txBody>
      </p:sp>
      <p:sp>
        <p:nvSpPr>
          <p:cNvPr id="8231" name="TextBox 87">
            <a:extLst>
              <a:ext uri="{FF2B5EF4-FFF2-40B4-BE49-F238E27FC236}">
                <a16:creationId xmlns:a16="http://schemas.microsoft.com/office/drawing/2014/main" id="{C3BEEF57-9B23-0D43-9473-CA14FEBF7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404814"/>
            <a:ext cx="2376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SA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Parasympathetic</a:t>
            </a:r>
          </a:p>
        </p:txBody>
      </p:sp>
      <p:sp>
        <p:nvSpPr>
          <p:cNvPr id="8232" name="TextBox 88">
            <a:extLst>
              <a:ext uri="{FF2B5EF4-FFF2-40B4-BE49-F238E27FC236}">
                <a16:creationId xmlns:a16="http://schemas.microsoft.com/office/drawing/2014/main" id="{2672D223-5AD3-B64A-8106-7F9CA5521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6" y="404814"/>
            <a:ext cx="2016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SA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Sympathetic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F4D20B4-55C9-A848-A83C-53BA151972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30" t="21042" r="31988" b="27708"/>
          <a:stretch/>
        </p:blipFill>
        <p:spPr>
          <a:xfrm>
            <a:off x="1645402" y="216244"/>
            <a:ext cx="8322328" cy="3985054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BA27327-B909-C148-A818-D7E3559DED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49" t="20360" r="31987" b="27292"/>
          <a:stretch/>
        </p:blipFill>
        <p:spPr>
          <a:xfrm>
            <a:off x="3608173" y="4175541"/>
            <a:ext cx="4793339" cy="268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0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0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12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87DD84C-81B0-0C48-A007-70A02265B3E6}"/>
              </a:ext>
            </a:extLst>
          </p:cNvPr>
          <p:cNvSpPr txBox="1">
            <a:spLocks noChangeArrowheads="1"/>
          </p:cNvSpPr>
          <p:nvPr/>
        </p:nvSpPr>
        <p:spPr>
          <a:xfrm>
            <a:off x="455140" y="2208972"/>
            <a:ext cx="4203843" cy="3553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Preganglionic neurons: 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dirty="0"/>
              <a:t>located in the lateral gray horn of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-L</a:t>
            </a:r>
            <a:r>
              <a:rPr lang="en-US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/>
              <a:t> segments of spinal cord 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dirty="0"/>
              <a:t>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Thoracolumbar outflow</a:t>
            </a:r>
            <a:r>
              <a:rPr lang="en-US" dirty="0"/>
              <a:t>)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68D2DC-F485-7C42-9E12-489755E710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12" t="21458" r="38224" b="27500"/>
          <a:stretch/>
        </p:blipFill>
        <p:spPr>
          <a:xfrm>
            <a:off x="6590352" y="2100395"/>
            <a:ext cx="5546802" cy="3347264"/>
          </a:xfrm>
          <a:prstGeom prst="rect">
            <a:avLst/>
          </a:prstGeom>
        </p:spPr>
      </p:pic>
      <p:pic>
        <p:nvPicPr>
          <p:cNvPr id="21" name="Picture 11" descr="C:\Users\Zeenat\Pictures\xxx.jpg">
            <a:extLst>
              <a:ext uri="{FF2B5EF4-FFF2-40B4-BE49-F238E27FC236}">
                <a16:creationId xmlns:a16="http://schemas.microsoft.com/office/drawing/2014/main" id="{A1B5C7A4-8D7A-9440-B8B2-2143AF6B5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0" t="2522" r="12112" b="25558"/>
          <a:stretch>
            <a:fillRect/>
          </a:stretch>
        </p:blipFill>
        <p:spPr bwMode="auto">
          <a:xfrm>
            <a:off x="5385718" y="467194"/>
            <a:ext cx="1439862" cy="586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9D38DF3-F028-804A-A018-65FDDE526A2E}"/>
              </a:ext>
            </a:extLst>
          </p:cNvPr>
          <p:cNvSpPr/>
          <p:nvPr/>
        </p:nvSpPr>
        <p:spPr>
          <a:xfrm>
            <a:off x="578709" y="467194"/>
            <a:ext cx="42038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Sympathetic Division</a:t>
            </a:r>
            <a:endParaRPr lang="en-SA" sz="3600" b="1" dirty="0"/>
          </a:p>
        </p:txBody>
      </p:sp>
    </p:spTree>
    <p:extLst>
      <p:ext uri="{BB962C8B-B14F-4D97-AF65-F5344CB8AC3E}">
        <p14:creationId xmlns:p14="http://schemas.microsoft.com/office/powerpoint/2010/main" val="2485883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062B0D1-7963-5F4D-8A56-637EC37A2F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88" t="20625" r="32118" b="27292"/>
          <a:stretch/>
        </p:blipFill>
        <p:spPr>
          <a:xfrm>
            <a:off x="877969" y="976647"/>
            <a:ext cx="9240039" cy="5133306"/>
          </a:xfrm>
          <a:prstGeom prst="rect">
            <a:avLst/>
          </a:prstGeom>
        </p:spPr>
      </p:pic>
      <p:sp>
        <p:nvSpPr>
          <p:cNvPr id="24" name="Freeform: Shape 10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A810D8-1026-304B-8588-C586B1C4A461}"/>
              </a:ext>
            </a:extLst>
          </p:cNvPr>
          <p:cNvSpPr/>
          <p:nvPr/>
        </p:nvSpPr>
        <p:spPr>
          <a:xfrm>
            <a:off x="3794935" y="228600"/>
            <a:ext cx="42038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Sympathetic Division</a:t>
            </a:r>
            <a:endParaRPr lang="en-SA" sz="3600" b="1" dirty="0"/>
          </a:p>
        </p:txBody>
      </p:sp>
    </p:spTree>
    <p:extLst>
      <p:ext uri="{BB962C8B-B14F-4D97-AF65-F5344CB8AC3E}">
        <p14:creationId xmlns:p14="http://schemas.microsoft.com/office/powerpoint/2010/main" val="1579971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</TotalTime>
  <Words>707</Words>
  <Application>Microsoft Macintosh PowerPoint</Application>
  <PresentationFormat>Widescreen</PresentationFormat>
  <Paragraphs>106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Algerian</vt:lpstr>
      <vt:lpstr>Arial</vt:lpstr>
      <vt:lpstr>Calibri</vt:lpstr>
      <vt:lpstr>Calibri Light</vt:lpstr>
      <vt:lpstr>Wingdings</vt:lpstr>
      <vt:lpstr>Office Theme</vt:lpstr>
      <vt:lpstr>Autonomic Nervous System </vt:lpstr>
      <vt:lpstr>OBJECTIVES</vt:lpstr>
      <vt:lpstr>Autonomic Nervous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Paravertebral Ganglia</vt:lpstr>
      <vt:lpstr>PowerPoint Presentation</vt:lpstr>
      <vt:lpstr>PowerPoint Presentation</vt:lpstr>
      <vt:lpstr>PowerPoint Presentation</vt:lpstr>
      <vt:lpstr>PowerPoint Presentation</vt:lpstr>
      <vt:lpstr>Parasympathetic Division</vt:lpstr>
      <vt:lpstr>Parasympathetic Division</vt:lpstr>
      <vt:lpstr>Parasympathetic Division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Autonomic Nervous System </dc:title>
  <dc:creator>Sameerah Shaheen</dc:creator>
  <cp:lastModifiedBy>Sameerah Shaheen</cp:lastModifiedBy>
  <cp:revision>38</cp:revision>
  <dcterms:created xsi:type="dcterms:W3CDTF">2021-09-04T09:13:21Z</dcterms:created>
  <dcterms:modified xsi:type="dcterms:W3CDTF">2021-09-04T12:58:36Z</dcterms:modified>
</cp:coreProperties>
</file>