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24"/>
  </p:notesMasterIdLst>
  <p:sldIdLst>
    <p:sldId id="257" r:id="rId2"/>
    <p:sldId id="273" r:id="rId3"/>
    <p:sldId id="274" r:id="rId4"/>
    <p:sldId id="275" r:id="rId5"/>
    <p:sldId id="281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8" r:id="rId14"/>
    <p:sldId id="284" r:id="rId15"/>
    <p:sldId id="287" r:id="rId16"/>
    <p:sldId id="285" r:id="rId17"/>
    <p:sldId id="286" r:id="rId18"/>
    <p:sldId id="289" r:id="rId19"/>
    <p:sldId id="290" r:id="rId20"/>
    <p:sldId id="291" r:id="rId21"/>
    <p:sldId id="292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CE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F838-8C56-4D28-96D3-34522D121ED1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33DA1-381E-4AB3-9625-52FCBD0A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8491-CBB5-4037-9C7A-144EC26D4E04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5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1C86-3FEC-4903-B1A8-0033DA4126D6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5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7B84-FA8B-4064-9CCF-41A11BE88E0B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B452-32F1-4078-AC57-7FDFD9CB304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2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32AC-62B7-45D8-8FE7-73A886E5593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AD40-442A-4B29-84EC-0729DD8F189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BBA9-DAD0-4B04-AB64-48C96D42FB4A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4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75A-271F-43B0-827A-7162454276C8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39B5-B564-4CFC-882B-7DDCA70C5FF4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2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5E40-4FFB-4963-881A-C88B77633F33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8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9F9C-D7FB-4A16-AC61-3FA8ACEEE312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F3DE-BDFD-4753-8624-95AE0505933E}" type="datetime1">
              <a:rPr lang="en-US" smtClean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Zkaimkhani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67" y="358556"/>
            <a:ext cx="5692345" cy="569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627" y="18696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  <a:ea typeface="GungsuhChe" panose="02030609000101010101" pitchFamily="49" charset="-127"/>
              </a:rPr>
              <a:t>Introduction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  <a:ea typeface="GungsuhChe" panose="02030609000101010101" pitchFamily="49" charset="-127"/>
              </a:rPr>
            </a:b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  <a:ea typeface="GungsuhChe" panose="02030609000101010101" pitchFamily="49" charset="-127"/>
              </a:rPr>
              <a:t>of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  <a:ea typeface="GungsuhChe" panose="02030609000101010101" pitchFamily="49" charset="-127"/>
              </a:rPr>
            </a:b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  <a:ea typeface="GungsuhChe" panose="02030609000101010101" pitchFamily="49" charset="-127"/>
              </a:rPr>
              <a:t>Cardiovascular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59" y="3843376"/>
            <a:ext cx="1815156" cy="250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610" y="593124"/>
            <a:ext cx="5379259" cy="650790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4000" b="1" dirty="0">
                <a:latin typeface="+mn-lt"/>
                <a:ea typeface="GungsuhChe" panose="02030609000101010101" pitchFamily="49" charset="-127"/>
              </a:rPr>
              <a:t>THE HEART- VALVES</a:t>
            </a:r>
            <a:endParaRPr lang="en-US" dirty="0">
              <a:latin typeface="+mn-lt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472" y="1407496"/>
            <a:ext cx="545339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4 VALVES </a:t>
            </a:r>
          </a:p>
          <a:p>
            <a:endParaRPr lang="en-US" sz="16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sz="1600" b="1" dirty="0">
                <a:ea typeface="GungsuhChe" panose="02030609000101010101" pitchFamily="49" charset="-127"/>
              </a:rPr>
              <a:t>Two Atrioventricular (between Atria &amp; Ventricles)</a:t>
            </a:r>
          </a:p>
          <a:p>
            <a:pPr lvl="1"/>
            <a:r>
              <a:rPr lang="en-US" altLang="en-US" sz="1600" b="1" dirty="0">
                <a:ea typeface="GungsuhChe" panose="02030609000101010101" pitchFamily="49" charset="-127"/>
              </a:rPr>
              <a:t>Right AVV : Tricuspid</a:t>
            </a:r>
          </a:p>
          <a:p>
            <a:pPr lvl="1"/>
            <a:r>
              <a:rPr lang="en-US" altLang="en-US" sz="1600" b="1" dirty="0">
                <a:ea typeface="GungsuhChe" panose="02030609000101010101" pitchFamily="49" charset="-127"/>
              </a:rPr>
              <a:t>Left  AVV : Bicuspid </a:t>
            </a:r>
            <a:r>
              <a:rPr lang="en-US" altLang="en-US" sz="1600" b="1" i="1" dirty="0">
                <a:cs typeface="Aharoni" panose="02010803020104030203" pitchFamily="2" charset="-79"/>
              </a:rPr>
              <a:t>(</a:t>
            </a:r>
            <a:r>
              <a:rPr lang="en-US" altLang="en-US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Mitral</a:t>
            </a:r>
            <a:r>
              <a:rPr lang="en-US" altLang="en-US" sz="1600" b="1" i="1" dirty="0">
                <a:cs typeface="Aharoni" panose="02010803020104030203" pitchFamily="2" charset="-79"/>
              </a:rPr>
              <a:t>)</a:t>
            </a:r>
          </a:p>
          <a:p>
            <a:endParaRPr lang="en-US" sz="1600" b="1" dirty="0">
              <a:ea typeface="GungsuhChe" panose="02030609000101010101" pitchFamily="49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ea typeface="GungsuhChe" panose="02030609000101010101" pitchFamily="49" charset="-127"/>
              </a:rPr>
              <a:t>Allow the blood to flow in one direction i.e. from the atria to the ventricles.</a:t>
            </a:r>
          </a:p>
          <a:p>
            <a:r>
              <a:rPr lang="en-US" sz="1600" b="1" dirty="0">
                <a:ea typeface="GungsuhChe" panose="02030609000101010101" pitchFamily="49" charset="-127"/>
              </a:rPr>
              <a:t>               </a:t>
            </a:r>
          </a:p>
          <a:p>
            <a:r>
              <a:rPr lang="en-US" sz="1600" b="1" dirty="0">
                <a:ea typeface="GungsuhChe" panose="02030609000101010101" pitchFamily="49" charset="-127"/>
              </a:rPr>
              <a:t>Two Semilunar (aortic &amp; Pulmonary)</a:t>
            </a:r>
          </a:p>
          <a:p>
            <a:endParaRPr lang="en-US" sz="1600" b="1" dirty="0">
              <a:ea typeface="GungsuhChe" panose="02030609000101010101" pitchFamily="49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GungsuhChe" panose="02030609000101010101" pitchFamily="49" charset="-127"/>
              </a:rPr>
              <a:t>Found between the </a:t>
            </a:r>
            <a:r>
              <a:rPr lang="en-US" sz="1600" b="1" dirty="0">
                <a:ea typeface="GungsuhChe" panose="02030609000101010101" pitchFamily="49" charset="-127"/>
              </a:rPr>
              <a:t>right and left ventricles </a:t>
            </a:r>
            <a:r>
              <a:rPr lang="en-US" sz="1600" dirty="0">
                <a:ea typeface="GungsuhChe" panose="02030609000101010101" pitchFamily="49" charset="-127"/>
              </a:rPr>
              <a:t>and the great arteries leaving the heart (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Aorta &amp; Pulmonary trunk </a:t>
            </a:r>
            <a:r>
              <a:rPr lang="en-US" sz="1600" dirty="0">
                <a:ea typeface="GungsuhChe" panose="02030609000101010101" pitchFamily="49" charset="-127"/>
              </a:rPr>
              <a:t>respectively).</a:t>
            </a:r>
          </a:p>
          <a:p>
            <a:pPr lvl="1">
              <a:defRPr/>
            </a:pPr>
            <a:endParaRPr lang="en-US" sz="1600" dirty="0">
              <a:ea typeface="GungsuhChe" panose="02030609000101010101" pitchFamily="49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GungsuhChe" panose="02030609000101010101" pitchFamily="49" charset="-127"/>
              </a:rPr>
              <a:t>They allow the flow of blood from the ventricles to these arteries.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99" y="593124"/>
            <a:ext cx="4563520" cy="342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17" y="4090375"/>
            <a:ext cx="2673822" cy="20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1341" y="1569134"/>
            <a:ext cx="5379259" cy="650790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40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BLOOD</a:t>
            </a:r>
            <a:r>
              <a:rPr lang="en-US" sz="40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V</a:t>
            </a:r>
            <a:r>
              <a:rPr lang="en-US" sz="40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</a:t>
            </a:r>
            <a:r>
              <a:rPr lang="en-US" sz="40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</a:t>
            </a:r>
            <a:r>
              <a:rPr lang="en-US" sz="40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</a:t>
            </a:r>
            <a:endParaRPr lang="en-US" dirty="0">
              <a:solidFill>
                <a:srgbClr val="0070C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1" y="2301179"/>
            <a:ext cx="5607008" cy="31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xplosion 2 14"/>
          <p:cNvSpPr/>
          <p:nvPr/>
        </p:nvSpPr>
        <p:spPr>
          <a:xfrm>
            <a:off x="455315" y="4826500"/>
            <a:ext cx="3160340" cy="917339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7030A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CAPILLARIES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0238" y="101054"/>
            <a:ext cx="5379259" cy="650790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40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BLOOD VESSELS</a:t>
            </a: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84012" y="6356350"/>
            <a:ext cx="46978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18300" y="1552372"/>
            <a:ext cx="5453398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Thick walled, 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DO NOT </a:t>
            </a:r>
            <a:r>
              <a:rPr lang="en-US" sz="1600" b="1" dirty="0">
                <a:ea typeface="GungsuhChe" panose="02030609000101010101" pitchFamily="49" charset="-127"/>
              </a:rPr>
              <a:t>have valves.</a:t>
            </a:r>
          </a:p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The smallest arteries are </a:t>
            </a:r>
            <a:r>
              <a:rPr lang="en-US" b="1" dirty="0">
                <a:solidFill>
                  <a:srgbClr val="C00000"/>
                </a:solidFill>
                <a:ea typeface="GungsuhChe" panose="02030609000101010101" pitchFamily="49" charset="-127"/>
              </a:rPr>
              <a:t>arterioles</a:t>
            </a:r>
            <a:r>
              <a:rPr lang="en-US" b="1" dirty="0">
                <a:ea typeface="GungsuhChe" panose="02030609000101010101" pitchFamily="49" charset="-127"/>
              </a:rPr>
              <a:t>.             </a:t>
            </a:r>
            <a:endParaRPr lang="en-US" sz="1600" b="1" dirty="0">
              <a:ea typeface="GungsuhChe" panose="02030609000101010101" pitchFamily="49" charset="-127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48274" y="2997007"/>
            <a:ext cx="54533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Thin walled.</a:t>
            </a:r>
          </a:p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Many of them possess valves.</a:t>
            </a:r>
          </a:p>
          <a:p>
            <a:pPr marL="731520" lvl="1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The smallest </a:t>
            </a:r>
            <a:r>
              <a:rPr lang="en-US" sz="1600" b="1" i="1" dirty="0">
                <a:ea typeface="GungsuhChe" panose="02030609000101010101" pitchFamily="49" charset="-127"/>
              </a:rPr>
              <a:t>veins</a:t>
            </a:r>
            <a:r>
              <a:rPr lang="en-US" sz="1600" b="1" dirty="0">
                <a:ea typeface="GungsuhChe" panose="02030609000101010101" pitchFamily="49" charset="-127"/>
              </a:rPr>
              <a:t> are </a:t>
            </a:r>
            <a:r>
              <a:rPr lang="en-US" b="1" dirty="0">
                <a:solidFill>
                  <a:srgbClr val="0070C0"/>
                </a:solidFill>
                <a:ea typeface="GungsuhChe" panose="02030609000101010101" pitchFamily="49" charset="-127"/>
              </a:rPr>
              <a:t>venules</a:t>
            </a:r>
          </a:p>
        </p:txBody>
      </p:sp>
      <p:sp>
        <p:nvSpPr>
          <p:cNvPr id="3" name="Explosion 2 2"/>
          <p:cNvSpPr/>
          <p:nvPr/>
        </p:nvSpPr>
        <p:spPr>
          <a:xfrm>
            <a:off x="287380" y="444574"/>
            <a:ext cx="3558795" cy="1134661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ARTERIES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179322" y="2108000"/>
            <a:ext cx="3134524" cy="1003197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VEINS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4535" y="445479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</a:rPr>
              <a:t>The smallest blood vessels (microscopic).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</a:rPr>
              <a:t>Form a network between the arterioles and venules.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</a:rPr>
              <a:t>Site of exchange between tissue and blood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</a:rPr>
              <a:t>Wall only consist of endothelium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</a:rPr>
              <a:t>e.g. Tissue with no capillaries; 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Cornea of eye </a:t>
            </a:r>
            <a:r>
              <a:rPr lang="en-US" sz="1600" b="1" dirty="0">
                <a:ea typeface="GungsuhChe" panose="02030609000101010101" pitchFamily="49" charset="-127"/>
              </a:rPr>
              <a:t>and      		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Hyaline cartilage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28" y="977387"/>
            <a:ext cx="4478052" cy="2675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3844" r="25844" b="20601"/>
          <a:stretch/>
        </p:blipFill>
        <p:spPr>
          <a:xfrm>
            <a:off x="9312235" y="3454927"/>
            <a:ext cx="2311394" cy="27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9" name="Cloud 8"/>
          <p:cNvSpPr/>
          <p:nvPr/>
        </p:nvSpPr>
        <p:spPr>
          <a:xfrm>
            <a:off x="172994" y="429541"/>
            <a:ext cx="11068253" cy="199884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endParaRPr lang="en-US" sz="1600" b="1" dirty="0">
              <a:solidFill>
                <a:srgbClr val="7030A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Sinusoids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GungsuhChe" panose="02030609000101010101" pitchFamily="49" charset="-127"/>
              </a:rPr>
              <a:t>Wide capillaries with discontinuous endothelium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GungsuhChe" panose="02030609000101010101" pitchFamily="49" charset="-127"/>
              </a:rPr>
              <a:t>Numerous in LIVER, SPLEEN&amp; BONE MARROW, PITUITARY GLAND </a:t>
            </a: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" r="15161" b="56568"/>
          <a:stretch/>
        </p:blipFill>
        <p:spPr>
          <a:xfrm>
            <a:off x="2910648" y="2805890"/>
            <a:ext cx="6935347" cy="27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File0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t="4851" r="9891"/>
          <a:stretch>
            <a:fillRect/>
          </a:stretch>
        </p:blipFill>
        <p:spPr bwMode="auto">
          <a:xfrm>
            <a:off x="2857046" y="1042690"/>
            <a:ext cx="3683303" cy="5383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88324" y="1642037"/>
            <a:ext cx="4127179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0" lvl="1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1600" b="1" dirty="0">
                <a:latin typeface="Calibri" panose="020F0502020204030204" pitchFamily="34" charset="0"/>
                <a:ea typeface="GungsuhChe" panose="02030609000101010101" pitchFamily="49" charset="-127"/>
              </a:rPr>
              <a:t>transport blood from the heart and distribute it to the various tissues of the body through their branches</a:t>
            </a:r>
            <a:endParaRPr lang="en-US" sz="1600" b="1" dirty="0">
              <a:latin typeface="Calibri" panose="020F0502020204030204" pitchFamily="34" charset="0"/>
              <a:ea typeface="GungsuhChe" panose="02030609000101010101" pitchFamily="49" charset="-127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561329" y="605923"/>
            <a:ext cx="2685210" cy="1036113"/>
          </a:xfrm>
          <a:prstGeom prst="blockArc">
            <a:avLst>
              <a:gd name="adj1" fmla="val 10800000"/>
              <a:gd name="adj2" fmla="val 10770172"/>
              <a:gd name="adj3" fmla="val 5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ARTERIES</a:t>
            </a:r>
          </a:p>
        </p:txBody>
      </p:sp>
      <p:sp>
        <p:nvSpPr>
          <p:cNvPr id="9" name="Cloud 8"/>
          <p:cNvSpPr/>
          <p:nvPr/>
        </p:nvSpPr>
        <p:spPr>
          <a:xfrm>
            <a:off x="7136448" y="352667"/>
            <a:ext cx="3104810" cy="81063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Arterial Anastomoses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6465" y="1138560"/>
            <a:ext cx="37235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GungsuhChe" panose="02030609000101010101" pitchFamily="49" charset="-127"/>
              </a:rPr>
              <a:t>is a connection between two arteries, i.e. arteries meet END to END </a:t>
            </a:r>
          </a:p>
          <a:p>
            <a:r>
              <a:rPr lang="en-US" sz="1400" b="1" dirty="0">
                <a:latin typeface="Calibri" panose="020F0502020204030204" pitchFamily="34" charset="0"/>
                <a:ea typeface="GungsuhChe" panose="02030609000101010101" pitchFamily="49" charset="-127"/>
              </a:rPr>
              <a:t>(</a:t>
            </a:r>
            <a:r>
              <a:rPr lang="en-US" sz="1400" b="1" dirty="0" err="1">
                <a:latin typeface="Calibri" panose="020F0502020204030204" pitchFamily="34" charset="0"/>
                <a:ea typeface="GungsuhChe" panose="02030609000101010101" pitchFamily="49" charset="-127"/>
              </a:rPr>
              <a:t>arterio</a:t>
            </a:r>
            <a:r>
              <a:rPr lang="en-US" sz="1400" b="1" dirty="0">
                <a:latin typeface="Calibri" panose="020F0502020204030204" pitchFamily="34" charset="0"/>
                <a:ea typeface="GungsuhChe" panose="02030609000101010101" pitchFamily="49" charset="-127"/>
              </a:rPr>
              <a:t>-arterial anastomosis)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ea typeface="GungsuhChe" panose="02030609000101010101" pitchFamily="49" charset="-127"/>
              </a:rPr>
              <a:t>Actual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Calibri" panose="020F0502020204030204" pitchFamily="34" charset="0"/>
                <a:ea typeface="GungsuhChe" panose="02030609000101010101" pitchFamily="49" charset="-127"/>
              </a:rPr>
              <a:t>Potential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246" y="2696925"/>
            <a:ext cx="1272056" cy="17808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73" y="4992388"/>
            <a:ext cx="2406085" cy="1566837"/>
          </a:xfrm>
          <a:prstGeom prst="rect">
            <a:avLst/>
          </a:prstGeom>
        </p:spPr>
      </p:pic>
      <p:pic>
        <p:nvPicPr>
          <p:cNvPr id="22" name="Picture 2" descr="C:\Documents and Settings\me\My Documents\snell CVS\scan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21352" b="69269"/>
          <a:stretch>
            <a:fillRect/>
          </a:stretch>
        </p:blipFill>
        <p:spPr>
          <a:xfrm>
            <a:off x="7578949" y="2867330"/>
            <a:ext cx="2329111" cy="1653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302578" y="2468921"/>
            <a:ext cx="135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Actual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49209" y="4815396"/>
            <a:ext cx="1178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Potential</a:t>
            </a:r>
          </a:p>
        </p:txBody>
      </p:sp>
    </p:spTree>
    <p:extLst>
      <p:ext uri="{BB962C8B-B14F-4D97-AF65-F5344CB8AC3E}">
        <p14:creationId xmlns:p14="http://schemas.microsoft.com/office/powerpoint/2010/main" val="12156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24626"/>
            <a:ext cx="3555555" cy="33142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9" name="Cloud 8"/>
          <p:cNvSpPr/>
          <p:nvPr/>
        </p:nvSpPr>
        <p:spPr>
          <a:xfrm>
            <a:off x="5676900" y="176505"/>
            <a:ext cx="5867399" cy="3718457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ARTERIOVENOS ANASTOMOSIS</a:t>
            </a: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1"/>
                </a:solidFill>
                <a:ea typeface="GungsuhChe" panose="02030609000101010101" pitchFamily="49" charset="-127"/>
              </a:rPr>
              <a:t>Direct connections between the arteries and veins without the intervention of capillaries.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>
              <a:solidFill>
                <a:schemeClr val="tx1"/>
              </a:solidFill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1"/>
                </a:solidFill>
                <a:ea typeface="GungsuhChe" panose="02030609000101010101" pitchFamily="49" charset="-127"/>
              </a:rPr>
              <a:t>EXAMPLE: Tips of the Fingers and Toes.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solidFill>
                  <a:schemeClr val="tx1"/>
                </a:solidFill>
                <a:ea typeface="GungsuhChe" panose="02030609000101010101" pitchFamily="49" charset="-127"/>
              </a:rPr>
              <a:t>May have a role in temperature regulation</a:t>
            </a:r>
          </a:p>
          <a:p>
            <a:pPr algn="ctr"/>
            <a:endParaRPr lang="en-US" sz="1600" b="1" dirty="0">
              <a:solidFill>
                <a:srgbClr val="7030A0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086" y="1835143"/>
            <a:ext cx="446490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 circulatory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anastomosis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is a connection between two blood vessels.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Arterio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arterial anastomosis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Veno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-venous anastomosis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Arterio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venous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 anastomosis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90" y="3952330"/>
            <a:ext cx="3257137" cy="19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7"/>
          <a:stretch/>
        </p:blipFill>
        <p:spPr>
          <a:xfrm>
            <a:off x="5942969" y="2954579"/>
            <a:ext cx="3532759" cy="26920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6" name="Cloud 15"/>
          <p:cNvSpPr/>
          <p:nvPr/>
        </p:nvSpPr>
        <p:spPr>
          <a:xfrm>
            <a:off x="319110" y="590096"/>
            <a:ext cx="4158399" cy="68737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END ARTERIES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110" y="1345677"/>
            <a:ext cx="54060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1600" b="1" dirty="0">
                <a:ea typeface="GungsuhChe" panose="02030609000101010101" pitchFamily="49" charset="-127"/>
                <a:cs typeface="+mj-cs"/>
              </a:rPr>
              <a:t>No </a:t>
            </a:r>
            <a:r>
              <a:rPr lang="en-US" sz="1600" b="1" dirty="0" err="1">
                <a:ea typeface="GungsuhChe" panose="02030609000101010101" pitchFamily="49" charset="-127"/>
                <a:cs typeface="+mj-cs"/>
              </a:rPr>
              <a:t>precapillary</a:t>
            </a:r>
            <a:r>
              <a:rPr lang="en-US" sz="1600" b="1" dirty="0">
                <a:ea typeface="GungsuhChe" panose="02030609000101010101" pitchFamily="49" charset="-127"/>
                <a:cs typeface="+mj-cs"/>
              </a:rPr>
              <a:t> anastomosis between adjacent arteries, interruption of arterial blood flow-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GungsuhChe" panose="02030609000101010101" pitchFamily="49" charset="-127"/>
                <a:cs typeface="+mj-cs"/>
              </a:rPr>
              <a:t>INFARCTION / GANGREEN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  <a:cs typeface="+mj-cs"/>
              </a:rPr>
              <a:t>e.g. Liver, spleen, kidney, retina 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en-US" sz="1600" b="1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en-US" sz="1600" b="1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Anatomic End arteries:</a:t>
            </a:r>
          </a:p>
          <a:p>
            <a:pPr marL="731520" lvl="1" indent="-274320"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1600" dirty="0">
                <a:ea typeface="GungsuhChe" panose="02030609000101010101" pitchFamily="49" charset="-127"/>
              </a:rPr>
              <a:t>Vessels whose terminal branches </a:t>
            </a:r>
            <a:r>
              <a:rPr lang="en-US" sz="1600" dirty="0">
                <a:solidFill>
                  <a:srgbClr val="7030A0"/>
                </a:solidFill>
                <a:ea typeface="GungsuhChe" panose="02030609000101010101" pitchFamily="49" charset="-127"/>
              </a:rPr>
              <a:t>do not anastomose</a:t>
            </a:r>
            <a:r>
              <a:rPr lang="en-US" sz="1600" dirty="0">
                <a:ea typeface="GungsuhChe" panose="02030609000101010101" pitchFamily="49" charset="-127"/>
              </a:rPr>
              <a:t> with branches of arteries supplying adjacent areas (Central artery of Retina).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en-US" sz="1600" b="1" dirty="0"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Functional End arteries</a:t>
            </a:r>
            <a:r>
              <a:rPr lang="en-US" sz="1600" b="1" dirty="0">
                <a:ea typeface="GungsuhChe" panose="02030609000101010101" pitchFamily="49" charset="-127"/>
              </a:rPr>
              <a:t>:</a:t>
            </a:r>
          </a:p>
          <a:p>
            <a:pPr marL="731520" lvl="1" indent="-274320">
              <a:buClr>
                <a:schemeClr val="accent3"/>
              </a:buClr>
              <a:buFont typeface="Wingdings 2"/>
              <a:buChar char=""/>
              <a:defRPr/>
            </a:pPr>
            <a:r>
              <a:rPr lang="en-US" sz="1600" dirty="0">
                <a:ea typeface="GungsuhChe" panose="02030609000101010101" pitchFamily="49" charset="-127"/>
              </a:rPr>
              <a:t>The terminal branches </a:t>
            </a:r>
            <a:r>
              <a:rPr lang="en-US" sz="1600" b="1" dirty="0">
                <a:solidFill>
                  <a:srgbClr val="7030A0"/>
                </a:solidFill>
                <a:ea typeface="GungsuhChe" panose="02030609000101010101" pitchFamily="49" charset="-127"/>
              </a:rPr>
              <a:t>do anastomose </a:t>
            </a:r>
            <a:r>
              <a:rPr lang="en-US" sz="1600" dirty="0">
                <a:ea typeface="GungsuhChe" panose="02030609000101010101" pitchFamily="49" charset="-127"/>
              </a:rPr>
              <a:t>with those of adjacent arteries but the anastomosis is insufficient to keep the tissue alive if one of the arteries is occluded.</a:t>
            </a:r>
            <a:endParaRPr lang="ar-SA" sz="1600" dirty="0"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en-US" sz="1400" b="1" dirty="0"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1657" r="764" b="39809"/>
          <a:stretch/>
        </p:blipFill>
        <p:spPr>
          <a:xfrm>
            <a:off x="5851869" y="688950"/>
            <a:ext cx="3533960" cy="1724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3" b="5379"/>
          <a:stretch/>
        </p:blipFill>
        <p:spPr>
          <a:xfrm>
            <a:off x="9578362" y="378502"/>
            <a:ext cx="2514784" cy="37486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892435" y="4330747"/>
            <a:ext cx="2031677" cy="38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Clr>
                <a:schemeClr val="accent3"/>
              </a:buClr>
              <a:defRPr/>
            </a:pPr>
            <a:r>
              <a:rPr lang="en-US" sz="9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 Functional End arteries</a:t>
            </a:r>
            <a:endParaRPr lang="en-US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38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6" descr="File0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2328" r="4158" b="1199"/>
          <a:stretch>
            <a:fillRect/>
          </a:stretch>
        </p:blipFill>
        <p:spPr>
          <a:xfrm>
            <a:off x="4049663" y="130174"/>
            <a:ext cx="3744912" cy="640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4757" y="1443857"/>
            <a:ext cx="4662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GungsuhChe" panose="02030609000101010101" pitchFamily="49" charset="-127"/>
              </a:rPr>
              <a:t>They transport blood back to the heart.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GungsuhChe" panose="02030609000101010101" pitchFamily="49" charset="-127"/>
              </a:rPr>
              <a:t>The smaller venules </a:t>
            </a:r>
            <a:r>
              <a:rPr lang="en-US" altLang="en-US" sz="1600" b="1" dirty="0">
                <a:solidFill>
                  <a:srgbClr val="7030A0"/>
                </a:solidFill>
                <a:ea typeface="GungsuhChe" panose="02030609000101010101" pitchFamily="49" charset="-127"/>
              </a:rPr>
              <a:t>(Tributaries) </a:t>
            </a:r>
            <a:r>
              <a:rPr lang="en-US" altLang="en-US" sz="1600" b="1" dirty="0">
                <a:ea typeface="GungsuhChe" panose="02030609000101010101" pitchFamily="49" charset="-127"/>
              </a:rPr>
              <a:t>unite to form larger veins which commonly join with one another to form </a:t>
            </a:r>
            <a:r>
              <a:rPr lang="en-US" altLang="en-US" sz="1600" b="1" dirty="0">
                <a:solidFill>
                  <a:srgbClr val="0070C0"/>
                </a:solidFill>
                <a:ea typeface="GungsuhChe" panose="02030609000101010101" pitchFamily="49" charset="-127"/>
              </a:rPr>
              <a:t>Venous Plexuses.</a:t>
            </a:r>
          </a:p>
          <a:p>
            <a:pPr marL="731520" lvl="1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561329" y="519056"/>
            <a:ext cx="2047077" cy="752030"/>
          </a:xfrm>
          <a:prstGeom prst="blockArc">
            <a:avLst>
              <a:gd name="adj1" fmla="val 10800000"/>
              <a:gd name="adj2" fmla="val 10770172"/>
              <a:gd name="adj3" fmla="val 58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</a:t>
            </a:r>
            <a:r>
              <a:rPr lang="en-US" sz="3200" b="1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VEINS</a:t>
            </a:r>
          </a:p>
        </p:txBody>
      </p:sp>
      <p:sp>
        <p:nvSpPr>
          <p:cNvPr id="9" name="Cloud 8"/>
          <p:cNvSpPr/>
          <p:nvPr/>
        </p:nvSpPr>
        <p:spPr>
          <a:xfrm>
            <a:off x="7922124" y="308914"/>
            <a:ext cx="4171021" cy="181455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VENAE COMITANTES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Deep veins accompying the arteries, usually two. 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4" y="3391087"/>
            <a:ext cx="4054925" cy="296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20" y="4077729"/>
            <a:ext cx="3611959" cy="2542819"/>
          </a:xfrm>
          <a:prstGeom prst="rect">
            <a:avLst/>
          </a:prstGeom>
        </p:spPr>
      </p:pic>
      <p:pic>
        <p:nvPicPr>
          <p:cNvPr id="23" name="Content Placeholder 4" descr="17B11B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62653" r="57271" b="6326"/>
          <a:stretch>
            <a:fillRect/>
          </a:stretch>
        </p:blipFill>
        <p:spPr>
          <a:xfrm>
            <a:off x="7970728" y="2154172"/>
            <a:ext cx="2036906" cy="231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9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4692" y="943172"/>
            <a:ext cx="4662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GungsuhChe" panose="02030609000101010101" pitchFamily="49" charset="-127"/>
              </a:rPr>
              <a:t>Cardiopulmonary Circulation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b="1" dirty="0">
                <a:ea typeface="GungsuhChe" panose="02030609000101010101" pitchFamily="49" charset="-127"/>
              </a:rPr>
              <a:t>Systemic Circulation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rgbClr val="0070C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731520" lvl="1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2885868" y="184670"/>
            <a:ext cx="6785919" cy="752030"/>
          </a:xfrm>
          <a:prstGeom prst="blockArc">
            <a:avLst>
              <a:gd name="adj1" fmla="val 10800000"/>
              <a:gd name="adj2" fmla="val 10770172"/>
              <a:gd name="adj3" fmla="val 58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    BLOOD CIRCULATION</a:t>
            </a:r>
            <a:endParaRPr lang="en-US" sz="3200" b="1" dirty="0">
              <a:solidFill>
                <a:srgbClr val="0070C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4" name="Picture 5" descr="25E708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6139" r="49480" b="34200"/>
          <a:stretch>
            <a:fillRect/>
          </a:stretch>
        </p:blipFill>
        <p:spPr bwMode="auto">
          <a:xfrm>
            <a:off x="4209535" y="1603076"/>
            <a:ext cx="3348038" cy="465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659" y="1324350"/>
            <a:ext cx="34728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CARDIOPULMONARY: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Takes place between the heart and lungs.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b="1" dirty="0">
              <a:ea typeface="GungsuhChe" panose="02030609000101010101" pitchFamily="49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7030A0"/>
                </a:solidFill>
                <a:ea typeface="GungsuhChe" panose="02030609000101010101" pitchFamily="49" charset="-127"/>
              </a:rPr>
              <a:t>The Right side of the heart (Right atrium &amp; ventricle) receive oxygen poor blood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7030A0"/>
                </a:solidFill>
                <a:ea typeface="GungsuhChe" panose="02030609000101010101" pitchFamily="49" charset="-127"/>
              </a:rPr>
              <a:t>This blood is pumped from the heart through the Pulmonary Trunk to the lungs</a:t>
            </a:r>
            <a:r>
              <a:rPr lang="en-US" sz="1600" b="1" dirty="0">
                <a:ea typeface="GungsuhChe" panose="02030609000101010101" pitchFamily="49" charset="-127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>
              <a:ea typeface="GungsuhChe" panose="02030609000101010101" pitchFamily="49" charset="-127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Gas exchange takes place in the lungs.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600" b="1" dirty="0">
              <a:ea typeface="GungsuhChe" panose="02030609000101010101" pitchFamily="49" charset="-127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ea typeface="GungsuhChe" panose="02030609000101010101" pitchFamily="49" charset="-127"/>
              </a:rPr>
              <a:t>It returned to the left side of the heart (left atrium &amp; ventricle) through 4 Pulmonary Veins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0077" y="1329285"/>
            <a:ext cx="339708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SYSTEMIC: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latin typeface="Calibri" panose="020F0502020204030204" pitchFamily="34" charset="0"/>
                <a:ea typeface="GungsuhChe" panose="02030609000101010101" pitchFamily="49" charset="-127"/>
              </a:rPr>
              <a:t>Takes place between the heart and each cell of the body.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latin typeface="Calibri" panose="020F0502020204030204" pitchFamily="34" charset="0"/>
              <a:ea typeface="GungsuhChe" panose="0203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Blood is pumped from the left ventricle to all body tissues through the </a:t>
            </a:r>
            <a:r>
              <a:rPr lang="en-US" altLang="en-US" sz="1600" b="1" dirty="0">
                <a:latin typeface="Calibri" panose="020F0502020204030204" pitchFamily="34" charset="0"/>
                <a:ea typeface="GungsuhChe" panose="02030609000101010101" pitchFamily="49" charset="-127"/>
              </a:rPr>
              <a:t>AORTA AND ITS SYSTEMIC ARTERIES</a:t>
            </a:r>
            <a:r>
              <a:rPr lang="en-US" altLang="en-US" sz="1600" b="1" dirty="0">
                <a:solidFill>
                  <a:srgbClr val="7030A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 which ultimately terminates in capillaries.</a:t>
            </a:r>
          </a:p>
          <a:p>
            <a:pPr>
              <a:lnSpc>
                <a:spcPct val="90000"/>
              </a:lnSpc>
            </a:pPr>
            <a:endParaRPr lang="en-US" altLang="en-US" sz="1600" b="1" dirty="0">
              <a:solidFill>
                <a:srgbClr val="7030A0"/>
              </a:solidFill>
              <a:latin typeface="Calibri" panose="020F0502020204030204" pitchFamily="34" charset="0"/>
              <a:ea typeface="GungsuhChe" panose="02030609000101010101" pitchFamily="49" charset="-127"/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latin typeface="Calibri" panose="020F0502020204030204" pitchFamily="34" charset="0"/>
                <a:ea typeface="GungsuhChe" panose="02030609000101010101" pitchFamily="49" charset="-127"/>
              </a:rPr>
              <a:t>Oxygen poor blood circulates from the tissues to the 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capillaries, </a:t>
            </a:r>
            <a:r>
              <a:rPr lang="en-US" altLang="en-US" sz="1600" b="1" dirty="0" err="1">
                <a:solidFill>
                  <a:srgbClr val="0070C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venules</a:t>
            </a: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 &amp; veins back to the right atrium through the Systemic Veins.</a:t>
            </a:r>
          </a:p>
        </p:txBody>
      </p:sp>
    </p:spTree>
    <p:extLst>
      <p:ext uri="{BB962C8B-B14F-4D97-AF65-F5344CB8AC3E}">
        <p14:creationId xmlns:p14="http://schemas.microsoft.com/office/powerpoint/2010/main" val="4648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8" name="Block Arc 7"/>
          <p:cNvSpPr/>
          <p:nvPr/>
        </p:nvSpPr>
        <p:spPr>
          <a:xfrm>
            <a:off x="2885868" y="328942"/>
            <a:ext cx="6785919" cy="752030"/>
          </a:xfrm>
          <a:prstGeom prst="blockArc">
            <a:avLst>
              <a:gd name="adj1" fmla="val 10800000"/>
              <a:gd name="adj2" fmla="val 10770172"/>
              <a:gd name="adj3" fmla="val 58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     PORTAL CIRCULATION</a:t>
            </a:r>
            <a:endParaRPr lang="en-US" sz="3200" b="1" dirty="0">
              <a:solidFill>
                <a:srgbClr val="0070C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686" y="1566035"/>
            <a:ext cx="39294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It is a system of vessels interposed between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Two Capillary Beds.</a:t>
            </a:r>
          </a:p>
          <a:p>
            <a:pPr>
              <a:buClr>
                <a:schemeClr val="accent3"/>
              </a:buClr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It takes place in the 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liver</a:t>
            </a: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 and some endocrine glands 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(Pituitary gland).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1600" b="1" u="sng" dirty="0">
              <a:solidFill>
                <a:srgbClr val="0000CC"/>
              </a:solidFill>
              <a:latin typeface="Calibri" panose="020F0502020204030204" pitchFamily="34" charset="0"/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Veins leaving the gastrointestinal tract do not go direct to the heart.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>
              <a:latin typeface="Calibri" panose="020F0502020204030204" pitchFamily="34" charset="0"/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They pass to the </a:t>
            </a:r>
            <a:r>
              <a:rPr lang="en-US" sz="1600" b="1" dirty="0">
                <a:solidFill>
                  <a:srgbClr val="0000CC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Portal Vein</a:t>
            </a: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.</a:t>
            </a:r>
          </a:p>
          <a:p>
            <a:pPr>
              <a:buClr>
                <a:schemeClr val="accent3"/>
              </a:buClr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This vein enters the liver and breaks up into veins of diminishing size which ultimately join capillary like vessels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(Sinusoids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GungsuhChe" panose="02030609000101010101" pitchFamily="49" charset="-127"/>
              </a:rPr>
              <a:t>); </a:t>
            </a:r>
            <a:r>
              <a:rPr lang="en-US" sz="1600" b="1" i="1" dirty="0" smtClean="0">
                <a:latin typeface="Calibri" panose="020F0502020204030204" pitchFamily="34" charset="0"/>
                <a:ea typeface="GungsuhChe" panose="02030609000101010101" pitchFamily="49" charset="-127"/>
              </a:rPr>
              <a:t>first </a:t>
            </a:r>
            <a:r>
              <a:rPr lang="en-US" sz="1600" b="1" i="1" dirty="0">
                <a:latin typeface="Calibri" panose="020F0502020204030204" pitchFamily="34" charset="0"/>
                <a:ea typeface="GungsuhChe" panose="02030609000101010101" pitchFamily="49" charset="-127"/>
              </a:rPr>
              <a:t>capillary bed</a:t>
            </a: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1600" dirty="0">
              <a:latin typeface="Calibri" panose="020F0502020204030204" pitchFamily="34" charset="0"/>
              <a:ea typeface="GungsuhChe" panose="02030609000101010101" pitchFamily="49" charset="-127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Venous blood enter </a:t>
            </a:r>
            <a:r>
              <a:rPr lang="en-US" sz="1600" b="1" i="1" dirty="0">
                <a:latin typeface="Calibri" panose="020F0502020204030204" pitchFamily="34" charset="0"/>
                <a:ea typeface="GungsuhChe" panose="02030609000101010101" pitchFamily="49" charset="-127"/>
              </a:rPr>
              <a:t>2nd capillary bed </a:t>
            </a:r>
            <a:r>
              <a:rPr lang="en-US" sz="1600" dirty="0">
                <a:latin typeface="Calibri" panose="020F0502020204030204" pitchFamily="34" charset="0"/>
                <a:ea typeface="GungsuhChe" panose="02030609000101010101" pitchFamily="49" charset="-127"/>
              </a:rPr>
              <a:t>then to smaller veins that leave the liver through hepatic </a:t>
            </a:r>
            <a:r>
              <a:rPr lang="en-US" sz="1600" dirty="0">
                <a:latin typeface="GungsuhChe" panose="02030609000101010101" pitchFamily="49" charset="-127"/>
                <a:ea typeface="GungsuhChe" panose="02030609000101010101" pitchFamily="49" charset="-127"/>
              </a:rPr>
              <a:t>veins.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86" y="1804865"/>
            <a:ext cx="4688995" cy="3520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2502" r="6031"/>
          <a:stretch/>
        </p:blipFill>
        <p:spPr>
          <a:xfrm>
            <a:off x="9671787" y="1804865"/>
            <a:ext cx="2209235" cy="28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7" y="358556"/>
            <a:ext cx="5692345" cy="569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1979"/>
            <a:ext cx="4390768" cy="7825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GungsuhChe" panose="02030609000101010101" pitchFamily="49" charset="-127"/>
              </a:rPr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0562" y="1234808"/>
            <a:ext cx="922637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2400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2400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2000" b="1" dirty="0">
                <a:solidFill>
                  <a:srgbClr val="C00000"/>
                </a:solidFill>
                <a:ea typeface="GungsuhChe" panose="02030609000101010101" pitchFamily="49" charset="-127"/>
              </a:rPr>
              <a:t>By the end of this session, student should be able to: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Identify the components of the cardiovascular system.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the Heart as regards (position, chambers and valves).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 the Blood vessels (Arteries, Veins and Capillaries).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the Portal System.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the Sinusoids. 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 the Functional and Anatomical end arteries.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US" b="1" dirty="0">
                <a:ea typeface="GungsuhChe" panose="02030609000101010101" pitchFamily="49" charset="-127"/>
              </a:rPr>
              <a:t>Describe the Arteriovenous Anastomosis</a:t>
            </a:r>
            <a:r>
              <a:rPr lang="en-US" dirty="0">
                <a:ea typeface="GungsuhChe" panose="02030609000101010101" pitchFamily="49" charset="-127"/>
              </a:rPr>
              <a:t>. </a:t>
            </a:r>
            <a:endParaRPr lang="ar-SA" dirty="0">
              <a:ea typeface="GungsuhChe" panose="02030609000101010101" pitchFamily="49" charset="-127"/>
            </a:endParaRPr>
          </a:p>
          <a:p>
            <a:r>
              <a:rPr lang="en-US" dirty="0">
                <a:ea typeface="GungsuhChe" panose="02030609000101010101" pitchFamily="49" charset="-127"/>
              </a:rPr>
              <a:t/>
            </a:r>
            <a:br>
              <a:rPr lang="en-US" dirty="0">
                <a:ea typeface="GungsuhChe" panose="02030609000101010101" pitchFamily="49" charset="-127"/>
              </a:rPr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</p:spTree>
    <p:extLst>
      <p:ext uri="{BB962C8B-B14F-4D97-AF65-F5344CB8AC3E}">
        <p14:creationId xmlns:p14="http://schemas.microsoft.com/office/powerpoint/2010/main" val="33561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-224481" y="542525"/>
            <a:ext cx="7611762" cy="6291936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Not all the blood entering a part returns by the way of veins.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Much of it becomes </a:t>
            </a:r>
            <a:r>
              <a:rPr lang="en-US" sz="16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TISSUE FLUID (LYMPH) </a:t>
            </a: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returns by the way of vessels called </a:t>
            </a:r>
            <a:r>
              <a:rPr lang="en-US" sz="16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LYMPHATIC VESSELS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600" b="1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Lymph</a:t>
            </a: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 is a clear-to-white fluid </a:t>
            </a:r>
            <a:r>
              <a:rPr lang="en-US" sz="16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made</a:t>
            </a: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 of: White blood cells, especially lymphocytes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600" b="1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lymphatic system is unique, in that it is a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ONE-WAY </a:t>
            </a: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system that returns lymph fluid via vessels to the cardiovascular system.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Lymph vessel have more valves than veins.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In general superficial lymphatics follow veins, while deep lymphatics follow arteries </a:t>
            </a:r>
            <a:endParaRPr lang="en-US" sz="1600" b="1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1610" y="6356350"/>
            <a:ext cx="4221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6" name="Oval 5"/>
          <p:cNvSpPr/>
          <p:nvPr/>
        </p:nvSpPr>
        <p:spPr>
          <a:xfrm>
            <a:off x="1677798" y="675503"/>
            <a:ext cx="3586181" cy="44655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LYMPHATICS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31" y="1430690"/>
            <a:ext cx="4766856" cy="2383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11" y="4152632"/>
            <a:ext cx="3558746" cy="2001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2200" y="4311612"/>
            <a:ext cx="18205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Elephantiasis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47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702011" y="429539"/>
            <a:ext cx="7611762" cy="629193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cardiovascular system 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is a transporting system.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It is composed of the </a:t>
            </a: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heart and blood vessels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heart is </a:t>
            </a: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cone shaped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, covered by pericardium and composed of </a:t>
            </a: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four chambers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blood vessels include the </a:t>
            </a: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arteries, veins and capillaries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Arteries 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transport the blood from the heart.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terminal branches of the arteries can </a:t>
            </a: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anastomose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with each other freely or be anatomic or functional end arteries.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Veins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transport blood back to the heart.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Capillaries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are smallest vessels; connecting the arteries to the veins.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Sinusoids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are special type of capillaries.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portal system </a:t>
            </a: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is composed of two sets of capillaries and  found in the liver &amp; pituitary </a:t>
            </a:r>
            <a:r>
              <a:rPr lang="en-US" sz="1400" i="1" dirty="0"/>
              <a:t>gland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6" name="Oval 5"/>
          <p:cNvSpPr/>
          <p:nvPr/>
        </p:nvSpPr>
        <p:spPr>
          <a:xfrm>
            <a:off x="4979773" y="626076"/>
            <a:ext cx="3291016" cy="47779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ungsuhChe" panose="02030609000101010101" pitchFamily="49" charset="-127"/>
                <a:ea typeface="GungsuhChe" panose="02030609000101010101" pitchFamily="49" charset="-127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32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804984" y="1434558"/>
            <a:ext cx="7171038" cy="284912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b="1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Can you name an tissue or organ? 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with NO capillaries.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Having portal system.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Functional end arteries.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Anatomical end arteries.</a:t>
            </a:r>
          </a:p>
          <a:p>
            <a:pPr marL="742950" lvl="1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Contain sinusoids 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Elephantiasis results from interruption of __________system.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Arteriovenous anastomoses is found in__________________.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Apex of the heart is formed by________________________.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14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The smallest arteries are called_______________________.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schemeClr val="tx1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6" name="Oval 5"/>
          <p:cNvSpPr/>
          <p:nvPr/>
        </p:nvSpPr>
        <p:spPr>
          <a:xfrm>
            <a:off x="3972697" y="956764"/>
            <a:ext cx="4180703" cy="47779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17798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7" y="358556"/>
            <a:ext cx="5692345" cy="569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270" y="645860"/>
            <a:ext cx="2159258" cy="111917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600" b="1" dirty="0">
                <a:latin typeface="+mn-lt"/>
                <a:ea typeface="GungsuhChe" panose="02030609000101010101" pitchFamily="49" charset="-127"/>
              </a:rPr>
              <a:t>Functions</a:t>
            </a:r>
            <a:r>
              <a:rPr lang="en-US" b="1" dirty="0">
                <a:latin typeface="+mn-lt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+mn-lt"/>
                <a:ea typeface="GungsuhChe" panose="02030609000101010101" pitchFamily="49" charset="-127"/>
              </a:rPr>
            </a:br>
            <a:endParaRPr lang="en-US" dirty="0">
              <a:latin typeface="+mn-lt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4270" y="1026263"/>
            <a:ext cx="11178745" cy="377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GungsuhChe" panose="02030609000101010101" pitchFamily="49" charset="-127"/>
              </a:rPr>
              <a:t>It is a transportation system which uses the blood as the transport vehicle.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a typeface="GungsuhChe" panose="02030609000101010101" pitchFamily="49" charset="-127"/>
              </a:rPr>
              <a:t>Transports - </a:t>
            </a:r>
            <a:r>
              <a:rPr lang="en-US" sz="2400" dirty="0">
                <a:ea typeface="GungsuhChe" panose="02030609000101010101" pitchFamily="49" charset="-127"/>
              </a:rPr>
              <a:t>water, oxygen, nutrients and hormones to cells.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ea typeface="GungsuhChe" panose="02030609000101010101" pitchFamily="49" charset="-127"/>
              </a:rPr>
              <a:t>Transports -</a:t>
            </a:r>
            <a:r>
              <a:rPr lang="en-US" sz="2400" dirty="0">
                <a:ea typeface="GungsuhChe" panose="02030609000101010101" pitchFamily="49" charset="-127"/>
              </a:rPr>
              <a:t> wastes, including carbon dioxide, away from the cells.</a:t>
            </a:r>
          </a:p>
          <a:p>
            <a:pPr marL="342900" lvl="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a typeface="GungsuhChe" panose="02030609000101010101" pitchFamily="49" charset="-127"/>
              </a:rPr>
              <a:t>(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vital for body homeostasis)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a typeface="GungsuhChe" panose="02030609000101010101" pitchFamily="49" charset="-127"/>
            </a:endParaRPr>
          </a:p>
          <a:p>
            <a:pPr marL="342900" lvl="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GungsuhChe" panose="02030609000101010101" pitchFamily="49" charset="-127"/>
              </a:rPr>
              <a:t>Helps - maintain correct body temperature.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2400" b="1" i="1" dirty="0">
                <a:solidFill>
                  <a:srgbClr val="FF0000"/>
                </a:solidFill>
                <a:ea typeface="GungsuhChe" panose="02030609000101010101" pitchFamily="49" charset="-127"/>
              </a:rPr>
              <a:t>The force to move the blood around the body is provided by the beating Heart.</a:t>
            </a:r>
            <a:endParaRPr lang="ar-SA" sz="2400" b="1" i="1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ea typeface="GungsuhChe" panose="02030609000101010101" pitchFamily="49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48" y="4861429"/>
            <a:ext cx="1192428" cy="16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27" y="358556"/>
            <a:ext cx="5692345" cy="569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233" y="420130"/>
            <a:ext cx="8839199" cy="182056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+mn-lt"/>
                <a:ea typeface="GungsuhChe" panose="02030609000101010101" pitchFamily="49" charset="-127"/>
              </a:rPr>
              <a:t>What is the cardiovascular system comprised of?</a:t>
            </a:r>
            <a:br>
              <a:rPr lang="en-US" sz="3100" b="1" dirty="0">
                <a:latin typeface="+mn-lt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885" y="1727304"/>
            <a:ext cx="7455243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GungsuhChe" panose="02030609000101010101" pitchFamily="49" charset="-127"/>
                <a:cs typeface="+mj-cs"/>
              </a:rPr>
              <a:t>The parts of the cardiovascular system include: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  <a:cs typeface="+mj-cs"/>
              </a:rPr>
              <a:t>The 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  <a:cs typeface="+mj-cs"/>
              </a:rPr>
              <a:t>heart</a:t>
            </a:r>
            <a:r>
              <a:rPr lang="en-US" sz="1600" b="1" dirty="0">
                <a:ea typeface="GungsuhChe" panose="02030609000101010101" pitchFamily="49" charset="-127"/>
                <a:cs typeface="+mj-cs"/>
              </a:rPr>
              <a:t>, which is the organ that pumps the blood,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ea typeface="GungsuhChe" panose="02030609000101010101" pitchFamily="49" charset="-127"/>
                <a:cs typeface="+mj-cs"/>
              </a:rPr>
              <a:t>&amp; a network of blood vessels: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  <a:cs typeface="+mj-cs"/>
              </a:rPr>
              <a:t>Arteries</a:t>
            </a:r>
            <a:r>
              <a:rPr lang="en-US" sz="1600" b="1" dirty="0">
                <a:ea typeface="GungsuhChe" panose="02030609000101010101" pitchFamily="49" charset="-127"/>
                <a:cs typeface="+mj-cs"/>
              </a:rPr>
              <a:t>: The blood vessels that take blood away from the heart.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n-US" sz="1600" b="1" dirty="0">
                <a:solidFill>
                  <a:srgbClr val="0070C0"/>
                </a:solidFill>
                <a:ea typeface="GungsuhChe" panose="02030609000101010101" pitchFamily="49" charset="-127"/>
                <a:cs typeface="+mj-cs"/>
              </a:rPr>
              <a:t>Veins</a:t>
            </a:r>
            <a:r>
              <a:rPr lang="en-US" sz="1600" b="1" dirty="0">
                <a:ea typeface="GungsuhChe" panose="02030609000101010101" pitchFamily="49" charset="-127"/>
                <a:cs typeface="+mj-cs"/>
              </a:rPr>
              <a:t>: Blood vessels that return blood to the heart.</a:t>
            </a:r>
          </a:p>
          <a:p>
            <a:pPr marL="142875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n-US" sz="1600" b="1" dirty="0">
                <a:ea typeface="GungsuhChe" panose="02030609000101010101" pitchFamily="49" charset="-127"/>
                <a:cs typeface="+mj-cs"/>
              </a:rPr>
              <a:t>Capillaries: Very small vessels that lie between the arteries and veins.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84383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37" y="1022734"/>
            <a:ext cx="2302818" cy="1761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19" y="3328582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83" y="515220"/>
            <a:ext cx="3371850" cy="4743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3183" y="1090054"/>
            <a:ext cx="4967417" cy="111917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5841" y="4561014"/>
            <a:ext cx="346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hiller" panose="04020404031007020602" pitchFamily="82" charset="0"/>
              </a:rPr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16085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39" y="244876"/>
            <a:ext cx="5692345" cy="5692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1805" y="720814"/>
            <a:ext cx="3492844" cy="1280980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+mn-lt"/>
                <a:ea typeface="GungsuhChe" panose="02030609000101010101" pitchFamily="49" charset="-127"/>
              </a:rPr>
              <a:t>THE HEART</a:t>
            </a:r>
            <a:r>
              <a:rPr lang="en-US" b="1" dirty="0">
                <a:latin typeface="+mn-lt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+mn-lt"/>
                <a:ea typeface="GungsuhChe" panose="02030609000101010101" pitchFamily="49" charset="-127"/>
              </a:rPr>
            </a:br>
            <a:endParaRPr lang="en-US" dirty="0">
              <a:latin typeface="+mn-lt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6419" y="1535661"/>
            <a:ext cx="70660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2000" b="1" dirty="0" smtClean="0">
                <a:ea typeface="GungsuhChe" panose="02030609000101010101" pitchFamily="49" charset="-127"/>
              </a:rPr>
              <a:t>.Is </a:t>
            </a:r>
            <a:r>
              <a:rPr lang="en-US" sz="2000" b="1" dirty="0">
                <a:ea typeface="GungsuhChe" panose="02030609000101010101" pitchFamily="49" charset="-127"/>
              </a:rPr>
              <a:t>a muscular  pump responsible for circulation </a:t>
            </a:r>
            <a:r>
              <a:rPr lang="en-US" sz="2000" b="1" dirty="0" smtClean="0">
                <a:ea typeface="GungsuhChe" panose="02030609000101010101" pitchFamily="49" charset="-127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r>
              <a:rPr lang="en-US" sz="2000" b="1" dirty="0" smtClean="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000" b="1" dirty="0" smtClean="0">
                <a:ea typeface="GungsuhChe" panose="02030609000101010101"/>
                <a:cs typeface="Arial Unicode MS" pitchFamily="34" charset="-128"/>
              </a:rPr>
              <a:t> </a:t>
            </a:r>
            <a:r>
              <a:rPr lang="en-US" sz="2000" b="1" dirty="0">
                <a:ea typeface="GungsuhChe" panose="02030609000101010101"/>
                <a:cs typeface="Arial Unicode MS" pitchFamily="34" charset="-128"/>
              </a:rPr>
              <a:t>Is a hollow, cone shaped muscular  pump that keeps circulation going </a:t>
            </a:r>
            <a:r>
              <a:rPr lang="en-US" sz="2000" b="1" dirty="0" smtClean="0">
                <a:ea typeface="GungsuhChe" panose="02030609000101010101"/>
                <a:cs typeface="Arial Unicode MS" pitchFamily="34" charset="-128"/>
              </a:rPr>
              <a:t>on.</a:t>
            </a:r>
            <a:endParaRPr lang="en-US" sz="2000" b="1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sz="2000" b="1" dirty="0">
              <a:ea typeface="GungsuhChe" panose="02030609000101010101" pitchFamily="49" charset="-127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>
                <a:ea typeface="GungsuhChe" panose="02030609000101010101" pitchFamily="49" charset="-127"/>
              </a:rPr>
              <a:t>Is usually the size of  fist of the same person</a:t>
            </a:r>
          </a:p>
          <a:p>
            <a:pPr>
              <a:defRPr/>
            </a:pPr>
            <a:r>
              <a:rPr lang="en-US" sz="2000" b="1" dirty="0">
                <a:ea typeface="GungsuhChe" panose="02030609000101010101" pitchFamily="49" charset="-127"/>
              </a:rPr>
              <a:t>Has: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a typeface="GungsuhChe" panose="02030609000101010101" pitchFamily="49" charset="-127"/>
              </a:rPr>
              <a:t>Apex &amp; Base.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a typeface="GungsuhChe" panose="02030609000101010101" pitchFamily="49" charset="-127"/>
              </a:rPr>
              <a:t>Two Surfaces: Diaphragmatic &amp; </a:t>
            </a:r>
            <a:r>
              <a:rPr lang="en-US" sz="2000" b="1" dirty="0" err="1">
                <a:ea typeface="GungsuhChe" panose="02030609000101010101" pitchFamily="49" charset="-127"/>
              </a:rPr>
              <a:t>Sternocostal</a:t>
            </a:r>
            <a:r>
              <a:rPr lang="en-US" sz="2000" b="1" dirty="0">
                <a:ea typeface="GungsuhChe" panose="02030609000101010101" pitchFamily="49" charset="-127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ea typeface="GungsuhChe" panose="02030609000101010101" pitchFamily="49" charset="-127"/>
              </a:rPr>
              <a:t>Three borders: Right, Left, Inferior</a:t>
            </a:r>
            <a:r>
              <a:rPr lang="en-US" sz="2400" b="1" dirty="0">
                <a:ea typeface="Arial Unicode MS" pitchFamily="34" charset="-128"/>
                <a:cs typeface="Aharoni" pitchFamily="2" charset="-79"/>
              </a:rPr>
              <a:t>.</a:t>
            </a:r>
            <a:r>
              <a:rPr lang="en-US" sz="2400" dirty="0">
                <a:ea typeface="Arial Unicode MS" pitchFamily="34" charset="-128"/>
                <a:cs typeface="Aharoni" pitchFamily="2" charset="-79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21829" r="12667" b="18198"/>
          <a:stretch/>
        </p:blipFill>
        <p:spPr>
          <a:xfrm>
            <a:off x="7085832" y="2014659"/>
            <a:ext cx="1408360" cy="663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767" y="553331"/>
            <a:ext cx="2199501" cy="164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F:\backup02june2009\My Pictures\anatomy images\images of greas\THORAX\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r="961"/>
          <a:stretch/>
        </p:blipFill>
        <p:spPr bwMode="auto">
          <a:xfrm>
            <a:off x="7510648" y="2825653"/>
            <a:ext cx="4136861" cy="3590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8497" y="1354016"/>
            <a:ext cx="6251389" cy="1280980"/>
          </a:xfrm>
        </p:spPr>
        <p:txBody>
          <a:bodyPr>
            <a:noAutofit/>
          </a:bodyPr>
          <a:lstStyle/>
          <a:p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2800" b="1" dirty="0">
                <a:latin typeface="+mn-lt"/>
                <a:ea typeface="GungsuhChe" panose="02030609000101010101" pitchFamily="49" charset="-127"/>
              </a:rPr>
              <a:t>THE HEART</a:t>
            </a:r>
            <a:br>
              <a:rPr lang="en-US" sz="2800" b="1" dirty="0">
                <a:latin typeface="+mn-lt"/>
                <a:ea typeface="GungsuhChe" panose="02030609000101010101" pitchFamily="49" charset="-127"/>
              </a:rPr>
            </a:br>
            <a:r>
              <a:rPr lang="en-US" sz="28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br>
              <a:rPr lang="en-US" sz="28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28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2800" b="1" dirty="0">
                <a:latin typeface="+mn-lt"/>
                <a:ea typeface="GungsuhChe" panose="02030609000101010101" pitchFamily="49" charset="-127"/>
              </a:rPr>
              <a:t>POSITION/LOCATION </a:t>
            </a:r>
            <a:r>
              <a:rPr lang="en-US" b="1" dirty="0">
                <a:latin typeface="+mn-lt"/>
                <a:ea typeface="GungsuhChe" panose="02030609000101010101" pitchFamily="49" charset="-127"/>
              </a:rPr>
              <a:t/>
            </a:r>
            <a:br>
              <a:rPr lang="en-US" b="1" dirty="0">
                <a:latin typeface="+mn-lt"/>
                <a:ea typeface="GungsuhChe" panose="02030609000101010101" pitchFamily="49" charset="-127"/>
              </a:rPr>
            </a:br>
            <a:endParaRPr lang="en-US" dirty="0">
              <a:latin typeface="+mn-lt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9430" y="2005933"/>
            <a:ext cx="51734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1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Lies obliquely in the thorax between the two    		pleural sacs.  </a:t>
            </a:r>
            <a:r>
              <a:rPr lang="en-US" sz="1600" b="1" dirty="0" smtClean="0">
                <a:ea typeface="GungsuhChe" panose="02030609000101010101" pitchFamily="49" charset="-127"/>
              </a:rPr>
              <a:t>  </a:t>
            </a:r>
            <a:endParaRPr lang="en-US" sz="1600" b="1" dirty="0">
              <a:ea typeface="GungsuhChe" panose="02030609000101010101" pitchFamily="49" charset="-127"/>
            </a:endParaRPr>
          </a:p>
          <a:p>
            <a:pPr rtl="1">
              <a:buClr>
                <a:schemeClr val="accent3"/>
              </a:buClr>
              <a:defRPr/>
            </a:pPr>
            <a:endParaRPr lang="en-US" sz="1600" b="1" dirty="0">
              <a:ea typeface="GungsuhChe" panose="02030609000101010101" pitchFamily="49" charset="-127"/>
            </a:endParaRPr>
          </a:p>
          <a:p>
            <a:pPr rtl="1">
              <a:buClr>
                <a:schemeClr val="accent3"/>
              </a:buClr>
              <a:defRPr/>
            </a:pPr>
            <a:r>
              <a:rPr lang="en-US" sz="1600" b="1" dirty="0">
                <a:ea typeface="GungsuhChe" panose="02030609000101010101" pitchFamily="49" charset="-127"/>
              </a:rPr>
              <a:t>“More specifically within a centrally located </a:t>
            </a:r>
          </a:p>
          <a:p>
            <a:pPr rtl="1">
              <a:buClr>
                <a:schemeClr val="accent3"/>
              </a:buClr>
              <a:defRPr/>
            </a:pPr>
            <a:r>
              <a:rPr lang="en-US" sz="1600" b="1" dirty="0">
                <a:ea typeface="GungsuhChe" panose="02030609000101010101" pitchFamily="49" charset="-127"/>
              </a:rPr>
              <a:t>  partition Known as the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a typeface="GungsuhChe" panose="02030609000101010101" pitchFamily="49" charset="-127"/>
              </a:rPr>
              <a:t>Middle Mediastinum”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ea typeface="GungsuhChe" panose="02030609000101010101" pitchFamily="49" charset="-127"/>
              </a:rPr>
              <a:t>2/3 </a:t>
            </a:r>
            <a:r>
              <a:rPr lang="en-US" sz="1600" b="1" dirty="0">
                <a:ea typeface="GungsuhChe" panose="02030609000101010101" pitchFamily="49" charset="-127"/>
              </a:rPr>
              <a:t>of the heart lies to the left of median plane.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Enclosed by a double sac of serous membrane  (Pericardium).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4" y="31212"/>
            <a:ext cx="2771260" cy="2771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6284" r="11556" b="16655"/>
          <a:stretch/>
        </p:blipFill>
        <p:spPr>
          <a:xfrm>
            <a:off x="6421396" y="2601755"/>
            <a:ext cx="4802659" cy="37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90" y="363061"/>
            <a:ext cx="3229748" cy="2726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665" y="2047404"/>
            <a:ext cx="647494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GungsuhChe" panose="02030609000101010101" pitchFamily="49" charset="-127"/>
              </a:rPr>
              <a:t>4 CHAMBERS , Two Atria (Right &amp; Left)</a:t>
            </a:r>
          </a:p>
          <a:p>
            <a:r>
              <a:rPr lang="en-US" sz="1600" b="1" dirty="0">
                <a:ea typeface="GungsuhChe" panose="02030609000101010101" pitchFamily="49" charset="-127"/>
              </a:rPr>
              <a:t>                     and </a:t>
            </a:r>
          </a:p>
          <a:p>
            <a:r>
              <a:rPr lang="en-US" sz="1600" b="1" dirty="0">
                <a:ea typeface="GungsuhChe" panose="02030609000101010101" pitchFamily="49" charset="-127"/>
              </a:rPr>
              <a:t>             Two Ventricles (Right &amp; Left)</a:t>
            </a:r>
          </a:p>
          <a:p>
            <a:endParaRPr lang="en-US" sz="1600" b="1" dirty="0">
              <a:ea typeface="GungsuhChe" panose="02030609000101010101" pitchFamily="49" charset="-127"/>
            </a:endParaRPr>
          </a:p>
          <a:p>
            <a:r>
              <a:rPr lang="en-US" sz="1600" b="1" dirty="0">
                <a:ea typeface="GungsuhChe" panose="02030609000101010101" pitchFamily="49" charset="-127"/>
              </a:rPr>
              <a:t>  ATRIA:</a:t>
            </a:r>
            <a:endParaRPr lang="en-US" sz="1600" b="1" dirty="0">
              <a:ea typeface="GungsuhChe" panose="02030609000101010101" pitchFamily="49" charset="-127"/>
              <a:cs typeface="+mj-cs"/>
            </a:endParaRP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Are Superior in position. 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Are the receiving chambers.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have thin walls.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The upper part of each atrium is the 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Auricle. 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Left Atrium </a:t>
            </a:r>
            <a:r>
              <a:rPr lang="en-US" sz="1600" b="1" dirty="0">
                <a:ea typeface="GungsuhChe" panose="02030609000101010101" pitchFamily="49" charset="-127"/>
              </a:rPr>
              <a:t>receives arterial blood coming from the lungs</a:t>
            </a: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.</a:t>
            </a:r>
            <a:endParaRPr lang="ar-SA" sz="1600" b="1" dirty="0">
              <a:solidFill>
                <a:srgbClr val="FF0000"/>
              </a:solidFill>
              <a:ea typeface="GungsuhChe" panose="02030609000101010101" pitchFamily="49" charset="-127"/>
            </a:endParaRP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dirty="0">
                <a:ea typeface="GungsuhChe" panose="02030609000101010101" pitchFamily="49" charset="-127"/>
              </a:rPr>
              <a:t>The </a:t>
            </a:r>
            <a:r>
              <a:rPr lang="en-US" sz="1600" b="1" dirty="0">
                <a:solidFill>
                  <a:srgbClr val="0000CC"/>
                </a:solidFill>
                <a:ea typeface="GungsuhChe" panose="02030609000101010101" pitchFamily="49" charset="-127"/>
              </a:rPr>
              <a:t>Right Atrium </a:t>
            </a:r>
            <a:r>
              <a:rPr lang="en-US" sz="1600" b="1" dirty="0">
                <a:ea typeface="GungsuhChe" panose="02030609000101010101" pitchFamily="49" charset="-127"/>
              </a:rPr>
              <a:t>is the first chamber that receives the venous blood entering to the heart</a:t>
            </a:r>
            <a:r>
              <a:rPr lang="en-US" sz="1600" dirty="0">
                <a:ea typeface="GungsuhChe" panose="02030609000101010101" pitchFamily="49" charset="-127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ea typeface="GungsuhChe" panose="02030609000101010101" pitchFamily="49" charset="-127"/>
            </a:endParaRPr>
          </a:p>
        </p:txBody>
      </p:sp>
      <p:pic>
        <p:nvPicPr>
          <p:cNvPr id="14" name="Picture 4" descr="F:\backup02june2009\My Pictures\anatomy images\images of greas\THORAX\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r="961"/>
          <a:stretch/>
        </p:blipFill>
        <p:spPr bwMode="auto">
          <a:xfrm>
            <a:off x="7629277" y="2927800"/>
            <a:ext cx="4136861" cy="3590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0394092" y="4193060"/>
            <a:ext cx="471616" cy="16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4D358C-70CF-442B-BE6B-F162412ED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5464"/>
            <a:ext cx="5612235" cy="12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/>
            </a:gs>
            <a:gs pos="100000">
              <a:schemeClr val="bg1">
                <a:shade val="64000"/>
                <a:lumMod val="8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59" y="339634"/>
            <a:ext cx="3229748" cy="2726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9816"/>
            <a:ext cx="6234246" cy="1380571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/>
            </a:r>
            <a:br>
              <a:rPr lang="en-US" sz="3100" b="1" dirty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3200" b="1" dirty="0">
                <a:latin typeface="+mn-lt"/>
                <a:ea typeface="GungsuhChe" panose="02030609000101010101" pitchFamily="49" charset="-127"/>
              </a:rPr>
              <a:t>THE HEART- CHAMBERS</a:t>
            </a:r>
            <a:r>
              <a:rPr lang="en-US" sz="4000" b="1" dirty="0">
                <a:latin typeface="+mn-lt"/>
                <a:ea typeface="GungsuhChe" panose="02030609000101010101" pitchFamily="49" charset="-127"/>
              </a:rPr>
              <a:t/>
            </a:r>
            <a:br>
              <a:rPr lang="en-US" sz="4000" b="1" dirty="0">
                <a:latin typeface="+mn-lt"/>
                <a:ea typeface="GungsuhChe" panose="02030609000101010101" pitchFamily="49" charset="-127"/>
              </a:rPr>
            </a:br>
            <a:endParaRPr lang="en-US" dirty="0">
              <a:latin typeface="+mn-lt"/>
              <a:ea typeface="GungsuhChe" panose="02030609000101010101" pitchFamily="49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21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092" y="32825"/>
            <a:ext cx="16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Foundation Block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471" y="1521573"/>
            <a:ext cx="647494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US" sz="16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2000" b="1" dirty="0">
                <a:ea typeface="GungsuhChe" panose="02030609000101010101" pitchFamily="49" charset="-127"/>
              </a:rPr>
              <a:t>VENTRICLES:</a:t>
            </a:r>
            <a:endParaRPr lang="en-US" sz="2000" b="1" dirty="0">
              <a:ea typeface="GungsuhChe" panose="02030609000101010101" pitchFamily="49" charset="-127"/>
              <a:cs typeface="+mj-cs"/>
            </a:endParaRP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Are inferior chambers. 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have thick walls.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Are discharging chambers (Actual Pump).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ea typeface="GungsuhChe" panose="02030609000101010101" pitchFamily="49" charset="-127"/>
              </a:rPr>
              <a:t>Their contraction propels blood out of the heart into the circulation.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600" b="1" dirty="0">
                <a:solidFill>
                  <a:srgbClr val="FF0000"/>
                </a:solidFill>
                <a:ea typeface="GungsuhChe" panose="02030609000101010101" pitchFamily="49" charset="-127"/>
              </a:rPr>
              <a:t>The left ventricle forms the APEX of the heart.</a:t>
            </a:r>
          </a:p>
          <a:p>
            <a:pPr>
              <a:lnSpc>
                <a:spcPct val="150000"/>
              </a:lnSpc>
              <a:buClr>
                <a:schemeClr val="accent3"/>
              </a:buClr>
              <a:defRPr/>
            </a:pPr>
            <a:endParaRPr lang="en-US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14" name="Picture 4" descr="F:\backup02june2009\My Pictures\anatomy images\images of greas\THORAX\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r="961"/>
          <a:stretch/>
        </p:blipFill>
        <p:spPr bwMode="auto">
          <a:xfrm>
            <a:off x="7629277" y="2927800"/>
            <a:ext cx="4136861" cy="3590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0394092" y="4193060"/>
            <a:ext cx="471616" cy="16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7896</TotalTime>
  <Words>1220</Words>
  <Application>Microsoft Office PowerPoint</Application>
  <PresentationFormat>Widescreen</PresentationFormat>
  <Paragraphs>274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Aharoni</vt:lpstr>
      <vt:lpstr>Arial</vt:lpstr>
      <vt:lpstr>Arial</vt:lpstr>
      <vt:lpstr>Arial Unicode MS</vt:lpstr>
      <vt:lpstr>Calibri</vt:lpstr>
      <vt:lpstr>Calibri Light</vt:lpstr>
      <vt:lpstr>Chiller</vt:lpstr>
      <vt:lpstr>Courier New</vt:lpstr>
      <vt:lpstr>Eras Bold ITC</vt:lpstr>
      <vt:lpstr>GungsuhChe</vt:lpstr>
      <vt:lpstr>Wingdings</vt:lpstr>
      <vt:lpstr>Wingdings 2</vt:lpstr>
      <vt:lpstr>Office Theme</vt:lpstr>
      <vt:lpstr>Introduction of Cardiovascular System</vt:lpstr>
      <vt:lpstr>Objectives</vt:lpstr>
      <vt:lpstr>     Functions </vt:lpstr>
      <vt:lpstr>               What is the cardiovascular system comprised of?  </vt:lpstr>
      <vt:lpstr>     </vt:lpstr>
      <vt:lpstr>          THE HEART </vt:lpstr>
      <vt:lpstr>          THE HEART    POSITION/LOCATION  </vt:lpstr>
      <vt:lpstr>PowerPoint Presentation</vt:lpstr>
      <vt:lpstr>           THE HEART- CHAMBERS </vt:lpstr>
      <vt:lpstr>           THE HEART- VALVES</vt:lpstr>
      <vt:lpstr>           THE BLOOD VESSELS</vt:lpstr>
      <vt:lpstr>           BLOOD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Tahani Almatrafi</cp:lastModifiedBy>
  <cp:revision>124</cp:revision>
  <dcterms:created xsi:type="dcterms:W3CDTF">2018-09-08T08:41:51Z</dcterms:created>
  <dcterms:modified xsi:type="dcterms:W3CDTF">2021-09-06T06:01:07Z</dcterms:modified>
</cp:coreProperties>
</file>