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9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1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8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5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0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F932-6D3A-4F7B-A81D-3AC14201878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609BE-2D71-4A0F-8DA1-531B9398F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5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0210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Cardiovascular 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94092" y="32825"/>
            <a:ext cx="1699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Foundation Block</a:t>
            </a:r>
          </a:p>
        </p:txBody>
      </p:sp>
      <p:sp>
        <p:nvSpPr>
          <p:cNvPr id="8" name="Block Arc 7"/>
          <p:cNvSpPr/>
          <p:nvPr/>
        </p:nvSpPr>
        <p:spPr>
          <a:xfrm>
            <a:off x="2885868" y="328942"/>
            <a:ext cx="6785919" cy="752030"/>
          </a:xfrm>
          <a:prstGeom prst="blockArc">
            <a:avLst>
              <a:gd name="adj1" fmla="val 10800000"/>
              <a:gd name="adj2" fmla="val 10770172"/>
              <a:gd name="adj3" fmla="val 58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rgbClr val="FF0000"/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      PORTAL CIRCULATION</a:t>
            </a:r>
            <a:endParaRPr lang="en-US" sz="3200" b="1" dirty="0">
              <a:solidFill>
                <a:srgbClr val="0070C0"/>
              </a:solidFill>
              <a:latin typeface="GungsuhChe" panose="02030609000101010101" pitchFamily="49" charset="-127"/>
              <a:ea typeface="GungsuhChe" panose="02030609000101010101" pitchFamily="49" charset="-127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686" y="1566035"/>
            <a:ext cx="392944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It is a system of vessels interposed between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GungsuhChe" panose="02030609000101010101" pitchFamily="49" charset="-127"/>
              </a:rPr>
              <a:t>Two Capillary Beds.</a:t>
            </a:r>
          </a:p>
          <a:p>
            <a:pPr>
              <a:buClr>
                <a:schemeClr val="accent3"/>
              </a:buClr>
              <a:defRPr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GungsuhChe" panose="02030609000101010101" pitchFamily="49" charset="-127"/>
              </a:rPr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It takes place in the </a:t>
            </a:r>
            <a:r>
              <a:rPr lang="en-US" sz="1600" b="1" dirty="0">
                <a:solidFill>
                  <a:srgbClr val="0000CC"/>
                </a:solidFill>
                <a:latin typeface="Calibri" panose="020F0502020204030204" pitchFamily="34" charset="0"/>
                <a:ea typeface="GungsuhChe" panose="02030609000101010101" pitchFamily="49" charset="-127"/>
              </a:rPr>
              <a:t>liver</a:t>
            </a: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 and some endocrine glands </a:t>
            </a:r>
            <a:r>
              <a:rPr lang="en-US" sz="1600" b="1" dirty="0">
                <a:solidFill>
                  <a:srgbClr val="0000CC"/>
                </a:solidFill>
                <a:latin typeface="Calibri" panose="020F0502020204030204" pitchFamily="34" charset="0"/>
                <a:ea typeface="GungsuhChe" panose="02030609000101010101" pitchFamily="49" charset="-127"/>
              </a:rPr>
              <a:t>(Pituitary gland).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600" b="1" u="sng" dirty="0">
              <a:solidFill>
                <a:srgbClr val="0000CC"/>
              </a:solidFill>
              <a:latin typeface="Calibri" panose="020F0502020204030204" pitchFamily="34" charset="0"/>
              <a:ea typeface="GungsuhChe" panose="02030609000101010101" pitchFamily="49" charset="-127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Veins leaving the gastrointestinal tract </a:t>
            </a:r>
            <a:r>
              <a:rPr lang="en-US" sz="1600" u="sng" dirty="0">
                <a:solidFill>
                  <a:srgbClr val="C00000"/>
                </a:solidFill>
              </a:rPr>
              <a:t>first capillary bed </a:t>
            </a: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do not go direct to the heart.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600" dirty="0">
              <a:latin typeface="Calibri" panose="020F0502020204030204" pitchFamily="34" charset="0"/>
              <a:ea typeface="GungsuhChe" panose="02030609000101010101" pitchFamily="49" charset="-127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They pass to the </a:t>
            </a:r>
            <a:r>
              <a:rPr lang="en-US" sz="1600" b="1" dirty="0">
                <a:solidFill>
                  <a:srgbClr val="0000CC"/>
                </a:solidFill>
                <a:latin typeface="Calibri" panose="020F0502020204030204" pitchFamily="34" charset="0"/>
                <a:ea typeface="GungsuhChe" panose="02030609000101010101" pitchFamily="49" charset="-127"/>
              </a:rPr>
              <a:t>Portal Vein</a:t>
            </a: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.</a:t>
            </a:r>
          </a:p>
          <a:p>
            <a:pPr>
              <a:buClr>
                <a:schemeClr val="accent3"/>
              </a:buClr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This vein enters the liver and breaks up into veins of diminishing size which ultimately join capillary like vessels </a:t>
            </a: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  <a:ea typeface="GungsuhChe" panose="02030609000101010101" pitchFamily="49" charset="-127"/>
              </a:rPr>
              <a:t>(Sinusoids); </a:t>
            </a:r>
            <a:r>
              <a:rPr lang="en-US" u="sng" dirty="0">
                <a:solidFill>
                  <a:srgbClr val="7030A0"/>
                </a:solidFill>
              </a:rPr>
              <a:t>second capillary bed.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1600" dirty="0">
              <a:latin typeface="Calibri" panose="020F0502020204030204" pitchFamily="34" charset="0"/>
              <a:ea typeface="GungsuhChe" panose="02030609000101010101" pitchFamily="49" charset="-127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Venous blood from </a:t>
            </a:r>
            <a:r>
              <a:rPr lang="en-US" sz="1600" b="1" i="1" dirty="0">
                <a:latin typeface="Calibri" panose="020F0502020204030204" pitchFamily="34" charset="0"/>
                <a:ea typeface="GungsuhChe" panose="02030609000101010101" pitchFamily="49" charset="-127"/>
              </a:rPr>
              <a:t>2nd capillary bed </a:t>
            </a:r>
            <a:r>
              <a:rPr lang="en-US" sz="1600" dirty="0">
                <a:latin typeface="Calibri" panose="020F0502020204030204" pitchFamily="34" charset="0"/>
                <a:ea typeface="GungsuhChe" panose="02030609000101010101" pitchFamily="49" charset="-127"/>
              </a:rPr>
              <a:t>then to smaller veins that leave the liver through hepatic </a:t>
            </a:r>
            <a:r>
              <a:rPr lang="en-US" sz="1600" dirty="0">
                <a:latin typeface="GungsuhChe" panose="02030609000101010101" pitchFamily="49" charset="-127"/>
                <a:ea typeface="GungsuhChe" panose="02030609000101010101" pitchFamily="49" charset="-127"/>
              </a:rPr>
              <a:t>veins.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313" y="2052583"/>
            <a:ext cx="4607162" cy="34589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0" t="2502" r="6031"/>
          <a:stretch/>
        </p:blipFill>
        <p:spPr>
          <a:xfrm>
            <a:off x="9565076" y="2114026"/>
            <a:ext cx="2433958" cy="319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9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GungsuhChe</vt:lpstr>
      <vt:lpstr>Wingdings 2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Tahani Almatrafi</dc:creator>
  <cp:lastModifiedBy>Ali Zahid</cp:lastModifiedBy>
  <cp:revision>3</cp:revision>
  <dcterms:created xsi:type="dcterms:W3CDTF">2021-09-12T11:19:01Z</dcterms:created>
  <dcterms:modified xsi:type="dcterms:W3CDTF">2021-09-13T08:04:33Z</dcterms:modified>
</cp:coreProperties>
</file>