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44" r:id="rId1"/>
  </p:sldMasterIdLst>
  <p:sldIdLst>
    <p:sldId id="256" r:id="rId2"/>
    <p:sldId id="257" r:id="rId3"/>
    <p:sldId id="258" r:id="rId4"/>
    <p:sldId id="260" r:id="rId5"/>
    <p:sldId id="282" r:id="rId6"/>
    <p:sldId id="283" r:id="rId7"/>
    <p:sldId id="284" r:id="rId8"/>
    <p:sldId id="286" r:id="rId9"/>
    <p:sldId id="259" r:id="rId10"/>
    <p:sldId id="261" r:id="rId11"/>
    <p:sldId id="262" r:id="rId12"/>
    <p:sldId id="274" r:id="rId13"/>
    <p:sldId id="272" r:id="rId14"/>
    <p:sldId id="275" r:id="rId15"/>
    <p:sldId id="263" r:id="rId16"/>
    <p:sldId id="264" r:id="rId17"/>
    <p:sldId id="277" r:id="rId18"/>
    <p:sldId id="267" r:id="rId19"/>
    <p:sldId id="281" r:id="rId20"/>
    <p:sldId id="268" r:id="rId21"/>
    <p:sldId id="280" r:id="rId22"/>
    <p:sldId id="269" r:id="rId23"/>
    <p:sldId id="270" r:id="rId24"/>
    <p:sldId id="287" r:id="rId25"/>
    <p:sldId id="288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8"/>
    <p:restoredTop sz="99495" autoAdjust="0"/>
  </p:normalViewPr>
  <p:slideViewPr>
    <p:cSldViewPr snapToGrid="0" snapToObjects="1">
      <p:cViewPr varScale="1">
        <p:scale>
          <a:sx n="67" d="100"/>
          <a:sy n="67" d="100"/>
        </p:scale>
        <p:origin x="109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08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9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3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8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26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2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6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9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6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D817917-B85B-B043-8F2A-801B70FE12FB}" type="datetimeFigureOut">
              <a:rPr lang="en-US" smtClean="0"/>
              <a:t>9/6/21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7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2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D817917-B85B-B043-8F2A-801B70FE12FB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45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T_YFQItvhM" TargetMode="External"/><Relationship Id="rId2" Type="http://schemas.openxmlformats.org/officeDocument/2006/relationships/hyperlink" Target="https://www.youtube.com/watch?v=uo2sd2ttNTQ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mbulfatma@gmail.com" TargetMode="External"/><Relationship Id="rId4" Type="http://schemas.openxmlformats.org/officeDocument/2006/relationships/hyperlink" Target="https://www.youtube.com/watch?v=RSRiywp9v9w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164181"/>
            <a:ext cx="5657851" cy="1945481"/>
          </a:xfrm>
        </p:spPr>
        <p:txBody>
          <a:bodyPr/>
          <a:lstStyle/>
          <a:p>
            <a:r>
              <a:rPr lang="en-US" b="1" dirty="0">
                <a:latin typeface="Times New Roman"/>
                <a:cs typeface="Times New Roman"/>
              </a:rPr>
              <a:t>Amino acids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9671" y="3509539"/>
            <a:ext cx="4846320" cy="172922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(Foundation Block)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Dr. </a:t>
            </a:r>
            <a:r>
              <a:rPr lang="en-US" sz="2400" dirty="0" err="1"/>
              <a:t>Sumbul</a:t>
            </a:r>
            <a:r>
              <a:rPr lang="en-US" sz="2400" dirty="0"/>
              <a:t> </a:t>
            </a:r>
            <a:r>
              <a:rPr lang="en-US" sz="2400" dirty="0" err="1"/>
              <a:t>Fatma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88067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b="1" i="1" dirty="0"/>
              <a:t>Continued </a:t>
            </a:r>
            <a:r>
              <a:rPr lang="is-IS" sz="3200" b="1" i="1" dirty="0"/>
              <a:t>…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/>
              <a:t>According to the properties of the </a:t>
            </a:r>
            <a:r>
              <a:rPr lang="en-US" sz="2000" b="1" dirty="0">
                <a:solidFill>
                  <a:srgbClr val="0070C0"/>
                </a:solidFill>
              </a:rPr>
              <a:t>side chains</a:t>
            </a:r>
            <a:r>
              <a:rPr lang="en-US" sz="2000" b="1" dirty="0"/>
              <a:t>:</a:t>
            </a:r>
          </a:p>
          <a:p>
            <a:pPr marL="308603" lvl="1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 algn="just">
              <a:lnSpc>
                <a:spcPct val="70000"/>
              </a:lnSpc>
            </a:pPr>
            <a:r>
              <a:rPr lang="en-US" dirty="0">
                <a:solidFill>
                  <a:schemeClr val="tx1"/>
                </a:solidFill>
              </a:rPr>
              <a:t>Nonpolar amino acids.</a:t>
            </a:r>
          </a:p>
          <a:p>
            <a:pPr marL="308603" lvl="1" indent="0" algn="just">
              <a:lnSpc>
                <a:spcPct val="7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 algn="just">
              <a:lnSpc>
                <a:spcPct val="70000"/>
              </a:lnSpc>
            </a:pPr>
            <a:r>
              <a:rPr lang="en-US" dirty="0">
                <a:solidFill>
                  <a:schemeClr val="tx1"/>
                </a:solidFill>
              </a:rPr>
              <a:t>Uncharged amino acids.</a:t>
            </a:r>
          </a:p>
          <a:p>
            <a:pPr marL="308603" lvl="1" indent="0" algn="just">
              <a:lnSpc>
                <a:spcPct val="7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 algn="just">
              <a:lnSpc>
                <a:spcPct val="70000"/>
              </a:lnSpc>
            </a:pPr>
            <a:r>
              <a:rPr lang="en-US" dirty="0">
                <a:solidFill>
                  <a:schemeClr val="tx1"/>
                </a:solidFill>
              </a:rPr>
              <a:t>Polar amino acids.</a:t>
            </a: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5271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Nonpolar amino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246" y="1811407"/>
            <a:ext cx="7767145" cy="3444997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Each amino acid does not bind or give off protons or participate in hydrogen or ionic bonds.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</a:rPr>
              <a:t>These amino acids promote hydrophobic interactions.</a:t>
            </a:r>
          </a:p>
          <a:p>
            <a:pPr algn="just"/>
            <a:r>
              <a:rPr lang="en-US" sz="2000" dirty="0"/>
              <a:t>In proteins found in aqueous solution, the side chains of the nonpolar amino acids tend to cluster together in the interior of the protein.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</a:rPr>
              <a:t>The nonpolar R-group fill up the interior of the folded protein and help give it its 3D shape.</a:t>
            </a:r>
          </a:p>
          <a:p>
            <a:pPr algn="just"/>
            <a:r>
              <a:rPr lang="en-US" sz="2000" dirty="0"/>
              <a:t>In proteins located in hydrophobic environment, such as a membrane, the nonpolar R-groups are found on the outside surface of the protein, interacting with lipid environment to stabilize protein structure.</a:t>
            </a:r>
          </a:p>
        </p:txBody>
      </p:sp>
    </p:spTree>
    <p:extLst>
      <p:ext uri="{BB962C8B-B14F-4D97-AF65-F5344CB8AC3E}">
        <p14:creationId xmlns:p14="http://schemas.microsoft.com/office/powerpoint/2010/main" val="123721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npol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96" y="585783"/>
            <a:ext cx="6774383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98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b="1" i="1" dirty="0"/>
              <a:t>Continued </a:t>
            </a:r>
            <a:r>
              <a:rPr lang="is-IS" sz="3200" b="1" i="1" dirty="0"/>
              <a:t>…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The structure of the proline amino acid differs from other nonpolar amino acids that the side chain of proline and its α-amino group form a ring structure (an </a:t>
            </a:r>
            <a:r>
              <a:rPr lang="en-US" sz="2000" dirty="0" err="1"/>
              <a:t>imino</a:t>
            </a:r>
            <a:r>
              <a:rPr lang="en-US" sz="2000" dirty="0"/>
              <a:t> group).</a:t>
            </a:r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marL="0" indent="0" algn="just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marL="85723" indent="0" algn="just">
              <a:buNone/>
            </a:pPr>
            <a:endParaRPr lang="en-US" sz="2000" dirty="0"/>
          </a:p>
        </p:txBody>
      </p:sp>
      <p:pic>
        <p:nvPicPr>
          <p:cNvPr id="4" name="Picture 3" descr="Pro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34" y="3599937"/>
            <a:ext cx="4056241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84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Uncharged amino acids</a:t>
            </a:r>
          </a:p>
        </p:txBody>
      </p:sp>
      <p:pic>
        <p:nvPicPr>
          <p:cNvPr id="4" name="Picture 3" descr="Uncharg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36" y="2301636"/>
            <a:ext cx="734446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09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0315"/>
            <a:ext cx="7239000" cy="1143000"/>
          </a:xfrm>
        </p:spPr>
        <p:txBody>
          <a:bodyPr>
            <a:normAutofit/>
          </a:bodyPr>
          <a:lstStyle/>
          <a:p>
            <a:pPr algn="just"/>
            <a:r>
              <a:rPr lang="en-US" sz="3200" b="1" i="1" dirty="0"/>
              <a:t>Continued </a:t>
            </a:r>
            <a:r>
              <a:rPr lang="is-IS" sz="3200" b="1" i="1" dirty="0"/>
              <a:t>…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69" y="2190412"/>
            <a:ext cx="7357241" cy="3444997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These amino acids have zero net charge at neutral </a:t>
            </a:r>
            <a:r>
              <a:rPr lang="en-US" sz="2000" dirty="0" err="1"/>
              <a:t>pH.</a:t>
            </a:r>
            <a:endParaRPr lang="en-US" sz="2000" dirty="0"/>
          </a:p>
          <a:p>
            <a:pPr marL="85723" indent="0" algn="just">
              <a:buNone/>
            </a:pPr>
            <a:r>
              <a:rPr lang="en-US" sz="2000" b="1" dirty="0"/>
              <a:t>However</a:t>
            </a:r>
          </a:p>
          <a:p>
            <a:pPr algn="just"/>
            <a:r>
              <a:rPr lang="en-US" sz="2000" dirty="0"/>
              <a:t>The side chains of cysteine and tyrosine can lose a proton at an alkaline </a:t>
            </a:r>
            <a:r>
              <a:rPr lang="en-US" sz="2000" dirty="0" err="1"/>
              <a:t>pH.</a:t>
            </a:r>
            <a:endParaRPr lang="en-US" sz="2000" dirty="0"/>
          </a:p>
          <a:p>
            <a:pPr algn="just"/>
            <a:r>
              <a:rPr lang="en-US" sz="2000" dirty="0">
                <a:solidFill>
                  <a:srgbClr val="0070C0"/>
                </a:solidFill>
              </a:rPr>
              <a:t>Serine, threonine and tyrosine each contain a polar hydroxyl group that can participate in hydrogen bond formation.</a:t>
            </a:r>
          </a:p>
          <a:p>
            <a:pPr algn="just"/>
            <a:r>
              <a:rPr lang="en-US" sz="2000" dirty="0"/>
              <a:t>The side chains of asparagine and glutamine each contain a carbonyl group and an amide group, both of which can also participate in hydrogen bonds.</a:t>
            </a:r>
          </a:p>
        </p:txBody>
      </p:sp>
    </p:spTree>
    <p:extLst>
      <p:ext uri="{BB962C8B-B14F-4D97-AF65-F5344CB8AC3E}">
        <p14:creationId xmlns:p14="http://schemas.microsoft.com/office/powerpoint/2010/main" val="247389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65" y="315997"/>
            <a:ext cx="7239000" cy="1143000"/>
          </a:xfrm>
        </p:spPr>
        <p:txBody>
          <a:bodyPr/>
          <a:lstStyle/>
          <a:p>
            <a:r>
              <a:rPr lang="en-US" b="1" dirty="0"/>
              <a:t>Polar amino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978" y="1848994"/>
            <a:ext cx="7388773" cy="4495245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Amino acids with acidic side chains:</a:t>
            </a:r>
          </a:p>
          <a:p>
            <a:pPr marL="0" indent="0">
              <a:buNone/>
            </a:pPr>
            <a:endParaRPr lang="en-US" sz="1651" dirty="0"/>
          </a:p>
          <a:p>
            <a:pPr marL="0" indent="0">
              <a:buNone/>
            </a:pPr>
            <a:endParaRPr lang="en-US" sz="1651" dirty="0"/>
          </a:p>
          <a:p>
            <a:pPr marL="0" indent="0">
              <a:buNone/>
            </a:pPr>
            <a:endParaRPr lang="en-US" sz="1651" dirty="0"/>
          </a:p>
          <a:p>
            <a:pPr marL="0" indent="0">
              <a:buNone/>
            </a:pPr>
            <a:endParaRPr lang="en-US" sz="1651" dirty="0"/>
          </a:p>
          <a:p>
            <a:pPr marL="0" indent="0">
              <a:buNone/>
            </a:pPr>
            <a:endParaRPr lang="en-US" sz="1651" dirty="0"/>
          </a:p>
          <a:p>
            <a:pPr marL="0" indent="0">
              <a:buNone/>
            </a:pPr>
            <a:endParaRPr lang="en-US" sz="1651" dirty="0"/>
          </a:p>
          <a:p>
            <a:pPr marL="0" indent="0">
              <a:buNone/>
            </a:pPr>
            <a:endParaRPr lang="en-US" sz="1651" dirty="0"/>
          </a:p>
          <a:p>
            <a:pPr marL="0" indent="0">
              <a:buNone/>
            </a:pPr>
            <a:endParaRPr lang="en-US" sz="1651" dirty="0"/>
          </a:p>
          <a:p>
            <a:pPr marL="308603" lvl="1" indent="0">
              <a:buNone/>
            </a:pPr>
            <a:endParaRPr lang="en-US" sz="1600" dirty="0"/>
          </a:p>
          <a:p>
            <a:pPr lvl="2"/>
            <a:r>
              <a:rPr lang="en-US" dirty="0"/>
              <a:t>Aspartic and glutamic acids are proton donors.</a:t>
            </a:r>
          </a:p>
          <a:p>
            <a:pPr lvl="2"/>
            <a:r>
              <a:rPr lang="en-US" dirty="0"/>
              <a:t>At neutral pH, these amino acids are fully ionized (negatively charged). So, they are called aspartate and glutamate.</a:t>
            </a:r>
          </a:p>
        </p:txBody>
      </p:sp>
      <p:pic>
        <p:nvPicPr>
          <p:cNvPr id="5" name="Picture 4" descr="Acidic A 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53" y="2599447"/>
            <a:ext cx="567350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30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b="1" i="1" dirty="0">
                <a:latin typeface="Times New Roman"/>
                <a:cs typeface="Times New Roman"/>
              </a:rPr>
              <a:t>Continued </a:t>
            </a:r>
            <a:r>
              <a:rPr lang="is-IS" sz="3200" b="1" i="1" dirty="0">
                <a:latin typeface="Times New Roman"/>
                <a:cs typeface="Times New Roman"/>
              </a:rPr>
              <a:t>…</a:t>
            </a:r>
            <a:endParaRPr lang="en-US" sz="3200" b="1" i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040" y="1920113"/>
            <a:ext cx="7283669" cy="4282724"/>
          </a:xfrm>
        </p:spPr>
        <p:txBody>
          <a:bodyPr>
            <a:noAutofit/>
          </a:bodyPr>
          <a:lstStyle/>
          <a:p>
            <a:r>
              <a:rPr lang="en-US" b="1" dirty="0"/>
              <a:t>Amino acids with basic side chains: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r>
              <a:rPr lang="en-US" sz="2000" dirty="0"/>
              <a:t>Histidine, Lysine and Arginine are proton acceptors.</a:t>
            </a:r>
          </a:p>
          <a:p>
            <a:pPr lvl="2"/>
            <a:r>
              <a:rPr lang="en-US" sz="2000" dirty="0"/>
              <a:t>At neutral pH, lysine and arginine are fully ionized (positively charged).</a:t>
            </a:r>
          </a:p>
        </p:txBody>
      </p:sp>
      <p:pic>
        <p:nvPicPr>
          <p:cNvPr id="4" name="Picture 3" descr="Basic A 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11" y="2541088"/>
            <a:ext cx="567350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Optical properties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805" y="1892559"/>
            <a:ext cx="7791069" cy="4174866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The α-carbon of most of the amino acids is attached to four different chemical groups- </a:t>
            </a:r>
            <a:r>
              <a:rPr lang="en-US" sz="2400" dirty="0">
                <a:solidFill>
                  <a:srgbClr val="0070C0"/>
                </a:solidFill>
              </a:rPr>
              <a:t>asymmetric</a:t>
            </a:r>
            <a:r>
              <a:rPr lang="en-US" sz="2400" dirty="0"/>
              <a:t>.</a:t>
            </a:r>
            <a:endParaRPr lang="x-none" sz="2400" dirty="0"/>
          </a:p>
          <a:p>
            <a:pPr marL="85723" indent="0" algn="just">
              <a:buNone/>
            </a:pPr>
            <a:endParaRPr lang="en-US" sz="2400" dirty="0"/>
          </a:p>
          <a:p>
            <a:pPr algn="just"/>
            <a:r>
              <a:rPr lang="en-US" sz="2400" dirty="0"/>
              <a:t>Asymmetric molecules are optically active, and symmetric molecules are optically inactive.</a:t>
            </a:r>
            <a:endParaRPr lang="x-none" sz="2400" dirty="0"/>
          </a:p>
          <a:p>
            <a:pPr marL="85723" indent="0" algn="just">
              <a:buNone/>
            </a:pPr>
            <a:endParaRPr lang="en-US" sz="2400" dirty="0"/>
          </a:p>
          <a:p>
            <a:pPr algn="just"/>
            <a:r>
              <a:rPr lang="en-US" sz="2400" dirty="0"/>
              <a:t>All mammalian amino acids are optically active except glycine.</a:t>
            </a:r>
          </a:p>
          <a:p>
            <a:pPr lvl="1" algn="just"/>
            <a:r>
              <a:rPr lang="en-US" sz="2400" dirty="0">
                <a:solidFill>
                  <a:schemeClr val="tx1"/>
                </a:solidFill>
              </a:rPr>
              <a:t>They rotate the plane of polarized light in a </a:t>
            </a:r>
            <a:r>
              <a:rPr lang="en-US" sz="2400" dirty="0" err="1">
                <a:solidFill>
                  <a:schemeClr val="tx1"/>
                </a:solidFill>
              </a:rPr>
              <a:t>polarimeter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724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567" y="1282045"/>
            <a:ext cx="6556832" cy="3815819"/>
          </a:xfrm>
        </p:spPr>
      </p:pic>
    </p:spTree>
    <p:extLst>
      <p:ext uri="{BB962C8B-B14F-4D97-AF65-F5344CB8AC3E}">
        <p14:creationId xmlns:p14="http://schemas.microsoft.com/office/powerpoint/2010/main" val="719570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the amino acids?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structure.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Classification of amino acids.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Optical properties.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Amino acid configuration.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Non-standard amino acids.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Derivatives of amino acids.</a:t>
            </a:r>
          </a:p>
        </p:txBody>
      </p:sp>
    </p:spTree>
    <p:extLst>
      <p:ext uri="{BB962C8B-B14F-4D97-AF65-F5344CB8AC3E}">
        <p14:creationId xmlns:p14="http://schemas.microsoft.com/office/powerpoint/2010/main" val="2949416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Amino acid configuration</a:t>
            </a:r>
          </a:p>
        </p:txBody>
      </p:sp>
      <p:pic>
        <p:nvPicPr>
          <p:cNvPr id="5" name="Content Placeholder 4" descr="L and D configura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96" y="2356702"/>
            <a:ext cx="5543134" cy="3195686"/>
          </a:xfrm>
        </p:spPr>
      </p:pic>
    </p:spTree>
    <p:extLst>
      <p:ext uri="{BB962C8B-B14F-4D97-AF65-F5344CB8AC3E}">
        <p14:creationId xmlns:p14="http://schemas.microsoft.com/office/powerpoint/2010/main" val="2432201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b="1" i="1" dirty="0"/>
              <a:t>Continued </a:t>
            </a:r>
            <a:r>
              <a:rPr lang="is-IS" sz="3200" b="1" i="1" dirty="0"/>
              <a:t>…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219" y="2440401"/>
            <a:ext cx="8039505" cy="3444997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solidFill>
                  <a:srgbClr val="2F2B20"/>
                </a:solidFill>
              </a:rPr>
              <a:t>L-Amino acids rotate polarized light to the left</a:t>
            </a:r>
            <a:r>
              <a:rPr lang="x-none" sz="2400" dirty="0">
                <a:solidFill>
                  <a:srgbClr val="2F2B20"/>
                </a:solidFill>
              </a:rPr>
              <a:t>.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</a:rPr>
              <a:t>D-Amino acids rotate polarized light to the right</a:t>
            </a:r>
            <a:r>
              <a:rPr lang="x-none" sz="2400" dirty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en-US" sz="2400" dirty="0">
                <a:solidFill>
                  <a:srgbClr val="2F2B20"/>
                </a:solidFill>
              </a:rPr>
              <a:t>Both L and D forms are chemically same</a:t>
            </a:r>
            <a:r>
              <a:rPr lang="x-none" sz="2400" dirty="0">
                <a:solidFill>
                  <a:srgbClr val="2F2B20"/>
                </a:solidFill>
              </a:rPr>
              <a:t>.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</a:rPr>
              <a:t>All mammalian amino acids are found in L-configuration.</a:t>
            </a:r>
            <a:endParaRPr lang="x-none" sz="2400" dirty="0">
              <a:solidFill>
                <a:srgbClr val="0070C0"/>
              </a:solidFill>
            </a:endParaRPr>
          </a:p>
          <a:p>
            <a:pPr algn="just"/>
            <a:r>
              <a:rPr lang="en-US" sz="2400" dirty="0">
                <a:solidFill>
                  <a:srgbClr val="2F2B20"/>
                </a:solidFill>
              </a:rPr>
              <a:t>D-amino acids are found in antibiotics, plants and in the cell wall of microorganisms.</a:t>
            </a:r>
          </a:p>
        </p:txBody>
      </p:sp>
    </p:spTree>
    <p:extLst>
      <p:ext uri="{BB962C8B-B14F-4D97-AF65-F5344CB8AC3E}">
        <p14:creationId xmlns:p14="http://schemas.microsoft.com/office/powerpoint/2010/main" val="345396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064"/>
            <a:ext cx="7239000" cy="1143000"/>
          </a:xfrm>
        </p:spPr>
        <p:txBody>
          <a:bodyPr>
            <a:normAutofit/>
          </a:bodyPr>
          <a:lstStyle/>
          <a:p>
            <a:r>
              <a:rPr lang="en-US" b="1" dirty="0"/>
              <a:t>Non-standard amino acids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1228" y="1391828"/>
            <a:ext cx="5590943" cy="4846638"/>
          </a:xfrm>
        </p:spPr>
      </p:pic>
    </p:spTree>
    <p:extLst>
      <p:ext uri="{BB962C8B-B14F-4D97-AF65-F5344CB8AC3E}">
        <p14:creationId xmlns:p14="http://schemas.microsoft.com/office/powerpoint/2010/main" val="2103607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/>
                <a:cs typeface="Times New Roman"/>
              </a:rPr>
              <a:t>Amino acids derivatives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1941955"/>
            <a:ext cx="6798736" cy="2712484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>
                <a:solidFill>
                  <a:srgbClr val="2F2B20"/>
                </a:solidFill>
              </a:rPr>
              <a:t>Gamma amino butyric acid</a:t>
            </a:r>
            <a:r>
              <a:rPr lang="en-US" sz="2400" dirty="0">
                <a:solidFill>
                  <a:srgbClr val="2F2B20"/>
                </a:solidFill>
              </a:rPr>
              <a:t> (GABA, a derivative of glutamic acid) and </a:t>
            </a:r>
            <a:r>
              <a:rPr lang="en-US" sz="2400" b="1" dirty="0">
                <a:solidFill>
                  <a:srgbClr val="2F2B20"/>
                </a:solidFill>
              </a:rPr>
              <a:t>dopamine</a:t>
            </a:r>
            <a:r>
              <a:rPr lang="en-US" sz="2400" dirty="0">
                <a:solidFill>
                  <a:srgbClr val="2F2B20"/>
                </a:solidFill>
              </a:rPr>
              <a:t> (from tyrosine) are neurotransmitters</a:t>
            </a:r>
            <a:r>
              <a:rPr lang="x-none" sz="2400" dirty="0">
                <a:solidFill>
                  <a:srgbClr val="2F2B20"/>
                </a:solidFill>
              </a:rPr>
              <a:t>.</a:t>
            </a:r>
          </a:p>
          <a:p>
            <a:pPr marL="85723" indent="0" algn="just">
              <a:buNone/>
            </a:pPr>
            <a:endParaRPr lang="en-US" sz="2400" dirty="0">
              <a:solidFill>
                <a:srgbClr val="2F2B20"/>
              </a:solidFill>
            </a:endParaRPr>
          </a:p>
          <a:p>
            <a:pPr algn="just"/>
            <a:r>
              <a:rPr lang="en-US" sz="2400" b="1" dirty="0">
                <a:solidFill>
                  <a:srgbClr val="0070C0"/>
                </a:solidFill>
              </a:rPr>
              <a:t>Histamine</a:t>
            </a:r>
            <a:r>
              <a:rPr lang="en-US" sz="2400" dirty="0">
                <a:solidFill>
                  <a:srgbClr val="0070C0"/>
                </a:solidFill>
              </a:rPr>
              <a:t> (Histidine) is the mediator of allergic reactions</a:t>
            </a:r>
            <a:r>
              <a:rPr lang="x-none" sz="2400" dirty="0">
                <a:solidFill>
                  <a:srgbClr val="0070C0"/>
                </a:solidFill>
              </a:rPr>
              <a:t>.</a:t>
            </a:r>
          </a:p>
          <a:p>
            <a:pPr marL="85723" indent="0" algn="just">
              <a:buNone/>
            </a:pPr>
            <a:endParaRPr lang="en-US" sz="2400" dirty="0">
              <a:solidFill>
                <a:srgbClr val="2F2B20"/>
              </a:solidFill>
            </a:endParaRPr>
          </a:p>
          <a:p>
            <a:pPr algn="just"/>
            <a:r>
              <a:rPr lang="en-US" sz="2400" b="1" dirty="0" err="1">
                <a:solidFill>
                  <a:srgbClr val="2F2B20"/>
                </a:solidFill>
              </a:rPr>
              <a:t>Thyroxine</a:t>
            </a:r>
            <a:r>
              <a:rPr lang="en-US" sz="2400" dirty="0">
                <a:solidFill>
                  <a:srgbClr val="2F2B20"/>
                </a:solidFill>
              </a:rPr>
              <a:t> (Tyrosine) is an important thyroid hormone</a:t>
            </a:r>
            <a:r>
              <a:rPr lang="x-none" sz="2400" dirty="0">
                <a:solidFill>
                  <a:srgbClr val="2F2B20"/>
                </a:solidFill>
              </a:rPr>
              <a:t>.</a:t>
            </a:r>
            <a:endParaRPr lang="en-US" sz="24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/>
                <a:cs typeface="Times New Roman"/>
              </a:rPr>
              <a:t>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17" y="1977403"/>
            <a:ext cx="7746125" cy="4074605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ea typeface="Times New Roman" charset="0"/>
              </a:rPr>
              <a:t>Each amino acid has an 𝛂-carboxyl and a primary 𝛂-amino group (except for proline, which is an imino acid).</a:t>
            </a:r>
          </a:p>
          <a:p>
            <a:pPr lvl="0"/>
            <a:endParaRPr lang="en-US" sz="2000" b="1" u="words" dirty="0">
              <a:ea typeface="Times New Roman" charset="0"/>
            </a:endParaRPr>
          </a:p>
          <a:p>
            <a:pPr lvl="0"/>
            <a:r>
              <a:rPr lang="en-US" sz="2000" dirty="0">
                <a:solidFill>
                  <a:srgbClr val="0070C0"/>
                </a:solidFill>
                <a:ea typeface="Times New Roman" charset="0"/>
              </a:rPr>
              <a:t>At physiological pH, the 𝛂-carboxyl is dissociated.</a:t>
            </a:r>
          </a:p>
          <a:p>
            <a:pPr lvl="0"/>
            <a:endParaRPr lang="en-US" sz="2000" b="1" u="words" dirty="0">
              <a:solidFill>
                <a:srgbClr val="0070C0"/>
              </a:solidFill>
              <a:ea typeface="Times New Roman" charset="0"/>
            </a:endParaRPr>
          </a:p>
          <a:p>
            <a:pPr lvl="0"/>
            <a:r>
              <a:rPr lang="en-US" sz="2000" dirty="0">
                <a:ea typeface="Times New Roman" charset="0"/>
              </a:rPr>
              <a:t>Each amino acid also contains twenty distinctive side chains and the chemical nature of this side chain determines the function of the amino acid.</a:t>
            </a:r>
          </a:p>
          <a:p>
            <a:pPr lvl="0"/>
            <a:endParaRPr lang="en-US" sz="2000" b="1" u="words" dirty="0">
              <a:ea typeface="Times New Roman" charset="0"/>
            </a:endParaRPr>
          </a:p>
          <a:p>
            <a:pPr lvl="0"/>
            <a:r>
              <a:rPr lang="en-US" sz="2000" dirty="0">
                <a:solidFill>
                  <a:srgbClr val="0070C0"/>
                </a:solidFill>
                <a:ea typeface="Times New Roman" charset="0"/>
              </a:rPr>
              <a:t>All free amino acids and charged amino acids in peptide chains, can serve as buffers.</a:t>
            </a:r>
          </a:p>
        </p:txBody>
      </p:sp>
    </p:spTree>
    <p:extLst>
      <p:ext uri="{BB962C8B-B14F-4D97-AF65-F5344CB8AC3E}">
        <p14:creationId xmlns:p14="http://schemas.microsoft.com/office/powerpoint/2010/main" val="3416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82" y="2637279"/>
            <a:ext cx="7746125" cy="3605865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ea typeface="Times New Roman" charset="0"/>
              </a:rPr>
              <a:t>Buffering action of proteins is maximum around pK values and minimum at isoelectric point.</a:t>
            </a:r>
          </a:p>
          <a:p>
            <a:pPr lvl="0"/>
            <a:endParaRPr lang="en-US" sz="2000" b="1" u="words" dirty="0">
              <a:ea typeface="Times New Roman" charset="0"/>
            </a:endParaRPr>
          </a:p>
          <a:p>
            <a:pPr lvl="0"/>
            <a:r>
              <a:rPr lang="en-US" sz="2000" dirty="0">
                <a:solidFill>
                  <a:srgbClr val="0070C0"/>
                </a:solidFill>
                <a:ea typeface="Times New Roman" charset="0"/>
              </a:rPr>
              <a:t>All mammalian amino acids are optically active except glycine.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0070C0"/>
                </a:solidFill>
                <a:ea typeface="Times New Roman" charset="0"/>
              </a:rPr>
              <a:t> </a:t>
            </a:r>
            <a:endParaRPr lang="en-US" sz="2000" b="1" u="words" dirty="0">
              <a:solidFill>
                <a:srgbClr val="0070C0"/>
              </a:solidFill>
              <a:ea typeface="Times New Roman" charset="0"/>
            </a:endParaRPr>
          </a:p>
          <a:p>
            <a:r>
              <a:rPr lang="en-US" sz="2000" dirty="0">
                <a:ea typeface="Times New Roman" charset="0"/>
              </a:rPr>
              <a:t>All mammalian amino acids are found in L-configuration</a:t>
            </a:r>
            <a:endParaRPr lang="en-US" sz="2000" dirty="0">
              <a:solidFill>
                <a:srgbClr val="2F2B20"/>
              </a:solidFill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/>
                <a:cs typeface="Times New Roman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43810"/>
            <a:ext cx="7315200" cy="3504540"/>
          </a:xfrm>
        </p:spPr>
        <p:txBody>
          <a:bodyPr>
            <a:noAutofit/>
          </a:bodyPr>
          <a:lstStyle/>
          <a:p>
            <a:pPr marL="85723" indent="0"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 marL="85723" indent="0">
              <a:buNone/>
            </a:pPr>
            <a:r>
              <a:rPr lang="en-US" sz="1800" dirty="0">
                <a:latin typeface="Times New Roman"/>
                <a:cs typeface="Times New Roman"/>
              </a:rPr>
              <a:t>Lippincott’s Illustrated reviews: Biochemistry 4</a:t>
            </a:r>
            <a:r>
              <a:rPr lang="en-US" sz="1800" baseline="30000" dirty="0">
                <a:latin typeface="Times New Roman"/>
                <a:cs typeface="Times New Roman"/>
              </a:rPr>
              <a:t>th</a:t>
            </a:r>
            <a:r>
              <a:rPr lang="en-US" sz="1800" dirty="0">
                <a:latin typeface="Times New Roman"/>
                <a:cs typeface="Times New Roman"/>
              </a:rPr>
              <a:t> edition, Unit 1, Chapter 1, Pages 1-12.</a:t>
            </a:r>
          </a:p>
          <a:p>
            <a:pPr marL="85723" indent="0"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 marL="85723" indent="0">
              <a:buNone/>
            </a:pPr>
            <a:r>
              <a:rPr lang="en-US" sz="1800" dirty="0">
                <a:latin typeface="Times New Roman"/>
                <a:cs typeface="Times New Roman"/>
              </a:rPr>
              <a:t>Helpful videos</a:t>
            </a:r>
          </a:p>
          <a:p>
            <a:pPr marL="85723" indent="0">
              <a:buNone/>
            </a:pPr>
            <a:r>
              <a:rPr lang="en-US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https://www.youtube.com/watch?v=uo2sd2ttNTQ</a:t>
            </a:r>
            <a:endParaRPr lang="en-US" sz="1800" dirty="0"/>
          </a:p>
          <a:p>
            <a:pPr marL="85723" indent="0">
              <a:buNone/>
            </a:pPr>
            <a:r>
              <a:rPr lang="en-US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https://www.youtube.com/watch?v=UT_YFQItvhM</a:t>
            </a:r>
            <a:endParaRPr lang="en-US" sz="1800" dirty="0"/>
          </a:p>
          <a:p>
            <a:pPr marL="85723" indent="0">
              <a:buNone/>
            </a:pPr>
            <a:r>
              <a:rPr lang="en-US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https://www.youtube.com/watch?v=RSRiywp9v9w</a:t>
            </a:r>
            <a:endParaRPr lang="en-US" sz="1800" dirty="0"/>
          </a:p>
          <a:p>
            <a:pPr marL="85723" indent="0"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 marL="85723" indent="0">
              <a:buNone/>
            </a:pPr>
            <a:r>
              <a:rPr lang="en-US" sz="1800" dirty="0">
                <a:latin typeface="Times New Roman"/>
                <a:cs typeface="Times New Roman"/>
              </a:rPr>
              <a:t>0550921447, </a:t>
            </a:r>
            <a:r>
              <a:rPr lang="en-US" sz="1800" dirty="0">
                <a:latin typeface="Times New Roman"/>
                <a:cs typeface="Times New Roman"/>
                <a:hlinkClick r:id="rId5"/>
              </a:rPr>
              <a:t>sumbulfatma@gmail.com</a:t>
            </a:r>
            <a:endParaRPr lang="en-US" sz="1800" dirty="0">
              <a:latin typeface="Times New Roman"/>
              <a:cs typeface="Times New Roman"/>
            </a:endParaRPr>
          </a:p>
          <a:p>
            <a:pPr marL="85723" indent="0"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 marL="85723" indent="0"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endParaRPr lang="en-US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427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are amino acids?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16" y="1930382"/>
            <a:ext cx="7795967" cy="4508125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Amino acids are the chemical units that combine to form proteins.</a:t>
            </a:r>
          </a:p>
          <a:p>
            <a:pPr algn="just"/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acids are a type of organic acid that contain both a carboxyl group (COOH) and an amino group (NH</a:t>
            </a:r>
            <a:r>
              <a:rPr lang="en-US" sz="2400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Amino acids play central roles: as building blocks of proteins and as intermediates in metabolism.</a:t>
            </a:r>
          </a:p>
          <a:p>
            <a:pPr algn="just"/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Humans can produce about half of amino acids. The others must be supplied in the food.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proteins are digested or broken down, amino acids are left.</a:t>
            </a:r>
          </a:p>
        </p:txBody>
      </p:sp>
    </p:spTree>
    <p:extLst>
      <p:ext uri="{BB962C8B-B14F-4D97-AF65-F5344CB8AC3E}">
        <p14:creationId xmlns:p14="http://schemas.microsoft.com/office/powerpoint/2010/main" val="352955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General structure</a:t>
            </a:r>
          </a:p>
        </p:txBody>
      </p:sp>
      <p:pic>
        <p:nvPicPr>
          <p:cNvPr id="5" name="Picture 4" descr="free a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67" y="1649691"/>
            <a:ext cx="4485334" cy="422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8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Zwitterion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00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9061" y="1772239"/>
            <a:ext cx="4931670" cy="3698753"/>
          </a:xfrm>
        </p:spPr>
      </p:pic>
      <p:sp>
        <p:nvSpPr>
          <p:cNvPr id="5" name="Rectangle 4"/>
          <p:cNvSpPr/>
          <p:nvPr/>
        </p:nvSpPr>
        <p:spPr>
          <a:xfrm>
            <a:off x="4773651" y="4903163"/>
            <a:ext cx="2178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432FF"/>
                </a:solidFill>
                <a:latin typeface="Times New Roman"/>
                <a:cs typeface="Times New Roman"/>
              </a:rPr>
              <a:t>Net charge is zero on the molecule</a:t>
            </a:r>
          </a:p>
        </p:txBody>
      </p:sp>
    </p:spTree>
    <p:extLst>
      <p:ext uri="{BB962C8B-B14F-4D97-AF65-F5344CB8AC3E}">
        <p14:creationId xmlns:p14="http://schemas.microsoft.com/office/powerpoint/2010/main" val="175168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7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Isoelectric</a:t>
            </a:r>
            <a:r>
              <a:rPr lang="en-US" dirty="0"/>
              <a:t>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33" y="1748908"/>
            <a:ext cx="7294180" cy="1543051"/>
          </a:xfrm>
        </p:spPr>
        <p:txBody>
          <a:bodyPr>
            <a:normAutofit/>
          </a:bodyPr>
          <a:lstStyle/>
          <a:p>
            <a:r>
              <a:rPr lang="en-US" sz="2000" dirty="0"/>
              <a:t>The pH at which the molecule carries no net charge.</a:t>
            </a:r>
          </a:p>
          <a:p>
            <a:pPr lvl="1"/>
            <a:r>
              <a:rPr lang="en-US" sz="1700" dirty="0"/>
              <a:t>In acidic solution-	cationic.</a:t>
            </a:r>
          </a:p>
          <a:p>
            <a:pPr lvl="1"/>
            <a:r>
              <a:rPr lang="en-US" sz="1700" dirty="0"/>
              <a:t>In alkaline solution- 	anionic.</a:t>
            </a:r>
          </a:p>
        </p:txBody>
      </p:sp>
      <p:pic>
        <p:nvPicPr>
          <p:cNvPr id="152578" name="Picture 2" descr="http://www.esu.edu/~jfreeman/317/chem317l/Lab%20folders/317lamacion/img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" y="3695394"/>
            <a:ext cx="7653703" cy="1677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88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pK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Value</a:t>
            </a:r>
            <a:endParaRPr lang="en-US" dirty="0"/>
          </a:p>
        </p:txBody>
      </p:sp>
      <p:sp>
        <p:nvSpPr>
          <p:cNvPr id="339970" name="Rectangle 2"/>
          <p:cNvSpPr>
            <a:spLocks noGrp="1" noChangeArrowheads="1"/>
          </p:cNvSpPr>
          <p:nvPr>
            <p:ph idx="1"/>
          </p:nvPr>
        </p:nvSpPr>
        <p:spPr>
          <a:xfrm>
            <a:off x="754144" y="1960775"/>
            <a:ext cx="7485966" cy="3277636"/>
          </a:xfrm>
        </p:spPr>
        <p:txBody>
          <a:bodyPr>
            <a:normAutofit/>
          </a:bodyPr>
          <a:lstStyle/>
          <a:p>
            <a:pPr algn="just">
              <a:buClr>
                <a:srgbClr val="33CC33"/>
              </a:buClr>
            </a:pPr>
            <a:r>
              <a:rPr lang="en-US" sz="2000" dirty="0">
                <a:solidFill>
                  <a:srgbClr val="2F2B20"/>
                </a:solidFill>
              </a:rPr>
              <a:t>It is the ability of an acid to donate a proton (dissociate).</a:t>
            </a:r>
          </a:p>
          <a:p>
            <a:pPr algn="just">
              <a:buClr>
                <a:srgbClr val="33CC33"/>
              </a:buClr>
            </a:pPr>
            <a:endParaRPr lang="en-US" sz="2000" dirty="0">
              <a:solidFill>
                <a:srgbClr val="2F2B20"/>
              </a:solidFill>
            </a:endParaRPr>
          </a:p>
          <a:p>
            <a:pPr algn="just">
              <a:buClr>
                <a:srgbClr val="33CC33"/>
              </a:buClr>
            </a:pPr>
            <a:r>
              <a:rPr lang="en-US" sz="2000" dirty="0">
                <a:solidFill>
                  <a:srgbClr val="00B0F0"/>
                </a:solidFill>
              </a:rPr>
              <a:t>Also known as </a:t>
            </a:r>
            <a:r>
              <a:rPr lang="en-US" sz="2000" b="1" dirty="0" err="1">
                <a:solidFill>
                  <a:srgbClr val="00B0F0"/>
                </a:solidFill>
              </a:rPr>
              <a:t>pKa</a:t>
            </a:r>
            <a:r>
              <a:rPr lang="en-US" sz="2000" dirty="0">
                <a:solidFill>
                  <a:srgbClr val="00B0F0"/>
                </a:solidFill>
              </a:rPr>
              <a:t> or acid dissociation constant.</a:t>
            </a:r>
          </a:p>
          <a:p>
            <a:pPr algn="just">
              <a:buClr>
                <a:srgbClr val="33CC33"/>
              </a:buClr>
            </a:pPr>
            <a:endParaRPr lang="en-US" sz="2000" dirty="0">
              <a:solidFill>
                <a:srgbClr val="2F2B20"/>
              </a:solidFill>
            </a:endParaRPr>
          </a:p>
          <a:p>
            <a:pPr algn="just">
              <a:buClr>
                <a:srgbClr val="33CC33"/>
              </a:buClr>
            </a:pPr>
            <a:r>
              <a:rPr lang="en-US" sz="2000" dirty="0">
                <a:solidFill>
                  <a:srgbClr val="2F2B20"/>
                </a:solidFill>
              </a:rPr>
              <a:t>The </a:t>
            </a:r>
            <a:r>
              <a:rPr lang="en-US" sz="2000" dirty="0" err="1">
                <a:solidFill>
                  <a:srgbClr val="2F2B20"/>
                </a:solidFill>
              </a:rPr>
              <a:t>pK</a:t>
            </a:r>
            <a:r>
              <a:rPr lang="en-US" sz="2000" dirty="0">
                <a:solidFill>
                  <a:srgbClr val="2F2B20"/>
                </a:solidFill>
              </a:rPr>
              <a:t> values of α-carboxylic group is in the range of 2.2.</a:t>
            </a:r>
          </a:p>
          <a:p>
            <a:pPr algn="just">
              <a:buClr>
                <a:srgbClr val="33CC33"/>
              </a:buClr>
            </a:pPr>
            <a:endParaRPr lang="en-US" sz="2000" dirty="0">
              <a:solidFill>
                <a:srgbClr val="2F2B20"/>
              </a:solidFill>
            </a:endParaRPr>
          </a:p>
          <a:p>
            <a:pPr algn="just">
              <a:buClr>
                <a:srgbClr val="33CC33"/>
              </a:buClr>
            </a:pPr>
            <a:r>
              <a:rPr lang="en-US" sz="2000" dirty="0">
                <a:solidFill>
                  <a:srgbClr val="00B0F0"/>
                </a:solidFill>
              </a:rPr>
              <a:t>The </a:t>
            </a:r>
            <a:r>
              <a:rPr lang="en-US" sz="2000" dirty="0" err="1">
                <a:solidFill>
                  <a:srgbClr val="00B0F0"/>
                </a:solidFill>
              </a:rPr>
              <a:t>pK</a:t>
            </a:r>
            <a:r>
              <a:rPr lang="en-US" sz="2000" dirty="0">
                <a:solidFill>
                  <a:srgbClr val="00B0F0"/>
                </a:solidFill>
              </a:rPr>
              <a:t> values of α-amino group is in the range of 9.4.</a:t>
            </a:r>
          </a:p>
          <a:p>
            <a:pPr algn="just">
              <a:buClr>
                <a:srgbClr val="33CC33"/>
              </a:buClr>
            </a:pPr>
            <a:endParaRPr lang="en-US" sz="20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487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Titration curve of </a:t>
            </a:r>
            <a:r>
              <a:rPr lang="en-US" b="1" dirty="0" err="1"/>
              <a:t>glycine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4730"/>
            <a:ext cx="4246178" cy="3471461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pK1</a:t>
            </a:r>
            <a:r>
              <a:rPr lang="en-US" sz="2000" dirty="0"/>
              <a:t>- pH at which 50% of molecules are in cation form and 50% are in zwitterion form.</a:t>
            </a:r>
          </a:p>
          <a:p>
            <a:pPr marL="85723" indent="0">
              <a:buNone/>
            </a:pPr>
            <a:endParaRPr lang="en-US" sz="800" dirty="0"/>
          </a:p>
          <a:p>
            <a:r>
              <a:rPr lang="en-US" sz="2000" dirty="0">
                <a:solidFill>
                  <a:srgbClr val="C00000"/>
                </a:solidFill>
              </a:rPr>
              <a:t>pK2-</a:t>
            </a:r>
            <a:r>
              <a:rPr lang="en-US" sz="2000" dirty="0"/>
              <a:t> pH at which 50% of molecules are in anion form and 50% are in zwitterion form.</a:t>
            </a:r>
          </a:p>
          <a:p>
            <a:endParaRPr lang="en-US" sz="800" dirty="0"/>
          </a:p>
          <a:p>
            <a:r>
              <a:rPr lang="en-US" sz="2000" dirty="0">
                <a:solidFill>
                  <a:srgbClr val="2F2B20"/>
                </a:solidFill>
              </a:rPr>
              <a:t>Buffering action is maximum around </a:t>
            </a:r>
            <a:r>
              <a:rPr lang="en-US" sz="2000" dirty="0" err="1">
                <a:solidFill>
                  <a:srgbClr val="2F2B20"/>
                </a:solidFill>
              </a:rPr>
              <a:t>pK</a:t>
            </a:r>
            <a:r>
              <a:rPr lang="en-US" sz="2000" dirty="0">
                <a:solidFill>
                  <a:srgbClr val="2F2B20"/>
                </a:solidFill>
              </a:rPr>
              <a:t> values and minimum at </a:t>
            </a:r>
            <a:r>
              <a:rPr lang="en-US" sz="2000" dirty="0" err="1">
                <a:solidFill>
                  <a:srgbClr val="2F2B20"/>
                </a:solidFill>
              </a:rPr>
              <a:t>pI</a:t>
            </a:r>
            <a:r>
              <a:rPr lang="en-US" sz="2000" dirty="0">
                <a:solidFill>
                  <a:srgbClr val="2F2B20"/>
                </a:solidFill>
              </a:rPr>
              <a:t>.</a:t>
            </a:r>
          </a:p>
        </p:txBody>
      </p:sp>
      <p:pic>
        <p:nvPicPr>
          <p:cNvPr id="156674" name="Picture 2" descr="http://www.biochem.arizona.edu/classes/bioc462/462a/NOTES/Amino_Acids/Fig5_10GlyTit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8423" y="2403821"/>
            <a:ext cx="2997020" cy="384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701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Classification of amino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4760"/>
            <a:ext cx="7388771" cy="3778251"/>
          </a:xfrm>
        </p:spPr>
        <p:txBody>
          <a:bodyPr>
            <a:normAutofit/>
          </a:bodyPr>
          <a:lstStyle/>
          <a:p>
            <a:pPr algn="just"/>
            <a:r>
              <a:rPr lang="en-US" sz="2200" b="1" dirty="0">
                <a:ea typeface="Times New Roman" charset="0"/>
              </a:rPr>
              <a:t>Based on the body requirement</a:t>
            </a:r>
          </a:p>
          <a:p>
            <a:pPr marL="85723" indent="0" algn="just">
              <a:buNone/>
            </a:pPr>
            <a:endParaRPr lang="en-US" sz="675" dirty="0">
              <a:ea typeface="Times New Roman" charset="0"/>
            </a:endParaRPr>
          </a:p>
          <a:p>
            <a:pPr lvl="1" algn="just"/>
            <a:r>
              <a:rPr lang="en-US" sz="2200" dirty="0">
                <a:solidFill>
                  <a:srgbClr val="0070C0"/>
                </a:solidFill>
                <a:ea typeface="Times New Roman" charset="0"/>
              </a:rPr>
              <a:t>Essential amino acids: </a:t>
            </a:r>
            <a:r>
              <a:rPr lang="en-US" sz="2200" dirty="0">
                <a:solidFill>
                  <a:schemeClr val="tx1"/>
                </a:solidFill>
                <a:ea typeface="Times New Roman" charset="0"/>
              </a:rPr>
              <a:t>cannot be made by the body.</a:t>
            </a:r>
          </a:p>
          <a:p>
            <a:pPr marL="749281" lvl="1" indent="0" algn="just">
              <a:buNone/>
            </a:pPr>
            <a:r>
              <a:rPr lang="en-US" sz="1700" dirty="0">
                <a:solidFill>
                  <a:schemeClr val="tx1"/>
                </a:solidFill>
                <a:ea typeface="Times New Roman" charset="0"/>
              </a:rPr>
              <a:t>e.g. histidine, isoleucine, leucine, lysine, methionine, phenylalanine, threonine, tryptophan, and valine.</a:t>
            </a:r>
            <a:r>
              <a:rPr lang="en-US" sz="1351" dirty="0">
                <a:solidFill>
                  <a:schemeClr val="tx1"/>
                </a:solidFill>
                <a:ea typeface="Times New Roman" charset="0"/>
              </a:rPr>
              <a:t> </a:t>
            </a:r>
            <a:endParaRPr lang="x-none" sz="1351" dirty="0">
              <a:solidFill>
                <a:schemeClr val="tx1"/>
              </a:solidFill>
              <a:ea typeface="Times New Roman" charset="0"/>
            </a:endParaRPr>
          </a:p>
          <a:p>
            <a:pPr marL="342891" lvl="1" indent="0" algn="just">
              <a:buNone/>
            </a:pPr>
            <a:endParaRPr lang="en-US" sz="675" dirty="0">
              <a:solidFill>
                <a:schemeClr val="tx1"/>
              </a:solidFill>
              <a:ea typeface="Times New Roman" charset="0"/>
            </a:endParaRPr>
          </a:p>
          <a:p>
            <a:pPr lvl="1" algn="just"/>
            <a:r>
              <a:rPr lang="en-US" sz="2200" dirty="0">
                <a:solidFill>
                  <a:srgbClr val="0070C0"/>
                </a:solidFill>
                <a:ea typeface="Times New Roman" charset="0"/>
              </a:rPr>
              <a:t>Nonessential amino acids: </a:t>
            </a:r>
            <a:r>
              <a:rPr lang="en-US" sz="2200" dirty="0">
                <a:solidFill>
                  <a:schemeClr val="tx1"/>
                </a:solidFill>
                <a:ea typeface="Times New Roman" charset="0"/>
              </a:rPr>
              <a:t>produced by the body.</a:t>
            </a:r>
          </a:p>
          <a:p>
            <a:pPr marL="342891" lvl="1" indent="406390" algn="just">
              <a:buNone/>
            </a:pPr>
            <a:r>
              <a:rPr lang="en-US" sz="1700" dirty="0">
                <a:solidFill>
                  <a:schemeClr val="tx1"/>
                </a:solidFill>
                <a:ea typeface="Times New Roman" charset="0"/>
              </a:rPr>
              <a:t>e.g. alanine, asparagine, aspartic acid, and glutamic acid.</a:t>
            </a:r>
            <a:endParaRPr lang="x-none" sz="1700" dirty="0">
              <a:solidFill>
                <a:schemeClr val="tx1"/>
              </a:solidFill>
              <a:ea typeface="Times New Roman" charset="0"/>
            </a:endParaRPr>
          </a:p>
          <a:p>
            <a:pPr marL="342891" lvl="1" indent="0" algn="just">
              <a:buNone/>
            </a:pPr>
            <a:endParaRPr lang="en-US" sz="675" dirty="0">
              <a:solidFill>
                <a:srgbClr val="0070C0"/>
              </a:solidFill>
              <a:ea typeface="Times New Roman" charset="0"/>
            </a:endParaRPr>
          </a:p>
          <a:p>
            <a:pPr lvl="1" algn="just"/>
            <a:r>
              <a:rPr lang="en-US" sz="2200" dirty="0">
                <a:solidFill>
                  <a:srgbClr val="0070C0"/>
                </a:solidFill>
                <a:ea typeface="Times New Roman" charset="0"/>
              </a:rPr>
              <a:t>Conditional amino acids: </a:t>
            </a:r>
            <a:r>
              <a:rPr lang="en-US" sz="2200" dirty="0">
                <a:solidFill>
                  <a:schemeClr val="tx1"/>
                </a:solidFill>
                <a:ea typeface="Times New Roman" charset="0"/>
              </a:rPr>
              <a:t>not essential, except in time of illness or stress.</a:t>
            </a:r>
          </a:p>
          <a:p>
            <a:pPr marL="342891" lvl="1" indent="406390" algn="just">
              <a:buNone/>
            </a:pPr>
            <a:r>
              <a:rPr lang="en-US" sz="1700" dirty="0">
                <a:solidFill>
                  <a:schemeClr val="tx1"/>
                </a:solidFill>
                <a:ea typeface="Times New Roman" charset="0"/>
              </a:rPr>
              <a:t>e.g. arginine, cysteine, glutamine, tyrosine, glycine, proline, and serine.</a:t>
            </a:r>
          </a:p>
          <a:p>
            <a:pPr marL="0" indent="0" algn="just">
              <a:buNone/>
            </a:pPr>
            <a:endParaRPr lang="en-US" sz="1651" dirty="0"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2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2605</TotalTime>
  <Words>1036</Words>
  <Application>Microsoft Office PowerPoint</Application>
  <PresentationFormat>عرض على الشاشة (4:3)</PresentationFormat>
  <Paragraphs>146</Paragraphs>
  <Slides>26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Retrospect</vt:lpstr>
      <vt:lpstr>Amino acids</vt:lpstr>
      <vt:lpstr>Learning outcomes</vt:lpstr>
      <vt:lpstr>What are amino acids?</vt:lpstr>
      <vt:lpstr>General structure</vt:lpstr>
      <vt:lpstr>Zwitterion</vt:lpstr>
      <vt:lpstr>Isoelectric point</vt:lpstr>
      <vt:lpstr>pK Value</vt:lpstr>
      <vt:lpstr>Titration curve of glycine</vt:lpstr>
      <vt:lpstr>Classification of amino acids</vt:lpstr>
      <vt:lpstr>Continued …</vt:lpstr>
      <vt:lpstr>Nonpolar amino acids</vt:lpstr>
      <vt:lpstr>عرض تقديمي في PowerPoint</vt:lpstr>
      <vt:lpstr>Continued …</vt:lpstr>
      <vt:lpstr>Uncharged amino acids</vt:lpstr>
      <vt:lpstr>Continued …</vt:lpstr>
      <vt:lpstr>Polar amino acids</vt:lpstr>
      <vt:lpstr>Continued …</vt:lpstr>
      <vt:lpstr>Optical properties </vt:lpstr>
      <vt:lpstr>عرض تقديمي في PowerPoint</vt:lpstr>
      <vt:lpstr>Amino acid configuration</vt:lpstr>
      <vt:lpstr>Continued …</vt:lpstr>
      <vt:lpstr>Non-standard amino acids</vt:lpstr>
      <vt:lpstr>Amino acids derivatives</vt:lpstr>
      <vt:lpstr>Take home messages</vt:lpstr>
      <vt:lpstr>Take home messages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acids</dc:title>
  <dc:creator>Ahmed</dc:creator>
  <cp:lastModifiedBy>رهف الشلاحي المطيري ID 442201287</cp:lastModifiedBy>
  <cp:revision>117</cp:revision>
  <dcterms:created xsi:type="dcterms:W3CDTF">2014-01-30T04:08:57Z</dcterms:created>
  <dcterms:modified xsi:type="dcterms:W3CDTF">2021-09-05T21:10:07Z</dcterms:modified>
</cp:coreProperties>
</file>