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8" r:id="rId2"/>
    <p:sldId id="259" r:id="rId3"/>
    <p:sldId id="277" r:id="rId4"/>
    <p:sldId id="278" r:id="rId5"/>
    <p:sldId id="288" r:id="rId6"/>
    <p:sldId id="289" r:id="rId7"/>
    <p:sldId id="27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4" r:id="rId20"/>
    <p:sldId id="301" r:id="rId21"/>
    <p:sldId id="280" r:id="rId22"/>
    <p:sldId id="302" r:id="rId23"/>
    <p:sldId id="30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8"/>
    <p:restoredTop sz="94434" autoAdjust="0"/>
  </p:normalViewPr>
  <p:slideViewPr>
    <p:cSldViewPr>
      <p:cViewPr varScale="1">
        <p:scale>
          <a:sx n="67" d="100"/>
          <a:sy n="67" d="100"/>
        </p:scale>
        <p:origin x="10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7E5EDC-D7B6-49B2-ACFE-5BF58423C7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962BE-D3D1-4B62-AB85-C06E8ABCF2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D9DBAC-3ACF-441B-914C-907AF1187FC1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4C27148-E4F6-4F88-9255-FBA5D9E21A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0F3D14F-8211-4430-9A88-1F091F7BD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F2052-1423-4724-9840-94139155C1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FF1ED-034B-4D4A-B47B-4A0FA4692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1F1A0D-50D5-462F-9C2E-DA3821C05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FA2D3EF4-19EE-4594-9DD8-614864C662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282B9E12-DCB8-42E4-A374-ED1CFB0E0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5AF267CB-0026-463C-84CE-F5793D4E9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836E5C-4AE8-4D9B-BF71-5BB7383F7023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3734410"/>
            <a:ext cx="7329840" cy="152705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414165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6306C-CDE6-44A2-AC57-6059936B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BDB1-C8CA-4657-98CF-EF19376979B8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B76A5-0330-480B-B804-90EB6387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820C6-4FC8-4CE5-9595-8A0CF8FA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8C20A-3D02-426D-BE16-E6580D845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7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FFEE27-FC52-428E-873A-7C661990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EA37-198F-4663-82A2-E77BDA9E8E3F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633B5F-CFD7-4D52-8B9D-BA641D4F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532F2F-A3F6-4A84-93D1-B01BC6E0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C265-23BA-4CD7-A25F-17F7C5B13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6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03EE-8778-4A38-B1BF-37C71F04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2232A-EDBA-4287-9E30-095B957CEA5F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9F65D-F250-47F9-950E-9609082E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AAE0E-EC7F-412F-A7B1-F408A163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6A64-2834-4828-B31D-60548229B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32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B9F19-846F-4D85-8AA4-D1EB58D3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80C5-78A8-42F0-9BD5-ACFFBB69C5B9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616A8-8DB9-4163-8ABA-7B5013CE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83626-418B-40F0-8215-44F15F11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3043-EA61-40A2-B46F-2141CBE6A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09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D0FC-804D-4EE5-A946-5C463CA7B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A885-880C-4955-B5B6-F89A36F2EEE8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12E0-5111-417D-A63A-B432EF97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6E674-EAB1-4B8D-B1EC-95FBB744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AAAA-C0CA-4419-A25E-DA7928D33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96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BBF7D-68D2-442D-8A0B-B8BFD669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6E41-4782-453E-ADBE-E489F16E98AB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C50C2-A731-410F-BACA-AA90B66A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A966D-29A4-4B10-B3FF-DC3219A2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F04BB-0CC6-4D20-B9B2-193DE579A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02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87B58-2851-40C3-80B3-1C0FB070D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E60A0-B2BC-44FD-B5B3-39F8AC62084A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F8EB3-9FC5-4574-B0F1-C3BA3FA7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B3FA9-F879-4DE7-99DF-C0BA063C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0CB43-3AC6-496C-A64E-271C894EA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83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E22D25-9C15-46D1-9D98-424CE398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B5C98-603C-4623-9621-93E8EDAE45DA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A27FEC-FDDF-4882-9D40-B621D3C5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6DFD0D-D5DA-430B-A1E8-AC10B3594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E91CB-E03E-48AA-B01B-C2E136674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24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0C9299-EE89-49BB-B39D-4FCD1569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1CC2-6C7F-42BD-A08D-42C633F3AFA3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D22DAC-F7AA-484B-91A8-386FE63B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953C81-19A0-492B-822D-0A2879CF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38654-F257-4BC1-BDB6-1E9A47018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92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EA2107-80BA-41A2-833C-6D27BD92F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A182-E38B-4822-85C8-D52DFC3D7E06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C361BA-9D17-4758-9386-DB955E0B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E5D146-80EA-4F54-96FC-7A01D942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B192-24F2-4F68-B227-969D1A37E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99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0AFF9E-3C73-4BAC-9B45-1CDB0FA7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C58D-81FF-4B04-A01F-FB3B376D8952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CB8276-78E0-4C7C-85E0-D96E0663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62E250-80F3-473C-942B-4C59E782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4F89-6700-4A64-A756-EE1C846A60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99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15E6B0-4E75-4DA0-892C-E4FDC89D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FB32-43E3-42A7-8BA7-E9457D51F455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23E71A-3F80-4F80-A220-4C8B5A15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66C71B-B605-40EE-B586-BFF9CF6B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B6B0-FC02-4366-8B8A-1BFD282B9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1343E0C-43E3-4BE9-BB31-ECC422B4E4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84C91C-C838-46E1-B25A-4FCDDB5CC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FCB91-24CC-4502-BDD5-57E00FB64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58AE37D0-B57B-4317-82A3-F86D92EC0A94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C6A8B-E09E-49BD-BC8A-EA384E7DE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5DD0E-F5BB-4534-9F1E-6E7DFCA46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5B6E19-A2F2-4943-AA26-B2691BDAF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>
            <a:extLst>
              <a:ext uri="{FF2B5EF4-FFF2-40B4-BE49-F238E27FC236}">
                <a16:creationId xmlns:a16="http://schemas.microsoft.com/office/drawing/2014/main" id="{339D9B8A-8F69-4EE6-B90A-522782D3F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743200"/>
            <a:ext cx="80391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Cell Signaling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Regulation of Metabolism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A026B72-0EFA-4681-89B6-FD5D1D4E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9175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GTP-Dependant Regulatory Proteins</a:t>
            </a:r>
            <a:b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(G-Proteins)</a:t>
            </a:r>
          </a:p>
        </p:txBody>
      </p:sp>
      <p:grpSp>
        <p:nvGrpSpPr>
          <p:cNvPr id="13315" name="Group 21">
            <a:extLst>
              <a:ext uri="{FF2B5EF4-FFF2-40B4-BE49-F238E27FC236}">
                <a16:creationId xmlns:a16="http://schemas.microsoft.com/office/drawing/2014/main" id="{24C1DB30-2961-43B7-9F24-1816CD05CEFF}"/>
              </a:ext>
            </a:extLst>
          </p:cNvPr>
          <p:cNvGrpSpPr>
            <a:grpSpLocks/>
          </p:cNvGrpSpPr>
          <p:nvPr/>
        </p:nvGrpSpPr>
        <p:grpSpPr bwMode="auto">
          <a:xfrm>
            <a:off x="982663" y="2895600"/>
            <a:ext cx="7246937" cy="3759200"/>
            <a:chOff x="982663" y="1789311"/>
            <a:chExt cx="7246937" cy="3758863"/>
          </a:xfrm>
        </p:grpSpPr>
        <p:sp>
          <p:nvSpPr>
            <p:cNvPr id="13316" name="TextBox 22">
              <a:extLst>
                <a:ext uri="{FF2B5EF4-FFF2-40B4-BE49-F238E27FC236}">
                  <a16:creationId xmlns:a16="http://schemas.microsoft.com/office/drawing/2014/main" id="{39760E3A-BE0D-4121-A214-7CB6E22D6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663" y="1789311"/>
              <a:ext cx="724693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9537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G-Proteins: </a:t>
              </a:r>
              <a:r>
                <a:rPr lang="en-US" altLang="en-US" sz="2000" b="1">
                  <a:solidFill>
                    <a:srgbClr val="3760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2000">
                  <a:solidFill>
                    <a:srgbClr val="3760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Trimeric membrane proteins (</a:t>
              </a:r>
              <a:r>
                <a:rPr lang="el-GR" altLang="en-US" sz="2000">
                  <a:solidFill>
                    <a:srgbClr val="3760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αβγ</a:t>
              </a:r>
              <a:r>
                <a:rPr lang="en-US" altLang="en-US" sz="2000">
                  <a:solidFill>
                    <a:srgbClr val="3760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G-stimulatory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3760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(G</a:t>
              </a:r>
              <a:r>
                <a:rPr lang="en-US" altLang="en-US" sz="2000" baseline="-25000">
                  <a:solidFill>
                    <a:srgbClr val="3760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2000">
                  <a:solidFill>
                    <a:srgbClr val="3760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and G-inhibitory (G</a:t>
              </a:r>
              <a:r>
                <a:rPr lang="en-US" altLang="en-US" sz="2000" baseline="-25000">
                  <a:solidFill>
                    <a:srgbClr val="3760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000">
                  <a:solidFill>
                    <a:srgbClr val="3760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binds to GTP/GDP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1B46156-02A7-446A-8586-6B0071F9EC37}"/>
                </a:ext>
              </a:extLst>
            </p:cNvPr>
            <p:cNvCxnSpPr/>
            <p:nvPr/>
          </p:nvCxnSpPr>
          <p:spPr>
            <a:xfrm rot="10800000" flipV="1">
              <a:off x="3538538" y="3270316"/>
              <a:ext cx="719137" cy="25238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AF398CD-328E-4E47-B333-83E98D2C3616}"/>
                </a:ext>
              </a:extLst>
            </p:cNvPr>
            <p:cNvCxnSpPr/>
            <p:nvPr/>
          </p:nvCxnSpPr>
          <p:spPr>
            <a:xfrm>
              <a:off x="4537075" y="3262379"/>
              <a:ext cx="720725" cy="25239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9" name="Rectangle 25">
              <a:extLst>
                <a:ext uri="{FF2B5EF4-FFF2-40B4-BE49-F238E27FC236}">
                  <a16:creationId xmlns:a16="http://schemas.microsoft.com/office/drawing/2014/main" id="{17F1BF7F-30D0-4FC6-9C0D-5C8AD67D0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950" y="3532049"/>
              <a:ext cx="31686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3760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Inactive form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3760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Trimeric –bound GDP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537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altLang="en-US" sz="2000">
                  <a:solidFill>
                    <a:srgbClr val="9537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αβγ</a:t>
              </a:r>
              <a:r>
                <a:rPr lang="en-US" altLang="en-US" sz="2000">
                  <a:solidFill>
                    <a:srgbClr val="9537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/GDP)</a:t>
              </a:r>
            </a:p>
          </p:txBody>
        </p:sp>
        <p:sp>
          <p:nvSpPr>
            <p:cNvPr id="13320" name="Rectangle 26">
              <a:extLst>
                <a:ext uri="{FF2B5EF4-FFF2-40B4-BE49-F238E27FC236}">
                  <a16:creationId xmlns:a16="http://schemas.microsoft.com/office/drawing/2014/main" id="{9AE7A483-0A73-478B-844E-F3AE19E3C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563" y="3490774"/>
              <a:ext cx="244792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3760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Active form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2000">
                  <a:solidFill>
                    <a:srgbClr val="3760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en-US" sz="2000">
                  <a:solidFill>
                    <a:srgbClr val="3760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-bound GTP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l-GR" altLang="en-US" sz="2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en-US" sz="2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/GTP)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BF0069-1E49-49A6-A2D2-9C7EE5D322A7}"/>
                </a:ext>
              </a:extLst>
            </p:cNvPr>
            <p:cNvSpPr/>
            <p:nvPr/>
          </p:nvSpPr>
          <p:spPr>
            <a:xfrm>
              <a:off x="3162300" y="2852841"/>
              <a:ext cx="2428875" cy="400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Forms of G-Proteins</a:t>
              </a:r>
            </a:p>
          </p:txBody>
        </p:sp>
        <p:sp>
          <p:nvSpPr>
            <p:cNvPr id="13322" name="TextBox 28">
              <a:extLst>
                <a:ext uri="{FF2B5EF4-FFF2-40B4-BE49-F238E27FC236}">
                  <a16:creationId xmlns:a16="http://schemas.microsoft.com/office/drawing/2014/main" id="{28494981-73FC-4969-94DF-B37B27BB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5135" y="4840288"/>
              <a:ext cx="624106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l-GR" altLang="en-US" sz="2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en-US" sz="2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-subunit </a:t>
              </a:r>
              <a: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has </a:t>
              </a:r>
              <a:r>
                <a:rPr lang="en-US" altLang="en-US" sz="2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intrinsic GTPase activity</a:t>
              </a:r>
              <a: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resulting in </a:t>
              </a:r>
              <a:b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hydrolysis of GTP into GDP and inactivation of G-proteins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1522F8A-A199-4879-8783-B994D25D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9175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Signaling Pathways for Regulation of Metabolism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EC7E40-8041-4873-A8ED-AF923915C42D}"/>
              </a:ext>
            </a:extLst>
          </p:cNvPr>
          <p:cNvSpPr txBox="1"/>
          <p:nvPr/>
        </p:nvSpPr>
        <p:spPr>
          <a:xfrm>
            <a:off x="1452563" y="2833688"/>
            <a:ext cx="5938837" cy="1662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Two important second messenger systems</a:t>
            </a:r>
            <a:r>
              <a:rPr lang="en-US" sz="2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800"/>
              </a:spcAft>
              <a:buFont typeface="Wingdings" charset="2"/>
              <a:buChar char="q"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Adenylyl cyclase system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800"/>
              </a:spcAft>
              <a:buFont typeface="Wingdings" charset="2"/>
              <a:buChar char="q"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Calcium/phosphatidylinositol system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6B96B60-9EE7-4D7E-9F5A-91351688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917575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Adenylyl Cyclase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BEB71-AFCF-4763-89B6-F89E7BF2FD39}"/>
              </a:ext>
            </a:extLst>
          </p:cNvPr>
          <p:cNvSpPr txBox="1"/>
          <p:nvPr/>
        </p:nvSpPr>
        <p:spPr>
          <a:xfrm>
            <a:off x="304800" y="2819400"/>
            <a:ext cx="85344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Adenylyl cyclase: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Membrane-bound enzyme, Converts ATP to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cAMP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Activation/Inhibition: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Signal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Hormones or neurotransmitters </a:t>
            </a:r>
            <a:r>
              <a:rPr lang="en-US" sz="2000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(e.g., Glucagon and epinephrine)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   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or Toxins </a:t>
            </a:r>
            <a:r>
              <a:rPr lang="en-US" sz="2000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(e.g., Cholera and pertussis toxins)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Receptor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G-protein coupled receptor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Response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Activation/inhibition of protein kinase A (</a:t>
            </a:r>
            <a:r>
              <a:rPr lang="en-US" sz="2000" dirty="0" err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cAMP</a:t>
            </a: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-dependent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          protein kinase)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11B85AA-D9BF-4F5D-87EA-E198BC88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1146175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Signal Transduction:</a:t>
            </a:r>
            <a:b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Adenylyl Cyclase System</a:t>
            </a:r>
          </a:p>
        </p:txBody>
      </p:sp>
      <p:grpSp>
        <p:nvGrpSpPr>
          <p:cNvPr id="16387" name="Group 1">
            <a:extLst>
              <a:ext uri="{FF2B5EF4-FFF2-40B4-BE49-F238E27FC236}">
                <a16:creationId xmlns:a16="http://schemas.microsoft.com/office/drawing/2014/main" id="{40E37665-7DA6-4EE3-A55F-F09E2490D7E6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2970213"/>
            <a:ext cx="9058275" cy="3300412"/>
            <a:chOff x="162236" y="2970606"/>
            <a:chExt cx="9057964" cy="3299880"/>
          </a:xfrm>
        </p:grpSpPr>
        <p:grpSp>
          <p:nvGrpSpPr>
            <p:cNvPr id="16388" name="Group 4">
              <a:extLst>
                <a:ext uri="{FF2B5EF4-FFF2-40B4-BE49-F238E27FC236}">
                  <a16:creationId xmlns:a16="http://schemas.microsoft.com/office/drawing/2014/main" id="{154C5E9C-D786-4246-9A0B-53F69D0663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2236" y="2970606"/>
              <a:ext cx="8905564" cy="2591994"/>
              <a:chOff x="-1066800" y="1828800"/>
              <a:chExt cx="11214100" cy="3263900"/>
            </a:xfrm>
          </p:grpSpPr>
          <p:pic>
            <p:nvPicPr>
              <p:cNvPr id="16392" name="Picture 5" descr="21.png">
                <a:extLst>
                  <a:ext uri="{FF2B5EF4-FFF2-40B4-BE49-F238E27FC236}">
                    <a16:creationId xmlns:a16="http://schemas.microsoft.com/office/drawing/2014/main" id="{BB2FC5CD-44FA-453B-BD59-9BF04667F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876300" y="1638300"/>
                <a:ext cx="3263900" cy="364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3" name="Picture 6" descr="22.png">
                <a:extLst>
                  <a:ext uri="{FF2B5EF4-FFF2-40B4-BE49-F238E27FC236}">
                    <a16:creationId xmlns:a16="http://schemas.microsoft.com/office/drawing/2014/main" id="{6E8F6EFB-8563-46D1-8E80-77886FB4D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933700" y="1638300"/>
                <a:ext cx="3238500" cy="361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4" name="Picture 7" descr="23.png">
                <a:extLst>
                  <a:ext uri="{FF2B5EF4-FFF2-40B4-BE49-F238E27FC236}">
                    <a16:creationId xmlns:a16="http://schemas.microsoft.com/office/drawing/2014/main" id="{FC81AC02-D78C-40B0-98B8-F97C9F7A5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743700" y="1638300"/>
                <a:ext cx="3213100" cy="359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89" name="TextBox 6">
              <a:extLst>
                <a:ext uri="{FF2B5EF4-FFF2-40B4-BE49-F238E27FC236}">
                  <a16:creationId xmlns:a16="http://schemas.microsoft.com/office/drawing/2014/main" id="{B4F0A1ED-61CE-4BDD-83D1-1596C7A3B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686" y="5619690"/>
              <a:ext cx="26661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Resting state: No Signal</a:t>
              </a:r>
            </a:p>
          </p:txBody>
        </p:sp>
        <p:sp>
          <p:nvSpPr>
            <p:cNvPr id="16390" name="TextBox 4">
              <a:extLst>
                <a:ext uri="{FF2B5EF4-FFF2-40B4-BE49-F238E27FC236}">
                  <a16:creationId xmlns:a16="http://schemas.microsoft.com/office/drawing/2014/main" id="{5B41ECDB-62BC-420E-A9F5-EA0B33BCF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562600"/>
              <a:ext cx="27959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Ligand/Receptor Binding</a:t>
              </a:r>
              <a:endParaRPr lang="ar-SA" altLang="en-US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Activation of G</a:t>
              </a:r>
              <a:r>
                <a:rPr lang="en-US" altLang="en-US" sz="2000" baseline="-25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2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-protein</a:t>
              </a:r>
            </a:p>
          </p:txBody>
        </p:sp>
        <p:sp>
          <p:nvSpPr>
            <p:cNvPr id="16391" name="TextBox 10">
              <a:extLst>
                <a:ext uri="{FF2B5EF4-FFF2-40B4-BE49-F238E27FC236}">
                  <a16:creationId xmlns:a16="http://schemas.microsoft.com/office/drawing/2014/main" id="{4124E541-482B-449E-84D0-0614A30BC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4487" y="5562600"/>
              <a:ext cx="33057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Activation of adenylyl cyclase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8F76B25-C043-4DB5-A132-3A45FBA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048000"/>
            <a:ext cx="4198937" cy="917575"/>
          </a:xfrm>
        </p:spPr>
        <p:txBody>
          <a:bodyPr/>
          <a:lstStyle/>
          <a:p>
            <a:pPr algn="ctr" rt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Actions of cAMP</a:t>
            </a:r>
          </a:p>
        </p:txBody>
      </p:sp>
      <p:grpSp>
        <p:nvGrpSpPr>
          <p:cNvPr id="17411" name="Group 15">
            <a:extLst>
              <a:ext uri="{FF2B5EF4-FFF2-40B4-BE49-F238E27FC236}">
                <a16:creationId xmlns:a16="http://schemas.microsoft.com/office/drawing/2014/main" id="{9A9E7F45-10B0-4596-980C-10F78CA26216}"/>
              </a:ext>
            </a:extLst>
          </p:cNvPr>
          <p:cNvGrpSpPr>
            <a:grpSpLocks/>
          </p:cNvGrpSpPr>
          <p:nvPr/>
        </p:nvGrpSpPr>
        <p:grpSpPr bwMode="auto">
          <a:xfrm>
            <a:off x="3941763" y="1444625"/>
            <a:ext cx="4668837" cy="5413375"/>
            <a:chOff x="3941758" y="1444388"/>
            <a:chExt cx="4668842" cy="5413611"/>
          </a:xfrm>
        </p:grpSpPr>
        <p:grpSp>
          <p:nvGrpSpPr>
            <p:cNvPr id="17412" name="Group 3">
              <a:extLst>
                <a:ext uri="{FF2B5EF4-FFF2-40B4-BE49-F238E27FC236}">
                  <a16:creationId xmlns:a16="http://schemas.microsoft.com/office/drawing/2014/main" id="{3B0CD9A3-9F65-496C-B096-AA4C99F27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0600" y="1444388"/>
              <a:ext cx="2880000" cy="5413611"/>
              <a:chOff x="4572001" y="1444388"/>
              <a:chExt cx="2880000" cy="5413611"/>
            </a:xfrm>
          </p:grpSpPr>
          <p:pic>
            <p:nvPicPr>
              <p:cNvPr id="17414" name="Picture 11" descr="3.tiff">
                <a:extLst>
                  <a:ext uri="{FF2B5EF4-FFF2-40B4-BE49-F238E27FC236}">
                    <a16:creationId xmlns:a16="http://schemas.microsoft.com/office/drawing/2014/main" id="{487CE9D8-56F7-480E-A937-F2618699D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305195" y="2711194"/>
                <a:ext cx="5413611" cy="28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415" name="Group 2">
                <a:extLst>
                  <a:ext uri="{FF2B5EF4-FFF2-40B4-BE49-F238E27FC236}">
                    <a16:creationId xmlns:a16="http://schemas.microsoft.com/office/drawing/2014/main" id="{9E0463B0-6620-4705-8CA1-907830865C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97612" y="2633246"/>
                <a:ext cx="1135328" cy="360372"/>
                <a:chOff x="6297612" y="2633246"/>
                <a:chExt cx="1135328" cy="360372"/>
              </a:xfrm>
            </p:grpSpPr>
            <p:sp>
              <p:nvSpPr>
                <p:cNvPr id="17416" name="Text Box 17">
                  <a:extLst>
                    <a:ext uri="{FF2B5EF4-FFF2-40B4-BE49-F238E27FC236}">
                      <a16:creationId xmlns:a16="http://schemas.microsoft.com/office/drawing/2014/main" id="{A6A2E843-3981-45A5-B3D9-2D6BFB3679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42142" y="2633246"/>
                  <a:ext cx="28725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17417" name="Text Box 15">
                  <a:extLst>
                    <a:ext uri="{FF2B5EF4-FFF2-40B4-BE49-F238E27FC236}">
                      <a16:creationId xmlns:a16="http://schemas.microsoft.com/office/drawing/2014/main" id="{5308F175-EBB4-4F21-B50D-06A671711F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81800" y="2655064"/>
                  <a:ext cx="65114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AMP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4770489F-55A2-4CF8-B792-5F68DD5109DE}"/>
                    </a:ext>
                  </a:extLst>
                </p:cNvPr>
                <p:cNvCxnSpPr/>
                <p:nvPr/>
              </p:nvCxnSpPr>
              <p:spPr bwMode="auto">
                <a:xfrm flipV="1">
                  <a:off x="6297888" y="2866850"/>
                  <a:ext cx="560387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413" name="Text Box 16">
              <a:extLst>
                <a:ext uri="{FF2B5EF4-FFF2-40B4-BE49-F238E27FC236}">
                  <a16:creationId xmlns:a16="http://schemas.microsoft.com/office/drawing/2014/main" id="{1067CF42-37FD-43A8-980C-6E774A9AD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1758" y="6400800"/>
              <a:ext cx="17732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aseline="30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altLang="en-US" sz="16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Phosphodiesterase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9E416AF-F282-4828-8AB6-774752FD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3" y="152400"/>
            <a:ext cx="3132137" cy="1146175"/>
          </a:xfrm>
        </p:spPr>
        <p:txBody>
          <a:bodyPr/>
          <a:lstStyle/>
          <a:p>
            <a:pPr algn="ctr" rt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Signal Termination</a:t>
            </a:r>
          </a:p>
        </p:txBody>
      </p:sp>
      <p:grpSp>
        <p:nvGrpSpPr>
          <p:cNvPr id="18435" name="Group 15">
            <a:extLst>
              <a:ext uri="{FF2B5EF4-FFF2-40B4-BE49-F238E27FC236}">
                <a16:creationId xmlns:a16="http://schemas.microsoft.com/office/drawing/2014/main" id="{E1961EE6-2709-4F42-96A5-3E5F5D72C65C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444625"/>
            <a:ext cx="3121025" cy="5413375"/>
            <a:chOff x="5730600" y="1444388"/>
            <a:chExt cx="3121713" cy="5413611"/>
          </a:xfrm>
        </p:grpSpPr>
        <p:grpSp>
          <p:nvGrpSpPr>
            <p:cNvPr id="18438" name="Group 3">
              <a:extLst>
                <a:ext uri="{FF2B5EF4-FFF2-40B4-BE49-F238E27FC236}">
                  <a16:creationId xmlns:a16="http://schemas.microsoft.com/office/drawing/2014/main" id="{0D980E6F-14CC-4F14-8225-8D7A5575CE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0600" y="1444388"/>
              <a:ext cx="2880000" cy="5413611"/>
              <a:chOff x="4572001" y="1444388"/>
              <a:chExt cx="2880000" cy="5413611"/>
            </a:xfrm>
          </p:grpSpPr>
          <p:pic>
            <p:nvPicPr>
              <p:cNvPr id="18440" name="Picture 11" descr="3.tiff">
                <a:extLst>
                  <a:ext uri="{FF2B5EF4-FFF2-40B4-BE49-F238E27FC236}">
                    <a16:creationId xmlns:a16="http://schemas.microsoft.com/office/drawing/2014/main" id="{EC8E3280-D2B7-4C0B-8AA8-CC1EF453CA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305195" y="2711194"/>
                <a:ext cx="5413611" cy="28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441" name="Group 2">
                <a:extLst>
                  <a:ext uri="{FF2B5EF4-FFF2-40B4-BE49-F238E27FC236}">
                    <a16:creationId xmlns:a16="http://schemas.microsoft.com/office/drawing/2014/main" id="{7DD683C3-CAD7-4291-9E0B-CF2E2D47C9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97612" y="2633246"/>
                <a:ext cx="1135328" cy="360372"/>
                <a:chOff x="6297612" y="2633246"/>
                <a:chExt cx="1135328" cy="360372"/>
              </a:xfrm>
            </p:grpSpPr>
            <p:sp>
              <p:nvSpPr>
                <p:cNvPr id="18442" name="Text Box 17">
                  <a:extLst>
                    <a:ext uri="{FF2B5EF4-FFF2-40B4-BE49-F238E27FC236}">
                      <a16:creationId xmlns:a16="http://schemas.microsoft.com/office/drawing/2014/main" id="{F61B4674-AF20-4F09-8404-EC18CEAB34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42142" y="2633246"/>
                  <a:ext cx="28725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</a:p>
              </p:txBody>
            </p:sp>
            <p:sp>
              <p:nvSpPr>
                <p:cNvPr id="18443" name="Text Box 15">
                  <a:extLst>
                    <a:ext uri="{FF2B5EF4-FFF2-40B4-BE49-F238E27FC236}">
                      <a16:creationId xmlns:a16="http://schemas.microsoft.com/office/drawing/2014/main" id="{F60F6C0B-D334-4363-AE1A-5A76CEF39F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81800" y="2655064"/>
                  <a:ext cx="65114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AMP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D228CAE6-D9F9-4FE7-AB07-A685E0808D68}"/>
                    </a:ext>
                  </a:extLst>
                </p:cNvPr>
                <p:cNvCxnSpPr/>
                <p:nvPr/>
              </p:nvCxnSpPr>
              <p:spPr bwMode="auto">
                <a:xfrm flipV="1">
                  <a:off x="6297993" y="2866850"/>
                  <a:ext cx="56051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39" name="Text Box 16">
              <a:extLst>
                <a:ext uri="{FF2B5EF4-FFF2-40B4-BE49-F238E27FC236}">
                  <a16:creationId xmlns:a16="http://schemas.microsoft.com/office/drawing/2014/main" id="{2AEA74D8-7F64-4FF6-B829-F81FEC1B5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796415" y="2850945"/>
              <a:ext cx="17732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aseline="30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altLang="en-US" sz="16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Phosphodiesterase</a:t>
              </a:r>
            </a:p>
          </p:txBody>
        </p:sp>
      </p:grpSp>
      <p:sp>
        <p:nvSpPr>
          <p:cNvPr id="18436" name="TextBox 13">
            <a:extLst>
              <a:ext uri="{FF2B5EF4-FFF2-40B4-BE49-F238E27FC236}">
                <a16:creationId xmlns:a16="http://schemas.microsoft.com/office/drawing/2014/main" id="{AC8B1756-3A5C-4C30-B168-15EF6E82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60198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Protein phosphatase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Phosphodiesterase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↓cAMP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Inactive protein kinase</a:t>
            </a:r>
          </a:p>
        </p:txBody>
      </p:sp>
      <p:pic>
        <p:nvPicPr>
          <p:cNvPr id="20" name="Picture 19" descr="24.png">
            <a:extLst>
              <a:ext uri="{FF2B5EF4-FFF2-40B4-BE49-F238E27FC236}">
                <a16:creationId xmlns:a16="http://schemas.microsoft.com/office/drawing/2014/main" id="{E86CBCF2-6FED-4EC5-AC87-FAE51DF1F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276600"/>
            <a:ext cx="28797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1A3D587-71E8-41DC-A2B2-C2FF07DB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769938"/>
          </a:xfrm>
        </p:spPr>
        <p:txBody>
          <a:bodyPr/>
          <a:lstStyle/>
          <a:p>
            <a:pPr algn="ctr" eaLnBrk="1" hangingPunct="1"/>
            <a:r>
              <a:rPr lang="en-US" altLang="en-US" b="1"/>
              <a:t>G-Protein Coupled Membrane Receptor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Picture 2" descr="D:\Arun-Backup\project\Ferrier\Image_Bank\image_bank\images\jpg\figure_8.6.jpg">
            <a:extLst>
              <a:ext uri="{FF2B5EF4-FFF2-40B4-BE49-F238E27FC236}">
                <a16:creationId xmlns:a16="http://schemas.microsoft.com/office/drawing/2014/main" id="{E6275E0C-6B51-4968-85D4-432574348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2357438"/>
            <a:ext cx="43021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6621B1D-006A-4EDA-AEC2-A955844B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4625"/>
            <a:ext cx="8694738" cy="9175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Regulation of Glycogen Metabolism by Glucagon:</a:t>
            </a:r>
            <a:b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Effects on Glycogen Synthase and Phosphorylase</a:t>
            </a:r>
          </a:p>
        </p:txBody>
      </p:sp>
      <p:grpSp>
        <p:nvGrpSpPr>
          <p:cNvPr id="20483" name="Group 3">
            <a:extLst>
              <a:ext uri="{FF2B5EF4-FFF2-40B4-BE49-F238E27FC236}">
                <a16:creationId xmlns:a16="http://schemas.microsoft.com/office/drawing/2014/main" id="{8072D8D4-8E88-46CF-ADA0-5C9AC1F67F7D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828925"/>
            <a:ext cx="7885113" cy="3800475"/>
            <a:chOff x="533400" y="1981201"/>
            <a:chExt cx="7885321" cy="3799736"/>
          </a:xfrm>
        </p:grpSpPr>
        <p:grpSp>
          <p:nvGrpSpPr>
            <p:cNvPr id="20484" name="Group 5">
              <a:extLst>
                <a:ext uri="{FF2B5EF4-FFF2-40B4-BE49-F238E27FC236}">
                  <a16:creationId xmlns:a16="http://schemas.microsoft.com/office/drawing/2014/main" id="{D1CD7BC8-EC54-4CC6-A278-940C1C841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981201"/>
              <a:ext cx="7885321" cy="3799736"/>
              <a:chOff x="572879" y="1981201"/>
              <a:chExt cx="7885321" cy="3799736"/>
            </a:xfrm>
          </p:grpSpPr>
          <p:grpSp>
            <p:nvGrpSpPr>
              <p:cNvPr id="20486" name="Group 29">
                <a:extLst>
                  <a:ext uri="{FF2B5EF4-FFF2-40B4-BE49-F238E27FC236}">
                    <a16:creationId xmlns:a16="http://schemas.microsoft.com/office/drawing/2014/main" id="{EF5A3499-6A3A-49E0-985F-B7265E205A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2879" y="1981201"/>
                <a:ext cx="7885321" cy="3799736"/>
                <a:chOff x="578931" y="1981235"/>
                <a:chExt cx="7885205" cy="3800103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0FB2126-9264-4B7E-A774-0F6766D3D394}"/>
                    </a:ext>
                  </a:extLst>
                </p:cNvPr>
                <p:cNvSpPr txBox="1"/>
                <p:nvPr/>
              </p:nvSpPr>
              <p:spPr>
                <a:xfrm>
                  <a:off x="2337902" y="1981235"/>
                  <a:ext cx="4322813" cy="163179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Hypoglycemia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Glucagon secretion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Hepatocyte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Glucagon/receptor binding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Second messenger: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cAMP</a:t>
                  </a:r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Response: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Enzyme </a:t>
                  </a:r>
                  <a:r>
                    <a:rPr lang="en-US" sz="2000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phosphorylation</a:t>
                  </a:r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CCB64E6-4874-4405-82A0-39E7932D711E}"/>
                    </a:ext>
                  </a:extLst>
                </p:cNvPr>
                <p:cNvSpPr txBox="1"/>
                <p:nvPr/>
              </p:nvSpPr>
              <p:spPr>
                <a:xfrm>
                  <a:off x="578931" y="4144786"/>
                  <a:ext cx="2886109" cy="163179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+mn-cs"/>
                    </a:rPr>
                    <a:t>Glycogen </a:t>
                  </a:r>
                  <a:r>
                    <a:rPr lang="en-US" sz="20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+mn-cs"/>
                    </a:rPr>
                    <a:t>synthase</a:t>
                  </a:r>
                  <a:endPara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cs typeface="+mn-cs"/>
                    </a:rPr>
                    <a:t>(Inactive form)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chemeClr val="accent6"/>
                    </a:solidFill>
                    <a:latin typeface="+mn-lt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rgbClr val="C00000"/>
                    </a:solidFill>
                    <a:latin typeface="+mn-lt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rgbClr val="C00000"/>
                      </a:solidFill>
                      <a:latin typeface="+mn-lt"/>
                      <a:cs typeface="+mn-cs"/>
                    </a:rPr>
                    <a:t>Inhibition</a:t>
                  </a:r>
                  <a:r>
                    <a:rPr lang="en-US" sz="2000" b="1" dirty="0">
                      <a:solidFill>
                        <a:schemeClr val="accent6"/>
                      </a:solidFill>
                      <a:latin typeface="+mn-lt"/>
                      <a:cs typeface="+mn-cs"/>
                    </a:rPr>
                    <a:t> 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cs typeface="+mn-cs"/>
                    </a:rPr>
                    <a:t>of </a:t>
                  </a: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cs typeface="+mn-cs"/>
                    </a:rPr>
                    <a:t>glycogenesis</a:t>
                  </a:r>
                  <a:endPara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D9274F4-83DE-481D-9701-21220AAA20E4}"/>
                    </a:ext>
                  </a:extLst>
                </p:cNvPr>
                <p:cNvSpPr txBox="1"/>
                <p:nvPr/>
              </p:nvSpPr>
              <p:spPr>
                <a:xfrm>
                  <a:off x="5108122" y="4149548"/>
                  <a:ext cx="3356014" cy="163179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Glycogen </a:t>
                  </a:r>
                  <a:r>
                    <a:rPr lang="en-US" sz="20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phosphorylase</a:t>
                  </a:r>
                  <a:endPara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(Active form)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chemeClr val="accent6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rgbClr val="C00000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rgbClr val="C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Stimulation</a:t>
                  </a:r>
                  <a:r>
                    <a:rPr lang="en-US" sz="2000" b="1" dirty="0">
                      <a:solidFill>
                        <a:schemeClr val="accent6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of </a:t>
                  </a: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glycogenolysis</a:t>
                  </a:r>
                  <a:endPara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4" name="Rounded Rectangular Callout 13">
                  <a:extLst>
                    <a:ext uri="{FF2B5EF4-FFF2-40B4-BE49-F238E27FC236}">
                      <a16:creationId xmlns:a16="http://schemas.microsoft.com/office/drawing/2014/main" id="{0AFC1900-17DD-42E0-AD7F-E433D26303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971049" y="4114626"/>
                  <a:ext cx="2152675" cy="828594"/>
                </a:xfrm>
                <a:prstGeom prst="wedgeRoundRectCallou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Rounded Rectangular Callout 14">
                  <a:extLst>
                    <a:ext uri="{FF2B5EF4-FFF2-40B4-BE49-F238E27FC236}">
                      <a16:creationId xmlns:a16="http://schemas.microsoft.com/office/drawing/2014/main" id="{C8BD514C-3321-43AA-AD2E-820EA083C0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5311324" y="4114626"/>
                  <a:ext cx="2917859" cy="828594"/>
                </a:xfrm>
                <a:prstGeom prst="wedgeRoundRectCallou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20494" name="Group 17">
                  <a:extLst>
                    <a:ext uri="{FF2B5EF4-FFF2-40B4-BE49-F238E27FC236}">
                      <a16:creationId xmlns:a16="http://schemas.microsoft.com/office/drawing/2014/main" id="{6FD7605A-BEBD-49A5-B697-88D50C7FAB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71573" y="3494578"/>
                  <a:ext cx="420172" cy="468045"/>
                  <a:chOff x="1231282" y="3657294"/>
                  <a:chExt cx="309657" cy="309547"/>
                </a:xfrm>
              </p:grpSpPr>
              <p:sp>
                <p:nvSpPr>
                  <p:cNvPr id="20" name="Diamond 19">
                    <a:extLst>
                      <a:ext uri="{FF2B5EF4-FFF2-40B4-BE49-F238E27FC236}">
                        <a16:creationId xmlns:a16="http://schemas.microsoft.com/office/drawing/2014/main" id="{AAC8DCF4-C485-429B-BA82-E0185718FE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230936" y="3656895"/>
                    <a:ext cx="310040" cy="309693"/>
                  </a:xfrm>
                  <a:prstGeom prst="diamond">
                    <a:avLst/>
                  </a:prstGeom>
                  <a:solidFill>
                    <a:srgbClr val="FFFF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0499" name="TextBox 10">
                    <a:extLst>
                      <a:ext uri="{FF2B5EF4-FFF2-40B4-BE49-F238E27FC236}">
                        <a16:creationId xmlns:a16="http://schemas.microsoft.com/office/drawing/2014/main" id="{28B589D6-A80C-4B48-B057-F41DBECDE2A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5030" y="3714730"/>
                    <a:ext cx="240052" cy="2442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</a:p>
                </p:txBody>
              </p:sp>
            </p:grp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455A41F-E55A-4E5F-A2C0-8FEF14EF1F29}"/>
                    </a:ext>
                  </a:extLst>
                </p:cNvPr>
                <p:cNvCxnSpPr/>
                <p:nvPr/>
              </p:nvCxnSpPr>
              <p:spPr>
                <a:xfrm rot="10800000" flipV="1">
                  <a:off x="2915758" y="3608264"/>
                  <a:ext cx="1223977" cy="431758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7DC38812-B173-4866-87C9-7445ECD28CC6}"/>
                    </a:ext>
                  </a:extLst>
                </p:cNvPr>
                <p:cNvCxnSpPr/>
                <p:nvPr/>
              </p:nvCxnSpPr>
              <p:spPr>
                <a:xfrm>
                  <a:off x="4549315" y="3608264"/>
                  <a:ext cx="1144600" cy="438107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ECC39EB9-436D-4DBA-A548-21C40743D987}"/>
                    </a:ext>
                  </a:extLst>
                </p:cNvPr>
                <p:cNvCxnSpPr/>
                <p:nvPr/>
              </p:nvCxnSpPr>
              <p:spPr>
                <a:xfrm rot="5400000">
                  <a:off x="6642482" y="5193226"/>
                  <a:ext cx="431758" cy="1587"/>
                </a:xfrm>
                <a:prstGeom prst="straightConnector1">
                  <a:avLst/>
                </a:prstGeom>
                <a:ln w="3175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Diamond 8">
                <a:extLst>
                  <a:ext uri="{FF2B5EF4-FFF2-40B4-BE49-F238E27FC236}">
                    <a16:creationId xmlns:a16="http://schemas.microsoft.com/office/drawing/2014/main" id="{5174A9F9-51A1-49F2-A636-97111504CB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62766" y="3493795"/>
                <a:ext cx="420698" cy="468221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88" name="TextBox 10">
                <a:extLst>
                  <a:ext uri="{FF2B5EF4-FFF2-40B4-BE49-F238E27FC236}">
                    <a16:creationId xmlns:a16="http://schemas.microsoft.com/office/drawing/2014/main" id="{15481BE3-6A5C-4ED0-8902-E49F22BD33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35731" y="3581237"/>
                <a:ext cx="325730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E2822DC-38AD-418C-83AE-964353DDFA55}"/>
                </a:ext>
              </a:extLst>
            </p:cNvPr>
            <p:cNvCxnSpPr/>
            <p:nvPr/>
          </p:nvCxnSpPr>
          <p:spPr bwMode="auto">
            <a:xfrm rot="5400000">
              <a:off x="1689972" y="5192882"/>
              <a:ext cx="431716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DCB8024-19D6-4A5E-AC2D-8BF8D59A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1069975"/>
          </a:xfrm>
        </p:spPr>
        <p:txBody>
          <a:bodyPr/>
          <a:lstStyle/>
          <a:p>
            <a:pPr algn="ctr" eaLnBrk="1" hangingPunct="1"/>
            <a:r>
              <a:rPr lang="en-US" altLang="en-US" b="1"/>
              <a:t>Pyruvate Kinase Regulation:</a:t>
            </a:r>
            <a:br>
              <a:rPr lang="en-US" altLang="en-US" b="1"/>
            </a:br>
            <a:r>
              <a:rPr lang="en-US" altLang="en-US" b="1"/>
              <a:t>Covalent Modification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D:\Arun-Backup\project\Ferrier\Image_Bank\image_bank\images\jpg\figure_8.19.jpg">
            <a:extLst>
              <a:ext uri="{FF2B5EF4-FFF2-40B4-BE49-F238E27FC236}">
                <a16:creationId xmlns:a16="http://schemas.microsoft.com/office/drawing/2014/main" id="{6AF34C7C-FD91-48C8-8B2B-B26E5EFCA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538413"/>
            <a:ext cx="33035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36B8A64-E6C4-4539-893D-ED8D162A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44625"/>
            <a:ext cx="8389937" cy="6096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Calcium/Phosphatidylinositol System</a:t>
            </a:r>
          </a:p>
        </p:txBody>
      </p:sp>
      <p:pic>
        <p:nvPicPr>
          <p:cNvPr id="22531" name="Picture 8" descr="C:\My Documents\My Pictures\17_007.jpg">
            <a:extLst>
              <a:ext uri="{FF2B5EF4-FFF2-40B4-BE49-F238E27FC236}">
                <a16:creationId xmlns:a16="http://schemas.microsoft.com/office/drawing/2014/main" id="{5FD47417-B19D-4027-8286-0A9687C4A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8EF60AB9-C2CD-4BD2-A0EF-BB4FE4571B3F}"/>
              </a:ext>
            </a:extLst>
          </p:cNvPr>
          <p:cNvGrpSpPr>
            <a:grpSpLocks/>
          </p:cNvGrpSpPr>
          <p:nvPr/>
        </p:nvGrpSpPr>
        <p:grpSpPr bwMode="auto">
          <a:xfrm>
            <a:off x="5089525" y="3333750"/>
            <a:ext cx="2378075" cy="612775"/>
            <a:chOff x="5089200" y="3333600"/>
            <a:chExt cx="2378400" cy="612370"/>
          </a:xfrm>
        </p:grpSpPr>
        <p:sp>
          <p:nvSpPr>
            <p:cNvPr id="22537" name="TextBox 9">
              <a:extLst>
                <a:ext uri="{FF2B5EF4-FFF2-40B4-BE49-F238E27FC236}">
                  <a16:creationId xmlns:a16="http://schemas.microsoft.com/office/drawing/2014/main" id="{D3121D6F-CA6E-453F-8F8B-A3200E2DC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7871" y="3576638"/>
              <a:ext cx="18197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Phospholipase C</a:t>
              </a:r>
            </a:p>
          </p:txBody>
        </p:sp>
        <p:sp>
          <p:nvSpPr>
            <p:cNvPr id="6" name="Curved Down Arrow 5">
              <a:extLst>
                <a:ext uri="{FF2B5EF4-FFF2-40B4-BE49-F238E27FC236}">
                  <a16:creationId xmlns:a16="http://schemas.microsoft.com/office/drawing/2014/main" id="{7CC15891-A1BA-4CAD-842A-45CDEC45695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089200" y="3333600"/>
              <a:ext cx="701771" cy="323636"/>
            </a:xfrm>
            <a:prstGeom prst="curvedDownArrow">
              <a:avLst/>
            </a:prstGeom>
            <a:solidFill>
              <a:schemeClr val="tx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FFCDF099-E703-4393-8E2C-4B5D949564A2}"/>
              </a:ext>
            </a:extLst>
          </p:cNvPr>
          <p:cNvGrpSpPr>
            <a:grpSpLocks/>
          </p:cNvGrpSpPr>
          <p:nvPr/>
        </p:nvGrpSpPr>
        <p:grpSpPr bwMode="auto">
          <a:xfrm>
            <a:off x="735013" y="2503488"/>
            <a:ext cx="5111750" cy="3343275"/>
            <a:chOff x="735789" y="2503488"/>
            <a:chExt cx="5110974" cy="3343275"/>
          </a:xfrm>
        </p:grpSpPr>
        <p:sp>
          <p:nvSpPr>
            <p:cNvPr id="22534" name="TextBox 10">
              <a:extLst>
                <a:ext uri="{FF2B5EF4-FFF2-40B4-BE49-F238E27FC236}">
                  <a16:creationId xmlns:a16="http://schemas.microsoft.com/office/drawing/2014/main" id="{D365EAA9-AF91-4282-9828-849235B36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789" y="2997875"/>
              <a:ext cx="2388411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Diacylglycerol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(DAG)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Inositol Trisphosphate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(IP</a:t>
              </a:r>
              <a:r>
                <a:rPr lang="en-US" altLang="en-US" sz="1800" b="1" baseline="-25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1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D2F0909-67BD-498C-BC1A-30F2C8E94A86}"/>
                </a:ext>
              </a:extLst>
            </p:cNvPr>
            <p:cNvSpPr/>
            <p:nvPr/>
          </p:nvSpPr>
          <p:spPr>
            <a:xfrm>
              <a:off x="2923032" y="2503488"/>
              <a:ext cx="2438030" cy="1295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990935B-9576-4738-A95D-1C9A865529F7}"/>
                </a:ext>
              </a:extLst>
            </p:cNvPr>
            <p:cNvSpPr/>
            <p:nvPr/>
          </p:nvSpPr>
          <p:spPr>
            <a:xfrm>
              <a:off x="2934142" y="3529013"/>
              <a:ext cx="2912621" cy="2317750"/>
            </a:xfrm>
            <a:custGeom>
              <a:avLst/>
              <a:gdLst>
                <a:gd name="connsiteX0" fmla="*/ 2263 w 2912888"/>
                <a:gd name="connsiteY0" fmla="*/ 437882 h 2318197"/>
                <a:gd name="connsiteX1" fmla="*/ 66657 w 2912888"/>
                <a:gd name="connsiteY1" fmla="*/ 399245 h 2318197"/>
                <a:gd name="connsiteX2" fmla="*/ 143931 w 2912888"/>
                <a:gd name="connsiteY2" fmla="*/ 347730 h 2318197"/>
                <a:gd name="connsiteX3" fmla="*/ 182567 w 2912888"/>
                <a:gd name="connsiteY3" fmla="*/ 334851 h 2318197"/>
                <a:gd name="connsiteX4" fmla="*/ 324235 w 2912888"/>
                <a:gd name="connsiteY4" fmla="*/ 283335 h 2318197"/>
                <a:gd name="connsiteX5" fmla="*/ 568934 w 2912888"/>
                <a:gd name="connsiteY5" fmla="*/ 270457 h 2318197"/>
                <a:gd name="connsiteX6" fmla="*/ 646207 w 2912888"/>
                <a:gd name="connsiteY6" fmla="*/ 257578 h 2318197"/>
                <a:gd name="connsiteX7" fmla="*/ 697722 w 2912888"/>
                <a:gd name="connsiteY7" fmla="*/ 244699 h 2318197"/>
                <a:gd name="connsiteX8" fmla="*/ 800753 w 2912888"/>
                <a:gd name="connsiteY8" fmla="*/ 231820 h 2318197"/>
                <a:gd name="connsiteX9" fmla="*/ 1032573 w 2912888"/>
                <a:gd name="connsiteY9" fmla="*/ 257578 h 2318197"/>
                <a:gd name="connsiteX10" fmla="*/ 1109846 w 2912888"/>
                <a:gd name="connsiteY10" fmla="*/ 321972 h 2318197"/>
                <a:gd name="connsiteX11" fmla="*/ 1212877 w 2912888"/>
                <a:gd name="connsiteY11" fmla="*/ 360609 h 2318197"/>
                <a:gd name="connsiteX12" fmla="*/ 1341666 w 2912888"/>
                <a:gd name="connsiteY12" fmla="*/ 412124 h 2318197"/>
                <a:gd name="connsiteX13" fmla="*/ 1418939 w 2912888"/>
                <a:gd name="connsiteY13" fmla="*/ 425003 h 2318197"/>
                <a:gd name="connsiteX14" fmla="*/ 1728032 w 2912888"/>
                <a:gd name="connsiteY14" fmla="*/ 412124 h 2318197"/>
                <a:gd name="connsiteX15" fmla="*/ 1766669 w 2912888"/>
                <a:gd name="connsiteY15" fmla="*/ 386366 h 2318197"/>
                <a:gd name="connsiteX16" fmla="*/ 1805305 w 2912888"/>
                <a:gd name="connsiteY16" fmla="*/ 373488 h 2318197"/>
                <a:gd name="connsiteX17" fmla="*/ 1843942 w 2912888"/>
                <a:gd name="connsiteY17" fmla="*/ 347730 h 2318197"/>
                <a:gd name="connsiteX18" fmla="*/ 1882579 w 2912888"/>
                <a:gd name="connsiteY18" fmla="*/ 334851 h 2318197"/>
                <a:gd name="connsiteX19" fmla="*/ 1921215 w 2912888"/>
                <a:gd name="connsiteY19" fmla="*/ 296214 h 2318197"/>
                <a:gd name="connsiteX20" fmla="*/ 1959852 w 2912888"/>
                <a:gd name="connsiteY20" fmla="*/ 283335 h 2318197"/>
                <a:gd name="connsiteX21" fmla="*/ 2037125 w 2912888"/>
                <a:gd name="connsiteY21" fmla="*/ 231820 h 2318197"/>
                <a:gd name="connsiteX22" fmla="*/ 2075762 w 2912888"/>
                <a:gd name="connsiteY22" fmla="*/ 206062 h 2318197"/>
                <a:gd name="connsiteX23" fmla="*/ 2114398 w 2912888"/>
                <a:gd name="connsiteY23" fmla="*/ 167426 h 2318197"/>
                <a:gd name="connsiteX24" fmla="*/ 2153035 w 2912888"/>
                <a:gd name="connsiteY24" fmla="*/ 154547 h 2318197"/>
                <a:gd name="connsiteX25" fmla="*/ 2217429 w 2912888"/>
                <a:gd name="connsiteY25" fmla="*/ 90152 h 2318197"/>
                <a:gd name="connsiteX26" fmla="*/ 2256066 w 2912888"/>
                <a:gd name="connsiteY26" fmla="*/ 51516 h 2318197"/>
                <a:gd name="connsiteX27" fmla="*/ 2333339 w 2912888"/>
                <a:gd name="connsiteY27" fmla="*/ 0 h 2318197"/>
                <a:gd name="connsiteX28" fmla="*/ 2475007 w 2912888"/>
                <a:gd name="connsiteY28" fmla="*/ 12879 h 2318197"/>
                <a:gd name="connsiteX29" fmla="*/ 2513643 w 2912888"/>
                <a:gd name="connsiteY29" fmla="*/ 38637 h 2318197"/>
                <a:gd name="connsiteX30" fmla="*/ 2565159 w 2912888"/>
                <a:gd name="connsiteY30" fmla="*/ 64395 h 2318197"/>
                <a:gd name="connsiteX31" fmla="*/ 2681069 w 2912888"/>
                <a:gd name="connsiteY31" fmla="*/ 193183 h 2318197"/>
                <a:gd name="connsiteX32" fmla="*/ 2706826 w 2912888"/>
                <a:gd name="connsiteY32" fmla="*/ 231820 h 2318197"/>
                <a:gd name="connsiteX33" fmla="*/ 2745463 w 2912888"/>
                <a:gd name="connsiteY33" fmla="*/ 309093 h 2318197"/>
                <a:gd name="connsiteX34" fmla="*/ 2784100 w 2912888"/>
                <a:gd name="connsiteY34" fmla="*/ 412124 h 2318197"/>
                <a:gd name="connsiteX35" fmla="*/ 2835615 w 2912888"/>
                <a:gd name="connsiteY35" fmla="*/ 489397 h 2318197"/>
                <a:gd name="connsiteX36" fmla="*/ 2861373 w 2912888"/>
                <a:gd name="connsiteY36" fmla="*/ 605307 h 2318197"/>
                <a:gd name="connsiteX37" fmla="*/ 2887131 w 2912888"/>
                <a:gd name="connsiteY37" fmla="*/ 643944 h 2318197"/>
                <a:gd name="connsiteX38" fmla="*/ 2900010 w 2912888"/>
                <a:gd name="connsiteY38" fmla="*/ 837127 h 2318197"/>
                <a:gd name="connsiteX39" fmla="*/ 2912888 w 2912888"/>
                <a:gd name="connsiteY39" fmla="*/ 914400 h 2318197"/>
                <a:gd name="connsiteX40" fmla="*/ 2900010 w 2912888"/>
                <a:gd name="connsiteY40" fmla="*/ 1275009 h 2318197"/>
                <a:gd name="connsiteX41" fmla="*/ 2887131 w 2912888"/>
                <a:gd name="connsiteY41" fmla="*/ 1326524 h 2318197"/>
                <a:gd name="connsiteX42" fmla="*/ 2809857 w 2912888"/>
                <a:gd name="connsiteY42" fmla="*/ 1442434 h 2318197"/>
                <a:gd name="connsiteX43" fmla="*/ 2758342 w 2912888"/>
                <a:gd name="connsiteY43" fmla="*/ 1519707 h 2318197"/>
                <a:gd name="connsiteX44" fmla="*/ 2681069 w 2912888"/>
                <a:gd name="connsiteY44" fmla="*/ 1596981 h 2318197"/>
                <a:gd name="connsiteX45" fmla="*/ 2668190 w 2912888"/>
                <a:gd name="connsiteY45" fmla="*/ 1635617 h 2318197"/>
                <a:gd name="connsiteX46" fmla="*/ 2629553 w 2912888"/>
                <a:gd name="connsiteY46" fmla="*/ 1674254 h 2318197"/>
                <a:gd name="connsiteX47" fmla="*/ 2552280 w 2912888"/>
                <a:gd name="connsiteY47" fmla="*/ 1725769 h 2318197"/>
                <a:gd name="connsiteX48" fmla="*/ 2513643 w 2912888"/>
                <a:gd name="connsiteY48" fmla="*/ 1751527 h 2318197"/>
                <a:gd name="connsiteX49" fmla="*/ 2436370 w 2912888"/>
                <a:gd name="connsiteY49" fmla="*/ 1803043 h 2318197"/>
                <a:gd name="connsiteX50" fmla="*/ 2397734 w 2912888"/>
                <a:gd name="connsiteY50" fmla="*/ 1828800 h 2318197"/>
                <a:gd name="connsiteX51" fmla="*/ 2346218 w 2912888"/>
                <a:gd name="connsiteY51" fmla="*/ 1854558 h 2318197"/>
                <a:gd name="connsiteX52" fmla="*/ 2307581 w 2912888"/>
                <a:gd name="connsiteY52" fmla="*/ 1880316 h 2318197"/>
                <a:gd name="connsiteX53" fmla="*/ 2230308 w 2912888"/>
                <a:gd name="connsiteY53" fmla="*/ 1906074 h 2318197"/>
                <a:gd name="connsiteX54" fmla="*/ 2191672 w 2912888"/>
                <a:gd name="connsiteY54" fmla="*/ 1931831 h 2318197"/>
                <a:gd name="connsiteX55" fmla="*/ 2114398 w 2912888"/>
                <a:gd name="connsiteY55" fmla="*/ 1957589 h 2318197"/>
                <a:gd name="connsiteX56" fmla="*/ 2062883 w 2912888"/>
                <a:gd name="connsiteY56" fmla="*/ 1983347 h 2318197"/>
                <a:gd name="connsiteX57" fmla="*/ 1985610 w 2912888"/>
                <a:gd name="connsiteY57" fmla="*/ 2034862 h 2318197"/>
                <a:gd name="connsiteX58" fmla="*/ 1934094 w 2912888"/>
                <a:gd name="connsiteY58" fmla="*/ 2047741 h 2318197"/>
                <a:gd name="connsiteX59" fmla="*/ 1882579 w 2912888"/>
                <a:gd name="connsiteY59" fmla="*/ 2073499 h 2318197"/>
                <a:gd name="connsiteX60" fmla="*/ 1805305 w 2912888"/>
                <a:gd name="connsiteY60" fmla="*/ 2099257 h 2318197"/>
                <a:gd name="connsiteX61" fmla="*/ 1728032 w 2912888"/>
                <a:gd name="connsiteY61" fmla="*/ 2137893 h 2318197"/>
                <a:gd name="connsiteX62" fmla="*/ 1612122 w 2912888"/>
                <a:gd name="connsiteY62" fmla="*/ 2189409 h 2318197"/>
                <a:gd name="connsiteX63" fmla="*/ 1457576 w 2912888"/>
                <a:gd name="connsiteY63" fmla="*/ 2240924 h 2318197"/>
                <a:gd name="connsiteX64" fmla="*/ 1380303 w 2912888"/>
                <a:gd name="connsiteY64" fmla="*/ 2266682 h 2318197"/>
                <a:gd name="connsiteX65" fmla="*/ 1341666 w 2912888"/>
                <a:gd name="connsiteY65" fmla="*/ 2292440 h 2318197"/>
                <a:gd name="connsiteX66" fmla="*/ 1109846 w 2912888"/>
                <a:gd name="connsiteY66" fmla="*/ 2318197 h 2318197"/>
                <a:gd name="connsiteX67" fmla="*/ 723480 w 2912888"/>
                <a:gd name="connsiteY67" fmla="*/ 2305319 h 2318197"/>
                <a:gd name="connsiteX68" fmla="*/ 671965 w 2912888"/>
                <a:gd name="connsiteY68" fmla="*/ 2279561 h 2318197"/>
                <a:gd name="connsiteX69" fmla="*/ 633328 w 2912888"/>
                <a:gd name="connsiteY69" fmla="*/ 2266682 h 2318197"/>
                <a:gd name="connsiteX70" fmla="*/ 594691 w 2912888"/>
                <a:gd name="connsiteY70" fmla="*/ 2240924 h 2318197"/>
                <a:gd name="connsiteX71" fmla="*/ 556055 w 2912888"/>
                <a:gd name="connsiteY71" fmla="*/ 2228045 h 2318197"/>
                <a:gd name="connsiteX72" fmla="*/ 440145 w 2912888"/>
                <a:gd name="connsiteY72" fmla="*/ 2137893 h 2318197"/>
                <a:gd name="connsiteX73" fmla="*/ 362872 w 2912888"/>
                <a:gd name="connsiteY73" fmla="*/ 2073499 h 2318197"/>
                <a:gd name="connsiteX74" fmla="*/ 324235 w 2912888"/>
                <a:gd name="connsiteY74" fmla="*/ 1996226 h 2318197"/>
                <a:gd name="connsiteX75" fmla="*/ 298477 w 2912888"/>
                <a:gd name="connsiteY75" fmla="*/ 1944710 h 2318197"/>
                <a:gd name="connsiteX76" fmla="*/ 272719 w 2912888"/>
                <a:gd name="connsiteY76" fmla="*/ 1867437 h 2318197"/>
                <a:gd name="connsiteX77" fmla="*/ 234083 w 2912888"/>
                <a:gd name="connsiteY77" fmla="*/ 1815921 h 2318197"/>
                <a:gd name="connsiteX78" fmla="*/ 208325 w 2912888"/>
                <a:gd name="connsiteY78" fmla="*/ 1777285 h 2318197"/>
                <a:gd name="connsiteX79" fmla="*/ 143931 w 2912888"/>
                <a:gd name="connsiteY79" fmla="*/ 1584102 h 2318197"/>
                <a:gd name="connsiteX80" fmla="*/ 131052 w 2912888"/>
                <a:gd name="connsiteY80" fmla="*/ 1545465 h 2318197"/>
                <a:gd name="connsiteX81" fmla="*/ 118173 w 2912888"/>
                <a:gd name="connsiteY81" fmla="*/ 1506828 h 2318197"/>
                <a:gd name="connsiteX82" fmla="*/ 105294 w 2912888"/>
                <a:gd name="connsiteY82" fmla="*/ 1455313 h 2318197"/>
                <a:gd name="connsiteX83" fmla="*/ 79536 w 2912888"/>
                <a:gd name="connsiteY83" fmla="*/ 1378040 h 2318197"/>
                <a:gd name="connsiteX84" fmla="*/ 53779 w 2912888"/>
                <a:gd name="connsiteY84" fmla="*/ 1287888 h 2318197"/>
                <a:gd name="connsiteX85" fmla="*/ 28021 w 2912888"/>
                <a:gd name="connsiteY85" fmla="*/ 1068947 h 2318197"/>
                <a:gd name="connsiteX86" fmla="*/ 15142 w 2912888"/>
                <a:gd name="connsiteY86" fmla="*/ 901521 h 2318197"/>
                <a:gd name="connsiteX87" fmla="*/ 2263 w 2912888"/>
                <a:gd name="connsiteY87" fmla="*/ 437882 h 23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12888" h="2318197">
                  <a:moveTo>
                    <a:pt x="2263" y="437882"/>
                  </a:moveTo>
                  <a:cubicBezTo>
                    <a:pt x="10849" y="354169"/>
                    <a:pt x="45538" y="412684"/>
                    <a:pt x="66657" y="399245"/>
                  </a:cubicBezTo>
                  <a:cubicBezTo>
                    <a:pt x="92774" y="382625"/>
                    <a:pt x="114563" y="357520"/>
                    <a:pt x="143931" y="347730"/>
                  </a:cubicBezTo>
                  <a:cubicBezTo>
                    <a:pt x="156810" y="343437"/>
                    <a:pt x="170425" y="340922"/>
                    <a:pt x="182567" y="334851"/>
                  </a:cubicBezTo>
                  <a:cubicBezTo>
                    <a:pt x="253254" y="299507"/>
                    <a:pt x="200254" y="289860"/>
                    <a:pt x="324235" y="283335"/>
                  </a:cubicBezTo>
                  <a:lnTo>
                    <a:pt x="568934" y="270457"/>
                  </a:lnTo>
                  <a:cubicBezTo>
                    <a:pt x="594692" y="266164"/>
                    <a:pt x="620601" y="262699"/>
                    <a:pt x="646207" y="257578"/>
                  </a:cubicBezTo>
                  <a:cubicBezTo>
                    <a:pt x="663563" y="254107"/>
                    <a:pt x="680263" y="247609"/>
                    <a:pt x="697722" y="244699"/>
                  </a:cubicBezTo>
                  <a:cubicBezTo>
                    <a:pt x="731862" y="239009"/>
                    <a:pt x="766409" y="236113"/>
                    <a:pt x="800753" y="231820"/>
                  </a:cubicBezTo>
                  <a:cubicBezTo>
                    <a:pt x="878026" y="240406"/>
                    <a:pt x="956197" y="243030"/>
                    <a:pt x="1032573" y="257578"/>
                  </a:cubicBezTo>
                  <a:cubicBezTo>
                    <a:pt x="1057447" y="262316"/>
                    <a:pt x="1094293" y="309011"/>
                    <a:pt x="1109846" y="321972"/>
                  </a:cubicBezTo>
                  <a:cubicBezTo>
                    <a:pt x="1151735" y="356880"/>
                    <a:pt x="1154463" y="348926"/>
                    <a:pt x="1212877" y="360609"/>
                  </a:cubicBezTo>
                  <a:cubicBezTo>
                    <a:pt x="1254915" y="381627"/>
                    <a:pt x="1293926" y="404167"/>
                    <a:pt x="1341666" y="412124"/>
                  </a:cubicBezTo>
                  <a:lnTo>
                    <a:pt x="1418939" y="425003"/>
                  </a:lnTo>
                  <a:cubicBezTo>
                    <a:pt x="1521970" y="420710"/>
                    <a:pt x="1625542" y="423512"/>
                    <a:pt x="1728032" y="412124"/>
                  </a:cubicBezTo>
                  <a:cubicBezTo>
                    <a:pt x="1743416" y="410415"/>
                    <a:pt x="1752824" y="393288"/>
                    <a:pt x="1766669" y="386366"/>
                  </a:cubicBezTo>
                  <a:cubicBezTo>
                    <a:pt x="1778811" y="380295"/>
                    <a:pt x="1792426" y="377781"/>
                    <a:pt x="1805305" y="373488"/>
                  </a:cubicBezTo>
                  <a:cubicBezTo>
                    <a:pt x="1818184" y="364902"/>
                    <a:pt x="1830097" y="354652"/>
                    <a:pt x="1843942" y="347730"/>
                  </a:cubicBezTo>
                  <a:cubicBezTo>
                    <a:pt x="1856084" y="341659"/>
                    <a:pt x="1871283" y="342381"/>
                    <a:pt x="1882579" y="334851"/>
                  </a:cubicBezTo>
                  <a:cubicBezTo>
                    <a:pt x="1897733" y="324748"/>
                    <a:pt x="1906061" y="306317"/>
                    <a:pt x="1921215" y="296214"/>
                  </a:cubicBezTo>
                  <a:cubicBezTo>
                    <a:pt x="1932511" y="288684"/>
                    <a:pt x="1947985" y="289928"/>
                    <a:pt x="1959852" y="283335"/>
                  </a:cubicBezTo>
                  <a:cubicBezTo>
                    <a:pt x="1986913" y="268301"/>
                    <a:pt x="2011367" y="248992"/>
                    <a:pt x="2037125" y="231820"/>
                  </a:cubicBezTo>
                  <a:cubicBezTo>
                    <a:pt x="2050004" y="223234"/>
                    <a:pt x="2064817" y="217007"/>
                    <a:pt x="2075762" y="206062"/>
                  </a:cubicBezTo>
                  <a:cubicBezTo>
                    <a:pt x="2088641" y="193183"/>
                    <a:pt x="2099244" y="177529"/>
                    <a:pt x="2114398" y="167426"/>
                  </a:cubicBezTo>
                  <a:cubicBezTo>
                    <a:pt x="2125694" y="159896"/>
                    <a:pt x="2140156" y="158840"/>
                    <a:pt x="2153035" y="154547"/>
                  </a:cubicBezTo>
                  <a:cubicBezTo>
                    <a:pt x="2200256" y="83715"/>
                    <a:pt x="2153037" y="143812"/>
                    <a:pt x="2217429" y="90152"/>
                  </a:cubicBezTo>
                  <a:cubicBezTo>
                    <a:pt x="2231421" y="78492"/>
                    <a:pt x="2241689" y="62698"/>
                    <a:pt x="2256066" y="51516"/>
                  </a:cubicBezTo>
                  <a:cubicBezTo>
                    <a:pt x="2280502" y="32510"/>
                    <a:pt x="2333339" y="0"/>
                    <a:pt x="2333339" y="0"/>
                  </a:cubicBezTo>
                  <a:cubicBezTo>
                    <a:pt x="2380562" y="4293"/>
                    <a:pt x="2428642" y="2944"/>
                    <a:pt x="2475007" y="12879"/>
                  </a:cubicBezTo>
                  <a:cubicBezTo>
                    <a:pt x="2490142" y="16122"/>
                    <a:pt x="2500204" y="30958"/>
                    <a:pt x="2513643" y="38637"/>
                  </a:cubicBezTo>
                  <a:cubicBezTo>
                    <a:pt x="2530312" y="48162"/>
                    <a:pt x="2550167" y="52402"/>
                    <a:pt x="2565159" y="64395"/>
                  </a:cubicBezTo>
                  <a:cubicBezTo>
                    <a:pt x="2615381" y="104573"/>
                    <a:pt x="2645459" y="143329"/>
                    <a:pt x="2681069" y="193183"/>
                  </a:cubicBezTo>
                  <a:cubicBezTo>
                    <a:pt x="2690066" y="205778"/>
                    <a:pt x="2699904" y="217976"/>
                    <a:pt x="2706826" y="231820"/>
                  </a:cubicBezTo>
                  <a:cubicBezTo>
                    <a:pt x="2760139" y="338448"/>
                    <a:pt x="2671654" y="198383"/>
                    <a:pt x="2745463" y="309093"/>
                  </a:cubicBezTo>
                  <a:cubicBezTo>
                    <a:pt x="2758564" y="361495"/>
                    <a:pt x="2755236" y="364018"/>
                    <a:pt x="2784100" y="412124"/>
                  </a:cubicBezTo>
                  <a:cubicBezTo>
                    <a:pt x="2800027" y="438669"/>
                    <a:pt x="2835615" y="489397"/>
                    <a:pt x="2835615" y="489397"/>
                  </a:cubicBezTo>
                  <a:cubicBezTo>
                    <a:pt x="2837907" y="500859"/>
                    <a:pt x="2854552" y="589391"/>
                    <a:pt x="2861373" y="605307"/>
                  </a:cubicBezTo>
                  <a:cubicBezTo>
                    <a:pt x="2867470" y="619534"/>
                    <a:pt x="2878545" y="631065"/>
                    <a:pt x="2887131" y="643944"/>
                  </a:cubicBezTo>
                  <a:cubicBezTo>
                    <a:pt x="2891424" y="708338"/>
                    <a:pt x="2893891" y="772880"/>
                    <a:pt x="2900010" y="837127"/>
                  </a:cubicBezTo>
                  <a:cubicBezTo>
                    <a:pt x="2902486" y="863122"/>
                    <a:pt x="2912888" y="888287"/>
                    <a:pt x="2912888" y="914400"/>
                  </a:cubicBezTo>
                  <a:cubicBezTo>
                    <a:pt x="2912888" y="1034680"/>
                    <a:pt x="2907513" y="1154964"/>
                    <a:pt x="2900010" y="1275009"/>
                  </a:cubicBezTo>
                  <a:cubicBezTo>
                    <a:pt x="2898906" y="1292675"/>
                    <a:pt x="2892217" y="1309570"/>
                    <a:pt x="2887131" y="1326524"/>
                  </a:cubicBezTo>
                  <a:cubicBezTo>
                    <a:pt x="2858784" y="1421011"/>
                    <a:pt x="2879774" y="1389996"/>
                    <a:pt x="2809857" y="1442434"/>
                  </a:cubicBezTo>
                  <a:cubicBezTo>
                    <a:pt x="2792685" y="1468192"/>
                    <a:pt x="2780232" y="1497817"/>
                    <a:pt x="2758342" y="1519707"/>
                  </a:cubicBezTo>
                  <a:lnTo>
                    <a:pt x="2681069" y="1596981"/>
                  </a:lnTo>
                  <a:cubicBezTo>
                    <a:pt x="2676776" y="1609860"/>
                    <a:pt x="2675720" y="1624322"/>
                    <a:pt x="2668190" y="1635617"/>
                  </a:cubicBezTo>
                  <a:cubicBezTo>
                    <a:pt x="2658087" y="1650772"/>
                    <a:pt x="2643930" y="1663072"/>
                    <a:pt x="2629553" y="1674254"/>
                  </a:cubicBezTo>
                  <a:cubicBezTo>
                    <a:pt x="2605117" y="1693260"/>
                    <a:pt x="2578038" y="1708597"/>
                    <a:pt x="2552280" y="1725769"/>
                  </a:cubicBezTo>
                  <a:lnTo>
                    <a:pt x="2513643" y="1751527"/>
                  </a:lnTo>
                  <a:lnTo>
                    <a:pt x="2436370" y="1803043"/>
                  </a:lnTo>
                  <a:cubicBezTo>
                    <a:pt x="2423491" y="1811629"/>
                    <a:pt x="2411578" y="1821878"/>
                    <a:pt x="2397734" y="1828800"/>
                  </a:cubicBezTo>
                  <a:cubicBezTo>
                    <a:pt x="2380562" y="1837386"/>
                    <a:pt x="2362887" y="1845033"/>
                    <a:pt x="2346218" y="1854558"/>
                  </a:cubicBezTo>
                  <a:cubicBezTo>
                    <a:pt x="2332779" y="1862238"/>
                    <a:pt x="2321726" y="1874029"/>
                    <a:pt x="2307581" y="1880316"/>
                  </a:cubicBezTo>
                  <a:cubicBezTo>
                    <a:pt x="2282770" y="1891343"/>
                    <a:pt x="2252899" y="1891013"/>
                    <a:pt x="2230308" y="1906074"/>
                  </a:cubicBezTo>
                  <a:cubicBezTo>
                    <a:pt x="2217429" y="1914660"/>
                    <a:pt x="2205816" y="1925545"/>
                    <a:pt x="2191672" y="1931831"/>
                  </a:cubicBezTo>
                  <a:cubicBezTo>
                    <a:pt x="2166861" y="1942858"/>
                    <a:pt x="2138683" y="1945446"/>
                    <a:pt x="2114398" y="1957589"/>
                  </a:cubicBezTo>
                  <a:cubicBezTo>
                    <a:pt x="2097226" y="1966175"/>
                    <a:pt x="2079346" y="1973469"/>
                    <a:pt x="2062883" y="1983347"/>
                  </a:cubicBezTo>
                  <a:cubicBezTo>
                    <a:pt x="2036338" y="1999274"/>
                    <a:pt x="2015643" y="2027354"/>
                    <a:pt x="1985610" y="2034862"/>
                  </a:cubicBezTo>
                  <a:lnTo>
                    <a:pt x="1934094" y="2047741"/>
                  </a:lnTo>
                  <a:cubicBezTo>
                    <a:pt x="1916922" y="2056327"/>
                    <a:pt x="1900404" y="2066369"/>
                    <a:pt x="1882579" y="2073499"/>
                  </a:cubicBezTo>
                  <a:cubicBezTo>
                    <a:pt x="1857370" y="2083583"/>
                    <a:pt x="1827896" y="2084196"/>
                    <a:pt x="1805305" y="2099257"/>
                  </a:cubicBezTo>
                  <a:cubicBezTo>
                    <a:pt x="1694577" y="2173075"/>
                    <a:pt x="1834677" y="2084571"/>
                    <a:pt x="1728032" y="2137893"/>
                  </a:cubicBezTo>
                  <a:cubicBezTo>
                    <a:pt x="1605573" y="2199122"/>
                    <a:pt x="1811484" y="2122954"/>
                    <a:pt x="1612122" y="2189409"/>
                  </a:cubicBezTo>
                  <a:lnTo>
                    <a:pt x="1457576" y="2240924"/>
                  </a:lnTo>
                  <a:cubicBezTo>
                    <a:pt x="1457575" y="2240924"/>
                    <a:pt x="1380304" y="2266681"/>
                    <a:pt x="1380303" y="2266682"/>
                  </a:cubicBezTo>
                  <a:cubicBezTo>
                    <a:pt x="1367424" y="2275268"/>
                    <a:pt x="1356350" y="2287545"/>
                    <a:pt x="1341666" y="2292440"/>
                  </a:cubicBezTo>
                  <a:cubicBezTo>
                    <a:pt x="1298909" y="2306693"/>
                    <a:pt x="1121144" y="2317256"/>
                    <a:pt x="1109846" y="2318197"/>
                  </a:cubicBezTo>
                  <a:cubicBezTo>
                    <a:pt x="981057" y="2313904"/>
                    <a:pt x="851841" y="2316645"/>
                    <a:pt x="723480" y="2305319"/>
                  </a:cubicBezTo>
                  <a:cubicBezTo>
                    <a:pt x="704356" y="2303632"/>
                    <a:pt x="689611" y="2287124"/>
                    <a:pt x="671965" y="2279561"/>
                  </a:cubicBezTo>
                  <a:cubicBezTo>
                    <a:pt x="659487" y="2274213"/>
                    <a:pt x="645470" y="2272753"/>
                    <a:pt x="633328" y="2266682"/>
                  </a:cubicBezTo>
                  <a:cubicBezTo>
                    <a:pt x="619483" y="2259760"/>
                    <a:pt x="608535" y="2247846"/>
                    <a:pt x="594691" y="2240924"/>
                  </a:cubicBezTo>
                  <a:cubicBezTo>
                    <a:pt x="582549" y="2234853"/>
                    <a:pt x="567922" y="2234638"/>
                    <a:pt x="556055" y="2228045"/>
                  </a:cubicBezTo>
                  <a:cubicBezTo>
                    <a:pt x="438866" y="2162940"/>
                    <a:pt x="515238" y="2200472"/>
                    <a:pt x="440145" y="2137893"/>
                  </a:cubicBezTo>
                  <a:cubicBezTo>
                    <a:pt x="384886" y="2091843"/>
                    <a:pt x="414180" y="2135069"/>
                    <a:pt x="362872" y="2073499"/>
                  </a:cubicBezTo>
                  <a:cubicBezTo>
                    <a:pt x="326475" y="2029823"/>
                    <a:pt x="344735" y="2044060"/>
                    <a:pt x="324235" y="1996226"/>
                  </a:cubicBezTo>
                  <a:cubicBezTo>
                    <a:pt x="316672" y="1978579"/>
                    <a:pt x="305607" y="1962536"/>
                    <a:pt x="298477" y="1944710"/>
                  </a:cubicBezTo>
                  <a:cubicBezTo>
                    <a:pt x="288393" y="1919501"/>
                    <a:pt x="284861" y="1891722"/>
                    <a:pt x="272719" y="1867437"/>
                  </a:cubicBezTo>
                  <a:cubicBezTo>
                    <a:pt x="263120" y="1848238"/>
                    <a:pt x="246559" y="1833388"/>
                    <a:pt x="234083" y="1815921"/>
                  </a:cubicBezTo>
                  <a:cubicBezTo>
                    <a:pt x="225086" y="1803326"/>
                    <a:pt x="216911" y="1790164"/>
                    <a:pt x="208325" y="1777285"/>
                  </a:cubicBezTo>
                  <a:lnTo>
                    <a:pt x="143931" y="1584102"/>
                  </a:lnTo>
                  <a:lnTo>
                    <a:pt x="131052" y="1545465"/>
                  </a:lnTo>
                  <a:cubicBezTo>
                    <a:pt x="126759" y="1532586"/>
                    <a:pt x="121466" y="1519998"/>
                    <a:pt x="118173" y="1506828"/>
                  </a:cubicBezTo>
                  <a:cubicBezTo>
                    <a:pt x="113880" y="1489656"/>
                    <a:pt x="110380" y="1472267"/>
                    <a:pt x="105294" y="1455313"/>
                  </a:cubicBezTo>
                  <a:cubicBezTo>
                    <a:pt x="97492" y="1429307"/>
                    <a:pt x="88122" y="1403798"/>
                    <a:pt x="79536" y="1378040"/>
                  </a:cubicBezTo>
                  <a:cubicBezTo>
                    <a:pt x="69327" y="1347414"/>
                    <a:pt x="59170" y="1320235"/>
                    <a:pt x="53779" y="1287888"/>
                  </a:cubicBezTo>
                  <a:cubicBezTo>
                    <a:pt x="49106" y="1259850"/>
                    <a:pt x="30089" y="1091700"/>
                    <a:pt x="28021" y="1068947"/>
                  </a:cubicBezTo>
                  <a:cubicBezTo>
                    <a:pt x="22953" y="1013203"/>
                    <a:pt x="16359" y="957481"/>
                    <a:pt x="15142" y="901521"/>
                  </a:cubicBezTo>
                  <a:cubicBezTo>
                    <a:pt x="12063" y="759887"/>
                    <a:pt x="-6323" y="521595"/>
                    <a:pt x="2263" y="437882"/>
                  </a:cubicBezTo>
                  <a:close/>
                </a:path>
              </a:pathLst>
            </a:custGeom>
            <a:noFill/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>
            <a:extLst>
              <a:ext uri="{FF2B5EF4-FFF2-40B4-BE49-F238E27FC236}">
                <a16:creationId xmlns:a16="http://schemas.microsoft.com/office/drawing/2014/main" id="{4927C943-9F1F-4438-8A01-BE7D4F7A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20663"/>
            <a:ext cx="26368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B5979559-9A89-4CEC-97C8-04CF95226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4524"/>
            <a:ext cx="80772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end of this lecture, students are expected to: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Differentiate different steps in signaling pathways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Describe the second messenger systems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Recognize the function of signaling pathways for </a:t>
            </a:r>
          </a:p>
          <a:p>
            <a:pPr marL="800100" lvl="6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Signal transmission</a:t>
            </a:r>
          </a:p>
          <a:p>
            <a:pPr marL="800100" lvl="6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Amplification</a:t>
            </a: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Discuss the role of signaling pathways in regulation and integration of metabolism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2B57C3E-C141-42BD-A62A-D6454B74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Intracellular Signaling by Inositol trisphosphate</a:t>
            </a:r>
          </a:p>
        </p:txBody>
      </p:sp>
      <p:pic>
        <p:nvPicPr>
          <p:cNvPr id="23555" name="Picture 4" descr="5.tiff">
            <a:extLst>
              <a:ext uri="{FF2B5EF4-FFF2-40B4-BE49-F238E27FC236}">
                <a16:creationId xmlns:a16="http://schemas.microsoft.com/office/drawing/2014/main" id="{0EAF6B16-18F7-428F-9694-33F3D720D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>
            <a:extLst>
              <a:ext uri="{FF2B5EF4-FFF2-40B4-BE49-F238E27FC236}">
                <a16:creationId xmlns:a16="http://schemas.microsoft.com/office/drawing/2014/main" id="{CD093F79-721D-42BD-9ADA-46668113F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43663"/>
            <a:ext cx="426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Antidiuretic hormone (ADH), Acetylcholine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6E2FAC8-C687-4AA6-B71C-AD045778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Signal Amplification</a:t>
            </a:r>
          </a:p>
        </p:txBody>
      </p:sp>
      <p:pic>
        <p:nvPicPr>
          <p:cNvPr id="24579" name="Picture 2" descr="http://www.utm.utoronto.ca/~w3bio315/picts/lectures/lecture10/SignalTransAmplification1.jpg">
            <a:extLst>
              <a:ext uri="{FF2B5EF4-FFF2-40B4-BE49-F238E27FC236}">
                <a16:creationId xmlns:a16="http://schemas.microsoft.com/office/drawing/2014/main" id="{F6E49DCB-E31C-4782-B0D3-EA1DF1D5E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133600"/>
            <a:ext cx="721518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24A3A72-A44D-474E-A5A5-DEE7DE60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Take home messages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051A711-8E98-4F36-B9A1-6212425EE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85344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signaling allows </a:t>
            </a:r>
          </a:p>
          <a:p>
            <a:pPr lvl="1"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transmission and amplification</a:t>
            </a:r>
          </a:p>
          <a:p>
            <a:pPr lvl="1"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metabolism</a:t>
            </a:r>
          </a:p>
          <a:p>
            <a:pPr lvl="1">
              <a:lnSpc>
                <a:spcPct val="125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Intercellular communications &amp; coordination of complex biologic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3FC8F24-C3B5-489E-A691-AF366234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98FB1150-54F5-45E2-8696-689E2D7F4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Lippincott’s Illustrated reviews: Biochemistry 6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edition, Unit 2, Chapter 8, Pages 91-107; and Chapter 17, Pages 204-205.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AB52FF9-49FB-4C37-9C97-FC36E3DD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No cell lives in isolation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CE5094D4-DB76-4276-B52B-E3B071D26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2557463"/>
            <a:ext cx="8229600" cy="3919537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Cells communicate with each other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Cells send and receive information (signals)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is relayed within cell to produce a response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07A9DE24-E064-4E77-813C-4AD3FB2CE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2829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7CA9E9D-6B24-4EE5-9CD5-95FD4238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Signaling Process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3220490-07CD-49E1-9D36-0392DFD6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7892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of signal</a:t>
            </a:r>
          </a:p>
          <a:p>
            <a:pPr lvl="1"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Transduction</a:t>
            </a:r>
          </a:p>
          <a:p>
            <a:pPr lvl="1"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Change of external signal into intracellular message with amplification and formation of second messenger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</a:p>
          <a:p>
            <a:pPr lvl="1"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of cell metabolism and function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A429642-FCE5-4EE8-B277-4A9F667E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General Signaling Pathway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 descr="signaling general.jpg">
            <a:extLst>
              <a:ext uri="{FF2B5EF4-FFF2-40B4-BE49-F238E27FC236}">
                <a16:creationId xmlns:a16="http://schemas.microsoft.com/office/drawing/2014/main" id="{EF293316-B5FC-47F1-9BB0-30A2B826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1752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B9D35F7-ACDB-4497-ADBE-1FE642EC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Signaling Cascades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4" descr="signaling 2.jpg">
            <a:extLst>
              <a:ext uri="{FF2B5EF4-FFF2-40B4-BE49-F238E27FC236}">
                <a16:creationId xmlns:a16="http://schemas.microsoft.com/office/drawing/2014/main" id="{FE29EEEC-AE88-4555-95EB-6DC329A95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4262" r="4886" b="7869"/>
          <a:stretch>
            <a:fillRect/>
          </a:stretch>
        </p:blipFill>
        <p:spPr bwMode="auto">
          <a:xfrm>
            <a:off x="2312988" y="2362200"/>
            <a:ext cx="4164012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70B1606-8E94-47A2-94EF-6D1055C7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9B87B50-2285-4A0F-AC7C-991E2135D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458200" cy="24384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Performed by receptors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Ligand will produce response only in cells that have receptors for this particular ligand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Each cell has a specific set of 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4C9FBD6-0084-4903-A203-70747AC8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9175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Different Responses to the Same Signaling Molecule. (A) Different Cells</a:t>
            </a:r>
          </a:p>
        </p:txBody>
      </p:sp>
      <p:pic>
        <p:nvPicPr>
          <p:cNvPr id="11267" name="Picture 4" descr="signaling 3.jpg">
            <a:extLst>
              <a:ext uri="{FF2B5EF4-FFF2-40B4-BE49-F238E27FC236}">
                <a16:creationId xmlns:a16="http://schemas.microsoft.com/office/drawing/2014/main" id="{CEB3F4D2-35A7-4370-BAB1-0F89F0F23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625725"/>
            <a:ext cx="8120062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E1E6F40-63C2-45FC-B777-BA731DBF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917575"/>
          </a:xfrm>
        </p:spPr>
        <p:txBody>
          <a:bodyPr/>
          <a:lstStyle/>
          <a:p>
            <a:pPr algn="ctr"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Different Responses to the Same Signaling Molecule. (B) One Cell but, Different Pathways</a:t>
            </a:r>
          </a:p>
        </p:txBody>
      </p:sp>
      <p:grpSp>
        <p:nvGrpSpPr>
          <p:cNvPr id="12291" name="Group 3">
            <a:extLst>
              <a:ext uri="{FF2B5EF4-FFF2-40B4-BE49-F238E27FC236}">
                <a16:creationId xmlns:a16="http://schemas.microsoft.com/office/drawing/2014/main" id="{B3084740-8BB9-47D2-AFFE-9D50BA0EFF2D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828925"/>
            <a:ext cx="7885113" cy="3800475"/>
            <a:chOff x="533400" y="1981201"/>
            <a:chExt cx="7885321" cy="3799736"/>
          </a:xfrm>
        </p:grpSpPr>
        <p:grpSp>
          <p:nvGrpSpPr>
            <p:cNvPr id="12292" name="Group 5">
              <a:extLst>
                <a:ext uri="{FF2B5EF4-FFF2-40B4-BE49-F238E27FC236}">
                  <a16:creationId xmlns:a16="http://schemas.microsoft.com/office/drawing/2014/main" id="{F87ACE23-0CDC-4CCC-BEE4-5EC08C7B09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981201"/>
              <a:ext cx="7885321" cy="3799736"/>
              <a:chOff x="572879" y="1981201"/>
              <a:chExt cx="7885321" cy="3799736"/>
            </a:xfrm>
          </p:grpSpPr>
          <p:grpSp>
            <p:nvGrpSpPr>
              <p:cNvPr id="12294" name="Group 29">
                <a:extLst>
                  <a:ext uri="{FF2B5EF4-FFF2-40B4-BE49-F238E27FC236}">
                    <a16:creationId xmlns:a16="http://schemas.microsoft.com/office/drawing/2014/main" id="{60A0F65B-D0AD-4FED-B9DA-AC75043278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2879" y="1981201"/>
                <a:ext cx="7885321" cy="3799736"/>
                <a:chOff x="578931" y="1981235"/>
                <a:chExt cx="7885205" cy="3800103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94357CB-A0BB-436E-9D3D-238BF86CBBB7}"/>
                    </a:ext>
                  </a:extLst>
                </p:cNvPr>
                <p:cNvSpPr txBox="1"/>
                <p:nvPr/>
              </p:nvSpPr>
              <p:spPr>
                <a:xfrm>
                  <a:off x="2337902" y="1981235"/>
                  <a:ext cx="4322813" cy="163179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Hypoglycemia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Glucagon secretion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Hepatocyte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Glucagon/receptor binding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Second messenger: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cAMP</a:t>
                  </a:r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Response:</a:t>
                  </a:r>
                  <a:r>
                    <a:rPr lang="en-US" sz="20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Enzyme </a:t>
                  </a:r>
                  <a:r>
                    <a:rPr lang="en-US" sz="2000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phosphorylation</a:t>
                  </a:r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1B85B85-AE61-4A90-B850-9C55F89F5551}"/>
                    </a:ext>
                  </a:extLst>
                </p:cNvPr>
                <p:cNvSpPr txBox="1"/>
                <p:nvPr/>
              </p:nvSpPr>
              <p:spPr>
                <a:xfrm>
                  <a:off x="578931" y="4144786"/>
                  <a:ext cx="2886109" cy="163179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+mn-cs"/>
                    </a:rPr>
                    <a:t>Glycogen </a:t>
                  </a:r>
                  <a:r>
                    <a:rPr lang="en-US" sz="20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cs typeface="+mn-cs"/>
                    </a:rPr>
                    <a:t>synthase</a:t>
                  </a:r>
                  <a:endPara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cs typeface="+mn-cs"/>
                    </a:rPr>
                    <a:t>(Inactive form)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chemeClr val="accent6"/>
                    </a:solidFill>
                    <a:latin typeface="+mn-lt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rgbClr val="C00000"/>
                    </a:solidFill>
                    <a:latin typeface="+mn-lt"/>
                    <a:cs typeface="+mn-cs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rgbClr val="C00000"/>
                      </a:solidFill>
                      <a:latin typeface="+mn-lt"/>
                      <a:cs typeface="+mn-cs"/>
                    </a:rPr>
                    <a:t>Inhibition</a:t>
                  </a:r>
                  <a:r>
                    <a:rPr lang="en-US" sz="2000" b="1" dirty="0">
                      <a:solidFill>
                        <a:schemeClr val="accent6"/>
                      </a:solidFill>
                      <a:latin typeface="+mn-lt"/>
                      <a:cs typeface="+mn-cs"/>
                    </a:rPr>
                    <a:t> 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cs typeface="+mn-cs"/>
                    </a:rPr>
                    <a:t>of </a:t>
                  </a: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cs typeface="+mn-cs"/>
                    </a:rPr>
                    <a:t>glycogenesis</a:t>
                  </a:r>
                  <a:endPara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CA72775-8DC8-4105-8F18-B65F8D909BDF}"/>
                    </a:ext>
                  </a:extLst>
                </p:cNvPr>
                <p:cNvSpPr txBox="1"/>
                <p:nvPr/>
              </p:nvSpPr>
              <p:spPr>
                <a:xfrm>
                  <a:off x="5108122" y="4149548"/>
                  <a:ext cx="3356014" cy="163179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Glycogen </a:t>
                  </a:r>
                  <a:r>
                    <a:rPr lang="en-US" sz="20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phosphorylase</a:t>
                  </a:r>
                  <a:endParaRPr lang="en-US" sz="20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(Active form)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chemeClr val="accent6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dirty="0">
                    <a:solidFill>
                      <a:srgbClr val="C00000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b="1" dirty="0">
                      <a:solidFill>
                        <a:srgbClr val="C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Stimulation</a:t>
                  </a:r>
                  <a:r>
                    <a:rPr lang="en-US" sz="2000" b="1" dirty="0">
                      <a:solidFill>
                        <a:schemeClr val="accent6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of </a:t>
                  </a:r>
                  <a:r>
                    <a:rPr lang="en-US" sz="20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glycogenolysis</a:t>
                  </a:r>
                  <a:endPara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4" name="Rounded Rectangular Callout 13">
                  <a:extLst>
                    <a:ext uri="{FF2B5EF4-FFF2-40B4-BE49-F238E27FC236}">
                      <a16:creationId xmlns:a16="http://schemas.microsoft.com/office/drawing/2014/main" id="{3DDF9B1A-A67D-4474-9383-924EEBF6336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971049" y="4114626"/>
                  <a:ext cx="2152675" cy="828594"/>
                </a:xfrm>
                <a:prstGeom prst="wedgeRoundRectCallou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Rounded Rectangular Callout 14">
                  <a:extLst>
                    <a:ext uri="{FF2B5EF4-FFF2-40B4-BE49-F238E27FC236}">
                      <a16:creationId xmlns:a16="http://schemas.microsoft.com/office/drawing/2014/main" id="{63F2747F-C34A-4FB7-A1C3-D751EBF471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5311324" y="4114626"/>
                  <a:ext cx="2917859" cy="828594"/>
                </a:xfrm>
                <a:prstGeom prst="wedgeRoundRectCallou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2302" name="Group 17">
                  <a:extLst>
                    <a:ext uri="{FF2B5EF4-FFF2-40B4-BE49-F238E27FC236}">
                      <a16:creationId xmlns:a16="http://schemas.microsoft.com/office/drawing/2014/main" id="{E3A4DF4E-0A95-4E88-82C8-324C9AE25F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71573" y="3494578"/>
                  <a:ext cx="420172" cy="468045"/>
                  <a:chOff x="1231282" y="3657294"/>
                  <a:chExt cx="309657" cy="309547"/>
                </a:xfrm>
              </p:grpSpPr>
              <p:sp>
                <p:nvSpPr>
                  <p:cNvPr id="20" name="Diamond 19">
                    <a:extLst>
                      <a:ext uri="{FF2B5EF4-FFF2-40B4-BE49-F238E27FC236}">
                        <a16:creationId xmlns:a16="http://schemas.microsoft.com/office/drawing/2014/main" id="{D21B3271-0EC4-482A-A639-1BD35748B7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230936" y="3656895"/>
                    <a:ext cx="310040" cy="309693"/>
                  </a:xfrm>
                  <a:prstGeom prst="diamond">
                    <a:avLst/>
                  </a:prstGeom>
                  <a:solidFill>
                    <a:srgbClr val="FFFF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2307" name="TextBox 10">
                    <a:extLst>
                      <a:ext uri="{FF2B5EF4-FFF2-40B4-BE49-F238E27FC236}">
                        <a16:creationId xmlns:a16="http://schemas.microsoft.com/office/drawing/2014/main" id="{CA8B83AD-9E65-4CAA-9139-C99509AA95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5030" y="3714730"/>
                    <a:ext cx="240052" cy="2442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</a:p>
                </p:txBody>
              </p:sp>
            </p:grp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45727638-7EBB-4626-A583-B5877ED9E881}"/>
                    </a:ext>
                  </a:extLst>
                </p:cNvPr>
                <p:cNvCxnSpPr/>
                <p:nvPr/>
              </p:nvCxnSpPr>
              <p:spPr>
                <a:xfrm rot="10800000" flipV="1">
                  <a:off x="2915758" y="3608264"/>
                  <a:ext cx="1223977" cy="431758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F71B45CF-6130-4D9C-8DB0-428B0D9C15FA}"/>
                    </a:ext>
                  </a:extLst>
                </p:cNvPr>
                <p:cNvCxnSpPr/>
                <p:nvPr/>
              </p:nvCxnSpPr>
              <p:spPr>
                <a:xfrm>
                  <a:off x="4549315" y="3608264"/>
                  <a:ext cx="1144600" cy="438107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BE477C16-8E93-45EA-81EA-DAF2850B9E76}"/>
                    </a:ext>
                  </a:extLst>
                </p:cNvPr>
                <p:cNvCxnSpPr/>
                <p:nvPr/>
              </p:nvCxnSpPr>
              <p:spPr>
                <a:xfrm rot="5400000">
                  <a:off x="6642482" y="5193226"/>
                  <a:ext cx="431758" cy="1587"/>
                </a:xfrm>
                <a:prstGeom prst="straightConnector1">
                  <a:avLst/>
                </a:prstGeom>
                <a:ln w="3175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Diamond 8">
                <a:extLst>
                  <a:ext uri="{FF2B5EF4-FFF2-40B4-BE49-F238E27FC236}">
                    <a16:creationId xmlns:a16="http://schemas.microsoft.com/office/drawing/2014/main" id="{003F3C6A-ABC1-4FB8-BA36-1F52D69E96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62766" y="3493795"/>
                <a:ext cx="420698" cy="468221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96" name="TextBox 10">
                <a:extLst>
                  <a:ext uri="{FF2B5EF4-FFF2-40B4-BE49-F238E27FC236}">
                    <a16:creationId xmlns:a16="http://schemas.microsoft.com/office/drawing/2014/main" id="{585CC2F4-1CB0-4788-9C8D-4356ACBA41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35731" y="3581237"/>
                <a:ext cx="325730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1433DF-68E0-4CC7-BA8B-79E6CBC49CEA}"/>
                </a:ext>
              </a:extLst>
            </p:cNvPr>
            <p:cNvCxnSpPr/>
            <p:nvPr/>
          </p:nvCxnSpPr>
          <p:spPr bwMode="auto">
            <a:xfrm rot="5400000">
              <a:off x="1689972" y="5192882"/>
              <a:ext cx="431716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Blu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46" id="{A090F632-8F8A-3641-B0F8-6B83FA188E86}" vid="{433EE3D7-DC63-3D48-8D0B-E2BA1DECE4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</TotalTime>
  <Words>554</Words>
  <Application>Microsoft Office PowerPoint</Application>
  <PresentationFormat>On-screen Show (4:3)</PresentationFormat>
  <Paragraphs>129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Blue template</vt:lpstr>
      <vt:lpstr>PowerPoint Presentation</vt:lpstr>
      <vt:lpstr>PowerPoint Presentation</vt:lpstr>
      <vt:lpstr>No cell lives in isolation</vt:lpstr>
      <vt:lpstr>Signaling Process</vt:lpstr>
      <vt:lpstr>General Signaling Pathway</vt:lpstr>
      <vt:lpstr>Signaling Cascades</vt:lpstr>
      <vt:lpstr>Recognition</vt:lpstr>
      <vt:lpstr>Different Responses to the Same Signaling Molecule. (A) Different Cells</vt:lpstr>
      <vt:lpstr>Different Responses to the Same Signaling Molecule. (B) One Cell but, Different Pathways</vt:lpstr>
      <vt:lpstr>GTP-Dependant Regulatory Proteins (G-Proteins)</vt:lpstr>
      <vt:lpstr>Signaling Pathways for Regulation of Metabolism</vt:lpstr>
      <vt:lpstr>Adenylyl Cyclase System</vt:lpstr>
      <vt:lpstr>Signal Transduction: Adenylyl Cyclase System</vt:lpstr>
      <vt:lpstr>Actions of cAMP</vt:lpstr>
      <vt:lpstr>Signal Termination</vt:lpstr>
      <vt:lpstr>G-Protein Coupled Membrane Receptor</vt:lpstr>
      <vt:lpstr>Regulation of Glycogen Metabolism by Glucagon: Effects on Glycogen Synthase and Phosphorylase</vt:lpstr>
      <vt:lpstr>Pyruvate Kinase Regulation: Covalent Modification</vt:lpstr>
      <vt:lpstr>Calcium/Phosphatidylinositol System</vt:lpstr>
      <vt:lpstr>Intracellular Signaling by Inositol trisphosphate</vt:lpstr>
      <vt:lpstr>Signal Amplification</vt:lpstr>
      <vt:lpstr>Take home messages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ddf</dc:creator>
  <cp:lastModifiedBy>RAHAF Ali</cp:lastModifiedBy>
  <cp:revision>72</cp:revision>
  <dcterms:created xsi:type="dcterms:W3CDTF">2010-11-05T18:39:59Z</dcterms:created>
  <dcterms:modified xsi:type="dcterms:W3CDTF">2021-09-11T15:03:49Z</dcterms:modified>
</cp:coreProperties>
</file>