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56" r:id="rId2"/>
    <p:sldId id="257" r:id="rId3"/>
    <p:sldId id="258" r:id="rId4"/>
    <p:sldId id="294" r:id="rId5"/>
    <p:sldId id="295" r:id="rId6"/>
    <p:sldId id="296" r:id="rId7"/>
    <p:sldId id="281" r:id="rId8"/>
    <p:sldId id="260" r:id="rId9"/>
    <p:sldId id="309" r:id="rId10"/>
    <p:sldId id="261" r:id="rId11"/>
    <p:sldId id="310" r:id="rId12"/>
    <p:sldId id="259" r:id="rId13"/>
    <p:sldId id="311" r:id="rId14"/>
    <p:sldId id="321" r:id="rId15"/>
    <p:sldId id="303" r:id="rId16"/>
    <p:sldId id="313" r:id="rId17"/>
    <p:sldId id="292" r:id="rId18"/>
    <p:sldId id="298" r:id="rId19"/>
    <p:sldId id="314" r:id="rId20"/>
    <p:sldId id="316" r:id="rId21"/>
    <p:sldId id="317" r:id="rId22"/>
    <p:sldId id="322" r:id="rId23"/>
    <p:sldId id="323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AAE4"/>
    <a:srgbClr val="009900"/>
    <a:srgbClr val="FFFF00"/>
    <a:srgbClr val="FCB092"/>
    <a:srgbClr val="F939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4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notesMaster" Target="notesMasters/notesMaster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1CD3B9C-B0D9-4705-9900-FEDE50AF36D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9AF7E1-812F-4B68-952B-6D63AE653EC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5CAFF28-4EB2-4408-AFE1-9643F635270E}" type="datetimeFigureOut">
              <a:rPr lang="en-US"/>
              <a:pPr>
                <a:defRPr/>
              </a:pPr>
              <a:t>9/11/2021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9E92B85-FFAA-4548-B302-5DC7A873FE0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AD3F041-1671-456C-9EB7-81E5A26F50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B2DF0F-2A5D-468B-9251-C236CC2D668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B2D08A-CFB3-4B55-8651-A09CFE999F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2770635-6ADD-454B-9600-D40F7FFD90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A6A8EF54-3581-44C6-8FBF-D50F1090399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FF905246-4B26-401D-9110-95A0FBF6AE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134D5DCE-2660-4307-909F-73C455EDF15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52AA398-0405-4FC0-9014-7804C7067C33}" type="slidenum">
              <a:rPr lang="en-US" altLang="en-US"/>
              <a:pPr/>
              <a:t>17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9B4BE4-5417-43FD-819E-3E478BA37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5A0F5-5047-437F-9BAE-59133BEDEB6F}" type="datetimeFigureOut">
              <a:rPr lang="en-US"/>
              <a:pPr>
                <a:defRPr/>
              </a:pPr>
              <a:t>9/11/2021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09633-50F6-4AF2-A0CD-19BD7D028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4AB1E6-823D-4DEA-830C-1AFB44579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8DB01-E689-4BF8-A371-A7E5B5E191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3384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904FE5-7E67-4038-98A3-8E7C0C009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A2045-33D0-4C37-A45D-E650C17D4A78}" type="datetimeFigureOut">
              <a:rPr lang="en-US"/>
              <a:pPr>
                <a:defRPr/>
              </a:pPr>
              <a:t>9/11/2021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29C37-8038-4A58-82F9-39EE3D422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8F287-A098-447E-B61E-436C096D0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0F63B-6CB4-420F-BB59-B9C2FB8314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283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42526-6857-4D99-B637-801B74132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BBAB0-4520-4434-893D-6192D980B61F}" type="datetimeFigureOut">
              <a:rPr lang="en-US"/>
              <a:pPr>
                <a:defRPr/>
              </a:pPr>
              <a:t>9/11/2021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C2AE1-847B-43D9-B4C0-B29E57B00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64031-66DA-4AA2-A9AC-B5D177389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C5D5B-3FE7-4319-918F-1DC36FE6BB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259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BAB15-3ABF-4F59-A7E7-A99677351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28768-7BF9-4B61-800C-DB41136CB90B}" type="datetimeFigureOut">
              <a:rPr lang="en-US"/>
              <a:pPr>
                <a:defRPr/>
              </a:pPr>
              <a:t>9/11/2021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DEE28-A5DB-4675-916C-3C360D18F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C2072C-50D1-4E82-96AB-A9902196F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11840-BB31-4066-8CDA-C6EBD88801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5258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BC133B-A43E-45B9-B3FA-ED52C5998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693AE-830B-4F8C-BD94-2243470AEE50}" type="datetimeFigureOut">
              <a:rPr lang="en-US"/>
              <a:pPr>
                <a:defRPr/>
              </a:pPr>
              <a:t>9/11/2021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7C61F-8295-4455-AA89-F41F1F7AE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BD3E3-8D16-4406-B5CE-A4718E002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24C7F-013C-4EC0-B84F-809EC62DF2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718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6443FA0-8498-40E4-A45E-1C0EB7A30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55F1B-FC4A-468E-86C3-21A673C184ED}" type="datetimeFigureOut">
              <a:rPr lang="en-US"/>
              <a:pPr>
                <a:defRPr/>
              </a:pPr>
              <a:t>9/11/2021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9A6ABAD-7A07-423C-A3FE-80276738E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C506581-D793-40D4-B4C2-9D41C997D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803F3-B934-46CD-A019-84ADE50538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8726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8DEB01D-F524-485A-90E2-3C15510A9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AA7C6-7B59-477B-B7BA-682D531150DB}" type="datetimeFigureOut">
              <a:rPr lang="en-US"/>
              <a:pPr>
                <a:defRPr/>
              </a:pPr>
              <a:t>9/11/2021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6B8EF50-0B16-4D9B-B6EC-071530686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0B66AA5-6CCC-491E-9255-232C3CA98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C3277-8662-473E-8F7B-6C6412B57D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1081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9AD8B27-B767-43C6-99FA-5B13B7ED2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A2513-F1A1-4805-B689-3B5C10CEB0CB}" type="datetimeFigureOut">
              <a:rPr lang="en-US"/>
              <a:pPr>
                <a:defRPr/>
              </a:pPr>
              <a:t>9/11/2021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1E2F1F3-5BBB-4098-B9A3-5230DD908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FB7BCD8-DA0F-4FE6-8742-3418DE70D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8169E-7E94-4CE0-8B86-E1B328E665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3448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396A92E-D48A-4545-8D41-A1EE8111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B3E8C-7DE6-4F87-B3E9-A1ECBC163C39}" type="datetimeFigureOut">
              <a:rPr lang="en-US"/>
              <a:pPr>
                <a:defRPr/>
              </a:pPr>
              <a:t>9/11/2021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4249BDB-0E7E-480C-B820-F10B3A680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4211CC8-D0B1-443A-AE16-E6B405E39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6CD13-1722-4CDD-9BD5-5AD95BDC8F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759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78A6F3B-970D-48FC-AC4F-5C97F5D48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E56AB-8978-4FBF-AF24-EDF088FACE02}" type="datetimeFigureOut">
              <a:rPr lang="en-US"/>
              <a:pPr>
                <a:defRPr/>
              </a:pPr>
              <a:t>9/11/2021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FEE5452-B5D2-4C46-A520-189228C7C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2C87708-96F4-4064-BD3F-E8EC8C297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EF137-7473-4596-BEFC-67CC40EFC2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475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B6F4414-C13B-487C-81DF-FE2FD0D7C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111A5-9B3C-485A-9F3E-7BE9D98656E4}" type="datetimeFigureOut">
              <a:rPr lang="en-US"/>
              <a:pPr>
                <a:defRPr/>
              </a:pPr>
              <a:t>9/11/2021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53BC87A-905D-4EB9-8000-03CF109DC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61F2788-7F66-46C1-A616-B06D0D102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3AA17-42EB-4163-A461-A499F4528F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07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570250E-F917-4751-B64D-D9C25F972CE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25E9D32-888A-4FFC-B501-193A98CFF41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EA1F90-205D-4315-90E0-6F668090D5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949BCB9-38AE-40AA-8269-EC37E7B29FCC}" type="datetimeFigureOut">
              <a:rPr lang="en-US"/>
              <a:pPr>
                <a:defRPr/>
              </a:pPr>
              <a:t>9/11/2021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3642DB-B95D-4490-8666-FDB551B69A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5F40CB-0844-4597-8CE2-02D5971BE1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A38F33C-6555-4CC9-95AC-7C7556885A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 /><Relationship Id="rId1" Type="http://schemas.openxmlformats.org/officeDocument/2006/relationships/themeOverride" Target="../theme/themeOverride1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 /><Relationship Id="rId1" Type="http://schemas.openxmlformats.org/officeDocument/2006/relationships/themeOverride" Target="../theme/themeOverride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 /><Relationship Id="rId1" Type="http://schemas.openxmlformats.org/officeDocument/2006/relationships/themeOverride" Target="../theme/themeOverride3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0E770CFD-A82E-492A-80F3-B5D625F307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924800" cy="1524000"/>
          </a:xfrm>
        </p:spPr>
        <p:txBody>
          <a:bodyPr/>
          <a:lstStyle/>
          <a:p>
            <a:pPr eaLnBrk="1" hangingPunct="1"/>
            <a:r>
              <a:rPr lang="en-US" altLang="en-US" sz="4800"/>
              <a:t>Biochemical markers for diagnosis of diseases and follow up</a:t>
            </a:r>
          </a:p>
        </p:txBody>
      </p:sp>
      <p:sp>
        <p:nvSpPr>
          <p:cNvPr id="2051" name="Subtitle 2">
            <a:extLst>
              <a:ext uri="{FF2B5EF4-FFF2-40B4-BE49-F238E27FC236}">
                <a16:creationId xmlns:a16="http://schemas.microsoft.com/office/drawing/2014/main" id="{5FABDACA-B9B3-4EE3-A5E2-BDCDEE3E6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553200" cy="2438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800" dirty="0">
                <a:solidFill>
                  <a:schemeClr val="bg2">
                    <a:lumMod val="50000"/>
                  </a:schemeClr>
                </a:solidFill>
              </a:rPr>
              <a:t>Dr. Rana </a:t>
            </a:r>
            <a:r>
              <a:rPr lang="en-US" altLang="en-US" sz="2800" dirty="0" err="1">
                <a:solidFill>
                  <a:schemeClr val="bg2">
                    <a:lumMod val="50000"/>
                  </a:schemeClr>
                </a:solidFill>
              </a:rPr>
              <a:t>Hasanato</a:t>
            </a:r>
            <a:endParaRPr lang="en-US" altLang="en-US" sz="2800" dirty="0">
              <a:solidFill>
                <a:schemeClr val="bg2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800" dirty="0">
                <a:solidFill>
                  <a:schemeClr val="bg2">
                    <a:lumMod val="50000"/>
                  </a:schemeClr>
                </a:solidFill>
              </a:rPr>
              <a:t>Associate professor and consultant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800" dirty="0">
                <a:solidFill>
                  <a:schemeClr val="bg2">
                    <a:lumMod val="50000"/>
                  </a:schemeClr>
                </a:solidFill>
              </a:rPr>
              <a:t>Head of clinical chemistry department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800" dirty="0">
                <a:solidFill>
                  <a:schemeClr val="bg2">
                    <a:lumMod val="50000"/>
                  </a:schemeClr>
                </a:solidFill>
              </a:rPr>
              <a:t> Director of laboratories and blood bank  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BBD9B356-366F-47BB-A85A-7FF2B5837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400" b="1" dirty="0">
                <a:solidFill>
                  <a:srgbClr val="0070C0"/>
                </a:solidFill>
                <a:latin typeface="+mn-lt"/>
              </a:rPr>
              <a:t>Examples of biomarkers:</a:t>
            </a:r>
          </a:p>
        </p:txBody>
      </p:sp>
      <p:sp>
        <p:nvSpPr>
          <p:cNvPr id="32770" name="Content Placeholder 3">
            <a:extLst>
              <a:ext uri="{FF2B5EF4-FFF2-40B4-BE49-F238E27FC236}">
                <a16:creationId xmlns:a16="http://schemas.microsoft.com/office/drawing/2014/main" id="{3DCDF1FA-2DA9-43D4-8714-3DF6C2E598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5943600" cy="4191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4000" dirty="0">
                <a:latin typeface="+mj-lt"/>
              </a:rPr>
              <a:t>Enzymes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4000" dirty="0">
                <a:latin typeface="+mj-lt"/>
              </a:rPr>
              <a:t>Hormones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4000" dirty="0">
                <a:latin typeface="+mj-lt"/>
              </a:rPr>
              <a:t>Proteins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A0BD09F6-4278-43A1-A624-2E3717D81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400" b="1" u="sng">
                <a:solidFill>
                  <a:srgbClr val="C00000"/>
                </a:solidFill>
              </a:rPr>
              <a:t>Enzymes as biomarkers:</a:t>
            </a:r>
          </a:p>
        </p:txBody>
      </p:sp>
      <p:sp>
        <p:nvSpPr>
          <p:cNvPr id="32770" name="Content Placeholder 3">
            <a:extLst>
              <a:ext uri="{FF2B5EF4-FFF2-40B4-BE49-F238E27FC236}">
                <a16:creationId xmlns:a16="http://schemas.microsoft.com/office/drawing/2014/main" id="{468383C7-126D-47E1-90A9-DFEB83C9FA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800" y="1676400"/>
            <a:ext cx="6705600" cy="47244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3200" dirty="0">
                <a:solidFill>
                  <a:srgbClr val="0070C0"/>
                </a:solidFill>
                <a:ea typeface="ＭＳ Ｐゴシック" charset="0"/>
              </a:rPr>
              <a:t>Examples include: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1100" dirty="0">
              <a:solidFill>
                <a:srgbClr val="0070C0"/>
              </a:solidFill>
              <a:ea typeface="ＭＳ Ｐゴシック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3200" dirty="0">
                <a:ea typeface="ＭＳ Ｐゴシック" charset="0"/>
              </a:rPr>
              <a:t>Amylase, Lipase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3200" dirty="0">
                <a:ea typeface="ＭＳ Ｐゴシック" charset="0"/>
              </a:rPr>
              <a:t>Alanine aminotransferase (ALT)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3200" dirty="0">
                <a:ea typeface="ＭＳ Ｐゴシック" charset="0"/>
              </a:rPr>
              <a:t>Aspartate aminotransferase (AST)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en-US" sz="3200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5">
            <a:extLst>
              <a:ext uri="{FF2B5EF4-FFF2-40B4-BE49-F238E27FC236}">
                <a16:creationId xmlns:a16="http://schemas.microsoft.com/office/drawing/2014/main" id="{72CC01AE-1DDF-4594-9B24-6054CFDDB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57912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4400" b="1" u="sng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Amylase: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sz="2800" b="1" u="sng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2800" dirty="0"/>
              <a:t>Elevated serum amylase level is a diagnostic indicator of acute  pancreatitis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US" altLang="en-US" sz="1400" dirty="0"/>
          </a:p>
          <a:p>
            <a:pPr marL="171450" lvl="1" eaLnBrk="1" fontAlgn="auto" hangingPunct="1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defRPr/>
            </a:pPr>
            <a:r>
              <a:rPr lang="en-US" altLang="en-US" sz="2800" dirty="0"/>
              <a:t>Amylase level greater than </a:t>
            </a:r>
            <a:r>
              <a:rPr lang="en-US" altLang="en-US" sz="2800" dirty="0">
                <a:solidFill>
                  <a:srgbClr val="FF0000"/>
                </a:solidFill>
              </a:rPr>
              <a:t>10 times </a:t>
            </a:r>
            <a:r>
              <a:rPr lang="en-US" altLang="en-US" sz="2800" dirty="0"/>
              <a:t>the upper limit indicates acute pancreatitis</a:t>
            </a:r>
          </a:p>
          <a:p>
            <a:pPr marL="171450" lvl="1" eaLnBrk="1" fontAlgn="auto" hangingPunct="1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defRPr/>
            </a:pPr>
            <a:endParaRPr lang="en-US" altLang="en-US" sz="14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2800" dirty="0"/>
              <a:t>The test has low specificity because elevated amylase level is also present in other diseases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US" altLang="en-US" sz="14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2800" dirty="0"/>
              <a:t>Amylase appears in the serum within 2-12 hours after abdominal pain, and returns to normal in 3-5 days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5">
            <a:extLst>
              <a:ext uri="{FF2B5EF4-FFF2-40B4-BE49-F238E27FC236}">
                <a16:creationId xmlns:a16="http://schemas.microsoft.com/office/drawing/2014/main" id="{E5AC2DCD-CF5D-4754-931A-991A6677A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410200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Clr>
                <a:srgbClr val="33CC33"/>
              </a:buClr>
              <a:buFont typeface="Arial" charset="0"/>
              <a:buNone/>
              <a:defRPr/>
            </a:pPr>
            <a:r>
              <a:rPr lang="en-US" sz="4800" b="1" u="sng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Lipase: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rgbClr val="33CC33"/>
              </a:buClr>
              <a:buFont typeface="Arial" charset="0"/>
              <a:buNone/>
              <a:defRPr/>
            </a:pPr>
            <a:endParaRPr lang="en-US" sz="2400" b="1" u="sng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800" dirty="0">
                <a:ea typeface="ＭＳ Ｐゴシック" charset="0"/>
              </a:rPr>
              <a:t>Serum lipase has higher specificity than serum amylase </a:t>
            </a:r>
            <a:r>
              <a:rPr lang="en-US" sz="2800" dirty="0">
                <a:solidFill>
                  <a:srgbClr val="FF0000"/>
                </a:solidFill>
                <a:ea typeface="ＭＳ Ｐゴシック" charset="0"/>
              </a:rPr>
              <a:t>(elevated only in acute pancreatitis)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800" dirty="0">
              <a:ea typeface="ＭＳ Ｐゴシック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800" dirty="0">
                <a:ea typeface="ＭＳ Ｐゴシック" charset="0"/>
              </a:rPr>
              <a:t>It appears in plasma within 4-8 hours and remains for 8-14 days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4">
            <a:extLst>
              <a:ext uri="{FF2B5EF4-FFF2-40B4-BE49-F238E27FC236}">
                <a16:creationId xmlns:a16="http://schemas.microsoft.com/office/drawing/2014/main" id="{7A3ED00B-CFE6-4776-A50D-734BDE793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81000"/>
            <a:ext cx="7886700" cy="3733800"/>
          </a:xfrm>
        </p:spPr>
        <p:txBody>
          <a:bodyPr rtlCol="0" anchor="t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800" b="1" dirty="0">
                <a:solidFill>
                  <a:schemeClr val="accent5">
                    <a:lumMod val="50000"/>
                  </a:schemeClr>
                </a:solidFill>
              </a:rPr>
              <a:t>Case:</a:t>
            </a:r>
            <a:br>
              <a:rPr lang="en-US" altLang="en-US" sz="4000" dirty="0">
                <a:solidFill>
                  <a:srgbClr val="FFC000"/>
                </a:solidFill>
              </a:rPr>
            </a:br>
            <a:br>
              <a:rPr lang="en-US" altLang="en-US" sz="2400" dirty="0">
                <a:solidFill>
                  <a:srgbClr val="FFC000"/>
                </a:solidFill>
              </a:rPr>
            </a:br>
            <a:r>
              <a:rPr lang="en-US" altLang="en-US" sz="2400" dirty="0">
                <a:solidFill>
                  <a:srgbClr val="FFC000"/>
                </a:solidFill>
              </a:rPr>
              <a:t>        </a:t>
            </a:r>
            <a:r>
              <a:rPr lang="en-US" altLang="en-US" sz="2400" dirty="0"/>
              <a:t>A GP was called to see a 21-year-old female student who had been complaining a flu-like illness for two days, with symptoms of fever, vomiting and abdominal tenderness in the right upper quadrant. On examination she was jaundiced, moreover; the liver was enlarged and tender. A blood was taken for liver function tests which </a:t>
            </a:r>
            <a:r>
              <a:rPr lang="en-US" altLang="en-US" sz="2400" dirty="0">
                <a:solidFill>
                  <a:srgbClr val="FF0000"/>
                </a:solidFill>
              </a:rPr>
              <a:t>showed elevated ALT </a:t>
            </a:r>
            <a:r>
              <a:rPr lang="en-US" altLang="en-US" sz="2400" dirty="0"/>
              <a:t>(alanine aminotransferase)</a:t>
            </a:r>
            <a:r>
              <a:rPr lang="en-US" altLang="en-US" sz="2400" dirty="0">
                <a:solidFill>
                  <a:srgbClr val="FF0000"/>
                </a:solidFill>
              </a:rPr>
              <a:t> and AST </a:t>
            </a:r>
            <a:r>
              <a:rPr lang="en-US" altLang="en-US" sz="2400" dirty="0"/>
              <a:t>(aspartate aminotransferase)</a:t>
            </a:r>
            <a:endParaRPr lang="en-US" altLang="en-US" sz="4000" dirty="0">
              <a:solidFill>
                <a:srgbClr val="FFC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71B145-049E-449E-B996-5B31BC2FFE86}"/>
              </a:ext>
            </a:extLst>
          </p:cNvPr>
          <p:cNvSpPr txBox="1"/>
          <p:nvPr/>
        </p:nvSpPr>
        <p:spPr>
          <a:xfrm>
            <a:off x="762000" y="4419600"/>
            <a:ext cx="7848600" cy="1262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400" dirty="0"/>
              <a:t>What is the most likely diagnosis?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sz="2400" dirty="0"/>
          </a:p>
          <a:p>
            <a:pPr>
              <a:defRPr/>
            </a:pPr>
            <a:r>
              <a:rPr lang="en-US" sz="2800" dirty="0">
                <a:solidFill>
                  <a:srgbClr val="FF0000"/>
                </a:solidFill>
              </a:rPr>
              <a:t>Acute Hepatitis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4">
            <a:extLst>
              <a:ext uri="{FF2B5EF4-FFF2-40B4-BE49-F238E27FC236}">
                <a16:creationId xmlns:a16="http://schemas.microsoft.com/office/drawing/2014/main" id="{C7C0E285-524B-4839-8286-9FB2456D884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33400" y="3048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FF0000"/>
                </a:solidFill>
              </a:rPr>
              <a:t>Aspartate aminotransferase (AST) Alanine aminotransferase (ALT):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EA3E706-016B-4284-BBEF-B7FDBD01A5A0}"/>
              </a:ext>
            </a:extLst>
          </p:cNvPr>
          <p:cNvGraphicFramePr>
            <a:graphicFrameLocks noGrp="1"/>
          </p:cNvGraphicFramePr>
          <p:nvPr/>
        </p:nvGraphicFramePr>
        <p:xfrm>
          <a:off x="381000" y="1600200"/>
          <a:ext cx="8305800" cy="472440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49313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AST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ALT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2600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Produced by: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heart, liver, skeletal muscle, kidney, erythrocytes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liver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2488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Elevated in: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Liver disease, heart disease, skeletal muscle disease, hemolysis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Liver disease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70387DF7-7B33-40B1-8DED-EB8AA0855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800" b="1" u="sng">
                <a:solidFill>
                  <a:srgbClr val="C00000"/>
                </a:solidFill>
              </a:rPr>
              <a:t>Proteins as biomarkers:</a:t>
            </a:r>
          </a:p>
        </p:txBody>
      </p:sp>
      <p:sp>
        <p:nvSpPr>
          <p:cNvPr id="18435" name="Content Placeholder 3">
            <a:extLst>
              <a:ext uri="{FF2B5EF4-FFF2-40B4-BE49-F238E27FC236}">
                <a16:creationId xmlns:a16="http://schemas.microsoft.com/office/drawing/2014/main" id="{099449C5-0B58-44BD-8164-0D9FF64D45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76400"/>
            <a:ext cx="6705600" cy="4724400"/>
          </a:xfrm>
        </p:spPr>
        <p:txBody>
          <a:bodyPr/>
          <a:lstStyle/>
          <a:p>
            <a:pPr eaLnBrk="1" hangingPunct="1"/>
            <a:r>
              <a:rPr lang="en-US" altLang="en-US" sz="3600">
                <a:latin typeface="Symbol" panose="05050102010706020507" pitchFamily="18" charset="2"/>
              </a:rPr>
              <a:t>a</a:t>
            </a:r>
            <a:r>
              <a:rPr lang="en-US" altLang="en-US" sz="3600"/>
              <a:t>-Fetoprotein</a:t>
            </a:r>
          </a:p>
          <a:p>
            <a:pPr eaLnBrk="1" hangingPunct="1"/>
            <a:endParaRPr lang="en-US" altLang="en-US" sz="1800"/>
          </a:p>
          <a:p>
            <a:pPr eaLnBrk="1" hangingPunct="1"/>
            <a:r>
              <a:rPr lang="en-US" altLang="en-US" sz="3600"/>
              <a:t>Prostate Specific Antigen (PSA)</a:t>
            </a:r>
          </a:p>
          <a:p>
            <a:pPr eaLnBrk="1" hangingPunct="1"/>
            <a:endParaRPr lang="en-US" altLang="en-US" sz="1800"/>
          </a:p>
          <a:p>
            <a:pPr eaLnBrk="1" hangingPunct="1"/>
            <a:r>
              <a:rPr lang="en-US" altLang="en-US" sz="3600"/>
              <a:t>Cystatin C</a:t>
            </a:r>
          </a:p>
          <a:p>
            <a:pPr eaLnBrk="1" hangingPunct="1"/>
            <a:endParaRPr lang="en-US" altLang="en-US" sz="1800"/>
          </a:p>
          <a:p>
            <a:pPr eaLnBrk="1" hangingPunct="1"/>
            <a:r>
              <a:rPr lang="en-US" altLang="en-US" sz="3600"/>
              <a:t>B-type Natriuretic Peptide (BNP)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4">
            <a:extLst>
              <a:ext uri="{FF2B5EF4-FFF2-40B4-BE49-F238E27FC236}">
                <a16:creationId xmlns:a16="http://schemas.microsoft.com/office/drawing/2014/main" id="{989FDF02-56C3-49D4-88DB-E143D119243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106363"/>
            <a:ext cx="8229600" cy="884237"/>
          </a:xfrm>
        </p:spPr>
        <p:txBody>
          <a:bodyPr/>
          <a:lstStyle/>
          <a:p>
            <a:pPr eaLnBrk="1" hangingPunct="1"/>
            <a:r>
              <a:rPr lang="en-US" altLang="en-US" sz="4800" b="1" u="sng">
                <a:solidFill>
                  <a:srgbClr val="C00000"/>
                </a:solidFill>
              </a:rPr>
              <a:t>a-Fetoprotein:</a:t>
            </a:r>
          </a:p>
        </p:txBody>
      </p:sp>
      <p:sp>
        <p:nvSpPr>
          <p:cNvPr id="45058" name="Content Placeholder 5">
            <a:extLst>
              <a:ext uri="{FF2B5EF4-FFF2-40B4-BE49-F238E27FC236}">
                <a16:creationId xmlns:a16="http://schemas.microsoft.com/office/drawing/2014/main" id="{F187AF68-7500-471B-8BF5-D5B5DC5B48E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7772400" cy="51054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2800" dirty="0"/>
              <a:t>It is produced by the fetal liver, and falls until term </a:t>
            </a:r>
            <a:r>
              <a:rPr lang="en-US" altLang="en-US" sz="2800" dirty="0">
                <a:sym typeface="Wingdings" panose="05000000000000000000" pitchFamily="2" charset="2"/>
              </a:rPr>
              <a:t> </a:t>
            </a:r>
            <a:r>
              <a:rPr lang="en-US" altLang="en-US" sz="2800" dirty="0"/>
              <a:t>in newborn babies </a:t>
            </a:r>
            <a:r>
              <a:rPr lang="en-US" altLang="en-US" sz="2800" dirty="0">
                <a:latin typeface="Symbol" panose="05050102010706020507" pitchFamily="18" charset="2"/>
              </a:rPr>
              <a:t>a</a:t>
            </a:r>
            <a:r>
              <a:rPr lang="en-US" altLang="en-US" sz="2800" dirty="0"/>
              <a:t>-fetoprotein levels are very low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US" altLang="en-US" sz="14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2800" dirty="0"/>
              <a:t>It remains low under normal conditions.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US" altLang="en-US" sz="14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2800" dirty="0"/>
              <a:t>High conc. are observed in: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solidFill>
                  <a:schemeClr val="bg1">
                    <a:lumMod val="50000"/>
                  </a:schemeClr>
                </a:solidFill>
              </a:rPr>
              <a:t>hepatocellular carcinomas </a:t>
            </a:r>
            <a:r>
              <a:rPr lang="en-US" altLang="en-US" sz="2400" dirty="0">
                <a:solidFill>
                  <a:srgbClr val="FF0000"/>
                </a:solidFill>
              </a:rPr>
              <a:t>(hepatoma)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solidFill>
                  <a:schemeClr val="bg1">
                    <a:lumMod val="50000"/>
                  </a:schemeClr>
                </a:solidFill>
              </a:rPr>
              <a:t>testicular carcinomas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solidFill>
                  <a:schemeClr val="bg1">
                    <a:lumMod val="50000"/>
                  </a:schemeClr>
                </a:solidFill>
              </a:rPr>
              <a:t>GI tract carcinomas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en-US" alt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2800" dirty="0"/>
              <a:t>It is a non specific marker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4">
            <a:extLst>
              <a:ext uri="{FF2B5EF4-FFF2-40B4-BE49-F238E27FC236}">
                <a16:creationId xmlns:a16="http://schemas.microsoft.com/office/drawing/2014/main" id="{39219F02-4C49-4A5A-B484-C9DA74BF4CC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81000" y="304800"/>
            <a:ext cx="8229600" cy="884238"/>
          </a:xfrm>
        </p:spPr>
        <p:txBody>
          <a:bodyPr/>
          <a:lstStyle/>
          <a:p>
            <a:pPr eaLnBrk="1" hangingPunct="1"/>
            <a:r>
              <a:rPr lang="en-US" altLang="en-US" sz="4800" b="1" u="sng">
                <a:solidFill>
                  <a:srgbClr val="C00000"/>
                </a:solidFill>
              </a:rPr>
              <a:t>Prostate Specific Antigen (PSA):</a:t>
            </a:r>
          </a:p>
        </p:txBody>
      </p:sp>
      <p:sp>
        <p:nvSpPr>
          <p:cNvPr id="45058" name="Content Placeholder 5">
            <a:extLst>
              <a:ext uri="{FF2B5EF4-FFF2-40B4-BE49-F238E27FC236}">
                <a16:creationId xmlns:a16="http://schemas.microsoft.com/office/drawing/2014/main" id="{9417B7F6-FBA9-4FE7-A0E3-0A0A55A13DD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81000" y="1371600"/>
            <a:ext cx="7772400" cy="53340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2800" dirty="0"/>
              <a:t>Produced by prostate gland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US" altLang="en-US" sz="16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2800" dirty="0"/>
              <a:t>PSA level is used as a tumor marker to aid diagnosis and for monitoring in patients with </a:t>
            </a:r>
            <a:r>
              <a:rPr lang="en-US" altLang="en-US" sz="2800" dirty="0">
                <a:solidFill>
                  <a:srgbClr val="FF0000"/>
                </a:solidFill>
              </a:rPr>
              <a:t>prostatic cancer</a:t>
            </a:r>
            <a:r>
              <a:rPr lang="en-US" altLang="en-US" sz="2800" dirty="0"/>
              <a:t>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US" altLang="en-US" sz="16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2800" dirty="0"/>
              <a:t> High serum levels are also observed in:</a:t>
            </a:r>
          </a:p>
          <a:p>
            <a:pPr lvl="1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solidFill>
                  <a:schemeClr val="bg1">
                    <a:lumMod val="50000"/>
                  </a:schemeClr>
                </a:solidFill>
              </a:rPr>
              <a:t>Benign prostatic hyperplasia (BPH)</a:t>
            </a:r>
          </a:p>
          <a:p>
            <a:pPr lvl="1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solidFill>
                  <a:schemeClr val="bg1">
                    <a:lumMod val="50000"/>
                  </a:schemeClr>
                </a:solidFill>
              </a:rPr>
              <a:t>Prostatic inflammation/infection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2A4EB1D6-940E-47BE-BDDE-F26A90C66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800" b="1" u="sng">
                <a:solidFill>
                  <a:srgbClr val="C00000"/>
                </a:solidFill>
              </a:rPr>
              <a:t>Cystatin C:</a:t>
            </a:r>
          </a:p>
        </p:txBody>
      </p:sp>
      <p:sp>
        <p:nvSpPr>
          <p:cNvPr id="32770" name="Content Placeholder 3">
            <a:extLst>
              <a:ext uri="{FF2B5EF4-FFF2-40B4-BE49-F238E27FC236}">
                <a16:creationId xmlns:a16="http://schemas.microsoft.com/office/drawing/2014/main" id="{A5F13506-935D-4601-B989-8767D0279D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1000" y="990600"/>
            <a:ext cx="8458200" cy="55626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800" dirty="0"/>
              <a:t>A cysteine protease inhibitor mainly produced by all nucleated cells of the body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en-US" sz="14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800" dirty="0"/>
              <a:t>Useful biomarker for measuring glomerular filtration rate (GFR) in assessing kidney function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en-US" sz="14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800" dirty="0"/>
              <a:t>Unlike creatinine, its serum conc. is independent of gender, age or muscle mass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en-US" sz="14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800" dirty="0"/>
              <a:t>High levels of serum  cystatin C indicates early renal disease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en-US" sz="14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800" dirty="0"/>
              <a:t>Clinically used as a marker for:</a:t>
            </a:r>
          </a:p>
          <a:p>
            <a:pPr lvl="1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2800" dirty="0">
                <a:solidFill>
                  <a:srgbClr val="FF0000"/>
                </a:solidFill>
              </a:rPr>
              <a:t>detecting early kidney disease</a:t>
            </a:r>
          </a:p>
          <a:p>
            <a:pPr lvl="1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2800" dirty="0">
                <a:solidFill>
                  <a:srgbClr val="FF0000"/>
                </a:solidFill>
              </a:rPr>
              <a:t>monitoring kidney transplantation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8822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24CA834A-8034-4824-8B4E-C40FB014E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b="1" u="sng">
                <a:solidFill>
                  <a:srgbClr val="C00000"/>
                </a:solidFill>
              </a:rPr>
              <a:t>Lecture objectives:</a:t>
            </a:r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BDB3E353-0CD5-4019-8722-C8C40F704F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8382000" cy="48768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3200" dirty="0">
                <a:ea typeface="ＭＳ Ｐゴシック" charset="0"/>
              </a:rPr>
              <a:t>Upon completion of this lecture, the students should be able to:</a:t>
            </a:r>
            <a:endParaRPr lang="en-CA" sz="3200" b="1" u="words" dirty="0">
              <a:ea typeface="ＭＳ Ｐゴシック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3200" dirty="0">
                <a:ea typeface="ＭＳ Ｐゴシック" charset="0"/>
              </a:rPr>
              <a:t>Define biomarkers and its criteria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3200" dirty="0">
                <a:ea typeface="ＭＳ Ｐゴシック" charset="0"/>
              </a:rPr>
              <a:t>Recognize different types of biochemical markers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3200" dirty="0">
                <a:ea typeface="ＭＳ Ｐゴシック" charset="0"/>
              </a:rPr>
              <a:t>Demonstrate the clinical applications of biomarkers in diagnosis of various diseases</a:t>
            </a:r>
            <a:endParaRPr lang="en-CA" sz="3200" b="1" u="words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4">
            <a:extLst>
              <a:ext uri="{FF2B5EF4-FFF2-40B4-BE49-F238E27FC236}">
                <a16:creationId xmlns:a16="http://schemas.microsoft.com/office/drawing/2014/main" id="{CAE35DE6-A39A-49F0-A04C-6C819AB6661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4800" y="228600"/>
            <a:ext cx="8229600" cy="884238"/>
          </a:xfrm>
        </p:spPr>
        <p:txBody>
          <a:bodyPr/>
          <a:lstStyle/>
          <a:p>
            <a:pPr eaLnBrk="1" hangingPunct="1"/>
            <a:r>
              <a:rPr lang="en-US" altLang="en-US" sz="4800" b="1" u="sng">
                <a:solidFill>
                  <a:srgbClr val="C00000"/>
                </a:solidFill>
              </a:rPr>
              <a:t>B-type natriuretic peptide (BNP)</a:t>
            </a:r>
          </a:p>
        </p:txBody>
      </p:sp>
      <p:sp>
        <p:nvSpPr>
          <p:cNvPr id="23555" name="Content Placeholder 5">
            <a:extLst>
              <a:ext uri="{FF2B5EF4-FFF2-40B4-BE49-F238E27FC236}">
                <a16:creationId xmlns:a16="http://schemas.microsoft.com/office/drawing/2014/main" id="{8A6E862E-CEC4-433D-A817-922E49C6199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33400" y="1447800"/>
            <a:ext cx="7772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/>
              <a:t>A peptide secreted mainly in the cardiac ventricles in response to cardiac expansion and pressure overload</a:t>
            </a:r>
          </a:p>
          <a:p>
            <a:pPr eaLnBrk="1" hangingPunct="1">
              <a:lnSpc>
                <a:spcPct val="80000"/>
              </a:lnSpc>
            </a:pPr>
            <a:endParaRPr lang="en-US" altLang="en-US" sz="1600"/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High serum levels are observed in congestive heart failure</a:t>
            </a:r>
          </a:p>
          <a:p>
            <a:pPr eaLnBrk="1" hangingPunct="1">
              <a:lnSpc>
                <a:spcPct val="80000"/>
              </a:lnSpc>
            </a:pPr>
            <a:endParaRPr lang="en-US" altLang="en-US" sz="1600"/>
          </a:p>
          <a:p>
            <a:pPr eaLnBrk="1" hangingPunct="1">
              <a:lnSpc>
                <a:spcPct val="80000"/>
              </a:lnSpc>
            </a:pPr>
            <a:r>
              <a:rPr lang="en-US" altLang="en-US" sz="2800">
                <a:solidFill>
                  <a:srgbClr val="FF0000"/>
                </a:solidFill>
              </a:rPr>
              <a:t>It can be used to differentiate patients whose symptoms are due to heart failure from those whose symptoms are due to other causes such as pulmonary disease.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A0E8A534-730C-4593-BC3E-C1AB00391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778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sz="4000" b="1" u="sng">
                <a:solidFill>
                  <a:srgbClr val="002060"/>
                </a:solidFill>
              </a:rPr>
              <a:t>Hormones as biomarkers:</a:t>
            </a: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9853881C-ACC1-49B9-96D1-C534497923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5000" y="1143000"/>
            <a:ext cx="7975600" cy="53340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4400" b="1" u="sng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Anti-Mullerian hormone (AMH):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endParaRPr lang="en-US" sz="3400" dirty="0">
              <a:solidFill>
                <a:srgbClr val="FCB092"/>
              </a:solidFill>
              <a:ea typeface="ＭＳ Ｐゴシック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800" dirty="0">
                <a:ea typeface="ＭＳ Ｐゴシック" charset="0"/>
              </a:rPr>
              <a:t>In females it is produced by ovaries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endParaRPr lang="en-US" sz="1600" dirty="0">
              <a:ea typeface="ＭＳ Ｐゴシック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800" dirty="0">
                <a:ea typeface="ＭＳ Ｐゴシック" charset="0"/>
              </a:rPr>
              <a:t>Appears to be a best marker for estimating egg cell reserve in the ovaries(ovarian </a:t>
            </a:r>
            <a:r>
              <a:rPr lang="en-US" sz="2800">
                <a:ea typeface="ＭＳ Ｐゴシック" charset="0"/>
              </a:rPr>
              <a:t>reserve testing) </a:t>
            </a:r>
            <a:endParaRPr lang="en-US" sz="2800" dirty="0">
              <a:ea typeface="ＭＳ Ｐゴシック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endParaRPr lang="en-US" sz="1600" dirty="0">
              <a:ea typeface="ＭＳ Ｐゴシック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800" dirty="0">
                <a:ea typeface="ＭＳ Ｐゴシック" charset="0"/>
              </a:rPr>
              <a:t>only growing follicles produce AMH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endParaRPr lang="en-US" sz="1600" dirty="0">
              <a:ea typeface="ＭＳ Ｐゴシック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800" dirty="0">
                <a:solidFill>
                  <a:srgbClr val="FF0000"/>
                </a:solidFill>
                <a:ea typeface="ＭＳ Ｐゴシック" charset="0"/>
              </a:rPr>
              <a:t>Plasma AMH levels strongly correlate with number of growing follicles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800" dirty="0">
                <a:solidFill>
                  <a:srgbClr val="FFFFFF"/>
                </a:solidFill>
                <a:ea typeface="ＭＳ Ｐゴシック" charset="0"/>
              </a:rPr>
              <a:t>g with infertility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5">
            <a:extLst>
              <a:ext uri="{FF2B5EF4-FFF2-40B4-BE49-F238E27FC236}">
                <a16:creationId xmlns:a16="http://schemas.microsoft.com/office/drawing/2014/main" id="{FFD849C2-CDCE-45B8-A1B0-550D2DC15E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127125"/>
            <a:ext cx="7772400" cy="60960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3600">
                <a:solidFill>
                  <a:srgbClr val="7030A0"/>
                </a:solidFill>
              </a:rPr>
              <a:t>Anti-Mullerian hormone (AMH)</a:t>
            </a:r>
            <a:endParaRPr lang="en-US" altLang="en-US" sz="3400">
              <a:solidFill>
                <a:srgbClr val="7030A0"/>
              </a:solidFill>
            </a:endParaRPr>
          </a:p>
        </p:txBody>
      </p:sp>
      <p:sp>
        <p:nvSpPr>
          <p:cNvPr id="25603" name="TextBox 1">
            <a:extLst>
              <a:ext uri="{FF2B5EF4-FFF2-40B4-BE49-F238E27FC236}">
                <a16:creationId xmlns:a16="http://schemas.microsoft.com/office/drawing/2014/main" id="{4255C014-4557-4B22-BCF1-1B7F9461D4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635250"/>
            <a:ext cx="312420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2400">
                <a:solidFill>
                  <a:srgbClr val="00B050"/>
                </a:solidFill>
              </a:rPr>
              <a:t>High</a:t>
            </a:r>
            <a:r>
              <a:rPr lang="en-US" altLang="en-US" sz="2400"/>
              <a:t> levels in women with Polycystic ovarian syndrome </a:t>
            </a:r>
            <a:r>
              <a:rPr lang="en-US" altLang="en-US" sz="2400">
                <a:solidFill>
                  <a:srgbClr val="00B050"/>
                </a:solidFill>
              </a:rPr>
              <a:t>(PCOS)</a:t>
            </a:r>
          </a:p>
        </p:txBody>
      </p:sp>
      <p:sp>
        <p:nvSpPr>
          <p:cNvPr id="25604" name="TextBox 4">
            <a:extLst>
              <a:ext uri="{FF2B5EF4-FFF2-40B4-BE49-F238E27FC236}">
                <a16:creationId xmlns:a16="http://schemas.microsoft.com/office/drawing/2014/main" id="{581CDADA-FAE3-49BE-AF79-4DCFB5895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651125"/>
            <a:ext cx="3124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2400">
                <a:solidFill>
                  <a:srgbClr val="00B0F0"/>
                </a:solidFill>
              </a:rPr>
              <a:t>Low</a:t>
            </a:r>
            <a:r>
              <a:rPr lang="en-US" altLang="en-US" sz="2400"/>
              <a:t> levels in women with </a:t>
            </a:r>
            <a:r>
              <a:rPr lang="en-US" altLang="en-US" sz="2400">
                <a:solidFill>
                  <a:srgbClr val="00B0F0"/>
                </a:solidFill>
              </a:rPr>
              <a:t>ovarian dysfunction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7BB46C9-09C8-4505-A978-F3F640702ADB}"/>
              </a:ext>
            </a:extLst>
          </p:cNvPr>
          <p:cNvCxnSpPr/>
          <p:nvPr/>
        </p:nvCxnSpPr>
        <p:spPr>
          <a:xfrm>
            <a:off x="2971800" y="2209800"/>
            <a:ext cx="27432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BF0FF61-F080-47FE-AC89-E25A4062C453}"/>
              </a:ext>
            </a:extLst>
          </p:cNvPr>
          <p:cNvCxnSpPr/>
          <p:nvPr/>
        </p:nvCxnSpPr>
        <p:spPr>
          <a:xfrm>
            <a:off x="2994025" y="2198688"/>
            <a:ext cx="0" cy="3810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8831D24-9CA8-4FE2-9BCA-DDD7CC4CF340}"/>
              </a:ext>
            </a:extLst>
          </p:cNvPr>
          <p:cNvCxnSpPr/>
          <p:nvPr/>
        </p:nvCxnSpPr>
        <p:spPr>
          <a:xfrm>
            <a:off x="5707063" y="2201863"/>
            <a:ext cx="0" cy="3810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E92A8E5-5D20-431F-BAFF-41CEF6FD6E48}"/>
              </a:ext>
            </a:extLst>
          </p:cNvPr>
          <p:cNvCxnSpPr/>
          <p:nvPr/>
        </p:nvCxnSpPr>
        <p:spPr>
          <a:xfrm>
            <a:off x="4343400" y="1828800"/>
            <a:ext cx="0" cy="3810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4">
            <a:extLst>
              <a:ext uri="{FF2B5EF4-FFF2-40B4-BE49-F238E27FC236}">
                <a16:creationId xmlns:a16="http://schemas.microsoft.com/office/drawing/2014/main" id="{79A6A0F2-78C8-4631-A25D-339E06E6D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u="sng"/>
              <a:t>Take home message:</a:t>
            </a:r>
          </a:p>
        </p:txBody>
      </p:sp>
      <p:sp>
        <p:nvSpPr>
          <p:cNvPr id="26627" name="Content Placeholder 5">
            <a:extLst>
              <a:ext uri="{FF2B5EF4-FFF2-40B4-BE49-F238E27FC236}">
                <a16:creationId xmlns:a16="http://schemas.microsoft.com/office/drawing/2014/main" id="{2A89BD30-35FA-4E6A-8FC1-1F67F8AAA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05000"/>
            <a:ext cx="7886700" cy="4351338"/>
          </a:xfrm>
        </p:spPr>
        <p:txBody>
          <a:bodyPr/>
          <a:lstStyle/>
          <a:p>
            <a:pPr eaLnBrk="1" hangingPunct="1"/>
            <a:r>
              <a:rPr lang="en-US" altLang="en-US" sz="2400"/>
              <a:t>Biochemical markers are essential accurate  and non-invasive laboratory tools offering the treating physicians fast means for better management.</a:t>
            </a:r>
          </a:p>
          <a:p>
            <a:pPr eaLnBrk="1" hangingPunct="1"/>
            <a:endParaRPr lang="en-US" altLang="en-US" sz="1800"/>
          </a:p>
          <a:p>
            <a:pPr eaLnBrk="1" hangingPunct="1"/>
            <a:r>
              <a:rPr lang="en-US" altLang="en-US" sz="2400"/>
              <a:t>They could be proteins, enzymes, or hormones.</a:t>
            </a:r>
          </a:p>
          <a:p>
            <a:pPr eaLnBrk="1" hangingPunct="1"/>
            <a:endParaRPr lang="en-US" altLang="en-US" sz="1800"/>
          </a:p>
          <a:p>
            <a:pPr eaLnBrk="1" hangingPunct="1"/>
            <a:r>
              <a:rPr lang="en-US" altLang="en-US" sz="2400"/>
              <a:t>Recent development in medicine provides new biomarkers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46BA82EA-965F-4B32-8DC7-6E41D815B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u="sng">
                <a:solidFill>
                  <a:srgbClr val="C00000"/>
                </a:solidFill>
              </a:rPr>
              <a:t>What is a biomarker?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E9484413-8ED1-4985-A16A-752BB46921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1697038"/>
            <a:ext cx="7620000" cy="4525962"/>
          </a:xfrm>
        </p:spPr>
        <p:txBody>
          <a:bodyPr/>
          <a:lstStyle/>
          <a:p>
            <a:pPr eaLnBrk="1" hangingPunct="1"/>
            <a:r>
              <a:rPr lang="en-US" altLang="en-US" sz="3600"/>
              <a:t>A biological molecule found in blood, other body fluids, or tissues that indicates a normal or abnormal process such as a disease or a condition</a:t>
            </a:r>
          </a:p>
          <a:p>
            <a:pPr eaLnBrk="1" hangingPunct="1"/>
            <a:endParaRPr lang="en-US" altLang="en-US" sz="3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0B374F73-C6AB-4B6E-9C64-A559E2A9F42B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33400" y="762000"/>
            <a:ext cx="7467600" cy="50292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3600" dirty="0">
                <a:ea typeface="ＭＳ Ｐゴシック" charset="0"/>
              </a:rPr>
              <a:t>Most common body fluids for the measurement of biomarkers are: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2000" dirty="0">
              <a:ea typeface="ＭＳ Ｐゴシック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3600" dirty="0">
                <a:solidFill>
                  <a:srgbClr val="FF0000"/>
                </a:solidFill>
                <a:ea typeface="ＭＳ Ｐゴシック" charset="0"/>
              </a:rPr>
              <a:t>Blood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3600" dirty="0">
                <a:ea typeface="ＭＳ Ｐゴシック" charset="0"/>
              </a:rPr>
              <a:t>Urine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3600" dirty="0">
                <a:ea typeface="ＭＳ Ｐゴシック" charset="0"/>
              </a:rPr>
              <a:t>Biomarkers are either:</a:t>
            </a:r>
          </a:p>
          <a:p>
            <a:pPr lvl="1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3200" dirty="0">
                <a:solidFill>
                  <a:srgbClr val="FF0000"/>
                </a:solidFill>
                <a:ea typeface="ＭＳ Ｐゴシック" charset="0"/>
              </a:rPr>
              <a:t>Plasma-specific</a:t>
            </a:r>
          </a:p>
          <a:p>
            <a:pPr lvl="1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3200" dirty="0">
                <a:solidFill>
                  <a:srgbClr val="FF0000"/>
                </a:solidFill>
                <a:ea typeface="ＭＳ Ｐゴシック" charset="0"/>
              </a:rPr>
              <a:t>Tissue-specific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400" dirty="0">
              <a:ea typeface="ＭＳ Ｐゴシック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8BB65715-DF28-4326-866B-01D5039A09D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09600" y="533400"/>
            <a:ext cx="7467600" cy="4267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4400" b="1" u="sng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Plasma-specific biomarkers: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en-US" sz="3600" dirty="0">
              <a:solidFill>
                <a:srgbClr val="FCB092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dirty="0"/>
              <a:t>Normally present in plasma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dirty="0"/>
              <a:t>Perform their functions in blood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dirty="0"/>
              <a:t>High level of activity in plasma than in tissue cells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42793AA7-F34B-4B7F-8E11-CE7F6A65229B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85800" y="457200"/>
            <a:ext cx="7467600" cy="5486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4800" b="1" u="sng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Tissue-specific biomarkers: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en-US" sz="3600" dirty="0">
              <a:solidFill>
                <a:srgbClr val="FCB092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dirty="0"/>
              <a:t>Present </a:t>
            </a:r>
            <a:r>
              <a:rPr lang="en-US" altLang="en-US" sz="3600" dirty="0">
                <a:solidFill>
                  <a:srgbClr val="FF0000"/>
                </a:solidFill>
              </a:rPr>
              <a:t>inside the cell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dirty="0"/>
              <a:t>A low concentration can be detected in plasma due to cellular turnover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dirty="0"/>
              <a:t>If higher concentration is detected in plasma, it indicates </a:t>
            </a:r>
            <a:r>
              <a:rPr lang="en-US" altLang="en-US" sz="3600" dirty="0">
                <a:solidFill>
                  <a:srgbClr val="FF0000"/>
                </a:solidFill>
              </a:rPr>
              <a:t>cell damage</a:t>
            </a:r>
            <a:r>
              <a:rPr lang="en-US" altLang="en-US" sz="3600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>
            <a:extLst>
              <a:ext uri="{FF2B5EF4-FFF2-40B4-BE49-F238E27FC236}">
                <a16:creationId xmlns:a16="http://schemas.microsoft.com/office/drawing/2014/main" id="{8B6435E0-3E12-4666-892F-6CC4CB8614FD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85800" y="609600"/>
            <a:ext cx="7848600" cy="5181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dirty="0">
                <a:solidFill>
                  <a:srgbClr val="FF0000"/>
                </a:solidFill>
              </a:rPr>
              <a:t>Cell damage can be due to:</a:t>
            </a:r>
          </a:p>
          <a:p>
            <a:pPr marL="3429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3200" dirty="0"/>
              <a:t>1- Tissue inflammation, </a:t>
            </a:r>
            <a:r>
              <a:rPr lang="en-US" altLang="en-US" sz="3200" dirty="0">
                <a:solidFill>
                  <a:schemeClr val="accent1">
                    <a:lumMod val="75000"/>
                  </a:schemeClr>
                </a:solidFill>
              </a:rPr>
              <a:t>example:</a:t>
            </a:r>
          </a:p>
          <a:p>
            <a:pPr lvl="1" algn="ctr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altLang="en-US" sz="3200" dirty="0">
                <a:solidFill>
                  <a:schemeClr val="bg1">
                    <a:lumMod val="50000"/>
                  </a:schemeClr>
                </a:solidFill>
              </a:rPr>
              <a:t>ALT* in liver disease (e.g. acute hepatitis)</a:t>
            </a:r>
          </a:p>
          <a:p>
            <a:pPr lvl="1" algn="ctr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altLang="en-US" sz="3200" dirty="0">
                <a:solidFill>
                  <a:schemeClr val="bg1">
                    <a:lumMod val="50000"/>
                  </a:schemeClr>
                </a:solidFill>
              </a:rPr>
              <a:t>Amylase in acute pancreatitis          </a:t>
            </a:r>
          </a:p>
          <a:p>
            <a:pPr lvl="1" algn="ctr" eaLnBrk="1" fontAlgn="auto" hangingPunct="1">
              <a:spcAft>
                <a:spcPts val="0"/>
              </a:spcAft>
              <a:buFontTx/>
              <a:buChar char="-"/>
              <a:defRPr/>
            </a:pPr>
            <a:endParaRPr lang="en-US" alt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pPr marL="3429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3200" dirty="0"/>
              <a:t>2- Ischemia </a:t>
            </a:r>
            <a:r>
              <a:rPr lang="en-US" altLang="en-US" sz="3200" dirty="0">
                <a:sym typeface="Wingdings" panose="05000000000000000000" pitchFamily="2" charset="2"/>
              </a:rPr>
              <a:t></a:t>
            </a:r>
            <a:r>
              <a:rPr lang="en-US" altLang="en-US" sz="3200" dirty="0"/>
              <a:t> hypoxia </a:t>
            </a:r>
            <a:r>
              <a:rPr lang="en-US" altLang="en-US" sz="3200" dirty="0">
                <a:sym typeface="Wingdings" panose="05000000000000000000" pitchFamily="2" charset="2"/>
              </a:rPr>
              <a:t></a:t>
            </a:r>
            <a:r>
              <a:rPr lang="en-US" altLang="en-US" sz="3200" dirty="0"/>
              <a:t> infarction  </a:t>
            </a:r>
            <a:r>
              <a:rPr lang="en-US" altLang="en-US" sz="3200" dirty="0">
                <a:sym typeface="Wingdings" panose="05000000000000000000" pitchFamily="2" charset="2"/>
              </a:rPr>
              <a:t></a:t>
            </a:r>
          </a:p>
          <a:p>
            <a:pPr marL="3429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3200" dirty="0"/>
              <a:t> </a:t>
            </a:r>
            <a:r>
              <a:rPr lang="en-US" altLang="en-US" sz="3200" dirty="0">
                <a:solidFill>
                  <a:srgbClr val="FF0000"/>
                </a:solidFill>
              </a:rPr>
              <a:t>↑ plasma [Troponin]</a:t>
            </a:r>
            <a:r>
              <a:rPr lang="en-US" altLang="en-US" sz="3200" dirty="0"/>
              <a:t> in myocardial infarction</a:t>
            </a:r>
          </a:p>
          <a:p>
            <a:pPr marL="3429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sz="3200" dirty="0"/>
          </a:p>
          <a:p>
            <a:pPr marL="3429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3200" dirty="0"/>
              <a:t>                                        </a:t>
            </a:r>
            <a:r>
              <a:rPr lang="en-US" altLang="en-US" sz="2000" dirty="0"/>
              <a:t>ALT*: alanine aminotransferase</a:t>
            </a:r>
            <a:endParaRPr lang="en-US" alt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255320A1-8F7C-4A6B-8588-B9B9D864E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800" b="1" u="sng">
                <a:solidFill>
                  <a:srgbClr val="C00000"/>
                </a:solidFill>
              </a:rPr>
              <a:t>diagnosis and prognosis: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E8D63CAF-E01E-4D6D-9F5A-2852BFD396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7467600" cy="33528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600"/>
              <a:t>Diagnosis: Identification of a disease from its signs and symptoms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360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600"/>
              <a:t>Prognosis: The future outcome of a disease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0262690C-CB7B-48FA-90A4-8E6E248420D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48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400" b="1" u="sng">
                <a:solidFill>
                  <a:srgbClr val="C00000"/>
                </a:solidFill>
              </a:rPr>
              <a:t>Criteria of a good biomarker assay:</a:t>
            </a:r>
          </a:p>
        </p:txBody>
      </p:sp>
      <p:sp>
        <p:nvSpPr>
          <p:cNvPr id="30722" name="Content Placeholder 2">
            <a:extLst>
              <a:ext uri="{FF2B5EF4-FFF2-40B4-BE49-F238E27FC236}">
                <a16:creationId xmlns:a16="http://schemas.microsoft.com/office/drawing/2014/main" id="{E916C57F-9112-46EC-B1EE-36F30DB6FD6F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33400" y="1676400"/>
            <a:ext cx="7467600" cy="41910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3000" dirty="0"/>
              <a:t>A good biomarker assay should be: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sz="2800" u="sng" dirty="0"/>
              <a:t>Sensitive:</a:t>
            </a:r>
            <a:r>
              <a:rPr lang="en-US" altLang="en-US" sz="2800" dirty="0"/>
              <a:t> Sensitivity is the Ability of an assay to detect small quantities of a marker</a:t>
            </a:r>
          </a:p>
          <a:p>
            <a:pPr marL="3429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sz="2800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sz="2800" u="sng" dirty="0"/>
              <a:t>Specific:</a:t>
            </a:r>
            <a:r>
              <a:rPr lang="en-US" altLang="en-US" sz="2800" dirty="0"/>
              <a:t> Specificity is the ability of an assay to detect only the marker of interest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altLang="en-US" sz="2800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sz="2800" dirty="0"/>
              <a:t>Robust to produce fast results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2622</TotalTime>
  <Words>908</Words>
  <Application>Microsoft Office PowerPoint</Application>
  <PresentationFormat>On-screen Show (4:3)</PresentationFormat>
  <Paragraphs>152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Biochemical markers for diagnosis of diseases and follow up</vt:lpstr>
      <vt:lpstr>Lecture objectives:</vt:lpstr>
      <vt:lpstr>What is a biomarker?</vt:lpstr>
      <vt:lpstr>PowerPoint Presentation</vt:lpstr>
      <vt:lpstr>PowerPoint Presentation</vt:lpstr>
      <vt:lpstr>PowerPoint Presentation</vt:lpstr>
      <vt:lpstr>PowerPoint Presentation</vt:lpstr>
      <vt:lpstr>diagnosis and prognosis:</vt:lpstr>
      <vt:lpstr>Criteria of a good biomarker assay:</vt:lpstr>
      <vt:lpstr>Examples of biomarkers:</vt:lpstr>
      <vt:lpstr>Enzymes as biomarkers:</vt:lpstr>
      <vt:lpstr>PowerPoint Presentation</vt:lpstr>
      <vt:lpstr>PowerPoint Presentation</vt:lpstr>
      <vt:lpstr>Case:          A GP was called to see a 21-year-old female student who had been complaining a flu-like illness for two days, with symptoms of fever, vomiting and abdominal tenderness in the right upper quadrant. On examination she was jaundiced, moreover; the liver was enlarged and tender. A blood was taken for liver function tests which showed elevated ALT (alanine aminotransferase) and AST (aspartate aminotransferase)</vt:lpstr>
      <vt:lpstr>Aspartate aminotransferase (AST) Alanine aminotransferase (ALT):</vt:lpstr>
      <vt:lpstr>Proteins as biomarkers:</vt:lpstr>
      <vt:lpstr>a-Fetoprotein:</vt:lpstr>
      <vt:lpstr>Prostate Specific Antigen (PSA):</vt:lpstr>
      <vt:lpstr>Cystatin C:</vt:lpstr>
      <vt:lpstr>B-type natriuretic peptide (BNP)</vt:lpstr>
      <vt:lpstr>Hormones as biomarkers:</vt:lpstr>
      <vt:lpstr>PowerPoint Presentation</vt:lpstr>
      <vt:lpstr>Take home message: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 Counseling</dc:title>
  <dc:creator>Usman</dc:creator>
  <cp:lastModifiedBy>RAHAF Ali</cp:lastModifiedBy>
  <cp:revision>114</cp:revision>
  <dcterms:created xsi:type="dcterms:W3CDTF">2009-12-08T13:06:37Z</dcterms:created>
  <dcterms:modified xsi:type="dcterms:W3CDTF">2021-09-11T14:59:21Z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TC300065671033</vt:lpwstr>
  </property>
</Properties>
</file>