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9" r:id="rId1"/>
  </p:sldMasterIdLst>
  <p:notesMasterIdLst>
    <p:notesMasterId r:id="rId30"/>
  </p:notesMasterIdLst>
  <p:handoutMasterIdLst>
    <p:handoutMasterId r:id="rId31"/>
  </p:handoutMasterIdLst>
  <p:sldIdLst>
    <p:sldId id="429" r:id="rId2"/>
    <p:sldId id="411" r:id="rId3"/>
    <p:sldId id="414" r:id="rId4"/>
    <p:sldId id="415" r:id="rId5"/>
    <p:sldId id="416" r:id="rId6"/>
    <p:sldId id="417" r:id="rId7"/>
    <p:sldId id="418" r:id="rId8"/>
    <p:sldId id="419" r:id="rId9"/>
    <p:sldId id="439" r:id="rId10"/>
    <p:sldId id="440" r:id="rId11"/>
    <p:sldId id="420" r:id="rId12"/>
    <p:sldId id="424" r:id="rId13"/>
    <p:sldId id="432" r:id="rId14"/>
    <p:sldId id="431" r:id="rId15"/>
    <p:sldId id="426" r:id="rId16"/>
    <p:sldId id="422" r:id="rId17"/>
    <p:sldId id="423" r:id="rId18"/>
    <p:sldId id="427" r:id="rId19"/>
    <p:sldId id="433" r:id="rId20"/>
    <p:sldId id="434" r:id="rId21"/>
    <p:sldId id="430" r:id="rId22"/>
    <p:sldId id="435" r:id="rId23"/>
    <p:sldId id="436" r:id="rId24"/>
    <p:sldId id="437" r:id="rId25"/>
    <p:sldId id="385" r:id="rId26"/>
    <p:sldId id="428" r:id="rId27"/>
    <p:sldId id="438" r:id="rId28"/>
    <p:sldId id="412"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06666"/>
    <a:srgbClr val="800080"/>
    <a:srgbClr val="A50021"/>
    <a:srgbClr val="CC0066"/>
    <a:srgbClr val="CC0000"/>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4" autoAdjust="0"/>
    <p:restoredTop sz="90934"/>
  </p:normalViewPr>
  <p:slideViewPr>
    <p:cSldViewPr>
      <p:cViewPr varScale="1">
        <p:scale>
          <a:sx n="61" d="100"/>
          <a:sy n="61" d="100"/>
        </p:scale>
        <p:origin x="12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86D56D-AC3D-4F32-89E6-7800EEFC8CB2}"/>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65412A1A-652D-42FB-9091-9A9EF1595966}"/>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439E6D3-3D23-4431-85DF-A2CC45DDCFB1}" type="datetimeFigureOut">
              <a:rPr lang="en-US" altLang="en-US"/>
              <a:pPr>
                <a:defRPr/>
              </a:pPr>
              <a:t>9/11/2021</a:t>
            </a:fld>
            <a:endParaRPr lang="en-US" altLang="en-US"/>
          </a:p>
        </p:txBody>
      </p:sp>
      <p:sp>
        <p:nvSpPr>
          <p:cNvPr id="4" name="Footer Placeholder 3">
            <a:extLst>
              <a:ext uri="{FF2B5EF4-FFF2-40B4-BE49-F238E27FC236}">
                <a16:creationId xmlns:a16="http://schemas.microsoft.com/office/drawing/2014/main" id="{FBF8DEB4-F936-4FE4-9108-ABD5141A4E36}"/>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35371313-1C2F-4902-A135-E0EF4A0946E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36A3C35-D8FA-4785-8B26-E0D78C552DB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BA0D17-BC73-400E-AFB1-98AA8E2E7341}"/>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8A5565E2-CAA7-45F3-B45B-60A8336DBEA6}"/>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92A3280-9190-47B1-A064-B6BCCA543ED0}" type="datetimeFigureOut">
              <a:rPr lang="en-US" altLang="en-US"/>
              <a:pPr>
                <a:defRPr/>
              </a:pPr>
              <a:t>9/11/2021</a:t>
            </a:fld>
            <a:endParaRPr lang="en-US" altLang="en-US"/>
          </a:p>
        </p:txBody>
      </p:sp>
      <p:sp>
        <p:nvSpPr>
          <p:cNvPr id="4" name="Slide Image Placeholder 3">
            <a:extLst>
              <a:ext uri="{FF2B5EF4-FFF2-40B4-BE49-F238E27FC236}">
                <a16:creationId xmlns:a16="http://schemas.microsoft.com/office/drawing/2014/main" id="{C372A030-2179-461A-B345-3E603EEDCF3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77116B8-3213-4108-82F0-8A1CE2F6CE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DE30EDA-90FC-4FC0-9A70-E25B8A79903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id="{4B3BD64D-925A-41B7-9668-AF789A73A79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D160E79-7ABC-4165-A640-466DFD926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575A5F3-A4A8-478E-96AB-043F4ECB3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4FDA272-A9A9-4DF2-A3F8-AF8986C8F6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ED7DE3D9-00D5-483E-9445-F8538748E3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E67F7F0-6777-4CD1-A5F1-68D2D7B7E922}" type="slidenum">
              <a:rPr lang="en-US" altLang="en-US" sz="1200"/>
              <a:pPr/>
              <a:t>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741B999-08F3-4905-8EBF-B3799E6720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2D9331-7EFE-48EE-9CF3-F80A1AE76D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Rate-limiting reaction is the slowest reaction in a series of reactions. It is used to calculate the rate law of the overall reaction. Recall from thermochemistry that slow reactions tend to have higher activation energy (energy “hill’). Slower reactions have to climb a higher energy hill to produce transition states and, subsequently, products; therefore, rate-limiting reaction will have the highest activation energy of all reactions in the series. Enthalpy (exothermic or endothermic) does not determine the speed of a reaction; therefore, a rate-limiting reaction could be exothermic or endothermic.</a:t>
            </a:r>
          </a:p>
        </p:txBody>
      </p:sp>
      <p:sp>
        <p:nvSpPr>
          <p:cNvPr id="27652" name="Slide Number Placeholder 3">
            <a:extLst>
              <a:ext uri="{FF2B5EF4-FFF2-40B4-BE49-F238E27FC236}">
                <a16:creationId xmlns:a16="http://schemas.microsoft.com/office/drawing/2014/main" id="{F5045032-65AE-485E-BB30-6FF361E93A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DA27189-4EC0-4993-8CCE-F3B1116FF657}" type="slidenum">
              <a:rPr lang="en-US" altLang="en-US" sz="1200"/>
              <a:pPr/>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86F1908-06F8-484C-8E56-C71167515A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0FC6D851-6924-4130-B1FC-7F4F39B373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97F3BB51-5B80-4CC8-8F82-C71251396D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00E48A4-0DA9-4FB0-AA28-66F676FD56E4}" type="slidenum">
              <a:rPr lang="en-US" altLang="en-US" sz="1200"/>
              <a:pPr/>
              <a:t>28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67B74CB7-53EB-46A4-88CF-20E2F288BEE7}"/>
              </a:ext>
            </a:extLst>
          </p:cNvPr>
          <p:cNvGrpSpPr>
            <a:grpSpLocks/>
          </p:cNvGrpSpPr>
          <p:nvPr/>
        </p:nvGrpSpPr>
        <p:grpSpPr bwMode="auto">
          <a:xfrm>
            <a:off x="0" y="0"/>
            <a:ext cx="9144000" cy="6858000"/>
            <a:chOff x="0" y="0"/>
            <a:chExt cx="9144677" cy="6858000"/>
          </a:xfrm>
        </p:grpSpPr>
        <p:pic>
          <p:nvPicPr>
            <p:cNvPr id="5" name="Picture 12" descr="SD-PanelTitle-R1.png">
              <a:extLst>
                <a:ext uri="{FF2B5EF4-FFF2-40B4-BE49-F238E27FC236}">
                  <a16:creationId xmlns:a16="http://schemas.microsoft.com/office/drawing/2014/main" id="{80477CCD-734A-4BF8-8261-26501C2FDA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C501B3F-4A81-44EA-A2D1-1F951482931F}"/>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B19D357B-2348-4EC6-891A-6249F9FBB949}"/>
                </a:ext>
              </a:extLst>
            </p:cNvPr>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1865BC3E-29F3-42FA-978B-6CF90709C813}"/>
                </a:ext>
              </a:extLst>
            </p:cNvPr>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A2AA748C-5801-4C71-9150-AB760C421AA6}"/>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A0AD97D4-7145-465E-8FB0-6FAF1F0630BA}"/>
              </a:ext>
            </a:extLst>
          </p:cNvPr>
          <p:cNvSpPr>
            <a:spLocks noGrp="1"/>
          </p:cNvSpPr>
          <p:nvPr>
            <p:ph type="dt" sz="half" idx="10"/>
          </p:nvPr>
        </p:nvSpPr>
        <p:spPr>
          <a:xfrm>
            <a:off x="6065838" y="5054600"/>
            <a:ext cx="673100" cy="279400"/>
          </a:xfrm>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B569E9A6-C945-4E0C-B2BA-1D0D55CAFB67}"/>
              </a:ext>
            </a:extLst>
          </p:cNvPr>
          <p:cNvSpPr>
            <a:spLocks noGrp="1"/>
          </p:cNvSpPr>
          <p:nvPr>
            <p:ph type="ftr" sz="quarter" idx="11"/>
          </p:nvPr>
        </p:nvSpPr>
        <p:spPr>
          <a:xfrm>
            <a:off x="1922463" y="5054600"/>
            <a:ext cx="4064000" cy="279400"/>
          </a:xfrm>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EED40A14-6D70-4DB2-B055-C60539EC3496}"/>
              </a:ext>
            </a:extLst>
          </p:cNvPr>
          <p:cNvSpPr>
            <a:spLocks noGrp="1"/>
          </p:cNvSpPr>
          <p:nvPr>
            <p:ph type="sldNum" sz="quarter" idx="12"/>
          </p:nvPr>
        </p:nvSpPr>
        <p:spPr>
          <a:xfrm>
            <a:off x="6816725" y="5054600"/>
            <a:ext cx="414338" cy="279400"/>
          </a:xfrm>
        </p:spPr>
        <p:txBody>
          <a:bodyPr/>
          <a:lstStyle>
            <a:lvl1pPr>
              <a:defRPr smtClean="0"/>
            </a:lvl1pPr>
          </a:lstStyle>
          <a:p>
            <a:pPr>
              <a:defRPr/>
            </a:pPr>
            <a:fld id="{B51D7B4D-44F4-4C5A-A1A4-2EE7B95F88EE}" type="slidenum">
              <a:rPr lang="en-US" altLang="en-US"/>
              <a:pPr>
                <a:defRPr/>
              </a:pPr>
              <a:t>‹#›</a:t>
            </a:fld>
            <a:endParaRPr lang="en-US" altLang="en-US"/>
          </a:p>
        </p:txBody>
      </p:sp>
    </p:spTree>
    <p:extLst>
      <p:ext uri="{BB962C8B-B14F-4D97-AF65-F5344CB8AC3E}">
        <p14:creationId xmlns:p14="http://schemas.microsoft.com/office/powerpoint/2010/main" val="32896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B392C9-4FBE-4BAA-915B-B1479C9E9F8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76D5E46-F13B-4767-AD2A-5FDEC6AD9F7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79C31F8-1F22-4F15-BC75-607C1FD93B46}"/>
              </a:ext>
            </a:extLst>
          </p:cNvPr>
          <p:cNvSpPr>
            <a:spLocks noGrp="1"/>
          </p:cNvSpPr>
          <p:nvPr>
            <p:ph type="sldNum" sz="quarter" idx="12"/>
          </p:nvPr>
        </p:nvSpPr>
        <p:spPr/>
        <p:txBody>
          <a:bodyPr/>
          <a:lstStyle>
            <a:lvl1pPr>
              <a:defRPr/>
            </a:lvl1pPr>
          </a:lstStyle>
          <a:p>
            <a:pPr>
              <a:defRPr/>
            </a:pPr>
            <a:fld id="{56AF786D-1F50-4F5D-A626-EEF01B9743CF}" type="slidenum">
              <a:rPr lang="en-US" altLang="en-US"/>
              <a:pPr>
                <a:defRPr/>
              </a:pPr>
              <a:t>‹#›</a:t>
            </a:fld>
            <a:endParaRPr lang="en-US" altLang="en-US"/>
          </a:p>
        </p:txBody>
      </p:sp>
    </p:spTree>
    <p:extLst>
      <p:ext uri="{BB962C8B-B14F-4D97-AF65-F5344CB8AC3E}">
        <p14:creationId xmlns:p14="http://schemas.microsoft.com/office/powerpoint/2010/main" val="42034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FE1300B-5972-4BCE-A7F0-F8868F231811}"/>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4095159-B558-48B2-AE7E-CC102DFBD94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3807D33-84F0-422E-9C1F-BE3124C7A9E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567B6C7-B2D8-4080-8861-8467E76C70D4}"/>
              </a:ext>
            </a:extLst>
          </p:cNvPr>
          <p:cNvSpPr>
            <a:spLocks noGrp="1"/>
          </p:cNvSpPr>
          <p:nvPr>
            <p:ph type="sldNum" sz="quarter" idx="12"/>
          </p:nvPr>
        </p:nvSpPr>
        <p:spPr/>
        <p:txBody>
          <a:bodyPr/>
          <a:lstStyle>
            <a:lvl1pPr>
              <a:defRPr smtClean="0"/>
            </a:lvl1pPr>
          </a:lstStyle>
          <a:p>
            <a:pPr>
              <a:defRPr/>
            </a:pPr>
            <a:fld id="{359932FC-5CE3-4993-934D-17A1AA6DEF48}" type="slidenum">
              <a:rPr lang="en-US" altLang="en-US"/>
              <a:pPr>
                <a:defRPr/>
              </a:pPr>
              <a:t>‹#›</a:t>
            </a:fld>
            <a:endParaRPr lang="en-US" altLang="en-US"/>
          </a:p>
        </p:txBody>
      </p:sp>
    </p:spTree>
    <p:extLst>
      <p:ext uri="{BB962C8B-B14F-4D97-AF65-F5344CB8AC3E}">
        <p14:creationId xmlns:p14="http://schemas.microsoft.com/office/powerpoint/2010/main" val="3591992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986D03-D281-402C-897B-9BFD60930806}"/>
              </a:ext>
            </a:extLst>
          </p:cNvPr>
          <p:cNvSpPr txBox="1">
            <a:spLocks noChangeArrowheads="1"/>
          </p:cNvSpPr>
          <p:nvPr/>
        </p:nvSpPr>
        <p:spPr bwMode="auto">
          <a:xfrm>
            <a:off x="849313" y="904875"/>
            <a:ext cx="457200" cy="585788"/>
          </a:xfrm>
          <a:prstGeom prst="rect">
            <a:avLst/>
          </a:prstGeom>
          <a:noFill/>
          <a:ln>
            <a:noFill/>
          </a:ln>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defRPr/>
            </a:pPr>
            <a:r>
              <a:rPr lang="en-US" altLang="en-US" sz="7200"/>
              <a:t>“</a:t>
            </a:r>
          </a:p>
        </p:txBody>
      </p:sp>
      <p:sp>
        <p:nvSpPr>
          <p:cNvPr id="6" name="TextBox 5">
            <a:extLst>
              <a:ext uri="{FF2B5EF4-FFF2-40B4-BE49-F238E27FC236}">
                <a16:creationId xmlns:a16="http://schemas.microsoft.com/office/drawing/2014/main" id="{B8C778B7-AF33-4ADA-B2BF-598FDBC03FC4}"/>
              </a:ext>
            </a:extLst>
          </p:cNvPr>
          <p:cNvSpPr txBox="1">
            <a:spLocks noChangeArrowheads="1"/>
          </p:cNvSpPr>
          <p:nvPr/>
        </p:nvSpPr>
        <p:spPr bwMode="auto">
          <a:xfrm>
            <a:off x="7634288" y="2827338"/>
            <a:ext cx="457200" cy="585787"/>
          </a:xfrm>
          <a:prstGeom prst="rect">
            <a:avLst/>
          </a:prstGeom>
          <a:noFill/>
          <a:ln>
            <a:noFill/>
          </a:ln>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defRPr/>
            </a:pPr>
            <a:r>
              <a:rPr lang="en-US" altLang="en-US" sz="7200"/>
              <a:t>”</a:t>
            </a:r>
          </a:p>
        </p:txBody>
      </p:sp>
      <p:cxnSp>
        <p:nvCxnSpPr>
          <p:cNvPr id="7" name="Straight Connector 6">
            <a:extLst>
              <a:ext uri="{FF2B5EF4-FFF2-40B4-BE49-F238E27FC236}">
                <a16:creationId xmlns:a16="http://schemas.microsoft.com/office/drawing/2014/main" id="{4D5873EE-72A9-47C2-9824-E2C7C0151CAC}"/>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4B8B465D-9844-4865-8FCA-6F6F68A2428E}"/>
              </a:ext>
            </a:extLst>
          </p:cNvPr>
          <p:cNvSpPr>
            <a:spLocks noGrp="1"/>
          </p:cNvSpPr>
          <p:nvPr>
            <p:ph type="dt" sz="half" idx="14"/>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CDFA667E-3378-4C71-A95E-94F2AA7A139C}"/>
              </a:ext>
            </a:extLst>
          </p:cNvPr>
          <p:cNvSpPr>
            <a:spLocks noGrp="1"/>
          </p:cNvSpPr>
          <p:nvPr>
            <p:ph type="ftr" sz="quarter" idx="15"/>
          </p:nvPr>
        </p:nvSpPr>
        <p:spPr/>
        <p:txBody>
          <a:bodyPr/>
          <a:lstStyle>
            <a:lvl1pPr>
              <a:defRPr/>
            </a:lvl1pPr>
          </a:lstStyle>
          <a:p>
            <a:pPr>
              <a:defRPr/>
            </a:pPr>
            <a:endParaRPr lang="en-US" altLang="en-US"/>
          </a:p>
        </p:txBody>
      </p:sp>
      <p:sp>
        <p:nvSpPr>
          <p:cNvPr id="11" name="Slide Number Placeholder 5">
            <a:extLst>
              <a:ext uri="{FF2B5EF4-FFF2-40B4-BE49-F238E27FC236}">
                <a16:creationId xmlns:a16="http://schemas.microsoft.com/office/drawing/2014/main" id="{77EDEB48-2CBE-4146-80C3-213200CC18A6}"/>
              </a:ext>
            </a:extLst>
          </p:cNvPr>
          <p:cNvSpPr>
            <a:spLocks noGrp="1"/>
          </p:cNvSpPr>
          <p:nvPr>
            <p:ph type="sldNum" sz="quarter" idx="16"/>
          </p:nvPr>
        </p:nvSpPr>
        <p:spPr/>
        <p:txBody>
          <a:bodyPr/>
          <a:lstStyle>
            <a:lvl1pPr>
              <a:defRPr smtClean="0"/>
            </a:lvl1pPr>
          </a:lstStyle>
          <a:p>
            <a:pPr>
              <a:defRPr/>
            </a:pPr>
            <a:fld id="{AF2BBE64-61B9-47DA-B4E3-D2EDD78CF581}" type="slidenum">
              <a:rPr lang="en-US" altLang="en-US"/>
              <a:pPr>
                <a:defRPr/>
              </a:pPr>
              <a:t>‹#›</a:t>
            </a:fld>
            <a:endParaRPr lang="en-US" altLang="en-US"/>
          </a:p>
        </p:txBody>
      </p:sp>
    </p:spTree>
    <p:extLst>
      <p:ext uri="{BB962C8B-B14F-4D97-AF65-F5344CB8AC3E}">
        <p14:creationId xmlns:p14="http://schemas.microsoft.com/office/powerpoint/2010/main" val="311462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2CAE14-3413-467B-8A56-FE2DB5E015B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1A4B941-09E1-4F08-A773-E93AFEAA446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01E7FAA-EB25-4733-AC79-3FC3EC30BEA7}"/>
              </a:ext>
            </a:extLst>
          </p:cNvPr>
          <p:cNvSpPr>
            <a:spLocks noGrp="1"/>
          </p:cNvSpPr>
          <p:nvPr>
            <p:ph type="sldNum" sz="quarter" idx="12"/>
          </p:nvPr>
        </p:nvSpPr>
        <p:spPr/>
        <p:txBody>
          <a:bodyPr/>
          <a:lstStyle>
            <a:lvl1pPr>
              <a:defRPr/>
            </a:lvl1pPr>
          </a:lstStyle>
          <a:p>
            <a:pPr>
              <a:defRPr/>
            </a:pPr>
            <a:fld id="{D739DA52-B021-4801-A67F-0796170F1818}" type="slidenum">
              <a:rPr lang="en-US" altLang="en-US"/>
              <a:pPr>
                <a:defRPr/>
              </a:pPr>
              <a:t>‹#›</a:t>
            </a:fld>
            <a:endParaRPr lang="en-US" altLang="en-US"/>
          </a:p>
        </p:txBody>
      </p:sp>
    </p:spTree>
    <p:extLst>
      <p:ext uri="{BB962C8B-B14F-4D97-AF65-F5344CB8AC3E}">
        <p14:creationId xmlns:p14="http://schemas.microsoft.com/office/powerpoint/2010/main" val="203109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47A37F-5957-41BF-A014-7D0A854DD0FD}"/>
              </a:ext>
            </a:extLst>
          </p:cNvPr>
          <p:cNvSpPr txBox="1">
            <a:spLocks noChangeArrowheads="1"/>
          </p:cNvSpPr>
          <p:nvPr/>
        </p:nvSpPr>
        <p:spPr bwMode="auto">
          <a:xfrm>
            <a:off x="877888" y="896938"/>
            <a:ext cx="457200" cy="584200"/>
          </a:xfrm>
          <a:prstGeom prst="rect">
            <a:avLst/>
          </a:prstGeom>
          <a:noFill/>
          <a:ln>
            <a:noFill/>
          </a:ln>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defRPr/>
            </a:pPr>
            <a:r>
              <a:rPr lang="en-US" altLang="en-US" sz="8000"/>
              <a:t>“</a:t>
            </a:r>
          </a:p>
        </p:txBody>
      </p:sp>
      <p:sp>
        <p:nvSpPr>
          <p:cNvPr id="6" name="TextBox 5">
            <a:extLst>
              <a:ext uri="{FF2B5EF4-FFF2-40B4-BE49-F238E27FC236}">
                <a16:creationId xmlns:a16="http://schemas.microsoft.com/office/drawing/2014/main" id="{0475DEB4-D02C-4C3B-86F5-E44A80E15C53}"/>
              </a:ext>
            </a:extLst>
          </p:cNvPr>
          <p:cNvSpPr txBox="1">
            <a:spLocks noChangeArrowheads="1"/>
          </p:cNvSpPr>
          <p:nvPr/>
        </p:nvSpPr>
        <p:spPr bwMode="auto">
          <a:xfrm>
            <a:off x="7650163" y="2608263"/>
            <a:ext cx="457200" cy="584200"/>
          </a:xfrm>
          <a:prstGeom prst="rect">
            <a:avLst/>
          </a:prstGeom>
          <a:noFill/>
          <a:ln>
            <a:noFill/>
          </a:ln>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defRPr/>
            </a:pPr>
            <a:r>
              <a:rPr lang="en-US" altLang="en-US" sz="8000"/>
              <a:t>”</a:t>
            </a:r>
          </a:p>
        </p:txBody>
      </p:sp>
      <p:cxnSp>
        <p:nvCxnSpPr>
          <p:cNvPr id="7" name="Straight Connector 6">
            <a:extLst>
              <a:ext uri="{FF2B5EF4-FFF2-40B4-BE49-F238E27FC236}">
                <a16:creationId xmlns:a16="http://schemas.microsoft.com/office/drawing/2014/main" id="{F45D3086-061C-4FF7-AED6-ED4C90D7C2DE}"/>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56571A7-792F-4FB6-892C-4A010E31BC75}"/>
              </a:ext>
            </a:extLst>
          </p:cNvPr>
          <p:cNvSpPr>
            <a:spLocks noGrp="1"/>
          </p:cNvSpPr>
          <p:nvPr>
            <p:ph type="dt" sz="half" idx="14"/>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54378EA7-B176-48EE-83A2-390C40299D74}"/>
              </a:ext>
            </a:extLst>
          </p:cNvPr>
          <p:cNvSpPr>
            <a:spLocks noGrp="1"/>
          </p:cNvSpPr>
          <p:nvPr>
            <p:ph type="ftr" sz="quarter" idx="15"/>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65C442E5-2EEC-4C1C-91D4-292BC2A37753}"/>
              </a:ext>
            </a:extLst>
          </p:cNvPr>
          <p:cNvSpPr>
            <a:spLocks noGrp="1"/>
          </p:cNvSpPr>
          <p:nvPr>
            <p:ph type="sldNum" sz="quarter" idx="16"/>
          </p:nvPr>
        </p:nvSpPr>
        <p:spPr/>
        <p:txBody>
          <a:bodyPr/>
          <a:lstStyle>
            <a:lvl1pPr>
              <a:defRPr smtClean="0"/>
            </a:lvl1pPr>
          </a:lstStyle>
          <a:p>
            <a:pPr>
              <a:defRPr/>
            </a:pPr>
            <a:fld id="{7395F5D1-7783-4EB9-B5DD-81C7C73182AA}" type="slidenum">
              <a:rPr lang="en-US" altLang="en-US"/>
              <a:pPr>
                <a:defRPr/>
              </a:pPr>
              <a:t>‹#›</a:t>
            </a:fld>
            <a:endParaRPr lang="en-US" altLang="en-US"/>
          </a:p>
        </p:txBody>
      </p:sp>
    </p:spTree>
    <p:extLst>
      <p:ext uri="{BB962C8B-B14F-4D97-AF65-F5344CB8AC3E}">
        <p14:creationId xmlns:p14="http://schemas.microsoft.com/office/powerpoint/2010/main" val="8308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7965591-45AF-4A26-AB6A-08EDD75CB6BA}"/>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F27DA64-99DA-468C-95FF-77B414469237}"/>
              </a:ext>
            </a:extLst>
          </p:cNvPr>
          <p:cNvSpPr>
            <a:spLocks noGrp="1"/>
          </p:cNvSpPr>
          <p:nvPr>
            <p:ph type="dt" sz="half" idx="14"/>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1221EF01-15FA-4521-B39A-DFFCFDF2FC85}"/>
              </a:ext>
            </a:extLst>
          </p:cNvPr>
          <p:cNvSpPr>
            <a:spLocks noGrp="1"/>
          </p:cNvSpPr>
          <p:nvPr>
            <p:ph type="ftr" sz="quarter" idx="15"/>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8328B303-C9A5-4537-B623-0D017D3FDC28}"/>
              </a:ext>
            </a:extLst>
          </p:cNvPr>
          <p:cNvSpPr>
            <a:spLocks noGrp="1"/>
          </p:cNvSpPr>
          <p:nvPr>
            <p:ph type="sldNum" sz="quarter" idx="16"/>
          </p:nvPr>
        </p:nvSpPr>
        <p:spPr/>
        <p:txBody>
          <a:bodyPr/>
          <a:lstStyle>
            <a:lvl1pPr>
              <a:defRPr smtClean="0"/>
            </a:lvl1pPr>
          </a:lstStyle>
          <a:p>
            <a:pPr>
              <a:defRPr/>
            </a:pPr>
            <a:fld id="{2F72E83E-906F-4738-A4A0-238F855E3556}" type="slidenum">
              <a:rPr lang="en-US" altLang="en-US"/>
              <a:pPr>
                <a:defRPr/>
              </a:pPr>
              <a:t>‹#›</a:t>
            </a:fld>
            <a:endParaRPr lang="en-US" altLang="en-US"/>
          </a:p>
        </p:txBody>
      </p:sp>
    </p:spTree>
    <p:extLst>
      <p:ext uri="{BB962C8B-B14F-4D97-AF65-F5344CB8AC3E}">
        <p14:creationId xmlns:p14="http://schemas.microsoft.com/office/powerpoint/2010/main" val="41789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89BD42-097F-427F-90BE-3DF138C731D5}"/>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C4FAC7D-6EBD-4279-A8A4-BE28F1ECBD9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BE4CD87-BB02-4739-AC7B-91D6155D836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36168A5-2BDC-43FD-A550-D778452B2E5B}"/>
              </a:ext>
            </a:extLst>
          </p:cNvPr>
          <p:cNvSpPr>
            <a:spLocks noGrp="1"/>
          </p:cNvSpPr>
          <p:nvPr>
            <p:ph type="sldNum" sz="quarter" idx="12"/>
          </p:nvPr>
        </p:nvSpPr>
        <p:spPr/>
        <p:txBody>
          <a:bodyPr/>
          <a:lstStyle>
            <a:lvl1pPr>
              <a:defRPr smtClean="0"/>
            </a:lvl1pPr>
          </a:lstStyle>
          <a:p>
            <a:pPr>
              <a:defRPr/>
            </a:pPr>
            <a:fld id="{5D58E7CA-DE9F-4DF0-9058-FF7D6CF85738}" type="slidenum">
              <a:rPr lang="en-US" altLang="en-US"/>
              <a:pPr>
                <a:defRPr/>
              </a:pPr>
              <a:t>‹#›</a:t>
            </a:fld>
            <a:endParaRPr lang="en-US" altLang="en-US"/>
          </a:p>
        </p:txBody>
      </p:sp>
    </p:spTree>
    <p:extLst>
      <p:ext uri="{BB962C8B-B14F-4D97-AF65-F5344CB8AC3E}">
        <p14:creationId xmlns:p14="http://schemas.microsoft.com/office/powerpoint/2010/main" val="114105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B482EE-9464-42F7-8AF4-15E6BDC6F5A2}"/>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AA9436C-D255-4770-ACF6-91F04106301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80E5712-26F3-45A5-8387-58FC8C81A6E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EC0E531-E1DC-4388-8CAE-521F1FBE4CA3}"/>
              </a:ext>
            </a:extLst>
          </p:cNvPr>
          <p:cNvSpPr>
            <a:spLocks noGrp="1"/>
          </p:cNvSpPr>
          <p:nvPr>
            <p:ph type="sldNum" sz="quarter" idx="12"/>
          </p:nvPr>
        </p:nvSpPr>
        <p:spPr/>
        <p:txBody>
          <a:bodyPr/>
          <a:lstStyle>
            <a:lvl1pPr>
              <a:defRPr smtClean="0"/>
            </a:lvl1pPr>
          </a:lstStyle>
          <a:p>
            <a:pPr>
              <a:defRPr/>
            </a:pPr>
            <a:fld id="{508F467E-A578-4121-8074-E2A60418FABB}" type="slidenum">
              <a:rPr lang="en-US" altLang="en-US"/>
              <a:pPr>
                <a:defRPr/>
              </a:pPr>
              <a:t>‹#›</a:t>
            </a:fld>
            <a:endParaRPr lang="en-US" altLang="en-US"/>
          </a:p>
        </p:txBody>
      </p:sp>
    </p:spTree>
    <p:extLst>
      <p:ext uri="{BB962C8B-B14F-4D97-AF65-F5344CB8AC3E}">
        <p14:creationId xmlns:p14="http://schemas.microsoft.com/office/powerpoint/2010/main" val="27985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2739BBB-DECD-47FC-AA9F-49EBD1DEE654}"/>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102B90D-BAFC-4606-9916-583D3D715E5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56B6791-870D-447C-A4D8-E7338AB162F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ACCA8E8-BB3E-4F04-8098-CE7F26B0EF05}"/>
              </a:ext>
            </a:extLst>
          </p:cNvPr>
          <p:cNvSpPr>
            <a:spLocks noGrp="1"/>
          </p:cNvSpPr>
          <p:nvPr>
            <p:ph type="sldNum" sz="quarter" idx="12"/>
          </p:nvPr>
        </p:nvSpPr>
        <p:spPr/>
        <p:txBody>
          <a:bodyPr/>
          <a:lstStyle>
            <a:lvl1pPr>
              <a:defRPr smtClean="0"/>
            </a:lvl1pPr>
          </a:lstStyle>
          <a:p>
            <a:pPr>
              <a:defRPr/>
            </a:pPr>
            <a:fld id="{D30C51E4-6F95-45F2-986B-300F15AAFE9F}" type="slidenum">
              <a:rPr lang="en-US" altLang="en-US"/>
              <a:pPr>
                <a:defRPr/>
              </a:pPr>
              <a:t>‹#›</a:t>
            </a:fld>
            <a:endParaRPr lang="en-US" altLang="en-US"/>
          </a:p>
        </p:txBody>
      </p:sp>
    </p:spTree>
    <p:extLst>
      <p:ext uri="{BB962C8B-B14F-4D97-AF65-F5344CB8AC3E}">
        <p14:creationId xmlns:p14="http://schemas.microsoft.com/office/powerpoint/2010/main" val="106408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1CACBA-65B9-4804-A2E0-29C51440D06C}"/>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A9CC648-832E-4BF7-93E6-339C4734AB2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467BAF3-96BC-4237-B17B-C4A3EE7C800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5C4549B-0283-4686-BC33-A6C922B8B243}"/>
              </a:ext>
            </a:extLst>
          </p:cNvPr>
          <p:cNvSpPr>
            <a:spLocks noGrp="1"/>
          </p:cNvSpPr>
          <p:nvPr>
            <p:ph type="sldNum" sz="quarter" idx="12"/>
          </p:nvPr>
        </p:nvSpPr>
        <p:spPr/>
        <p:txBody>
          <a:bodyPr/>
          <a:lstStyle>
            <a:lvl1pPr>
              <a:defRPr smtClean="0"/>
            </a:lvl1pPr>
          </a:lstStyle>
          <a:p>
            <a:pPr>
              <a:defRPr/>
            </a:pPr>
            <a:fld id="{3DF35062-8E65-462A-A829-AEDE77417C26}" type="slidenum">
              <a:rPr lang="en-US" altLang="en-US"/>
              <a:pPr>
                <a:defRPr/>
              </a:pPr>
              <a:t>‹#›</a:t>
            </a:fld>
            <a:endParaRPr lang="en-US" altLang="en-US"/>
          </a:p>
        </p:txBody>
      </p:sp>
    </p:spTree>
    <p:extLst>
      <p:ext uri="{BB962C8B-B14F-4D97-AF65-F5344CB8AC3E}">
        <p14:creationId xmlns:p14="http://schemas.microsoft.com/office/powerpoint/2010/main" val="360961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6DA788-1F80-402B-AFED-9A99AAF3BE5F}"/>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377ECF0D-E978-4ADB-AA57-11DAEE65A62E}"/>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92452928-CF0B-4FCE-A693-FF57FE78EA35}"/>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C5231A50-C076-43F8-BC2F-ECE456B5F530}"/>
              </a:ext>
            </a:extLst>
          </p:cNvPr>
          <p:cNvSpPr>
            <a:spLocks noGrp="1"/>
          </p:cNvSpPr>
          <p:nvPr>
            <p:ph type="sldNum" sz="quarter" idx="12"/>
          </p:nvPr>
        </p:nvSpPr>
        <p:spPr/>
        <p:txBody>
          <a:bodyPr/>
          <a:lstStyle>
            <a:lvl1pPr>
              <a:defRPr smtClean="0"/>
            </a:lvl1pPr>
          </a:lstStyle>
          <a:p>
            <a:pPr>
              <a:defRPr/>
            </a:pPr>
            <a:fld id="{073B07F0-282C-4C83-9E3C-29F90DD637B5}" type="slidenum">
              <a:rPr lang="en-US" altLang="en-US"/>
              <a:pPr>
                <a:defRPr/>
              </a:pPr>
              <a:t>‹#›</a:t>
            </a:fld>
            <a:endParaRPr lang="en-US" altLang="en-US"/>
          </a:p>
        </p:txBody>
      </p:sp>
    </p:spTree>
    <p:extLst>
      <p:ext uri="{BB962C8B-B14F-4D97-AF65-F5344CB8AC3E}">
        <p14:creationId xmlns:p14="http://schemas.microsoft.com/office/powerpoint/2010/main" val="95130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440BD8E-8CF1-4BC3-9A0D-1F1417EC8524}"/>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65C3883E-2121-4ED2-BA5C-318ECA2A127C}"/>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7">
            <a:extLst>
              <a:ext uri="{FF2B5EF4-FFF2-40B4-BE49-F238E27FC236}">
                <a16:creationId xmlns:a16="http://schemas.microsoft.com/office/drawing/2014/main" id="{524A3060-AA34-4118-A772-D2718F4BC53F}"/>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8">
            <a:extLst>
              <a:ext uri="{FF2B5EF4-FFF2-40B4-BE49-F238E27FC236}">
                <a16:creationId xmlns:a16="http://schemas.microsoft.com/office/drawing/2014/main" id="{707ACCA6-D109-4CE1-80E3-64518A13F4E6}"/>
              </a:ext>
            </a:extLst>
          </p:cNvPr>
          <p:cNvSpPr>
            <a:spLocks noGrp="1"/>
          </p:cNvSpPr>
          <p:nvPr>
            <p:ph type="sldNum" sz="quarter" idx="12"/>
          </p:nvPr>
        </p:nvSpPr>
        <p:spPr/>
        <p:txBody>
          <a:bodyPr/>
          <a:lstStyle>
            <a:lvl1pPr>
              <a:defRPr smtClean="0"/>
            </a:lvl1pPr>
          </a:lstStyle>
          <a:p>
            <a:pPr>
              <a:defRPr/>
            </a:pPr>
            <a:fld id="{ACB43EB5-71ED-4532-9D87-F3E7BE49BE21}" type="slidenum">
              <a:rPr lang="en-US" altLang="en-US"/>
              <a:pPr>
                <a:defRPr/>
              </a:pPr>
              <a:t>‹#›</a:t>
            </a:fld>
            <a:endParaRPr lang="en-US" altLang="en-US"/>
          </a:p>
        </p:txBody>
      </p:sp>
    </p:spTree>
    <p:extLst>
      <p:ext uri="{BB962C8B-B14F-4D97-AF65-F5344CB8AC3E}">
        <p14:creationId xmlns:p14="http://schemas.microsoft.com/office/powerpoint/2010/main" val="72708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0B2CF4-1095-4D5C-8FBA-31EEB4DEA27D}"/>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BCFE0895-4EA7-4AF6-B110-862CC0EB85C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3">
            <a:extLst>
              <a:ext uri="{FF2B5EF4-FFF2-40B4-BE49-F238E27FC236}">
                <a16:creationId xmlns:a16="http://schemas.microsoft.com/office/drawing/2014/main" id="{70D7A7F1-8711-48D5-ACD8-97E0E1A3DB4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4">
            <a:extLst>
              <a:ext uri="{FF2B5EF4-FFF2-40B4-BE49-F238E27FC236}">
                <a16:creationId xmlns:a16="http://schemas.microsoft.com/office/drawing/2014/main" id="{E386C75B-2904-44F9-890E-CF48E5353166}"/>
              </a:ext>
            </a:extLst>
          </p:cNvPr>
          <p:cNvSpPr>
            <a:spLocks noGrp="1"/>
          </p:cNvSpPr>
          <p:nvPr>
            <p:ph type="sldNum" sz="quarter" idx="12"/>
          </p:nvPr>
        </p:nvSpPr>
        <p:spPr/>
        <p:txBody>
          <a:bodyPr/>
          <a:lstStyle>
            <a:lvl1pPr>
              <a:defRPr smtClean="0"/>
            </a:lvl1pPr>
          </a:lstStyle>
          <a:p>
            <a:pPr>
              <a:defRPr/>
            </a:pPr>
            <a:fld id="{36F4FB1B-4BEC-4CB3-84D8-798B5535D101}" type="slidenum">
              <a:rPr lang="en-US" altLang="en-US"/>
              <a:pPr>
                <a:defRPr/>
              </a:pPr>
              <a:t>‹#›</a:t>
            </a:fld>
            <a:endParaRPr lang="en-US" altLang="en-US"/>
          </a:p>
        </p:txBody>
      </p:sp>
    </p:spTree>
    <p:extLst>
      <p:ext uri="{BB962C8B-B14F-4D97-AF65-F5344CB8AC3E}">
        <p14:creationId xmlns:p14="http://schemas.microsoft.com/office/powerpoint/2010/main" val="107244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41F549-4000-4FF3-AD6A-C1675AE6B762}"/>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B7588F8-E809-4CD1-B14B-6EB206B8292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F8A7185-3A55-4EDE-8BDF-A9033772E679}"/>
              </a:ext>
            </a:extLst>
          </p:cNvPr>
          <p:cNvSpPr>
            <a:spLocks noGrp="1"/>
          </p:cNvSpPr>
          <p:nvPr>
            <p:ph type="sldNum" sz="quarter" idx="12"/>
          </p:nvPr>
        </p:nvSpPr>
        <p:spPr/>
        <p:txBody>
          <a:bodyPr/>
          <a:lstStyle>
            <a:lvl1pPr>
              <a:defRPr/>
            </a:lvl1pPr>
          </a:lstStyle>
          <a:p>
            <a:pPr>
              <a:defRPr/>
            </a:pPr>
            <a:fld id="{223C0DBB-0BE4-480C-B36F-CC851B8476B6}" type="slidenum">
              <a:rPr lang="en-US" altLang="en-US"/>
              <a:pPr>
                <a:defRPr/>
              </a:pPr>
              <a:t>‹#›</a:t>
            </a:fld>
            <a:endParaRPr lang="en-US" altLang="en-US"/>
          </a:p>
        </p:txBody>
      </p:sp>
    </p:spTree>
    <p:extLst>
      <p:ext uri="{BB962C8B-B14F-4D97-AF65-F5344CB8AC3E}">
        <p14:creationId xmlns:p14="http://schemas.microsoft.com/office/powerpoint/2010/main" val="3009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EFEE2F3-C135-45C0-8947-4FAA1610225D}"/>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DAFB44B-B412-4379-B280-097DE446D4A2}"/>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9FF11A8B-5576-4777-9F00-DAAEDD1FFBC9}"/>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A68463F2-51F6-4DFB-9EA7-41620806F75F}"/>
              </a:ext>
            </a:extLst>
          </p:cNvPr>
          <p:cNvSpPr>
            <a:spLocks noGrp="1"/>
          </p:cNvSpPr>
          <p:nvPr>
            <p:ph type="sldNum" sz="quarter" idx="12"/>
          </p:nvPr>
        </p:nvSpPr>
        <p:spPr/>
        <p:txBody>
          <a:bodyPr/>
          <a:lstStyle>
            <a:lvl1pPr>
              <a:defRPr smtClean="0"/>
            </a:lvl1pPr>
          </a:lstStyle>
          <a:p>
            <a:pPr>
              <a:defRPr/>
            </a:pPr>
            <a:fld id="{90BC7EBB-4554-4799-8F46-992425677B3F}" type="slidenum">
              <a:rPr lang="en-US" altLang="en-US"/>
              <a:pPr>
                <a:defRPr/>
              </a:pPr>
              <a:t>‹#›</a:t>
            </a:fld>
            <a:endParaRPr lang="en-US" altLang="en-US"/>
          </a:p>
        </p:txBody>
      </p:sp>
    </p:spTree>
    <p:extLst>
      <p:ext uri="{BB962C8B-B14F-4D97-AF65-F5344CB8AC3E}">
        <p14:creationId xmlns:p14="http://schemas.microsoft.com/office/powerpoint/2010/main" val="159047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DA29114-DC35-43E5-ACBD-72C1E462D2A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8C2E70F0-A9FE-45CC-A5AE-BA0B592C401F}"/>
              </a:ext>
            </a:extLst>
          </p:cNvPr>
          <p:cNvSpPr>
            <a:spLocks noGrp="1"/>
          </p:cNvSpPr>
          <p:nvPr>
            <p:ph type="ftr" sz="quarter" idx="11"/>
          </p:nvPr>
        </p:nvSpPr>
        <p:spPr/>
        <p:txBody>
          <a:bodyPr rtlCol="0"/>
          <a:lstStyle>
            <a:lvl1pPr>
              <a:defRPr>
                <a:latin typeface="+mn-lt"/>
                <a:ea typeface="Times New Roman" charset="0"/>
                <a:cs typeface="Times New Roman" charset="0"/>
              </a:defRPr>
            </a:lvl1pPr>
          </a:lstStyle>
          <a:p>
            <a:pPr>
              <a:defRPr/>
            </a:pPr>
            <a:r>
              <a:rPr lang="en-US"/>
              <a:t>
              </a:t>
            </a:r>
            <a:endParaRPr lang="en-US" dirty="0"/>
          </a:p>
        </p:txBody>
      </p:sp>
      <p:sp>
        <p:nvSpPr>
          <p:cNvPr id="7" name="Slide Number Placeholder 6">
            <a:extLst>
              <a:ext uri="{FF2B5EF4-FFF2-40B4-BE49-F238E27FC236}">
                <a16:creationId xmlns:a16="http://schemas.microsoft.com/office/drawing/2014/main" id="{0BE71A26-875B-42FC-A0C8-BA88533184C9}"/>
              </a:ext>
            </a:extLst>
          </p:cNvPr>
          <p:cNvSpPr>
            <a:spLocks noGrp="1"/>
          </p:cNvSpPr>
          <p:nvPr>
            <p:ph type="sldNum" sz="quarter" idx="12"/>
          </p:nvPr>
        </p:nvSpPr>
        <p:spPr/>
        <p:txBody>
          <a:bodyPr/>
          <a:lstStyle>
            <a:lvl1pPr>
              <a:defRPr smtClean="0"/>
            </a:lvl1pPr>
          </a:lstStyle>
          <a:p>
            <a:pPr>
              <a:defRPr/>
            </a:pPr>
            <a:fld id="{1A7757B0-C0B3-431D-B2DB-C3A8464C39F7}" type="slidenum">
              <a:rPr lang="en-US" altLang="en-US"/>
              <a:pPr>
                <a:defRPr/>
              </a:pPr>
              <a:t>‹#›</a:t>
            </a:fld>
            <a:endParaRPr lang="en-US" altLang="en-US"/>
          </a:p>
        </p:txBody>
      </p:sp>
    </p:spTree>
    <p:extLst>
      <p:ext uri="{BB962C8B-B14F-4D97-AF65-F5344CB8AC3E}">
        <p14:creationId xmlns:p14="http://schemas.microsoft.com/office/powerpoint/2010/main" val="124719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5845A526-E59B-44DE-9067-1EBEFB46A350}"/>
              </a:ext>
            </a:extLst>
          </p:cNvPr>
          <p:cNvGrpSpPr>
            <a:grpSpLocks/>
          </p:cNvGrpSpPr>
          <p:nvPr/>
        </p:nvGrpSpPr>
        <p:grpSpPr bwMode="auto">
          <a:xfrm>
            <a:off x="0" y="0"/>
            <a:ext cx="9151938" cy="6858000"/>
            <a:chOff x="0" y="0"/>
            <a:chExt cx="9152467" cy="6858000"/>
          </a:xfrm>
        </p:grpSpPr>
        <p:pic>
          <p:nvPicPr>
            <p:cNvPr id="1032" name="Picture 7" descr="SD-PanelContent.png">
              <a:extLst>
                <a:ext uri="{FF2B5EF4-FFF2-40B4-BE49-F238E27FC236}">
                  <a16:creationId xmlns:a16="http://schemas.microsoft.com/office/drawing/2014/main" id="{D9695A25-78CD-4178-8AE4-F8A09A589D89}"/>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B4BE1F5-94AC-4464-B5D8-FF16F2ED9524}"/>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8824FEBC-C480-4E49-8942-397450573EB2}"/>
                </a:ext>
              </a:extLst>
            </p:cNvPr>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B5CFFB07-3277-4EED-A086-CCB760A1E757}"/>
                </a:ext>
              </a:extLst>
            </p:cNvPr>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74D184A4-D198-4481-ABCD-1637CACF274A}"/>
              </a:ext>
            </a:extLst>
          </p:cNvPr>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B6FE563-5645-46CD-82D4-A70F0C01D54F}"/>
              </a:ext>
            </a:extLst>
          </p:cNvPr>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EA4033E-66C8-45B0-9743-AF61809104CE}"/>
              </a:ext>
            </a:extLst>
          </p:cNvPr>
          <p:cNvSpPr>
            <a:spLocks noGrp="1"/>
          </p:cNvSpPr>
          <p:nvPr>
            <p:ph type="dt" sz="half" idx="2"/>
          </p:nvPr>
        </p:nvSpPr>
        <p:spPr>
          <a:xfrm>
            <a:off x="6356350" y="5961063"/>
            <a:ext cx="1149350"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a:defRPr/>
            </a:pPr>
            <a:endParaRPr lang="en-US" altLang="en-US"/>
          </a:p>
        </p:txBody>
      </p:sp>
      <p:sp>
        <p:nvSpPr>
          <p:cNvPr id="5" name="Footer Placeholder 4">
            <a:extLst>
              <a:ext uri="{FF2B5EF4-FFF2-40B4-BE49-F238E27FC236}">
                <a16:creationId xmlns:a16="http://schemas.microsoft.com/office/drawing/2014/main" id="{345933DD-B36D-495C-8EC5-B001A9A6E937}"/>
              </a:ext>
            </a:extLst>
          </p:cNvPr>
          <p:cNvSpPr>
            <a:spLocks noGrp="1"/>
          </p:cNvSpPr>
          <p:nvPr>
            <p:ph type="ftr" sz="quarter" idx="3"/>
          </p:nvPr>
        </p:nvSpPr>
        <p:spPr>
          <a:xfrm>
            <a:off x="1176338" y="5961063"/>
            <a:ext cx="5105400" cy="279400"/>
          </a:xfrm>
          <a:prstGeom prst="rect">
            <a:avLst/>
          </a:prstGeom>
        </p:spPr>
        <p:txBody>
          <a:bodyPr vert="horz" wrap="square" lIns="91440" tIns="45720" rIns="91440" bIns="45720" numCol="1" anchor="ctr" anchorCtr="0" compatLnSpc="1">
            <a:prstTxWarp prst="textNoShape">
              <a:avLst/>
            </a:prstTxWarp>
          </a:bodyPr>
          <a:lstStyle>
            <a:lvl1pPr>
              <a:defRPr sz="1000">
                <a:latin typeface="Garamond" panose="02020404030301010803" pitchFamily="18" charset="0"/>
              </a:defRPr>
            </a:lvl1pPr>
          </a:lstStyle>
          <a:p>
            <a:pPr>
              <a:defRPr/>
            </a:pPr>
            <a:endParaRPr lang="en-US" altLang="en-US"/>
          </a:p>
        </p:txBody>
      </p:sp>
      <p:sp>
        <p:nvSpPr>
          <p:cNvPr id="6" name="Slide Number Placeholder 5">
            <a:extLst>
              <a:ext uri="{FF2B5EF4-FFF2-40B4-BE49-F238E27FC236}">
                <a16:creationId xmlns:a16="http://schemas.microsoft.com/office/drawing/2014/main" id="{20D1A18F-C7E3-4480-A1F2-B211BDF14DD6}"/>
              </a:ext>
            </a:extLst>
          </p:cNvPr>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Garamond" panose="02020404030301010803" pitchFamily="18" charset="0"/>
              </a:defRPr>
            </a:lvl1pPr>
          </a:lstStyle>
          <a:p>
            <a:pPr>
              <a:defRPr/>
            </a:pPr>
            <a:fld id="{6C3E6C14-BA3B-4C7C-83C0-C124637BA6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46" r:id="rId7"/>
    <p:sldLayoutId id="2147484555" r:id="rId8"/>
    <p:sldLayoutId id="2147484556" r:id="rId9"/>
    <p:sldLayoutId id="2147484547" r:id="rId10"/>
    <p:sldLayoutId id="2147484557" r:id="rId11"/>
    <p:sldLayoutId id="2147484558" r:id="rId12"/>
    <p:sldLayoutId id="2147484548" r:id="rId13"/>
    <p:sldLayoutId id="2147484559" r:id="rId14"/>
    <p:sldLayoutId id="2147484560" r:id="rId15"/>
    <p:sldLayoutId id="2147484561" r:id="rId16"/>
    <p:sldLayoutId id="2147484562"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charset="0"/>
        </a:defRPr>
      </a:lvl2pPr>
      <a:lvl3pPr algn="ctr" defTabSz="457200" rtl="0" eaLnBrk="0" fontAlgn="base" hangingPunct="0">
        <a:spcBef>
          <a:spcPct val="0"/>
        </a:spcBef>
        <a:spcAft>
          <a:spcPct val="0"/>
        </a:spcAft>
        <a:defRPr sz="4000">
          <a:solidFill>
            <a:srgbClr val="262626"/>
          </a:solidFill>
          <a:latin typeface="Garamond" charset="0"/>
        </a:defRPr>
      </a:lvl3pPr>
      <a:lvl4pPr algn="ctr" defTabSz="457200" rtl="0" eaLnBrk="0" fontAlgn="base" hangingPunct="0">
        <a:spcBef>
          <a:spcPct val="0"/>
        </a:spcBef>
        <a:spcAft>
          <a:spcPct val="0"/>
        </a:spcAft>
        <a:defRPr sz="4000">
          <a:solidFill>
            <a:srgbClr val="262626"/>
          </a:solidFill>
          <a:latin typeface="Garamond" charset="0"/>
        </a:defRPr>
      </a:lvl4pPr>
      <a:lvl5pPr algn="ctr" defTabSz="457200" rtl="0" eaLnBrk="0" fontAlgn="base" hangingPunct="0">
        <a:spcBef>
          <a:spcPct val="0"/>
        </a:spcBef>
        <a:spcAft>
          <a:spcPct val="0"/>
        </a:spcAft>
        <a:defRPr sz="4000">
          <a:solidFill>
            <a:srgbClr val="262626"/>
          </a:solidFill>
          <a:latin typeface="Garamond"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D4122B3-113F-4B66-AD05-65B779075EDE}"/>
              </a:ext>
            </a:extLst>
          </p:cNvPr>
          <p:cNvSpPr txBox="1">
            <a:spLocks noChangeArrowheads="1"/>
          </p:cNvSpPr>
          <p:nvPr/>
        </p:nvSpPr>
        <p:spPr>
          <a:xfrm>
            <a:off x="304800" y="2590800"/>
            <a:ext cx="8305800" cy="1219200"/>
          </a:xfrm>
          <a:prstGeom prst="rect">
            <a:avLst/>
          </a:prstGeom>
          <a:ln w="28575">
            <a:miter lim="800000"/>
            <a:headEnd/>
            <a:tailEnd/>
          </a:ln>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altLang="en-US" sz="4800" b="1" dirty="0">
                <a:solidFill>
                  <a:schemeClr val="accent4">
                    <a:lumMod val="50000"/>
                  </a:schemeClr>
                </a:solidFill>
                <a:latin typeface="Arial" charset="0"/>
                <a:ea typeface="Arial" charset="0"/>
                <a:cs typeface="Arial" charset="0"/>
              </a:rPr>
              <a:t>Glucose Metabolism</a:t>
            </a:r>
            <a:br>
              <a:rPr lang="en-US" altLang="en-US" sz="4800" b="1" dirty="0">
                <a:solidFill>
                  <a:schemeClr val="accent4">
                    <a:lumMod val="50000"/>
                  </a:schemeClr>
                </a:solidFill>
                <a:latin typeface="Arial" charset="0"/>
                <a:ea typeface="Arial" charset="0"/>
                <a:cs typeface="Arial" charset="0"/>
              </a:rPr>
            </a:br>
            <a:r>
              <a:rPr lang="en-US" altLang="en-US" sz="4800" b="1" dirty="0">
                <a:solidFill>
                  <a:schemeClr val="accent4">
                    <a:lumMod val="50000"/>
                  </a:schemeClr>
                </a:solidFill>
                <a:latin typeface="Arial" charset="0"/>
                <a:ea typeface="Arial" charset="0"/>
                <a:cs typeface="Arial" charset="0"/>
              </a:rPr>
              <a:t>(Glycolysis)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5EE1FD3-DBFB-4056-A97B-42DE81ED8F42}"/>
              </a:ext>
            </a:extLst>
          </p:cNvPr>
          <p:cNvSpPr>
            <a:spLocks noGrp="1"/>
          </p:cNvSpPr>
          <p:nvPr>
            <p:ph type="title"/>
          </p:nvPr>
        </p:nvSpPr>
        <p:spPr/>
        <p:txBody>
          <a:bodyPr/>
          <a:lstStyle/>
          <a:p>
            <a:r>
              <a:rPr lang="en-US" altLang="en-US" b="1">
                <a:ln>
                  <a:noFill/>
                </a:ln>
              </a:rPr>
              <a:t>Glucokinase (GK) Regulation</a:t>
            </a:r>
          </a:p>
        </p:txBody>
      </p:sp>
      <p:sp>
        <p:nvSpPr>
          <p:cNvPr id="25603" name="Content Placeholder 2">
            <a:extLst>
              <a:ext uri="{FF2B5EF4-FFF2-40B4-BE49-F238E27FC236}">
                <a16:creationId xmlns:a16="http://schemas.microsoft.com/office/drawing/2014/main" id="{1C492631-4971-4609-8E2A-565BAA73C80C}"/>
              </a:ext>
            </a:extLst>
          </p:cNvPr>
          <p:cNvSpPr>
            <a:spLocks noGrp="1"/>
          </p:cNvSpPr>
          <p:nvPr>
            <p:ph idx="1"/>
          </p:nvPr>
        </p:nvSpPr>
        <p:spPr>
          <a:xfrm>
            <a:off x="762000" y="2362200"/>
            <a:ext cx="4876800" cy="3521075"/>
          </a:xfrm>
        </p:spPr>
        <p:txBody>
          <a:bodyPr/>
          <a:lstStyle/>
          <a:p>
            <a:pPr algn="just"/>
            <a:r>
              <a:rPr lang="en-US" altLang="en-US" sz="2200">
                <a:latin typeface="Times New Roman" panose="02020603050405020304" pitchFamily="18" charset="0"/>
                <a:cs typeface="Times New Roman" panose="02020603050405020304" pitchFamily="18" charset="0"/>
              </a:rPr>
              <a:t>In the presence of high fructose-6-phosphate, GK translocates and binds tightly to </a:t>
            </a:r>
            <a:r>
              <a:rPr lang="en-US" altLang="en-US" sz="2200">
                <a:solidFill>
                  <a:srgbClr val="FF0000"/>
                </a:solidFill>
                <a:latin typeface="Times New Roman" panose="02020603050405020304" pitchFamily="18" charset="0"/>
                <a:cs typeface="Times New Roman" panose="02020603050405020304" pitchFamily="18" charset="0"/>
              </a:rPr>
              <a:t>GKRP </a:t>
            </a:r>
            <a:r>
              <a:rPr lang="en-US" altLang="en-US" sz="2200">
                <a:latin typeface="Times New Roman" panose="02020603050405020304" pitchFamily="18" charset="0"/>
                <a:cs typeface="Times New Roman" panose="02020603050405020304" pitchFamily="18" charset="0"/>
              </a:rPr>
              <a:t>(glucokinase regulatory protein) in the nucleus, making it inactive </a:t>
            </a:r>
          </a:p>
          <a:p>
            <a:pPr algn="just">
              <a:buFont typeface="Arial" panose="020B0604020202020204" pitchFamily="34" charset="0"/>
              <a:buNone/>
            </a:pPr>
            <a:endParaRPr lang="en-US" altLang="en-US" sz="2200">
              <a:latin typeface="Times New Roman" panose="02020603050405020304" pitchFamily="18" charset="0"/>
              <a:cs typeface="Times New Roman" panose="02020603050405020304" pitchFamily="18" charset="0"/>
            </a:endParaRPr>
          </a:p>
          <a:p>
            <a:pPr algn="just"/>
            <a:r>
              <a:rPr lang="en-US" altLang="en-US" sz="2200">
                <a:latin typeface="Times New Roman" panose="02020603050405020304" pitchFamily="18" charset="0"/>
                <a:cs typeface="Times New Roman" panose="02020603050405020304" pitchFamily="18" charset="0"/>
              </a:rPr>
              <a:t>When glucose levels are high in blood and hepatocytes (GLUT-2), GK is released from GKRP and enters the cytosol</a:t>
            </a:r>
          </a:p>
        </p:txBody>
      </p:sp>
      <p:pic>
        <p:nvPicPr>
          <p:cNvPr id="29700" name="Picture 2" descr="It is not product inhibited. &#10;In the presence of high fructose-6-phosphate, glucokinase translocates and binds tightly to GKRP (glucokinase regulatory protein) in the nucleus, making it inactive. When glucose levels are high in blood and hepatocytes (GLU">
            <a:extLst>
              <a:ext uri="{FF2B5EF4-FFF2-40B4-BE49-F238E27FC236}">
                <a16:creationId xmlns:a16="http://schemas.microsoft.com/office/drawing/2014/main" id="{5D016005-DBF4-4235-A35F-545355440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90800"/>
            <a:ext cx="281463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C5FC075-0C03-4757-B9D5-7F3302AE5699}"/>
              </a:ext>
            </a:extLst>
          </p:cNvPr>
          <p:cNvSpPr>
            <a:spLocks noGrp="1"/>
          </p:cNvSpPr>
          <p:nvPr>
            <p:ph type="title"/>
          </p:nvPr>
        </p:nvSpPr>
        <p:spPr>
          <a:xfrm>
            <a:off x="1447800" y="914400"/>
            <a:ext cx="6553200" cy="9144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Regulation: PFK-1</a:t>
            </a:r>
            <a:endParaRPr lang="en-US" altLang="en-US" sz="3600" b="1" baseline="30000">
              <a:ln>
                <a:noFill/>
              </a:ln>
              <a:solidFill>
                <a:srgbClr val="511E19"/>
              </a:solidFill>
              <a:latin typeface="Arial" panose="020B0604020202020204" pitchFamily="34" charset="0"/>
              <a:cs typeface="Arial" panose="020B0604020202020204" pitchFamily="34" charset="0"/>
            </a:endParaRPr>
          </a:p>
        </p:txBody>
      </p:sp>
      <p:grpSp>
        <p:nvGrpSpPr>
          <p:cNvPr id="30723" name="Group 1">
            <a:extLst>
              <a:ext uri="{FF2B5EF4-FFF2-40B4-BE49-F238E27FC236}">
                <a16:creationId xmlns:a16="http://schemas.microsoft.com/office/drawing/2014/main" id="{88EE959D-F271-40A7-A843-0D1EBF751C5E}"/>
              </a:ext>
            </a:extLst>
          </p:cNvPr>
          <p:cNvGrpSpPr>
            <a:grpSpLocks noChangeAspect="1"/>
          </p:cNvGrpSpPr>
          <p:nvPr/>
        </p:nvGrpSpPr>
        <p:grpSpPr bwMode="auto">
          <a:xfrm>
            <a:off x="3105150" y="2362200"/>
            <a:ext cx="2940050" cy="3924300"/>
            <a:chOff x="3105150" y="1741488"/>
            <a:chExt cx="3500438" cy="4672012"/>
          </a:xfrm>
        </p:grpSpPr>
        <p:pic>
          <p:nvPicPr>
            <p:cNvPr id="30724" name="Picture 2" descr="D:\Arun-Backup\project\Ferrier\Image_Bank\image_bank\images\jpg\figure_8.16.jpg">
              <a:extLst>
                <a:ext uri="{FF2B5EF4-FFF2-40B4-BE49-F238E27FC236}">
                  <a16:creationId xmlns:a16="http://schemas.microsoft.com/office/drawing/2014/main" id="{ADBB46C6-E4E5-4A3D-919A-2BC9A64EF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1741488"/>
              <a:ext cx="3500438"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E66C4522-5012-40FA-B0CC-66BC5F31BA75}"/>
                </a:ext>
              </a:extLst>
            </p:cNvPr>
            <p:cNvSpPr/>
            <p:nvPr/>
          </p:nvSpPr>
          <p:spPr>
            <a:xfrm>
              <a:off x="3277148" y="1828427"/>
              <a:ext cx="3199914" cy="26667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endParaRPr lang="en-US" altLang="en-US">
                <a:solidFill>
                  <a:srgbClr val="FFFFFF"/>
                </a:solidFill>
                <a:latin typeface="Garamond" panose="02020404030301010803"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Arun-Backup\project\Ferrier\Image_Bank\image_bank\images\jpg\figure_8.19.jpg">
            <a:extLst>
              <a:ext uri="{FF2B5EF4-FFF2-40B4-BE49-F238E27FC236}">
                <a16:creationId xmlns:a16="http://schemas.microsoft.com/office/drawing/2014/main" id="{8A11427C-0B6B-48B0-B8C2-18A941438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2133600"/>
            <a:ext cx="31654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7">
            <a:extLst>
              <a:ext uri="{FF2B5EF4-FFF2-40B4-BE49-F238E27FC236}">
                <a16:creationId xmlns:a16="http://schemas.microsoft.com/office/drawing/2014/main" id="{3C74A1E5-128C-450B-B839-DE3F05F714C3}"/>
              </a:ext>
            </a:extLst>
          </p:cNvPr>
          <p:cNvSpPr txBox="1">
            <a:spLocks noChangeArrowheads="1"/>
          </p:cNvSpPr>
          <p:nvPr/>
        </p:nvSpPr>
        <p:spPr bwMode="auto">
          <a:xfrm>
            <a:off x="1143000" y="914400"/>
            <a:ext cx="685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Pyruvate Kinase</a:t>
            </a:r>
            <a:br>
              <a:rPr lang="en-US" altLang="en-US" sz="3600" b="1">
                <a:solidFill>
                  <a:srgbClr val="511E19"/>
                </a:solidFill>
                <a:latin typeface="Arial" panose="020B0604020202020204" pitchFamily="34" charset="0"/>
                <a:cs typeface="Arial" panose="020B0604020202020204" pitchFamily="34" charset="0"/>
              </a:rPr>
            </a:br>
            <a:r>
              <a:rPr lang="en-US" altLang="en-US" sz="3600" b="1">
                <a:solidFill>
                  <a:srgbClr val="511E19"/>
                </a:solidFill>
                <a:latin typeface="Arial" panose="020B0604020202020204" pitchFamily="34" charset="0"/>
                <a:cs typeface="Arial" panose="020B0604020202020204" pitchFamily="34" charset="0"/>
              </a:rPr>
              <a:t>Covalent Modification</a:t>
            </a:r>
            <a:endParaRPr lang="en-US" altLang="en-US" sz="3600" b="1" baseline="30000">
              <a:solidFill>
                <a:srgbClr val="511E19"/>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963DAE3C-E281-4AAF-A6E8-822F963C3F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60388"/>
            <a:ext cx="2989263"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DEA651C0-ED8A-471E-8326-FB537B3CBCF8}"/>
              </a:ext>
            </a:extLst>
          </p:cNvPr>
          <p:cNvSpPr txBox="1">
            <a:spLocks noChangeArrowheads="1"/>
          </p:cNvSpPr>
          <p:nvPr/>
        </p:nvSpPr>
        <p:spPr bwMode="auto">
          <a:xfrm>
            <a:off x="592138" y="914400"/>
            <a:ext cx="4741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200" b="1">
                <a:solidFill>
                  <a:srgbClr val="511E19"/>
                </a:solidFill>
                <a:latin typeface="Arial" panose="020B0604020202020204" pitchFamily="34" charset="0"/>
                <a:cs typeface="Arial" panose="020B0604020202020204" pitchFamily="34" charset="0"/>
              </a:rPr>
              <a:t>Pyruvate Kinase Deficiency</a:t>
            </a:r>
            <a:br>
              <a:rPr lang="en-US" altLang="en-US" sz="3200" b="1">
                <a:solidFill>
                  <a:srgbClr val="511E19"/>
                </a:solidFill>
                <a:latin typeface="Arial" panose="020B0604020202020204" pitchFamily="34" charset="0"/>
                <a:cs typeface="Arial" panose="020B0604020202020204" pitchFamily="34" charset="0"/>
              </a:rPr>
            </a:br>
            <a:r>
              <a:rPr lang="en-US" altLang="en-US" sz="3200" b="1">
                <a:solidFill>
                  <a:srgbClr val="511E19"/>
                </a:solidFill>
                <a:latin typeface="Arial" panose="020B0604020202020204" pitchFamily="34" charset="0"/>
                <a:cs typeface="Arial" panose="020B0604020202020204" pitchFamily="34" charset="0"/>
              </a:rPr>
              <a:t>Hemolytic Anemia</a:t>
            </a:r>
            <a:endParaRPr lang="en-US" altLang="en-US" sz="3200" b="1" baseline="30000">
              <a:solidFill>
                <a:srgbClr val="511E19"/>
              </a:solidFill>
              <a:latin typeface="Arial" panose="020B0604020202020204" pitchFamily="34" charset="0"/>
              <a:cs typeface="Arial" panose="020B0604020202020204" pitchFamily="34" charset="0"/>
            </a:endParaRPr>
          </a:p>
        </p:txBody>
      </p:sp>
      <p:sp>
        <p:nvSpPr>
          <p:cNvPr id="32772" name="TextBox 7">
            <a:extLst>
              <a:ext uri="{FF2B5EF4-FFF2-40B4-BE49-F238E27FC236}">
                <a16:creationId xmlns:a16="http://schemas.microsoft.com/office/drawing/2014/main" id="{2244BEE1-350B-43A4-B770-EB690D03A208}"/>
              </a:ext>
            </a:extLst>
          </p:cNvPr>
          <p:cNvSpPr txBox="1">
            <a:spLocks noChangeArrowheads="1"/>
          </p:cNvSpPr>
          <p:nvPr/>
        </p:nvSpPr>
        <p:spPr bwMode="auto">
          <a:xfrm>
            <a:off x="820738" y="3078163"/>
            <a:ext cx="4741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t>PK Mutation may lead to:</a:t>
            </a:r>
          </a:p>
          <a:p>
            <a:pPr lvl="1" eaLnBrk="1" hangingPunct="1">
              <a:buFont typeface="Calibri Light" panose="020F0302020204030204" pitchFamily="34" charset="0"/>
              <a:buAutoNum type="arabicPeriod"/>
            </a:pPr>
            <a:r>
              <a:rPr lang="en-US" altLang="en-US" sz="2000"/>
              <a:t>Altered Enz. Kinetics.</a:t>
            </a:r>
          </a:p>
          <a:p>
            <a:pPr lvl="1" eaLnBrk="1" hangingPunct="1">
              <a:buFont typeface="Calibri Light" panose="020F0302020204030204" pitchFamily="34" charset="0"/>
              <a:buAutoNum type="arabicPeriod"/>
            </a:pPr>
            <a:r>
              <a:rPr lang="en-US" altLang="en-US" sz="2000"/>
              <a:t>Altered response to activator.</a:t>
            </a:r>
          </a:p>
          <a:p>
            <a:pPr lvl="1" eaLnBrk="1" hangingPunct="1">
              <a:buFont typeface="Calibri Light" panose="020F0302020204030204" pitchFamily="34" charset="0"/>
              <a:buAutoNum type="arabicPeriod"/>
            </a:pPr>
            <a:r>
              <a:rPr lang="en-US" altLang="en-US" sz="2000"/>
              <a:t>Decreased the amount of the Enz. or its stability</a:t>
            </a:r>
          </a:p>
          <a:p>
            <a:pPr eaLnBrk="1" hangingPunct="1">
              <a:buFont typeface="Calibri Light" panose="020F0302020204030204" pitchFamily="34" charset="0"/>
              <a:buAutoNum type="arabicPeriod"/>
            </a:pPr>
            <a:endParaRPr lang="en-US"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CABBA60D-A9E4-4E4B-98A2-1E564607E4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60388"/>
            <a:ext cx="288925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0D308A9A-E83A-4F7B-ADC3-F8924E5FE816}"/>
              </a:ext>
            </a:extLst>
          </p:cNvPr>
          <p:cNvSpPr txBox="1">
            <a:spLocks noChangeArrowheads="1"/>
          </p:cNvSpPr>
          <p:nvPr/>
        </p:nvSpPr>
        <p:spPr bwMode="auto">
          <a:xfrm>
            <a:off x="609600" y="914400"/>
            <a:ext cx="502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Long-Term Regulation of Glycolysis</a:t>
            </a:r>
            <a:endParaRPr lang="en-US" altLang="en-US" sz="3600" b="1" baseline="30000">
              <a:solidFill>
                <a:srgbClr val="511E19"/>
              </a:solidFill>
              <a:latin typeface="Arial" panose="020B0604020202020204" pitchFamily="34" charset="0"/>
              <a:cs typeface="Arial" panose="020B0604020202020204" pitchFamily="34" charset="0"/>
            </a:endParaRPr>
          </a:p>
        </p:txBody>
      </p:sp>
      <p:sp>
        <p:nvSpPr>
          <p:cNvPr id="33796" name="TextBox 4">
            <a:extLst>
              <a:ext uri="{FF2B5EF4-FFF2-40B4-BE49-F238E27FC236}">
                <a16:creationId xmlns:a16="http://schemas.microsoft.com/office/drawing/2014/main" id="{15D359BD-A910-4260-92FF-7623C04198D4}"/>
              </a:ext>
            </a:extLst>
          </p:cNvPr>
          <p:cNvSpPr txBox="1">
            <a:spLocks noChangeArrowheads="1"/>
          </p:cNvSpPr>
          <p:nvPr/>
        </p:nvSpPr>
        <p:spPr bwMode="auto">
          <a:xfrm>
            <a:off x="1393825" y="3048000"/>
            <a:ext cx="317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t>Insulin:</a:t>
            </a:r>
            <a:r>
              <a:rPr lang="en-US" altLang="en-US" sz="2000"/>
              <a:t> </a:t>
            </a:r>
            <a:r>
              <a:rPr lang="en-US" altLang="en-US" sz="2000">
                <a:solidFill>
                  <a:srgbClr val="002060"/>
                </a:solidFill>
              </a:rPr>
              <a:t>Induction</a:t>
            </a:r>
          </a:p>
          <a:p>
            <a:pPr eaLnBrk="1" hangingPunct="1"/>
            <a:endParaRPr lang="en-US" altLang="en-US" sz="2000"/>
          </a:p>
          <a:p>
            <a:pPr eaLnBrk="1" hangingPunct="1"/>
            <a:r>
              <a:rPr lang="en-US" altLang="en-US" sz="2000" b="1"/>
              <a:t>Glucagon:</a:t>
            </a:r>
            <a:r>
              <a:rPr lang="en-US" altLang="en-US" sz="2000"/>
              <a:t> </a:t>
            </a:r>
            <a:r>
              <a:rPr lang="en-US" altLang="en-US" sz="2000">
                <a:solidFill>
                  <a:srgbClr val="002060"/>
                </a:solidFill>
              </a:rPr>
              <a:t>Repression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79930160-A2FE-4A43-A751-93F0EDBC5205}"/>
              </a:ext>
            </a:extLst>
          </p:cNvPr>
          <p:cNvSpPr>
            <a:spLocks noGrp="1"/>
          </p:cNvSpPr>
          <p:nvPr>
            <p:ph type="title"/>
          </p:nvPr>
        </p:nvSpPr>
        <p:spPr>
          <a:xfrm>
            <a:off x="457200" y="914400"/>
            <a:ext cx="8382000" cy="12954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Summary</a:t>
            </a:r>
            <a:br>
              <a:rPr lang="en-US" altLang="en-US" sz="3600" b="1">
                <a:ln>
                  <a:noFill/>
                </a:ln>
                <a:solidFill>
                  <a:srgbClr val="511E19"/>
                </a:solidFill>
                <a:latin typeface="Arial" panose="020B0604020202020204" pitchFamily="34" charset="0"/>
                <a:cs typeface="Arial" panose="020B0604020202020204" pitchFamily="34" charset="0"/>
              </a:rPr>
            </a:br>
            <a:r>
              <a:rPr lang="en-US" altLang="en-US" sz="2800" b="1">
                <a:ln>
                  <a:noFill/>
                </a:ln>
                <a:solidFill>
                  <a:srgbClr val="511E19"/>
                </a:solidFill>
                <a:latin typeface="Arial" panose="020B0604020202020204" pitchFamily="34" charset="0"/>
                <a:cs typeface="Arial" panose="020B0604020202020204" pitchFamily="34" charset="0"/>
              </a:rPr>
              <a:t>(Regulation of Glycolysis)</a:t>
            </a:r>
            <a:endParaRPr lang="en-US" altLang="en-US" sz="2800" b="1" baseline="30000">
              <a:ln>
                <a:noFill/>
              </a:ln>
              <a:solidFill>
                <a:srgbClr val="511E19"/>
              </a:solidFill>
              <a:latin typeface="Arial" panose="020B0604020202020204" pitchFamily="34" charset="0"/>
              <a:cs typeface="Arial" panose="020B0604020202020204" pitchFamily="34" charset="0"/>
            </a:endParaRPr>
          </a:p>
        </p:txBody>
      </p:sp>
      <p:sp>
        <p:nvSpPr>
          <p:cNvPr id="44034" name="Text Box 8">
            <a:extLst>
              <a:ext uri="{FF2B5EF4-FFF2-40B4-BE49-F238E27FC236}">
                <a16:creationId xmlns:a16="http://schemas.microsoft.com/office/drawing/2014/main" id="{5F80A9D0-C886-4A6C-AE1E-3F8AF57E166E}"/>
              </a:ext>
            </a:extLst>
          </p:cNvPr>
          <p:cNvSpPr txBox="1">
            <a:spLocks noChangeArrowheads="1"/>
          </p:cNvSpPr>
          <p:nvPr/>
        </p:nvSpPr>
        <p:spPr bwMode="auto">
          <a:xfrm>
            <a:off x="685800" y="2879725"/>
            <a:ext cx="7772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b="1"/>
              <a:t>Regulatory Enzymes (Irreversible reactions):</a:t>
            </a:r>
          </a:p>
          <a:p>
            <a:pPr eaLnBrk="1" hangingPunct="1"/>
            <a:r>
              <a:rPr lang="en-US" altLang="en-US" sz="2000"/>
              <a:t>	</a:t>
            </a:r>
            <a:r>
              <a:rPr lang="en-US" altLang="en-US" sz="2000">
                <a:solidFill>
                  <a:srgbClr val="CC0000"/>
                </a:solidFill>
              </a:rPr>
              <a:t>Glucokinase/hexokinase</a:t>
            </a:r>
          </a:p>
          <a:p>
            <a:pPr eaLnBrk="1" hangingPunct="1"/>
            <a:r>
              <a:rPr lang="en-US" altLang="en-US" sz="2000">
                <a:solidFill>
                  <a:srgbClr val="CC0000"/>
                </a:solidFill>
              </a:rPr>
              <a:t>	PFK-1</a:t>
            </a:r>
          </a:p>
          <a:p>
            <a:pPr eaLnBrk="1" hangingPunct="1"/>
            <a:r>
              <a:rPr lang="en-US" altLang="en-US" sz="2000">
                <a:solidFill>
                  <a:srgbClr val="CC0000"/>
                </a:solidFill>
              </a:rPr>
              <a:t>	Pyruvate kinase</a:t>
            </a:r>
          </a:p>
          <a:p>
            <a:pPr eaLnBrk="1" hangingPunct="1"/>
            <a:endParaRPr lang="en-US" altLang="en-US" sz="2000"/>
          </a:p>
          <a:p>
            <a:pPr eaLnBrk="1" hangingPunct="1"/>
            <a:r>
              <a:rPr lang="en-US" altLang="en-US" sz="2200" b="1"/>
              <a:t>Regulatory Mechanisms:</a:t>
            </a:r>
          </a:p>
          <a:p>
            <a:pPr eaLnBrk="1" hangingPunct="1"/>
            <a:r>
              <a:rPr lang="en-US" altLang="en-US" sz="2000"/>
              <a:t>	</a:t>
            </a:r>
            <a:r>
              <a:rPr lang="en-US" altLang="en-US" sz="2000" b="1"/>
              <a:t>Rapid, short-term:</a:t>
            </a:r>
            <a:r>
              <a:rPr lang="en-US" altLang="en-US" sz="2000">
                <a:solidFill>
                  <a:srgbClr val="00B050"/>
                </a:solidFill>
              </a:rPr>
              <a:t> Allosteric, Covalent modifications</a:t>
            </a:r>
          </a:p>
          <a:p>
            <a:pPr eaLnBrk="1" hangingPunct="1"/>
            <a:r>
              <a:rPr lang="en-US" altLang="en-US" sz="2000"/>
              <a:t>	</a:t>
            </a:r>
            <a:r>
              <a:rPr lang="en-US" altLang="en-US" sz="2000" b="1"/>
              <a:t>Slow, long-term:</a:t>
            </a:r>
            <a:r>
              <a:rPr lang="en-US" altLang="en-US" sz="2000"/>
              <a:t> </a:t>
            </a:r>
            <a:r>
              <a:rPr lang="en-US" altLang="en-US" sz="2000">
                <a:solidFill>
                  <a:srgbClr val="00B050"/>
                </a:solidFill>
              </a:rPr>
              <a:t>Induction/repression</a:t>
            </a:r>
          </a:p>
          <a:p>
            <a:pPr eaLnBrk="1" hangingPunct="1"/>
            <a:endParaRPr lang="en-US" altLang="en-US" sz="2000" b="1">
              <a:solidFill>
                <a:srgbClr val="A50021"/>
              </a:solidFill>
            </a:endParaRPr>
          </a:p>
          <a:p>
            <a:pPr algn="ctr" eaLnBrk="1" hangingPunct="1"/>
            <a:r>
              <a:rPr lang="en-US" altLang="en-US" sz="2000">
                <a:solidFill>
                  <a:srgbClr val="A50021"/>
                </a:solidFill>
              </a:rPr>
              <a:t>Apply the above mechanisms for each enzyme where applicable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017DDA4-6573-4542-A9A6-C82E4592E6EA}"/>
              </a:ext>
            </a:extLst>
          </p:cNvPr>
          <p:cNvSpPr txBox="1">
            <a:spLocks noChangeArrowheads="1"/>
          </p:cNvSpPr>
          <p:nvPr/>
        </p:nvSpPr>
        <p:spPr bwMode="auto">
          <a:xfrm>
            <a:off x="381000" y="914400"/>
            <a:ext cx="502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Glycolysis</a:t>
            </a:r>
            <a:endParaRPr lang="en-US" altLang="en-US" sz="3600" b="1" baseline="30000">
              <a:solidFill>
                <a:srgbClr val="511E19"/>
              </a:solidFill>
              <a:latin typeface="Arial" panose="020B0604020202020204" pitchFamily="34" charset="0"/>
              <a:cs typeface="Arial" panose="020B0604020202020204" pitchFamily="34" charset="0"/>
            </a:endParaRPr>
          </a:p>
        </p:txBody>
      </p:sp>
      <p:pic>
        <p:nvPicPr>
          <p:cNvPr id="35843" name="Picture 2" descr="D:\Arun-Backup\project\Ferrier\Image_Bank\image_bank\images\jpg\figure_8.22.jpg">
            <a:extLst>
              <a:ext uri="{FF2B5EF4-FFF2-40B4-BE49-F238E27FC236}">
                <a16:creationId xmlns:a16="http://schemas.microsoft.com/office/drawing/2014/main" id="{AA686DFC-824B-4C40-8DD4-02C0D91F1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763" y="625475"/>
            <a:ext cx="2763837"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6">
            <a:extLst>
              <a:ext uri="{FF2B5EF4-FFF2-40B4-BE49-F238E27FC236}">
                <a16:creationId xmlns:a16="http://schemas.microsoft.com/office/drawing/2014/main" id="{C953B39B-A369-47DB-8B5E-B2FC87EF003E}"/>
              </a:ext>
            </a:extLst>
          </p:cNvPr>
          <p:cNvSpPr txBox="1">
            <a:spLocks noChangeArrowheads="1"/>
          </p:cNvSpPr>
          <p:nvPr/>
        </p:nvSpPr>
        <p:spPr bwMode="auto">
          <a:xfrm>
            <a:off x="914400" y="31242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t>For each NADH, 3 ATP will be produced by ETC in the mitochondria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A2B6750-80D2-4102-B45F-DFB318398B32}"/>
              </a:ext>
            </a:extLst>
          </p:cNvPr>
          <p:cNvSpPr>
            <a:spLocks noGrp="1" noChangeArrowheads="1"/>
          </p:cNvSpPr>
          <p:nvPr>
            <p:ph type="title"/>
          </p:nvPr>
        </p:nvSpPr>
        <p:spPr>
          <a:xfrm>
            <a:off x="871538" y="906463"/>
            <a:ext cx="7281862" cy="1303337"/>
          </a:xfrm>
        </p:spPr>
        <p:txBody>
          <a:bodyPr rtlCol="0">
            <a:normAutofit fontScale="90000"/>
          </a:bodyPr>
          <a:lstStyle/>
          <a:p>
            <a:pPr eaLnBrk="1" fontAlgn="auto" hangingPunct="1">
              <a:spcAft>
                <a:spcPts val="0"/>
              </a:spcAft>
              <a:defRPr/>
            </a:pPr>
            <a:r>
              <a:rPr lang="en-US" b="1" dirty="0">
                <a:solidFill>
                  <a:schemeClr val="accent4">
                    <a:lumMod val="50000"/>
                  </a:schemeClr>
                </a:solidFill>
                <a:latin typeface="Arial" charset="0"/>
                <a:ea typeface="Arial" charset="0"/>
                <a:cs typeface="Arial" charset="0"/>
              </a:rPr>
              <a:t>Substrate-level phosphorylation vs. Oxidative phosphorylation</a:t>
            </a:r>
          </a:p>
        </p:txBody>
      </p:sp>
      <p:sp>
        <p:nvSpPr>
          <p:cNvPr id="43011" name="Rectangle 3">
            <a:extLst>
              <a:ext uri="{FF2B5EF4-FFF2-40B4-BE49-F238E27FC236}">
                <a16:creationId xmlns:a16="http://schemas.microsoft.com/office/drawing/2014/main" id="{01E70D14-D2B8-45F2-92F2-DD9FAC3D3A9E}"/>
              </a:ext>
            </a:extLst>
          </p:cNvPr>
          <p:cNvSpPr>
            <a:spLocks noGrp="1" noChangeArrowheads="1"/>
          </p:cNvSpPr>
          <p:nvPr>
            <p:ph idx="1"/>
          </p:nvPr>
        </p:nvSpPr>
        <p:spPr>
          <a:xfrm>
            <a:off x="685800" y="2743200"/>
            <a:ext cx="7772400" cy="3352800"/>
          </a:xfrm>
        </p:spPr>
        <p:txBody>
          <a:bodyPr rtlCol="0">
            <a:noAutofit/>
          </a:bodyPr>
          <a:lstStyle/>
          <a:p>
            <a:pPr marL="274320" indent="-274320" eaLnBrk="1" fontAlgn="auto" hangingPunct="1">
              <a:lnSpc>
                <a:spcPct val="90000"/>
              </a:lnSpc>
              <a:spcBef>
                <a:spcPts val="580"/>
              </a:spcBef>
              <a:spcAft>
                <a:spcPts val="1200"/>
              </a:spcAft>
              <a:buClr>
                <a:schemeClr val="accent4">
                  <a:lumMod val="50000"/>
                </a:schemeClr>
              </a:buClr>
              <a:buSzPct val="100000"/>
              <a:buFont typeface="Wingdings 2"/>
              <a:buChar char=""/>
              <a:defRPr/>
            </a:pPr>
            <a:r>
              <a:rPr lang="en-US" sz="2000" dirty="0" err="1">
                <a:solidFill>
                  <a:srgbClr val="C00000"/>
                </a:solidFill>
                <a:latin typeface="Times New Roman" charset="0"/>
                <a:ea typeface="Times New Roman" charset="0"/>
                <a:cs typeface="Times New Roman" charset="0"/>
              </a:rPr>
              <a:t>Phosphorylation</a:t>
            </a:r>
            <a:r>
              <a:rPr lang="en-US" sz="2000" dirty="0">
                <a:solidFill>
                  <a:schemeClr val="tx1">
                    <a:lumMod val="85000"/>
                    <a:lumOff val="15000"/>
                  </a:schemeClr>
                </a:solidFill>
                <a:latin typeface="Times New Roman" charset="0"/>
                <a:ea typeface="Times New Roman" charset="0"/>
                <a:cs typeface="Times New Roman" charset="0"/>
              </a:rPr>
              <a:t> is the metabolic reaction of introducing a phosphate group into an organic molecule.</a:t>
            </a:r>
          </a:p>
          <a:p>
            <a:pPr marL="274320" indent="-274320" eaLnBrk="1" fontAlgn="auto" hangingPunct="1">
              <a:lnSpc>
                <a:spcPct val="90000"/>
              </a:lnSpc>
              <a:spcBef>
                <a:spcPts val="580"/>
              </a:spcBef>
              <a:spcAft>
                <a:spcPts val="1200"/>
              </a:spcAft>
              <a:buClr>
                <a:schemeClr val="accent4">
                  <a:lumMod val="50000"/>
                </a:schemeClr>
              </a:buClr>
              <a:buSzPct val="100000"/>
              <a:buFont typeface="Wingdings 2"/>
              <a:buChar char=""/>
              <a:defRPr/>
            </a:pPr>
            <a:r>
              <a:rPr lang="en-US" sz="2000" dirty="0">
                <a:solidFill>
                  <a:srgbClr val="C00000"/>
                </a:solidFill>
                <a:latin typeface="Times New Roman" charset="0"/>
                <a:ea typeface="Times New Roman" charset="0"/>
                <a:cs typeface="Times New Roman" charset="0"/>
              </a:rPr>
              <a:t>Oxidative </a:t>
            </a:r>
            <a:r>
              <a:rPr lang="en-US" sz="2000" dirty="0" err="1">
                <a:solidFill>
                  <a:srgbClr val="C00000"/>
                </a:solidFill>
                <a:latin typeface="Times New Roman" charset="0"/>
                <a:ea typeface="Times New Roman" charset="0"/>
                <a:cs typeface="Times New Roman" charset="0"/>
              </a:rPr>
              <a:t>phosphorylation</a:t>
            </a:r>
            <a:r>
              <a:rPr lang="en-US" sz="2000" dirty="0">
                <a:solidFill>
                  <a:srgbClr val="C00000"/>
                </a:solidFill>
                <a:latin typeface="Times New Roman" charset="0"/>
                <a:ea typeface="Times New Roman" charset="0"/>
                <a:cs typeface="Times New Roman" charset="0"/>
              </a:rPr>
              <a:t>:</a:t>
            </a:r>
            <a:r>
              <a:rPr lang="en-US" sz="2000" dirty="0">
                <a:solidFill>
                  <a:schemeClr val="accent6"/>
                </a:solidFill>
                <a:latin typeface="Times New Roman" charset="0"/>
                <a:ea typeface="Times New Roman" charset="0"/>
                <a:cs typeface="Times New Roman" charset="0"/>
              </a:rPr>
              <a:t> </a:t>
            </a:r>
            <a:r>
              <a:rPr lang="en-US" sz="2000" dirty="0">
                <a:solidFill>
                  <a:schemeClr val="tx1">
                    <a:lumMod val="85000"/>
                    <a:lumOff val="15000"/>
                  </a:schemeClr>
                </a:solidFill>
                <a:latin typeface="Times New Roman" charset="0"/>
                <a:ea typeface="Times New Roman" charset="0"/>
                <a:cs typeface="Times New Roman" charset="0"/>
              </a:rPr>
              <a:t> The formation of high-energy phosphate bonds by </a:t>
            </a:r>
            <a:r>
              <a:rPr lang="en-US" sz="2000" dirty="0" err="1">
                <a:solidFill>
                  <a:schemeClr val="tx1">
                    <a:lumMod val="85000"/>
                    <a:lumOff val="15000"/>
                  </a:schemeClr>
                </a:solidFill>
                <a:latin typeface="Times New Roman" charset="0"/>
                <a:ea typeface="Times New Roman" charset="0"/>
                <a:cs typeface="Times New Roman" charset="0"/>
              </a:rPr>
              <a:t>phosphorylation</a:t>
            </a:r>
            <a:r>
              <a:rPr lang="en-US" sz="2000" dirty="0">
                <a:solidFill>
                  <a:schemeClr val="tx1">
                    <a:lumMod val="85000"/>
                    <a:lumOff val="15000"/>
                  </a:schemeClr>
                </a:solidFill>
                <a:latin typeface="Times New Roman" charset="0"/>
                <a:ea typeface="Times New Roman" charset="0"/>
                <a:cs typeface="Times New Roman" charset="0"/>
              </a:rPr>
              <a:t> of ADP to ATP </a:t>
            </a:r>
            <a:r>
              <a:rPr lang="en-US" sz="2000" u="sng" dirty="0">
                <a:solidFill>
                  <a:srgbClr val="FF3300"/>
                </a:solidFill>
                <a:latin typeface="Times New Roman" charset="0"/>
                <a:ea typeface="Times New Roman" charset="0"/>
                <a:cs typeface="Times New Roman" charset="0"/>
              </a:rPr>
              <a:t>coupled to</a:t>
            </a:r>
            <a:r>
              <a:rPr lang="en-US" sz="2000" dirty="0">
                <a:solidFill>
                  <a:schemeClr val="tx1">
                    <a:lumMod val="85000"/>
                    <a:lumOff val="15000"/>
                  </a:schemeClr>
                </a:solidFill>
                <a:latin typeface="Times New Roman" charset="0"/>
                <a:ea typeface="Times New Roman" charset="0"/>
                <a:cs typeface="Times New Roman" charset="0"/>
              </a:rPr>
              <a:t> the transfer of electrons from reduced coenzymes to molecular oxygen via the electron transport chain (ETC); it occurs in the mitochondria.</a:t>
            </a:r>
          </a:p>
          <a:p>
            <a:pPr marL="274320" indent="-274320" eaLnBrk="1" fontAlgn="auto" hangingPunct="1">
              <a:lnSpc>
                <a:spcPct val="90000"/>
              </a:lnSpc>
              <a:spcBef>
                <a:spcPts val="580"/>
              </a:spcBef>
              <a:spcAft>
                <a:spcPts val="1200"/>
              </a:spcAft>
              <a:buClr>
                <a:schemeClr val="accent4">
                  <a:lumMod val="50000"/>
                </a:schemeClr>
              </a:buClr>
              <a:buSzPct val="100000"/>
              <a:buFont typeface="Wingdings 2"/>
              <a:buChar char=""/>
              <a:defRPr/>
            </a:pPr>
            <a:r>
              <a:rPr lang="en-US" sz="2000" dirty="0">
                <a:solidFill>
                  <a:srgbClr val="C00000"/>
                </a:solidFill>
                <a:latin typeface="Times New Roman" charset="0"/>
                <a:ea typeface="Times New Roman" charset="0"/>
                <a:cs typeface="Times New Roman" charset="0"/>
              </a:rPr>
              <a:t>Substrate-level </a:t>
            </a:r>
            <a:r>
              <a:rPr lang="en-US" sz="2000" dirty="0" err="1">
                <a:solidFill>
                  <a:srgbClr val="C00000"/>
                </a:solidFill>
                <a:latin typeface="Times New Roman" charset="0"/>
                <a:ea typeface="Times New Roman" charset="0"/>
                <a:cs typeface="Times New Roman" charset="0"/>
              </a:rPr>
              <a:t>phosphorylation</a:t>
            </a:r>
            <a:r>
              <a:rPr lang="en-US" sz="2000" dirty="0">
                <a:solidFill>
                  <a:srgbClr val="C00000"/>
                </a:solidFill>
                <a:latin typeface="Times New Roman" charset="0"/>
                <a:ea typeface="Times New Roman" charset="0"/>
                <a:cs typeface="Times New Roman" charset="0"/>
              </a:rPr>
              <a:t>:</a:t>
            </a:r>
            <a:r>
              <a:rPr lang="en-US" sz="2000" dirty="0">
                <a:solidFill>
                  <a:schemeClr val="accent6"/>
                </a:solidFill>
                <a:latin typeface="Times New Roman" charset="0"/>
                <a:ea typeface="Times New Roman" charset="0"/>
                <a:cs typeface="Times New Roman" charset="0"/>
              </a:rPr>
              <a:t> </a:t>
            </a:r>
            <a:r>
              <a:rPr lang="en-US" sz="2000" dirty="0">
                <a:solidFill>
                  <a:schemeClr val="tx1">
                    <a:lumMod val="85000"/>
                    <a:lumOff val="15000"/>
                  </a:schemeClr>
                </a:solidFill>
                <a:latin typeface="Times New Roman" charset="0"/>
                <a:ea typeface="Times New Roman" charset="0"/>
                <a:cs typeface="Times New Roman" charset="0"/>
              </a:rPr>
              <a:t> The formation of high-energy phosphate bonds by </a:t>
            </a:r>
            <a:r>
              <a:rPr lang="en-US" sz="2000" dirty="0" err="1">
                <a:solidFill>
                  <a:schemeClr val="tx1">
                    <a:lumMod val="85000"/>
                    <a:lumOff val="15000"/>
                  </a:schemeClr>
                </a:solidFill>
                <a:latin typeface="Times New Roman" charset="0"/>
                <a:ea typeface="Times New Roman" charset="0"/>
                <a:cs typeface="Times New Roman" charset="0"/>
              </a:rPr>
              <a:t>phosphorylation</a:t>
            </a:r>
            <a:r>
              <a:rPr lang="en-US" sz="2000" dirty="0">
                <a:solidFill>
                  <a:schemeClr val="tx1">
                    <a:lumMod val="85000"/>
                    <a:lumOff val="15000"/>
                  </a:schemeClr>
                </a:solidFill>
                <a:latin typeface="Times New Roman" charset="0"/>
                <a:ea typeface="Times New Roman" charset="0"/>
                <a:cs typeface="Times New Roman" charset="0"/>
              </a:rPr>
              <a:t> of ADP to ATP (or GDP to GTP) </a:t>
            </a:r>
            <a:r>
              <a:rPr lang="en-US" sz="2000" u="sng" dirty="0">
                <a:solidFill>
                  <a:srgbClr val="FF3300"/>
                </a:solidFill>
                <a:latin typeface="Times New Roman" charset="0"/>
                <a:ea typeface="Times New Roman" charset="0"/>
                <a:cs typeface="Times New Roman" charset="0"/>
              </a:rPr>
              <a:t>coupled to</a:t>
            </a:r>
            <a:r>
              <a:rPr lang="en-US" sz="2000" dirty="0">
                <a:solidFill>
                  <a:schemeClr val="tx1">
                    <a:lumMod val="85000"/>
                    <a:lumOff val="15000"/>
                  </a:schemeClr>
                </a:solidFill>
                <a:latin typeface="Times New Roman" charset="0"/>
                <a:ea typeface="Times New Roman" charset="0"/>
                <a:cs typeface="Times New Roman" charset="0"/>
              </a:rPr>
              <a:t> cleavage of a high-energy metabolic intermediate (substrate). It may occur in </a:t>
            </a:r>
            <a:r>
              <a:rPr lang="en-US" sz="2000" dirty="0" err="1">
                <a:solidFill>
                  <a:schemeClr val="tx1">
                    <a:lumMod val="85000"/>
                    <a:lumOff val="15000"/>
                  </a:schemeClr>
                </a:solidFill>
                <a:latin typeface="Times New Roman" charset="0"/>
                <a:ea typeface="Times New Roman" charset="0"/>
                <a:cs typeface="Times New Roman" charset="0"/>
              </a:rPr>
              <a:t>cytosol</a:t>
            </a:r>
            <a:r>
              <a:rPr lang="en-US" sz="2000" dirty="0">
                <a:solidFill>
                  <a:schemeClr val="tx1">
                    <a:lumMod val="85000"/>
                    <a:lumOff val="15000"/>
                  </a:schemeClr>
                </a:solidFill>
                <a:latin typeface="Times New Roman" charset="0"/>
                <a:ea typeface="Times New Roman" charset="0"/>
                <a:cs typeface="Times New Roman" charset="0"/>
              </a:rPr>
              <a:t> or mitochondria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89A1759-E6ED-441F-A4AC-458D8128EBC8}"/>
              </a:ext>
            </a:extLst>
          </p:cNvPr>
          <p:cNvSpPr>
            <a:spLocks noGrp="1"/>
          </p:cNvSpPr>
          <p:nvPr>
            <p:ph type="title"/>
          </p:nvPr>
        </p:nvSpPr>
        <p:spPr>
          <a:xfrm>
            <a:off x="381000" y="914400"/>
            <a:ext cx="8382000" cy="13716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Aerobic Glycolysis</a:t>
            </a:r>
            <a:br>
              <a:rPr lang="en-US" altLang="en-US" sz="3600" b="1">
                <a:ln>
                  <a:noFill/>
                </a:ln>
                <a:solidFill>
                  <a:srgbClr val="511E19"/>
                </a:solidFill>
                <a:latin typeface="Arial" panose="020B0604020202020204" pitchFamily="34" charset="0"/>
                <a:cs typeface="Arial" panose="020B0604020202020204" pitchFamily="34" charset="0"/>
              </a:rPr>
            </a:br>
            <a:r>
              <a:rPr lang="en-US" altLang="en-US" sz="2800" b="1">
                <a:ln>
                  <a:noFill/>
                </a:ln>
                <a:solidFill>
                  <a:srgbClr val="511E19"/>
                </a:solidFill>
                <a:latin typeface="Arial" panose="020B0604020202020204" pitchFamily="34" charset="0"/>
                <a:cs typeface="Arial" panose="020B0604020202020204" pitchFamily="34" charset="0"/>
              </a:rPr>
              <a:t>(Net ATP produced)</a:t>
            </a:r>
            <a:endParaRPr lang="en-US" altLang="en-US" sz="2800" b="1" baseline="30000">
              <a:ln>
                <a:noFill/>
              </a:ln>
              <a:solidFill>
                <a:srgbClr val="511E19"/>
              </a:solidFill>
              <a:latin typeface="Arial" panose="020B0604020202020204" pitchFamily="34" charset="0"/>
              <a:cs typeface="Arial" panose="020B0604020202020204" pitchFamily="34" charset="0"/>
            </a:endParaRPr>
          </a:p>
        </p:txBody>
      </p:sp>
      <p:grpSp>
        <p:nvGrpSpPr>
          <p:cNvPr id="37891" name="Group 1">
            <a:extLst>
              <a:ext uri="{FF2B5EF4-FFF2-40B4-BE49-F238E27FC236}">
                <a16:creationId xmlns:a16="http://schemas.microsoft.com/office/drawing/2014/main" id="{EEB2A48B-E813-4A3B-B804-44D3D1A9A422}"/>
              </a:ext>
            </a:extLst>
          </p:cNvPr>
          <p:cNvGrpSpPr>
            <a:grpSpLocks/>
          </p:cNvGrpSpPr>
          <p:nvPr/>
        </p:nvGrpSpPr>
        <p:grpSpPr bwMode="auto">
          <a:xfrm>
            <a:off x="1112838" y="2971800"/>
            <a:ext cx="7802562" cy="2862263"/>
            <a:chOff x="655200" y="2971800"/>
            <a:chExt cx="7803000" cy="2862322"/>
          </a:xfrm>
        </p:grpSpPr>
        <p:sp>
          <p:nvSpPr>
            <p:cNvPr id="37892" name="Text Box 8">
              <a:extLst>
                <a:ext uri="{FF2B5EF4-FFF2-40B4-BE49-F238E27FC236}">
                  <a16:creationId xmlns:a16="http://schemas.microsoft.com/office/drawing/2014/main" id="{3F738BE1-5108-4CD8-BD95-BCBB6F9BE076}"/>
                </a:ext>
              </a:extLst>
            </p:cNvPr>
            <p:cNvSpPr txBox="1">
              <a:spLocks noChangeArrowheads="1"/>
            </p:cNvSpPr>
            <p:nvPr/>
          </p:nvSpPr>
          <p:spPr bwMode="auto">
            <a:xfrm>
              <a:off x="685364" y="2971800"/>
              <a:ext cx="777283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2060"/>
                  </a:solidFill>
                </a:rPr>
                <a:t>ATP Consumed:</a:t>
              </a:r>
            </a:p>
            <a:p>
              <a:pPr eaLnBrk="1" hangingPunct="1"/>
              <a:r>
                <a:rPr lang="en-US" altLang="en-US" sz="2000" b="1">
                  <a:solidFill>
                    <a:srgbClr val="002060"/>
                  </a:solidFill>
                </a:rPr>
                <a:t>					</a:t>
              </a:r>
              <a:r>
                <a:rPr lang="en-US" altLang="en-US" sz="2000">
                  <a:solidFill>
                    <a:srgbClr val="002060"/>
                  </a:solidFill>
                </a:rPr>
                <a:t>2 	ATP</a:t>
              </a:r>
            </a:p>
            <a:p>
              <a:pPr eaLnBrk="1" hangingPunct="1"/>
              <a:endParaRPr lang="en-US" altLang="en-US" sz="2000" b="1"/>
            </a:p>
            <a:p>
              <a:pPr eaLnBrk="1" hangingPunct="1"/>
              <a:r>
                <a:rPr lang="en-US" altLang="en-US" sz="2000" b="1">
                  <a:solidFill>
                    <a:srgbClr val="A50021"/>
                  </a:solidFill>
                </a:rPr>
                <a:t>ATP Produced:</a:t>
              </a:r>
            </a:p>
            <a:p>
              <a:pPr eaLnBrk="1" hangingPunct="1"/>
              <a:r>
                <a:rPr lang="en-US" altLang="en-US" sz="2000" b="1"/>
                <a:t>	</a:t>
              </a:r>
              <a:r>
                <a:rPr lang="en-US" altLang="en-US" sz="2000">
                  <a:solidFill>
                    <a:srgbClr val="A50021"/>
                  </a:solidFill>
                </a:rPr>
                <a:t>Substrate-level		2 X 2 = 	4 	ATP</a:t>
              </a:r>
            </a:p>
            <a:p>
              <a:pPr eaLnBrk="1" hangingPunct="1"/>
              <a:r>
                <a:rPr lang="en-US" altLang="en-US" sz="2000">
                  <a:solidFill>
                    <a:srgbClr val="A50021"/>
                  </a:solidFill>
                </a:rPr>
                <a:t>	Oxidative-level		2 X 3 = 	6 	ATP</a:t>
              </a:r>
            </a:p>
            <a:p>
              <a:pPr eaLnBrk="1" hangingPunct="1"/>
              <a:r>
                <a:rPr lang="en-US" altLang="en-US" sz="2000">
                  <a:solidFill>
                    <a:srgbClr val="A50021"/>
                  </a:solidFill>
                </a:rPr>
                <a:t>	Total				10 	ATP</a:t>
              </a:r>
            </a:p>
            <a:p>
              <a:pPr eaLnBrk="1" hangingPunct="1"/>
              <a:endParaRPr lang="en-US" altLang="en-US" sz="2000" b="1">
                <a:solidFill>
                  <a:srgbClr val="A50021"/>
                </a:solidFill>
              </a:endParaRPr>
            </a:p>
            <a:p>
              <a:pPr eaLnBrk="1" hangingPunct="1"/>
              <a:r>
                <a:rPr lang="en-US" altLang="en-US" sz="2000" b="1">
                  <a:solidFill>
                    <a:srgbClr val="511E19"/>
                  </a:solidFill>
                </a:rPr>
                <a:t>Net:			</a:t>
              </a:r>
              <a:r>
                <a:rPr lang="en-US" altLang="en-US" sz="2000">
                  <a:solidFill>
                    <a:srgbClr val="511E19"/>
                  </a:solidFill>
                </a:rPr>
                <a:t>	</a:t>
              </a:r>
              <a:r>
                <a:rPr lang="en-US" altLang="en-US" sz="2000">
                  <a:solidFill>
                    <a:srgbClr val="FF0000"/>
                  </a:solidFill>
                </a:rPr>
                <a:t>10</a:t>
              </a:r>
              <a:r>
                <a:rPr lang="en-US" altLang="en-US" sz="2000">
                  <a:solidFill>
                    <a:srgbClr val="511E19"/>
                  </a:solidFill>
                </a:rPr>
                <a:t> – </a:t>
              </a:r>
              <a:r>
                <a:rPr lang="en-US" altLang="en-US" sz="2000">
                  <a:solidFill>
                    <a:srgbClr val="002060"/>
                  </a:solidFill>
                </a:rPr>
                <a:t>2</a:t>
              </a:r>
              <a:r>
                <a:rPr lang="en-US" altLang="en-US" sz="2000">
                  <a:solidFill>
                    <a:srgbClr val="511E19"/>
                  </a:solidFill>
                </a:rPr>
                <a:t> = 	8 	ATP</a:t>
              </a:r>
            </a:p>
          </p:txBody>
        </p:sp>
        <p:cxnSp>
          <p:nvCxnSpPr>
            <p:cNvPr id="4" name="Straight Connector 3">
              <a:extLst>
                <a:ext uri="{FF2B5EF4-FFF2-40B4-BE49-F238E27FC236}">
                  <a16:creationId xmlns:a16="http://schemas.microsoft.com/office/drawing/2014/main" id="{6A2FBB59-D7FE-43B9-993E-E7A40A0E063C}"/>
                </a:ext>
              </a:extLst>
            </p:cNvPr>
            <p:cNvCxnSpPr/>
            <p:nvPr/>
          </p:nvCxnSpPr>
          <p:spPr>
            <a:xfrm>
              <a:off x="655200" y="5334049"/>
              <a:ext cx="6659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E99384E-1887-4B65-A278-5D4332A24CB4}"/>
              </a:ext>
            </a:extLst>
          </p:cNvPr>
          <p:cNvSpPr txBox="1">
            <a:spLocks noChangeArrowheads="1"/>
          </p:cNvSpPr>
          <p:nvPr/>
        </p:nvSpPr>
        <p:spPr bwMode="auto">
          <a:xfrm>
            <a:off x="304800" y="914400"/>
            <a:ext cx="579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Anaerobic Glycolysis</a:t>
            </a:r>
            <a:endParaRPr lang="en-US" altLang="en-US" sz="3600" b="1" baseline="30000">
              <a:solidFill>
                <a:srgbClr val="511E19"/>
              </a:solidFill>
              <a:latin typeface="Arial" panose="020B0604020202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A6618604-443B-4944-8AB0-924F6B773E16}"/>
              </a:ext>
            </a:extLst>
          </p:cNvPr>
          <p:cNvSpPr txBox="1">
            <a:spLocks noChangeArrowheads="1"/>
          </p:cNvSpPr>
          <p:nvPr/>
        </p:nvSpPr>
        <p:spPr bwMode="auto">
          <a:xfrm>
            <a:off x="685800" y="2154238"/>
            <a:ext cx="5029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hangingPunct="1">
              <a:buClr>
                <a:srgbClr val="511E19"/>
              </a:buClr>
              <a:buFont typeface="Arial" panose="020B0604020202020204" pitchFamily="34" charset="0"/>
              <a:buChar char="•"/>
            </a:pPr>
            <a:r>
              <a:rPr lang="en-US" altLang="en-US" sz="2000">
                <a:solidFill>
                  <a:srgbClr val="FF0000"/>
                </a:solidFill>
              </a:rPr>
              <a:t>NADH produced</a:t>
            </a:r>
            <a:r>
              <a:rPr lang="en-US" altLang="en-US" sz="2000">
                <a:solidFill>
                  <a:schemeClr val="accent2"/>
                </a:solidFill>
              </a:rPr>
              <a:t> </a:t>
            </a:r>
            <a:r>
              <a:rPr lang="en-US" altLang="en-US" sz="2000"/>
              <a:t>cannot be </a:t>
            </a:r>
            <a:r>
              <a:rPr lang="en-US" altLang="en-US" sz="2000">
                <a:solidFill>
                  <a:srgbClr val="FF0000"/>
                </a:solidFill>
              </a:rPr>
              <a:t>used by ETC for ATP production.</a:t>
            </a:r>
          </a:p>
          <a:p>
            <a:pPr algn="just" eaLnBrk="1" hangingPunct="1">
              <a:buFont typeface="Arial" panose="020B0604020202020204" pitchFamily="34" charset="0"/>
              <a:buNone/>
            </a:pPr>
            <a:r>
              <a:rPr lang="en-US" altLang="en-US" sz="2000"/>
              <a:t>     (No O</a:t>
            </a:r>
            <a:r>
              <a:rPr lang="en-US" altLang="en-US" sz="2000" baseline="-25000"/>
              <a:t>2</a:t>
            </a:r>
            <a:r>
              <a:rPr lang="en-US" altLang="en-US" sz="2000"/>
              <a:t> and/or No mitochondria)</a:t>
            </a:r>
          </a:p>
          <a:p>
            <a:pPr algn="just" eaLnBrk="1" hangingPunct="1">
              <a:buFont typeface="Arial" panose="020B0604020202020204" pitchFamily="34" charset="0"/>
              <a:buChar char="•"/>
            </a:pPr>
            <a:endParaRPr lang="en-US" altLang="en-US" sz="2000">
              <a:solidFill>
                <a:srgbClr val="002060"/>
              </a:solidFill>
            </a:endParaRPr>
          </a:p>
          <a:p>
            <a:pPr algn="just" eaLnBrk="1" hangingPunct="1">
              <a:buClr>
                <a:srgbClr val="511E19"/>
              </a:buClr>
              <a:buFont typeface="Arial" panose="020B0604020202020204" pitchFamily="34" charset="0"/>
              <a:buChar char="•"/>
            </a:pPr>
            <a:r>
              <a:rPr lang="en-US" altLang="en-US" sz="2000">
                <a:solidFill>
                  <a:srgbClr val="FF0000"/>
                </a:solidFill>
              </a:rPr>
              <a:t>Less ATP production, as compared to aerobic glycolysis.</a:t>
            </a:r>
          </a:p>
          <a:p>
            <a:pPr algn="just" eaLnBrk="1" hangingPunct="1">
              <a:buFont typeface="Arial" panose="020B0604020202020204" pitchFamily="34" charset="0"/>
              <a:buChar char="•"/>
            </a:pPr>
            <a:endParaRPr lang="en-US" altLang="en-US" sz="2000">
              <a:solidFill>
                <a:srgbClr val="EBC483"/>
              </a:solidFill>
            </a:endParaRPr>
          </a:p>
          <a:p>
            <a:pPr algn="just" eaLnBrk="1" hangingPunct="1">
              <a:buClr>
                <a:srgbClr val="511E19"/>
              </a:buClr>
              <a:buFont typeface="Arial" panose="020B0604020202020204" pitchFamily="34" charset="0"/>
              <a:buChar char="•"/>
            </a:pPr>
            <a:r>
              <a:rPr lang="en-US" altLang="en-US" sz="2000">
                <a:solidFill>
                  <a:srgbClr val="FF0000"/>
                </a:solidFill>
              </a:rPr>
              <a:t>Lactate is an obligatory end product,</a:t>
            </a:r>
            <a:r>
              <a:rPr lang="en-US" altLang="en-US" sz="2000"/>
              <a:t> </a:t>
            </a:r>
            <a:r>
              <a:rPr lang="en-US" altLang="en-US" sz="2000" b="1"/>
              <a:t>Why?</a:t>
            </a:r>
          </a:p>
          <a:p>
            <a:pPr algn="just" eaLnBrk="1" hangingPunct="1">
              <a:buFont typeface="Arial" panose="020B0604020202020204" pitchFamily="34" charset="0"/>
              <a:buChar char="•"/>
            </a:pPr>
            <a:endParaRPr lang="en-US" altLang="en-US" sz="2000"/>
          </a:p>
          <a:p>
            <a:pPr algn="just" eaLnBrk="1" hangingPunct="1">
              <a:buFont typeface="Arial" panose="020B0604020202020204" pitchFamily="34" charset="0"/>
              <a:buNone/>
            </a:pPr>
            <a:r>
              <a:rPr lang="en-US" altLang="en-US" sz="2000" i="1"/>
              <a:t>Because if not formed, All cellular NAD</a:t>
            </a:r>
            <a:r>
              <a:rPr lang="en-US" altLang="en-US" sz="2000" i="1" baseline="30000"/>
              <a:t>+</a:t>
            </a:r>
            <a:r>
              <a:rPr lang="en-US" altLang="en-US" sz="2000" i="1"/>
              <a:t> will be converted to NADH, with no means to replenish the cellular NAD </a:t>
            </a:r>
            <a:r>
              <a:rPr lang="en-US" altLang="en-US" sz="2000" i="1">
                <a:sym typeface="Wingdings" panose="05000000000000000000" pitchFamily="2" charset="2"/>
              </a:rPr>
              <a:t> Glycolysis stops death of the cell</a:t>
            </a:r>
            <a:endParaRPr lang="en-US" altLang="en-US" sz="2000" i="1"/>
          </a:p>
        </p:txBody>
      </p:sp>
      <p:pic>
        <p:nvPicPr>
          <p:cNvPr id="38916" name="Picture 2" descr="D:\Arun-Backup\project\Ferrier\Image_Bank\image_bank\images\jpg\figure_8.22.jpg">
            <a:extLst>
              <a:ext uri="{FF2B5EF4-FFF2-40B4-BE49-F238E27FC236}">
                <a16:creationId xmlns:a16="http://schemas.microsoft.com/office/drawing/2014/main" id="{D7A71871-BCFA-46DE-B9B5-CE28C91B8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25475"/>
            <a:ext cx="2763838"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890B1A6-2A77-4740-B850-9B8379126774}"/>
              </a:ext>
            </a:extLst>
          </p:cNvPr>
          <p:cNvSpPr>
            <a:spLocks noGrp="1"/>
          </p:cNvSpPr>
          <p:nvPr>
            <p:ph type="title"/>
          </p:nvPr>
        </p:nvSpPr>
        <p:spPr>
          <a:xfrm>
            <a:off x="381000" y="914400"/>
            <a:ext cx="8305800" cy="914400"/>
          </a:xfrm>
        </p:spPr>
        <p:txBody>
          <a:bodyPr rtlCol="0">
            <a:normAutofit/>
          </a:bodyPr>
          <a:lstStyle/>
          <a:p>
            <a:pPr eaLnBrk="1" fontAlgn="auto" hangingPunct="1">
              <a:spcAft>
                <a:spcPts val="0"/>
              </a:spcAft>
              <a:defRPr/>
            </a:pPr>
            <a:r>
              <a:rPr lang="en-US" altLang="en-US" sz="3600" b="1" dirty="0">
                <a:solidFill>
                  <a:schemeClr val="accent4">
                    <a:lumMod val="50000"/>
                  </a:schemeClr>
                </a:solidFill>
                <a:latin typeface="Arial" charset="0"/>
                <a:ea typeface="Arial" charset="0"/>
                <a:cs typeface="Arial" charset="0"/>
              </a:rPr>
              <a:t>Objectives</a:t>
            </a:r>
          </a:p>
        </p:txBody>
      </p:sp>
      <p:sp>
        <p:nvSpPr>
          <p:cNvPr id="20482" name="TextBox 3">
            <a:extLst>
              <a:ext uri="{FF2B5EF4-FFF2-40B4-BE49-F238E27FC236}">
                <a16:creationId xmlns:a16="http://schemas.microsoft.com/office/drawing/2014/main" id="{49C55A05-3F0E-4D07-B15A-4670894039C4}"/>
              </a:ext>
            </a:extLst>
          </p:cNvPr>
          <p:cNvSpPr txBox="1">
            <a:spLocks noChangeArrowheads="1"/>
          </p:cNvSpPr>
          <p:nvPr/>
        </p:nvSpPr>
        <p:spPr bwMode="auto">
          <a:xfrm>
            <a:off x="685800" y="2428875"/>
            <a:ext cx="7772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Aft>
                <a:spcPts val="1800"/>
              </a:spcAft>
              <a:buClr>
                <a:srgbClr val="C00000"/>
              </a:buClr>
            </a:pPr>
            <a:r>
              <a:rPr lang="en-US" altLang="en-US" b="1" i="1"/>
              <a:t>By the end of this lecture, students are expected to:</a:t>
            </a:r>
            <a:endParaRPr lang="en-US" altLang="en-US" b="1"/>
          </a:p>
          <a:p>
            <a:pPr eaLnBrk="1" hangingPunct="1">
              <a:spcAft>
                <a:spcPts val="1800"/>
              </a:spcAft>
              <a:buClr>
                <a:srgbClr val="511E19"/>
              </a:buClr>
              <a:buFont typeface="Wingdings" panose="05000000000000000000" pitchFamily="2" charset="2"/>
              <a:buChar char="q"/>
            </a:pPr>
            <a:r>
              <a:rPr lang="en-US" altLang="en-US" sz="2000"/>
              <a:t>Recognize glycolysis as the major oxidative pathway of glucose</a:t>
            </a:r>
          </a:p>
          <a:p>
            <a:pPr eaLnBrk="1" hangingPunct="1">
              <a:spcAft>
                <a:spcPts val="1800"/>
              </a:spcAft>
              <a:buClr>
                <a:srgbClr val="511E19"/>
              </a:buClr>
              <a:buFont typeface="Wingdings" panose="05000000000000000000" pitchFamily="2" charset="2"/>
              <a:buChar char="q"/>
            </a:pPr>
            <a:r>
              <a:rPr lang="en-US" altLang="en-US" sz="2000"/>
              <a:t>List the main reactions of glycolytic pathway</a:t>
            </a:r>
          </a:p>
          <a:p>
            <a:pPr eaLnBrk="1" hangingPunct="1">
              <a:spcAft>
                <a:spcPts val="1800"/>
              </a:spcAft>
              <a:buClr>
                <a:srgbClr val="511E19"/>
              </a:buClr>
              <a:buFont typeface="Wingdings" panose="05000000000000000000" pitchFamily="2" charset="2"/>
              <a:buChar char="q"/>
            </a:pPr>
            <a:r>
              <a:rPr lang="en-US" altLang="en-US" sz="2000"/>
              <a:t>Discuss the rate-limiting enzymes/Regulation</a:t>
            </a:r>
          </a:p>
          <a:p>
            <a:pPr eaLnBrk="1" hangingPunct="1">
              <a:spcAft>
                <a:spcPts val="1800"/>
              </a:spcAft>
              <a:buClr>
                <a:srgbClr val="511E19"/>
              </a:buClr>
              <a:buFont typeface="Wingdings" panose="05000000000000000000" pitchFamily="2" charset="2"/>
              <a:buChar char="q"/>
            </a:pPr>
            <a:r>
              <a:rPr lang="en-US" altLang="en-US" sz="2000"/>
              <a:t>Assess the ATP production (aerobic/anaerobic)</a:t>
            </a:r>
          </a:p>
          <a:p>
            <a:pPr eaLnBrk="1" hangingPunct="1">
              <a:spcAft>
                <a:spcPts val="1800"/>
              </a:spcAft>
              <a:buClr>
                <a:srgbClr val="511E19"/>
              </a:buClr>
              <a:buFont typeface="Wingdings" panose="05000000000000000000" pitchFamily="2" charset="2"/>
              <a:buChar char="q"/>
            </a:pPr>
            <a:r>
              <a:rPr lang="en-US" altLang="en-US" sz="2000"/>
              <a:t>Define pyruvate kinase deficiency hemolytic anemia</a:t>
            </a:r>
          </a:p>
          <a:p>
            <a:pPr eaLnBrk="1" hangingPunct="1">
              <a:spcAft>
                <a:spcPts val="1800"/>
              </a:spcAft>
              <a:buClr>
                <a:srgbClr val="511E19"/>
              </a:buClr>
              <a:buFont typeface="Wingdings" panose="05000000000000000000" pitchFamily="2" charset="2"/>
              <a:buChar char="q"/>
            </a:pPr>
            <a:r>
              <a:rPr lang="en-US" altLang="en-US" sz="2000"/>
              <a:t>Discuss the unique nature of glycolysis in RBCs.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a:extLst>
              <a:ext uri="{FF2B5EF4-FFF2-40B4-BE49-F238E27FC236}">
                <a16:creationId xmlns:a16="http://schemas.microsoft.com/office/drawing/2014/main" id="{447EAEA1-BE92-457C-BD37-01010AA431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1905000"/>
            <a:ext cx="449103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a:extLst>
              <a:ext uri="{FF2B5EF4-FFF2-40B4-BE49-F238E27FC236}">
                <a16:creationId xmlns:a16="http://schemas.microsoft.com/office/drawing/2014/main" id="{DE554617-CFD2-4E17-9321-295042E7DDEC}"/>
              </a:ext>
            </a:extLst>
          </p:cNvPr>
          <p:cNvSpPr txBox="1">
            <a:spLocks noChangeArrowheads="1"/>
          </p:cNvSpPr>
          <p:nvPr/>
        </p:nvSpPr>
        <p:spPr bwMode="auto">
          <a:xfrm>
            <a:off x="381000" y="91440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Lactate Dehydrogenase</a:t>
            </a:r>
            <a:endParaRPr lang="en-US" altLang="en-US" sz="3600" b="1" baseline="30000">
              <a:solidFill>
                <a:srgbClr val="511E19"/>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E9145F2-058F-4084-B165-23709B2868E9}"/>
              </a:ext>
            </a:extLst>
          </p:cNvPr>
          <p:cNvSpPr>
            <a:spLocks noGrp="1"/>
          </p:cNvSpPr>
          <p:nvPr>
            <p:ph type="title"/>
          </p:nvPr>
        </p:nvSpPr>
        <p:spPr>
          <a:xfrm>
            <a:off x="381000" y="914400"/>
            <a:ext cx="8382000" cy="13716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Anaerobic Glycolysis</a:t>
            </a:r>
            <a:br>
              <a:rPr lang="en-US" altLang="en-US" sz="3600" b="1">
                <a:ln>
                  <a:noFill/>
                </a:ln>
                <a:solidFill>
                  <a:srgbClr val="511E19"/>
                </a:solidFill>
                <a:latin typeface="Arial" panose="020B0604020202020204" pitchFamily="34" charset="0"/>
                <a:cs typeface="Arial" panose="020B0604020202020204" pitchFamily="34" charset="0"/>
              </a:rPr>
            </a:br>
            <a:r>
              <a:rPr lang="en-US" altLang="en-US" sz="2800" b="1">
                <a:ln>
                  <a:noFill/>
                </a:ln>
                <a:solidFill>
                  <a:srgbClr val="511E19"/>
                </a:solidFill>
                <a:latin typeface="Arial" panose="020B0604020202020204" pitchFamily="34" charset="0"/>
                <a:cs typeface="Arial" panose="020B0604020202020204" pitchFamily="34" charset="0"/>
              </a:rPr>
              <a:t>(Net ATP produced)</a:t>
            </a:r>
            <a:endParaRPr lang="en-US" altLang="en-US" sz="2800" b="1" baseline="30000">
              <a:ln>
                <a:noFill/>
              </a:ln>
              <a:solidFill>
                <a:srgbClr val="511E19"/>
              </a:solidFill>
              <a:latin typeface="Arial" panose="020B0604020202020204" pitchFamily="34" charset="0"/>
              <a:cs typeface="Arial" panose="020B0604020202020204" pitchFamily="34" charset="0"/>
            </a:endParaRPr>
          </a:p>
        </p:txBody>
      </p:sp>
      <p:grpSp>
        <p:nvGrpSpPr>
          <p:cNvPr id="40963" name="Group 1">
            <a:extLst>
              <a:ext uri="{FF2B5EF4-FFF2-40B4-BE49-F238E27FC236}">
                <a16:creationId xmlns:a16="http://schemas.microsoft.com/office/drawing/2014/main" id="{DB7EDFAB-CCFB-4F20-836E-2474FCCA295D}"/>
              </a:ext>
            </a:extLst>
          </p:cNvPr>
          <p:cNvGrpSpPr>
            <a:grpSpLocks/>
          </p:cNvGrpSpPr>
          <p:nvPr/>
        </p:nvGrpSpPr>
        <p:grpSpPr bwMode="auto">
          <a:xfrm>
            <a:off x="1112838" y="2971800"/>
            <a:ext cx="7802562" cy="2862263"/>
            <a:chOff x="655200" y="2971800"/>
            <a:chExt cx="7803000" cy="2862322"/>
          </a:xfrm>
        </p:grpSpPr>
        <p:sp>
          <p:nvSpPr>
            <p:cNvPr id="40965" name="Text Box 8">
              <a:extLst>
                <a:ext uri="{FF2B5EF4-FFF2-40B4-BE49-F238E27FC236}">
                  <a16:creationId xmlns:a16="http://schemas.microsoft.com/office/drawing/2014/main" id="{B6C48380-BBA1-487C-AADD-CF7ECE75093B}"/>
                </a:ext>
              </a:extLst>
            </p:cNvPr>
            <p:cNvSpPr txBox="1">
              <a:spLocks noChangeArrowheads="1"/>
            </p:cNvSpPr>
            <p:nvPr/>
          </p:nvSpPr>
          <p:spPr bwMode="auto">
            <a:xfrm>
              <a:off x="685364" y="2971800"/>
              <a:ext cx="777283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2060"/>
                  </a:solidFill>
                </a:rPr>
                <a:t>ATP Consumed:</a:t>
              </a:r>
            </a:p>
            <a:p>
              <a:pPr eaLnBrk="1" hangingPunct="1"/>
              <a:r>
                <a:rPr lang="en-US" altLang="en-US" sz="2000" b="1">
                  <a:solidFill>
                    <a:srgbClr val="002060"/>
                  </a:solidFill>
                </a:rPr>
                <a:t>					</a:t>
              </a:r>
              <a:r>
                <a:rPr lang="en-US" altLang="en-US" sz="2000">
                  <a:solidFill>
                    <a:srgbClr val="002060"/>
                  </a:solidFill>
                </a:rPr>
                <a:t>2 	ATP</a:t>
              </a:r>
            </a:p>
            <a:p>
              <a:pPr eaLnBrk="1" hangingPunct="1"/>
              <a:endParaRPr lang="en-US" altLang="en-US" sz="2000" b="1"/>
            </a:p>
            <a:p>
              <a:pPr eaLnBrk="1" hangingPunct="1"/>
              <a:r>
                <a:rPr lang="en-US" altLang="en-US" sz="2000" b="1">
                  <a:solidFill>
                    <a:srgbClr val="A50021"/>
                  </a:solidFill>
                </a:rPr>
                <a:t>ATP Produced:</a:t>
              </a:r>
            </a:p>
            <a:p>
              <a:pPr eaLnBrk="1" hangingPunct="1"/>
              <a:r>
                <a:rPr lang="en-US" altLang="en-US" sz="2000" b="1"/>
                <a:t>	</a:t>
              </a:r>
              <a:r>
                <a:rPr lang="en-US" altLang="en-US" sz="2000"/>
                <a:t>Substrate-level		2 X 2 = 	4 	ATP</a:t>
              </a:r>
            </a:p>
            <a:p>
              <a:pPr eaLnBrk="1" hangingPunct="1"/>
              <a:r>
                <a:rPr lang="en-US" altLang="en-US" sz="2000"/>
                <a:t>	Oxidative-level		2 X 3 = 	6 	ATP</a:t>
              </a:r>
            </a:p>
            <a:p>
              <a:pPr eaLnBrk="1" hangingPunct="1"/>
              <a:r>
                <a:rPr lang="en-US" altLang="en-US" sz="2000">
                  <a:solidFill>
                    <a:srgbClr val="A50021"/>
                  </a:solidFill>
                </a:rPr>
                <a:t>	Total				4 	ATP</a:t>
              </a:r>
            </a:p>
            <a:p>
              <a:pPr eaLnBrk="1" hangingPunct="1"/>
              <a:endParaRPr lang="en-US" altLang="en-US" sz="2000" b="1">
                <a:solidFill>
                  <a:srgbClr val="A50021"/>
                </a:solidFill>
              </a:endParaRPr>
            </a:p>
            <a:p>
              <a:pPr eaLnBrk="1" hangingPunct="1"/>
              <a:r>
                <a:rPr lang="en-US" altLang="en-US" sz="2000" b="1">
                  <a:solidFill>
                    <a:srgbClr val="511E19"/>
                  </a:solidFill>
                </a:rPr>
                <a:t>Net:			</a:t>
              </a:r>
              <a:r>
                <a:rPr lang="en-US" altLang="en-US" sz="2000">
                  <a:solidFill>
                    <a:srgbClr val="511E19"/>
                  </a:solidFill>
                </a:rPr>
                <a:t>	 </a:t>
              </a:r>
              <a:r>
                <a:rPr lang="en-US" altLang="en-US" sz="2000">
                  <a:solidFill>
                    <a:srgbClr val="FF0000"/>
                  </a:solidFill>
                </a:rPr>
                <a:t>4</a:t>
              </a:r>
              <a:r>
                <a:rPr lang="en-US" altLang="en-US" sz="2000">
                  <a:solidFill>
                    <a:srgbClr val="511E19"/>
                  </a:solidFill>
                </a:rPr>
                <a:t> – </a:t>
              </a:r>
              <a:r>
                <a:rPr lang="en-US" altLang="en-US" sz="2000">
                  <a:solidFill>
                    <a:srgbClr val="002060"/>
                  </a:solidFill>
                </a:rPr>
                <a:t>2</a:t>
              </a:r>
              <a:r>
                <a:rPr lang="en-US" altLang="en-US" sz="2000">
                  <a:solidFill>
                    <a:srgbClr val="511E19"/>
                  </a:solidFill>
                </a:rPr>
                <a:t> = 	2 	ATP</a:t>
              </a:r>
            </a:p>
          </p:txBody>
        </p:sp>
        <p:cxnSp>
          <p:nvCxnSpPr>
            <p:cNvPr id="4" name="Straight Connector 3">
              <a:extLst>
                <a:ext uri="{FF2B5EF4-FFF2-40B4-BE49-F238E27FC236}">
                  <a16:creationId xmlns:a16="http://schemas.microsoft.com/office/drawing/2014/main" id="{1ECBF862-605D-4AC5-8F12-7EB960E10989}"/>
                </a:ext>
              </a:extLst>
            </p:cNvPr>
            <p:cNvCxnSpPr/>
            <p:nvPr/>
          </p:nvCxnSpPr>
          <p:spPr>
            <a:xfrm>
              <a:off x="655200" y="5334049"/>
              <a:ext cx="6659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EF2E01BE-67D7-4D58-9F51-E9E16A8C9684}"/>
              </a:ext>
            </a:extLst>
          </p:cNvPr>
          <p:cNvCxnSpPr/>
          <p:nvPr/>
        </p:nvCxnSpPr>
        <p:spPr bwMode="auto">
          <a:xfrm>
            <a:off x="1265238" y="4724400"/>
            <a:ext cx="6659562"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4906732-D9C9-4204-B926-62EA6989398C}"/>
              </a:ext>
            </a:extLst>
          </p:cNvPr>
          <p:cNvSpPr txBox="1">
            <a:spLocks noChangeArrowheads="1"/>
          </p:cNvSpPr>
          <p:nvPr/>
        </p:nvSpPr>
        <p:spPr bwMode="auto">
          <a:xfrm>
            <a:off x="381000" y="914400"/>
            <a:ext cx="54768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lnSpc>
                <a:spcPct val="90000"/>
              </a:lnSpc>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Anaerobic Glycolysis</a:t>
            </a:r>
            <a:br>
              <a:rPr lang="en-US" altLang="en-US" sz="3600" b="1">
                <a:solidFill>
                  <a:srgbClr val="511E19"/>
                </a:solidFill>
                <a:latin typeface="Arial" panose="020B0604020202020204" pitchFamily="34" charset="0"/>
                <a:cs typeface="Arial" panose="020B0604020202020204" pitchFamily="34" charset="0"/>
              </a:rPr>
            </a:br>
            <a:r>
              <a:rPr lang="en-US" altLang="en-US" sz="3600" b="1">
                <a:solidFill>
                  <a:srgbClr val="511E19"/>
                </a:solidFill>
                <a:latin typeface="Arial" panose="020B0604020202020204" pitchFamily="34" charset="0"/>
                <a:cs typeface="Arial" panose="020B0604020202020204" pitchFamily="34" charset="0"/>
              </a:rPr>
              <a:t>in RBCs</a:t>
            </a:r>
          </a:p>
          <a:p>
            <a:pPr algn="ctr" eaLnBrk="1" hangingPunct="1">
              <a:lnSpc>
                <a:spcPct val="90000"/>
              </a:lnSpc>
              <a:spcBef>
                <a:spcPct val="0"/>
              </a:spcBef>
              <a:spcAft>
                <a:spcPct val="0"/>
              </a:spcAft>
              <a:buClrTx/>
              <a:buSzTx/>
              <a:buFontTx/>
              <a:buNone/>
            </a:pPr>
            <a:r>
              <a:rPr lang="en-US" altLang="en-US" sz="2800" b="1">
                <a:solidFill>
                  <a:srgbClr val="511E19"/>
                </a:solidFill>
                <a:latin typeface="Arial" panose="020B0604020202020204" pitchFamily="34" charset="0"/>
                <a:cs typeface="Arial" panose="020B0604020202020204" pitchFamily="34" charset="0"/>
              </a:rPr>
              <a:t>(2,3-BPG Shunt)</a:t>
            </a:r>
            <a:endParaRPr lang="en-US" altLang="en-US" sz="2800" b="1" baseline="30000">
              <a:solidFill>
                <a:srgbClr val="511E19"/>
              </a:solidFill>
              <a:latin typeface="Arial" panose="020B0604020202020204" pitchFamily="34" charset="0"/>
              <a:cs typeface="Arial" panose="020B0604020202020204" pitchFamily="34" charset="0"/>
            </a:endParaRPr>
          </a:p>
        </p:txBody>
      </p:sp>
      <p:grpSp>
        <p:nvGrpSpPr>
          <p:cNvPr id="41987" name="Group 14">
            <a:extLst>
              <a:ext uri="{FF2B5EF4-FFF2-40B4-BE49-F238E27FC236}">
                <a16:creationId xmlns:a16="http://schemas.microsoft.com/office/drawing/2014/main" id="{E84D6F7C-7766-4DB1-9B1E-776A9621CC3F}"/>
              </a:ext>
            </a:extLst>
          </p:cNvPr>
          <p:cNvGrpSpPr>
            <a:grpSpLocks/>
          </p:cNvGrpSpPr>
          <p:nvPr/>
        </p:nvGrpSpPr>
        <p:grpSpPr bwMode="auto">
          <a:xfrm>
            <a:off x="5638800" y="550863"/>
            <a:ext cx="2895600" cy="5724525"/>
            <a:chOff x="2438400" y="550862"/>
            <a:chExt cx="2667000" cy="5724000"/>
          </a:xfrm>
        </p:grpSpPr>
        <p:pic>
          <p:nvPicPr>
            <p:cNvPr id="41988" name="Picture 7" descr="D:\Arun-Backup\project\Ferrier\Image_Bank\image_bank\images\jpg\figure_8.18.jpg">
              <a:extLst>
                <a:ext uri="{FF2B5EF4-FFF2-40B4-BE49-F238E27FC236}">
                  <a16:creationId xmlns:a16="http://schemas.microsoft.com/office/drawing/2014/main" id="{3C4DEE9E-2247-492A-8AAE-3FBB87212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632" y="550862"/>
              <a:ext cx="2613768" cy="57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9">
              <a:extLst>
                <a:ext uri="{FF2B5EF4-FFF2-40B4-BE49-F238E27FC236}">
                  <a16:creationId xmlns:a16="http://schemas.microsoft.com/office/drawing/2014/main" id="{A2759A02-7BE8-46DB-958C-ABE379E0EE4E}"/>
                </a:ext>
              </a:extLst>
            </p:cNvPr>
            <p:cNvSpPr txBox="1">
              <a:spLocks noChangeArrowheads="1"/>
            </p:cNvSpPr>
            <p:nvPr/>
          </p:nvSpPr>
          <p:spPr bwMode="auto">
            <a:xfrm>
              <a:off x="2438400" y="8952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41990" name="Text Box 9">
              <a:extLst>
                <a:ext uri="{FF2B5EF4-FFF2-40B4-BE49-F238E27FC236}">
                  <a16:creationId xmlns:a16="http://schemas.microsoft.com/office/drawing/2014/main" id="{1BEAB925-137B-4D1C-968A-7B619C1CA300}"/>
                </a:ext>
              </a:extLst>
            </p:cNvPr>
            <p:cNvSpPr txBox="1">
              <a:spLocks noChangeArrowheads="1"/>
            </p:cNvSpPr>
            <p:nvPr/>
          </p:nvSpPr>
          <p:spPr bwMode="auto">
            <a:xfrm>
              <a:off x="2438400" y="21144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41991" name="Text Box 9">
              <a:extLst>
                <a:ext uri="{FF2B5EF4-FFF2-40B4-BE49-F238E27FC236}">
                  <a16:creationId xmlns:a16="http://schemas.microsoft.com/office/drawing/2014/main" id="{CFF56448-3571-4B0E-9839-CA5CE09311E2}"/>
                </a:ext>
              </a:extLst>
            </p:cNvPr>
            <p:cNvSpPr txBox="1">
              <a:spLocks noChangeArrowheads="1"/>
            </p:cNvSpPr>
            <p:nvPr/>
          </p:nvSpPr>
          <p:spPr bwMode="auto">
            <a:xfrm>
              <a:off x="2438400" y="32766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41992" name="Text Box 9">
              <a:extLst>
                <a:ext uri="{FF2B5EF4-FFF2-40B4-BE49-F238E27FC236}">
                  <a16:creationId xmlns:a16="http://schemas.microsoft.com/office/drawing/2014/main" id="{61B26262-FAC8-4AC7-817E-65E225DCEA60}"/>
                </a:ext>
              </a:extLst>
            </p:cNvPr>
            <p:cNvSpPr txBox="1">
              <a:spLocks noChangeArrowheads="1"/>
            </p:cNvSpPr>
            <p:nvPr/>
          </p:nvSpPr>
          <p:spPr bwMode="auto">
            <a:xfrm>
              <a:off x="2438400" y="41718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41993" name="Text Box 9">
              <a:extLst>
                <a:ext uri="{FF2B5EF4-FFF2-40B4-BE49-F238E27FC236}">
                  <a16:creationId xmlns:a16="http://schemas.microsoft.com/office/drawing/2014/main" id="{88F01D92-899E-4562-8638-B794874D8CE8}"/>
                </a:ext>
              </a:extLst>
            </p:cNvPr>
            <p:cNvSpPr txBox="1">
              <a:spLocks noChangeArrowheads="1"/>
            </p:cNvSpPr>
            <p:nvPr/>
          </p:nvSpPr>
          <p:spPr bwMode="auto">
            <a:xfrm>
              <a:off x="2438400" y="49530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41994" name="Text Box 9">
              <a:extLst>
                <a:ext uri="{FF2B5EF4-FFF2-40B4-BE49-F238E27FC236}">
                  <a16:creationId xmlns:a16="http://schemas.microsoft.com/office/drawing/2014/main" id="{79C2D099-45D8-448B-A469-F9AF9F65DEAC}"/>
                </a:ext>
              </a:extLst>
            </p:cNvPr>
            <p:cNvSpPr txBox="1">
              <a:spLocks noChangeArrowheads="1"/>
            </p:cNvSpPr>
            <p:nvPr/>
          </p:nvSpPr>
          <p:spPr bwMode="auto">
            <a:xfrm>
              <a:off x="2438400" y="58674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0CF54A6-9E88-4238-A24F-FA156CDAF29D}"/>
              </a:ext>
            </a:extLst>
          </p:cNvPr>
          <p:cNvSpPr txBox="1">
            <a:spLocks noChangeArrowheads="1"/>
          </p:cNvSpPr>
          <p:nvPr/>
        </p:nvSpPr>
        <p:spPr bwMode="auto">
          <a:xfrm>
            <a:off x="381000" y="914400"/>
            <a:ext cx="838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Anaerobic Glycolysis in RBCs </a:t>
            </a:r>
            <a:br>
              <a:rPr lang="en-US" altLang="en-US" sz="3600" b="1">
                <a:solidFill>
                  <a:srgbClr val="511E19"/>
                </a:solidFill>
                <a:latin typeface="Arial" panose="020B0604020202020204" pitchFamily="34" charset="0"/>
                <a:cs typeface="Arial" panose="020B0604020202020204" pitchFamily="34" charset="0"/>
              </a:rPr>
            </a:br>
            <a:r>
              <a:rPr lang="en-US" altLang="en-US" sz="2800" b="1">
                <a:solidFill>
                  <a:srgbClr val="511E19"/>
                </a:solidFill>
                <a:latin typeface="Arial" panose="020B0604020202020204" pitchFamily="34" charset="0"/>
                <a:cs typeface="Arial" panose="020B0604020202020204" pitchFamily="34" charset="0"/>
              </a:rPr>
              <a:t>(2,3-BPG Shunt)</a:t>
            </a:r>
            <a:endParaRPr lang="en-US" altLang="en-US" sz="2800" b="1" baseline="30000">
              <a:solidFill>
                <a:srgbClr val="511E19"/>
              </a:solidFill>
              <a:latin typeface="Arial" panose="020B0604020202020204" pitchFamily="34" charset="0"/>
              <a:cs typeface="Arial" panose="020B0604020202020204" pitchFamily="34" charset="0"/>
            </a:endParaRPr>
          </a:p>
        </p:txBody>
      </p:sp>
      <p:pic>
        <p:nvPicPr>
          <p:cNvPr id="43011" name="Picture 11">
            <a:extLst>
              <a:ext uri="{FF2B5EF4-FFF2-40B4-BE49-F238E27FC236}">
                <a16:creationId xmlns:a16="http://schemas.microsoft.com/office/drawing/2014/main" id="{3B0CD574-7BD8-47B1-83ED-4D73B8633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2424113"/>
            <a:ext cx="44767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C2EA6B7-A228-4C74-BEF4-38FCD167377A}"/>
              </a:ext>
            </a:extLst>
          </p:cNvPr>
          <p:cNvSpPr>
            <a:spLocks noGrp="1"/>
          </p:cNvSpPr>
          <p:nvPr>
            <p:ph type="title"/>
          </p:nvPr>
        </p:nvSpPr>
        <p:spPr>
          <a:xfrm>
            <a:off x="381000" y="914400"/>
            <a:ext cx="8382000" cy="13716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Glycolysis in RBCs</a:t>
            </a:r>
            <a:br>
              <a:rPr lang="en-US" altLang="en-US" sz="3600" b="1">
                <a:ln>
                  <a:noFill/>
                </a:ln>
                <a:solidFill>
                  <a:srgbClr val="511E19"/>
                </a:solidFill>
                <a:latin typeface="Arial" panose="020B0604020202020204" pitchFamily="34" charset="0"/>
                <a:cs typeface="Arial" panose="020B0604020202020204" pitchFamily="34" charset="0"/>
              </a:rPr>
            </a:br>
            <a:r>
              <a:rPr lang="en-US" altLang="en-US" sz="2800" b="1">
                <a:ln>
                  <a:noFill/>
                </a:ln>
                <a:solidFill>
                  <a:srgbClr val="511E19"/>
                </a:solidFill>
                <a:latin typeface="Arial" panose="020B0604020202020204" pitchFamily="34" charset="0"/>
                <a:cs typeface="Arial" panose="020B0604020202020204" pitchFamily="34" charset="0"/>
              </a:rPr>
              <a:t>(Net ATP produced)</a:t>
            </a:r>
            <a:endParaRPr lang="en-US" altLang="en-US" sz="2800" b="1" baseline="30000">
              <a:ln>
                <a:noFill/>
              </a:ln>
              <a:solidFill>
                <a:srgbClr val="511E19"/>
              </a:solidFill>
              <a:latin typeface="Arial" panose="020B0604020202020204" pitchFamily="34" charset="0"/>
              <a:cs typeface="Arial" panose="020B0604020202020204" pitchFamily="34" charset="0"/>
            </a:endParaRPr>
          </a:p>
        </p:txBody>
      </p:sp>
      <p:grpSp>
        <p:nvGrpSpPr>
          <p:cNvPr id="44035" name="Group 1">
            <a:extLst>
              <a:ext uri="{FF2B5EF4-FFF2-40B4-BE49-F238E27FC236}">
                <a16:creationId xmlns:a16="http://schemas.microsoft.com/office/drawing/2014/main" id="{3B1AE0EA-C124-45A9-AF96-29F739450C39}"/>
              </a:ext>
            </a:extLst>
          </p:cNvPr>
          <p:cNvGrpSpPr>
            <a:grpSpLocks/>
          </p:cNvGrpSpPr>
          <p:nvPr/>
        </p:nvGrpSpPr>
        <p:grpSpPr bwMode="auto">
          <a:xfrm>
            <a:off x="1112838" y="2514600"/>
            <a:ext cx="7802562" cy="3786188"/>
            <a:chOff x="1112838" y="2514600"/>
            <a:chExt cx="7802562" cy="3785652"/>
          </a:xfrm>
        </p:grpSpPr>
        <p:grpSp>
          <p:nvGrpSpPr>
            <p:cNvPr id="44037" name="Group 1">
              <a:extLst>
                <a:ext uri="{FF2B5EF4-FFF2-40B4-BE49-F238E27FC236}">
                  <a16:creationId xmlns:a16="http://schemas.microsoft.com/office/drawing/2014/main" id="{D95E9F6C-59D3-4718-9C50-B090A2BCB07A}"/>
                </a:ext>
              </a:extLst>
            </p:cNvPr>
            <p:cNvGrpSpPr>
              <a:grpSpLocks/>
            </p:cNvGrpSpPr>
            <p:nvPr/>
          </p:nvGrpSpPr>
          <p:grpSpPr bwMode="auto">
            <a:xfrm>
              <a:off x="1112838" y="2514600"/>
              <a:ext cx="7802562" cy="3785652"/>
              <a:chOff x="655200" y="2971800"/>
              <a:chExt cx="7803000" cy="3785729"/>
            </a:xfrm>
          </p:grpSpPr>
          <p:sp>
            <p:nvSpPr>
              <p:cNvPr id="44039" name="Text Box 8">
                <a:extLst>
                  <a:ext uri="{FF2B5EF4-FFF2-40B4-BE49-F238E27FC236}">
                    <a16:creationId xmlns:a16="http://schemas.microsoft.com/office/drawing/2014/main" id="{21B6C454-76A7-42C6-BC50-3E4B5E38A95A}"/>
                  </a:ext>
                </a:extLst>
              </p:cNvPr>
              <p:cNvSpPr txBox="1">
                <a:spLocks noChangeArrowheads="1"/>
              </p:cNvSpPr>
              <p:nvPr/>
            </p:nvSpPr>
            <p:spPr bwMode="auto">
              <a:xfrm>
                <a:off x="685364" y="2971800"/>
                <a:ext cx="7772836" cy="378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2060"/>
                    </a:solidFill>
                  </a:rPr>
                  <a:t>ATP Consumed:</a:t>
                </a:r>
              </a:p>
              <a:p>
                <a:pPr eaLnBrk="1" hangingPunct="1"/>
                <a:r>
                  <a:rPr lang="en-US" altLang="en-US" sz="2000" b="1">
                    <a:solidFill>
                      <a:srgbClr val="002060"/>
                    </a:solidFill>
                  </a:rPr>
                  <a:t>					</a:t>
                </a:r>
                <a:r>
                  <a:rPr lang="en-US" altLang="en-US" sz="2000">
                    <a:solidFill>
                      <a:srgbClr val="002060"/>
                    </a:solidFill>
                  </a:rPr>
                  <a:t>2 	ATP</a:t>
                </a:r>
              </a:p>
              <a:p>
                <a:pPr eaLnBrk="1" hangingPunct="1"/>
                <a:endParaRPr lang="en-US" altLang="en-US" sz="2000" b="1"/>
              </a:p>
              <a:p>
                <a:pPr eaLnBrk="1" hangingPunct="1"/>
                <a:r>
                  <a:rPr lang="en-US" altLang="en-US" sz="2000" b="1">
                    <a:solidFill>
                      <a:srgbClr val="A50021"/>
                    </a:solidFill>
                  </a:rPr>
                  <a:t>ATP Produced:</a:t>
                </a:r>
              </a:p>
              <a:p>
                <a:pPr eaLnBrk="1" hangingPunct="1"/>
                <a:r>
                  <a:rPr lang="en-US" altLang="en-US" sz="2000" b="1"/>
                  <a:t>	</a:t>
                </a:r>
                <a:r>
                  <a:rPr lang="en-US" altLang="en-US" sz="2000"/>
                  <a:t>Substrate-level		2 X 2 = 	4 	ATP</a:t>
                </a:r>
              </a:p>
              <a:p>
                <a:pPr eaLnBrk="1" hangingPunct="1"/>
                <a:r>
                  <a:rPr lang="en-US" altLang="en-US" sz="2000"/>
                  <a:t>	                                           1 X 2 =  2</a:t>
                </a:r>
              </a:p>
              <a:p>
                <a:pPr eaLnBrk="1" hangingPunct="1"/>
                <a:r>
                  <a:rPr lang="en-US" altLang="en-US" sz="2000"/>
                  <a:t>              </a:t>
                </a:r>
              </a:p>
              <a:p>
                <a:pPr eaLnBrk="1" hangingPunct="1"/>
                <a:r>
                  <a:rPr lang="en-US" altLang="en-US" sz="2000"/>
                  <a:t>              Oxidative-level		2 X 3 = 	6 	ATP</a:t>
                </a:r>
              </a:p>
              <a:p>
                <a:pPr eaLnBrk="1" hangingPunct="1"/>
                <a:r>
                  <a:rPr lang="en-US" altLang="en-US" sz="2000">
                    <a:solidFill>
                      <a:srgbClr val="A50021"/>
                    </a:solidFill>
                  </a:rPr>
                  <a:t>	Total		                             4 or 2 	ATP</a:t>
                </a:r>
              </a:p>
              <a:p>
                <a:pPr eaLnBrk="1" hangingPunct="1"/>
                <a:endParaRPr lang="en-US" altLang="en-US" sz="2000" b="1">
                  <a:solidFill>
                    <a:srgbClr val="A50021"/>
                  </a:solidFill>
                </a:endParaRPr>
              </a:p>
              <a:p>
                <a:pPr eaLnBrk="1" hangingPunct="1"/>
                <a:r>
                  <a:rPr lang="en-US" altLang="en-US" sz="2000" b="1">
                    <a:solidFill>
                      <a:srgbClr val="511E19"/>
                    </a:solidFill>
                  </a:rPr>
                  <a:t>Net:			</a:t>
                </a:r>
                <a:r>
                  <a:rPr lang="en-US" altLang="en-US" sz="2000">
                    <a:solidFill>
                      <a:srgbClr val="511E19"/>
                    </a:solidFill>
                  </a:rPr>
                  <a:t>	 </a:t>
                </a:r>
                <a:r>
                  <a:rPr lang="en-US" altLang="en-US" sz="2000">
                    <a:solidFill>
                      <a:srgbClr val="FF0000"/>
                    </a:solidFill>
                  </a:rPr>
                  <a:t>4</a:t>
                </a:r>
                <a:r>
                  <a:rPr lang="en-US" altLang="en-US" sz="2000">
                    <a:solidFill>
                      <a:srgbClr val="511E19"/>
                    </a:solidFill>
                  </a:rPr>
                  <a:t> – </a:t>
                </a:r>
                <a:r>
                  <a:rPr lang="en-US" altLang="en-US" sz="2000">
                    <a:solidFill>
                      <a:srgbClr val="002060"/>
                    </a:solidFill>
                  </a:rPr>
                  <a:t>2</a:t>
                </a:r>
                <a:r>
                  <a:rPr lang="en-US" altLang="en-US" sz="2000">
                    <a:solidFill>
                      <a:srgbClr val="511E19"/>
                    </a:solidFill>
                  </a:rPr>
                  <a:t> = 	2 	ATP</a:t>
                </a:r>
              </a:p>
              <a:p>
                <a:pPr eaLnBrk="1" hangingPunct="1"/>
                <a:r>
                  <a:rPr lang="en-US" altLang="en-US" sz="2000">
                    <a:solidFill>
                      <a:srgbClr val="511E19"/>
                    </a:solidFill>
                  </a:rPr>
                  <a:t>                                                           </a:t>
                </a:r>
                <a:r>
                  <a:rPr lang="en-US" altLang="en-US" sz="2000">
                    <a:solidFill>
                      <a:srgbClr val="FF0000"/>
                    </a:solidFill>
                  </a:rPr>
                  <a:t>2</a:t>
                </a:r>
                <a:r>
                  <a:rPr lang="en-US" altLang="en-US" sz="2000">
                    <a:solidFill>
                      <a:srgbClr val="511E19"/>
                    </a:solidFill>
                  </a:rPr>
                  <a:t> – </a:t>
                </a:r>
                <a:r>
                  <a:rPr lang="en-US" altLang="en-US" sz="2000">
                    <a:solidFill>
                      <a:srgbClr val="002060"/>
                    </a:solidFill>
                  </a:rPr>
                  <a:t>2</a:t>
                </a:r>
                <a:r>
                  <a:rPr lang="en-US" altLang="en-US" sz="2000">
                    <a:solidFill>
                      <a:srgbClr val="511E19"/>
                    </a:solidFill>
                  </a:rPr>
                  <a:t> = 	0 	ATP</a:t>
                </a:r>
              </a:p>
            </p:txBody>
          </p:sp>
          <p:cxnSp>
            <p:nvCxnSpPr>
              <p:cNvPr id="4" name="Straight Connector 3">
                <a:extLst>
                  <a:ext uri="{FF2B5EF4-FFF2-40B4-BE49-F238E27FC236}">
                    <a16:creationId xmlns:a16="http://schemas.microsoft.com/office/drawing/2014/main" id="{ED599149-0FE4-4B06-826C-7C00ABFC6C53}"/>
                  </a:ext>
                </a:extLst>
              </p:cNvPr>
              <p:cNvCxnSpPr/>
              <p:nvPr/>
            </p:nvCxnSpPr>
            <p:spPr>
              <a:xfrm>
                <a:off x="655200" y="5943240"/>
                <a:ext cx="6659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4038" name="Text Box 5">
              <a:extLst>
                <a:ext uri="{FF2B5EF4-FFF2-40B4-BE49-F238E27FC236}">
                  <a16:creationId xmlns:a16="http://schemas.microsoft.com/office/drawing/2014/main" id="{475ABBE0-B2A2-4C70-960E-2C53BA2304A9}"/>
                </a:ext>
              </a:extLst>
            </p:cNvPr>
            <p:cNvSpPr txBox="1">
              <a:spLocks noChangeArrowheads="1"/>
            </p:cNvSpPr>
            <p:nvPr/>
          </p:nvSpPr>
          <p:spPr bwMode="auto">
            <a:xfrm>
              <a:off x="4419600" y="3866959"/>
              <a:ext cx="409575" cy="3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A50021"/>
                  </a:solidFill>
                </a:rPr>
                <a:t>or</a:t>
              </a:r>
              <a:endParaRPr lang="en-US" altLang="en-US" sz="2000">
                <a:solidFill>
                  <a:srgbClr val="511E19"/>
                </a:solidFill>
              </a:endParaRPr>
            </a:p>
          </p:txBody>
        </p:sp>
      </p:grpSp>
      <p:cxnSp>
        <p:nvCxnSpPr>
          <p:cNvPr id="8" name="Straight Connector 7">
            <a:extLst>
              <a:ext uri="{FF2B5EF4-FFF2-40B4-BE49-F238E27FC236}">
                <a16:creationId xmlns:a16="http://schemas.microsoft.com/office/drawing/2014/main" id="{9A7E0FE4-BA76-4F29-A260-A23EEC0B016C}"/>
              </a:ext>
            </a:extLst>
          </p:cNvPr>
          <p:cNvCxnSpPr/>
          <p:nvPr/>
        </p:nvCxnSpPr>
        <p:spPr bwMode="auto">
          <a:xfrm>
            <a:off x="1265238" y="4876800"/>
            <a:ext cx="6659562"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422119D-22CA-47CB-8420-CBFD714717B0}"/>
              </a:ext>
            </a:extLst>
          </p:cNvPr>
          <p:cNvSpPr>
            <a:spLocks noGrp="1"/>
          </p:cNvSpPr>
          <p:nvPr>
            <p:ph type="title"/>
          </p:nvPr>
        </p:nvSpPr>
        <p:spPr>
          <a:xfrm>
            <a:off x="381000" y="914400"/>
            <a:ext cx="8350250" cy="9144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Glycolysis in RBCs</a:t>
            </a:r>
            <a:br>
              <a:rPr lang="en-US" altLang="en-US" sz="3600" b="1">
                <a:ln>
                  <a:noFill/>
                </a:ln>
                <a:solidFill>
                  <a:srgbClr val="511E19"/>
                </a:solidFill>
                <a:latin typeface="Arial" panose="020B0604020202020204" pitchFamily="34" charset="0"/>
                <a:cs typeface="Arial" panose="020B0604020202020204" pitchFamily="34" charset="0"/>
              </a:rPr>
            </a:br>
            <a:r>
              <a:rPr lang="en-US" altLang="en-US" sz="2800" b="1">
                <a:ln>
                  <a:noFill/>
                </a:ln>
                <a:solidFill>
                  <a:srgbClr val="511E19"/>
                </a:solidFill>
                <a:latin typeface="Arial" panose="020B0604020202020204" pitchFamily="34" charset="0"/>
                <a:cs typeface="Arial" panose="020B0604020202020204" pitchFamily="34" charset="0"/>
              </a:rPr>
              <a:t>(Summary)</a:t>
            </a:r>
            <a:endParaRPr lang="en-US" altLang="en-US" sz="2800" b="1" baseline="30000">
              <a:ln>
                <a:noFill/>
              </a:ln>
              <a:solidFill>
                <a:srgbClr val="511E19"/>
              </a:solidFill>
              <a:latin typeface="Arial" panose="020B0604020202020204" pitchFamily="34" charset="0"/>
              <a:cs typeface="Arial" panose="020B0604020202020204" pitchFamily="34" charset="0"/>
            </a:endParaRPr>
          </a:p>
        </p:txBody>
      </p:sp>
      <p:sp>
        <p:nvSpPr>
          <p:cNvPr id="26626" name="Text Box 3">
            <a:extLst>
              <a:ext uri="{FF2B5EF4-FFF2-40B4-BE49-F238E27FC236}">
                <a16:creationId xmlns:a16="http://schemas.microsoft.com/office/drawing/2014/main" id="{2FAC5F3E-4BFF-4DE0-8A45-14A87791D516}"/>
              </a:ext>
            </a:extLst>
          </p:cNvPr>
          <p:cNvSpPr txBox="1">
            <a:spLocks noChangeArrowheads="1"/>
          </p:cNvSpPr>
          <p:nvPr/>
        </p:nvSpPr>
        <p:spPr bwMode="auto">
          <a:xfrm>
            <a:off x="685800" y="2693988"/>
            <a:ext cx="77724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t>End product: </a:t>
            </a:r>
          </a:p>
          <a:p>
            <a:pPr eaLnBrk="1" hangingPunct="1"/>
            <a:r>
              <a:rPr lang="en-US" altLang="en-US" sz="2000" b="1"/>
              <a:t>		</a:t>
            </a:r>
            <a:r>
              <a:rPr lang="en-US" altLang="en-US" sz="2000"/>
              <a:t>Lactate</a:t>
            </a:r>
          </a:p>
          <a:p>
            <a:pPr eaLnBrk="1" hangingPunct="1"/>
            <a:r>
              <a:rPr lang="en-US" altLang="en-US" sz="2000"/>
              <a:t>		No net production or consumption of NADH</a:t>
            </a:r>
          </a:p>
          <a:p>
            <a:pPr eaLnBrk="1" hangingPunct="1"/>
            <a:endParaRPr lang="en-US" altLang="en-US" sz="2000"/>
          </a:p>
          <a:p>
            <a:pPr eaLnBrk="1" hangingPunct="1"/>
            <a:r>
              <a:rPr lang="en-US" altLang="en-US" sz="2000" b="1"/>
              <a:t>Energy yield:</a:t>
            </a:r>
          </a:p>
          <a:p>
            <a:pPr eaLnBrk="1" hangingPunct="1"/>
            <a:r>
              <a:rPr lang="en-US" altLang="en-US" sz="2000" b="1"/>
              <a:t>		</a:t>
            </a:r>
            <a:r>
              <a:rPr lang="en-US" altLang="en-US" sz="2000"/>
              <a:t>If no 2,3-BPG is formed: 		2 ATP</a:t>
            </a:r>
          </a:p>
          <a:p>
            <a:pPr eaLnBrk="1" hangingPunct="1"/>
            <a:r>
              <a:rPr lang="en-US" altLang="en-US" sz="2000"/>
              <a:t>		If 2,3-BPG shunt occurs:		0 ATP</a:t>
            </a:r>
          </a:p>
          <a:p>
            <a:pPr eaLnBrk="1" hangingPunct="1"/>
            <a:endParaRPr lang="en-US" altLang="en-US" sz="2000"/>
          </a:p>
          <a:p>
            <a:pPr eaLnBrk="1" hangingPunct="1"/>
            <a:r>
              <a:rPr lang="en-US" altLang="en-US" sz="2000" b="1"/>
              <a:t>PK Deficiency hemolytic anemia depends on:</a:t>
            </a:r>
          </a:p>
          <a:p>
            <a:pPr eaLnBrk="1" hangingPunct="1"/>
            <a:r>
              <a:rPr lang="en-US" altLang="en-US" sz="2000" b="1"/>
              <a:t>		</a:t>
            </a:r>
            <a:r>
              <a:rPr lang="en-US" altLang="en-US" sz="2000"/>
              <a:t>Degree of PK Deficiency</a:t>
            </a:r>
          </a:p>
          <a:p>
            <a:pPr eaLnBrk="1" hangingPunct="1"/>
            <a:r>
              <a:rPr lang="en-US" altLang="en-US" sz="2000"/>
              <a:t>		Compensation by 2,3-BPG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DD47399-F8E5-4D13-845C-BFD35972C373}"/>
              </a:ext>
            </a:extLst>
          </p:cNvPr>
          <p:cNvSpPr>
            <a:spLocks noGrp="1"/>
          </p:cNvSpPr>
          <p:nvPr>
            <p:ph type="title"/>
          </p:nvPr>
        </p:nvSpPr>
        <p:spPr>
          <a:xfrm>
            <a:off x="1176338" y="906463"/>
            <a:ext cx="6799262" cy="1303337"/>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Take Home Messages</a:t>
            </a:r>
            <a:endParaRPr lang="en-US" altLang="en-US" sz="3600" b="1" baseline="30000">
              <a:ln>
                <a:noFill/>
              </a:ln>
              <a:solidFill>
                <a:srgbClr val="511E19"/>
              </a:solidFill>
              <a:latin typeface="Arial" panose="020B0604020202020204" pitchFamily="34" charset="0"/>
              <a:cs typeface="Arial" panose="020B0604020202020204" pitchFamily="34" charset="0"/>
            </a:endParaRPr>
          </a:p>
        </p:txBody>
      </p:sp>
      <p:sp>
        <p:nvSpPr>
          <p:cNvPr id="27650" name="Content Placeholder 3">
            <a:extLst>
              <a:ext uri="{FF2B5EF4-FFF2-40B4-BE49-F238E27FC236}">
                <a16:creationId xmlns:a16="http://schemas.microsoft.com/office/drawing/2014/main" id="{5509AD86-AE99-441E-BDAB-729DC2134170}"/>
              </a:ext>
            </a:extLst>
          </p:cNvPr>
          <p:cNvSpPr>
            <a:spLocks noGrp="1"/>
          </p:cNvSpPr>
          <p:nvPr>
            <p:ph idx="1"/>
          </p:nvPr>
        </p:nvSpPr>
        <p:spPr>
          <a:xfrm>
            <a:off x="685800" y="2727325"/>
            <a:ext cx="7772400" cy="3444875"/>
          </a:xfrm>
        </p:spPr>
        <p:txBody>
          <a:bodyPr/>
          <a:lstStyle/>
          <a:p>
            <a:pPr eaLnBrk="1" hangingPunct="1">
              <a:buClr>
                <a:srgbClr val="511E19"/>
              </a:buClr>
              <a:buSzPct val="100000"/>
              <a:buFont typeface="Wingdings" panose="05000000000000000000" pitchFamily="2" charset="2"/>
              <a:buChar char="q"/>
            </a:pPr>
            <a:r>
              <a:rPr lang="en-US" altLang="en-US" sz="2200">
                <a:latin typeface="Times New Roman" panose="02020603050405020304" pitchFamily="18" charset="0"/>
                <a:cs typeface="Times New Roman" panose="02020603050405020304" pitchFamily="18" charset="0"/>
              </a:rPr>
              <a:t>Glycolysis is the major oxidative pathway for glucose</a:t>
            </a:r>
          </a:p>
          <a:p>
            <a:pPr eaLnBrk="1" hangingPunct="1">
              <a:buClr>
                <a:srgbClr val="511E19"/>
              </a:buClr>
              <a:buSzPct val="100000"/>
              <a:buFont typeface="Wingdings" panose="05000000000000000000" pitchFamily="2" charset="2"/>
              <a:buChar char="q"/>
            </a:pPr>
            <a:r>
              <a:rPr lang="en-US" altLang="en-US" sz="2200">
                <a:latin typeface="Times New Roman" panose="02020603050405020304" pitchFamily="18" charset="0"/>
                <a:cs typeface="Times New Roman" panose="02020603050405020304" pitchFamily="18" charset="0"/>
              </a:rPr>
              <a:t>Glycolysis is employed by all tissues</a:t>
            </a:r>
          </a:p>
          <a:p>
            <a:pPr eaLnBrk="1" hangingPunct="1">
              <a:buClr>
                <a:srgbClr val="511E19"/>
              </a:buClr>
              <a:buSzPct val="100000"/>
              <a:buFont typeface="Wingdings" panose="05000000000000000000" pitchFamily="2" charset="2"/>
              <a:buChar char="q"/>
            </a:pPr>
            <a:r>
              <a:rPr lang="en-US" altLang="en-US" sz="2200">
                <a:latin typeface="Times New Roman" panose="02020603050405020304" pitchFamily="18" charset="0"/>
                <a:cs typeface="Times New Roman" panose="02020603050405020304" pitchFamily="18" charset="0"/>
              </a:rPr>
              <a:t>Glycolysis is a tightly-regulated pathway</a:t>
            </a:r>
          </a:p>
          <a:p>
            <a:pPr eaLnBrk="1" hangingPunct="1">
              <a:buClr>
                <a:srgbClr val="511E19"/>
              </a:buClr>
              <a:buSzPct val="100000"/>
              <a:buFont typeface="Wingdings" panose="05000000000000000000" pitchFamily="2" charset="2"/>
              <a:buChar char="q"/>
            </a:pPr>
            <a:r>
              <a:rPr lang="en-US" altLang="en-US" sz="2200">
                <a:latin typeface="Times New Roman" panose="02020603050405020304" pitchFamily="18" charset="0"/>
                <a:cs typeface="Times New Roman" panose="02020603050405020304" pitchFamily="18" charset="0"/>
              </a:rPr>
              <a:t>PFK-1 is the rate-limiting regulatory enzyme</a:t>
            </a:r>
          </a:p>
          <a:p>
            <a:pPr eaLnBrk="1" hangingPunct="1">
              <a:buClr>
                <a:srgbClr val="511E19"/>
              </a:buClr>
              <a:buSzPct val="100000"/>
              <a:buFont typeface="Wingdings" panose="05000000000000000000" pitchFamily="2" charset="2"/>
              <a:buChar char="q"/>
            </a:pPr>
            <a:r>
              <a:rPr lang="en-US" altLang="en-US" sz="2200">
                <a:latin typeface="Times New Roman" panose="02020603050405020304" pitchFamily="18" charset="0"/>
                <a:cs typeface="Times New Roman" panose="02020603050405020304" pitchFamily="18" charset="0"/>
              </a:rPr>
              <a:t>Glycolysis is mainly a catabolic pathway for ATP production, But it has some anabolic features (amphibolic)</a:t>
            </a:r>
          </a:p>
          <a:p>
            <a:pPr eaLnBrk="1" hangingPunct="1">
              <a:buClr>
                <a:srgbClr val="511E19"/>
              </a:buClr>
              <a:buSzPct val="100000"/>
              <a:buFont typeface="Wingdings" panose="05000000000000000000" pitchFamily="2" charset="2"/>
              <a:buChar char="q"/>
            </a:pPr>
            <a:r>
              <a:rPr lang="en-US" altLang="en-US" sz="2200">
                <a:latin typeface="Times New Roman" panose="02020603050405020304" pitchFamily="18" charset="0"/>
                <a:cs typeface="Times New Roman" panose="02020603050405020304" pitchFamily="18" charset="0"/>
              </a:rPr>
              <a:t>Pyruvate kinase deficiency in RBCs results in hemolytic anemia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0977FA7-A3E3-4CEF-B3C2-FD6887DA94C0}"/>
              </a:ext>
            </a:extLst>
          </p:cNvPr>
          <p:cNvSpPr>
            <a:spLocks noGrp="1"/>
          </p:cNvSpPr>
          <p:nvPr>
            <p:ph type="title"/>
          </p:nvPr>
        </p:nvSpPr>
        <p:spPr>
          <a:xfrm>
            <a:off x="1176338" y="906463"/>
            <a:ext cx="6799262" cy="1303337"/>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Take Home Messages</a:t>
            </a:r>
            <a:endParaRPr lang="en-US" altLang="en-US" sz="3600" b="1" baseline="30000">
              <a:ln>
                <a:noFill/>
              </a:ln>
              <a:solidFill>
                <a:srgbClr val="511E19"/>
              </a:solidFill>
              <a:latin typeface="Arial" panose="020B0604020202020204" pitchFamily="34" charset="0"/>
              <a:cs typeface="Arial" panose="020B0604020202020204" pitchFamily="34" charset="0"/>
            </a:endParaRPr>
          </a:p>
        </p:txBody>
      </p:sp>
      <p:sp>
        <p:nvSpPr>
          <p:cNvPr id="5" name="Text Box 8">
            <a:extLst>
              <a:ext uri="{FF2B5EF4-FFF2-40B4-BE49-F238E27FC236}">
                <a16:creationId xmlns:a16="http://schemas.microsoft.com/office/drawing/2014/main" id="{321825EA-8387-4FEC-BE10-3B8692B35599}"/>
              </a:ext>
            </a:extLst>
          </p:cNvPr>
          <p:cNvSpPr txBox="1">
            <a:spLocks noChangeArrowheads="1"/>
          </p:cNvSpPr>
          <p:nvPr/>
        </p:nvSpPr>
        <p:spPr bwMode="auto">
          <a:xfrm>
            <a:off x="685800" y="2686050"/>
            <a:ext cx="7772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buClr>
                <a:srgbClr val="511E19"/>
              </a:buClr>
              <a:buFont typeface="Wingdings" panose="05000000000000000000" pitchFamily="2" charset="2"/>
              <a:buChar char="q"/>
            </a:pPr>
            <a:r>
              <a:rPr lang="en-US" altLang="en-US" sz="2200" b="1"/>
              <a:t>Net energy produced in:</a:t>
            </a:r>
          </a:p>
          <a:p>
            <a:pPr lvl="2" eaLnBrk="1" hangingPunct="1">
              <a:buClr>
                <a:srgbClr val="C00000"/>
              </a:buClr>
            </a:pPr>
            <a:r>
              <a:rPr lang="en-US" altLang="en-US" sz="2200"/>
              <a:t>Aerobic glycolysis:			8 ATP</a:t>
            </a:r>
          </a:p>
          <a:p>
            <a:pPr lvl="2" eaLnBrk="1" hangingPunct="1">
              <a:buClr>
                <a:srgbClr val="C00000"/>
              </a:buClr>
            </a:pPr>
            <a:r>
              <a:rPr lang="en-US" altLang="en-US" sz="2200"/>
              <a:t>Anaerobic glycolysis: 	       	             2 ATP</a:t>
            </a:r>
          </a:p>
          <a:p>
            <a:pPr eaLnBrk="1" hangingPunct="1">
              <a:buClr>
                <a:srgbClr val="C00000"/>
              </a:buClr>
              <a:buFont typeface="Arial" panose="020B0604020202020204" pitchFamily="34" charset="0"/>
              <a:buChar char="•"/>
            </a:pPr>
            <a:endParaRPr lang="en-US" altLang="en-US" sz="2200">
              <a:solidFill>
                <a:srgbClr val="002060"/>
              </a:solidFill>
            </a:endParaRPr>
          </a:p>
          <a:p>
            <a:pPr eaLnBrk="1" hangingPunct="1">
              <a:buClr>
                <a:srgbClr val="511E19"/>
              </a:buClr>
              <a:buFont typeface="Wingdings" panose="05000000000000000000" pitchFamily="2" charset="2"/>
              <a:buChar char="q"/>
            </a:pPr>
            <a:r>
              <a:rPr lang="en-US" altLang="en-US" sz="2200" b="1"/>
              <a:t>Net energy produced in glycolysis in RBCs:</a:t>
            </a:r>
          </a:p>
          <a:p>
            <a:pPr lvl="2" eaLnBrk="1" hangingPunct="1">
              <a:buClr>
                <a:srgbClr val="C00000"/>
              </a:buClr>
            </a:pPr>
            <a:r>
              <a:rPr lang="en-US" altLang="en-US" sz="2200"/>
              <a:t>Without 2,3 BPG synthesis: 	            2 ATP</a:t>
            </a:r>
          </a:p>
          <a:p>
            <a:pPr lvl="2" eaLnBrk="1" hangingPunct="1">
              <a:buClr>
                <a:srgbClr val="C00000"/>
              </a:buClr>
            </a:pPr>
            <a:r>
              <a:rPr lang="en-US" altLang="en-US" sz="2200"/>
              <a:t>With 2,3 BPG synthesis: 	            0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7DE0C2C-DF47-4966-A631-0EE3688C70B3}"/>
              </a:ext>
            </a:extLst>
          </p:cNvPr>
          <p:cNvSpPr>
            <a:spLocks noGrp="1"/>
          </p:cNvSpPr>
          <p:nvPr>
            <p:ph type="title"/>
          </p:nvPr>
        </p:nvSpPr>
        <p:spPr>
          <a:xfrm>
            <a:off x="381000" y="914400"/>
            <a:ext cx="8382000" cy="9906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Reference</a:t>
            </a:r>
            <a:endParaRPr lang="en-US" altLang="en-US" sz="3600" b="1" baseline="30000">
              <a:ln>
                <a:noFill/>
              </a:ln>
              <a:solidFill>
                <a:srgbClr val="511E19"/>
              </a:solidFill>
              <a:latin typeface="Arial" panose="020B0604020202020204" pitchFamily="34" charset="0"/>
              <a:cs typeface="Arial" panose="020B0604020202020204" pitchFamily="34" charset="0"/>
            </a:endParaRPr>
          </a:p>
        </p:txBody>
      </p:sp>
      <p:sp>
        <p:nvSpPr>
          <p:cNvPr id="48131" name="Text Box 8">
            <a:extLst>
              <a:ext uri="{FF2B5EF4-FFF2-40B4-BE49-F238E27FC236}">
                <a16:creationId xmlns:a16="http://schemas.microsoft.com/office/drawing/2014/main" id="{5B16C4A8-1E84-492C-AC1F-BADBC2E453C4}"/>
              </a:ext>
            </a:extLst>
          </p:cNvPr>
          <p:cNvSpPr txBox="1">
            <a:spLocks noChangeArrowheads="1"/>
          </p:cNvSpPr>
          <p:nvPr/>
        </p:nvSpPr>
        <p:spPr bwMode="auto">
          <a:xfrm>
            <a:off x="685800" y="3055938"/>
            <a:ext cx="777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hangingPunct="1">
              <a:buClr>
                <a:srgbClr val="C00000"/>
              </a:buClr>
            </a:pPr>
            <a:r>
              <a:rPr lang="en-US" altLang="en-US"/>
              <a:t>Lippincott Illustrated Review of Biochemistry, 6</a:t>
            </a:r>
            <a:r>
              <a:rPr lang="en-US" altLang="en-US" baseline="30000"/>
              <a:t>th</a:t>
            </a:r>
            <a:r>
              <a:rPr lang="en-US" altLang="en-US"/>
              <a:t> edition, 2014, Unit 2, Chapter 8, Pages 91-108.</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2DA22E8-FA2B-41C7-A604-159DF1B2864A}"/>
              </a:ext>
            </a:extLst>
          </p:cNvPr>
          <p:cNvSpPr>
            <a:spLocks noGrp="1"/>
          </p:cNvSpPr>
          <p:nvPr>
            <p:ph type="title"/>
          </p:nvPr>
        </p:nvSpPr>
        <p:spPr>
          <a:xfrm>
            <a:off x="1676400" y="914400"/>
            <a:ext cx="5562600" cy="914400"/>
          </a:xfrm>
        </p:spPr>
        <p:txBody>
          <a:bodyPr rtlCol="0">
            <a:noAutofit/>
          </a:bodyPr>
          <a:lstStyle/>
          <a:p>
            <a:pPr eaLnBrk="1" fontAlgn="auto" hangingPunct="1">
              <a:spcAft>
                <a:spcPts val="0"/>
              </a:spcAft>
              <a:defRPr/>
            </a:pPr>
            <a:r>
              <a:rPr lang="en-US" altLang="en-US" sz="3600" b="1">
                <a:solidFill>
                  <a:schemeClr val="accent4">
                    <a:lumMod val="50000"/>
                  </a:schemeClr>
                </a:solidFill>
                <a:latin typeface="Arial" charset="0"/>
                <a:ea typeface="Arial" charset="0"/>
                <a:cs typeface="Arial" charset="0"/>
              </a:rPr>
              <a:t>Glycolysis: An Overview</a:t>
            </a:r>
          </a:p>
        </p:txBody>
      </p:sp>
      <p:sp>
        <p:nvSpPr>
          <p:cNvPr id="28675" name="TextBox 3">
            <a:extLst>
              <a:ext uri="{FF2B5EF4-FFF2-40B4-BE49-F238E27FC236}">
                <a16:creationId xmlns:a16="http://schemas.microsoft.com/office/drawing/2014/main" id="{72203A1C-F9E3-46BA-BBE6-7C6D2213D012}"/>
              </a:ext>
            </a:extLst>
          </p:cNvPr>
          <p:cNvSpPr txBox="1">
            <a:spLocks noChangeArrowheads="1"/>
          </p:cNvSpPr>
          <p:nvPr/>
        </p:nvSpPr>
        <p:spPr bwMode="auto">
          <a:xfrm>
            <a:off x="685800" y="2608263"/>
            <a:ext cx="7772400" cy="3248025"/>
          </a:xfrm>
          <a:prstGeom prst="rect">
            <a:avLst/>
          </a:prstGeom>
          <a:noFill/>
          <a:ln w="9525">
            <a:noFill/>
            <a:miter lim="800000"/>
            <a:headEnd/>
            <a:tailEnd/>
          </a:ln>
        </p:spPr>
        <p:txBody>
          <a:bodyPr>
            <a:spAutoFit/>
          </a:bodyPr>
          <a:lstStyle/>
          <a:p>
            <a:pPr marL="342900" indent="-342900" eaLnBrk="1" hangingPunct="1">
              <a:spcAft>
                <a:spcPts val="1800"/>
              </a:spcAft>
              <a:buClr>
                <a:schemeClr val="accent4">
                  <a:lumMod val="50000"/>
                </a:schemeClr>
              </a:buClr>
              <a:buFont typeface="Wingdings" charset="2"/>
              <a:buChar char="v"/>
              <a:defRPr/>
            </a:pPr>
            <a:r>
              <a:rPr lang="en-US" sz="2000" dirty="0"/>
              <a:t>Glycolysis, the major pathway for glucose oxidation, occurs in the cytosol of all cells.</a:t>
            </a:r>
          </a:p>
          <a:p>
            <a:pPr marL="342900" indent="-342900" eaLnBrk="1" hangingPunct="1">
              <a:spcAft>
                <a:spcPts val="1800"/>
              </a:spcAft>
              <a:buClr>
                <a:schemeClr val="accent4">
                  <a:lumMod val="50000"/>
                </a:schemeClr>
              </a:buClr>
              <a:buFont typeface="Wingdings" charset="2"/>
              <a:buChar char="v"/>
              <a:defRPr/>
            </a:pPr>
            <a:r>
              <a:rPr lang="en-US" sz="2000" dirty="0"/>
              <a:t>It is unique, in that it can function either aerobically or anaerobically, depending on the availability of oxygen and intact mitochondria.</a:t>
            </a:r>
          </a:p>
          <a:p>
            <a:pPr marL="342900" indent="-342900" eaLnBrk="1" hangingPunct="1">
              <a:spcAft>
                <a:spcPts val="1800"/>
              </a:spcAft>
              <a:buClr>
                <a:schemeClr val="accent4">
                  <a:lumMod val="50000"/>
                </a:schemeClr>
              </a:buClr>
              <a:buFont typeface="Wingdings" charset="2"/>
              <a:buChar char="v"/>
              <a:defRPr/>
            </a:pPr>
            <a:r>
              <a:rPr lang="en-US" sz="2000" dirty="0"/>
              <a:t>It allows tissues to survive in presence or absence of oxygen, e.g., skeletal muscle.</a:t>
            </a:r>
          </a:p>
          <a:p>
            <a:pPr marL="342900" indent="-342900" eaLnBrk="1" hangingPunct="1">
              <a:spcAft>
                <a:spcPts val="1800"/>
              </a:spcAft>
              <a:buClr>
                <a:schemeClr val="accent4">
                  <a:lumMod val="50000"/>
                </a:schemeClr>
              </a:buClr>
              <a:buFont typeface="Wingdings" charset="2"/>
              <a:buChar char="v"/>
              <a:defRPr/>
            </a:pPr>
            <a:r>
              <a:rPr lang="en-US" sz="2000" dirty="0"/>
              <a:t>RBCs, which lack mitochondria, are completely reliant on glucose as their metabolic fuel, and metabolizes it by anaerobic glycolysis.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Arun-Backup\project\Ferrier\Image_Bank\image_bank\images\jpg\figure_8.1.jpg">
            <a:extLst>
              <a:ext uri="{FF2B5EF4-FFF2-40B4-BE49-F238E27FC236}">
                <a16:creationId xmlns:a16="http://schemas.microsoft.com/office/drawing/2014/main" id="{533626A2-B716-49D3-B3FE-1BD337B6F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1600200"/>
            <a:ext cx="36083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7">
            <a:extLst>
              <a:ext uri="{FF2B5EF4-FFF2-40B4-BE49-F238E27FC236}">
                <a16:creationId xmlns:a16="http://schemas.microsoft.com/office/drawing/2014/main" id="{30239C7D-42C1-4498-8F67-3C1B58C85A43}"/>
              </a:ext>
            </a:extLst>
          </p:cNvPr>
          <p:cNvSpPr txBox="1">
            <a:spLocks noChangeArrowheads="1"/>
          </p:cNvSpPr>
          <p:nvPr/>
        </p:nvSpPr>
        <p:spPr bwMode="auto">
          <a:xfrm>
            <a:off x="2057400" y="914400"/>
            <a:ext cx="502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3600" b="1">
                <a:solidFill>
                  <a:srgbClr val="511E19"/>
                </a:solidFill>
                <a:latin typeface="Arial" panose="020B0604020202020204" pitchFamily="34" charset="0"/>
                <a:cs typeface="Arial" panose="020B0604020202020204" pitchFamily="34" charset="0"/>
              </a:rPr>
              <a:t>Glycolysis</a:t>
            </a:r>
            <a:endParaRPr lang="en-US" altLang="en-US" sz="3600" b="1" baseline="30000">
              <a:solidFill>
                <a:srgbClr val="511E19"/>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2BD0CF6-9358-4B61-9F61-0F75355A1E39}"/>
              </a:ext>
            </a:extLst>
          </p:cNvPr>
          <p:cNvSpPr>
            <a:spLocks noGrp="1"/>
          </p:cNvSpPr>
          <p:nvPr>
            <p:ph type="title"/>
          </p:nvPr>
        </p:nvSpPr>
        <p:spPr>
          <a:xfrm>
            <a:off x="381000" y="838200"/>
            <a:ext cx="8382000" cy="11430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Aerobic Vs Anaerobic Glycolysis</a:t>
            </a:r>
            <a:endParaRPr lang="en-US" altLang="en-US" sz="3600" b="1" baseline="30000">
              <a:ln>
                <a:noFill/>
              </a:ln>
              <a:solidFill>
                <a:srgbClr val="511E19"/>
              </a:solidFill>
              <a:latin typeface="Arial" panose="020B0604020202020204" pitchFamily="34" charset="0"/>
              <a:cs typeface="Arial" panose="020B0604020202020204" pitchFamily="34" charset="0"/>
            </a:endParaRPr>
          </a:p>
        </p:txBody>
      </p:sp>
      <p:pic>
        <p:nvPicPr>
          <p:cNvPr id="23555" name="Picture 2" descr="D:\Arun-Backup\project\Ferrier\Image_Bank\image_bank\images\jpg\figure_8.9.jpg">
            <a:extLst>
              <a:ext uri="{FF2B5EF4-FFF2-40B4-BE49-F238E27FC236}">
                <a16:creationId xmlns:a16="http://schemas.microsoft.com/office/drawing/2014/main" id="{63165833-849A-492E-A98D-1BADF007E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521617-BA1F-4157-A4E5-7239E5D7F1E1}"/>
              </a:ext>
            </a:extLst>
          </p:cNvPr>
          <p:cNvSpPr>
            <a:spLocks noGrp="1"/>
          </p:cNvSpPr>
          <p:nvPr>
            <p:ph type="title"/>
          </p:nvPr>
        </p:nvSpPr>
        <p:spPr>
          <a:xfrm>
            <a:off x="1447800" y="914400"/>
            <a:ext cx="6553200" cy="12192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Aerobic Glycolysis</a:t>
            </a:r>
            <a:br>
              <a:rPr lang="en-US" altLang="en-US" sz="3600" b="1">
                <a:ln>
                  <a:noFill/>
                </a:ln>
                <a:solidFill>
                  <a:srgbClr val="511E19"/>
                </a:solidFill>
                <a:latin typeface="Arial" panose="020B0604020202020204" pitchFamily="34" charset="0"/>
                <a:cs typeface="Arial" panose="020B0604020202020204" pitchFamily="34" charset="0"/>
              </a:rPr>
            </a:br>
            <a:r>
              <a:rPr lang="en-US" altLang="en-US" sz="2800" b="1">
                <a:ln>
                  <a:noFill/>
                </a:ln>
                <a:solidFill>
                  <a:srgbClr val="511E19"/>
                </a:solidFill>
                <a:latin typeface="Arial" panose="020B0604020202020204" pitchFamily="34" charset="0"/>
                <a:cs typeface="Arial" panose="020B0604020202020204" pitchFamily="34" charset="0"/>
              </a:rPr>
              <a:t>(1</a:t>
            </a:r>
            <a:r>
              <a:rPr lang="en-US" altLang="en-US" sz="2800" b="1" baseline="30000">
                <a:ln>
                  <a:noFill/>
                </a:ln>
                <a:solidFill>
                  <a:srgbClr val="511E19"/>
                </a:solidFill>
                <a:latin typeface="Arial" panose="020B0604020202020204" pitchFamily="34" charset="0"/>
                <a:cs typeface="Arial" panose="020B0604020202020204" pitchFamily="34" charset="0"/>
              </a:rPr>
              <a:t>st</a:t>
            </a:r>
            <a:r>
              <a:rPr lang="en-US" altLang="en-US" sz="2800" b="1">
                <a:ln>
                  <a:noFill/>
                </a:ln>
                <a:solidFill>
                  <a:srgbClr val="511E19"/>
                </a:solidFill>
                <a:latin typeface="Arial" panose="020B0604020202020204" pitchFamily="34" charset="0"/>
                <a:cs typeface="Arial" panose="020B0604020202020204" pitchFamily="34" charset="0"/>
              </a:rPr>
              <a:t> and 2</a:t>
            </a:r>
            <a:r>
              <a:rPr lang="en-US" altLang="en-US" sz="2800" b="1" baseline="30000">
                <a:ln>
                  <a:noFill/>
                </a:ln>
                <a:solidFill>
                  <a:srgbClr val="511E19"/>
                </a:solidFill>
                <a:latin typeface="Arial" panose="020B0604020202020204" pitchFamily="34" charset="0"/>
                <a:cs typeface="Arial" panose="020B0604020202020204" pitchFamily="34" charset="0"/>
              </a:rPr>
              <a:t>nd</a:t>
            </a:r>
            <a:r>
              <a:rPr lang="en-US" altLang="en-US" sz="2800" b="1">
                <a:ln>
                  <a:noFill/>
                </a:ln>
                <a:solidFill>
                  <a:srgbClr val="511E19"/>
                </a:solidFill>
                <a:latin typeface="Arial" panose="020B0604020202020204" pitchFamily="34" charset="0"/>
                <a:cs typeface="Arial" panose="020B0604020202020204" pitchFamily="34" charset="0"/>
              </a:rPr>
              <a:t> reactions)</a:t>
            </a:r>
            <a:endParaRPr lang="en-US" altLang="en-US" sz="2800" b="1" baseline="30000">
              <a:ln>
                <a:noFill/>
              </a:ln>
              <a:solidFill>
                <a:srgbClr val="511E19"/>
              </a:solidFill>
              <a:latin typeface="Arial" panose="020B0604020202020204" pitchFamily="34" charset="0"/>
              <a:cs typeface="Arial" panose="020B0604020202020204" pitchFamily="34" charset="0"/>
            </a:endParaRPr>
          </a:p>
        </p:txBody>
      </p:sp>
      <p:pic>
        <p:nvPicPr>
          <p:cNvPr id="24579" name="Picture 2" descr="D:\Arun-Backup\project\Ferrier\Image_Bank\image_bank\images\jpg\figure_8.15.jpg">
            <a:extLst>
              <a:ext uri="{FF2B5EF4-FFF2-40B4-BE49-F238E27FC236}">
                <a16:creationId xmlns:a16="http://schemas.microsoft.com/office/drawing/2014/main" id="{AFC9188A-0136-4D43-85C6-4ACBE1552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913" y="2438400"/>
            <a:ext cx="275748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3">
            <a:extLst>
              <a:ext uri="{FF2B5EF4-FFF2-40B4-BE49-F238E27FC236}">
                <a16:creationId xmlns:a16="http://schemas.microsoft.com/office/drawing/2014/main" id="{08E2867A-A453-4F67-869D-AD9A71276021}"/>
              </a:ext>
            </a:extLst>
          </p:cNvPr>
          <p:cNvGrpSpPr>
            <a:grpSpLocks/>
          </p:cNvGrpSpPr>
          <p:nvPr/>
        </p:nvGrpSpPr>
        <p:grpSpPr bwMode="auto">
          <a:xfrm>
            <a:off x="1295400" y="2438400"/>
            <a:ext cx="2986088" cy="3851275"/>
            <a:chOff x="1662455" y="2438400"/>
            <a:chExt cx="2985745" cy="3852000"/>
          </a:xfrm>
        </p:grpSpPr>
        <p:pic>
          <p:nvPicPr>
            <p:cNvPr id="24581" name="Picture 2" descr="D:\Arun-Backup\project\Ferrier\Image_Bank\image_bank\images\jpg\figure_8.12.jpg">
              <a:extLst>
                <a:ext uri="{FF2B5EF4-FFF2-40B4-BE49-F238E27FC236}">
                  <a16:creationId xmlns:a16="http://schemas.microsoft.com/office/drawing/2014/main" id="{C829F4A9-E42B-4192-B424-B82F0476E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779" y="2438400"/>
              <a:ext cx="2931421" cy="3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8">
              <a:extLst>
                <a:ext uri="{FF2B5EF4-FFF2-40B4-BE49-F238E27FC236}">
                  <a16:creationId xmlns:a16="http://schemas.microsoft.com/office/drawing/2014/main" id="{6EA63B06-A9D0-4865-87E6-5226BAF77297}"/>
                </a:ext>
              </a:extLst>
            </p:cNvPr>
            <p:cNvSpPr txBox="1">
              <a:spLocks noChangeArrowheads="1"/>
            </p:cNvSpPr>
            <p:nvPr/>
          </p:nvSpPr>
          <p:spPr bwMode="auto">
            <a:xfrm>
              <a:off x="1662455" y="3657830"/>
              <a:ext cx="949216" cy="156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200">
                  <a:solidFill>
                    <a:srgbClr val="002060"/>
                  </a:solidFill>
                </a:rPr>
                <a:t>Most tissues</a:t>
              </a:r>
            </a:p>
            <a:p>
              <a:pPr eaLnBrk="1" hangingPunct="1"/>
              <a:endParaRPr lang="en-US" altLang="en-US" sz="1200">
                <a:solidFill>
                  <a:srgbClr val="002060"/>
                </a:solidFill>
              </a:endParaRPr>
            </a:p>
            <a:p>
              <a:pPr eaLnBrk="1" hangingPunct="1"/>
              <a:endParaRPr lang="en-US" altLang="en-US" sz="1200">
                <a:solidFill>
                  <a:srgbClr val="002060"/>
                </a:solidFill>
              </a:endParaRPr>
            </a:p>
            <a:p>
              <a:pPr eaLnBrk="1" hangingPunct="1"/>
              <a:endParaRPr lang="en-US" altLang="en-US" sz="1200">
                <a:solidFill>
                  <a:srgbClr val="002060"/>
                </a:solidFill>
              </a:endParaRPr>
            </a:p>
            <a:p>
              <a:pPr eaLnBrk="1" hangingPunct="1"/>
              <a:endParaRPr lang="en-US" altLang="en-US" sz="1200">
                <a:solidFill>
                  <a:srgbClr val="002060"/>
                </a:solidFill>
              </a:endParaRPr>
            </a:p>
            <a:p>
              <a:pPr eaLnBrk="1" hangingPunct="1"/>
              <a:endParaRPr lang="en-US" altLang="en-US" sz="1200">
                <a:solidFill>
                  <a:srgbClr val="002060"/>
                </a:solidFill>
              </a:endParaRPr>
            </a:p>
            <a:p>
              <a:pPr eaLnBrk="1" hangingPunct="1"/>
              <a:r>
                <a:rPr lang="en-US" altLang="en-US" sz="1200">
                  <a:solidFill>
                    <a:srgbClr val="002060"/>
                  </a:solidFill>
                </a:rPr>
                <a:t>Hepatocytes</a:t>
              </a:r>
            </a:p>
            <a:p>
              <a:pPr eaLnBrk="1" hangingPunct="1"/>
              <a:endParaRPr lang="en-US" altLang="en-US" sz="1200">
                <a:solidFill>
                  <a:srgbClr val="002060"/>
                </a:solidFill>
              </a:endParaRPr>
            </a:p>
          </p:txBody>
        </p:sp>
        <p:cxnSp>
          <p:nvCxnSpPr>
            <p:cNvPr id="3" name="Straight Arrow Connector 2">
              <a:extLst>
                <a:ext uri="{FF2B5EF4-FFF2-40B4-BE49-F238E27FC236}">
                  <a16:creationId xmlns:a16="http://schemas.microsoft.com/office/drawing/2014/main" id="{DC551F70-DA50-498C-B26E-B537ECB06D88}"/>
                </a:ext>
              </a:extLst>
            </p:cNvPr>
            <p:cNvCxnSpPr/>
            <p:nvPr/>
          </p:nvCxnSpPr>
          <p:spPr>
            <a:xfrm flipH="1" flipV="1">
              <a:off x="2133889" y="3886473"/>
              <a:ext cx="76191" cy="304857"/>
            </a:xfrm>
            <a:prstGeom prst="straightConnector1">
              <a:avLst/>
            </a:prstGeom>
            <a:ln>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1DC462-DB11-47FE-BCCA-91AF9A9D1103}"/>
                </a:ext>
              </a:extLst>
            </p:cNvPr>
            <p:cNvCxnSpPr/>
            <p:nvPr/>
          </p:nvCxnSpPr>
          <p:spPr>
            <a:xfrm flipH="1">
              <a:off x="2133889" y="4496187"/>
              <a:ext cx="76191" cy="304857"/>
            </a:xfrm>
            <a:prstGeom prst="straightConnector1">
              <a:avLst/>
            </a:prstGeom>
            <a:ln>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8844499F-B6BE-4914-96A5-C7478367871A}"/>
              </a:ext>
            </a:extLst>
          </p:cNvPr>
          <p:cNvSpPr>
            <a:spLocks noGrp="1"/>
          </p:cNvSpPr>
          <p:nvPr>
            <p:ph type="title"/>
          </p:nvPr>
        </p:nvSpPr>
        <p:spPr>
          <a:xfrm>
            <a:off x="1447800" y="914400"/>
            <a:ext cx="6553200" cy="1524000"/>
          </a:xfrm>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Aerobic Glycolysis</a:t>
            </a:r>
            <a:br>
              <a:rPr lang="en-US" altLang="en-US" sz="3600" b="1">
                <a:ln>
                  <a:noFill/>
                </a:ln>
                <a:solidFill>
                  <a:srgbClr val="511E19"/>
                </a:solidFill>
                <a:latin typeface="Arial" panose="020B0604020202020204" pitchFamily="34" charset="0"/>
                <a:cs typeface="Arial" panose="020B0604020202020204" pitchFamily="34" charset="0"/>
              </a:rPr>
            </a:br>
            <a:r>
              <a:rPr lang="en-US" altLang="en-US" sz="2800" b="1">
                <a:ln>
                  <a:noFill/>
                </a:ln>
                <a:solidFill>
                  <a:srgbClr val="511E19"/>
                </a:solidFill>
                <a:latin typeface="Arial" panose="020B0604020202020204" pitchFamily="34" charset="0"/>
                <a:cs typeface="Arial" panose="020B0604020202020204" pitchFamily="34" charset="0"/>
              </a:rPr>
              <a:t>(Reactions: 3</a:t>
            </a:r>
            <a:r>
              <a:rPr lang="en-US" altLang="en-US" sz="2800" b="1" baseline="30000">
                <a:ln>
                  <a:noFill/>
                </a:ln>
                <a:solidFill>
                  <a:srgbClr val="511E19"/>
                </a:solidFill>
                <a:latin typeface="Arial" panose="020B0604020202020204" pitchFamily="34" charset="0"/>
                <a:cs typeface="Arial" panose="020B0604020202020204" pitchFamily="34" charset="0"/>
              </a:rPr>
              <a:t>rd</a:t>
            </a:r>
            <a:r>
              <a:rPr lang="en-US" altLang="en-US" sz="2800" b="1">
                <a:ln>
                  <a:noFill/>
                </a:ln>
                <a:solidFill>
                  <a:srgbClr val="511E19"/>
                </a:solidFill>
                <a:latin typeface="Arial" panose="020B0604020202020204" pitchFamily="34" charset="0"/>
                <a:cs typeface="Arial" panose="020B0604020202020204" pitchFamily="34" charset="0"/>
              </a:rPr>
              <a:t> – 5</a:t>
            </a:r>
            <a:r>
              <a:rPr lang="en-US" altLang="en-US" sz="2800" b="1" baseline="30000">
                <a:ln>
                  <a:noFill/>
                </a:ln>
                <a:solidFill>
                  <a:srgbClr val="511E19"/>
                </a:solidFill>
                <a:latin typeface="Arial" panose="020B0604020202020204" pitchFamily="34" charset="0"/>
                <a:cs typeface="Arial" panose="020B0604020202020204" pitchFamily="34" charset="0"/>
              </a:rPr>
              <a:t>th</a:t>
            </a:r>
            <a:r>
              <a:rPr lang="en-US" altLang="en-US" sz="2800" b="1">
                <a:ln>
                  <a:noFill/>
                </a:ln>
                <a:solidFill>
                  <a:srgbClr val="511E19"/>
                </a:solidFill>
                <a:latin typeface="Arial" panose="020B0604020202020204" pitchFamily="34" charset="0"/>
                <a:cs typeface="Arial" panose="020B0604020202020204" pitchFamily="34" charset="0"/>
              </a:rPr>
              <a:t>)</a:t>
            </a:r>
            <a:endParaRPr lang="en-US" altLang="en-US" sz="3600" b="1" baseline="30000">
              <a:ln>
                <a:noFill/>
              </a:ln>
              <a:solidFill>
                <a:srgbClr val="511E19"/>
              </a:solidFill>
              <a:latin typeface="Arial" panose="020B0604020202020204" pitchFamily="34" charset="0"/>
              <a:cs typeface="Arial" panose="020B0604020202020204" pitchFamily="34" charset="0"/>
            </a:endParaRPr>
          </a:p>
        </p:txBody>
      </p:sp>
      <p:pic>
        <p:nvPicPr>
          <p:cNvPr id="25603" name="Picture 2" descr="D:\Arun-Backup\project\Ferrier\Image_Bank\image_bank\images\jpg\figure_8.16.jpg">
            <a:extLst>
              <a:ext uri="{FF2B5EF4-FFF2-40B4-BE49-F238E27FC236}">
                <a16:creationId xmlns:a16="http://schemas.microsoft.com/office/drawing/2014/main" id="{34DE589B-31EB-4535-B46D-D9FD40A03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2414588"/>
            <a:ext cx="32194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949B2672-5423-400E-BCC1-928CE2DE1000}"/>
              </a:ext>
            </a:extLst>
          </p:cNvPr>
          <p:cNvSpPr txBox="1">
            <a:spLocks noChangeArrowheads="1"/>
          </p:cNvSpPr>
          <p:nvPr/>
        </p:nvSpPr>
        <p:spPr>
          <a:xfrm>
            <a:off x="762000" y="914400"/>
            <a:ext cx="4343400" cy="1752600"/>
          </a:xfrm>
          <a:prstGeom prst="rect">
            <a:avLst/>
          </a:prstGeom>
          <a:noFill/>
          <a:ln>
            <a:noFill/>
            <a:miter lim="800000"/>
            <a:headEnd/>
            <a:tailEnd/>
          </a:ln>
        </p:spPr>
        <p:txBody>
          <a:bodyP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altLang="en-US" sz="3600" b="1" dirty="0">
                <a:solidFill>
                  <a:schemeClr val="accent4">
                    <a:lumMod val="50000"/>
                  </a:schemeClr>
                </a:solidFill>
                <a:latin typeface="Arial" charset="0"/>
                <a:ea typeface="Arial" charset="0"/>
                <a:cs typeface="Arial" charset="0"/>
              </a:rPr>
              <a:t>Aerobic Glycolysis</a:t>
            </a:r>
          </a:p>
          <a:p>
            <a:pPr fontAlgn="auto">
              <a:spcAft>
                <a:spcPts val="0"/>
              </a:spcAft>
              <a:defRPr/>
            </a:pPr>
            <a:r>
              <a:rPr lang="en-US" altLang="en-US" sz="2800" b="1" dirty="0">
                <a:solidFill>
                  <a:schemeClr val="accent4">
                    <a:lumMod val="50000"/>
                  </a:schemeClr>
                </a:solidFill>
                <a:latin typeface="Arial" charset="0"/>
                <a:ea typeface="Arial" charset="0"/>
                <a:cs typeface="Arial" charset="0"/>
              </a:rPr>
              <a:t>(Reactions: 6</a:t>
            </a:r>
            <a:r>
              <a:rPr lang="en-US" altLang="en-US" sz="2800" b="1" baseline="30000" dirty="0">
                <a:solidFill>
                  <a:schemeClr val="accent4">
                    <a:lumMod val="50000"/>
                  </a:schemeClr>
                </a:solidFill>
                <a:latin typeface="Arial" charset="0"/>
                <a:ea typeface="Arial" charset="0"/>
                <a:cs typeface="Arial" charset="0"/>
              </a:rPr>
              <a:t>th</a:t>
            </a:r>
            <a:r>
              <a:rPr lang="en-US" altLang="en-US" sz="2800" b="1" dirty="0">
                <a:solidFill>
                  <a:schemeClr val="accent4">
                    <a:lumMod val="50000"/>
                  </a:schemeClr>
                </a:solidFill>
                <a:latin typeface="Arial" charset="0"/>
                <a:ea typeface="Arial" charset="0"/>
                <a:cs typeface="Arial" charset="0"/>
              </a:rPr>
              <a:t> – 10</a:t>
            </a:r>
            <a:r>
              <a:rPr lang="en-US" altLang="en-US" sz="2800" b="1" baseline="30000" dirty="0">
                <a:solidFill>
                  <a:schemeClr val="accent4">
                    <a:lumMod val="50000"/>
                  </a:schemeClr>
                </a:solidFill>
                <a:latin typeface="Arial" charset="0"/>
                <a:ea typeface="Arial" charset="0"/>
                <a:cs typeface="Arial" charset="0"/>
              </a:rPr>
              <a:t>th</a:t>
            </a:r>
            <a:r>
              <a:rPr lang="en-US" altLang="en-US" sz="2800" b="1" dirty="0">
                <a:solidFill>
                  <a:schemeClr val="accent4">
                    <a:lumMod val="50000"/>
                  </a:schemeClr>
                </a:solidFill>
                <a:latin typeface="Arial" charset="0"/>
                <a:ea typeface="Arial" charset="0"/>
                <a:cs typeface="Arial" charset="0"/>
              </a:rPr>
              <a:t>)</a:t>
            </a:r>
          </a:p>
        </p:txBody>
      </p:sp>
      <p:grpSp>
        <p:nvGrpSpPr>
          <p:cNvPr id="26627" name="Group 1">
            <a:extLst>
              <a:ext uri="{FF2B5EF4-FFF2-40B4-BE49-F238E27FC236}">
                <a16:creationId xmlns:a16="http://schemas.microsoft.com/office/drawing/2014/main" id="{A015A2DD-C5DA-425D-AEBA-8F4BDD143E2C}"/>
              </a:ext>
            </a:extLst>
          </p:cNvPr>
          <p:cNvGrpSpPr>
            <a:grpSpLocks/>
          </p:cNvGrpSpPr>
          <p:nvPr/>
        </p:nvGrpSpPr>
        <p:grpSpPr bwMode="auto">
          <a:xfrm>
            <a:off x="5410200" y="550863"/>
            <a:ext cx="2895600" cy="5724525"/>
            <a:chOff x="2438400" y="550862"/>
            <a:chExt cx="2667000" cy="5724000"/>
          </a:xfrm>
        </p:grpSpPr>
        <p:pic>
          <p:nvPicPr>
            <p:cNvPr id="26628" name="Picture 7" descr="D:\Arun-Backup\project\Ferrier\Image_Bank\image_bank\images\jpg\figure_8.18.jpg">
              <a:extLst>
                <a:ext uri="{FF2B5EF4-FFF2-40B4-BE49-F238E27FC236}">
                  <a16:creationId xmlns:a16="http://schemas.microsoft.com/office/drawing/2014/main" id="{A63A80AC-A715-4DB2-9A9E-6A495D24C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632" y="550862"/>
              <a:ext cx="2613768" cy="57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9">
              <a:extLst>
                <a:ext uri="{FF2B5EF4-FFF2-40B4-BE49-F238E27FC236}">
                  <a16:creationId xmlns:a16="http://schemas.microsoft.com/office/drawing/2014/main" id="{211653C4-F1FE-4474-91CA-287F1F4B7947}"/>
                </a:ext>
              </a:extLst>
            </p:cNvPr>
            <p:cNvSpPr txBox="1">
              <a:spLocks noChangeArrowheads="1"/>
            </p:cNvSpPr>
            <p:nvPr/>
          </p:nvSpPr>
          <p:spPr bwMode="auto">
            <a:xfrm>
              <a:off x="2438400" y="8952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26630" name="Text Box 9">
              <a:extLst>
                <a:ext uri="{FF2B5EF4-FFF2-40B4-BE49-F238E27FC236}">
                  <a16:creationId xmlns:a16="http://schemas.microsoft.com/office/drawing/2014/main" id="{79B3B36B-9EB8-4E40-8ED3-8E1818B66631}"/>
                </a:ext>
              </a:extLst>
            </p:cNvPr>
            <p:cNvSpPr txBox="1">
              <a:spLocks noChangeArrowheads="1"/>
            </p:cNvSpPr>
            <p:nvPr/>
          </p:nvSpPr>
          <p:spPr bwMode="auto">
            <a:xfrm>
              <a:off x="2438400" y="21144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26631" name="Text Box 9">
              <a:extLst>
                <a:ext uri="{FF2B5EF4-FFF2-40B4-BE49-F238E27FC236}">
                  <a16:creationId xmlns:a16="http://schemas.microsoft.com/office/drawing/2014/main" id="{AD29D6FD-1235-4FBB-AB48-44D120A92266}"/>
                </a:ext>
              </a:extLst>
            </p:cNvPr>
            <p:cNvSpPr txBox="1">
              <a:spLocks noChangeArrowheads="1"/>
            </p:cNvSpPr>
            <p:nvPr/>
          </p:nvSpPr>
          <p:spPr bwMode="auto">
            <a:xfrm>
              <a:off x="2438400" y="32766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26632" name="Text Box 9">
              <a:extLst>
                <a:ext uri="{FF2B5EF4-FFF2-40B4-BE49-F238E27FC236}">
                  <a16:creationId xmlns:a16="http://schemas.microsoft.com/office/drawing/2014/main" id="{919C1D35-A08D-4ED5-A7A8-7C065F816727}"/>
                </a:ext>
              </a:extLst>
            </p:cNvPr>
            <p:cNvSpPr txBox="1">
              <a:spLocks noChangeArrowheads="1"/>
            </p:cNvSpPr>
            <p:nvPr/>
          </p:nvSpPr>
          <p:spPr bwMode="auto">
            <a:xfrm>
              <a:off x="2438400" y="41718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26633" name="Text Box 9">
              <a:extLst>
                <a:ext uri="{FF2B5EF4-FFF2-40B4-BE49-F238E27FC236}">
                  <a16:creationId xmlns:a16="http://schemas.microsoft.com/office/drawing/2014/main" id="{C3B3E401-F031-4F86-BD3D-F6F301786CB6}"/>
                </a:ext>
              </a:extLst>
            </p:cNvPr>
            <p:cNvSpPr txBox="1">
              <a:spLocks noChangeArrowheads="1"/>
            </p:cNvSpPr>
            <p:nvPr/>
          </p:nvSpPr>
          <p:spPr bwMode="auto">
            <a:xfrm>
              <a:off x="2438400" y="49530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sp>
          <p:nvSpPr>
            <p:cNvPr id="26634" name="Text Box 9">
              <a:extLst>
                <a:ext uri="{FF2B5EF4-FFF2-40B4-BE49-F238E27FC236}">
                  <a16:creationId xmlns:a16="http://schemas.microsoft.com/office/drawing/2014/main" id="{AC27C059-98F2-4FA7-B745-6AF891CF1BBD}"/>
                </a:ext>
              </a:extLst>
            </p:cNvPr>
            <p:cNvSpPr txBox="1">
              <a:spLocks noChangeArrowheads="1"/>
            </p:cNvSpPr>
            <p:nvPr/>
          </p:nvSpPr>
          <p:spPr bwMode="auto">
            <a:xfrm>
              <a:off x="2438400" y="58674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a:solidFill>
                    <a:srgbClr val="FF0000"/>
                  </a:solidFill>
                </a:rPr>
                <a:t>2</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C6A403B3-F281-4AC0-BF9E-4CC7FD51439C}"/>
              </a:ext>
            </a:extLst>
          </p:cNvPr>
          <p:cNvSpPr>
            <a:spLocks noGrp="1"/>
          </p:cNvSpPr>
          <p:nvPr>
            <p:ph idx="1"/>
          </p:nvPr>
        </p:nvSpPr>
        <p:spPr>
          <a:xfrm>
            <a:off x="1176338" y="2490788"/>
            <a:ext cx="7129462" cy="3444875"/>
          </a:xfrm>
        </p:spPr>
        <p:txBody>
          <a:bodyPr/>
          <a:lstStyle/>
          <a:p>
            <a:pPr algn="just"/>
            <a:r>
              <a:rPr lang="en-US" altLang="en-US">
                <a:solidFill>
                  <a:srgbClr val="FF0000"/>
                </a:solidFill>
                <a:latin typeface="Times New Roman" panose="02020603050405020304" pitchFamily="18" charset="0"/>
                <a:cs typeface="Times New Roman" panose="02020603050405020304" pitchFamily="18" charset="0"/>
              </a:rPr>
              <a:t>Hexokinase</a:t>
            </a:r>
            <a:r>
              <a:rPr lang="en-US" altLang="en-US">
                <a:latin typeface="Times New Roman" panose="02020603050405020304" pitchFamily="18" charset="0"/>
                <a:cs typeface="Times New Roman" panose="02020603050405020304" pitchFamily="18" charset="0"/>
              </a:rPr>
              <a:t> – it is inhibited by the reaction product, glucose-6-P which accumulates when further metabolism of this hexose is reduced</a:t>
            </a:r>
          </a:p>
          <a:p>
            <a:pPr algn="just">
              <a:buFont typeface="Arial" panose="020B0604020202020204" pitchFamily="34" charset="0"/>
              <a:buNone/>
            </a:pPr>
            <a:endParaRPr lang="en-US" altLang="en-US">
              <a:latin typeface="Times New Roman" panose="02020603050405020304" pitchFamily="18" charset="0"/>
              <a:cs typeface="Times New Roman" panose="02020603050405020304" pitchFamily="18" charset="0"/>
            </a:endParaRPr>
          </a:p>
          <a:p>
            <a:pPr algn="just"/>
            <a:r>
              <a:rPr lang="en-US" altLang="en-US">
                <a:solidFill>
                  <a:srgbClr val="FF0000"/>
                </a:solidFill>
                <a:latin typeface="Times New Roman" panose="02020603050405020304" pitchFamily="18" charset="0"/>
                <a:cs typeface="Times New Roman" panose="02020603050405020304" pitchFamily="18" charset="0"/>
              </a:rPr>
              <a:t>Glucokinase</a:t>
            </a:r>
            <a:r>
              <a:rPr lang="en-US" altLang="en-US">
                <a:latin typeface="Times New Roman" panose="02020603050405020304" pitchFamily="18" charset="0"/>
                <a:cs typeface="Times New Roman" panose="02020603050405020304" pitchFamily="18" charset="0"/>
              </a:rPr>
              <a:t> – It is inhibited indirectly by Fructose-6-P and is indirectly stimulated by glucose</a:t>
            </a:r>
          </a:p>
          <a:p>
            <a:pPr algn="just"/>
            <a:endParaRPr lang="en-US" altLang="en-US">
              <a:latin typeface="Times New Roman" panose="02020603050405020304" pitchFamily="18" charset="0"/>
              <a:cs typeface="Times New Roman" panose="02020603050405020304" pitchFamily="18" charset="0"/>
            </a:endParaRPr>
          </a:p>
        </p:txBody>
      </p:sp>
      <p:sp>
        <p:nvSpPr>
          <p:cNvPr id="28675" name="Rectangle 7">
            <a:extLst>
              <a:ext uri="{FF2B5EF4-FFF2-40B4-BE49-F238E27FC236}">
                <a16:creationId xmlns:a16="http://schemas.microsoft.com/office/drawing/2014/main" id="{B9A077FB-228B-49CF-AE35-ED2F4F3CB889}"/>
              </a:ext>
            </a:extLst>
          </p:cNvPr>
          <p:cNvSpPr>
            <a:spLocks noGrp="1"/>
          </p:cNvSpPr>
          <p:nvPr>
            <p:ph type="title"/>
          </p:nvPr>
        </p:nvSpPr>
        <p:spPr/>
        <p:txBody>
          <a:bodyPr/>
          <a:lstStyle/>
          <a:p>
            <a:pPr eaLnBrk="1" hangingPunct="1"/>
            <a:r>
              <a:rPr lang="en-US" altLang="en-US" sz="3600" b="1">
                <a:ln>
                  <a:noFill/>
                </a:ln>
                <a:solidFill>
                  <a:srgbClr val="511E19"/>
                </a:solidFill>
                <a:latin typeface="Arial" panose="020B0604020202020204" pitchFamily="34" charset="0"/>
                <a:cs typeface="Arial" panose="020B0604020202020204" pitchFamily="34" charset="0"/>
              </a:rPr>
              <a:t>Regulation: Glucokinase/Hexokinase</a:t>
            </a:r>
            <a:endParaRPr lang="en-US" altLang="en-US" sz="3600" b="1" baseline="30000">
              <a:ln>
                <a:noFill/>
              </a:ln>
              <a:solidFill>
                <a:srgbClr val="511E1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7164</TotalTime>
  <Words>1132</Words>
  <Application>Microsoft Office PowerPoint</Application>
  <PresentationFormat>On-screen Show (4:3)</PresentationFormat>
  <Paragraphs>155</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PowerPoint Presentation</vt:lpstr>
      <vt:lpstr>Objectives</vt:lpstr>
      <vt:lpstr>Glycolysis: An Overview</vt:lpstr>
      <vt:lpstr>PowerPoint Presentation</vt:lpstr>
      <vt:lpstr>Aerobic Vs Anaerobic Glycolysis</vt:lpstr>
      <vt:lpstr>Aerobic Glycolysis (1st and 2nd reactions)</vt:lpstr>
      <vt:lpstr>Aerobic Glycolysis (Reactions: 3rd – 5th)</vt:lpstr>
      <vt:lpstr>PowerPoint Presentation</vt:lpstr>
      <vt:lpstr>Regulation: Glucokinase/Hexokinase</vt:lpstr>
      <vt:lpstr>Glucokinase (GK) Regulation</vt:lpstr>
      <vt:lpstr>Regulation: PFK-1</vt:lpstr>
      <vt:lpstr>PowerPoint Presentation</vt:lpstr>
      <vt:lpstr>PowerPoint Presentation</vt:lpstr>
      <vt:lpstr>PowerPoint Presentation</vt:lpstr>
      <vt:lpstr>Summary (Regulation of Glycolysis)</vt:lpstr>
      <vt:lpstr>PowerPoint Presentation</vt:lpstr>
      <vt:lpstr>Substrate-level phosphorylation vs. Oxidative phosphorylation</vt:lpstr>
      <vt:lpstr>Aerobic Glycolysis (Net ATP produced)</vt:lpstr>
      <vt:lpstr>PowerPoint Presentation</vt:lpstr>
      <vt:lpstr>PowerPoint Presentation</vt:lpstr>
      <vt:lpstr>Anaerobic Glycolysis (Net ATP produced)</vt:lpstr>
      <vt:lpstr>PowerPoint Presentation</vt:lpstr>
      <vt:lpstr>PowerPoint Presentation</vt:lpstr>
      <vt:lpstr>Glycolysis in RBCs (Net ATP produced)</vt:lpstr>
      <vt:lpstr>Glycolysis in RBCs (Summary)</vt:lpstr>
      <vt:lpstr>Take Home Messages</vt:lpstr>
      <vt:lpstr>Take Home Messages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Reem</dc:creator>
  <cp:lastModifiedBy>RAHAF Ali</cp:lastModifiedBy>
  <cp:revision>153</cp:revision>
  <cp:lastPrinted>2016-10-16T03:45:34Z</cp:lastPrinted>
  <dcterms:created xsi:type="dcterms:W3CDTF">1601-01-01T00:00:00Z</dcterms:created>
  <dcterms:modified xsi:type="dcterms:W3CDTF">2021-09-11T15:02:14Z</dcterms:modified>
</cp:coreProperties>
</file>