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81" r:id="rId1"/>
  </p:sldMasterIdLst>
  <p:notesMasterIdLst>
    <p:notesMasterId r:id="rId20"/>
  </p:notesMasterIdLst>
  <p:sldIdLst>
    <p:sldId id="257" r:id="rId2"/>
    <p:sldId id="423" r:id="rId3"/>
    <p:sldId id="430" r:id="rId4"/>
    <p:sldId id="410" r:id="rId5"/>
    <p:sldId id="411" r:id="rId6"/>
    <p:sldId id="412" r:id="rId7"/>
    <p:sldId id="413" r:id="rId8"/>
    <p:sldId id="414" r:id="rId9"/>
    <p:sldId id="415" r:id="rId10"/>
    <p:sldId id="429" r:id="rId11"/>
    <p:sldId id="417" r:id="rId12"/>
    <p:sldId id="426" r:id="rId13"/>
    <p:sldId id="418" r:id="rId14"/>
    <p:sldId id="419" r:id="rId15"/>
    <p:sldId id="420" r:id="rId16"/>
    <p:sldId id="421" r:id="rId17"/>
    <p:sldId id="422" r:id="rId18"/>
    <p:sldId id="43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26" charset="0"/>
        <a:ea typeface="+mn-ea"/>
        <a:cs typeface="Times New Roman" pitchFamily="2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00"/>
    <a:srgbClr val="006666"/>
    <a:srgbClr val="800080"/>
    <a:srgbClr val="A50021"/>
    <a:srgbClr val="CC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84066" autoAdjust="0"/>
  </p:normalViewPr>
  <p:slideViewPr>
    <p:cSldViewPr>
      <p:cViewPr varScale="1">
        <p:scale>
          <a:sx n="56" d="100"/>
          <a:sy n="56" d="100"/>
        </p:scale>
        <p:origin x="14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144AB-BCFE-46D1-8FF0-C428E1FA159C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1F75-D7D9-4871-92BB-D30E8956A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6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6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7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1F75-D7D9-4871-92BB-D30E8956A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FF7D22D-895B-48A7-81F3-34C31327A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6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3F75D-D147-4F7A-8004-E7914544EC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734AA-E18D-4814-B67F-7777D5D98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75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015A7-60E1-4159-8080-DFFC45A21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pPr>
              <a:defRPr/>
            </a:pPr>
            <a:fld id="{1F6EB9AA-A8AC-4C19-8F0F-2DE94D325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4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C4FE8-6EAA-46E8-BA78-314CCE0AC2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D5AC8-244D-4A62-93BA-13D2E4C65D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5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239C6-1ABB-4C96-8B84-352DD2401C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ED6F8-9C8A-4E17-B378-521CE9CF5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8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D1865C-BDCE-47BF-95B6-28E52D2AA9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6327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C11C3-F17B-4322-A6E2-7629D9EFA2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36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B5FD5E8F-9EA5-49FE-BEF1-1FABB8AED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8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2" r:id="rId1"/>
    <p:sldLayoutId id="2147484983" r:id="rId2"/>
    <p:sldLayoutId id="2147484984" r:id="rId3"/>
    <p:sldLayoutId id="2147484985" r:id="rId4"/>
    <p:sldLayoutId id="2147484986" r:id="rId5"/>
    <p:sldLayoutId id="2147484987" r:id="rId6"/>
    <p:sldLayoutId id="2147484988" r:id="rId7"/>
    <p:sldLayoutId id="2147484989" r:id="rId8"/>
    <p:sldLayoutId id="2147484990" r:id="rId9"/>
    <p:sldLayoutId id="2147484991" r:id="rId10"/>
    <p:sldLayoutId id="21474849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219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en-US" sz="48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Glucose </a:t>
            </a:r>
            <a:r>
              <a:rPr lang="en-US" sz="4800" b="1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Metabolism</a:t>
            </a:r>
            <a:r>
              <a:rPr lang="en-US" sz="4400" b="1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  (Gluconeogenesis)</a:t>
            </a:r>
            <a:endParaRPr lang="en-US" sz="4400" b="1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Pyruvate Carboxylation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4400" y="3028890"/>
            <a:ext cx="6992262" cy="1619310"/>
            <a:chOff x="607213" y="2500068"/>
            <a:chExt cx="6992262" cy="1619310"/>
          </a:xfrm>
        </p:grpSpPr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607213" y="2950752"/>
              <a:ext cx="13805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Pyruvate</a:t>
              </a:r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2438400" y="3244849"/>
              <a:ext cx="2930525" cy="14287"/>
            </a:xfrm>
            <a:prstGeom prst="line">
              <a:avLst/>
            </a:prstGeom>
            <a:noFill/>
            <a:ln w="222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5707610" y="2999580"/>
              <a:ext cx="18918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66"/>
                  </a:solidFill>
                </a:rPr>
                <a:t>Oxaloacetate</a:t>
              </a:r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2664613" y="2500068"/>
              <a:ext cx="244009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</a:rPr>
                <a:t>Pyruvate Carboxylase</a:t>
              </a:r>
            </a:p>
            <a:p>
              <a:pPr algn="ctr"/>
              <a:r>
                <a:rPr lang="en-US" sz="2000" dirty="0">
                  <a:solidFill>
                    <a:schemeClr val="accent5">
                      <a:lumMod val="75000"/>
                    </a:schemeClr>
                  </a:solidFill>
                </a:rPr>
                <a:t>Biotin</a:t>
              </a:r>
            </a:p>
          </p:txBody>
        </p:sp>
        <p:sp>
          <p:nvSpPr>
            <p:cNvPr id="8" name="AutoShape 33"/>
            <p:cNvSpPr>
              <a:spLocks noChangeAspect="1" noChangeArrowheads="1"/>
            </p:cNvSpPr>
            <p:nvPr/>
          </p:nvSpPr>
          <p:spPr bwMode="auto">
            <a:xfrm rot="16200000" flipH="1">
              <a:off x="3916958" y="2944909"/>
              <a:ext cx="462859" cy="108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3303587" y="3750046"/>
              <a:ext cx="5952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ATP</a:t>
              </a:r>
            </a:p>
          </p:txBody>
        </p:sp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4065587" y="3750046"/>
              <a:ext cx="1054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66"/>
                  </a:solidFill>
                </a:rPr>
                <a:t>ADP + P</a:t>
              </a:r>
              <a:r>
                <a:rPr lang="en-US" sz="1800" baseline="-25000" dirty="0">
                  <a:solidFill>
                    <a:srgbClr val="006666"/>
                  </a:solidFill>
                </a:rPr>
                <a:t>i</a:t>
              </a:r>
            </a:p>
          </p:txBody>
        </p:sp>
        <p:sp>
          <p:nvSpPr>
            <p:cNvPr id="11" name="Arc 10"/>
            <p:cNvSpPr/>
            <p:nvPr/>
          </p:nvSpPr>
          <p:spPr>
            <a:xfrm rot="13823852">
              <a:off x="2850185" y="2676858"/>
              <a:ext cx="554975" cy="1579856"/>
            </a:xfrm>
            <a:prstGeom prst="arc">
              <a:avLst>
                <a:gd name="adj1" fmla="val 17161393"/>
                <a:gd name="adj2" fmla="val 0"/>
              </a:avLst>
            </a:prstGeom>
            <a:noFill/>
            <a:ln w="22225">
              <a:solidFill>
                <a:srgbClr val="A5002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26" charset="0"/>
                <a:cs typeface="Times New Roman" pitchFamily="26" charset="0"/>
              </a:endParaRPr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283613" y="3750046"/>
              <a:ext cx="5822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accent2"/>
                  </a:solidFill>
                </a:rPr>
                <a:t>CO</a:t>
              </a:r>
              <a:r>
                <a:rPr lang="en-US" sz="1800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58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Pruvate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Carboxylase and PEP-CK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93008" y="6338888"/>
            <a:ext cx="5803192" cy="400110"/>
            <a:chOff x="1143000" y="6338888"/>
            <a:chExt cx="5803192" cy="400110"/>
          </a:xfrm>
        </p:grpSpPr>
        <p:sp>
          <p:nvSpPr>
            <p:cNvPr id="11276" name="Text Box 15"/>
            <p:cNvSpPr txBox="1">
              <a:spLocks noChangeArrowheads="1"/>
            </p:cNvSpPr>
            <p:nvPr/>
          </p:nvSpPr>
          <p:spPr bwMode="auto">
            <a:xfrm>
              <a:off x="1143000" y="6338888"/>
              <a:ext cx="58031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006666"/>
                  </a:solidFill>
                </a:rPr>
                <a:t>Pyruvate</a:t>
              </a:r>
              <a:r>
                <a:rPr lang="en-US" sz="2000" b="1" dirty="0">
                  <a:solidFill>
                    <a:srgbClr val="006666"/>
                  </a:solidFill>
                </a:rPr>
                <a:t> </a:t>
              </a:r>
              <a:r>
                <a:rPr lang="en-US" sz="2000" b="1" dirty="0" err="1">
                  <a:solidFill>
                    <a:srgbClr val="006666"/>
                  </a:solidFill>
                </a:rPr>
                <a:t>carboxylase</a:t>
              </a:r>
              <a:r>
                <a:rPr lang="en-US" sz="2000" b="1" dirty="0">
                  <a:solidFill>
                    <a:srgbClr val="006666"/>
                  </a:solidFill>
                </a:rPr>
                <a:t> + PEP-CK</a:t>
              </a:r>
              <a:r>
                <a:rPr lang="en-US" sz="2000" b="1" dirty="0">
                  <a:solidFill>
                    <a:schemeClr val="accent2"/>
                  </a:solidFill>
                </a:rPr>
                <a:t> =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Pyruvate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kinase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277" name="Line 16"/>
            <p:cNvSpPr>
              <a:spLocks noChangeAspect="1" noChangeShapeType="1"/>
            </p:cNvSpPr>
            <p:nvPr/>
          </p:nvSpPr>
          <p:spPr bwMode="auto">
            <a:xfrm flipH="1">
              <a:off x="4876800" y="6449400"/>
              <a:ext cx="90000" cy="180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2" descr="D:\Arun-Backup\project\Ferrier\Image_Bank\image_bank\images\jpg\figure_10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2167"/>
            <a:ext cx="7697065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8600" y="3123962"/>
            <a:ext cx="1219200" cy="1600438"/>
            <a:chOff x="76200" y="1974289"/>
            <a:chExt cx="1371600" cy="1559374"/>
          </a:xfrm>
        </p:grpSpPr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76200" y="1974289"/>
              <a:ext cx="1371600" cy="155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6666"/>
                  </a:solidFill>
                </a:rPr>
                <a:t>Fasting:</a:t>
              </a:r>
            </a:p>
            <a:p>
              <a:r>
                <a:rPr lang="en-US" sz="1400" dirty="0">
                  <a:solidFill>
                    <a:schemeClr val="accent2"/>
                  </a:solidFill>
                </a:rPr>
                <a:t>Acetyl </a:t>
              </a:r>
              <a:r>
                <a:rPr lang="en-US" sz="1400" dirty="0" err="1">
                  <a:solidFill>
                    <a:schemeClr val="accent2"/>
                  </a:solidFill>
                </a:rPr>
                <a:t>CoA</a:t>
              </a:r>
              <a:endParaRPr lang="en-US" sz="1400" dirty="0">
                <a:solidFill>
                  <a:schemeClr val="accent2"/>
                </a:solidFill>
              </a:endParaRPr>
            </a:p>
            <a:p>
              <a:r>
                <a:rPr lang="en-US" sz="1400" dirty="0">
                  <a:solidFill>
                    <a:srgbClr val="006666"/>
                  </a:solidFill>
                </a:rPr>
                <a:t>(From FAO)</a:t>
              </a:r>
              <a:r>
                <a:rPr lang="en-US" sz="1400" dirty="0">
                  <a:solidFill>
                    <a:srgbClr val="C00000"/>
                  </a:solidFill>
                </a:rPr>
                <a:t>*</a:t>
              </a:r>
            </a:p>
            <a:p>
              <a:endParaRPr lang="en-US" sz="1400" dirty="0">
                <a:solidFill>
                  <a:srgbClr val="006666"/>
                </a:solidFill>
              </a:endParaRPr>
            </a:p>
            <a:p>
              <a:r>
                <a:rPr lang="en-US" sz="1400" dirty="0">
                  <a:solidFill>
                    <a:srgbClr val="C00000"/>
                  </a:solidFill>
                </a:rPr>
                <a:t>*</a:t>
              </a:r>
              <a:r>
                <a:rPr lang="en-US" sz="1400" dirty="0">
                  <a:solidFill>
                    <a:srgbClr val="006666"/>
                  </a:solidFill>
                </a:rPr>
                <a:t>Fatty </a:t>
              </a:r>
            </a:p>
            <a:p>
              <a:r>
                <a:rPr lang="en-US" sz="1400" dirty="0">
                  <a:solidFill>
                    <a:srgbClr val="006666"/>
                  </a:solidFill>
                </a:rPr>
                <a:t>Acid</a:t>
              </a:r>
            </a:p>
            <a:p>
              <a:r>
                <a:rPr lang="en-US" sz="1400" dirty="0">
                  <a:solidFill>
                    <a:srgbClr val="006666"/>
                  </a:solidFill>
                </a:rPr>
                <a:t>Oxidation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76200" y="2203758"/>
              <a:ext cx="0" cy="24553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81200"/>
            <a:ext cx="4561337" cy="428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Regulation of Pyruvate Carboxylase reaction</a:t>
            </a:r>
            <a:endParaRPr lang="en-US" sz="40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769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 CoA diverts pyruvate away from oxidation and toward gluconeogenesis</a:t>
            </a:r>
          </a:p>
        </p:txBody>
      </p:sp>
    </p:spTree>
    <p:extLst>
      <p:ext uri="{BB962C8B-B14F-4D97-AF65-F5344CB8AC3E}">
        <p14:creationId xmlns:p14="http://schemas.microsoft.com/office/powerpoint/2010/main" val="40370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Fructose 1,6-Bisphosphatase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3138" y="6333067"/>
            <a:ext cx="4273927" cy="400110"/>
            <a:chOff x="2729948" y="6333067"/>
            <a:chExt cx="2014430" cy="400110"/>
          </a:xfrm>
        </p:grpSpPr>
        <p:sp>
          <p:nvSpPr>
            <p:cNvPr id="12296" name="Text Box 12"/>
            <p:cNvSpPr txBox="1">
              <a:spLocks noChangeArrowheads="1"/>
            </p:cNvSpPr>
            <p:nvPr/>
          </p:nvSpPr>
          <p:spPr bwMode="auto">
            <a:xfrm>
              <a:off x="2729948" y="6333067"/>
              <a:ext cx="20144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6666"/>
                  </a:solidFill>
                </a:rPr>
                <a:t>Fructose 1,6-bisphosphatase</a:t>
              </a:r>
              <a:r>
                <a:rPr lang="en-US" sz="2000" b="1" dirty="0">
                  <a:solidFill>
                    <a:schemeClr val="accent2"/>
                  </a:solidFill>
                </a:rPr>
                <a:t> = PFK-1</a:t>
              </a:r>
            </a:p>
          </p:txBody>
        </p:sp>
        <p:sp>
          <p:nvSpPr>
            <p:cNvPr id="12297" name="Line 13"/>
            <p:cNvSpPr>
              <a:spLocks noChangeAspect="1" noChangeShapeType="1"/>
            </p:cNvSpPr>
            <p:nvPr/>
          </p:nvSpPr>
          <p:spPr bwMode="auto">
            <a:xfrm flipH="1">
              <a:off x="4222019" y="6413400"/>
              <a:ext cx="108000" cy="216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018" y="1651200"/>
            <a:ext cx="4583982" cy="414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1463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 of fructose 1,6-bisphosphate </a:t>
            </a:r>
            <a:endParaRPr 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Glucose 6-Phosphatase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74211" y="6248400"/>
            <a:ext cx="4307589" cy="400110"/>
            <a:chOff x="1676400" y="6346825"/>
            <a:chExt cx="4307589" cy="400110"/>
          </a:xfrm>
        </p:grpSpPr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1676400" y="6346825"/>
              <a:ext cx="43075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6666"/>
                  </a:solidFill>
                </a:rPr>
                <a:t>Glucose 6-phosphatase</a:t>
              </a:r>
              <a:r>
                <a:rPr lang="en-US" sz="2000" b="1" dirty="0">
                  <a:solidFill>
                    <a:schemeClr val="accent2"/>
                  </a:solidFill>
                </a:rPr>
                <a:t> =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Glucokinase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3321" name="Line 10"/>
            <p:cNvSpPr>
              <a:spLocks noChangeAspect="1" noChangeShapeType="1"/>
            </p:cNvSpPr>
            <p:nvPr/>
          </p:nvSpPr>
          <p:spPr bwMode="auto">
            <a:xfrm flipH="1">
              <a:off x="4311600" y="6400800"/>
              <a:ext cx="108000" cy="2160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542" y="1657800"/>
            <a:ext cx="5163458" cy="360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315787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Dephosphorylation of glucose 6-phosphate allows release of free glucose from the liver and kidney into blood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518647" cy="1524000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Gluconeogensis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Energy- Consumed</a:t>
            </a:r>
            <a:endParaRPr lang="en-US" sz="36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381000" y="3207603"/>
            <a:ext cx="4518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Six High-Energy Phosphate Bonds From Pyruvate to Glucose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47" y="221400"/>
            <a:ext cx="3939553" cy="640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Gluconeogenesis: Regulation</a:t>
            </a:r>
            <a:endParaRPr lang="en-US" sz="36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600200"/>
            <a:ext cx="8229600" cy="5232202"/>
            <a:chOff x="762000" y="1219200"/>
            <a:chExt cx="8229600" cy="5232202"/>
          </a:xfrm>
        </p:grpSpPr>
        <p:grpSp>
          <p:nvGrpSpPr>
            <p:cNvPr id="3" name="Group 2"/>
            <p:cNvGrpSpPr/>
            <p:nvPr/>
          </p:nvGrpSpPr>
          <p:grpSpPr>
            <a:xfrm>
              <a:off x="762000" y="1219200"/>
              <a:ext cx="8229600" cy="5232202"/>
              <a:chOff x="762000" y="1219200"/>
              <a:chExt cx="8229600" cy="5232202"/>
            </a:xfrm>
          </p:grpSpPr>
          <p:sp>
            <p:nvSpPr>
              <p:cNvPr id="15363" name="Text Box 3"/>
              <p:cNvSpPr txBox="1">
                <a:spLocks noChangeArrowheads="1"/>
              </p:cNvSpPr>
              <p:nvPr/>
            </p:nvSpPr>
            <p:spPr bwMode="auto">
              <a:xfrm>
                <a:off x="762000" y="1219200"/>
                <a:ext cx="8229600" cy="5232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/>
                  <a:t>Reciprocal control </a:t>
                </a:r>
              </a:p>
              <a:p>
                <a:pPr>
                  <a:spcAft>
                    <a:spcPts val="1200"/>
                  </a:spcAft>
                  <a:buClr>
                    <a:srgbClr val="A50021"/>
                  </a:buClr>
                </a:pPr>
                <a:r>
                  <a:rPr lang="en-US" b="1" dirty="0">
                    <a:solidFill>
                      <a:schemeClr val="accent2"/>
                    </a:solidFill>
                  </a:rPr>
                  <a:t>	</a:t>
                </a:r>
                <a:r>
                  <a:rPr lang="en-US" dirty="0" err="1"/>
                  <a:t>Gluconeogenesis</a:t>
                </a:r>
                <a:r>
                  <a:rPr lang="en-US" dirty="0"/>
                  <a:t> &amp; </a:t>
                </a:r>
                <a:r>
                  <a:rPr lang="en-US" dirty="0" err="1"/>
                  <a:t>Glycolysis</a:t>
                </a:r>
                <a:endParaRPr lang="en-US" dirty="0"/>
              </a:p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err="1"/>
                  <a:t>Allosteric</a:t>
                </a:r>
                <a:r>
                  <a:rPr lang="en-US" b="1" dirty="0"/>
                  <a:t>:	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b="1" dirty="0">
                    <a:solidFill>
                      <a:schemeClr val="accent2"/>
                    </a:solidFill>
                  </a:rPr>
                  <a:t>	 </a:t>
                </a:r>
                <a:r>
                  <a:rPr lang="en-US" dirty="0"/>
                  <a:t>Acetyl CoA       (</a:t>
                </a:r>
                <a:r>
                  <a:rPr lang="en-US" dirty="0">
                    <a:solidFill>
                      <a:srgbClr val="0070C0"/>
                    </a:solidFill>
                  </a:rPr>
                  <a:t>Pyruvate carboxylase</a:t>
                </a:r>
                <a:r>
                  <a:rPr lang="en-US" dirty="0"/>
                  <a:t>)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	  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	</a:t>
                </a:r>
                <a:r>
                  <a:rPr lang="en-US" dirty="0">
                    <a:solidFill>
                      <a:srgbClr val="A50021"/>
                    </a:solidFill>
                  </a:rPr>
                  <a:t>AMP      or  ATP</a:t>
                </a:r>
              </a:p>
              <a:p>
                <a:pPr>
                  <a:spcAft>
                    <a:spcPts val="1200"/>
                  </a:spcAft>
                  <a:buClr>
                    <a:srgbClr val="A50021"/>
                  </a:buClr>
                </a:pPr>
                <a:r>
                  <a:rPr lang="en-US" sz="3400" dirty="0">
                    <a:solidFill>
                      <a:srgbClr val="A50021"/>
                    </a:solidFill>
                  </a:rPr>
                  <a:t>	</a:t>
                </a:r>
                <a:r>
                  <a:rPr lang="en-US" dirty="0">
                    <a:solidFill>
                      <a:srgbClr val="A50021"/>
                    </a:solidFill>
                  </a:rPr>
                  <a:t>F 2,6-Bisphosphate</a:t>
                </a:r>
              </a:p>
              <a:p>
                <a:pPr>
                  <a:buClr>
                    <a:srgbClr val="A50021"/>
                  </a:buClr>
                  <a:buFontTx/>
                  <a:buChar char="•"/>
                </a:pPr>
                <a:r>
                  <a:rPr lang="en-US" sz="3400" b="1" dirty="0">
                    <a:solidFill>
                      <a:schemeClr val="accent2"/>
                    </a:solidFill>
                  </a:rPr>
                  <a:t>  </a:t>
                </a:r>
                <a:r>
                  <a:rPr lang="en-US" b="1" dirty="0"/>
                  <a:t>Glucagon (  I/G ratio) stimulates gluconeogenesis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3400" b="1" dirty="0"/>
                  <a:t>	</a:t>
                </a:r>
                <a:r>
                  <a:rPr lang="en-US" sz="2000" dirty="0"/>
                  <a:t>- Allosteric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   F 2,6-Bisphosphate)</a:t>
                </a:r>
              </a:p>
              <a:p>
                <a:pPr>
                  <a:buClr>
                    <a:srgbClr val="A50021"/>
                  </a:buClr>
                </a:pPr>
                <a:r>
                  <a:rPr lang="en-US" sz="2000" dirty="0">
                    <a:solidFill>
                      <a:srgbClr val="A50021"/>
                    </a:solidFill>
                  </a:rPr>
                  <a:t>	</a:t>
                </a:r>
                <a:r>
                  <a:rPr lang="en-US" sz="2000" dirty="0"/>
                  <a:t>- Induction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(PEP-CK)	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143000" y="2895600"/>
                <a:ext cx="6440734" cy="2995200"/>
                <a:chOff x="1143000" y="2895600"/>
                <a:chExt cx="6440734" cy="2995200"/>
              </a:xfrm>
            </p:grpSpPr>
            <p:sp>
              <p:nvSpPr>
                <p:cNvPr id="15365" name="Line 6"/>
                <p:cNvSpPr>
                  <a:spLocks noChangeShapeType="1"/>
                </p:cNvSpPr>
                <p:nvPr/>
              </p:nvSpPr>
              <p:spPr bwMode="auto">
                <a:xfrm>
                  <a:off x="2743200" y="51054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143000" y="50820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69" name="AutoShape 10"/>
                <p:cNvSpPr>
                  <a:spLocks/>
                </p:cNvSpPr>
                <p:nvPr/>
              </p:nvSpPr>
              <p:spPr bwMode="auto">
                <a:xfrm>
                  <a:off x="4572000" y="3886200"/>
                  <a:ext cx="152400" cy="685800"/>
                </a:xfrm>
                <a:prstGeom prst="rightBrace">
                  <a:avLst>
                    <a:gd name="adj1" fmla="val 37500"/>
                    <a:gd name="adj2" fmla="val 50000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800600" y="3962400"/>
                  <a:ext cx="278313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F 1,6-bisphosphatase</a:t>
                  </a:r>
                </a:p>
              </p:txBody>
            </p:sp>
            <p:sp>
              <p:nvSpPr>
                <p:cNvPr id="15371" name="Line 12"/>
                <p:cNvSpPr>
                  <a:spLocks noChangeShapeType="1"/>
                </p:cNvSpPr>
                <p:nvPr/>
              </p:nvSpPr>
              <p:spPr bwMode="auto">
                <a:xfrm>
                  <a:off x="3124200" y="5638800"/>
                  <a:ext cx="0" cy="252000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3429000" y="2895600"/>
                  <a:ext cx="270000" cy="216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/>
                    <a:t>+</a:t>
                  </a: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222200" y="4428600"/>
                  <a:ext cx="273600" cy="2196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/>
                <p:cNvSpPr txBox="1">
                  <a:spLocks noChangeAspect="1"/>
                </p:cNvSpPr>
                <p:nvPr/>
              </p:nvSpPr>
              <p:spPr>
                <a:xfrm>
                  <a:off x="4208542" y="4267200"/>
                  <a:ext cx="2872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</p:grpSp>
        <p:sp>
          <p:nvSpPr>
            <p:cNvPr id="20" name="Oval 19"/>
            <p:cNvSpPr/>
            <p:nvPr/>
          </p:nvSpPr>
          <p:spPr>
            <a:xfrm>
              <a:off x="2514600" y="3895200"/>
              <a:ext cx="273600" cy="219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>
              <a:spLocks noChangeAspect="1"/>
            </p:cNvSpPr>
            <p:nvPr/>
          </p:nvSpPr>
          <p:spPr>
            <a:xfrm>
              <a:off x="2514600" y="372933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997200" y="3898800"/>
              <a:ext cx="270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+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Take Home Messages</a:t>
            </a:r>
            <a:endParaRPr lang="en-US" sz="36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534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is an important pathway for glucose production from non-carbohydrate sources during prolonged fasting.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Lactate, glycerol and glucogenic amino acids are the major gluconeogenic substrates.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is not a simple reversal of glycolysis. In fact, gluconeogenesis requires 4 unique reactions to circumvent the 3 irreversible reactions of glycolysis.</a:t>
            </a:r>
          </a:p>
          <a:p>
            <a:pPr lvl="0" algn="just"/>
            <a:endParaRPr lang="en-US" sz="2200" b="1" u="words" dirty="0"/>
          </a:p>
          <a:p>
            <a:pPr marL="342900" lvl="0" indent="-342900" algn="just">
              <a:buFont typeface="Arial" charset="0"/>
              <a:buChar char="•"/>
            </a:pPr>
            <a:r>
              <a:rPr lang="en-US" sz="2200" dirty="0"/>
              <a:t>Gluconeogenesis and glycolysis are reciprocally controlled, allowing efficient glucose metabolism.</a:t>
            </a:r>
          </a:p>
          <a:p>
            <a:pPr lvl="0" algn="just"/>
            <a:endParaRPr lang="en-US" sz="2200" b="1" u="words" dirty="0"/>
          </a:p>
          <a:p>
            <a:pPr marL="342900" indent="-342900" algn="just">
              <a:buFont typeface="Arial" charset="0"/>
              <a:buChar char="•"/>
            </a:pPr>
            <a:r>
              <a:rPr lang="en-US" sz="2200" dirty="0"/>
              <a:t>It is mainly anabolic pathway that consumes ATP for the synthesis of glucose.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Reference</a:t>
            </a:r>
            <a:endParaRPr lang="en-US" sz="36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457200" y="218128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/>
              <a:t>Lippincott Illustrated Review of Biochemistry, 6</a:t>
            </a:r>
            <a:r>
              <a:rPr lang="en-US" baseline="30000"/>
              <a:t>th</a:t>
            </a:r>
            <a:r>
              <a:rPr lang="en-US"/>
              <a:t> edition, 2014, Unit 2, Chapter 10, Pages 117-124.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2743200" cy="9144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259211"/>
            <a:ext cx="7772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The importance of </a:t>
            </a:r>
            <a:r>
              <a:rPr lang="en-US" dirty="0" err="1"/>
              <a:t>gluconeogenesis</a:t>
            </a:r>
            <a:r>
              <a:rPr lang="en-US" dirty="0"/>
              <a:t> as an important pathway for glucose production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The main reactions of gluconeogenesis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/>
              <a:t>The rate-limiting enzymes of gluconeogenesis</a:t>
            </a:r>
          </a:p>
          <a:p>
            <a:pPr marL="457200" lvl="0" indent="-457200">
              <a:spcAft>
                <a:spcPts val="1200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US" dirty="0" err="1"/>
              <a:t>Gluconeogensis</a:t>
            </a:r>
            <a:r>
              <a:rPr lang="en-US" dirty="0"/>
              <a:t> is an energy-consuming, anabolic pathway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77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sz="4000" b="1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 in 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general metabolism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2766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gluconeogenesis pathway shown as one of the essential pathways of energy metabolism. </a:t>
            </a:r>
            <a:endParaRPr lang="en-US" dirty="0"/>
          </a:p>
        </p:txBody>
      </p:sp>
      <p:pic>
        <p:nvPicPr>
          <p:cNvPr id="7" name="Picture 6" descr="D:\Arun-Backup\project\Ferrier\Image_Bank\image_bank\images\jpg\figure_1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10506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50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Gluconeogenesis: An Overview</a:t>
            </a:r>
            <a:endParaRPr lang="en-US" sz="3600" b="1" baseline="30000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2269391"/>
            <a:ext cx="7772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/>
              <a:t>Site: Liver (mainly) and Kidneys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/>
              <a:t>Both mitochondria and Cytosol are involved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/>
              <a:t>Exception: if the substrate is </a:t>
            </a:r>
            <a:r>
              <a:rPr lang="en-US" dirty="0">
                <a:solidFill>
                  <a:srgbClr val="0070C0"/>
                </a:solidFill>
              </a:rPr>
              <a:t>Glycerol: only cytosol</a:t>
            </a:r>
          </a:p>
          <a:p>
            <a:pPr marL="457200" indent="-457200">
              <a:spcAft>
                <a:spcPts val="1200"/>
              </a:spcAft>
              <a:buClr>
                <a:srgbClr val="A50021"/>
              </a:buClr>
              <a:buFont typeface="Arial" charset="0"/>
              <a:buChar char="•"/>
            </a:pPr>
            <a:r>
              <a:rPr lang="en-US" dirty="0"/>
              <a:t>Gluconeogenic substrates:</a:t>
            </a:r>
          </a:p>
          <a:p>
            <a:r>
              <a:rPr lang="en-US" dirty="0"/>
              <a:t>			</a:t>
            </a:r>
            <a:r>
              <a:rPr lang="en-US" dirty="0">
                <a:solidFill>
                  <a:srgbClr val="0070C0"/>
                </a:solidFill>
              </a:rPr>
              <a:t>Glycerol</a:t>
            </a:r>
          </a:p>
          <a:p>
            <a:r>
              <a:rPr lang="en-US" dirty="0">
                <a:solidFill>
                  <a:srgbClr val="0070C0"/>
                </a:solidFill>
              </a:rPr>
              <a:t>			Lactate and Pyruvate</a:t>
            </a:r>
          </a:p>
          <a:p>
            <a:r>
              <a:rPr lang="en-US" dirty="0">
                <a:solidFill>
                  <a:srgbClr val="0070C0"/>
                </a:solidFill>
              </a:rPr>
              <a:t>			Glucogenic amino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906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Gluconeogenesis Pathway</a:t>
            </a:r>
            <a:endParaRPr lang="en-US" sz="3600" b="1" baseline="30000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9400"/>
            <a:ext cx="7746669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524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 Substrates: Glycerol</a:t>
            </a:r>
            <a:endParaRPr lang="en-US" sz="3600" b="1" baseline="30000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60" name="Text Box 32"/>
          <p:cNvSpPr txBox="1">
            <a:spLocks noChangeArrowheads="1"/>
          </p:cNvSpPr>
          <p:nvPr/>
        </p:nvSpPr>
        <p:spPr bwMode="auto">
          <a:xfrm>
            <a:off x="685800" y="6290846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*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GK: Glycerol kinase (present only in liver &amp; kidneys)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2590800"/>
            <a:ext cx="6178468" cy="2609910"/>
            <a:chOff x="1524000" y="2971800"/>
            <a:chExt cx="6178468" cy="2609910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0" y="2971800"/>
              <a:ext cx="6178468" cy="2609910"/>
              <a:chOff x="1597907" y="2290465"/>
              <a:chExt cx="5547667" cy="2609910"/>
            </a:xfrm>
          </p:grpSpPr>
          <p:sp>
            <p:nvSpPr>
              <p:cNvPr id="6147" name="Text Box 18"/>
              <p:cNvSpPr txBox="1">
                <a:spLocks noChangeArrowheads="1"/>
              </p:cNvSpPr>
              <p:nvPr/>
            </p:nvSpPr>
            <p:spPr bwMode="auto">
              <a:xfrm>
                <a:off x="1836637" y="2442865"/>
                <a:ext cx="10612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Glycerol </a:t>
                </a:r>
              </a:p>
            </p:txBody>
          </p:sp>
          <p:sp>
            <p:nvSpPr>
              <p:cNvPr id="6148" name="Line 19"/>
              <p:cNvSpPr>
                <a:spLocks noChangeShapeType="1"/>
              </p:cNvSpPr>
              <p:nvPr/>
            </p:nvSpPr>
            <p:spPr bwMode="auto">
              <a:xfrm>
                <a:off x="2944813" y="2676525"/>
                <a:ext cx="16002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49" name="Text Box 20"/>
              <p:cNvSpPr txBox="1">
                <a:spLocks noChangeArrowheads="1"/>
              </p:cNvSpPr>
              <p:nvPr/>
            </p:nvSpPr>
            <p:spPr bwMode="auto">
              <a:xfrm>
                <a:off x="4539977" y="2423755"/>
                <a:ext cx="226310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Glycerol 3-phosphate</a:t>
                </a:r>
              </a:p>
            </p:txBody>
          </p:sp>
          <p:sp>
            <p:nvSpPr>
              <p:cNvPr id="6150" name="Text Box 21"/>
              <p:cNvSpPr txBox="1">
                <a:spLocks noChangeArrowheads="1"/>
              </p:cNvSpPr>
              <p:nvPr/>
            </p:nvSpPr>
            <p:spPr bwMode="auto">
              <a:xfrm>
                <a:off x="3355367" y="2290465"/>
                <a:ext cx="5688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*</a:t>
                </a:r>
                <a:r>
                  <a:rPr lang="en-US" sz="1800" dirty="0"/>
                  <a:t>GK</a:t>
                </a:r>
              </a:p>
            </p:txBody>
          </p:sp>
          <p:sp>
            <p:nvSpPr>
              <p:cNvPr id="6151" name="Line 22"/>
              <p:cNvSpPr>
                <a:spLocks noChangeShapeType="1"/>
              </p:cNvSpPr>
              <p:nvPr/>
            </p:nvSpPr>
            <p:spPr bwMode="auto">
              <a:xfrm>
                <a:off x="5634700" y="2823865"/>
                <a:ext cx="0" cy="1676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2" name="Text Box 23"/>
              <p:cNvSpPr txBox="1">
                <a:spLocks noChangeArrowheads="1"/>
              </p:cNvSpPr>
              <p:nvPr/>
            </p:nvSpPr>
            <p:spPr bwMode="auto">
              <a:xfrm>
                <a:off x="4125376" y="4500265"/>
                <a:ext cx="3020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Dihydroxyacetone phosphate</a:t>
                </a:r>
              </a:p>
            </p:txBody>
          </p:sp>
          <p:sp>
            <p:nvSpPr>
              <p:cNvPr id="6153" name="Text Box 24"/>
              <p:cNvSpPr txBox="1">
                <a:spLocks noChangeArrowheads="1"/>
              </p:cNvSpPr>
              <p:nvPr/>
            </p:nvSpPr>
            <p:spPr bwMode="auto">
              <a:xfrm>
                <a:off x="3626531" y="3472934"/>
                <a:ext cx="200816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Glycerol 3-phosphate </a:t>
                </a:r>
              </a:p>
              <a:p>
                <a:pPr algn="ctr"/>
                <a:r>
                  <a:rPr lang="en-US" sz="1800" dirty="0"/>
                  <a:t>dehydrogenase</a:t>
                </a:r>
              </a:p>
            </p:txBody>
          </p:sp>
          <p:sp>
            <p:nvSpPr>
              <p:cNvPr id="6155" name="Text Box 26"/>
              <p:cNvSpPr txBox="1">
                <a:spLocks noChangeArrowheads="1"/>
              </p:cNvSpPr>
              <p:nvPr/>
            </p:nvSpPr>
            <p:spPr bwMode="auto">
              <a:xfrm>
                <a:off x="5916319" y="3126046"/>
                <a:ext cx="7314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NAD+</a:t>
                </a:r>
              </a:p>
            </p:txBody>
          </p:sp>
          <p:sp>
            <p:nvSpPr>
              <p:cNvPr id="6156" name="Text Box 27"/>
              <p:cNvSpPr txBox="1">
                <a:spLocks noChangeArrowheads="1"/>
              </p:cNvSpPr>
              <p:nvPr/>
            </p:nvSpPr>
            <p:spPr bwMode="auto">
              <a:xfrm>
                <a:off x="5908382" y="3749933"/>
                <a:ext cx="76457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NADH</a:t>
                </a:r>
              </a:p>
            </p:txBody>
          </p:sp>
          <p:sp>
            <p:nvSpPr>
              <p:cNvPr id="6157" name="Line 28"/>
              <p:cNvSpPr>
                <a:spLocks noChangeShapeType="1"/>
              </p:cNvSpPr>
              <p:nvPr/>
            </p:nvSpPr>
            <p:spPr bwMode="auto">
              <a:xfrm flipH="1">
                <a:off x="3376833" y="4728865"/>
                <a:ext cx="6858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8" name="Line 30"/>
              <p:cNvSpPr>
                <a:spLocks noChangeShapeType="1"/>
              </p:cNvSpPr>
              <p:nvPr/>
            </p:nvSpPr>
            <p:spPr bwMode="auto">
              <a:xfrm flipH="1">
                <a:off x="2555792" y="4728865"/>
                <a:ext cx="609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59" name="Text Box 31"/>
              <p:cNvSpPr txBox="1">
                <a:spLocks noChangeArrowheads="1"/>
              </p:cNvSpPr>
              <p:nvPr/>
            </p:nvSpPr>
            <p:spPr bwMode="auto">
              <a:xfrm>
                <a:off x="1597907" y="4500265"/>
                <a:ext cx="94449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Glucose</a:t>
                </a:r>
              </a:p>
            </p:txBody>
          </p:sp>
          <p:sp>
            <p:nvSpPr>
              <p:cNvPr id="6161" name="AutoShape 33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3552231" y="2440578"/>
                <a:ext cx="346337" cy="808113"/>
              </a:xfrm>
              <a:prstGeom prst="curvedRightArrow">
                <a:avLst>
                  <a:gd name="adj1" fmla="val 46667"/>
                  <a:gd name="adj2" fmla="val 93333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162" name="Text Box 34"/>
              <p:cNvSpPr txBox="1">
                <a:spLocks noChangeArrowheads="1"/>
              </p:cNvSpPr>
              <p:nvPr/>
            </p:nvSpPr>
            <p:spPr bwMode="auto">
              <a:xfrm>
                <a:off x="3103153" y="2976265"/>
                <a:ext cx="5345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ATP</a:t>
                </a:r>
              </a:p>
            </p:txBody>
          </p:sp>
          <p:sp>
            <p:nvSpPr>
              <p:cNvPr id="6163" name="Text Box 35"/>
              <p:cNvSpPr txBox="1">
                <a:spLocks noChangeArrowheads="1"/>
              </p:cNvSpPr>
              <p:nvPr/>
            </p:nvSpPr>
            <p:spPr bwMode="auto">
              <a:xfrm>
                <a:off x="3718935" y="2976265"/>
                <a:ext cx="5918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ADP</a:t>
                </a:r>
              </a:p>
            </p:txBody>
          </p:sp>
        </p:grpSp>
        <p:sp>
          <p:nvSpPr>
            <p:cNvPr id="21" name="AutoShape 33"/>
            <p:cNvSpPr>
              <a:spLocks noChangeAspect="1" noChangeArrowheads="1"/>
            </p:cNvSpPr>
            <p:nvPr/>
          </p:nvSpPr>
          <p:spPr bwMode="auto">
            <a:xfrm>
              <a:off x="6019800" y="3900600"/>
              <a:ext cx="346337" cy="900000"/>
            </a:xfrm>
            <a:prstGeom prst="curvedRight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2954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>
                <a:solidFill>
                  <a:schemeClr val="tx1">
                    <a:lumMod val="85000"/>
                  </a:schemeClr>
                </a:solidFill>
                <a:latin typeface="Arial" charset="0"/>
                <a:ea typeface="Arial" charset="0"/>
                <a:cs typeface="Arial" charset="0"/>
              </a:rPr>
              <a:t>Glucogenic Amino Acids</a:t>
            </a:r>
            <a:endParaRPr lang="en-US" sz="3600" b="1" baseline="30000" dirty="0">
              <a:solidFill>
                <a:schemeClr val="tx1">
                  <a:lumMod val="8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2396400"/>
            <a:ext cx="8162599" cy="4140000"/>
            <a:chOff x="787233" y="2396400"/>
            <a:chExt cx="7594767" cy="385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33" y="2396400"/>
              <a:ext cx="7594767" cy="385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90600" y="5191780"/>
              <a:ext cx="16353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Phenylalanine (</a:t>
              </a:r>
              <a:r>
                <a:rPr lang="en-US" sz="1400" dirty="0" err="1"/>
                <a:t>Phe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Tyrosine (Tyr)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8732" y="5648980"/>
              <a:ext cx="1467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Methionine (Met)</a:t>
              </a:r>
            </a:p>
            <a:p>
              <a:r>
                <a:rPr lang="en-US" sz="1400" dirty="0" err="1"/>
                <a:t>Valine</a:t>
              </a:r>
              <a:r>
                <a:rPr lang="en-US" sz="1400" dirty="0"/>
                <a:t> (Val)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77702" y="4114800"/>
              <a:ext cx="13756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Glutamate (</a:t>
              </a:r>
              <a:r>
                <a:rPr lang="en-US" sz="1400" dirty="0" err="1"/>
                <a:t>Glu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Glutamine (</a:t>
              </a:r>
              <a:r>
                <a:rPr lang="en-US" sz="1400" dirty="0" err="1"/>
                <a:t>Gln</a:t>
              </a:r>
              <a:r>
                <a:rPr lang="en-US" sz="1400" dirty="0"/>
                <a:t>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19200" y="2677180"/>
              <a:ext cx="14574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800"/>
              </a:lvl1pPr>
            </a:lstStyle>
            <a:p>
              <a:r>
                <a:rPr lang="en-US" sz="1400" dirty="0"/>
                <a:t>Aspartate (Asp)</a:t>
              </a:r>
            </a:p>
            <a:p>
              <a:r>
                <a:rPr lang="en-US" sz="1400" dirty="0"/>
                <a:t>Asparagine (</a:t>
              </a:r>
              <a:r>
                <a:rPr lang="en-US" sz="1400" dirty="0" err="1"/>
                <a:t>Asn</a:t>
              </a:r>
              <a:r>
                <a:rPr lang="en-US" sz="1400" dirty="0"/>
                <a:t>)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790"/>
            <a:ext cx="9144000" cy="95941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Substrates</a:t>
            </a:r>
            <a:endParaRPr lang="en-US" sz="36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2197200"/>
            <a:ext cx="8305800" cy="4356000"/>
            <a:chOff x="762000" y="2396400"/>
            <a:chExt cx="7594767" cy="3852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396400"/>
              <a:ext cx="7594767" cy="38520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090403" y="3972580"/>
              <a:ext cx="121539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Alanine (</a:t>
              </a:r>
              <a:r>
                <a:rPr lang="en-US" sz="1400" dirty="0" err="1"/>
                <a:t>Ala</a:t>
              </a:r>
              <a:r>
                <a:rPr lang="en-US" sz="1400" dirty="0"/>
                <a:t>)</a:t>
              </a:r>
            </a:p>
            <a:p>
              <a:r>
                <a:rPr lang="en-US" sz="1400" dirty="0"/>
                <a:t>Glycine (</a:t>
              </a:r>
              <a:r>
                <a:rPr lang="en-US" sz="1400" dirty="0" err="1"/>
                <a:t>Gly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248400" y="2895600"/>
              <a:ext cx="76200" cy="762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6002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Gluconeogenic</a:t>
            </a: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Substrates: Lactate</a:t>
            </a:r>
            <a:b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(Cori Cycle)</a:t>
            </a:r>
            <a:endParaRPr lang="en-US" sz="3600" b="1" baseline="30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2" descr="D:\Arun-Backup\project\Ferrier\Image_Bank\image_bank\images\jpg\figure_10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41" y="2129400"/>
            <a:ext cx="3523059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2771</TotalTime>
  <Words>456</Words>
  <Application>Microsoft Office PowerPoint</Application>
  <PresentationFormat>On-screen Show (4:3)</PresentationFormat>
  <Paragraphs>106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Times New Roman</vt:lpstr>
      <vt:lpstr>Savon</vt:lpstr>
      <vt:lpstr>Glucose Metabolism  (Gluconeogenesis)</vt:lpstr>
      <vt:lpstr>Objectives</vt:lpstr>
      <vt:lpstr>Gluconeogenesis in general metabolism</vt:lpstr>
      <vt:lpstr>Gluconeogenesis: An Overview</vt:lpstr>
      <vt:lpstr>Gluconeogenesis Pathway</vt:lpstr>
      <vt:lpstr>Gluconeogenic Substrates: Glycerol</vt:lpstr>
      <vt:lpstr>Glucogenic Amino Acids</vt:lpstr>
      <vt:lpstr>Gluconeogenic Substrates</vt:lpstr>
      <vt:lpstr>Gluconeogenic Substrates: Lactate (Cori Cycle)</vt:lpstr>
      <vt:lpstr>Pyruvate Carboxylation</vt:lpstr>
      <vt:lpstr>Pruvate Carboxylase and PEP-CK</vt:lpstr>
      <vt:lpstr>Regulation of Pyruvate Carboxylase reaction</vt:lpstr>
      <vt:lpstr>Fructose 1,6-Bisphosphatase</vt:lpstr>
      <vt:lpstr>Glucose 6-Phosphatase</vt:lpstr>
      <vt:lpstr>Gluconeogensis: Energy- Consumed</vt:lpstr>
      <vt:lpstr>Gluconeogenesis: Regulation</vt:lpstr>
      <vt:lpstr>Take Home Messages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DR-REEM</dc:creator>
  <cp:lastModifiedBy>Sumbul Fatma</cp:lastModifiedBy>
  <cp:revision>116</cp:revision>
  <cp:lastPrinted>2016-08-31T07:52:52Z</cp:lastPrinted>
  <dcterms:created xsi:type="dcterms:W3CDTF">1601-01-01T00:00:00Z</dcterms:created>
  <dcterms:modified xsi:type="dcterms:W3CDTF">2020-09-19T15:42:54Z</dcterms:modified>
</cp:coreProperties>
</file>