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8" r:id="rId3"/>
    <p:sldId id="286" r:id="rId4"/>
    <p:sldId id="287" r:id="rId5"/>
    <p:sldId id="257" r:id="rId6"/>
    <p:sldId id="259" r:id="rId7"/>
    <p:sldId id="288" r:id="rId8"/>
    <p:sldId id="262" r:id="rId9"/>
    <p:sldId id="292" r:id="rId10"/>
    <p:sldId id="263" r:id="rId11"/>
    <p:sldId id="264" r:id="rId12"/>
    <p:sldId id="265" r:id="rId13"/>
    <p:sldId id="267" r:id="rId14"/>
    <p:sldId id="293" r:id="rId15"/>
    <p:sldId id="269" r:id="rId16"/>
    <p:sldId id="290" r:id="rId17"/>
    <p:sldId id="266" r:id="rId18"/>
    <p:sldId id="291" r:id="rId19"/>
    <p:sldId id="289" r:id="rId20"/>
    <p:sldId id="271" r:id="rId21"/>
    <p:sldId id="272" r:id="rId22"/>
    <p:sldId id="274" r:id="rId23"/>
    <p:sldId id="273" r:id="rId24"/>
    <p:sldId id="277" r:id="rId25"/>
    <p:sldId id="275" r:id="rId26"/>
    <p:sldId id="284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C35BA1-2ABF-4DDD-AD09-64FD65C66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CFB43-4A06-4183-9185-A82350D80E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78327C3-D86B-4962-B752-C0F8A3DC71F3}" type="datetimeFigureOut">
              <a:rPr lang="en-US"/>
              <a:pPr>
                <a:defRPr/>
              </a:pPr>
              <a:t>9/6/21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BE4F6-8ED3-49CF-99BD-5B34579DB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AF0C35-E659-434E-8079-B86AE08CD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9AE9B-F1B8-4C07-9F58-BB9344C86E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C1170-9F12-4BA2-A326-D820D03F2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61DB05-CD60-4701-8926-B7126A89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387A294-2B8B-4459-937F-EB0BE8140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1F5C696-7790-45F5-A066-726BFEFAA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BC21D8F-D83B-4E71-A2AC-87F98B27E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883664-AC76-451F-A7EC-3CFD0248481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DBD4F-683F-43FD-96BA-B77F4CCB2814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905AB-E58E-4B81-AE8E-CF87F781467D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99EF0-2897-4E9D-8AAE-A81350F4943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F6B0EAB-F601-40AD-8986-14991370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88634B-8EE3-41B5-94D9-CA0F2A7A91EE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6931D9E5-3215-49AB-83A7-F189A429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84386FD-21EF-489F-8800-386C804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E4C8BF-53CD-4BAD-BD7B-55958B352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9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3F5536B-40A0-4E0F-B188-8D39E84F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E0F0-DE8F-4830-B017-0A3FD486D483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91077D6-C86B-4949-80F3-DD363113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C7BAD80-D92E-459D-B57B-8801AD41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D8E7-55B2-4CBF-967A-68F4B875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8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05844-F63C-4B7C-A35E-2FBFB6E862E7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9F73C-4AC5-4351-B986-9C959FAA0B73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7F9FF-E1F1-436E-85F8-6BE1486C0F35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486DB7-F0B3-4E8C-949D-D224D3ED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2792-60E4-4C03-B898-0553F812F0D1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F50E22-428A-4599-8DF0-0D8C91D3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14142B-6F3B-4396-A907-EC17C1A2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4878-1354-4BE6-B88B-E381AC161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47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54B129B-C982-4C4E-9E03-C688CCBC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805C-5788-4231-AC98-CB90C0503BC3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F99A11-8439-452B-9B24-DF555B08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641117A-525C-4354-9D2E-C04CA05B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EAB5-8410-46F5-A31E-4D933B4A6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0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C8ADE5-879E-465B-A660-46ED98674373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E885F-7AA3-46A3-80B5-7B480D8702B3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A8013-2856-44B8-8C11-3640EBE74AEB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0A50A55-9C33-4C83-861F-7F83404C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67DE-C676-487C-B48A-7E3791DFAC97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4C4071E-6949-483B-9EED-D5ADDC7AB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53381C2-C1E4-45B3-981A-FF61CF880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FC79F09-6B8E-4375-8E87-4A05676793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84EF8710-D28F-400C-835F-CFFF335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A555FF-CA69-49B8-AA2A-1B5EECC7CA18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179A373-1306-4DBE-BAA9-9D1BC3B00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1D0E-5A5E-42A8-A83B-CE5D23E66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97ED126-0F50-43D0-8C2D-9DD60196A6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085CDD3-E5CF-49FC-BA80-348659A5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68F92A-E4F1-47DC-A586-4B6853DDC1F0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419ED8A-85D9-4BF9-9802-FE457C717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974D-6022-4FED-9CAF-636E0D812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7F302D2-94F2-4D2A-996B-EB1DC0E7F9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C729971-18D4-46A9-A80C-D3E1A597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D8AE-FB44-41BA-82DA-81B175CA883A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C10332F-D2C4-4F32-9BE0-A6212011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0584EBE-23B8-45B4-96E1-DA62953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858D-DEB6-45C0-8262-5C57264D3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4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25F86-811B-46FE-9894-6543E67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BF52-5A3E-4B82-B256-47F1442F0915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0F0AD-B4A3-43DE-AC31-7718303E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1E98-499C-4AA5-A4FB-4F3640B2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362F39-C150-4E8C-B96E-51AD030B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016B0AD-C49E-4CE9-9A48-4B61411C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8066-8B3F-4007-9D3F-9D9A4150F2D7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E71AEDF-20FF-4DC8-A9F8-506E0C09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9DD2396-4859-4AE1-8A28-4D6298DB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AC54-E8FE-4C8F-B2CB-2DE384F61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9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F291D3-DBD5-4D9B-9CBC-62E5D5A880F7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4C3F2-6F44-4DD8-9757-FC151197CE86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66111-0F7A-4E20-B5AA-8A65AC3056D1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E8C34-BB3D-4A63-B782-FD67D5113273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BE874086-8EA7-428E-8F18-D02552C8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108F49-F79E-4ABA-B1B2-30B1EFF501CD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525DEEC-525C-4513-BE2F-DD0216452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4255CC-8E2F-4A69-9849-90BB82E3A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9691F7B1-A9BA-4BC2-8F75-A2B0700A98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89C8E9D6-83D5-4282-90D4-4C7BAACA25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15E9CC13-FEAA-4484-98DE-CAC0798BB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B86D8E1-CACA-49AF-9F5F-7BAA1FE83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7A971-4DB9-47D5-A03F-5B2BCE3317FF}" type="datetimeFigureOut">
              <a:rPr lang="en-US"/>
              <a:pPr>
                <a:defRPr/>
              </a:pPr>
              <a:t>9/6/21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A7D3B-83D7-4702-93FB-60FC6E44A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65BF6-355F-4560-A297-BFBAF27654C2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30E2C-2B11-4A8A-B082-530B587636E3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F9005-ACA4-44B2-8C4E-8891B3300E9C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FE256D0-D45B-4CC5-A1A2-0294AC5F9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70C0F825-6569-4153-BA30-EDC63FA3E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7" r:id="rId4"/>
    <p:sldLayoutId id="2147483908" r:id="rId5"/>
    <p:sldLayoutId id="2147483902" r:id="rId6"/>
    <p:sldLayoutId id="2147483909" r:id="rId7"/>
    <p:sldLayoutId id="2147483903" r:id="rId8"/>
    <p:sldLayoutId id="2147483910" r:id="rId9"/>
    <p:sldLayoutId id="2147483904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72C7-ED74-4784-95F7-9DB96C1B5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96200" cy="2203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cs typeface="Arial" pitchFamily="34" charset="0"/>
              </a:rPr>
              <a:t>Carbohydrates: structure and Function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4C0283D-49C6-4996-AFEF-175330FBF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78275"/>
            <a:ext cx="7772400" cy="1508125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Berlin Sans FB" panose="020E0602020502020306" pitchFamily="34" charset="0"/>
              </a:rPr>
              <a:t>By</a:t>
            </a:r>
          </a:p>
          <a:p>
            <a:pPr algn="ctr" eaLnBrk="1" hangingPunct="1"/>
            <a:r>
              <a:rPr lang="en-US" altLang="en-US" sz="3600">
                <a:latin typeface="Berlin Sans FB" panose="020E0602020502020306" pitchFamily="34" charset="0"/>
              </a:rPr>
              <a:t>Dr. Sumbul Fatma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B995583-B52B-4850-B522-F2761E8A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29718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Epimers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B8D1-BFE2-4C29-B2F9-F7F2027311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89088"/>
            <a:ext cx="4572000" cy="45720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/>
              <a:t>Epimers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CHO dimers that differ in configuration around only one specific carbon atom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	-</a:t>
            </a:r>
            <a:r>
              <a:rPr lang="en-US" b="1" dirty="0">
                <a:solidFill>
                  <a:srgbClr val="002060"/>
                </a:solidFill>
              </a:rPr>
              <a:t>Glucose and galactose, C4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	-</a:t>
            </a:r>
            <a:r>
              <a:rPr lang="en-US" b="1" dirty="0">
                <a:solidFill>
                  <a:srgbClr val="C00000"/>
                </a:solidFill>
              </a:rPr>
              <a:t>Glucose and Mannose, C2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err="1"/>
              <a:t>Galactose</a:t>
            </a:r>
            <a:r>
              <a:rPr lang="en-US" b="1" dirty="0"/>
              <a:t> and mannose </a:t>
            </a:r>
            <a:r>
              <a:rPr lang="en-US" b="1" dirty="0">
                <a:solidFill>
                  <a:srgbClr val="C00000"/>
                </a:solidFill>
              </a:rPr>
              <a:t>are not </a:t>
            </a:r>
            <a:r>
              <a:rPr lang="en-US" b="1" dirty="0" err="1"/>
              <a:t>epimers</a:t>
            </a:r>
            <a:r>
              <a:rPr lang="en-US" b="1" dirty="0"/>
              <a:t>	</a:t>
            </a:r>
          </a:p>
        </p:txBody>
      </p:sp>
      <p:pic>
        <p:nvPicPr>
          <p:cNvPr id="5" name="Picture 2" descr="C:\Documents and Settings\Dr.Chisti\Desktop\OLD Computer\Biochemistry\lippincot Pic\c07\07_004.jpg">
            <a:extLst>
              <a:ext uri="{FF2B5EF4-FFF2-40B4-BE49-F238E27FC236}">
                <a16:creationId xmlns:a16="http://schemas.microsoft.com/office/drawing/2014/main" id="{84705A55-24A5-4669-BBF8-EE8D3470B5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800600" y="57150"/>
            <a:ext cx="4114800" cy="6743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3A1C-EBD4-4759-B2D8-A61CE01E83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828800"/>
            <a:ext cx="4038600" cy="45720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	</a:t>
            </a:r>
            <a:r>
              <a:rPr lang="en-US" dirty="0"/>
              <a:t>Structures that are </a:t>
            </a:r>
            <a:r>
              <a:rPr lang="en-US" b="1" dirty="0"/>
              <a:t>mirror images </a:t>
            </a:r>
            <a:r>
              <a:rPr lang="en-US" dirty="0"/>
              <a:t>of each other and are designated as D- and L- sugars based on the position of –OH grp on the </a:t>
            </a:r>
            <a:r>
              <a:rPr lang="en-US" b="1" dirty="0"/>
              <a:t>asymmetric carbon farthest from the carbonyl carbon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	Majority of sugars in humans are </a:t>
            </a:r>
            <a:r>
              <a:rPr lang="en-US" b="1" dirty="0"/>
              <a:t>D-sugars</a:t>
            </a: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3E4306D9-0448-42E8-A641-2B0B2F6F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Enantiomers (D- and L-Forms)</a:t>
            </a:r>
          </a:p>
        </p:txBody>
      </p:sp>
      <p:pic>
        <p:nvPicPr>
          <p:cNvPr id="6" name="Picture 2" descr="C:\Documents and Settings\Dr.Chisti\Desktop\OLD Computer\Biochemistry\lippincot Pic\c07\07_005.jpg">
            <a:extLst>
              <a:ext uri="{FF2B5EF4-FFF2-40B4-BE49-F238E27FC236}">
                <a16:creationId xmlns:a16="http://schemas.microsoft.com/office/drawing/2014/main" id="{F80CF335-33B6-446C-B04B-2C311E1367B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785" r="9821" b="41071"/>
          <a:stretch>
            <a:fillRect/>
          </a:stretch>
        </p:blipFill>
        <p:spPr>
          <a:xfrm>
            <a:off x="4114800" y="1676400"/>
            <a:ext cx="4778375" cy="5008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814FCA7-FFA6-4DC3-B6ED-84AACCCE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n-US" b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l-GR" altLang="en-US" b="1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-Forms</a:t>
            </a:r>
            <a:endParaRPr lang="en-US" altLang="en-US" b="1"/>
          </a:p>
        </p:txBody>
      </p:sp>
      <p:graphicFrame>
        <p:nvGraphicFramePr>
          <p:cNvPr id="2051" name="Object 11">
            <a:extLst>
              <a:ext uri="{FF2B5EF4-FFF2-40B4-BE49-F238E27FC236}">
                <a16:creationId xmlns:a16="http://schemas.microsoft.com/office/drawing/2014/main" id="{1112386F-B040-4082-8B4F-1866CA9E7AF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62600" y="4422775"/>
          <a:ext cx="35560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icture" r:id="rId4" imgW="2796207" imgH="1825705" progId="Word.Picture.8">
                  <p:embed/>
                </p:oleObj>
              </mc:Choice>
              <mc:Fallback>
                <p:oleObj name="Picture" r:id="rId4" imgW="2796207" imgH="1825705" progId="Word.Picture.8">
                  <p:embed/>
                  <p:pic>
                    <p:nvPicPr>
                      <p:cNvPr id="2051" name="Object 11">
                        <a:extLst>
                          <a:ext uri="{FF2B5EF4-FFF2-40B4-BE49-F238E27FC236}">
                            <a16:creationId xmlns:a16="http://schemas.microsoft.com/office/drawing/2014/main" id="{1112386F-B040-4082-8B4F-1866CA9E7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22775"/>
                        <a:ext cx="35560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18">
            <a:extLst>
              <a:ext uri="{FF2B5EF4-FFF2-40B4-BE49-F238E27FC236}">
                <a16:creationId xmlns:a16="http://schemas.microsoft.com/office/drawing/2014/main" id="{FBE92627-D5ED-4E67-B1CB-54350F6E211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94363" y="1219200"/>
          <a:ext cx="3144837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6" imgW="3144681" imgH="3088199" progId="Word.Picture.8">
                  <p:embed/>
                </p:oleObj>
              </mc:Choice>
              <mc:Fallback>
                <p:oleObj name="Picture" r:id="rId6" imgW="3144681" imgH="3088199" progId="Word.Picture.8">
                  <p:embed/>
                  <p:pic>
                    <p:nvPicPr>
                      <p:cNvPr id="2050" name="Object 18">
                        <a:extLst>
                          <a:ext uri="{FF2B5EF4-FFF2-40B4-BE49-F238E27FC236}">
                            <a16:creationId xmlns:a16="http://schemas.microsoft.com/office/drawing/2014/main" id="{FBE92627-D5ED-4E67-B1CB-54350F6E2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1219200"/>
                        <a:ext cx="3144837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332648-24F0-434A-A4A1-0705BCC2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7850"/>
            <a:ext cx="5334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/>
              <a:t> </a:t>
            </a:r>
            <a:r>
              <a:rPr lang="en-US" altLang="en-US" sz="2800" b="1"/>
              <a:t>Cyclization of Monosaccharides </a:t>
            </a:r>
            <a:r>
              <a:rPr lang="en-US" altLang="en-US" sz="2800"/>
              <a:t>Monosaccharides with 5 or more carbon are predominantly found in the ring form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400"/>
              <a:t>The aldehyde or ketone grp reacts 	with the –OH grp on the same sugar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400"/>
              <a:t>Cyclization creates an </a:t>
            </a:r>
            <a:r>
              <a:rPr lang="en-US" altLang="en-US" sz="2400" b="1"/>
              <a:t>anomeric</a:t>
            </a:r>
            <a:r>
              <a:rPr lang="en-US" altLang="en-US" sz="2400"/>
              <a:t> </a:t>
            </a:r>
            <a:r>
              <a:rPr lang="en-US" altLang="en-US" sz="2400" b="1"/>
              <a:t>carbon</a:t>
            </a:r>
            <a:r>
              <a:rPr lang="en-US" altLang="en-US" sz="2400"/>
              <a:t>  (former carbonyl carbon) generating the </a:t>
            </a:r>
            <a:r>
              <a:rPr lang="el-GR" altLang="en-US" sz="2400">
                <a:latin typeface="Arial" panose="020B0604020202020204" pitchFamily="34" charset="0"/>
              </a:rPr>
              <a:t>α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  <a:r>
              <a:rPr lang="el-GR" altLang="en-US" sz="2400">
                <a:latin typeface="Arial" panose="020B0604020202020204" pitchFamily="34" charset="0"/>
              </a:rPr>
              <a:t>β</a:t>
            </a:r>
            <a:r>
              <a:rPr lang="en-US" altLang="en-US" sz="2400">
                <a:latin typeface="Arial" panose="020B0604020202020204" pitchFamily="34" charset="0"/>
              </a:rPr>
              <a:t> configurations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B991E7-542A-4FA5-A1CC-8E2D1069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Mutarotation</a:t>
            </a:r>
            <a:endParaRPr lang="en-US" altLang="en-US"/>
          </a:p>
        </p:txBody>
      </p:sp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C884AAB0-CC5D-4E73-B8A7-1AB2B7A720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65288"/>
            <a:ext cx="8001000" cy="1687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solution,</a:t>
            </a:r>
            <a:r>
              <a:rPr lang="en-US" altLang="en-US"/>
              <a:t> the cyclic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anomers of a sugar are in equilibrium with each other, and can be interconverted spontaneously</a:t>
            </a:r>
            <a:endParaRPr lang="en-US" altLang="en-US"/>
          </a:p>
        </p:txBody>
      </p:sp>
      <p:sp>
        <p:nvSpPr>
          <p:cNvPr id="23556" name="TextBox 9">
            <a:extLst>
              <a:ext uri="{FF2B5EF4-FFF2-40B4-BE49-F238E27FC236}">
                <a16:creationId xmlns:a16="http://schemas.microsoft.com/office/drawing/2014/main" id="{82ABF8FB-CC27-4410-BFBC-0599C258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5943600"/>
            <a:ext cx="185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Fischer Projection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E2BB8125-1A4A-4B0E-A3D6-F68DBAC7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111500"/>
            <a:ext cx="9051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1">
            <a:extLst>
              <a:ext uri="{FF2B5EF4-FFF2-40B4-BE49-F238E27FC236}">
                <a16:creationId xmlns:a16="http://schemas.microsoft.com/office/drawing/2014/main" id="{83279000-DFDF-4717-AC75-3ADDB40D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6259513"/>
            <a:ext cx="202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Haworth Projection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3A595DE0-CD47-4F61-801A-7798BBDD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6265863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Fischer Projection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4378870-490F-4757-A6AB-16D1AD04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Sugar Isomers</a:t>
            </a:r>
            <a:endParaRPr lang="en-US" altLang="en-US"/>
          </a:p>
        </p:txBody>
      </p:sp>
      <p:sp>
        <p:nvSpPr>
          <p:cNvPr id="24579" name="Content Placeholder 6">
            <a:extLst>
              <a:ext uri="{FF2B5EF4-FFF2-40B4-BE49-F238E27FC236}">
                <a16:creationId xmlns:a16="http://schemas.microsoft.com/office/drawing/2014/main" id="{B8C64BE1-1B53-4231-A3BB-AB4FB7C550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70088"/>
            <a:ext cx="8001000" cy="3668712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Aldo-keto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Epimers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D- and L-Forms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l-G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l-G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-anomers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B78EC84-258C-4B87-9C2E-85EA803A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Disaccharides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580E-774E-4B34-89FB-6BA81314C0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600" b="1" dirty="0"/>
              <a:t>Joining of 2 </a:t>
            </a:r>
            <a:r>
              <a:rPr lang="en-US" sz="4600" b="1" dirty="0" err="1"/>
              <a:t>monosaccharides</a:t>
            </a:r>
            <a:r>
              <a:rPr lang="en-US" sz="4600" b="1" dirty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600" b="1" dirty="0"/>
              <a:t>				</a:t>
            </a:r>
            <a:r>
              <a:rPr lang="en-US" sz="4600" b="1" dirty="0">
                <a:solidFill>
                  <a:srgbClr val="C00000"/>
                </a:solidFill>
              </a:rPr>
              <a:t>by O-</a:t>
            </a:r>
            <a:r>
              <a:rPr lang="en-US" sz="4600" b="1" dirty="0" err="1">
                <a:solidFill>
                  <a:srgbClr val="C00000"/>
                </a:solidFill>
              </a:rPr>
              <a:t>glycosidic</a:t>
            </a:r>
            <a:r>
              <a:rPr lang="en-US" sz="4600" b="1" dirty="0">
                <a:solidFill>
                  <a:srgbClr val="C00000"/>
                </a:solidFill>
              </a:rPr>
              <a:t> bond: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	 	</a:t>
            </a:r>
            <a:r>
              <a:rPr lang="en-US" sz="4200" b="1" dirty="0">
                <a:solidFill>
                  <a:srgbClr val="002060"/>
                </a:solidFill>
              </a:rPr>
              <a:t>Maltose</a:t>
            </a:r>
            <a:r>
              <a:rPr lang="en-US" sz="4200" b="1" dirty="0"/>
              <a:t> (</a:t>
            </a:r>
            <a:r>
              <a:rPr lang="el-GR" sz="4200" b="1" dirty="0">
                <a:latin typeface="Times New Roman"/>
                <a:cs typeface="Times New Roman"/>
              </a:rPr>
              <a:t>α</a:t>
            </a:r>
            <a:r>
              <a:rPr lang="en-US" sz="4200" b="1" dirty="0">
                <a:latin typeface="Times New Roman"/>
                <a:cs typeface="Times New Roman"/>
              </a:rPr>
              <a:t>-</a:t>
            </a:r>
            <a:r>
              <a:rPr lang="en-US" sz="4200" b="1" dirty="0"/>
              <a:t>1, 4)= glucose +  glucose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200" b="1" dirty="0"/>
              <a:t>	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200" b="1" dirty="0"/>
              <a:t>		</a:t>
            </a:r>
            <a:r>
              <a:rPr lang="en-US" sz="4200" b="1" dirty="0">
                <a:solidFill>
                  <a:srgbClr val="002060"/>
                </a:solidFill>
              </a:rPr>
              <a:t>Sucrose</a:t>
            </a:r>
            <a:r>
              <a:rPr lang="en-US" sz="4200" b="1" dirty="0"/>
              <a:t> (</a:t>
            </a:r>
            <a:r>
              <a:rPr lang="el-GR" sz="4200" b="1" dirty="0">
                <a:latin typeface="Times New Roman"/>
                <a:cs typeface="Times New Roman"/>
              </a:rPr>
              <a:t>α</a:t>
            </a:r>
            <a:r>
              <a:rPr lang="en-US" sz="4200" b="1" dirty="0">
                <a:latin typeface="Times New Roman"/>
                <a:cs typeface="Times New Roman"/>
              </a:rPr>
              <a:t>-</a:t>
            </a:r>
            <a:r>
              <a:rPr lang="en-US" sz="4200" b="1" dirty="0"/>
              <a:t>1,2)	= glucose 	+  fructose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200" b="1" dirty="0"/>
              <a:t>	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200" b="1" dirty="0"/>
              <a:t>		</a:t>
            </a:r>
            <a:r>
              <a:rPr lang="en-US" sz="4200" b="1" dirty="0">
                <a:solidFill>
                  <a:srgbClr val="002060"/>
                </a:solidFill>
              </a:rPr>
              <a:t>Lactose</a:t>
            </a:r>
            <a:r>
              <a:rPr lang="en-US" sz="4200" b="1" dirty="0"/>
              <a:t> (</a:t>
            </a:r>
            <a:r>
              <a:rPr lang="el-GR" sz="4200" b="1" dirty="0">
                <a:latin typeface="Verdana"/>
              </a:rPr>
              <a:t>β</a:t>
            </a:r>
            <a:r>
              <a:rPr lang="en-US" sz="4200" b="1" dirty="0">
                <a:latin typeface="Verdana"/>
              </a:rPr>
              <a:t>-</a:t>
            </a:r>
            <a:r>
              <a:rPr lang="en-US" sz="4200" b="1" dirty="0"/>
              <a:t>1,4)	= glucose 	+ </a:t>
            </a:r>
            <a:r>
              <a:rPr lang="en-US" sz="4200" b="1" dirty="0" err="1"/>
              <a:t>galactose</a:t>
            </a:r>
            <a:r>
              <a:rPr lang="en-US" sz="4200" b="1" dirty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DA3D90C-7E25-41A0-A4BE-A0649D13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Disaccharides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1AFA25A0-BDEA-4B99-9894-9EE7D91DAD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Lactose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000" b="1"/>
          </a:p>
        </p:txBody>
      </p:sp>
      <p:pic>
        <p:nvPicPr>
          <p:cNvPr id="6" name="Picture 5" descr="C:\Documents and Settings\Dr.Chisti\Desktop\OLD Computer\Biochemistry\lippincot Pic\c07\07_003.jpg">
            <a:extLst>
              <a:ext uri="{FF2B5EF4-FFF2-40B4-BE49-F238E27FC236}">
                <a16:creationId xmlns:a16="http://schemas.microsoft.com/office/drawing/2014/main" id="{DB44F0EB-91FA-4E73-815C-506D271F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3510" r="4454" b="33333"/>
          <a:stretch>
            <a:fillRect/>
          </a:stretch>
        </p:blipFill>
        <p:spPr bwMode="auto">
          <a:xfrm>
            <a:off x="1096963" y="2286000"/>
            <a:ext cx="70104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>
            <a:extLst>
              <a:ext uri="{FF2B5EF4-FFF2-40B4-BE49-F238E27FC236}">
                <a16:creationId xmlns:a16="http://schemas.microsoft.com/office/drawing/2014/main" id="{83A323F2-4D4F-4676-B01E-3322167D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9144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CONT’D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8E7CAE0-DC6A-4217-84D0-D86DDF1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Reducing Sugars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8D4EFC-4561-465F-842A-2A1BB75E93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If the O on the </a:t>
            </a:r>
            <a:r>
              <a:rPr lang="en-US" dirty="0" err="1"/>
              <a:t>anomeric</a:t>
            </a:r>
            <a:r>
              <a:rPr lang="en-US" dirty="0"/>
              <a:t> C of a sugar is not attached to any other structure </a:t>
            </a:r>
            <a:r>
              <a:rPr lang="en-US" b="1" dirty="0">
                <a:solidFill>
                  <a:srgbClr val="C00000"/>
                </a:solidFill>
              </a:rPr>
              <a:t>(Free)</a:t>
            </a:r>
            <a:r>
              <a:rPr lang="en-US" b="1" dirty="0"/>
              <a:t>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that sugar can act as a reducing agent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/>
              <a:t>R</a:t>
            </a:r>
            <a:r>
              <a:rPr lang="en-US" dirty="0"/>
              <a:t>educing sugars reduce chromogenic agents like Benedict’s reagent or Fehling’s solution to give a colored precipitate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/>
              <a:t>U</a:t>
            </a:r>
            <a:r>
              <a:rPr lang="en-US" dirty="0"/>
              <a:t>rine is tested for the presence of reducing sugars using these colorimetric tests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0D874AF-4D8E-4176-A338-77ADA628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Reducing Sugars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C8C517-D9E6-435A-B559-2176118F56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Examples: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3600" b="1"/>
              <a:t>	Monosaccharides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3600" b="1"/>
              <a:t>	Maltose and Lactose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	Sucrose is non-reducing, Why?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14F8D65-C07A-4A9D-AE22-408D9DA2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925513"/>
            <a:ext cx="96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CONT’D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CEF72A3-0CAA-47A7-9D29-3C00A92C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Polysaccharides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FFFB-9CA3-449D-85D6-28EC76EBD6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78825" cy="457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Homopolysaccharides:</a:t>
            </a:r>
            <a:endParaRPr lang="en-US" altLang="en-US" sz="360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	</a:t>
            </a:r>
            <a:r>
              <a:rPr lang="en-US" altLang="en-US" sz="3600" b="1">
                <a:solidFill>
                  <a:srgbClr val="002060"/>
                </a:solidFill>
              </a:rPr>
              <a:t>Branched</a:t>
            </a:r>
            <a:r>
              <a:rPr lang="en-US" altLang="en-US" sz="360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	   </a:t>
            </a:r>
            <a:r>
              <a:rPr lang="en-US" altLang="en-US" sz="3200" b="1"/>
              <a:t>Glycogen and starch (</a:t>
            </a:r>
            <a:r>
              <a:rPr lang="el-G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b="1"/>
              <a:t>-glycosidic polymer)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	</a:t>
            </a:r>
            <a:r>
              <a:rPr lang="en-US" altLang="en-US" sz="3600" b="1">
                <a:solidFill>
                  <a:srgbClr val="002060"/>
                </a:solidFill>
              </a:rPr>
              <a:t>Unbranched: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	   </a:t>
            </a:r>
            <a:r>
              <a:rPr lang="en-US" altLang="en-US" sz="3200" b="1"/>
              <a:t>Cellulose (</a:t>
            </a:r>
            <a:r>
              <a:rPr lang="el-GR" altLang="en-US" sz="3200" b="1">
                <a:latin typeface="Verdana" panose="020B0604030504040204" pitchFamily="34" charset="0"/>
              </a:rPr>
              <a:t>β</a:t>
            </a:r>
            <a:r>
              <a:rPr lang="en-US" altLang="en-US" sz="3200" b="1"/>
              <a:t>-glycosidic polymer)</a:t>
            </a:r>
            <a:endParaRPr lang="en-US" altLang="en-US" sz="3600"/>
          </a:p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Heteropolysaccharides: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	   e.g., glycosaminoglycans (GAGs)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1ABACAD-FD15-4BE6-91E2-1A181535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A31DB-D4CC-453F-A565-F7673A8BC9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906963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understand: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carbohydrates of physiological significance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main role of carbohydrates in providing and storing of energy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and function of glycosaminoglycans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5498751-4837-4A49-A1FF-650223E1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Complex Carbohydrates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533E-260F-45C9-8364-E3E2493566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Carbohydrates attached to non-carbohydrate structures by </a:t>
            </a:r>
            <a:r>
              <a:rPr lang="en-US" altLang="en-US" sz="3200" b="1">
                <a:solidFill>
                  <a:srgbClr val="002060"/>
                </a:solidFill>
              </a:rPr>
              <a:t>glycosidic bonds (O- or N-type) </a:t>
            </a:r>
            <a:r>
              <a:rPr lang="en-US" altLang="en-US" sz="3200" b="1"/>
              <a:t>e.g., </a:t>
            </a:r>
          </a:p>
          <a:p>
            <a:pPr eaLnBrk="1" hangingPunct="1"/>
            <a:endParaRPr lang="en-US" altLang="en-US" sz="32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1. </a:t>
            </a:r>
            <a:r>
              <a:rPr lang="en-US" altLang="en-US" sz="3200" b="1">
                <a:solidFill>
                  <a:srgbClr val="C00000"/>
                </a:solidFill>
              </a:rPr>
              <a:t>Purine and pyrimidine bases </a:t>
            </a:r>
            <a:r>
              <a:rPr lang="en-US" altLang="en-US" sz="3200" b="1"/>
              <a:t>in nucleic acids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2. </a:t>
            </a:r>
            <a:r>
              <a:rPr lang="en-US" altLang="en-US" sz="3200" b="1">
                <a:solidFill>
                  <a:srgbClr val="C00000"/>
                </a:solidFill>
              </a:rPr>
              <a:t>Bilirubin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3. </a:t>
            </a:r>
            <a:r>
              <a:rPr lang="en-US" altLang="en-US" sz="3200" b="1">
                <a:solidFill>
                  <a:srgbClr val="C00000"/>
                </a:solidFill>
              </a:rPr>
              <a:t>Proteins</a:t>
            </a:r>
            <a:r>
              <a:rPr lang="en-US" altLang="en-US" sz="3200" b="1"/>
              <a:t> in glycoproteins and proteoglycans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4. </a:t>
            </a:r>
            <a:r>
              <a:rPr lang="en-US" altLang="en-US" sz="3200" b="1">
                <a:solidFill>
                  <a:srgbClr val="C00000"/>
                </a:solidFill>
              </a:rPr>
              <a:t>Lipids</a:t>
            </a:r>
            <a:r>
              <a:rPr lang="en-US" altLang="en-US" sz="3200" b="1"/>
              <a:t> found in glycolipids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EBEAD1C-603B-4889-BC0B-F0B7FD4C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Glycosidic Bonds</a:t>
            </a:r>
          </a:p>
        </p:txBody>
      </p:sp>
      <p:pic>
        <p:nvPicPr>
          <p:cNvPr id="6" name="Picture 2" descr="C:\Documents and Settings\Dr.Chisti\Desktop\OLD Computer\Biochemistry\lippincot Pic\c07\07_007.jpg">
            <a:extLst>
              <a:ext uri="{FF2B5EF4-FFF2-40B4-BE49-F238E27FC236}">
                <a16:creationId xmlns:a16="http://schemas.microsoft.com/office/drawing/2014/main" id="{F90D4108-BEAE-4350-99D9-D3E96B08CED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3070" r="16597" b="15076"/>
          <a:stretch>
            <a:fillRect/>
          </a:stretch>
        </p:blipFill>
        <p:spPr>
          <a:xfrm>
            <a:off x="3429000" y="1524000"/>
            <a:ext cx="4953000" cy="5334000"/>
          </a:xfrm>
        </p:spPr>
      </p:pic>
      <p:sp>
        <p:nvSpPr>
          <p:cNvPr id="31748" name="Content Placeholder 4">
            <a:extLst>
              <a:ext uri="{FF2B5EF4-FFF2-40B4-BE49-F238E27FC236}">
                <a16:creationId xmlns:a16="http://schemas.microsoft.com/office/drawing/2014/main" id="{94E54635-C597-40A6-8E71-E840AF236E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2667000"/>
            <a:ext cx="3886200" cy="3494088"/>
          </a:xfrm>
        </p:spPr>
        <p:txBody>
          <a:bodyPr/>
          <a:lstStyle/>
          <a:p>
            <a:pPr eaLnBrk="1" hangingPunct="1"/>
            <a:r>
              <a:rPr lang="en-US" altLang="en-US" sz="3600" b="1"/>
              <a:t>N-Glycosidic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1F2008CA-3597-4719-80C1-3EEC32AA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en-US" sz="3600" b="1"/>
              <a:t>O-Glycosidic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>
            <a:extLst>
              <a:ext uri="{FF2B5EF4-FFF2-40B4-BE49-F238E27FC236}">
                <a16:creationId xmlns:a16="http://schemas.microsoft.com/office/drawing/2014/main" id="{B4111BCB-8E47-49C0-9064-205C5DA3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Glycosaminoglycans (GAGs)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7A51D-9544-481B-A76A-02426FAB87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Glycosaminoglycans (GAGs) are large complexes of </a:t>
            </a:r>
            <a:r>
              <a:rPr lang="en-US" b="1" dirty="0"/>
              <a:t>negatively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charged </a:t>
            </a:r>
            <a:r>
              <a:rPr lang="en-US" b="1" dirty="0" err="1"/>
              <a:t>hetero</a:t>
            </a:r>
            <a:r>
              <a:rPr lang="en-US" dirty="0" err="1"/>
              <a:t>polysaccharide</a:t>
            </a:r>
            <a:r>
              <a:rPr lang="en-US" dirty="0"/>
              <a:t> chains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are associated with a small amount of protein, forming </a:t>
            </a:r>
            <a:r>
              <a:rPr lang="en-US" b="1" dirty="0" err="1"/>
              <a:t>proteoglycans</a:t>
            </a:r>
            <a:r>
              <a:rPr lang="en-US" dirty="0"/>
              <a:t>, which consist of over 95 percent carbohydrate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bind with large amounts of water, producing the gel-like matrix that forms body's ground substance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viscous, lubricating properties of mucous secretions also result from GAGs, which led to the original naming of these compounds as </a:t>
            </a:r>
            <a:r>
              <a:rPr lang="en-US" dirty="0" err="1">
                <a:solidFill>
                  <a:srgbClr val="002060"/>
                </a:solidFill>
              </a:rPr>
              <a:t>mucopolysaccharides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BC2F8B7F-099E-4E97-A74A-B23A9B7F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765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Glycosaminoglycans (GAGs)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C5679-5A0A-4F45-B01C-5E6966C6B7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638800" cy="55626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b="1" dirty="0">
                <a:solidFill>
                  <a:schemeClr val="hlink"/>
                </a:solidFill>
              </a:rPr>
              <a:t> GAGs </a:t>
            </a:r>
            <a:r>
              <a:rPr lang="en-US" sz="2300" dirty="0"/>
              <a:t>are linear polymers of </a:t>
            </a:r>
            <a:r>
              <a:rPr lang="en-US" sz="2300" b="1" dirty="0">
                <a:solidFill>
                  <a:srgbClr val="000099"/>
                </a:solidFill>
              </a:rPr>
              <a:t>repeating disaccharide </a:t>
            </a:r>
            <a:r>
              <a:rPr lang="en-US" sz="2300" dirty="0"/>
              <a:t>units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C00000"/>
                </a:solidFill>
              </a:rPr>
              <a:t>[acidic sugar-amino sugar]n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endParaRPr lang="en-US" sz="2300" dirty="0"/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/>
              <a:t> The amino sugar (usually sulfated) is either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002060"/>
                </a:solidFill>
              </a:rPr>
              <a:t>D-glucosamine or D-</a:t>
            </a:r>
            <a:r>
              <a:rPr lang="en-US" sz="2300" b="1" dirty="0" err="1">
                <a:solidFill>
                  <a:srgbClr val="002060"/>
                </a:solidFill>
              </a:rPr>
              <a:t>galactosamine</a:t>
            </a:r>
            <a:endParaRPr lang="en-US" sz="2300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endParaRPr lang="en-US" sz="2300" dirty="0"/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/>
              <a:t> The acidic sugar is either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Font typeface="Wingdings"/>
              <a:buNone/>
              <a:defRPr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002060"/>
                </a:solidFill>
              </a:rPr>
              <a:t>D-</a:t>
            </a:r>
            <a:r>
              <a:rPr lang="en-US" sz="2300" b="1" dirty="0" err="1">
                <a:solidFill>
                  <a:srgbClr val="002060"/>
                </a:solidFill>
              </a:rPr>
              <a:t>glucuronic</a:t>
            </a:r>
            <a:r>
              <a:rPr lang="en-US" sz="2300" b="1" dirty="0">
                <a:solidFill>
                  <a:srgbClr val="002060"/>
                </a:solidFill>
              </a:rPr>
              <a:t> acid or L-</a:t>
            </a:r>
            <a:r>
              <a:rPr lang="en-US" sz="2300" b="1" dirty="0" err="1">
                <a:solidFill>
                  <a:srgbClr val="002060"/>
                </a:solidFill>
              </a:rPr>
              <a:t>iduronic</a:t>
            </a:r>
            <a:r>
              <a:rPr lang="en-US" sz="2300" b="1" dirty="0">
                <a:solidFill>
                  <a:srgbClr val="002060"/>
                </a:solidFill>
              </a:rPr>
              <a:t> acid</a:t>
            </a:r>
            <a:endParaRPr lang="en-US" sz="2300" dirty="0"/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/>
              <a:t> GAGs are strongly negatively-charged: 	</a:t>
            </a:r>
            <a:r>
              <a:rPr lang="en-US" sz="2300" b="1" dirty="0">
                <a:solidFill>
                  <a:srgbClr val="002060"/>
                </a:solidFill>
              </a:rPr>
              <a:t>carboxyl groups of acidic sugars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b="1" dirty="0">
                <a:solidFill>
                  <a:srgbClr val="002060"/>
                </a:solidFill>
              </a:rPr>
              <a:t>	Sulfate groups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300" dirty="0"/>
          </a:p>
        </p:txBody>
      </p:sp>
      <p:pic>
        <p:nvPicPr>
          <p:cNvPr id="33796" name="Picture 4" descr="14_001">
            <a:extLst>
              <a:ext uri="{FF2B5EF4-FFF2-40B4-BE49-F238E27FC236}">
                <a16:creationId xmlns:a16="http://schemas.microsoft.com/office/drawing/2014/main" id="{BDB635E3-5E08-41E1-BA58-22E0C0F8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59" r="16406" b="21844"/>
          <a:stretch>
            <a:fillRect/>
          </a:stretch>
        </p:blipFill>
        <p:spPr bwMode="auto">
          <a:xfrm>
            <a:off x="5486400" y="1847850"/>
            <a:ext cx="36115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65D7D62-8A6F-4232-97E7-8130E99A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Resilience of GAGs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A823-8776-405D-BB20-C8913DF52E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12888"/>
            <a:ext cx="6553200" cy="5040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C00000"/>
                </a:solidFill>
              </a:rPr>
              <a:t>Relationship between glycosaminoglycan structure and function </a:t>
            </a:r>
          </a:p>
          <a:p>
            <a:pPr eaLnBrk="1" hangingPunct="1"/>
            <a:r>
              <a:rPr lang="en-US" altLang="en-US" sz="2100"/>
              <a:t>Because of negative charges, the GAG chains tend to be extended in solution and repel each other and when brought together, they "slip" past each other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/>
              <a:t>This produces the </a:t>
            </a:r>
            <a:r>
              <a:rPr lang="en-US" altLang="en-US" sz="2100" u="sng"/>
              <a:t>"</a:t>
            </a:r>
            <a:r>
              <a:rPr lang="en-US" altLang="en-US" sz="2100" b="1" u="sng"/>
              <a:t>slippery" consistency of mucous secretions and synovial fluid</a:t>
            </a:r>
          </a:p>
          <a:p>
            <a:pPr eaLnBrk="1" hangingPunct="1"/>
            <a:r>
              <a:rPr lang="en-US" altLang="en-US" sz="2100"/>
              <a:t>When a solution of GAGs is compressed, the water is "squeezed out" and the GAGs are forced to occupy a smaller volume. When the compression is released, the GAGs spring back to their original, hydrated volume because of the repulsion of their negative charges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/>
              <a:t>This property contributes to the </a:t>
            </a:r>
            <a:r>
              <a:rPr lang="en-US" altLang="en-US" sz="2100" b="1" u="sng"/>
              <a:t>resilience of synovial fluid and the vitreous humor of the eye</a:t>
            </a:r>
            <a:endParaRPr lang="en-US" altLang="en-US" sz="2100" u="sng"/>
          </a:p>
        </p:txBody>
      </p:sp>
      <p:pic>
        <p:nvPicPr>
          <p:cNvPr id="5" name="Picture 2" descr="E:\c14\14_003.jpg">
            <a:extLst>
              <a:ext uri="{FF2B5EF4-FFF2-40B4-BE49-F238E27FC236}">
                <a16:creationId xmlns:a16="http://schemas.microsoft.com/office/drawing/2014/main" id="{C961D75C-0868-44A8-B02A-E8616031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067" r="39844" b="12065"/>
          <a:stretch>
            <a:fillRect/>
          </a:stretch>
        </p:blipFill>
        <p:spPr bwMode="auto">
          <a:xfrm>
            <a:off x="6705600" y="214313"/>
            <a:ext cx="2286000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D309-8028-40EE-9FB4-369DF98AB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89088"/>
            <a:ext cx="8763000" cy="4964112"/>
          </a:xfrm>
        </p:spPr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/>
              <a:t>Examples of GAGs are: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b="1" dirty="0"/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Chondroitin</a:t>
            </a:r>
            <a:r>
              <a:rPr lang="en-US" sz="3200" b="1" dirty="0">
                <a:solidFill>
                  <a:srgbClr val="0070C0"/>
                </a:solidFill>
              </a:rPr>
              <a:t> sulfates</a:t>
            </a:r>
            <a:r>
              <a:rPr lang="en-US" sz="3200" b="1" dirty="0"/>
              <a:t>: Most abundant GAG</a:t>
            </a: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Keratan</a:t>
            </a:r>
            <a:r>
              <a:rPr lang="en-US" sz="3200" b="1" dirty="0">
                <a:solidFill>
                  <a:srgbClr val="0070C0"/>
                </a:solidFill>
              </a:rPr>
              <a:t> sulfates</a:t>
            </a:r>
            <a:r>
              <a:rPr lang="en-US" sz="3200" b="1" dirty="0"/>
              <a:t>: </a:t>
            </a:r>
            <a:r>
              <a:rPr lang="en-US" sz="3200" dirty="0"/>
              <a:t>Most heterogeneous GAGs</a:t>
            </a:r>
            <a:endParaRPr lang="en-US" sz="3200" b="1" dirty="0"/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Hyaluronic</a:t>
            </a:r>
            <a:r>
              <a:rPr lang="en-US" sz="3200" b="1" dirty="0">
                <a:solidFill>
                  <a:srgbClr val="0070C0"/>
                </a:solidFill>
              </a:rPr>
              <a:t> acid</a:t>
            </a:r>
            <a:r>
              <a:rPr lang="en-US" sz="3200" b="1" dirty="0"/>
              <a:t>: Compared to other GAGs, it is </a:t>
            </a:r>
            <a:r>
              <a:rPr lang="en-US" sz="3200" b="1" dirty="0" err="1"/>
              <a:t>unsulfated</a:t>
            </a:r>
            <a:r>
              <a:rPr lang="en-US" sz="3200" b="1" dirty="0"/>
              <a:t> and not covalently attached to protein</a:t>
            </a: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0070C0"/>
                </a:solidFill>
              </a:rPr>
              <a:t>Heparin</a:t>
            </a:r>
            <a:r>
              <a:rPr lang="en-US" sz="3200" b="1" dirty="0"/>
              <a:t>: Unlike other GAGs, </a:t>
            </a:r>
            <a:r>
              <a:rPr lang="en-US" sz="3200" dirty="0"/>
              <a:t>that are extracellular, heparin is </a:t>
            </a:r>
            <a:r>
              <a:rPr lang="en-US" sz="3200" b="1" dirty="0">
                <a:solidFill>
                  <a:srgbClr val="C00000"/>
                </a:solidFill>
              </a:rPr>
              <a:t>intracellular and serves as an anticoagulant</a:t>
            </a:r>
            <a:r>
              <a:rPr lang="en-US" sz="3200" dirty="0"/>
              <a:t> </a:t>
            </a:r>
            <a:endParaRPr lang="en-US" sz="3200" b="1" dirty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b="1" dirty="0"/>
          </a:p>
        </p:txBody>
      </p:sp>
      <p:sp>
        <p:nvSpPr>
          <p:cNvPr id="35843" name="Title 4">
            <a:extLst>
              <a:ext uri="{FF2B5EF4-FFF2-40B4-BE49-F238E27FC236}">
                <a16:creationId xmlns:a16="http://schemas.microsoft.com/office/drawing/2014/main" id="{64507857-3C4B-46BD-8BC1-25394D52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Members of GAGs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504E11E-56D6-4684-B3B7-5C3FE03E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Take home Message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7FAC994-D536-432B-AC1B-3312A977F2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Structure and function of carbohydrates</a:t>
            </a:r>
          </a:p>
          <a:p>
            <a:pPr eaLnBrk="1" hangingPunct="1"/>
            <a:r>
              <a:rPr lang="en-US" altLang="en-US"/>
              <a:t>Mono-, Di-, and Poly-saccharides</a:t>
            </a:r>
          </a:p>
          <a:p>
            <a:pPr eaLnBrk="1" hangingPunct="1"/>
            <a:r>
              <a:rPr lang="en-US" altLang="en-US"/>
              <a:t>Sugar Isomers: Aldo-keto, epimers, D- and L-, </a:t>
            </a:r>
            <a:r>
              <a:rPr lang="el-GR" altLang="en-US"/>
              <a:t>α</a:t>
            </a:r>
            <a:r>
              <a:rPr lang="en-US" altLang="en-US"/>
              <a:t>- and </a:t>
            </a:r>
            <a:r>
              <a:rPr lang="el-GR" altLang="en-US"/>
              <a:t>β</a:t>
            </a:r>
            <a:r>
              <a:rPr lang="en-US" altLang="en-US"/>
              <a:t>-anomers</a:t>
            </a:r>
          </a:p>
          <a:p>
            <a:pPr eaLnBrk="1" hangingPunct="1"/>
            <a:r>
              <a:rPr lang="en-US" altLang="en-US"/>
              <a:t>Complex carbohydrates: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e.g., Glycosaminoglycans and proteoglycans</a:t>
            </a:r>
          </a:p>
          <a:p>
            <a:pPr eaLnBrk="1" hangingPunct="1"/>
            <a:r>
              <a:rPr lang="en-US" altLang="en-US"/>
              <a:t>Structure and function of GAGs</a:t>
            </a:r>
          </a:p>
          <a:p>
            <a:pPr eaLnBrk="1" hangingPunct="1"/>
            <a:r>
              <a:rPr lang="en-US" altLang="en-US"/>
              <a:t>Examples of GAGs: chondroitin sulfate, keratin sulfate, hyaluronic acid and heparin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D8C7EEC-C143-49EC-A846-F1A40B23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Reference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1AECCF89-8D18-4CCE-B567-5F176162D7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Lippincott’s Illustrated reviews- Biochemistry, 6</a:t>
            </a:r>
            <a:r>
              <a:rPr lang="en-US" altLang="en-US" baseline="30000"/>
              <a:t>th</a:t>
            </a:r>
            <a:r>
              <a:rPr lang="en-US" altLang="en-US"/>
              <a:t> Edition, pages- 83-86 and 157-159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7F14AA0-9B35-40ED-9EC2-569AB57B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88D90-0F6F-4C1A-85F5-6EF6F0DBCC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722438"/>
            <a:ext cx="8610600" cy="4525962"/>
          </a:xfrm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Carbohydrates: 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most abundant organic molecules in nature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empiric formula is (CH</a:t>
            </a:r>
            <a:r>
              <a:rPr lang="en-US" alt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O)n, 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“hydrates of carbon”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Carbohydrates:</a:t>
            </a:r>
            <a:endParaRPr lang="en-US" altLang="en-US" sz="3200" b="1" baseline="-25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3438" lvl="1" indent="-51435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provide important part of energy in diet</a:t>
            </a:r>
          </a:p>
          <a:p>
            <a:pPr marL="833438" lvl="1" indent="-51435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Act as the storage form of energy in the body</a:t>
            </a:r>
          </a:p>
          <a:p>
            <a:pPr marL="833438" lvl="1" indent="-51435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are structural component of cell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2838ACF-08C6-4547-9A4E-31417C6E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98C24-6C78-4308-8B73-4D69DC71E4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22438"/>
            <a:ext cx="8077200" cy="4525962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1800"/>
              </a:spcAft>
              <a:buFont typeface="Wingdings"/>
              <a:buChar char="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diseases associated with disorders of carbohydrate metabolism including: 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Galactosemia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Glycogen storage diseases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Lactose intolerance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C57D4A41-4692-48FF-B83F-5D412564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838200"/>
            <a:ext cx="122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78E0A5-978B-4D9D-B3B6-3C3642F1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CLASSIFICATION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B8F46C95-AA28-48AF-9E97-9444D7CD8B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2027238"/>
            <a:ext cx="8686800" cy="3763962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solidFill>
                  <a:srgbClr val="C00000"/>
                </a:solidFill>
              </a:rPr>
              <a:t>Monosaccharides</a:t>
            </a:r>
            <a:r>
              <a:rPr lang="en-US" altLang="en-US" sz="3200" b="1"/>
              <a:t>: Simple sugar     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solidFill>
                  <a:srgbClr val="C00000"/>
                </a:solidFill>
              </a:rPr>
              <a:t>Disaccharides</a:t>
            </a:r>
            <a:r>
              <a:rPr lang="en-US" altLang="en-US" sz="3200" b="1"/>
              <a:t>: 2 monosaccharide units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solidFill>
                  <a:srgbClr val="C00000"/>
                </a:solidFill>
              </a:rPr>
              <a:t>Oligosaccharides</a:t>
            </a:r>
            <a:r>
              <a:rPr lang="en-US" altLang="en-US" sz="3200" b="1"/>
              <a:t>: 3-10 monosaccharide units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</a:rPr>
              <a:t>Polysaccharides</a:t>
            </a:r>
            <a:r>
              <a:rPr lang="en-US" altLang="en-US" sz="3200" b="1"/>
              <a:t>: more than 10 sugar units</a:t>
            </a:r>
          </a:p>
          <a:p>
            <a:pPr lvl="1" eaLnBrk="1" hangingPunct="1">
              <a:spcAft>
                <a:spcPts val="1800"/>
              </a:spcAft>
              <a:buFont typeface="Wingdings 2" panose="05020102010507070707" pitchFamily="18" charset="2"/>
              <a:buNone/>
            </a:pPr>
            <a:r>
              <a:rPr lang="en-US" altLang="en-US" sz="3200" b="1"/>
              <a:t>Homopolysaccharides &amp; heteropolysaccharides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43244A2-5738-44B1-847A-B0A3823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Monosaccharides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88BE3-660D-4AE4-8190-E84B7D7475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89088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/>
              <a:t>Further classified based on: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tabLst>
                <a:tab pos="0" algn="l"/>
              </a:tabLst>
              <a:defRPr/>
            </a:pPr>
            <a:r>
              <a:rPr lang="en-US" sz="2800" b="1" dirty="0"/>
              <a:t>	</a:t>
            </a:r>
            <a:r>
              <a:rPr lang="en-US" sz="2600" b="1" dirty="0"/>
              <a:t>1. No. of carbon atoms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600" b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600" b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600" b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b="1" dirty="0"/>
              <a:t>2. Functional sugar group: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err="1"/>
              <a:t>Aldehyde</a:t>
            </a:r>
            <a:r>
              <a:rPr lang="en-US" sz="2800" b="1" dirty="0"/>
              <a:t> group – </a:t>
            </a:r>
            <a:r>
              <a:rPr lang="en-US" sz="3500" b="1" dirty="0">
                <a:solidFill>
                  <a:srgbClr val="C00000"/>
                </a:solidFill>
              </a:rPr>
              <a:t>aldoses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err="1"/>
              <a:t>Keto</a:t>
            </a:r>
            <a:r>
              <a:rPr lang="en-US" sz="2800" b="1" dirty="0"/>
              <a:t> group – </a:t>
            </a:r>
            <a:r>
              <a:rPr lang="en-US" sz="3500" b="1" dirty="0">
                <a:solidFill>
                  <a:srgbClr val="002060"/>
                </a:solidFill>
              </a:rPr>
              <a:t>ketoses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b="1" dirty="0"/>
          </a:p>
        </p:txBody>
      </p:sp>
      <p:pic>
        <p:nvPicPr>
          <p:cNvPr id="15364" name="Picture 1" descr="C:\Documents and Settings\Dr.Chisti\Desktop\OLD Computer\Biochemistry\lippincot Pic\c07\07_001.jpg">
            <a:extLst>
              <a:ext uri="{FF2B5EF4-FFF2-40B4-BE49-F238E27FC236}">
                <a16:creationId xmlns:a16="http://schemas.microsoft.com/office/drawing/2014/main" id="{0C23A56E-59B9-4A3C-BC01-488DC547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703" r="6596" b="29630"/>
          <a:stretch>
            <a:fillRect/>
          </a:stretch>
        </p:blipFill>
        <p:spPr bwMode="auto">
          <a:xfrm>
            <a:off x="4114800" y="2057400"/>
            <a:ext cx="487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Documents and Settings\Dr.Chisti\Desktop\OLD Computer\Biochemistry\lippincot Pic\c07\07_002.jpg">
            <a:extLst>
              <a:ext uri="{FF2B5EF4-FFF2-40B4-BE49-F238E27FC236}">
                <a16:creationId xmlns:a16="http://schemas.microsoft.com/office/drawing/2014/main" id="{CA91A170-54E9-4AF0-B19B-C513DEC6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 b="22250"/>
          <a:stretch>
            <a:fillRect/>
          </a:stretch>
        </p:blipFill>
        <p:spPr bwMode="auto">
          <a:xfrm>
            <a:off x="4356100" y="4267200"/>
            <a:ext cx="4330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EA5B2D2-09B7-4FEB-BD23-79B6E2B2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Monosaccharides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AE33407-E5A8-4DC0-886F-06E36EB1C7D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50838" y="2286000"/>
          <a:ext cx="8458200" cy="312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C00000"/>
                          </a:solidFill>
                        </a:rPr>
                        <a:t>Aldose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Ketose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/>
                        <a:t>Triose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/>
                        <a:t>Glyceraldehyde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/>
                        <a:t>Dihydroxyacetone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/>
                        <a:t>Pentose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/>
                        <a:t>Ribose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/>
                        <a:t>Ribulose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/>
                        <a:t>Hexose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/>
                        <a:t>Glucose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/>
                        <a:t>Fructose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9" name="Rectangle 9">
            <a:extLst>
              <a:ext uri="{FF2B5EF4-FFF2-40B4-BE49-F238E27FC236}">
                <a16:creationId xmlns:a16="http://schemas.microsoft.com/office/drawing/2014/main" id="{34D2ABF3-0778-4443-A2ED-244BC5103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9144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CONT’D</a:t>
            </a: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9019BFD-4919-416E-9A1E-88673067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2895600" cy="9906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Isomerism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762D-D37B-46E9-BD02-01B8C79C3D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4343400" cy="50292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/>
              <a:t>Isomers</a:t>
            </a:r>
          </a:p>
          <a:p>
            <a:pPr marL="58738" indent="-587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/>
              <a:t>Compounds having </a:t>
            </a:r>
            <a:r>
              <a:rPr lang="en-US" sz="3200" b="1" dirty="0">
                <a:solidFill>
                  <a:srgbClr val="002060"/>
                </a:solidFill>
              </a:rPr>
              <a:t>same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chemical formula </a:t>
            </a:r>
            <a:r>
              <a:rPr lang="en-US" sz="3200" b="1" dirty="0">
                <a:solidFill>
                  <a:srgbClr val="C00000"/>
                </a:solidFill>
              </a:rPr>
              <a:t>but different </a:t>
            </a:r>
          </a:p>
          <a:p>
            <a:pPr marL="58738" indent="-587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>
                <a:solidFill>
                  <a:srgbClr val="C00000"/>
                </a:solidFill>
              </a:rPr>
              <a:t>structural formula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/>
              <a:t>	</a:t>
            </a:r>
          </a:p>
        </p:txBody>
      </p:sp>
      <p:pic>
        <p:nvPicPr>
          <p:cNvPr id="5" name="Picture 2" descr="C:\Documents and Settings\Dr.Chisti\Desktop\OLD Computer\Biochemistry\lippincot Pic\c07\07_004.jpg">
            <a:extLst>
              <a:ext uri="{FF2B5EF4-FFF2-40B4-BE49-F238E27FC236}">
                <a16:creationId xmlns:a16="http://schemas.microsoft.com/office/drawing/2014/main" id="{F43D760A-944B-4DA3-BF37-DD51D2A3D6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876800" y="217488"/>
            <a:ext cx="4038600" cy="6583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9037-3589-4D93-9022-847A36E6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/>
              <a:t>Aldo-</a:t>
            </a:r>
            <a:r>
              <a:rPr lang="en-US" b="1" dirty="0" err="1"/>
              <a:t>Keto</a:t>
            </a:r>
            <a:r>
              <a:rPr lang="en-US" b="1" dirty="0"/>
              <a:t> Isomers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3DEE-13FB-41AB-AC03-749FB0DCB7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191000" cy="45720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Example: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C00000"/>
                </a:solidFill>
              </a:rPr>
              <a:t>Glucose (Aldose)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and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Fructose (Ketose)</a:t>
            </a:r>
            <a:r>
              <a:rPr lang="en-US" altLang="en-US" sz="3600" b="1"/>
              <a:t>	</a:t>
            </a:r>
          </a:p>
        </p:txBody>
      </p:sp>
      <p:pic>
        <p:nvPicPr>
          <p:cNvPr id="5" name="Picture 2" descr="C:\Documents and Settings\Dr.Chisti\Desktop\OLD Computer\Biochemistry\lippincot Pic\c07\07_004.jpg">
            <a:extLst>
              <a:ext uri="{FF2B5EF4-FFF2-40B4-BE49-F238E27FC236}">
                <a16:creationId xmlns:a16="http://schemas.microsoft.com/office/drawing/2014/main" id="{FA805624-DCBF-40DE-9CBF-938BBE9B2B3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495800" y="87313"/>
            <a:ext cx="4419600" cy="6743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2150</TotalTime>
  <Words>990</Words>
  <Application>Microsoft Office PowerPoint</Application>
  <PresentationFormat>عرض على الشاشة (4:3)</PresentationFormat>
  <Paragraphs>175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Median</vt:lpstr>
      <vt:lpstr>Carbohydrates: structure and Function</vt:lpstr>
      <vt:lpstr>Objectives</vt:lpstr>
      <vt:lpstr>OVERVIEW</vt:lpstr>
      <vt:lpstr>OVERVIEW</vt:lpstr>
      <vt:lpstr>CLASSIFICATION</vt:lpstr>
      <vt:lpstr>Monosaccharides</vt:lpstr>
      <vt:lpstr>Monosaccharides</vt:lpstr>
      <vt:lpstr>Isomerism</vt:lpstr>
      <vt:lpstr>Aldo-Keto Isomers</vt:lpstr>
      <vt:lpstr>Epimers</vt:lpstr>
      <vt:lpstr>Enantiomers (D- and L-Forms)</vt:lpstr>
      <vt:lpstr>α- and β-Forms</vt:lpstr>
      <vt:lpstr>Mutarotation</vt:lpstr>
      <vt:lpstr>Sugar Isomers</vt:lpstr>
      <vt:lpstr>Disaccharides</vt:lpstr>
      <vt:lpstr>Disaccharides</vt:lpstr>
      <vt:lpstr>Reducing Sugars</vt:lpstr>
      <vt:lpstr>Reducing Sugars</vt:lpstr>
      <vt:lpstr>Polysaccharides</vt:lpstr>
      <vt:lpstr>Complex Carbohydrates</vt:lpstr>
      <vt:lpstr>Glycosidic Bonds</vt:lpstr>
      <vt:lpstr>Glycosaminoglycans (GAGs)</vt:lpstr>
      <vt:lpstr>Glycosaminoglycans (GAGs)</vt:lpstr>
      <vt:lpstr>Resilience of GAGs</vt:lpstr>
      <vt:lpstr>Members of GAGs</vt:lpstr>
      <vt:lpstr>Take home Message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structure and FunCTION</dc:title>
  <dc:creator>HP</dc:creator>
  <cp:lastModifiedBy>رهف الشلاحي المطيري ID 442201287</cp:lastModifiedBy>
  <cp:revision>88</cp:revision>
  <dcterms:created xsi:type="dcterms:W3CDTF">2006-08-16T00:00:00Z</dcterms:created>
  <dcterms:modified xsi:type="dcterms:W3CDTF">2021-09-05T21:18:07Z</dcterms:modified>
</cp:coreProperties>
</file>