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2" r:id="rId3"/>
    <p:sldId id="265" r:id="rId4"/>
    <p:sldId id="266" r:id="rId5"/>
    <p:sldId id="284" r:id="rId6"/>
    <p:sldId id="267" r:id="rId7"/>
    <p:sldId id="285" r:id="rId8"/>
    <p:sldId id="286" r:id="rId9"/>
    <p:sldId id="287" r:id="rId10"/>
    <p:sldId id="288" r:id="rId11"/>
    <p:sldId id="289" r:id="rId12"/>
    <p:sldId id="293" r:id="rId13"/>
    <p:sldId id="268" r:id="rId14"/>
    <p:sldId id="291" r:id="rId15"/>
    <p:sldId id="301" r:id="rId16"/>
    <p:sldId id="292" r:id="rId17"/>
    <p:sldId id="294" r:id="rId18"/>
    <p:sldId id="269" r:id="rId19"/>
    <p:sldId id="296" r:id="rId20"/>
    <p:sldId id="297" r:id="rId21"/>
    <p:sldId id="295" r:id="rId22"/>
    <p:sldId id="298" r:id="rId23"/>
    <p:sldId id="299" r:id="rId24"/>
    <p:sldId id="303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50000" autoAdjust="0"/>
  </p:normalViewPr>
  <p:slideViewPr>
    <p:cSldViewPr snapToGrid="0" snapToObjects="1"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9/6/21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Molecular biology (2)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(Foundation Block)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79579" y="1678783"/>
            <a:ext cx="6832424" cy="2160000"/>
            <a:chOff x="779579" y="1678783"/>
            <a:chExt cx="6832424" cy="2160000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779579" y="1678783"/>
              <a:ext cx="6832424" cy="2160000"/>
              <a:chOff x="584200" y="1511300"/>
              <a:chExt cx="8832848" cy="2792413"/>
            </a:xfrm>
          </p:grpSpPr>
          <p:grpSp>
            <p:nvGrpSpPr>
              <p:cNvPr id="128" name="Group 2"/>
              <p:cNvGrpSpPr>
                <a:grpSpLocks/>
              </p:cNvGrpSpPr>
              <p:nvPr/>
            </p:nvGrpSpPr>
            <p:grpSpPr bwMode="auto">
              <a:xfrm>
                <a:off x="7131924" y="1552575"/>
                <a:ext cx="1358020" cy="2598738"/>
                <a:chOff x="3993" y="978"/>
                <a:chExt cx="761" cy="1637"/>
              </a:xfrm>
            </p:grpSpPr>
            <p:grpSp>
              <p:nvGrpSpPr>
                <p:cNvPr id="252" name="Group 3"/>
                <p:cNvGrpSpPr>
                  <a:grpSpLocks/>
                </p:cNvGrpSpPr>
                <p:nvPr/>
              </p:nvGrpSpPr>
              <p:grpSpPr bwMode="auto">
                <a:xfrm>
                  <a:off x="4125" y="978"/>
                  <a:ext cx="629" cy="1637"/>
                  <a:chOff x="4118" y="978"/>
                  <a:chExt cx="629" cy="1637"/>
                </a:xfrm>
              </p:grpSpPr>
              <p:grpSp>
                <p:nvGrpSpPr>
                  <p:cNvPr id="25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124" y="2047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118" y="978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253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93" y="211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</p:grpSp>
          <p:grpSp>
            <p:nvGrpSpPr>
              <p:cNvPr id="129" name="Group 21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8" cy="2792413"/>
                <a:chOff x="327" y="952"/>
                <a:chExt cx="4946" cy="1759"/>
              </a:xfrm>
            </p:grpSpPr>
            <p:sp>
              <p:nvSpPr>
                <p:cNvPr id="13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3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3" name="Freeform 25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26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5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4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3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9" name="Group 35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0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42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4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4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7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50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3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6" name="Freeform 62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7" name="Freeform 63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8" name="Freeform 64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Freeform 65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Freeform 66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Freeform 67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Freeform 68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3" name="Freeform 69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4" name="Freeform 70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5" name="Freeform 71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6" name="Freeform 72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Freeform 73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Freeform 74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69" name="Group 75"/>
                <p:cNvGrpSpPr>
                  <a:grpSpLocks/>
                </p:cNvGrpSpPr>
                <p:nvPr/>
              </p:nvGrpSpPr>
              <p:grpSpPr bwMode="auto">
                <a:xfrm>
                  <a:off x="1954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1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8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9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0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0" name="Group 97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10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1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3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4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1" name="Group 105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19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6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9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0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2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3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6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8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9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2" name="Group 124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18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9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0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4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9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903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2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7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0" name="Line 50"/>
            <p:cNvSpPr>
              <a:spLocks noChangeAspect="1" noChangeShapeType="1"/>
            </p:cNvSpPr>
            <p:nvPr/>
          </p:nvSpPr>
          <p:spPr bwMode="auto">
            <a:xfrm>
              <a:off x="6699651" y="3138941"/>
              <a:ext cx="390937" cy="2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82" y="4313401"/>
            <a:ext cx="7643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Exonuclease</a:t>
            </a:r>
            <a:r>
              <a:rPr lang="en-US" sz="2200" dirty="0">
                <a:latin typeface="Times New Roman"/>
                <a:cs typeface="Times New Roman"/>
              </a:rPr>
              <a:t> activity of </a:t>
            </a:r>
            <a:r>
              <a:rPr lang="en-US" sz="2200" dirty="0">
                <a:solidFill>
                  <a:srgbClr val="DFDF00"/>
                </a:solidFill>
                <a:latin typeface="Times New Roman"/>
                <a:cs typeface="Times New Roman"/>
              </a:rPr>
              <a:t>DNA polymerase </a:t>
            </a:r>
            <a:r>
              <a:rPr lang="en-US" sz="2200" dirty="0">
                <a:latin typeface="Times New Roman"/>
                <a:cs typeface="Times New Roman"/>
              </a:rPr>
              <a:t>removes RNA primers</a:t>
            </a:r>
          </a:p>
        </p:txBody>
      </p:sp>
    </p:spTree>
    <p:extLst>
      <p:ext uri="{BB962C8B-B14F-4D97-AF65-F5344CB8AC3E}">
        <p14:creationId xmlns:p14="http://schemas.microsoft.com/office/powerpoint/2010/main" val="396157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Times New Roman"/>
                <a:cs typeface="Times New Roman"/>
              </a:rPr>
              <a:t>DNA polymerase fills the gaps.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>
                <a:solidFill>
                  <a:srgbClr val="33CC33"/>
                </a:solidFill>
                <a:latin typeface="Times New Roman"/>
                <a:cs typeface="Times New Roman"/>
              </a:rPr>
              <a:t>Ligase</a:t>
            </a:r>
            <a:r>
              <a:rPr lang="en-US" dirty="0">
                <a:latin typeface="Times New Roman"/>
                <a:cs typeface="Times New Roman"/>
              </a:rPr>
              <a:t> forms bonds between sugar-phosphate backbone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695849" y="1636912"/>
            <a:ext cx="6832424" cy="2160000"/>
            <a:chOff x="584200" y="1511300"/>
            <a:chExt cx="8832847" cy="2792413"/>
          </a:xfrm>
        </p:grpSpPr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7286675" y="1581150"/>
              <a:ext cx="971499" cy="2654300"/>
              <a:chOff x="4080" y="996"/>
              <a:chExt cx="544" cy="1672"/>
            </a:xfrm>
          </p:grpSpPr>
          <p:grpSp>
            <p:nvGrpSpPr>
              <p:cNvPr id="295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9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0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6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7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8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84200" y="1511300"/>
              <a:ext cx="8832847" cy="2792413"/>
              <a:chOff x="584200" y="1511300"/>
              <a:chExt cx="8832847" cy="2792413"/>
            </a:xfrm>
          </p:grpSpPr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7" cy="2792413"/>
                <a:chOff x="327" y="952"/>
                <a:chExt cx="4946" cy="1759"/>
              </a:xfrm>
            </p:grpSpPr>
            <p:sp>
              <p:nvSpPr>
                <p:cNvPr id="165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67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8" name="Freeform 16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9" name="Freeform 17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0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2" name="Group 20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4" name="Group 26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8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5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8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78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79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8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1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2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83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42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8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81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2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3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4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86" name="Freeform 48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7" name="Freeform 49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8" name="Freeform 50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Freeform 51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0" name="Freeform 52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1" name="Freeform 53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2" name="Freeform 54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3" name="Freeform 55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4" name="Freeform 56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5" name="Freeform 57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6" name="Freeform 58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7" name="Freeform 59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8" name="Freeform 60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9" name="Freeform 61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0" name="Freeform 62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1" name="Freeform 63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2" name="Freeform 64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3" name="Freeform 65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04" name="Group 66"/>
                <p:cNvGrpSpPr>
                  <a:grpSpLocks/>
                </p:cNvGrpSpPr>
                <p:nvPr/>
              </p:nvGrpSpPr>
              <p:grpSpPr bwMode="auto">
                <a:xfrm>
                  <a:off x="1947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6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1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2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3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4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5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6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7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8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9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0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1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2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3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5" name="Group 88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24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6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7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8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6" name="Group 107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23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3" name="Group 119"/>
                <p:cNvGrpSpPr>
                  <a:grpSpLocks/>
                </p:cNvGrpSpPr>
                <p:nvPr/>
              </p:nvGrpSpPr>
              <p:grpSpPr bwMode="auto">
                <a:xfrm>
                  <a:off x="4567" y="2235"/>
                  <a:ext cx="483" cy="262"/>
                  <a:chOff x="4567" y="2235"/>
                  <a:chExt cx="483" cy="262"/>
                </a:xfrm>
              </p:grpSpPr>
              <p:sp>
                <p:nvSpPr>
                  <p:cNvPr id="23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7" name="Group 128"/>
                <p:cNvGrpSpPr>
                  <a:grpSpLocks/>
                </p:cNvGrpSpPr>
                <p:nvPr/>
              </p:nvGrpSpPr>
              <p:grpSpPr bwMode="auto">
                <a:xfrm flipV="1">
                  <a:off x="4566" y="1130"/>
                  <a:ext cx="483" cy="262"/>
                  <a:chOff x="4567" y="2235"/>
                  <a:chExt cx="483" cy="262"/>
                </a:xfrm>
              </p:grpSpPr>
              <p:sp>
                <p:nvSpPr>
                  <p:cNvPr id="227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1" y="2282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9" name="Group 135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53" name="Group 143"/>
              <p:cNvGrpSpPr>
                <a:grpSpLocks/>
              </p:cNvGrpSpPr>
              <p:nvPr/>
            </p:nvGrpSpPr>
            <p:grpSpPr bwMode="auto">
              <a:xfrm>
                <a:off x="7148513" y="1817688"/>
                <a:ext cx="1154112" cy="2143125"/>
                <a:chOff x="4003" y="1145"/>
                <a:chExt cx="646" cy="1350"/>
              </a:xfrm>
            </p:grpSpPr>
            <p:grpSp>
              <p:nvGrpSpPr>
                <p:cNvPr id="154" name="Group 144"/>
                <p:cNvGrpSpPr>
                  <a:grpSpLocks/>
                </p:cNvGrpSpPr>
                <p:nvPr/>
              </p:nvGrpSpPr>
              <p:grpSpPr bwMode="auto">
                <a:xfrm>
                  <a:off x="4084" y="1145"/>
                  <a:ext cx="565" cy="248"/>
                  <a:chOff x="4084" y="1145"/>
                  <a:chExt cx="565" cy="248"/>
                </a:xfrm>
              </p:grpSpPr>
              <p:sp>
                <p:nvSpPr>
                  <p:cNvPr id="1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342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6" y="1145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6" y="1158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1149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5" name="Group 149"/>
                <p:cNvGrpSpPr>
                  <a:grpSpLocks/>
                </p:cNvGrpSpPr>
                <p:nvPr/>
              </p:nvGrpSpPr>
              <p:grpSpPr bwMode="auto">
                <a:xfrm>
                  <a:off x="4003" y="2233"/>
                  <a:ext cx="565" cy="262"/>
                  <a:chOff x="4003" y="2233"/>
                  <a:chExt cx="565" cy="262"/>
                </a:xfrm>
              </p:grpSpPr>
              <p:sp>
                <p:nvSpPr>
                  <p:cNvPr id="15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8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2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6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2233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2273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7751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The central dogma of Molecular Biology</a:t>
            </a: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Times New Roman"/>
                <a:cs typeface="Times New Roman"/>
              </a:rPr>
              <a:t>A portion of </a:t>
            </a:r>
            <a:r>
              <a:rPr lang="en-US" sz="2000" b="1" i="1" dirty="0">
                <a:latin typeface="Times New Roman"/>
                <a:cs typeface="Times New Roman"/>
              </a:rPr>
              <a:t>DNA</a:t>
            </a:r>
            <a:r>
              <a:rPr lang="en-US" sz="2000" i="1" dirty="0">
                <a:latin typeface="Times New Roman"/>
                <a:cs typeface="Times New Roman"/>
              </a:rPr>
              <a:t>, called a </a:t>
            </a:r>
            <a:r>
              <a:rPr lang="en-US" sz="2000" b="1" i="1" dirty="0">
                <a:latin typeface="Times New Roman"/>
                <a:cs typeface="Times New Roman"/>
              </a:rPr>
              <a:t>gene</a:t>
            </a:r>
            <a:r>
              <a:rPr lang="en-US" sz="2000" i="1" dirty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>
                <a:latin typeface="Times New Roman"/>
                <a:cs typeface="Times New Roman"/>
              </a:rPr>
              <a:t>RNA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r>
              <a:rPr lang="en-US" sz="2000" i="1" dirty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>
                <a:latin typeface="Times New Roman"/>
                <a:cs typeface="Times New Roman"/>
              </a:rPr>
              <a:t>proteins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5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Transcription (mRNA synthesis)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>
                <a:latin typeface="Times New Roman"/>
                <a:cs typeface="Times New Roman"/>
              </a:rPr>
              <a:t>DNA</a:t>
            </a:r>
            <a:r>
              <a:rPr lang="en-US" dirty="0">
                <a:latin typeface="Times New Roman"/>
                <a:cs typeface="Times New Roman"/>
              </a:rPr>
              <a:t> (a </a:t>
            </a:r>
            <a:r>
              <a:rPr lang="en-US" b="1" dirty="0">
                <a:latin typeface="Times New Roman"/>
                <a:cs typeface="Times New Roman"/>
              </a:rPr>
              <a:t>gene</a:t>
            </a:r>
            <a:r>
              <a:rPr lang="en-US" dirty="0">
                <a:latin typeface="Times New Roman"/>
                <a:cs typeface="Times New Roman"/>
              </a:rPr>
              <a:t>) is transcribed into messenger RNA (</a:t>
            </a:r>
            <a:r>
              <a:rPr lang="en-US" b="1" dirty="0">
                <a:latin typeface="Times New Roman"/>
                <a:cs typeface="Times New Roman"/>
              </a:rPr>
              <a:t>mRNA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one of the DNA strands is transcribed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latin typeface="Times New Roman"/>
                <a:cs typeface="Times New Roman"/>
              </a:rPr>
              <a:t>RNA polymerase II</a:t>
            </a:r>
            <a:r>
              <a:rPr lang="en-US" dirty="0">
                <a:latin typeface="Times New Roman"/>
                <a:cs typeface="Times New Roman"/>
              </a:rPr>
              <a:t> is responsible for this process.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latin typeface="Times New Roman"/>
                <a:cs typeface="Times New Roman"/>
              </a:rPr>
              <a:t>5’ </a:t>
            </a:r>
            <a:r>
              <a:rPr lang="en-US" b="1" dirty="0"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latin typeface="Times New Roman"/>
                <a:cs typeface="Times New Roman"/>
              </a:rPr>
              <a:t>3’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0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Steps of mRNA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Chain initiation:</a:t>
            </a:r>
          </a:p>
          <a:p>
            <a:pPr lvl="1"/>
            <a:r>
              <a:rPr lang="en-US" sz="2200" dirty="0">
                <a:latin typeface="Times New Roman"/>
                <a:cs typeface="Times New Roman"/>
              </a:rPr>
              <a:t>RNA polymerase II binds to </a:t>
            </a:r>
            <a:r>
              <a:rPr lang="en-US" sz="2200" b="1" i="1" dirty="0"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latin typeface="Times New Roman"/>
                <a:cs typeface="Times New Roman"/>
              </a:rPr>
              <a:t> of DNA to start 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50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Steps of mRNA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synthesis.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a short length of RNA-DNA hybrid.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Chain termination: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DNA contains specific sites which stop transcription (at a sequence of 4-10 AT base pairs).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479425" y="3213100"/>
            <a:ext cx="7771950" cy="1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Post-transcriptional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800600"/>
          </a:xfrm>
        </p:spPr>
        <p:txBody>
          <a:bodyPr>
            <a:norm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Capping: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Addition of a methylated guanine nucleotide at  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                   5’ end of mRNA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 </a:t>
            </a: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prevent mRNA degradation by </a:t>
            </a:r>
            <a:r>
              <a:rPr lang="en-US" sz="2200" i="1" dirty="0" err="1">
                <a:solidFill>
                  <a:srgbClr val="2F2B20"/>
                </a:solidFill>
                <a:latin typeface="Times New Roman"/>
                <a:cs typeface="Times New Roman"/>
              </a:rPr>
              <a:t>exonucleases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It helps the transcript bind to the ribosome during protein synthesis.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Addition of a poly(A) tail (a highly conserved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   AAUAA sequence) at 3’ end of mRNA.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>
                <a:solidFill>
                  <a:srgbClr val="2F2B20"/>
                </a:solidFill>
                <a:latin typeface="Times New Roman"/>
                <a:cs typeface="Times New Roman"/>
              </a:rPr>
              <a:t>Functions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protect the mRNA from degradation</a:t>
            </a: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For ribosomal RNA recognition</a:t>
            </a:r>
          </a:p>
          <a:p>
            <a:pPr marL="114300" indent="0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nucleus.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572765" y="388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Times New Roman"/>
              </a:rPr>
              <a:t>The central dogma of Molecular Biology</a:t>
            </a: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Times New Roman"/>
                <a:cs typeface="Times New Roman"/>
              </a:rPr>
              <a:t>A portion of </a:t>
            </a:r>
            <a:r>
              <a:rPr lang="en-US" sz="2000" b="1" i="1" dirty="0">
                <a:latin typeface="Times New Roman"/>
                <a:cs typeface="Times New Roman"/>
              </a:rPr>
              <a:t>DNA</a:t>
            </a:r>
            <a:r>
              <a:rPr lang="en-US" sz="2000" i="1" dirty="0">
                <a:latin typeface="Times New Roman"/>
                <a:cs typeface="Times New Roman"/>
              </a:rPr>
              <a:t>, called a </a:t>
            </a:r>
            <a:r>
              <a:rPr lang="en-US" sz="2000" b="1" i="1" dirty="0">
                <a:latin typeface="Times New Roman"/>
                <a:cs typeface="Times New Roman"/>
              </a:rPr>
              <a:t>gene</a:t>
            </a:r>
            <a:r>
              <a:rPr lang="en-US" sz="2000" i="1" dirty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>
                <a:latin typeface="Times New Roman"/>
                <a:cs typeface="Times New Roman"/>
              </a:rPr>
              <a:t>RNA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r>
              <a:rPr lang="en-US" sz="2000" i="1" dirty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>
                <a:latin typeface="Times New Roman"/>
                <a:cs typeface="Times New Roman"/>
              </a:rPr>
              <a:t>proteins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866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(Protein synthesis)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process of protein synthesis from mRNA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mRNA has genetic codes for amino acids present in proteins.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genetic code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is a dictionary that identifies the correspondence between a sequence of nucleotide bases and a sequence of amino acids.</a:t>
            </a:r>
          </a:p>
          <a:p>
            <a:pP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individual word in the code is composed of three nucleotide bases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164" y="4953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64 possible codons:</a:t>
            </a:r>
          </a:p>
          <a:p>
            <a:pPr lvl="1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61 codons specify 20 amino acids </a:t>
            </a:r>
          </a:p>
          <a:p>
            <a:pPr lvl="1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One start codon (AUG)</a:t>
            </a:r>
          </a:p>
          <a:p>
            <a:pPr lvl="1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3 stop codons</a:t>
            </a:r>
          </a:p>
          <a:p>
            <a:pPr marL="777240" lvl="2" indent="0"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UAA, UAG and UGA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>
          <a:xfrm>
            <a:off x="2997205" y="1333502"/>
            <a:ext cx="5356926" cy="5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Objectives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>
                <a:latin typeface="Times New Roman"/>
                <a:cs typeface="Times New Roman"/>
              </a:rPr>
              <a:t>By the end of this lecture, the students should be able to:</a:t>
            </a:r>
          </a:p>
          <a:p>
            <a:pPr marL="114300" indent="0">
              <a:buNone/>
            </a:pPr>
            <a:endParaRPr lang="en-US" sz="2400" b="1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To understand DNA replication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To know the transcription of  genetic material into messenger RNA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To get an idea about the translation of mRNA into a functional protein.</a:t>
            </a:r>
          </a:p>
        </p:txBody>
      </p:sp>
    </p:spTree>
    <p:extLst>
      <p:ext uri="{BB962C8B-B14F-4D97-AF65-F5344CB8AC3E}">
        <p14:creationId xmlns:p14="http://schemas.microsoft.com/office/powerpoint/2010/main" val="26625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required for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Amino acids.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Transfer RNA (</a:t>
            </a:r>
            <a:r>
              <a:rPr lang="en-US" dirty="0" err="1">
                <a:latin typeface="Times New Roman"/>
                <a:cs typeface="Times New Roman"/>
              </a:rPr>
              <a:t>tRNA</a:t>
            </a:r>
            <a:r>
              <a:rPr lang="en-US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err="1">
                <a:latin typeface="Times New Roman"/>
                <a:cs typeface="Times New Roman"/>
              </a:rPr>
              <a:t>Aminoacyl-tRNA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synthetases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mRNA.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Functionally competent ribosomes.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Protein factors.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ATP and GTP.</a:t>
            </a:r>
          </a:p>
        </p:txBody>
      </p:sp>
    </p:spTree>
    <p:extLst>
      <p:ext uri="{BB962C8B-B14F-4D97-AF65-F5344CB8AC3E}">
        <p14:creationId xmlns:p14="http://schemas.microsoft.com/office/powerpoint/2010/main" val="3089058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459992" cy="6858000"/>
            <a:chOff x="0" y="0"/>
            <a:chExt cx="8459992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459992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iti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909"/>
              <a:ext cx="8459992" cy="54930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Protein Translation</a:t>
            </a:r>
          </a:p>
        </p:txBody>
      </p:sp>
    </p:spTree>
    <p:extLst>
      <p:ext uri="{BB962C8B-B14F-4D97-AF65-F5344CB8AC3E}">
        <p14:creationId xmlns:p14="http://schemas.microsoft.com/office/powerpoint/2010/main" val="1210763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on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1"/>
            <a:ext cx="8460000" cy="6871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90668-7A66-421C-A6BF-C92990691B5A}"/>
              </a:ext>
            </a:extLst>
          </p:cNvPr>
          <p:cNvSpPr txBox="1"/>
          <p:nvPr/>
        </p:nvSpPr>
        <p:spPr>
          <a:xfrm>
            <a:off x="6353175" y="2714625"/>
            <a:ext cx="20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Peptidyltransferase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8460000" cy="6858000"/>
            <a:chOff x="0" y="0"/>
            <a:chExt cx="8460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460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rmin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7700"/>
              <a:ext cx="8460000" cy="279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23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/>
              <a:t>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DNA is the genetic material, so it must replicate faithfully and have the coding ability to produce proteins for all cellular functions.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Only one strand of DNA (antisense strand) is transcribed into mRNA.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synthesized mRNA is protected from the destruction and prepared for translation through post-transcriptional modification.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mRNA transcription and protein synthesis processes are the same in both prokaryotic eukaryotic cells with some differences.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Biochemistry 6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edition, Unit 6, chapters 29, 30 and 31, Pages 395-448.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Cell and Molecular Biology, Unit 2, Chapters 7, 8 and 9, Pages 69-106.</a:t>
            </a: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DNA is the genetic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71700"/>
            <a:ext cx="4838700" cy="287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Therefore it must: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Replicate faithfully.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Have the coding ability to produce proteins for all cellular functions.</a:t>
            </a:r>
          </a:p>
        </p:txBody>
      </p:sp>
      <p:pic>
        <p:nvPicPr>
          <p:cNvPr id="4" name="Picture 4" descr="DNA_molecule_lefthanded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4163" b="7993"/>
          <a:stretch>
            <a:fillRect/>
          </a:stretch>
        </p:blipFill>
        <p:spPr bwMode="auto">
          <a:xfrm>
            <a:off x="438160" y="1663703"/>
            <a:ext cx="2660449" cy="47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t="18530" r="71321" b="11542"/>
          <a:stretch>
            <a:fillRect/>
          </a:stretch>
        </p:blipFill>
        <p:spPr bwMode="auto">
          <a:xfrm>
            <a:off x="6695280" y="1512563"/>
            <a:ext cx="1768460" cy="28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863511" cy="11430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Features of Eukaryotic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Semiconservative with respect to parental strand:</a:t>
            </a:r>
          </a:p>
          <a:p>
            <a:pPr marL="639763" lvl="1">
              <a:buFont typeface="Wingdings" charset="2"/>
              <a:buChar char="Ø"/>
              <a:tabLst>
                <a:tab pos="6184900" algn="l"/>
              </a:tabLst>
            </a:pPr>
            <a:r>
              <a:rPr lang="en-US" sz="2200" dirty="0">
                <a:latin typeface="Times New Roman"/>
                <a:cs typeface="Times New Roman"/>
              </a:rPr>
              <a:t>Daughter DNA molecules contain one </a:t>
            </a:r>
            <a:r>
              <a:rPr lang="en-US" sz="2200" b="1" dirty="0">
                <a:latin typeface="Times New Roman"/>
                <a:cs typeface="Times New Roman"/>
              </a:rPr>
              <a:t>parental</a:t>
            </a:r>
          </a:p>
          <a:p>
            <a:pPr marL="441325" lvl="1" indent="276225">
              <a:buNone/>
              <a:tabLst>
                <a:tab pos="6184900" algn="l"/>
              </a:tabLst>
            </a:pPr>
            <a:r>
              <a:rPr lang="en-US" sz="2200" b="1" dirty="0">
                <a:latin typeface="Times New Roman"/>
                <a:cs typeface="Times New Roman"/>
              </a:rPr>
              <a:t>strand</a:t>
            </a:r>
            <a:r>
              <a:rPr lang="en-US" sz="2200" dirty="0">
                <a:latin typeface="Times New Roman"/>
                <a:cs typeface="Times New Roman"/>
              </a:rPr>
              <a:t> and one </a:t>
            </a:r>
            <a:r>
              <a:rPr lang="en-US" sz="2200" b="1" dirty="0">
                <a:latin typeface="Times New Roman"/>
                <a:cs typeface="Times New Roman"/>
              </a:rPr>
              <a:t>newly-replicated strand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Bidirectional with multiple origins of replication.</a:t>
            </a: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2070820" y="4965292"/>
            <a:ext cx="4273481" cy="1727749"/>
            <a:chOff x="556" y="3545"/>
            <a:chExt cx="3270" cy="1487"/>
          </a:xfrm>
        </p:grpSpPr>
        <p:sp>
          <p:nvSpPr>
            <p:cNvPr id="6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 dirty="0">
                  <a:latin typeface="Palatino Linotype" pitchFamily="18" charset="0"/>
                </a:rPr>
                <a:t>Origin</a:t>
              </a:r>
            </a:p>
          </p:txBody>
        </p:sp>
        <p:sp>
          <p:nvSpPr>
            <p:cNvPr id="78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08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09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10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11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1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 startAt="3"/>
            </a:pPr>
            <a:r>
              <a:rPr lang="en-US" dirty="0">
                <a:latin typeface="Times New Roman"/>
                <a:cs typeface="Times New Roman"/>
              </a:rPr>
              <a:t>Primed by short stretches of RNA.</a:t>
            </a:r>
          </a:p>
          <a:p>
            <a:pPr marL="571500" indent="-457200">
              <a:buFont typeface="+mj-ea"/>
              <a:buAutoNum type="circleNumDbPlain" startAt="3"/>
            </a:pPr>
            <a:r>
              <a:rPr lang="en-US" dirty="0">
                <a:latin typeface="Times New Roman"/>
                <a:cs typeface="Times New Roman"/>
              </a:rPr>
              <a:t>Semi-</a:t>
            </a:r>
            <a:r>
              <a:rPr lang="en-US" dirty="0" err="1">
                <a:latin typeface="Times New Roman"/>
                <a:cs typeface="Times New Roman"/>
              </a:rPr>
              <a:t>discontinous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678" y="2781339"/>
            <a:ext cx="6729203" cy="26999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0851" y="5495069"/>
            <a:ext cx="699435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Semidiscontinuous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DNA replication. In DNA replication, both daughter strands (</a:t>
            </a:r>
            <a:r>
              <a:rPr lang="en-US" sz="1800" i="1" dirty="0">
                <a:solidFill>
                  <a:schemeClr val="tx1"/>
                </a:solidFill>
                <a:latin typeface="Times New Roman"/>
                <a:cs typeface="Times New Roman"/>
              </a:rPr>
              <a:t>leading strand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>
                <a:solidFill>
                  <a:schemeClr val="tx1"/>
                </a:solidFill>
                <a:latin typeface="Times New Roman"/>
                <a:cs typeface="Times New Roman"/>
              </a:rPr>
              <a:t>lagging strand </a:t>
            </a:r>
            <a:r>
              <a:rPr lang="en-US" sz="1800" i="1" dirty="0">
                <a:solidFill>
                  <a:srgbClr val="5BB9BE"/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) are synthesized in their 5’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3’ directions</a:t>
            </a:r>
          </a:p>
        </p:txBody>
      </p:sp>
    </p:spTree>
    <p:extLst>
      <p:ext uri="{BB962C8B-B14F-4D97-AF65-F5344CB8AC3E}">
        <p14:creationId xmlns:p14="http://schemas.microsoft.com/office/powerpoint/2010/main" val="28819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Proteins involved in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Helicase.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Single-stranded DNA binding proteins.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</a:t>
            </a:r>
            <a:r>
              <a:rPr lang="en-US" dirty="0" err="1">
                <a:latin typeface="Times New Roman"/>
                <a:cs typeface="Times New Roman"/>
              </a:rPr>
              <a:t>Primase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polymerases (5 types: α; β; 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err="1">
                <a:latin typeface="Times New Roman"/>
                <a:cs typeface="Times New Roman"/>
              </a:rPr>
              <a:t>δ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err="1">
                <a:latin typeface="Times New Roman"/>
                <a:cs typeface="Times New Roman"/>
              </a:rPr>
              <a:t>ε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ligase.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Topoisomerases: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Topoisomerase I.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Topoisomerase II.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err="1">
                <a:latin typeface="Times New Roman"/>
                <a:cs typeface="Times New Roman"/>
              </a:rPr>
              <a:t>Telomerases</a:t>
            </a:r>
            <a:endParaRPr lang="en-US" dirty="0">
              <a:latin typeface="Times New Roman"/>
              <a:cs typeface="Times New Roman"/>
            </a:endParaRPr>
          </a:p>
          <a:p>
            <a:pPr marL="868680" lvl="1" indent="-457200">
              <a:buFont typeface="+mj-ea"/>
              <a:buAutoNum type="circleNumDbPlain"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40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Steps in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960925" y="1607552"/>
            <a:ext cx="6054045" cy="2160000"/>
            <a:chOff x="1114425" y="979488"/>
            <a:chExt cx="7497306" cy="2674937"/>
          </a:xfrm>
        </p:grpSpPr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6157140" y="1219200"/>
              <a:ext cx="633921" cy="2195513"/>
              <a:chOff x="3967" y="1413"/>
              <a:chExt cx="264" cy="1028"/>
            </a:xfrm>
          </p:grpSpPr>
          <p:sp>
            <p:nvSpPr>
              <p:cNvPr id="18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87 w 81"/>
                  <a:gd name="T1" fmla="*/ 270 h 81"/>
                  <a:gd name="T2" fmla="*/ 28 w 81"/>
                  <a:gd name="T3" fmla="*/ 218 h 81"/>
                  <a:gd name="T4" fmla="*/ 0 w 81"/>
                  <a:gd name="T5" fmla="*/ 149 h 81"/>
                  <a:gd name="T6" fmla="*/ 19 w 81"/>
                  <a:gd name="T7" fmla="*/ 66 h 81"/>
                  <a:gd name="T8" fmla="*/ 19 w 81"/>
                  <a:gd name="T9" fmla="*/ 66 h 81"/>
                  <a:gd name="T10" fmla="*/ 81 w 81"/>
                  <a:gd name="T11" fmla="*/ 8 h 81"/>
                  <a:gd name="T12" fmla="*/ 154 w 81"/>
                  <a:gd name="T13" fmla="*/ 0 h 81"/>
                  <a:gd name="T14" fmla="*/ 227 w 81"/>
                  <a:gd name="T15" fmla="*/ 27 h 81"/>
                  <a:gd name="T16" fmla="*/ 227 w 81"/>
                  <a:gd name="T17" fmla="*/ 27 h 81"/>
                  <a:gd name="T18" fmla="*/ 241 w 81"/>
                  <a:gd name="T19" fmla="*/ 39 h 81"/>
                  <a:gd name="T20" fmla="*/ 263 w 81"/>
                  <a:gd name="T21" fmla="*/ 54 h 81"/>
                  <a:gd name="T22" fmla="*/ 270 w 81"/>
                  <a:gd name="T23" fmla="*/ 72 h 81"/>
                  <a:gd name="T24" fmla="*/ 270 w 81"/>
                  <a:gd name="T25" fmla="*/ 72 h 81"/>
                  <a:gd name="T26" fmla="*/ 236 w 81"/>
                  <a:gd name="T27" fmla="*/ 134 h 81"/>
                  <a:gd name="T28" fmla="*/ 182 w 81"/>
                  <a:gd name="T29" fmla="*/ 229 h 81"/>
                  <a:gd name="T30" fmla="*/ 157 w 81"/>
                  <a:gd name="T31" fmla="*/ 277 h 81"/>
                  <a:gd name="T32" fmla="*/ 157 w 81"/>
                  <a:gd name="T33" fmla="*/ 277 h 81"/>
                  <a:gd name="T34" fmla="*/ 87 w 81"/>
                  <a:gd name="T35" fmla="*/ 27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27 w 85"/>
                  <a:gd name="T1" fmla="*/ 223 h 79"/>
                  <a:gd name="T2" fmla="*/ 0 w 85"/>
                  <a:gd name="T3" fmla="*/ 149 h 79"/>
                  <a:gd name="T4" fmla="*/ 12 w 85"/>
                  <a:gd name="T5" fmla="*/ 76 h 79"/>
                  <a:gd name="T6" fmla="*/ 72 w 85"/>
                  <a:gd name="T7" fmla="*/ 15 h 79"/>
                  <a:gd name="T8" fmla="*/ 72 w 85"/>
                  <a:gd name="T9" fmla="*/ 15 h 79"/>
                  <a:gd name="T10" fmla="*/ 157 w 85"/>
                  <a:gd name="T11" fmla="*/ 0 h 79"/>
                  <a:gd name="T12" fmla="*/ 223 w 85"/>
                  <a:gd name="T13" fmla="*/ 28 h 79"/>
                  <a:gd name="T14" fmla="*/ 273 w 85"/>
                  <a:gd name="T15" fmla="*/ 90 h 79"/>
                  <a:gd name="T16" fmla="*/ 273 w 85"/>
                  <a:gd name="T17" fmla="*/ 90 h 79"/>
                  <a:gd name="T18" fmla="*/ 279 w 85"/>
                  <a:gd name="T19" fmla="*/ 103 h 79"/>
                  <a:gd name="T20" fmla="*/ 291 w 85"/>
                  <a:gd name="T21" fmla="*/ 130 h 79"/>
                  <a:gd name="T22" fmla="*/ 291 w 85"/>
                  <a:gd name="T23" fmla="*/ 149 h 79"/>
                  <a:gd name="T24" fmla="*/ 291 w 85"/>
                  <a:gd name="T25" fmla="*/ 149 h 79"/>
                  <a:gd name="T26" fmla="*/ 224 w 85"/>
                  <a:gd name="T27" fmla="*/ 182 h 79"/>
                  <a:gd name="T28" fmla="*/ 134 w 85"/>
                  <a:gd name="T29" fmla="*/ 236 h 79"/>
                  <a:gd name="T30" fmla="*/ 81 w 85"/>
                  <a:gd name="T31" fmla="*/ 263 h 79"/>
                  <a:gd name="T32" fmla="*/ 81 w 85"/>
                  <a:gd name="T33" fmla="*/ 263 h 79"/>
                  <a:gd name="T34" fmla="*/ 27 w 85"/>
                  <a:gd name="T35" fmla="*/ 22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87 w 81"/>
                  <a:gd name="T1" fmla="*/ 6 h 81"/>
                  <a:gd name="T2" fmla="*/ 27 w 81"/>
                  <a:gd name="T3" fmla="*/ 55 h 81"/>
                  <a:gd name="T4" fmla="*/ 0 w 81"/>
                  <a:gd name="T5" fmla="*/ 122 h 81"/>
                  <a:gd name="T6" fmla="*/ 15 w 81"/>
                  <a:gd name="T7" fmla="*/ 203 h 81"/>
                  <a:gd name="T8" fmla="*/ 15 w 81"/>
                  <a:gd name="T9" fmla="*/ 203 h 81"/>
                  <a:gd name="T10" fmla="*/ 81 w 81"/>
                  <a:gd name="T11" fmla="*/ 263 h 81"/>
                  <a:gd name="T12" fmla="*/ 154 w 81"/>
                  <a:gd name="T13" fmla="*/ 270 h 81"/>
                  <a:gd name="T14" fmla="*/ 223 w 81"/>
                  <a:gd name="T15" fmla="*/ 243 h 81"/>
                  <a:gd name="T16" fmla="*/ 223 w 81"/>
                  <a:gd name="T17" fmla="*/ 243 h 81"/>
                  <a:gd name="T18" fmla="*/ 236 w 81"/>
                  <a:gd name="T19" fmla="*/ 235 h 81"/>
                  <a:gd name="T20" fmla="*/ 261 w 81"/>
                  <a:gd name="T21" fmla="*/ 217 h 81"/>
                  <a:gd name="T22" fmla="*/ 270 w 81"/>
                  <a:gd name="T23" fmla="*/ 200 h 81"/>
                  <a:gd name="T24" fmla="*/ 270 w 81"/>
                  <a:gd name="T25" fmla="*/ 200 h 81"/>
                  <a:gd name="T26" fmla="*/ 235 w 81"/>
                  <a:gd name="T27" fmla="*/ 140 h 81"/>
                  <a:gd name="T28" fmla="*/ 181 w 81"/>
                  <a:gd name="T29" fmla="*/ 46 h 81"/>
                  <a:gd name="T30" fmla="*/ 154 w 81"/>
                  <a:gd name="T31" fmla="*/ 0 h 81"/>
                  <a:gd name="T32" fmla="*/ 154 w 81"/>
                  <a:gd name="T33" fmla="*/ 0 h 81"/>
                  <a:gd name="T34" fmla="*/ 87 w 81"/>
                  <a:gd name="T35" fmla="*/ 6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26 w 85"/>
                  <a:gd name="T1" fmla="*/ 41 h 79"/>
                  <a:gd name="T2" fmla="*/ 0 w 85"/>
                  <a:gd name="T3" fmla="*/ 116 h 79"/>
                  <a:gd name="T4" fmla="*/ 12 w 85"/>
                  <a:gd name="T5" fmla="*/ 191 h 79"/>
                  <a:gd name="T6" fmla="*/ 68 w 85"/>
                  <a:gd name="T7" fmla="*/ 252 h 79"/>
                  <a:gd name="T8" fmla="*/ 68 w 85"/>
                  <a:gd name="T9" fmla="*/ 252 h 79"/>
                  <a:gd name="T10" fmla="*/ 154 w 85"/>
                  <a:gd name="T11" fmla="*/ 270 h 79"/>
                  <a:gd name="T12" fmla="*/ 223 w 85"/>
                  <a:gd name="T13" fmla="*/ 236 h 79"/>
                  <a:gd name="T14" fmla="*/ 270 w 85"/>
                  <a:gd name="T15" fmla="*/ 176 h 79"/>
                  <a:gd name="T16" fmla="*/ 270 w 85"/>
                  <a:gd name="T17" fmla="*/ 176 h 79"/>
                  <a:gd name="T18" fmla="*/ 277 w 85"/>
                  <a:gd name="T19" fmla="*/ 163 h 79"/>
                  <a:gd name="T20" fmla="*/ 291 w 85"/>
                  <a:gd name="T21" fmla="*/ 134 h 79"/>
                  <a:gd name="T22" fmla="*/ 286 w 85"/>
                  <a:gd name="T23" fmla="*/ 116 h 79"/>
                  <a:gd name="T24" fmla="*/ 286 w 85"/>
                  <a:gd name="T25" fmla="*/ 116 h 79"/>
                  <a:gd name="T26" fmla="*/ 224 w 85"/>
                  <a:gd name="T27" fmla="*/ 81 h 79"/>
                  <a:gd name="T28" fmla="*/ 130 w 85"/>
                  <a:gd name="T29" fmla="*/ 27 h 79"/>
                  <a:gd name="T30" fmla="*/ 80 w 85"/>
                  <a:gd name="T31" fmla="*/ 0 h 79"/>
                  <a:gd name="T32" fmla="*/ 80 w 85"/>
                  <a:gd name="T33" fmla="*/ 0 h 79"/>
                  <a:gd name="T34" fmla="*/ 26 w 85"/>
                  <a:gd name="T35" fmla="*/ 4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5775325" y="1874838"/>
              <a:ext cx="814388" cy="919162"/>
              <a:chOff x="3561" y="1713"/>
              <a:chExt cx="339" cy="431"/>
            </a:xfrm>
          </p:grpSpPr>
          <p:sp>
            <p:nvSpPr>
              <p:cNvPr id="177" name="Freeform 1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8" name="Freeform 1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9" name="Freeform 1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0" name="Freeform 1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1114425" y="1095375"/>
              <a:ext cx="7497306" cy="2297759"/>
              <a:chOff x="1868" y="1348"/>
              <a:chExt cx="3119" cy="1077"/>
            </a:xfrm>
          </p:grpSpPr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3845" y="1496"/>
                <a:ext cx="499" cy="876"/>
                <a:chOff x="3845" y="1496"/>
                <a:chExt cx="499" cy="876"/>
              </a:xfrm>
            </p:grpSpPr>
            <p:sp>
              <p:nvSpPr>
                <p:cNvPr id="160" name="Freeform 17"/>
                <p:cNvSpPr>
                  <a:spLocks noChangeAspect="1"/>
                </p:cNvSpPr>
                <p:nvPr/>
              </p:nvSpPr>
              <p:spPr bwMode="auto">
                <a:xfrm>
                  <a:off x="4322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1" name="Freeform 18"/>
                <p:cNvSpPr>
                  <a:spLocks noChangeAspect="1"/>
                </p:cNvSpPr>
                <p:nvPr/>
              </p:nvSpPr>
              <p:spPr bwMode="auto">
                <a:xfrm>
                  <a:off x="3845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2" name="Freeform 19"/>
                <p:cNvSpPr>
                  <a:spLocks noChangeAspect="1"/>
                </p:cNvSpPr>
                <p:nvPr/>
              </p:nvSpPr>
              <p:spPr bwMode="auto">
                <a:xfrm>
                  <a:off x="3914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3" name="Freeform 20"/>
                <p:cNvSpPr>
                  <a:spLocks noChangeAspect="1"/>
                </p:cNvSpPr>
                <p:nvPr/>
              </p:nvSpPr>
              <p:spPr bwMode="auto">
                <a:xfrm>
                  <a:off x="3976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4" name="Freeform 21"/>
                <p:cNvSpPr>
                  <a:spLocks noChangeAspect="1"/>
                </p:cNvSpPr>
                <p:nvPr/>
              </p:nvSpPr>
              <p:spPr bwMode="auto">
                <a:xfrm>
                  <a:off x="4024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5" name="Freeform 22"/>
                <p:cNvSpPr>
                  <a:spLocks noChangeAspect="1"/>
                </p:cNvSpPr>
                <p:nvPr/>
              </p:nvSpPr>
              <p:spPr bwMode="auto">
                <a:xfrm>
                  <a:off x="4065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6" name="Freeform 23"/>
                <p:cNvSpPr>
                  <a:spLocks noChangeAspect="1"/>
                </p:cNvSpPr>
                <p:nvPr/>
              </p:nvSpPr>
              <p:spPr bwMode="auto">
                <a:xfrm>
                  <a:off x="4107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7" name="Freeform 24"/>
                <p:cNvSpPr>
                  <a:spLocks noChangeAspect="1"/>
                </p:cNvSpPr>
                <p:nvPr/>
              </p:nvSpPr>
              <p:spPr bwMode="auto">
                <a:xfrm>
                  <a:off x="4165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8" name="Freeform 25"/>
                <p:cNvSpPr>
                  <a:spLocks noChangeAspect="1"/>
                </p:cNvSpPr>
                <p:nvPr/>
              </p:nvSpPr>
              <p:spPr bwMode="auto">
                <a:xfrm>
                  <a:off x="4242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9" name="Freeform 26"/>
                <p:cNvSpPr>
                  <a:spLocks noChangeAspect="1"/>
                </p:cNvSpPr>
                <p:nvPr/>
              </p:nvSpPr>
              <p:spPr bwMode="auto">
                <a:xfrm>
                  <a:off x="3845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0" name="Freeform 27"/>
                <p:cNvSpPr>
                  <a:spLocks noChangeAspect="1"/>
                </p:cNvSpPr>
                <p:nvPr/>
              </p:nvSpPr>
              <p:spPr bwMode="auto">
                <a:xfrm>
                  <a:off x="3914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1" name="Freeform 28"/>
                <p:cNvSpPr>
                  <a:spLocks noChangeAspect="1"/>
                </p:cNvSpPr>
                <p:nvPr/>
              </p:nvSpPr>
              <p:spPr bwMode="auto">
                <a:xfrm>
                  <a:off x="3976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2" name="Freeform 29"/>
                <p:cNvSpPr>
                  <a:spLocks noChangeAspect="1"/>
                </p:cNvSpPr>
                <p:nvPr/>
              </p:nvSpPr>
              <p:spPr bwMode="auto">
                <a:xfrm>
                  <a:off x="4024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3" name="Freeform 30"/>
                <p:cNvSpPr>
                  <a:spLocks noChangeAspect="1"/>
                </p:cNvSpPr>
                <p:nvPr/>
              </p:nvSpPr>
              <p:spPr bwMode="auto">
                <a:xfrm>
                  <a:off x="4065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4" name="Freeform 31"/>
                <p:cNvSpPr>
                  <a:spLocks noChangeAspect="1"/>
                </p:cNvSpPr>
                <p:nvPr/>
              </p:nvSpPr>
              <p:spPr bwMode="auto">
                <a:xfrm>
                  <a:off x="4107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5" name="Freeform 32"/>
                <p:cNvSpPr>
                  <a:spLocks noChangeAspect="1"/>
                </p:cNvSpPr>
                <p:nvPr/>
              </p:nvSpPr>
              <p:spPr bwMode="auto">
                <a:xfrm>
                  <a:off x="4165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6" name="Freeform 33"/>
                <p:cNvSpPr>
                  <a:spLocks noChangeAspect="1"/>
                </p:cNvSpPr>
                <p:nvPr/>
              </p:nvSpPr>
              <p:spPr bwMode="auto">
                <a:xfrm>
                  <a:off x="4242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4329" y="1474"/>
                <a:ext cx="514" cy="75"/>
                <a:chOff x="4329" y="1474"/>
                <a:chExt cx="514" cy="75"/>
              </a:xfrm>
            </p:grpSpPr>
            <p:sp>
              <p:nvSpPr>
                <p:cNvPr id="15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3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7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8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3" name="Group 43"/>
              <p:cNvGrpSpPr>
                <a:grpSpLocks/>
              </p:cNvGrpSpPr>
              <p:nvPr/>
            </p:nvGrpSpPr>
            <p:grpSpPr bwMode="auto">
              <a:xfrm>
                <a:off x="4401" y="2299"/>
                <a:ext cx="442" cy="75"/>
                <a:chOff x="4401" y="2299"/>
                <a:chExt cx="442" cy="75"/>
              </a:xfrm>
            </p:grpSpPr>
            <p:sp>
              <p:nvSpPr>
                <p:cNvPr id="14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9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1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4" name="Group 51"/>
              <p:cNvGrpSpPr>
                <a:grpSpLocks/>
              </p:cNvGrpSpPr>
              <p:nvPr/>
            </p:nvGrpSpPr>
            <p:grpSpPr bwMode="auto">
              <a:xfrm>
                <a:off x="2091" y="1850"/>
                <a:ext cx="1680" cy="146"/>
                <a:chOff x="2091" y="1850"/>
                <a:chExt cx="1680" cy="146"/>
              </a:xfrm>
            </p:grpSpPr>
            <p:sp>
              <p:nvSpPr>
                <p:cNvPr id="12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689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115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900" y="1721"/>
                <a:ext cx="16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5’</a:t>
                </a:r>
              </a:p>
            </p:txBody>
          </p:sp>
          <p:sp>
            <p:nvSpPr>
              <p:cNvPr id="116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869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4797" y="2246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5’</a:t>
                </a:r>
              </a:p>
            </p:txBody>
          </p:sp>
          <p:sp>
            <p:nvSpPr>
              <p:cNvPr id="1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4797" y="1348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9" name="Freeform 80"/>
              <p:cNvSpPr>
                <a:spLocks noChangeAspect="1"/>
              </p:cNvSpPr>
              <p:nvPr/>
            </p:nvSpPr>
            <p:spPr bwMode="auto">
              <a:xfrm>
                <a:off x="2058" y="1976"/>
                <a:ext cx="2796" cy="414"/>
              </a:xfrm>
              <a:custGeom>
                <a:avLst/>
                <a:gdLst>
                  <a:gd name="T0" fmla="*/ 1672 w 2796"/>
                  <a:gd name="T1" fmla="*/ 1 h 414"/>
                  <a:gd name="T2" fmla="*/ 1635 w 2796"/>
                  <a:gd name="T3" fmla="*/ 1 h 414"/>
                  <a:gd name="T4" fmla="*/ 1569 w 2796"/>
                  <a:gd name="T5" fmla="*/ 1 h 414"/>
                  <a:gd name="T6" fmla="*/ 1479 w 2796"/>
                  <a:gd name="T7" fmla="*/ 1 h 414"/>
                  <a:gd name="T8" fmla="*/ 1370 w 2796"/>
                  <a:gd name="T9" fmla="*/ 1 h 414"/>
                  <a:gd name="T10" fmla="*/ 1245 w 2796"/>
                  <a:gd name="T11" fmla="*/ 1 h 414"/>
                  <a:gd name="T12" fmla="*/ 1108 w 2796"/>
                  <a:gd name="T13" fmla="*/ 1 h 414"/>
                  <a:gd name="T14" fmla="*/ 964 w 2796"/>
                  <a:gd name="T15" fmla="*/ 1 h 414"/>
                  <a:gd name="T16" fmla="*/ 815 w 2796"/>
                  <a:gd name="T17" fmla="*/ 1 h 414"/>
                  <a:gd name="T18" fmla="*/ 668 w 2796"/>
                  <a:gd name="T19" fmla="*/ 1 h 414"/>
                  <a:gd name="T20" fmla="*/ 526 w 2796"/>
                  <a:gd name="T21" fmla="*/ 1 h 414"/>
                  <a:gd name="T22" fmla="*/ 393 w 2796"/>
                  <a:gd name="T23" fmla="*/ 1 h 414"/>
                  <a:gd name="T24" fmla="*/ 271 w 2796"/>
                  <a:gd name="T25" fmla="*/ 1 h 414"/>
                  <a:gd name="T26" fmla="*/ 168 w 2796"/>
                  <a:gd name="T27" fmla="*/ 1 h 414"/>
                  <a:gd name="T28" fmla="*/ 85 w 2796"/>
                  <a:gd name="T29" fmla="*/ 1 h 414"/>
                  <a:gd name="T30" fmla="*/ 28 w 2796"/>
                  <a:gd name="T31" fmla="*/ 1 h 414"/>
                  <a:gd name="T32" fmla="*/ 1 w 2796"/>
                  <a:gd name="T33" fmla="*/ 1 h 414"/>
                  <a:gd name="T34" fmla="*/ 0 w 2796"/>
                  <a:gd name="T35" fmla="*/ 36 h 414"/>
                  <a:gd name="T36" fmla="*/ 1681 w 2796"/>
                  <a:gd name="T37" fmla="*/ 36 h 414"/>
                  <a:gd name="T38" fmla="*/ 1683 w 2796"/>
                  <a:gd name="T39" fmla="*/ 36 h 414"/>
                  <a:gd name="T40" fmla="*/ 1735 w 2796"/>
                  <a:gd name="T41" fmla="*/ 36 h 414"/>
                  <a:gd name="T42" fmla="*/ 1845 w 2796"/>
                  <a:gd name="T43" fmla="*/ 61 h 414"/>
                  <a:gd name="T44" fmla="*/ 1945 w 2796"/>
                  <a:gd name="T45" fmla="*/ 144 h 414"/>
                  <a:gd name="T46" fmla="*/ 1974 w 2796"/>
                  <a:gd name="T47" fmla="*/ 192 h 414"/>
                  <a:gd name="T48" fmla="*/ 2001 w 2796"/>
                  <a:gd name="T49" fmla="*/ 237 h 414"/>
                  <a:gd name="T50" fmla="*/ 2050 w 2796"/>
                  <a:gd name="T51" fmla="*/ 313 h 414"/>
                  <a:gd name="T52" fmla="*/ 2113 w 2796"/>
                  <a:gd name="T53" fmla="*/ 372 h 414"/>
                  <a:gd name="T54" fmla="*/ 2205 w 2796"/>
                  <a:gd name="T55" fmla="*/ 405 h 414"/>
                  <a:gd name="T56" fmla="*/ 2287 w 2796"/>
                  <a:gd name="T57" fmla="*/ 412 h 414"/>
                  <a:gd name="T58" fmla="*/ 2347 w 2796"/>
                  <a:gd name="T59" fmla="*/ 412 h 414"/>
                  <a:gd name="T60" fmla="*/ 2483 w 2796"/>
                  <a:gd name="T61" fmla="*/ 412 h 414"/>
                  <a:gd name="T62" fmla="*/ 2641 w 2796"/>
                  <a:gd name="T63" fmla="*/ 412 h 414"/>
                  <a:gd name="T64" fmla="*/ 2758 w 2796"/>
                  <a:gd name="T65" fmla="*/ 412 h 414"/>
                  <a:gd name="T66" fmla="*/ 2796 w 2796"/>
                  <a:gd name="T67" fmla="*/ 414 h 414"/>
                  <a:gd name="T68" fmla="*/ 2777 w 2796"/>
                  <a:gd name="T69" fmla="*/ 378 h 414"/>
                  <a:gd name="T70" fmla="*/ 2687 w 2796"/>
                  <a:gd name="T71" fmla="*/ 378 h 414"/>
                  <a:gd name="T72" fmla="*/ 2536 w 2796"/>
                  <a:gd name="T73" fmla="*/ 378 h 414"/>
                  <a:gd name="T74" fmla="*/ 2386 w 2796"/>
                  <a:gd name="T75" fmla="*/ 378 h 414"/>
                  <a:gd name="T76" fmla="*/ 2296 w 2796"/>
                  <a:gd name="T77" fmla="*/ 378 h 414"/>
                  <a:gd name="T78" fmla="*/ 2245 w 2796"/>
                  <a:gd name="T79" fmla="*/ 376 h 414"/>
                  <a:gd name="T80" fmla="*/ 2148 w 2796"/>
                  <a:gd name="T81" fmla="*/ 351 h 414"/>
                  <a:gd name="T82" fmla="*/ 2082 w 2796"/>
                  <a:gd name="T83" fmla="*/ 298 h 414"/>
                  <a:gd name="T84" fmla="*/ 2031 w 2796"/>
                  <a:gd name="T85" fmla="*/ 222 h 414"/>
                  <a:gd name="T86" fmla="*/ 2004 w 2796"/>
                  <a:gd name="T87" fmla="*/ 174 h 414"/>
                  <a:gd name="T88" fmla="*/ 1975 w 2796"/>
                  <a:gd name="T89" fmla="*/ 126 h 414"/>
                  <a:gd name="T90" fmla="*/ 1876 w 2796"/>
                  <a:gd name="T91" fmla="*/ 37 h 414"/>
                  <a:gd name="T92" fmla="*/ 1765 w 2796"/>
                  <a:gd name="T93" fmla="*/ 4 h 414"/>
                  <a:gd name="T94" fmla="*/ 1689 w 2796"/>
                  <a:gd name="T95" fmla="*/ 0 h 4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96"/>
                  <a:gd name="T145" fmla="*/ 0 h 414"/>
                  <a:gd name="T146" fmla="*/ 2796 w 2796"/>
                  <a:gd name="T147" fmla="*/ 414 h 4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96" h="414">
                    <a:moveTo>
                      <a:pt x="1680" y="1"/>
                    </a:moveTo>
                    <a:lnTo>
                      <a:pt x="1678" y="1"/>
                    </a:lnTo>
                    <a:lnTo>
                      <a:pt x="1672" y="1"/>
                    </a:lnTo>
                    <a:lnTo>
                      <a:pt x="1664" y="1"/>
                    </a:lnTo>
                    <a:lnTo>
                      <a:pt x="1650" y="1"/>
                    </a:lnTo>
                    <a:lnTo>
                      <a:pt x="1635" y="1"/>
                    </a:lnTo>
                    <a:lnTo>
                      <a:pt x="1616" y="1"/>
                    </a:lnTo>
                    <a:lnTo>
                      <a:pt x="1593" y="1"/>
                    </a:lnTo>
                    <a:lnTo>
                      <a:pt x="1569" y="1"/>
                    </a:lnTo>
                    <a:lnTo>
                      <a:pt x="1542" y="1"/>
                    </a:lnTo>
                    <a:lnTo>
                      <a:pt x="1512" y="1"/>
                    </a:lnTo>
                    <a:lnTo>
                      <a:pt x="1479" y="1"/>
                    </a:lnTo>
                    <a:lnTo>
                      <a:pt x="1445" y="1"/>
                    </a:lnTo>
                    <a:lnTo>
                      <a:pt x="1409" y="1"/>
                    </a:lnTo>
                    <a:lnTo>
                      <a:pt x="1370" y="1"/>
                    </a:lnTo>
                    <a:lnTo>
                      <a:pt x="1331" y="1"/>
                    </a:lnTo>
                    <a:lnTo>
                      <a:pt x="1289" y="1"/>
                    </a:lnTo>
                    <a:lnTo>
                      <a:pt x="1245" y="1"/>
                    </a:lnTo>
                    <a:lnTo>
                      <a:pt x="1200" y="1"/>
                    </a:lnTo>
                    <a:lnTo>
                      <a:pt x="1154" y="1"/>
                    </a:lnTo>
                    <a:lnTo>
                      <a:pt x="1108" y="1"/>
                    </a:lnTo>
                    <a:lnTo>
                      <a:pt x="1060" y="1"/>
                    </a:lnTo>
                    <a:lnTo>
                      <a:pt x="1012" y="1"/>
                    </a:lnTo>
                    <a:lnTo>
                      <a:pt x="964" y="1"/>
                    </a:lnTo>
                    <a:lnTo>
                      <a:pt x="914" y="1"/>
                    </a:lnTo>
                    <a:lnTo>
                      <a:pt x="865" y="1"/>
                    </a:lnTo>
                    <a:lnTo>
                      <a:pt x="815" y="1"/>
                    </a:lnTo>
                    <a:lnTo>
                      <a:pt x="766" y="1"/>
                    </a:lnTo>
                    <a:lnTo>
                      <a:pt x="716" y="1"/>
                    </a:lnTo>
                    <a:lnTo>
                      <a:pt x="668" y="1"/>
                    </a:lnTo>
                    <a:lnTo>
                      <a:pt x="619" y="1"/>
                    </a:lnTo>
                    <a:lnTo>
                      <a:pt x="572" y="1"/>
                    </a:lnTo>
                    <a:lnTo>
                      <a:pt x="526" y="1"/>
                    </a:lnTo>
                    <a:lnTo>
                      <a:pt x="480" y="1"/>
                    </a:lnTo>
                    <a:lnTo>
                      <a:pt x="436" y="1"/>
                    </a:lnTo>
                    <a:lnTo>
                      <a:pt x="393" y="1"/>
                    </a:lnTo>
                    <a:lnTo>
                      <a:pt x="351" y="1"/>
                    </a:lnTo>
                    <a:lnTo>
                      <a:pt x="310" y="1"/>
                    </a:lnTo>
                    <a:lnTo>
                      <a:pt x="271" y="1"/>
                    </a:lnTo>
                    <a:lnTo>
                      <a:pt x="235" y="1"/>
                    </a:lnTo>
                    <a:lnTo>
                      <a:pt x="201" y="1"/>
                    </a:lnTo>
                    <a:lnTo>
                      <a:pt x="168" y="1"/>
                    </a:lnTo>
                    <a:lnTo>
                      <a:pt x="138" y="1"/>
                    </a:lnTo>
                    <a:lnTo>
                      <a:pt x="111" y="1"/>
                    </a:lnTo>
                    <a:lnTo>
                      <a:pt x="85" y="1"/>
                    </a:lnTo>
                    <a:lnTo>
                      <a:pt x="64" y="1"/>
                    </a:lnTo>
                    <a:lnTo>
                      <a:pt x="45" y="1"/>
                    </a:lnTo>
                    <a:lnTo>
                      <a:pt x="28" y="1"/>
                    </a:lnTo>
                    <a:lnTo>
                      <a:pt x="16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1681" y="36"/>
                    </a:lnTo>
                    <a:lnTo>
                      <a:pt x="1683" y="36"/>
                    </a:lnTo>
                    <a:lnTo>
                      <a:pt x="1689" y="36"/>
                    </a:lnTo>
                    <a:lnTo>
                      <a:pt x="1708" y="36"/>
                    </a:lnTo>
                    <a:lnTo>
                      <a:pt x="1735" y="36"/>
                    </a:lnTo>
                    <a:lnTo>
                      <a:pt x="1768" y="40"/>
                    </a:lnTo>
                    <a:lnTo>
                      <a:pt x="1806" y="48"/>
                    </a:lnTo>
                    <a:lnTo>
                      <a:pt x="1845" y="61"/>
                    </a:lnTo>
                    <a:lnTo>
                      <a:pt x="1882" y="81"/>
                    </a:lnTo>
                    <a:lnTo>
                      <a:pt x="1917" y="108"/>
                    </a:lnTo>
                    <a:lnTo>
                      <a:pt x="1945" y="144"/>
                    </a:lnTo>
                    <a:lnTo>
                      <a:pt x="1956" y="160"/>
                    </a:lnTo>
                    <a:lnTo>
                      <a:pt x="1974" y="192"/>
                    </a:lnTo>
                    <a:lnTo>
                      <a:pt x="1983" y="208"/>
                    </a:lnTo>
                    <a:lnTo>
                      <a:pt x="2001" y="237"/>
                    </a:lnTo>
                    <a:lnTo>
                      <a:pt x="2016" y="264"/>
                    </a:lnTo>
                    <a:lnTo>
                      <a:pt x="2032" y="289"/>
                    </a:lnTo>
                    <a:lnTo>
                      <a:pt x="2050" y="313"/>
                    </a:lnTo>
                    <a:lnTo>
                      <a:pt x="2068" y="334"/>
                    </a:lnTo>
                    <a:lnTo>
                      <a:pt x="2089" y="354"/>
                    </a:lnTo>
                    <a:lnTo>
                      <a:pt x="2113" y="372"/>
                    </a:lnTo>
                    <a:lnTo>
                      <a:pt x="2139" y="385"/>
                    </a:lnTo>
                    <a:lnTo>
                      <a:pt x="2170" y="396"/>
                    </a:lnTo>
                    <a:lnTo>
                      <a:pt x="2205" y="405"/>
                    </a:lnTo>
                    <a:lnTo>
                      <a:pt x="2243" y="411"/>
                    </a:lnTo>
                    <a:lnTo>
                      <a:pt x="2287" y="412"/>
                    </a:lnTo>
                    <a:lnTo>
                      <a:pt x="2296" y="412"/>
                    </a:lnTo>
                    <a:lnTo>
                      <a:pt x="2315" y="412"/>
                    </a:lnTo>
                    <a:lnTo>
                      <a:pt x="2347" y="412"/>
                    </a:lnTo>
                    <a:lnTo>
                      <a:pt x="2386" y="412"/>
                    </a:lnTo>
                    <a:lnTo>
                      <a:pt x="2432" y="412"/>
                    </a:lnTo>
                    <a:lnTo>
                      <a:pt x="2483" y="412"/>
                    </a:lnTo>
                    <a:lnTo>
                      <a:pt x="2536" y="412"/>
                    </a:lnTo>
                    <a:lnTo>
                      <a:pt x="2590" y="412"/>
                    </a:lnTo>
                    <a:lnTo>
                      <a:pt x="2641" y="412"/>
                    </a:lnTo>
                    <a:lnTo>
                      <a:pt x="2687" y="412"/>
                    </a:lnTo>
                    <a:lnTo>
                      <a:pt x="2726" y="412"/>
                    </a:lnTo>
                    <a:lnTo>
                      <a:pt x="2758" y="412"/>
                    </a:lnTo>
                    <a:lnTo>
                      <a:pt x="2777" y="412"/>
                    </a:lnTo>
                    <a:lnTo>
                      <a:pt x="2796" y="410"/>
                    </a:lnTo>
                    <a:lnTo>
                      <a:pt x="2796" y="414"/>
                    </a:lnTo>
                    <a:lnTo>
                      <a:pt x="2796" y="376"/>
                    </a:lnTo>
                    <a:lnTo>
                      <a:pt x="2786" y="378"/>
                    </a:lnTo>
                    <a:lnTo>
                      <a:pt x="2777" y="378"/>
                    </a:lnTo>
                    <a:lnTo>
                      <a:pt x="2758" y="378"/>
                    </a:lnTo>
                    <a:lnTo>
                      <a:pt x="2726" y="378"/>
                    </a:lnTo>
                    <a:lnTo>
                      <a:pt x="2687" y="378"/>
                    </a:lnTo>
                    <a:lnTo>
                      <a:pt x="2641" y="378"/>
                    </a:lnTo>
                    <a:lnTo>
                      <a:pt x="2590" y="378"/>
                    </a:lnTo>
                    <a:lnTo>
                      <a:pt x="2536" y="378"/>
                    </a:lnTo>
                    <a:lnTo>
                      <a:pt x="2483" y="378"/>
                    </a:lnTo>
                    <a:lnTo>
                      <a:pt x="2432" y="378"/>
                    </a:lnTo>
                    <a:lnTo>
                      <a:pt x="2386" y="378"/>
                    </a:lnTo>
                    <a:lnTo>
                      <a:pt x="2347" y="378"/>
                    </a:lnTo>
                    <a:lnTo>
                      <a:pt x="2315" y="378"/>
                    </a:lnTo>
                    <a:lnTo>
                      <a:pt x="2296" y="378"/>
                    </a:lnTo>
                    <a:lnTo>
                      <a:pt x="2287" y="378"/>
                    </a:lnTo>
                    <a:lnTo>
                      <a:pt x="2245" y="376"/>
                    </a:lnTo>
                    <a:lnTo>
                      <a:pt x="2208" y="370"/>
                    </a:lnTo>
                    <a:lnTo>
                      <a:pt x="2175" y="363"/>
                    </a:lnTo>
                    <a:lnTo>
                      <a:pt x="2148" y="351"/>
                    </a:lnTo>
                    <a:lnTo>
                      <a:pt x="2122" y="336"/>
                    </a:lnTo>
                    <a:lnTo>
                      <a:pt x="2101" y="319"/>
                    </a:lnTo>
                    <a:lnTo>
                      <a:pt x="2082" y="298"/>
                    </a:lnTo>
                    <a:lnTo>
                      <a:pt x="2064" y="276"/>
                    </a:lnTo>
                    <a:lnTo>
                      <a:pt x="2047" y="249"/>
                    </a:lnTo>
                    <a:lnTo>
                      <a:pt x="2031" y="222"/>
                    </a:lnTo>
                    <a:lnTo>
                      <a:pt x="2013" y="190"/>
                    </a:lnTo>
                    <a:lnTo>
                      <a:pt x="2004" y="174"/>
                    </a:lnTo>
                    <a:lnTo>
                      <a:pt x="1984" y="142"/>
                    </a:lnTo>
                    <a:lnTo>
                      <a:pt x="1975" y="126"/>
                    </a:lnTo>
                    <a:lnTo>
                      <a:pt x="1947" y="88"/>
                    </a:lnTo>
                    <a:lnTo>
                      <a:pt x="1914" y="58"/>
                    </a:lnTo>
                    <a:lnTo>
                      <a:pt x="1876" y="37"/>
                    </a:lnTo>
                    <a:lnTo>
                      <a:pt x="1839" y="22"/>
                    </a:lnTo>
                    <a:lnTo>
                      <a:pt x="1801" y="10"/>
                    </a:lnTo>
                    <a:lnTo>
                      <a:pt x="1765" y="4"/>
                    </a:lnTo>
                    <a:lnTo>
                      <a:pt x="1734" y="1"/>
                    </a:lnTo>
                    <a:lnTo>
                      <a:pt x="1708" y="0"/>
                    </a:lnTo>
                    <a:lnTo>
                      <a:pt x="1689" y="0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0" name="Freeform 81"/>
              <p:cNvSpPr>
                <a:spLocks noChangeAspect="1"/>
              </p:cNvSpPr>
              <p:nvPr/>
            </p:nvSpPr>
            <p:spPr bwMode="auto">
              <a:xfrm>
                <a:off x="2058" y="1458"/>
                <a:ext cx="2800" cy="409"/>
              </a:xfrm>
              <a:custGeom>
                <a:avLst/>
                <a:gdLst>
                  <a:gd name="T0" fmla="*/ 2208 w 2800"/>
                  <a:gd name="T1" fmla="*/ 7 h 409"/>
                  <a:gd name="T2" fmla="*/ 2113 w 2800"/>
                  <a:gd name="T3" fmla="*/ 40 h 409"/>
                  <a:gd name="T4" fmla="*/ 2049 w 2800"/>
                  <a:gd name="T5" fmla="*/ 99 h 409"/>
                  <a:gd name="T6" fmla="*/ 1999 w 2800"/>
                  <a:gd name="T7" fmla="*/ 175 h 409"/>
                  <a:gd name="T8" fmla="*/ 1972 w 2800"/>
                  <a:gd name="T9" fmla="*/ 220 h 409"/>
                  <a:gd name="T10" fmla="*/ 1945 w 2800"/>
                  <a:gd name="T11" fmla="*/ 267 h 409"/>
                  <a:gd name="T12" fmla="*/ 1845 w 2800"/>
                  <a:gd name="T13" fmla="*/ 349 h 409"/>
                  <a:gd name="T14" fmla="*/ 1735 w 2800"/>
                  <a:gd name="T15" fmla="*/ 373 h 409"/>
                  <a:gd name="T16" fmla="*/ 1683 w 2800"/>
                  <a:gd name="T17" fmla="*/ 373 h 409"/>
                  <a:gd name="T18" fmla="*/ 1681 w 2800"/>
                  <a:gd name="T19" fmla="*/ 373 h 409"/>
                  <a:gd name="T20" fmla="*/ 0 w 2800"/>
                  <a:gd name="T21" fmla="*/ 373 h 409"/>
                  <a:gd name="T22" fmla="*/ 1 w 2800"/>
                  <a:gd name="T23" fmla="*/ 408 h 409"/>
                  <a:gd name="T24" fmla="*/ 28 w 2800"/>
                  <a:gd name="T25" fmla="*/ 408 h 409"/>
                  <a:gd name="T26" fmla="*/ 85 w 2800"/>
                  <a:gd name="T27" fmla="*/ 408 h 409"/>
                  <a:gd name="T28" fmla="*/ 168 w 2800"/>
                  <a:gd name="T29" fmla="*/ 408 h 409"/>
                  <a:gd name="T30" fmla="*/ 271 w 2800"/>
                  <a:gd name="T31" fmla="*/ 408 h 409"/>
                  <a:gd name="T32" fmla="*/ 393 w 2800"/>
                  <a:gd name="T33" fmla="*/ 408 h 409"/>
                  <a:gd name="T34" fmla="*/ 526 w 2800"/>
                  <a:gd name="T35" fmla="*/ 408 h 409"/>
                  <a:gd name="T36" fmla="*/ 668 w 2800"/>
                  <a:gd name="T37" fmla="*/ 408 h 409"/>
                  <a:gd name="T38" fmla="*/ 815 w 2800"/>
                  <a:gd name="T39" fmla="*/ 408 h 409"/>
                  <a:gd name="T40" fmla="*/ 964 w 2800"/>
                  <a:gd name="T41" fmla="*/ 408 h 409"/>
                  <a:gd name="T42" fmla="*/ 1108 w 2800"/>
                  <a:gd name="T43" fmla="*/ 408 h 409"/>
                  <a:gd name="T44" fmla="*/ 1245 w 2800"/>
                  <a:gd name="T45" fmla="*/ 408 h 409"/>
                  <a:gd name="T46" fmla="*/ 1370 w 2800"/>
                  <a:gd name="T47" fmla="*/ 408 h 409"/>
                  <a:gd name="T48" fmla="*/ 1479 w 2800"/>
                  <a:gd name="T49" fmla="*/ 408 h 409"/>
                  <a:gd name="T50" fmla="*/ 1569 w 2800"/>
                  <a:gd name="T51" fmla="*/ 408 h 409"/>
                  <a:gd name="T52" fmla="*/ 1635 w 2800"/>
                  <a:gd name="T53" fmla="*/ 408 h 409"/>
                  <a:gd name="T54" fmla="*/ 1672 w 2800"/>
                  <a:gd name="T55" fmla="*/ 408 h 409"/>
                  <a:gd name="T56" fmla="*/ 1680 w 2800"/>
                  <a:gd name="T57" fmla="*/ 408 h 409"/>
                  <a:gd name="T58" fmla="*/ 1734 w 2800"/>
                  <a:gd name="T59" fmla="*/ 408 h 409"/>
                  <a:gd name="T60" fmla="*/ 1839 w 2800"/>
                  <a:gd name="T61" fmla="*/ 388 h 409"/>
                  <a:gd name="T62" fmla="*/ 1947 w 2800"/>
                  <a:gd name="T63" fmla="*/ 321 h 409"/>
                  <a:gd name="T64" fmla="*/ 1984 w 2800"/>
                  <a:gd name="T65" fmla="*/ 268 h 409"/>
                  <a:gd name="T66" fmla="*/ 2013 w 2800"/>
                  <a:gd name="T67" fmla="*/ 222 h 409"/>
                  <a:gd name="T68" fmla="*/ 2064 w 2800"/>
                  <a:gd name="T69" fmla="*/ 136 h 409"/>
                  <a:gd name="T70" fmla="*/ 2124 w 2800"/>
                  <a:gd name="T71" fmla="*/ 76 h 409"/>
                  <a:gd name="T72" fmla="*/ 2211 w 2800"/>
                  <a:gd name="T73" fmla="*/ 40 h 409"/>
                  <a:gd name="T74" fmla="*/ 2294 w 2800"/>
                  <a:gd name="T75" fmla="*/ 34 h 409"/>
                  <a:gd name="T76" fmla="*/ 2351 w 2800"/>
                  <a:gd name="T77" fmla="*/ 34 h 409"/>
                  <a:gd name="T78" fmla="*/ 2486 w 2800"/>
                  <a:gd name="T79" fmla="*/ 34 h 409"/>
                  <a:gd name="T80" fmla="*/ 2642 w 2800"/>
                  <a:gd name="T81" fmla="*/ 34 h 409"/>
                  <a:gd name="T82" fmla="*/ 2758 w 2800"/>
                  <a:gd name="T83" fmla="*/ 34 h 409"/>
                  <a:gd name="T84" fmla="*/ 2798 w 2800"/>
                  <a:gd name="T85" fmla="*/ 36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0"/>
                  <a:gd name="T130" fmla="*/ 0 h 409"/>
                  <a:gd name="T131" fmla="*/ 2800 w 2800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0" h="409">
                    <a:moveTo>
                      <a:pt x="2294" y="0"/>
                    </a:moveTo>
                    <a:lnTo>
                      <a:pt x="2248" y="1"/>
                    </a:lnTo>
                    <a:lnTo>
                      <a:pt x="2208" y="7"/>
                    </a:lnTo>
                    <a:lnTo>
                      <a:pt x="2172" y="15"/>
                    </a:lnTo>
                    <a:lnTo>
                      <a:pt x="2140" y="27"/>
                    </a:lnTo>
                    <a:lnTo>
                      <a:pt x="2113" y="40"/>
                    </a:lnTo>
                    <a:lnTo>
                      <a:pt x="2089" y="58"/>
                    </a:lnTo>
                    <a:lnTo>
                      <a:pt x="2068" y="76"/>
                    </a:lnTo>
                    <a:lnTo>
                      <a:pt x="2049" y="99"/>
                    </a:lnTo>
                    <a:lnTo>
                      <a:pt x="2031" y="123"/>
                    </a:lnTo>
                    <a:lnTo>
                      <a:pt x="2014" y="148"/>
                    </a:lnTo>
                    <a:lnTo>
                      <a:pt x="1999" y="175"/>
                    </a:lnTo>
                    <a:lnTo>
                      <a:pt x="1981" y="204"/>
                    </a:lnTo>
                    <a:lnTo>
                      <a:pt x="1972" y="220"/>
                    </a:lnTo>
                    <a:lnTo>
                      <a:pt x="1956" y="250"/>
                    </a:lnTo>
                    <a:lnTo>
                      <a:pt x="1945" y="267"/>
                    </a:lnTo>
                    <a:lnTo>
                      <a:pt x="1917" y="303"/>
                    </a:lnTo>
                    <a:lnTo>
                      <a:pt x="1882" y="328"/>
                    </a:lnTo>
                    <a:lnTo>
                      <a:pt x="1845" y="349"/>
                    </a:lnTo>
                    <a:lnTo>
                      <a:pt x="1806" y="361"/>
                    </a:lnTo>
                    <a:lnTo>
                      <a:pt x="1768" y="369"/>
                    </a:lnTo>
                    <a:lnTo>
                      <a:pt x="1735" y="373"/>
                    </a:lnTo>
                    <a:lnTo>
                      <a:pt x="1708" y="375"/>
                    </a:lnTo>
                    <a:lnTo>
                      <a:pt x="1689" y="375"/>
                    </a:lnTo>
                    <a:lnTo>
                      <a:pt x="1683" y="373"/>
                    </a:lnTo>
                    <a:lnTo>
                      <a:pt x="1681" y="373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7" y="408"/>
                    </a:lnTo>
                    <a:lnTo>
                      <a:pt x="16" y="408"/>
                    </a:lnTo>
                    <a:lnTo>
                      <a:pt x="28" y="408"/>
                    </a:lnTo>
                    <a:lnTo>
                      <a:pt x="45" y="408"/>
                    </a:lnTo>
                    <a:lnTo>
                      <a:pt x="64" y="408"/>
                    </a:lnTo>
                    <a:lnTo>
                      <a:pt x="85" y="408"/>
                    </a:lnTo>
                    <a:lnTo>
                      <a:pt x="111" y="408"/>
                    </a:lnTo>
                    <a:lnTo>
                      <a:pt x="138" y="408"/>
                    </a:lnTo>
                    <a:lnTo>
                      <a:pt x="168" y="408"/>
                    </a:lnTo>
                    <a:lnTo>
                      <a:pt x="201" y="408"/>
                    </a:lnTo>
                    <a:lnTo>
                      <a:pt x="235" y="408"/>
                    </a:lnTo>
                    <a:lnTo>
                      <a:pt x="271" y="408"/>
                    </a:lnTo>
                    <a:lnTo>
                      <a:pt x="310" y="408"/>
                    </a:lnTo>
                    <a:lnTo>
                      <a:pt x="351" y="408"/>
                    </a:lnTo>
                    <a:lnTo>
                      <a:pt x="393" y="408"/>
                    </a:lnTo>
                    <a:lnTo>
                      <a:pt x="436" y="408"/>
                    </a:lnTo>
                    <a:lnTo>
                      <a:pt x="480" y="408"/>
                    </a:lnTo>
                    <a:lnTo>
                      <a:pt x="526" y="408"/>
                    </a:lnTo>
                    <a:lnTo>
                      <a:pt x="572" y="408"/>
                    </a:lnTo>
                    <a:lnTo>
                      <a:pt x="619" y="408"/>
                    </a:lnTo>
                    <a:lnTo>
                      <a:pt x="668" y="408"/>
                    </a:lnTo>
                    <a:lnTo>
                      <a:pt x="716" y="408"/>
                    </a:lnTo>
                    <a:lnTo>
                      <a:pt x="766" y="408"/>
                    </a:lnTo>
                    <a:lnTo>
                      <a:pt x="815" y="408"/>
                    </a:lnTo>
                    <a:lnTo>
                      <a:pt x="865" y="408"/>
                    </a:lnTo>
                    <a:lnTo>
                      <a:pt x="914" y="408"/>
                    </a:lnTo>
                    <a:lnTo>
                      <a:pt x="964" y="408"/>
                    </a:lnTo>
                    <a:lnTo>
                      <a:pt x="1012" y="408"/>
                    </a:lnTo>
                    <a:lnTo>
                      <a:pt x="1060" y="408"/>
                    </a:lnTo>
                    <a:lnTo>
                      <a:pt x="1108" y="408"/>
                    </a:lnTo>
                    <a:lnTo>
                      <a:pt x="1154" y="408"/>
                    </a:lnTo>
                    <a:lnTo>
                      <a:pt x="1200" y="408"/>
                    </a:lnTo>
                    <a:lnTo>
                      <a:pt x="1245" y="408"/>
                    </a:lnTo>
                    <a:lnTo>
                      <a:pt x="1289" y="408"/>
                    </a:lnTo>
                    <a:lnTo>
                      <a:pt x="1331" y="408"/>
                    </a:lnTo>
                    <a:lnTo>
                      <a:pt x="1370" y="408"/>
                    </a:lnTo>
                    <a:lnTo>
                      <a:pt x="1409" y="408"/>
                    </a:lnTo>
                    <a:lnTo>
                      <a:pt x="1445" y="408"/>
                    </a:lnTo>
                    <a:lnTo>
                      <a:pt x="1479" y="408"/>
                    </a:lnTo>
                    <a:lnTo>
                      <a:pt x="1512" y="408"/>
                    </a:lnTo>
                    <a:lnTo>
                      <a:pt x="1542" y="408"/>
                    </a:lnTo>
                    <a:lnTo>
                      <a:pt x="1569" y="408"/>
                    </a:lnTo>
                    <a:lnTo>
                      <a:pt x="1593" y="408"/>
                    </a:lnTo>
                    <a:lnTo>
                      <a:pt x="1616" y="408"/>
                    </a:lnTo>
                    <a:lnTo>
                      <a:pt x="1635" y="408"/>
                    </a:lnTo>
                    <a:lnTo>
                      <a:pt x="1650" y="408"/>
                    </a:lnTo>
                    <a:lnTo>
                      <a:pt x="1664" y="408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80" y="408"/>
                    </a:lnTo>
                    <a:lnTo>
                      <a:pt x="1689" y="409"/>
                    </a:lnTo>
                    <a:lnTo>
                      <a:pt x="1708" y="409"/>
                    </a:lnTo>
                    <a:lnTo>
                      <a:pt x="1734" y="408"/>
                    </a:lnTo>
                    <a:lnTo>
                      <a:pt x="1765" y="405"/>
                    </a:lnTo>
                    <a:lnTo>
                      <a:pt x="1801" y="399"/>
                    </a:lnTo>
                    <a:lnTo>
                      <a:pt x="1839" y="388"/>
                    </a:lnTo>
                    <a:lnTo>
                      <a:pt x="1876" y="372"/>
                    </a:lnTo>
                    <a:lnTo>
                      <a:pt x="1914" y="351"/>
                    </a:lnTo>
                    <a:lnTo>
                      <a:pt x="1947" y="321"/>
                    </a:lnTo>
                    <a:lnTo>
                      <a:pt x="1975" y="283"/>
                    </a:lnTo>
                    <a:lnTo>
                      <a:pt x="1984" y="268"/>
                    </a:lnTo>
                    <a:lnTo>
                      <a:pt x="2002" y="237"/>
                    </a:lnTo>
                    <a:lnTo>
                      <a:pt x="2013" y="222"/>
                    </a:lnTo>
                    <a:lnTo>
                      <a:pt x="2029" y="190"/>
                    </a:lnTo>
                    <a:lnTo>
                      <a:pt x="2046" y="162"/>
                    </a:lnTo>
                    <a:lnTo>
                      <a:pt x="2064" y="136"/>
                    </a:lnTo>
                    <a:lnTo>
                      <a:pt x="2082" y="114"/>
                    </a:lnTo>
                    <a:lnTo>
                      <a:pt x="2101" y="94"/>
                    </a:lnTo>
                    <a:lnTo>
                      <a:pt x="2124" y="76"/>
                    </a:lnTo>
                    <a:lnTo>
                      <a:pt x="2148" y="61"/>
                    </a:lnTo>
                    <a:lnTo>
                      <a:pt x="2176" y="49"/>
                    </a:lnTo>
                    <a:lnTo>
                      <a:pt x="2211" y="40"/>
                    </a:lnTo>
                    <a:lnTo>
                      <a:pt x="2249" y="36"/>
                    </a:lnTo>
                    <a:lnTo>
                      <a:pt x="2294" y="34"/>
                    </a:lnTo>
                    <a:lnTo>
                      <a:pt x="2300" y="34"/>
                    </a:lnTo>
                    <a:lnTo>
                      <a:pt x="2321" y="34"/>
                    </a:lnTo>
                    <a:lnTo>
                      <a:pt x="2351" y="34"/>
                    </a:lnTo>
                    <a:lnTo>
                      <a:pt x="2392" y="34"/>
                    </a:lnTo>
                    <a:lnTo>
                      <a:pt x="2437" y="34"/>
                    </a:lnTo>
                    <a:lnTo>
                      <a:pt x="2486" y="34"/>
                    </a:lnTo>
                    <a:lnTo>
                      <a:pt x="2540" y="34"/>
                    </a:lnTo>
                    <a:lnTo>
                      <a:pt x="2591" y="34"/>
                    </a:lnTo>
                    <a:lnTo>
                      <a:pt x="2642" y="34"/>
                    </a:lnTo>
                    <a:lnTo>
                      <a:pt x="2689" y="34"/>
                    </a:lnTo>
                    <a:lnTo>
                      <a:pt x="2726" y="34"/>
                    </a:lnTo>
                    <a:lnTo>
                      <a:pt x="2758" y="34"/>
                    </a:lnTo>
                    <a:lnTo>
                      <a:pt x="2798" y="34"/>
                    </a:lnTo>
                    <a:lnTo>
                      <a:pt x="2800" y="36"/>
                    </a:lnTo>
                    <a:lnTo>
                      <a:pt x="2798" y="36"/>
                    </a:lnTo>
                    <a:lnTo>
                      <a:pt x="2796" y="0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1" name="Group 82"/>
            <p:cNvGrpSpPr>
              <a:grpSpLocks/>
            </p:cNvGrpSpPr>
            <p:nvPr/>
          </p:nvGrpSpPr>
          <p:grpSpPr bwMode="auto">
            <a:xfrm>
              <a:off x="6951043" y="979488"/>
              <a:ext cx="876919" cy="2674937"/>
              <a:chOff x="3892" y="617"/>
              <a:chExt cx="491" cy="1685"/>
            </a:xfrm>
          </p:grpSpPr>
          <p:grpSp>
            <p:nvGrpSpPr>
              <p:cNvPr id="105" name="Group 84"/>
              <p:cNvGrpSpPr>
                <a:grpSpLocks/>
              </p:cNvGrpSpPr>
              <p:nvPr/>
            </p:nvGrpSpPr>
            <p:grpSpPr bwMode="auto">
              <a:xfrm>
                <a:off x="4178" y="1631"/>
                <a:ext cx="205" cy="671"/>
                <a:chOff x="4178" y="1638"/>
                <a:chExt cx="205" cy="671"/>
              </a:xfrm>
            </p:grpSpPr>
            <p:sp>
              <p:nvSpPr>
                <p:cNvPr id="109" name="Freeform 85"/>
                <p:cNvSpPr>
                  <a:spLocks noChangeAspect="1"/>
                </p:cNvSpPr>
                <p:nvPr/>
              </p:nvSpPr>
              <p:spPr bwMode="auto">
                <a:xfrm>
                  <a:off x="4178" y="1638"/>
                  <a:ext cx="205" cy="671"/>
                </a:xfrm>
                <a:custGeom>
                  <a:avLst/>
                  <a:gdLst>
                    <a:gd name="T0" fmla="*/ 428 w 101"/>
                    <a:gd name="T1" fmla="*/ 0 h 333"/>
                    <a:gd name="T2" fmla="*/ 511 w 101"/>
                    <a:gd name="T3" fmla="*/ 32 h 333"/>
                    <a:gd name="T4" fmla="*/ 585 w 101"/>
                    <a:gd name="T5" fmla="*/ 105 h 333"/>
                    <a:gd name="T6" fmla="*/ 660 w 101"/>
                    <a:gd name="T7" fmla="*/ 236 h 333"/>
                    <a:gd name="T8" fmla="*/ 729 w 101"/>
                    <a:gd name="T9" fmla="*/ 401 h 333"/>
                    <a:gd name="T10" fmla="*/ 779 w 101"/>
                    <a:gd name="T11" fmla="*/ 605 h 333"/>
                    <a:gd name="T12" fmla="*/ 812 w 101"/>
                    <a:gd name="T13" fmla="*/ 836 h 333"/>
                    <a:gd name="T14" fmla="*/ 836 w 101"/>
                    <a:gd name="T15" fmla="*/ 1088 h 333"/>
                    <a:gd name="T16" fmla="*/ 844 w 101"/>
                    <a:gd name="T17" fmla="*/ 1368 h 333"/>
                    <a:gd name="T18" fmla="*/ 844 w 101"/>
                    <a:gd name="T19" fmla="*/ 1368 h 333"/>
                    <a:gd name="T20" fmla="*/ 836 w 101"/>
                    <a:gd name="T21" fmla="*/ 1636 h 333"/>
                    <a:gd name="T22" fmla="*/ 812 w 101"/>
                    <a:gd name="T23" fmla="*/ 1896 h 333"/>
                    <a:gd name="T24" fmla="*/ 779 w 101"/>
                    <a:gd name="T25" fmla="*/ 2128 h 333"/>
                    <a:gd name="T26" fmla="*/ 729 w 101"/>
                    <a:gd name="T27" fmla="*/ 2323 h 333"/>
                    <a:gd name="T28" fmla="*/ 660 w 101"/>
                    <a:gd name="T29" fmla="*/ 2497 h 333"/>
                    <a:gd name="T30" fmla="*/ 585 w 101"/>
                    <a:gd name="T31" fmla="*/ 2620 h 333"/>
                    <a:gd name="T32" fmla="*/ 511 w 101"/>
                    <a:gd name="T33" fmla="*/ 2700 h 333"/>
                    <a:gd name="T34" fmla="*/ 428 w 101"/>
                    <a:gd name="T35" fmla="*/ 2724 h 333"/>
                    <a:gd name="T36" fmla="*/ 428 w 101"/>
                    <a:gd name="T37" fmla="*/ 2724 h 333"/>
                    <a:gd name="T38" fmla="*/ 341 w 101"/>
                    <a:gd name="T39" fmla="*/ 2700 h 333"/>
                    <a:gd name="T40" fmla="*/ 260 w 101"/>
                    <a:gd name="T41" fmla="*/ 2620 h 333"/>
                    <a:gd name="T42" fmla="*/ 193 w 101"/>
                    <a:gd name="T43" fmla="*/ 2497 h 333"/>
                    <a:gd name="T44" fmla="*/ 124 w 101"/>
                    <a:gd name="T45" fmla="*/ 2323 h 333"/>
                    <a:gd name="T46" fmla="*/ 75 w 101"/>
                    <a:gd name="T47" fmla="*/ 2128 h 333"/>
                    <a:gd name="T48" fmla="*/ 32 w 101"/>
                    <a:gd name="T49" fmla="*/ 1896 h 333"/>
                    <a:gd name="T50" fmla="*/ 8 w 101"/>
                    <a:gd name="T51" fmla="*/ 1636 h 333"/>
                    <a:gd name="T52" fmla="*/ 0 w 101"/>
                    <a:gd name="T53" fmla="*/ 1368 h 333"/>
                    <a:gd name="T54" fmla="*/ 0 w 101"/>
                    <a:gd name="T55" fmla="*/ 1368 h 333"/>
                    <a:gd name="T56" fmla="*/ 8 w 101"/>
                    <a:gd name="T57" fmla="*/ 1088 h 333"/>
                    <a:gd name="T58" fmla="*/ 32 w 101"/>
                    <a:gd name="T59" fmla="*/ 836 h 333"/>
                    <a:gd name="T60" fmla="*/ 75 w 101"/>
                    <a:gd name="T61" fmla="*/ 605 h 333"/>
                    <a:gd name="T62" fmla="*/ 124 w 101"/>
                    <a:gd name="T63" fmla="*/ 401 h 333"/>
                    <a:gd name="T64" fmla="*/ 193 w 101"/>
                    <a:gd name="T65" fmla="*/ 236 h 333"/>
                    <a:gd name="T66" fmla="*/ 260 w 101"/>
                    <a:gd name="T67" fmla="*/ 105 h 333"/>
                    <a:gd name="T68" fmla="*/ 341 w 101"/>
                    <a:gd name="T69" fmla="*/ 32 h 333"/>
                    <a:gd name="T70" fmla="*/ 428 w 101"/>
                    <a:gd name="T71" fmla="*/ 0 h 333"/>
                    <a:gd name="T72" fmla="*/ 428 w 101"/>
                    <a:gd name="T73" fmla="*/ 0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333"/>
                    <a:gd name="T113" fmla="*/ 101 w 101"/>
                    <a:gd name="T114" fmla="*/ 333 h 3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333">
                      <a:moveTo>
                        <a:pt x="51" y="0"/>
                      </a:moveTo>
                      <a:lnTo>
                        <a:pt x="61" y="4"/>
                      </a:lnTo>
                      <a:lnTo>
                        <a:pt x="70" y="13"/>
                      </a:lnTo>
                      <a:lnTo>
                        <a:pt x="79" y="29"/>
                      </a:lnTo>
                      <a:lnTo>
                        <a:pt x="87" y="49"/>
                      </a:lnTo>
                      <a:lnTo>
                        <a:pt x="93" y="74"/>
                      </a:lnTo>
                      <a:lnTo>
                        <a:pt x="97" y="102"/>
                      </a:lnTo>
                      <a:lnTo>
                        <a:pt x="100" y="133"/>
                      </a:lnTo>
                      <a:lnTo>
                        <a:pt x="101" y="167"/>
                      </a:lnTo>
                      <a:lnTo>
                        <a:pt x="100" y="200"/>
                      </a:lnTo>
                      <a:lnTo>
                        <a:pt x="97" y="232"/>
                      </a:lnTo>
                      <a:lnTo>
                        <a:pt x="93" y="260"/>
                      </a:lnTo>
                      <a:lnTo>
                        <a:pt x="87" y="284"/>
                      </a:lnTo>
                      <a:lnTo>
                        <a:pt x="79" y="305"/>
                      </a:lnTo>
                      <a:lnTo>
                        <a:pt x="70" y="320"/>
                      </a:lnTo>
                      <a:lnTo>
                        <a:pt x="61" y="330"/>
                      </a:lnTo>
                      <a:lnTo>
                        <a:pt x="51" y="333"/>
                      </a:lnTo>
                      <a:lnTo>
                        <a:pt x="41" y="330"/>
                      </a:lnTo>
                      <a:lnTo>
                        <a:pt x="31" y="320"/>
                      </a:lnTo>
                      <a:lnTo>
                        <a:pt x="23" y="305"/>
                      </a:lnTo>
                      <a:lnTo>
                        <a:pt x="15" y="284"/>
                      </a:lnTo>
                      <a:lnTo>
                        <a:pt x="9" y="260"/>
                      </a:lnTo>
                      <a:lnTo>
                        <a:pt x="4" y="232"/>
                      </a:lnTo>
                      <a:lnTo>
                        <a:pt x="1" y="200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4" y="102"/>
                      </a:lnTo>
                      <a:lnTo>
                        <a:pt x="9" y="74"/>
                      </a:lnTo>
                      <a:lnTo>
                        <a:pt x="15" y="49"/>
                      </a:lnTo>
                      <a:lnTo>
                        <a:pt x="23" y="29"/>
                      </a:lnTo>
                      <a:lnTo>
                        <a:pt x="31" y="13"/>
                      </a:lnTo>
                      <a:lnTo>
                        <a:pt x="41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0" name="Freeform 86"/>
                <p:cNvSpPr>
                  <a:spLocks noChangeAspect="1"/>
                </p:cNvSpPr>
                <p:nvPr/>
              </p:nvSpPr>
              <p:spPr bwMode="auto">
                <a:xfrm>
                  <a:off x="4210" y="1668"/>
                  <a:ext cx="92" cy="167"/>
                </a:xfrm>
                <a:custGeom>
                  <a:avLst/>
                  <a:gdLst>
                    <a:gd name="T0" fmla="*/ 0 w 45"/>
                    <a:gd name="T1" fmla="*/ 676 h 83"/>
                    <a:gd name="T2" fmla="*/ 33 w 45"/>
                    <a:gd name="T3" fmla="*/ 489 h 83"/>
                    <a:gd name="T4" fmla="*/ 92 w 45"/>
                    <a:gd name="T5" fmla="*/ 276 h 83"/>
                    <a:gd name="T6" fmla="*/ 172 w 45"/>
                    <a:gd name="T7" fmla="*/ 105 h 83"/>
                    <a:gd name="T8" fmla="*/ 256 w 45"/>
                    <a:gd name="T9" fmla="*/ 0 h 83"/>
                    <a:gd name="T10" fmla="*/ 352 w 45"/>
                    <a:gd name="T11" fmla="*/ 16 h 83"/>
                    <a:gd name="T12" fmla="*/ 352 w 45"/>
                    <a:gd name="T13" fmla="*/ 16 h 83"/>
                    <a:gd name="T14" fmla="*/ 384 w 45"/>
                    <a:gd name="T15" fmla="*/ 64 h 83"/>
                    <a:gd name="T16" fmla="*/ 335 w 45"/>
                    <a:gd name="T17" fmla="*/ 97 h 83"/>
                    <a:gd name="T18" fmla="*/ 239 w 45"/>
                    <a:gd name="T19" fmla="*/ 179 h 83"/>
                    <a:gd name="T20" fmla="*/ 129 w 45"/>
                    <a:gd name="T21" fmla="*/ 352 h 83"/>
                    <a:gd name="T22" fmla="*/ 0 w 45"/>
                    <a:gd name="T23" fmla="*/ 676 h 83"/>
                    <a:gd name="T24" fmla="*/ 0 w 45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83"/>
                    <a:gd name="T41" fmla="*/ 45 w 45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83">
                      <a:moveTo>
                        <a:pt x="0" y="83"/>
                      </a:moveTo>
                      <a:lnTo>
                        <a:pt x="4" y="60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5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06" name="Group 87"/>
              <p:cNvGrpSpPr>
                <a:grpSpLocks/>
              </p:cNvGrpSpPr>
              <p:nvPr/>
            </p:nvGrpSpPr>
            <p:grpSpPr bwMode="auto">
              <a:xfrm>
                <a:off x="3892" y="617"/>
                <a:ext cx="202" cy="672"/>
                <a:chOff x="3892" y="624"/>
                <a:chExt cx="202" cy="672"/>
              </a:xfrm>
            </p:grpSpPr>
            <p:sp>
              <p:nvSpPr>
                <p:cNvPr id="107" name="Freeform 88"/>
                <p:cNvSpPr>
                  <a:spLocks noChangeAspect="1"/>
                </p:cNvSpPr>
                <p:nvPr/>
              </p:nvSpPr>
              <p:spPr bwMode="auto">
                <a:xfrm>
                  <a:off x="3892" y="624"/>
                  <a:ext cx="202" cy="672"/>
                </a:xfrm>
                <a:custGeom>
                  <a:avLst/>
                  <a:gdLst>
                    <a:gd name="T0" fmla="*/ 412 w 100"/>
                    <a:gd name="T1" fmla="*/ 0 h 334"/>
                    <a:gd name="T2" fmla="*/ 493 w 100"/>
                    <a:gd name="T3" fmla="*/ 32 h 334"/>
                    <a:gd name="T4" fmla="*/ 576 w 100"/>
                    <a:gd name="T5" fmla="*/ 113 h 334"/>
                    <a:gd name="T6" fmla="*/ 644 w 100"/>
                    <a:gd name="T7" fmla="*/ 235 h 334"/>
                    <a:gd name="T8" fmla="*/ 701 w 100"/>
                    <a:gd name="T9" fmla="*/ 400 h 334"/>
                    <a:gd name="T10" fmla="*/ 751 w 100"/>
                    <a:gd name="T11" fmla="*/ 604 h 334"/>
                    <a:gd name="T12" fmla="*/ 800 w 100"/>
                    <a:gd name="T13" fmla="*/ 837 h 334"/>
                    <a:gd name="T14" fmla="*/ 816 w 100"/>
                    <a:gd name="T15" fmla="*/ 1084 h 334"/>
                    <a:gd name="T16" fmla="*/ 824 w 100"/>
                    <a:gd name="T17" fmla="*/ 1360 h 334"/>
                    <a:gd name="T18" fmla="*/ 824 w 100"/>
                    <a:gd name="T19" fmla="*/ 1360 h 334"/>
                    <a:gd name="T20" fmla="*/ 816 w 100"/>
                    <a:gd name="T21" fmla="*/ 1636 h 334"/>
                    <a:gd name="T22" fmla="*/ 800 w 100"/>
                    <a:gd name="T23" fmla="*/ 1891 h 334"/>
                    <a:gd name="T24" fmla="*/ 751 w 100"/>
                    <a:gd name="T25" fmla="*/ 2117 h 334"/>
                    <a:gd name="T26" fmla="*/ 701 w 100"/>
                    <a:gd name="T27" fmla="*/ 2320 h 334"/>
                    <a:gd name="T28" fmla="*/ 644 w 100"/>
                    <a:gd name="T29" fmla="*/ 2485 h 334"/>
                    <a:gd name="T30" fmla="*/ 576 w 100"/>
                    <a:gd name="T31" fmla="*/ 2608 h 334"/>
                    <a:gd name="T32" fmla="*/ 493 w 100"/>
                    <a:gd name="T33" fmla="*/ 2688 h 334"/>
                    <a:gd name="T34" fmla="*/ 412 w 100"/>
                    <a:gd name="T35" fmla="*/ 2720 h 334"/>
                    <a:gd name="T36" fmla="*/ 412 w 100"/>
                    <a:gd name="T37" fmla="*/ 2720 h 334"/>
                    <a:gd name="T38" fmla="*/ 331 w 100"/>
                    <a:gd name="T39" fmla="*/ 2688 h 334"/>
                    <a:gd name="T40" fmla="*/ 248 w 100"/>
                    <a:gd name="T41" fmla="*/ 2608 h 334"/>
                    <a:gd name="T42" fmla="*/ 172 w 100"/>
                    <a:gd name="T43" fmla="*/ 2485 h 334"/>
                    <a:gd name="T44" fmla="*/ 115 w 100"/>
                    <a:gd name="T45" fmla="*/ 2320 h 334"/>
                    <a:gd name="T46" fmla="*/ 65 w 100"/>
                    <a:gd name="T47" fmla="*/ 2117 h 334"/>
                    <a:gd name="T48" fmla="*/ 24 w 100"/>
                    <a:gd name="T49" fmla="*/ 1891 h 334"/>
                    <a:gd name="T50" fmla="*/ 8 w 100"/>
                    <a:gd name="T51" fmla="*/ 1636 h 334"/>
                    <a:gd name="T52" fmla="*/ 0 w 100"/>
                    <a:gd name="T53" fmla="*/ 1360 h 334"/>
                    <a:gd name="T54" fmla="*/ 0 w 100"/>
                    <a:gd name="T55" fmla="*/ 1360 h 334"/>
                    <a:gd name="T56" fmla="*/ 8 w 100"/>
                    <a:gd name="T57" fmla="*/ 1084 h 334"/>
                    <a:gd name="T58" fmla="*/ 24 w 100"/>
                    <a:gd name="T59" fmla="*/ 837 h 334"/>
                    <a:gd name="T60" fmla="*/ 65 w 100"/>
                    <a:gd name="T61" fmla="*/ 604 h 334"/>
                    <a:gd name="T62" fmla="*/ 115 w 100"/>
                    <a:gd name="T63" fmla="*/ 400 h 334"/>
                    <a:gd name="T64" fmla="*/ 172 w 100"/>
                    <a:gd name="T65" fmla="*/ 235 h 334"/>
                    <a:gd name="T66" fmla="*/ 248 w 100"/>
                    <a:gd name="T67" fmla="*/ 113 h 334"/>
                    <a:gd name="T68" fmla="*/ 331 w 100"/>
                    <a:gd name="T69" fmla="*/ 32 h 334"/>
                    <a:gd name="T70" fmla="*/ 412 w 100"/>
                    <a:gd name="T71" fmla="*/ 0 h 334"/>
                    <a:gd name="T72" fmla="*/ 412 w 100"/>
                    <a:gd name="T73" fmla="*/ 0 h 3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"/>
                    <a:gd name="T112" fmla="*/ 0 h 334"/>
                    <a:gd name="T113" fmla="*/ 100 w 100"/>
                    <a:gd name="T114" fmla="*/ 334 h 3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" h="334">
                      <a:moveTo>
                        <a:pt x="50" y="0"/>
                      </a:moveTo>
                      <a:lnTo>
                        <a:pt x="60" y="4"/>
                      </a:lnTo>
                      <a:lnTo>
                        <a:pt x="70" y="14"/>
                      </a:lnTo>
                      <a:lnTo>
                        <a:pt x="78" y="29"/>
                      </a:lnTo>
                      <a:lnTo>
                        <a:pt x="85" y="49"/>
                      </a:lnTo>
                      <a:lnTo>
                        <a:pt x="91" y="74"/>
                      </a:lnTo>
                      <a:lnTo>
                        <a:pt x="97" y="103"/>
                      </a:lnTo>
                      <a:lnTo>
                        <a:pt x="99" y="133"/>
                      </a:lnTo>
                      <a:lnTo>
                        <a:pt x="100" y="167"/>
                      </a:lnTo>
                      <a:lnTo>
                        <a:pt x="99" y="201"/>
                      </a:lnTo>
                      <a:lnTo>
                        <a:pt x="97" y="232"/>
                      </a:lnTo>
                      <a:lnTo>
                        <a:pt x="91" y="260"/>
                      </a:lnTo>
                      <a:lnTo>
                        <a:pt x="85" y="285"/>
                      </a:lnTo>
                      <a:lnTo>
                        <a:pt x="78" y="305"/>
                      </a:lnTo>
                      <a:lnTo>
                        <a:pt x="70" y="320"/>
                      </a:lnTo>
                      <a:lnTo>
                        <a:pt x="60" y="330"/>
                      </a:lnTo>
                      <a:lnTo>
                        <a:pt x="50" y="334"/>
                      </a:lnTo>
                      <a:lnTo>
                        <a:pt x="40" y="330"/>
                      </a:lnTo>
                      <a:lnTo>
                        <a:pt x="30" y="320"/>
                      </a:lnTo>
                      <a:lnTo>
                        <a:pt x="21" y="305"/>
                      </a:lnTo>
                      <a:lnTo>
                        <a:pt x="14" y="285"/>
                      </a:lnTo>
                      <a:lnTo>
                        <a:pt x="8" y="260"/>
                      </a:lnTo>
                      <a:lnTo>
                        <a:pt x="3" y="232"/>
                      </a:lnTo>
                      <a:lnTo>
                        <a:pt x="1" y="201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3" y="103"/>
                      </a:lnTo>
                      <a:lnTo>
                        <a:pt x="8" y="74"/>
                      </a:lnTo>
                      <a:lnTo>
                        <a:pt x="14" y="49"/>
                      </a:lnTo>
                      <a:lnTo>
                        <a:pt x="21" y="29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8" name="Freeform 89"/>
                <p:cNvSpPr>
                  <a:spLocks noChangeAspect="1"/>
                </p:cNvSpPr>
                <p:nvPr/>
              </p:nvSpPr>
              <p:spPr bwMode="auto">
                <a:xfrm>
                  <a:off x="3922" y="654"/>
                  <a:ext cx="89" cy="167"/>
                </a:xfrm>
                <a:custGeom>
                  <a:avLst/>
                  <a:gdLst>
                    <a:gd name="T0" fmla="*/ 0 w 44"/>
                    <a:gd name="T1" fmla="*/ 676 h 83"/>
                    <a:gd name="T2" fmla="*/ 32 w 44"/>
                    <a:gd name="T3" fmla="*/ 497 h 83"/>
                    <a:gd name="T4" fmla="*/ 91 w 44"/>
                    <a:gd name="T5" fmla="*/ 284 h 83"/>
                    <a:gd name="T6" fmla="*/ 164 w 44"/>
                    <a:gd name="T7" fmla="*/ 105 h 83"/>
                    <a:gd name="T8" fmla="*/ 249 w 44"/>
                    <a:gd name="T9" fmla="*/ 0 h 83"/>
                    <a:gd name="T10" fmla="*/ 340 w 44"/>
                    <a:gd name="T11" fmla="*/ 16 h 83"/>
                    <a:gd name="T12" fmla="*/ 340 w 44"/>
                    <a:gd name="T13" fmla="*/ 16 h 83"/>
                    <a:gd name="T14" fmla="*/ 364 w 44"/>
                    <a:gd name="T15" fmla="*/ 64 h 83"/>
                    <a:gd name="T16" fmla="*/ 324 w 44"/>
                    <a:gd name="T17" fmla="*/ 97 h 83"/>
                    <a:gd name="T18" fmla="*/ 233 w 44"/>
                    <a:gd name="T19" fmla="*/ 179 h 83"/>
                    <a:gd name="T20" fmla="*/ 123 w 44"/>
                    <a:gd name="T21" fmla="*/ 352 h 83"/>
                    <a:gd name="T22" fmla="*/ 0 w 44"/>
                    <a:gd name="T23" fmla="*/ 676 h 83"/>
                    <a:gd name="T24" fmla="*/ 0 w 44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3"/>
                    <a:gd name="T41" fmla="*/ 44 w 44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3">
                      <a:moveTo>
                        <a:pt x="0" y="83"/>
                      </a:moveTo>
                      <a:lnTo>
                        <a:pt x="4" y="61"/>
                      </a:lnTo>
                      <a:lnTo>
                        <a:pt x="11" y="35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4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92" name="Group 90"/>
            <p:cNvGrpSpPr>
              <a:grpSpLocks/>
            </p:cNvGrpSpPr>
            <p:nvPr/>
          </p:nvGrpSpPr>
          <p:grpSpPr bwMode="auto">
            <a:xfrm>
              <a:off x="6600826" y="1524000"/>
              <a:ext cx="1507535" cy="1628776"/>
              <a:chOff x="3696" y="960"/>
              <a:chExt cx="844" cy="1026"/>
            </a:xfrm>
          </p:grpSpPr>
          <p:sp>
            <p:nvSpPr>
              <p:cNvPr id="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226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129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35" y="1878"/>
                <a:ext cx="14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96" name="Group 94"/>
              <p:cNvGrpSpPr>
                <a:grpSpLocks/>
              </p:cNvGrpSpPr>
              <p:nvPr/>
            </p:nvGrpSpPr>
            <p:grpSpPr bwMode="auto">
              <a:xfrm>
                <a:off x="3696" y="960"/>
                <a:ext cx="844" cy="1026"/>
                <a:chOff x="3696" y="960"/>
                <a:chExt cx="844" cy="1026"/>
              </a:xfrm>
            </p:grpSpPr>
            <p:sp>
              <p:nvSpPr>
                <p:cNvPr id="9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8" y="1856"/>
                  <a:ext cx="315" cy="46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" pitchFamily="18" charset="0"/>
                  </a:endParaRPr>
                </a:p>
              </p:txBody>
            </p:sp>
            <p:sp>
              <p:nvSpPr>
                <p:cNvPr id="9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  <p:sp>
              <p:nvSpPr>
                <p:cNvPr id="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006" y="1772"/>
                  <a:ext cx="241" cy="2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0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6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1" name="Freeform 99"/>
                <p:cNvSpPr>
                  <a:spLocks noChangeAspect="1"/>
                </p:cNvSpPr>
                <p:nvPr/>
              </p:nvSpPr>
              <p:spPr bwMode="auto">
                <a:xfrm>
                  <a:off x="3978" y="960"/>
                  <a:ext cx="307" cy="118"/>
                </a:xfrm>
                <a:custGeom>
                  <a:avLst/>
                  <a:gdLst>
                    <a:gd name="T0" fmla="*/ 1081 w 152"/>
                    <a:gd name="T1" fmla="*/ 288 h 59"/>
                    <a:gd name="T2" fmla="*/ 1081 w 152"/>
                    <a:gd name="T3" fmla="*/ 0 h 59"/>
                    <a:gd name="T4" fmla="*/ 1012 w 152"/>
                    <a:gd name="T5" fmla="*/ 0 h 59"/>
                    <a:gd name="T6" fmla="*/ 1012 w 152"/>
                    <a:gd name="T7" fmla="*/ 288 h 59"/>
                    <a:gd name="T8" fmla="*/ 685 w 152"/>
                    <a:gd name="T9" fmla="*/ 288 h 59"/>
                    <a:gd name="T10" fmla="*/ 685 w 152"/>
                    <a:gd name="T11" fmla="*/ 0 h 59"/>
                    <a:gd name="T12" fmla="*/ 616 w 152"/>
                    <a:gd name="T13" fmla="*/ 0 h 59"/>
                    <a:gd name="T14" fmla="*/ 616 w 152"/>
                    <a:gd name="T15" fmla="*/ 288 h 59"/>
                    <a:gd name="T16" fmla="*/ 289 w 152"/>
                    <a:gd name="T17" fmla="*/ 288 h 59"/>
                    <a:gd name="T18" fmla="*/ 289 w 152"/>
                    <a:gd name="T19" fmla="*/ 0 h 59"/>
                    <a:gd name="T20" fmla="*/ 232 w 152"/>
                    <a:gd name="T21" fmla="*/ 0 h 59"/>
                    <a:gd name="T22" fmla="*/ 232 w 152"/>
                    <a:gd name="T23" fmla="*/ 288 h 59"/>
                    <a:gd name="T24" fmla="*/ 0 w 152"/>
                    <a:gd name="T25" fmla="*/ 288 h 59"/>
                    <a:gd name="T26" fmla="*/ 0 w 152"/>
                    <a:gd name="T27" fmla="*/ 472 h 59"/>
                    <a:gd name="T28" fmla="*/ 1252 w 152"/>
                    <a:gd name="T29" fmla="*/ 472 h 59"/>
                    <a:gd name="T30" fmla="*/ 1252 w 152"/>
                    <a:gd name="T31" fmla="*/ 288 h 59"/>
                    <a:gd name="T32" fmla="*/ 1081 w 152"/>
                    <a:gd name="T33" fmla="*/ 288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2"/>
                    <a:gd name="T52" fmla="*/ 0 h 59"/>
                    <a:gd name="T53" fmla="*/ 152 w 152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2" h="59">
                      <a:moveTo>
                        <a:pt x="131" y="36"/>
                      </a:moveTo>
                      <a:lnTo>
                        <a:pt x="131" y="0"/>
                      </a:lnTo>
                      <a:lnTo>
                        <a:pt x="123" y="0"/>
                      </a:lnTo>
                      <a:lnTo>
                        <a:pt x="123" y="36"/>
                      </a:lnTo>
                      <a:lnTo>
                        <a:pt x="83" y="36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5" y="36"/>
                      </a:lnTo>
                      <a:lnTo>
                        <a:pt x="35" y="3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36"/>
                      </a:lnTo>
                      <a:lnTo>
                        <a:pt x="0" y="36"/>
                      </a:lnTo>
                      <a:lnTo>
                        <a:pt x="0" y="59"/>
                      </a:lnTo>
                      <a:lnTo>
                        <a:pt x="152" y="59"/>
                      </a:lnTo>
                      <a:lnTo>
                        <a:pt x="152" y="36"/>
                      </a:lnTo>
                      <a:lnTo>
                        <a:pt x="131" y="36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19050" cmpd="sng">
                  <a:solidFill>
                    <a:srgbClr val="4376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2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978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9" y="1162"/>
                  <a:ext cx="241" cy="1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4" name="Text Box 1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969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5805271" y="4870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703" y="3989891"/>
            <a:ext cx="728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E0C1FF"/>
                </a:solidFill>
                <a:latin typeface="Times New Roman"/>
                <a:cs typeface="Times New Roman"/>
              </a:rPr>
              <a:t>Helicase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binds to DNA sequences called origins and unwinds DNA strands.</a:t>
            </a: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C285FF"/>
                </a:solidFill>
                <a:latin typeface="Times New Roman"/>
                <a:cs typeface="Times New Roman"/>
              </a:rPr>
              <a:t>Single-Stranded</a:t>
            </a:r>
            <a:r>
              <a:rPr lang="en-US" sz="2200" b="1" dirty="0">
                <a:latin typeface="Times New Roman"/>
                <a:cs typeface="Times New Roman"/>
              </a:rPr>
              <a:t> binding proteins</a:t>
            </a:r>
            <a:r>
              <a:rPr lang="en-US" sz="2200" dirty="0">
                <a:latin typeface="Times New Roman"/>
                <a:cs typeface="Times New Roman"/>
              </a:rPr>
              <a:t> prevent single strands from rewinding.</a:t>
            </a:r>
          </a:p>
          <a:p>
            <a:pPr algn="just">
              <a:buClr>
                <a:schemeClr val="accent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 err="1">
                <a:solidFill>
                  <a:srgbClr val="E62C00"/>
                </a:solidFill>
                <a:latin typeface="Times New Roman"/>
                <a:cs typeface="Times New Roman"/>
              </a:rPr>
              <a:t>Primase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makes a short segment of </a:t>
            </a:r>
            <a:r>
              <a:rPr lang="en-US" sz="2200" b="1" dirty="0">
                <a:solidFill>
                  <a:srgbClr val="009900"/>
                </a:solidFill>
                <a:latin typeface="Times New Roman"/>
                <a:cs typeface="Times New Roman"/>
              </a:rPr>
              <a:t>RNA primer</a:t>
            </a:r>
            <a:r>
              <a:rPr lang="en-US" sz="2200" dirty="0">
                <a:latin typeface="Times New Roman"/>
                <a:cs typeface="Times New Roman"/>
              </a:rPr>
              <a:t> complementary to the DNA.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endParaRPr lang="en-US" b="1" dirty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b="1" dirty="0">
                <a:solidFill>
                  <a:srgbClr val="C285FF"/>
                </a:solidFill>
                <a:latin typeface="Times New Roman"/>
                <a:cs typeface="Times New Roman"/>
              </a:rPr>
              <a:t>DNA polymerase: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 Adds DNA nucleotides to the RNA primer.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 Proofreads bases added and replaces incorrect nucleotides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024485" y="1583604"/>
            <a:ext cx="6236199" cy="2160000"/>
            <a:chOff x="360" y="725"/>
            <a:chExt cx="4656" cy="18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100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104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478 w 154"/>
                    <a:gd name="T1" fmla="*/ 637 h 284"/>
                    <a:gd name="T2" fmla="*/ 504 w 154"/>
                    <a:gd name="T3" fmla="*/ 688 h 284"/>
                    <a:gd name="T4" fmla="*/ 519 w 154"/>
                    <a:gd name="T5" fmla="*/ 748 h 284"/>
                    <a:gd name="T6" fmla="*/ 519 w 154"/>
                    <a:gd name="T7" fmla="*/ 819 h 284"/>
                    <a:gd name="T8" fmla="*/ 499 w 154"/>
                    <a:gd name="T9" fmla="*/ 883 h 284"/>
                    <a:gd name="T10" fmla="*/ 452 w 154"/>
                    <a:gd name="T11" fmla="*/ 936 h 284"/>
                    <a:gd name="T12" fmla="*/ 366 w 154"/>
                    <a:gd name="T13" fmla="*/ 958 h 284"/>
                    <a:gd name="T14" fmla="*/ 366 w 154"/>
                    <a:gd name="T15" fmla="*/ 958 h 284"/>
                    <a:gd name="T16" fmla="*/ 261 w 154"/>
                    <a:gd name="T17" fmla="*/ 945 h 284"/>
                    <a:gd name="T18" fmla="*/ 175 w 154"/>
                    <a:gd name="T19" fmla="*/ 904 h 284"/>
                    <a:gd name="T20" fmla="*/ 108 w 154"/>
                    <a:gd name="T21" fmla="*/ 839 h 284"/>
                    <a:gd name="T22" fmla="*/ 58 w 154"/>
                    <a:gd name="T23" fmla="*/ 770 h 284"/>
                    <a:gd name="T24" fmla="*/ 27 w 154"/>
                    <a:gd name="T25" fmla="*/ 703 h 284"/>
                    <a:gd name="T26" fmla="*/ 6 w 154"/>
                    <a:gd name="T27" fmla="*/ 657 h 284"/>
                    <a:gd name="T28" fmla="*/ 0 w 154"/>
                    <a:gd name="T29" fmla="*/ 640 h 284"/>
                    <a:gd name="T30" fmla="*/ 0 w 154"/>
                    <a:gd name="T31" fmla="*/ 640 h 284"/>
                    <a:gd name="T32" fmla="*/ 0 w 154"/>
                    <a:gd name="T33" fmla="*/ 318 h 284"/>
                    <a:gd name="T34" fmla="*/ 0 w 154"/>
                    <a:gd name="T35" fmla="*/ 318 h 284"/>
                    <a:gd name="T36" fmla="*/ 6 w 154"/>
                    <a:gd name="T37" fmla="*/ 300 h 284"/>
                    <a:gd name="T38" fmla="*/ 27 w 154"/>
                    <a:gd name="T39" fmla="*/ 252 h 284"/>
                    <a:gd name="T40" fmla="*/ 58 w 154"/>
                    <a:gd name="T41" fmla="*/ 189 h 284"/>
                    <a:gd name="T42" fmla="*/ 108 w 154"/>
                    <a:gd name="T43" fmla="*/ 118 h 284"/>
                    <a:gd name="T44" fmla="*/ 175 w 154"/>
                    <a:gd name="T45" fmla="*/ 58 h 284"/>
                    <a:gd name="T46" fmla="*/ 261 w 154"/>
                    <a:gd name="T47" fmla="*/ 13 h 284"/>
                    <a:gd name="T48" fmla="*/ 366 w 154"/>
                    <a:gd name="T49" fmla="*/ 0 h 284"/>
                    <a:gd name="T50" fmla="*/ 366 w 154"/>
                    <a:gd name="T51" fmla="*/ 0 h 284"/>
                    <a:gd name="T52" fmla="*/ 452 w 154"/>
                    <a:gd name="T53" fmla="*/ 22 h 284"/>
                    <a:gd name="T54" fmla="*/ 499 w 154"/>
                    <a:gd name="T55" fmla="*/ 75 h 284"/>
                    <a:gd name="T56" fmla="*/ 519 w 154"/>
                    <a:gd name="T57" fmla="*/ 136 h 284"/>
                    <a:gd name="T58" fmla="*/ 519 w 154"/>
                    <a:gd name="T59" fmla="*/ 204 h 284"/>
                    <a:gd name="T60" fmla="*/ 504 w 154"/>
                    <a:gd name="T61" fmla="*/ 271 h 284"/>
                    <a:gd name="T62" fmla="*/ 478 w 154"/>
                    <a:gd name="T63" fmla="*/ 318 h 284"/>
                    <a:gd name="T64" fmla="*/ 478 w 154"/>
                    <a:gd name="T65" fmla="*/ 318 h 284"/>
                    <a:gd name="T66" fmla="*/ 478 w 154"/>
                    <a:gd name="T67" fmla="*/ 401 h 284"/>
                    <a:gd name="T68" fmla="*/ 478 w 154"/>
                    <a:gd name="T69" fmla="*/ 555 h 284"/>
                    <a:gd name="T70" fmla="*/ 478 w 154"/>
                    <a:gd name="T71" fmla="*/ 637 h 284"/>
                    <a:gd name="T72" fmla="*/ 478 w 154"/>
                    <a:gd name="T73" fmla="*/ 637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148 h 44"/>
                    <a:gd name="T2" fmla="*/ 60 w 82"/>
                    <a:gd name="T3" fmla="*/ 88 h 44"/>
                    <a:gd name="T4" fmla="*/ 144 w 82"/>
                    <a:gd name="T5" fmla="*/ 43 h 44"/>
                    <a:gd name="T6" fmla="*/ 236 w 82"/>
                    <a:gd name="T7" fmla="*/ 32 h 44"/>
                    <a:gd name="T8" fmla="*/ 236 w 82"/>
                    <a:gd name="T9" fmla="*/ 32 h 44"/>
                    <a:gd name="T10" fmla="*/ 262 w 82"/>
                    <a:gd name="T11" fmla="*/ 22 h 44"/>
                    <a:gd name="T12" fmla="*/ 276 w 82"/>
                    <a:gd name="T13" fmla="*/ 9 h 44"/>
                    <a:gd name="T14" fmla="*/ 240 w 82"/>
                    <a:gd name="T15" fmla="*/ 0 h 44"/>
                    <a:gd name="T16" fmla="*/ 240 w 82"/>
                    <a:gd name="T17" fmla="*/ 0 h 44"/>
                    <a:gd name="T18" fmla="*/ 104 w 82"/>
                    <a:gd name="T19" fmla="*/ 32 h 44"/>
                    <a:gd name="T20" fmla="*/ 22 w 82"/>
                    <a:gd name="T21" fmla="*/ 108 h 44"/>
                    <a:gd name="T22" fmla="*/ 0 w 82"/>
                    <a:gd name="T23" fmla="*/ 148 h 44"/>
                    <a:gd name="T24" fmla="*/ 0 w 82"/>
                    <a:gd name="T25" fmla="*/ 148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92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94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98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40 w 154"/>
                      <a:gd name="T1" fmla="*/ 647 h 284"/>
                      <a:gd name="T2" fmla="*/ 15 w 154"/>
                      <a:gd name="T3" fmla="*/ 695 h 284"/>
                      <a:gd name="T4" fmla="*/ 0 w 154"/>
                      <a:gd name="T5" fmla="*/ 758 h 284"/>
                      <a:gd name="T6" fmla="*/ 0 w 154"/>
                      <a:gd name="T7" fmla="*/ 830 h 284"/>
                      <a:gd name="T8" fmla="*/ 21 w 154"/>
                      <a:gd name="T9" fmla="*/ 893 h 284"/>
                      <a:gd name="T10" fmla="*/ 67 w 154"/>
                      <a:gd name="T11" fmla="*/ 944 h 284"/>
                      <a:gd name="T12" fmla="*/ 151 w 154"/>
                      <a:gd name="T13" fmla="*/ 965 h 284"/>
                      <a:gd name="T14" fmla="*/ 151 w 154"/>
                      <a:gd name="T15" fmla="*/ 965 h 284"/>
                      <a:gd name="T16" fmla="*/ 261 w 154"/>
                      <a:gd name="T17" fmla="*/ 953 h 284"/>
                      <a:gd name="T18" fmla="*/ 345 w 154"/>
                      <a:gd name="T19" fmla="*/ 911 h 284"/>
                      <a:gd name="T20" fmla="*/ 411 w 154"/>
                      <a:gd name="T21" fmla="*/ 845 h 284"/>
                      <a:gd name="T22" fmla="*/ 463 w 154"/>
                      <a:gd name="T23" fmla="*/ 777 h 284"/>
                      <a:gd name="T24" fmla="*/ 492 w 154"/>
                      <a:gd name="T25" fmla="*/ 714 h 284"/>
                      <a:gd name="T26" fmla="*/ 513 w 154"/>
                      <a:gd name="T27" fmla="*/ 668 h 284"/>
                      <a:gd name="T28" fmla="*/ 519 w 154"/>
                      <a:gd name="T29" fmla="*/ 647 h 284"/>
                      <a:gd name="T30" fmla="*/ 519 w 154"/>
                      <a:gd name="T31" fmla="*/ 647 h 284"/>
                      <a:gd name="T32" fmla="*/ 519 w 154"/>
                      <a:gd name="T33" fmla="*/ 323 h 284"/>
                      <a:gd name="T34" fmla="*/ 519 w 154"/>
                      <a:gd name="T35" fmla="*/ 323 h 284"/>
                      <a:gd name="T36" fmla="*/ 513 w 154"/>
                      <a:gd name="T37" fmla="*/ 302 h 284"/>
                      <a:gd name="T38" fmla="*/ 492 w 154"/>
                      <a:gd name="T39" fmla="*/ 256 h 284"/>
                      <a:gd name="T40" fmla="*/ 463 w 154"/>
                      <a:gd name="T41" fmla="*/ 189 h 284"/>
                      <a:gd name="T42" fmla="*/ 411 w 154"/>
                      <a:gd name="T43" fmla="*/ 120 h 284"/>
                      <a:gd name="T44" fmla="*/ 345 w 154"/>
                      <a:gd name="T45" fmla="*/ 59 h 284"/>
                      <a:gd name="T46" fmla="*/ 261 w 154"/>
                      <a:gd name="T47" fmla="*/ 14 h 284"/>
                      <a:gd name="T48" fmla="*/ 151 w 154"/>
                      <a:gd name="T49" fmla="*/ 0 h 284"/>
                      <a:gd name="T50" fmla="*/ 151 w 154"/>
                      <a:gd name="T51" fmla="*/ 0 h 284"/>
                      <a:gd name="T52" fmla="*/ 67 w 154"/>
                      <a:gd name="T53" fmla="*/ 26 h 284"/>
                      <a:gd name="T54" fmla="*/ 21 w 154"/>
                      <a:gd name="T55" fmla="*/ 75 h 284"/>
                      <a:gd name="T56" fmla="*/ 0 w 154"/>
                      <a:gd name="T57" fmla="*/ 140 h 284"/>
                      <a:gd name="T58" fmla="*/ 0 w 154"/>
                      <a:gd name="T59" fmla="*/ 210 h 284"/>
                      <a:gd name="T60" fmla="*/ 15 w 154"/>
                      <a:gd name="T61" fmla="*/ 275 h 284"/>
                      <a:gd name="T62" fmla="*/ 40 w 154"/>
                      <a:gd name="T63" fmla="*/ 323 h 284"/>
                      <a:gd name="T64" fmla="*/ 40 w 154"/>
                      <a:gd name="T65" fmla="*/ 323 h 284"/>
                      <a:gd name="T66" fmla="*/ 40 w 154"/>
                      <a:gd name="T67" fmla="*/ 407 h 284"/>
                      <a:gd name="T68" fmla="*/ 40 w 154"/>
                      <a:gd name="T69" fmla="*/ 561 h 284"/>
                      <a:gd name="T70" fmla="*/ 40 w 154"/>
                      <a:gd name="T71" fmla="*/ 647 h 284"/>
                      <a:gd name="T72" fmla="*/ 40 w 154"/>
                      <a:gd name="T73" fmla="*/ 64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9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162 w 48"/>
                      <a:gd name="T1" fmla="*/ 0 h 67"/>
                      <a:gd name="T2" fmla="*/ 68 w 48"/>
                      <a:gd name="T3" fmla="*/ 19 h 67"/>
                      <a:gd name="T4" fmla="*/ 18 w 48"/>
                      <a:gd name="T5" fmla="*/ 73 h 67"/>
                      <a:gd name="T6" fmla="*/ 0 w 48"/>
                      <a:gd name="T7" fmla="*/ 143 h 67"/>
                      <a:gd name="T8" fmla="*/ 14 w 48"/>
                      <a:gd name="T9" fmla="*/ 213 h 67"/>
                      <a:gd name="T10" fmla="*/ 14 w 48"/>
                      <a:gd name="T11" fmla="*/ 213 h 67"/>
                      <a:gd name="T12" fmla="*/ 18 w 48"/>
                      <a:gd name="T13" fmla="*/ 216 h 67"/>
                      <a:gd name="T14" fmla="*/ 21 w 48"/>
                      <a:gd name="T15" fmla="*/ 221 h 67"/>
                      <a:gd name="T16" fmla="*/ 27 w 48"/>
                      <a:gd name="T17" fmla="*/ 222 h 67"/>
                      <a:gd name="T18" fmla="*/ 27 w 48"/>
                      <a:gd name="T19" fmla="*/ 222 h 67"/>
                      <a:gd name="T20" fmla="*/ 33 w 48"/>
                      <a:gd name="T21" fmla="*/ 221 h 67"/>
                      <a:gd name="T22" fmla="*/ 39 w 48"/>
                      <a:gd name="T23" fmla="*/ 216 h 67"/>
                      <a:gd name="T24" fmla="*/ 39 w 48"/>
                      <a:gd name="T25" fmla="*/ 209 h 67"/>
                      <a:gd name="T26" fmla="*/ 39 w 48"/>
                      <a:gd name="T27" fmla="*/ 209 h 67"/>
                      <a:gd name="T28" fmla="*/ 33 w 48"/>
                      <a:gd name="T29" fmla="*/ 127 h 67"/>
                      <a:gd name="T30" fmla="*/ 68 w 48"/>
                      <a:gd name="T31" fmla="*/ 46 h 67"/>
                      <a:gd name="T32" fmla="*/ 162 w 48"/>
                      <a:gd name="T33" fmla="*/ 0 h 67"/>
                      <a:gd name="T34" fmla="*/ 162 w 48"/>
                      <a:gd name="T35" fmla="*/ 0 h 67"/>
                      <a:gd name="T36" fmla="*/ 162 w 48"/>
                      <a:gd name="T37" fmla="*/ 0 h 67"/>
                      <a:gd name="T38" fmla="*/ 162 w 48"/>
                      <a:gd name="T39" fmla="*/ 0 h 67"/>
                      <a:gd name="T40" fmla="*/ 162 w 48"/>
                      <a:gd name="T41" fmla="*/ 0 h 67"/>
                      <a:gd name="T42" fmla="*/ 162 w 48"/>
                      <a:gd name="T43" fmla="*/ 0 h 67"/>
                      <a:gd name="T44" fmla="*/ 162 w 48"/>
                      <a:gd name="T45" fmla="*/ 0 h 67"/>
                      <a:gd name="T46" fmla="*/ 162 w 48"/>
                      <a:gd name="T47" fmla="*/ 0 h 67"/>
                      <a:gd name="T48" fmla="*/ 162 w 48"/>
                      <a:gd name="T49" fmla="*/ 0 h 67"/>
                      <a:gd name="T50" fmla="*/ 162 w 48"/>
                      <a:gd name="T51" fmla="*/ 0 h 67"/>
                      <a:gd name="T52" fmla="*/ 162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0" y="725"/>
              <a:ext cx="4656" cy="1672"/>
              <a:chOff x="360" y="725"/>
              <a:chExt cx="4656" cy="1672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14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Overall direction</a:t>
                </a:r>
              </a:p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of replication</a:t>
                </a:r>
              </a:p>
            </p:txBody>
          </p:sp>
          <p:sp>
            <p:nvSpPr>
              <p:cNvPr id="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12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417 w 152"/>
                  <a:gd name="T1" fmla="*/ 395 h 59"/>
                  <a:gd name="T2" fmla="*/ 1417 w 152"/>
                  <a:gd name="T3" fmla="*/ 0 h 59"/>
                  <a:gd name="T4" fmla="*/ 1329 w 152"/>
                  <a:gd name="T5" fmla="*/ 0 h 59"/>
                  <a:gd name="T6" fmla="*/ 1329 w 152"/>
                  <a:gd name="T7" fmla="*/ 395 h 59"/>
                  <a:gd name="T8" fmla="*/ 895 w 152"/>
                  <a:gd name="T9" fmla="*/ 395 h 59"/>
                  <a:gd name="T10" fmla="*/ 895 w 152"/>
                  <a:gd name="T11" fmla="*/ 0 h 59"/>
                  <a:gd name="T12" fmla="*/ 811 w 152"/>
                  <a:gd name="T13" fmla="*/ 0 h 59"/>
                  <a:gd name="T14" fmla="*/ 811 w 152"/>
                  <a:gd name="T15" fmla="*/ 395 h 59"/>
                  <a:gd name="T16" fmla="*/ 376 w 152"/>
                  <a:gd name="T17" fmla="*/ 395 h 59"/>
                  <a:gd name="T18" fmla="*/ 376 w 152"/>
                  <a:gd name="T19" fmla="*/ 0 h 59"/>
                  <a:gd name="T20" fmla="*/ 303 w 152"/>
                  <a:gd name="T21" fmla="*/ 0 h 59"/>
                  <a:gd name="T22" fmla="*/ 303 w 152"/>
                  <a:gd name="T23" fmla="*/ 395 h 59"/>
                  <a:gd name="T24" fmla="*/ 0 w 152"/>
                  <a:gd name="T25" fmla="*/ 395 h 59"/>
                  <a:gd name="T26" fmla="*/ 0 w 152"/>
                  <a:gd name="T27" fmla="*/ 646 h 59"/>
                  <a:gd name="T28" fmla="*/ 1642 w 152"/>
                  <a:gd name="T29" fmla="*/ 646 h 59"/>
                  <a:gd name="T30" fmla="*/ 1642 w 152"/>
                  <a:gd name="T31" fmla="*/ 395 h 59"/>
                  <a:gd name="T32" fmla="*/ 1417 w 152"/>
                  <a:gd name="T33" fmla="*/ 395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223 w 226"/>
                  <a:gd name="T1" fmla="*/ 0 h 288"/>
                  <a:gd name="T2" fmla="*/ 1438 w 226"/>
                  <a:gd name="T3" fmla="*/ 20 h 288"/>
                  <a:gd name="T4" fmla="*/ 1644 w 226"/>
                  <a:gd name="T5" fmla="*/ 101 h 288"/>
                  <a:gd name="T6" fmla="*/ 1841 w 226"/>
                  <a:gd name="T7" fmla="*/ 226 h 288"/>
                  <a:gd name="T8" fmla="*/ 2018 w 226"/>
                  <a:gd name="T9" fmla="*/ 380 h 288"/>
                  <a:gd name="T10" fmla="*/ 2153 w 226"/>
                  <a:gd name="T11" fmla="*/ 570 h 288"/>
                  <a:gd name="T12" fmla="*/ 2277 w 226"/>
                  <a:gd name="T13" fmla="*/ 796 h 288"/>
                  <a:gd name="T14" fmla="*/ 2374 w 226"/>
                  <a:gd name="T15" fmla="*/ 1051 h 288"/>
                  <a:gd name="T16" fmla="*/ 2427 w 226"/>
                  <a:gd name="T17" fmla="*/ 1319 h 288"/>
                  <a:gd name="T18" fmla="*/ 2447 w 226"/>
                  <a:gd name="T19" fmla="*/ 1610 h 288"/>
                  <a:gd name="T20" fmla="*/ 2447 w 226"/>
                  <a:gd name="T21" fmla="*/ 1610 h 288"/>
                  <a:gd name="T22" fmla="*/ 2427 w 226"/>
                  <a:gd name="T23" fmla="*/ 1901 h 288"/>
                  <a:gd name="T24" fmla="*/ 2374 w 226"/>
                  <a:gd name="T25" fmla="*/ 2169 h 288"/>
                  <a:gd name="T26" fmla="*/ 2277 w 226"/>
                  <a:gd name="T27" fmla="*/ 2415 h 288"/>
                  <a:gd name="T28" fmla="*/ 2153 w 226"/>
                  <a:gd name="T29" fmla="*/ 2650 h 288"/>
                  <a:gd name="T30" fmla="*/ 2018 w 226"/>
                  <a:gd name="T31" fmla="*/ 2840 h 288"/>
                  <a:gd name="T32" fmla="*/ 1841 w 226"/>
                  <a:gd name="T33" fmla="*/ 2994 h 288"/>
                  <a:gd name="T34" fmla="*/ 1644 w 226"/>
                  <a:gd name="T35" fmla="*/ 3119 h 288"/>
                  <a:gd name="T36" fmla="*/ 1438 w 226"/>
                  <a:gd name="T37" fmla="*/ 3200 h 288"/>
                  <a:gd name="T38" fmla="*/ 1223 w 226"/>
                  <a:gd name="T39" fmla="*/ 3220 h 288"/>
                  <a:gd name="T40" fmla="*/ 1223 w 226"/>
                  <a:gd name="T41" fmla="*/ 3220 h 288"/>
                  <a:gd name="T42" fmla="*/ 1009 w 226"/>
                  <a:gd name="T43" fmla="*/ 3200 h 288"/>
                  <a:gd name="T44" fmla="*/ 792 w 226"/>
                  <a:gd name="T45" fmla="*/ 3119 h 288"/>
                  <a:gd name="T46" fmla="*/ 606 w 226"/>
                  <a:gd name="T47" fmla="*/ 2994 h 288"/>
                  <a:gd name="T48" fmla="*/ 431 w 226"/>
                  <a:gd name="T49" fmla="*/ 2840 h 288"/>
                  <a:gd name="T50" fmla="*/ 294 w 226"/>
                  <a:gd name="T51" fmla="*/ 2650 h 288"/>
                  <a:gd name="T52" fmla="*/ 162 w 226"/>
                  <a:gd name="T53" fmla="*/ 2415 h 288"/>
                  <a:gd name="T54" fmla="*/ 73 w 226"/>
                  <a:gd name="T55" fmla="*/ 2169 h 288"/>
                  <a:gd name="T56" fmla="*/ 20 w 226"/>
                  <a:gd name="T57" fmla="*/ 1901 h 288"/>
                  <a:gd name="T58" fmla="*/ 0 w 226"/>
                  <a:gd name="T59" fmla="*/ 1610 h 288"/>
                  <a:gd name="T60" fmla="*/ 0 w 226"/>
                  <a:gd name="T61" fmla="*/ 1610 h 288"/>
                  <a:gd name="T62" fmla="*/ 20 w 226"/>
                  <a:gd name="T63" fmla="*/ 1319 h 288"/>
                  <a:gd name="T64" fmla="*/ 73 w 226"/>
                  <a:gd name="T65" fmla="*/ 1051 h 288"/>
                  <a:gd name="T66" fmla="*/ 162 w 226"/>
                  <a:gd name="T67" fmla="*/ 796 h 288"/>
                  <a:gd name="T68" fmla="*/ 294 w 226"/>
                  <a:gd name="T69" fmla="*/ 570 h 288"/>
                  <a:gd name="T70" fmla="*/ 431 w 226"/>
                  <a:gd name="T71" fmla="*/ 380 h 288"/>
                  <a:gd name="T72" fmla="*/ 606 w 226"/>
                  <a:gd name="T73" fmla="*/ 226 h 288"/>
                  <a:gd name="T74" fmla="*/ 792 w 226"/>
                  <a:gd name="T75" fmla="*/ 101 h 288"/>
                  <a:gd name="T76" fmla="*/ 1009 w 226"/>
                  <a:gd name="T77" fmla="*/ 20 h 288"/>
                  <a:gd name="T78" fmla="*/ 1223 w 226"/>
                  <a:gd name="T79" fmla="*/ 0 h 288"/>
                  <a:gd name="T80" fmla="*/ 122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92 w 45"/>
                  <a:gd name="T1" fmla="*/ 1210 h 135"/>
                  <a:gd name="T2" fmla="*/ 286 w 45"/>
                  <a:gd name="T3" fmla="*/ 1076 h 135"/>
                  <a:gd name="T4" fmla="*/ 202 w 45"/>
                  <a:gd name="T5" fmla="*/ 931 h 135"/>
                  <a:gd name="T6" fmla="*/ 161 w 45"/>
                  <a:gd name="T7" fmla="*/ 740 h 135"/>
                  <a:gd name="T8" fmla="*/ 161 w 45"/>
                  <a:gd name="T9" fmla="*/ 740 h 135"/>
                  <a:gd name="T10" fmla="*/ 202 w 45"/>
                  <a:gd name="T11" fmla="*/ 570 h 135"/>
                  <a:gd name="T12" fmla="*/ 286 w 45"/>
                  <a:gd name="T13" fmla="*/ 425 h 135"/>
                  <a:gd name="T14" fmla="*/ 392 w 45"/>
                  <a:gd name="T15" fmla="*/ 300 h 135"/>
                  <a:gd name="T16" fmla="*/ 392 w 45"/>
                  <a:gd name="T17" fmla="*/ 300 h 135"/>
                  <a:gd name="T18" fmla="*/ 444 w 45"/>
                  <a:gd name="T19" fmla="*/ 215 h 135"/>
                  <a:gd name="T20" fmla="*/ 460 w 45"/>
                  <a:gd name="T21" fmla="*/ 101 h 135"/>
                  <a:gd name="T22" fmla="*/ 480 w 45"/>
                  <a:gd name="T23" fmla="*/ 0 h 135"/>
                  <a:gd name="T24" fmla="*/ 480 w 45"/>
                  <a:gd name="T25" fmla="*/ 0 h 135"/>
                  <a:gd name="T26" fmla="*/ 460 w 45"/>
                  <a:gd name="T27" fmla="*/ 81 h 135"/>
                  <a:gd name="T28" fmla="*/ 460 w 45"/>
                  <a:gd name="T29" fmla="*/ 101 h 135"/>
                  <a:gd name="T30" fmla="*/ 480 w 45"/>
                  <a:gd name="T31" fmla="*/ 0 h 135"/>
                  <a:gd name="T32" fmla="*/ 480 w 45"/>
                  <a:gd name="T33" fmla="*/ 0 h 135"/>
                  <a:gd name="T34" fmla="*/ 480 w 45"/>
                  <a:gd name="T35" fmla="*/ 0 h 135"/>
                  <a:gd name="T36" fmla="*/ 480 w 45"/>
                  <a:gd name="T37" fmla="*/ 0 h 135"/>
                  <a:gd name="T38" fmla="*/ 480 w 45"/>
                  <a:gd name="T39" fmla="*/ 0 h 135"/>
                  <a:gd name="T40" fmla="*/ 480 w 45"/>
                  <a:gd name="T41" fmla="*/ 0 h 135"/>
                  <a:gd name="T42" fmla="*/ 444 w 45"/>
                  <a:gd name="T43" fmla="*/ 89 h 135"/>
                  <a:gd name="T44" fmla="*/ 416 w 45"/>
                  <a:gd name="T45" fmla="*/ 190 h 135"/>
                  <a:gd name="T46" fmla="*/ 363 w 45"/>
                  <a:gd name="T47" fmla="*/ 271 h 135"/>
                  <a:gd name="T48" fmla="*/ 363 w 45"/>
                  <a:gd name="T49" fmla="*/ 271 h 135"/>
                  <a:gd name="T50" fmla="*/ 178 w 45"/>
                  <a:gd name="T51" fmla="*/ 405 h 135"/>
                  <a:gd name="T52" fmla="*/ 44 w 45"/>
                  <a:gd name="T53" fmla="*/ 579 h 135"/>
                  <a:gd name="T54" fmla="*/ 0 w 45"/>
                  <a:gd name="T55" fmla="*/ 796 h 135"/>
                  <a:gd name="T56" fmla="*/ 0 w 45"/>
                  <a:gd name="T57" fmla="*/ 796 h 135"/>
                  <a:gd name="T58" fmla="*/ 0 w 45"/>
                  <a:gd name="T59" fmla="*/ 796 h 135"/>
                  <a:gd name="T60" fmla="*/ 0 w 45"/>
                  <a:gd name="T61" fmla="*/ 796 h 135"/>
                  <a:gd name="T62" fmla="*/ 0 w 45"/>
                  <a:gd name="T63" fmla="*/ 805 h 135"/>
                  <a:gd name="T64" fmla="*/ 0 w 45"/>
                  <a:gd name="T65" fmla="*/ 805 h 135"/>
                  <a:gd name="T66" fmla="*/ 73 w 45"/>
                  <a:gd name="T67" fmla="*/ 975 h 135"/>
                  <a:gd name="T68" fmla="*/ 213 w 45"/>
                  <a:gd name="T69" fmla="*/ 1121 h 135"/>
                  <a:gd name="T70" fmla="*/ 363 w 45"/>
                  <a:gd name="T71" fmla="*/ 1242 h 135"/>
                  <a:gd name="T72" fmla="*/ 363 w 45"/>
                  <a:gd name="T73" fmla="*/ 1242 h 135"/>
                  <a:gd name="T74" fmla="*/ 416 w 45"/>
                  <a:gd name="T75" fmla="*/ 1322 h 135"/>
                  <a:gd name="T76" fmla="*/ 444 w 45"/>
                  <a:gd name="T77" fmla="*/ 1412 h 135"/>
                  <a:gd name="T78" fmla="*/ 480 w 45"/>
                  <a:gd name="T79" fmla="*/ 1512 h 135"/>
                  <a:gd name="T80" fmla="*/ 480 w 45"/>
                  <a:gd name="T81" fmla="*/ 1512 h 135"/>
                  <a:gd name="T82" fmla="*/ 480 w 45"/>
                  <a:gd name="T83" fmla="*/ 1512 h 135"/>
                  <a:gd name="T84" fmla="*/ 480 w 45"/>
                  <a:gd name="T85" fmla="*/ 1512 h 135"/>
                  <a:gd name="T86" fmla="*/ 480 w 45"/>
                  <a:gd name="T87" fmla="*/ 1512 h 135"/>
                  <a:gd name="T88" fmla="*/ 392 w 45"/>
                  <a:gd name="T89" fmla="*/ 1210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859 h 75"/>
                  <a:gd name="T2" fmla="*/ 170 w 92"/>
                  <a:gd name="T3" fmla="*/ 620 h 75"/>
                  <a:gd name="T4" fmla="*/ 375 w 92"/>
                  <a:gd name="T5" fmla="*/ 412 h 75"/>
                  <a:gd name="T6" fmla="*/ 613 w 92"/>
                  <a:gd name="T7" fmla="*/ 255 h 75"/>
                  <a:gd name="T8" fmla="*/ 880 w 92"/>
                  <a:gd name="T9" fmla="*/ 162 h 75"/>
                  <a:gd name="T10" fmla="*/ 880 w 92"/>
                  <a:gd name="T11" fmla="*/ 162 h 75"/>
                  <a:gd name="T12" fmla="*/ 936 w 92"/>
                  <a:gd name="T13" fmla="*/ 126 h 75"/>
                  <a:gd name="T14" fmla="*/ 969 w 92"/>
                  <a:gd name="T15" fmla="*/ 81 h 75"/>
                  <a:gd name="T16" fmla="*/ 989 w 92"/>
                  <a:gd name="T17" fmla="*/ 45 h 75"/>
                  <a:gd name="T18" fmla="*/ 989 w 92"/>
                  <a:gd name="T19" fmla="*/ 45 h 75"/>
                  <a:gd name="T20" fmla="*/ 936 w 92"/>
                  <a:gd name="T21" fmla="*/ 0 h 75"/>
                  <a:gd name="T22" fmla="*/ 847 w 92"/>
                  <a:gd name="T23" fmla="*/ 0 h 75"/>
                  <a:gd name="T24" fmla="*/ 783 w 92"/>
                  <a:gd name="T25" fmla="*/ 0 h 75"/>
                  <a:gd name="T26" fmla="*/ 783 w 92"/>
                  <a:gd name="T27" fmla="*/ 0 h 75"/>
                  <a:gd name="T28" fmla="*/ 505 w 92"/>
                  <a:gd name="T29" fmla="*/ 126 h 75"/>
                  <a:gd name="T30" fmla="*/ 278 w 92"/>
                  <a:gd name="T31" fmla="*/ 329 h 75"/>
                  <a:gd name="T32" fmla="*/ 108 w 92"/>
                  <a:gd name="T33" fmla="*/ 595 h 75"/>
                  <a:gd name="T34" fmla="*/ 0 w 92"/>
                  <a:gd name="T35" fmla="*/ 859 h 75"/>
                  <a:gd name="T36" fmla="*/ 0 w 92"/>
                  <a:gd name="T37" fmla="*/ 859 h 75"/>
                  <a:gd name="T38" fmla="*/ 0 w 92"/>
                  <a:gd name="T39" fmla="*/ 859 h 75"/>
                  <a:gd name="T40" fmla="*/ 0 w 92"/>
                  <a:gd name="T41" fmla="*/ 859 h 75"/>
                  <a:gd name="T42" fmla="*/ 0 w 92"/>
                  <a:gd name="T43" fmla="*/ 859 h 75"/>
                  <a:gd name="T44" fmla="*/ 0 w 92"/>
                  <a:gd name="T45" fmla="*/ 859 h 75"/>
                  <a:gd name="T46" fmla="*/ 0 w 92"/>
                  <a:gd name="T47" fmla="*/ 859 h 75"/>
                  <a:gd name="T48" fmla="*/ 0 w 92"/>
                  <a:gd name="T49" fmla="*/ 859 h 75"/>
                  <a:gd name="T50" fmla="*/ 0 w 92"/>
                  <a:gd name="T51" fmla="*/ 859 h 75"/>
                  <a:gd name="T52" fmla="*/ 0 w 92"/>
                  <a:gd name="T53" fmla="*/ 859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45 w 51"/>
                  <a:gd name="T1" fmla="*/ 0 h 135"/>
                  <a:gd name="T2" fmla="*/ 510 w 51"/>
                  <a:gd name="T3" fmla="*/ 89 h 135"/>
                  <a:gd name="T4" fmla="*/ 501 w 51"/>
                  <a:gd name="T5" fmla="*/ 110 h 135"/>
                  <a:gd name="T6" fmla="*/ 545 w 51"/>
                  <a:gd name="T7" fmla="*/ 0 h 135"/>
                  <a:gd name="T8" fmla="*/ 545 w 51"/>
                  <a:gd name="T9" fmla="*/ 0 h 135"/>
                  <a:gd name="T10" fmla="*/ 545 w 51"/>
                  <a:gd name="T11" fmla="*/ 0 h 135"/>
                  <a:gd name="T12" fmla="*/ 545 w 51"/>
                  <a:gd name="T13" fmla="*/ 0 h 135"/>
                  <a:gd name="T14" fmla="*/ 501 w 51"/>
                  <a:gd name="T15" fmla="*/ 101 h 135"/>
                  <a:gd name="T16" fmla="*/ 448 w 51"/>
                  <a:gd name="T17" fmla="*/ 190 h 135"/>
                  <a:gd name="T18" fmla="*/ 368 w 51"/>
                  <a:gd name="T19" fmla="*/ 271 h 135"/>
                  <a:gd name="T20" fmla="*/ 197 w 51"/>
                  <a:gd name="T21" fmla="*/ 416 h 135"/>
                  <a:gd name="T22" fmla="*/ 44 w 51"/>
                  <a:gd name="T23" fmla="*/ 579 h 135"/>
                  <a:gd name="T24" fmla="*/ 0 w 51"/>
                  <a:gd name="T25" fmla="*/ 805 h 135"/>
                  <a:gd name="T26" fmla="*/ 0 w 51"/>
                  <a:gd name="T27" fmla="*/ 805 h 135"/>
                  <a:gd name="T28" fmla="*/ 0 w 51"/>
                  <a:gd name="T29" fmla="*/ 805 h 135"/>
                  <a:gd name="T30" fmla="*/ 0 w 51"/>
                  <a:gd name="T31" fmla="*/ 805 h 135"/>
                  <a:gd name="T32" fmla="*/ 78 w 51"/>
                  <a:gd name="T33" fmla="*/ 987 h 135"/>
                  <a:gd name="T34" fmla="*/ 215 w 51"/>
                  <a:gd name="T35" fmla="*/ 1121 h 135"/>
                  <a:gd name="T36" fmla="*/ 368 w 51"/>
                  <a:gd name="T37" fmla="*/ 1242 h 135"/>
                  <a:gd name="T38" fmla="*/ 448 w 51"/>
                  <a:gd name="T39" fmla="*/ 1331 h 135"/>
                  <a:gd name="T40" fmla="*/ 501 w 51"/>
                  <a:gd name="T41" fmla="*/ 1421 h 135"/>
                  <a:gd name="T42" fmla="*/ 554 w 51"/>
                  <a:gd name="T43" fmla="*/ 151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74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8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9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8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1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64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1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2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4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7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5’</a:t>
                </a:r>
              </a:p>
            </p:txBody>
          </p:sp>
          <p:sp>
            <p:nvSpPr>
              <p:cNvPr id="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 dirty="0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23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4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4426 w 1859"/>
                  <a:gd name="T1" fmla="*/ 56 h 273"/>
                  <a:gd name="T2" fmla="*/ 13744 w 1859"/>
                  <a:gd name="T3" fmla="*/ 308 h 273"/>
                  <a:gd name="T4" fmla="*/ 13275 w 1859"/>
                  <a:gd name="T5" fmla="*/ 745 h 273"/>
                  <a:gd name="T6" fmla="*/ 12907 w 1859"/>
                  <a:gd name="T7" fmla="*/ 1327 h 273"/>
                  <a:gd name="T8" fmla="*/ 12726 w 1859"/>
                  <a:gd name="T9" fmla="*/ 1664 h 273"/>
                  <a:gd name="T10" fmla="*/ 12529 w 1859"/>
                  <a:gd name="T11" fmla="*/ 2016 h 273"/>
                  <a:gd name="T12" fmla="*/ 11798 w 1859"/>
                  <a:gd name="T13" fmla="*/ 2636 h 273"/>
                  <a:gd name="T14" fmla="*/ 11010 w 1859"/>
                  <a:gd name="T15" fmla="*/ 2818 h 273"/>
                  <a:gd name="T16" fmla="*/ 10627 w 1859"/>
                  <a:gd name="T17" fmla="*/ 2829 h 273"/>
                  <a:gd name="T18" fmla="*/ 10627 w 1859"/>
                  <a:gd name="T19" fmla="*/ 2829 h 273"/>
                  <a:gd name="T20" fmla="*/ 0 w 1859"/>
                  <a:gd name="T21" fmla="*/ 2829 h 273"/>
                  <a:gd name="T22" fmla="*/ 9 w 1859"/>
                  <a:gd name="T23" fmla="*/ 3090 h 273"/>
                  <a:gd name="T24" fmla="*/ 226 w 1859"/>
                  <a:gd name="T25" fmla="*/ 3090 h 273"/>
                  <a:gd name="T26" fmla="*/ 695 w 1859"/>
                  <a:gd name="T27" fmla="*/ 3090 h 273"/>
                  <a:gd name="T28" fmla="*/ 1333 w 1859"/>
                  <a:gd name="T29" fmla="*/ 3090 h 273"/>
                  <a:gd name="T30" fmla="*/ 2147 w 1859"/>
                  <a:gd name="T31" fmla="*/ 3090 h 273"/>
                  <a:gd name="T32" fmla="*/ 3068 w 1859"/>
                  <a:gd name="T33" fmla="*/ 3090 h 273"/>
                  <a:gd name="T34" fmla="*/ 4077 w 1859"/>
                  <a:gd name="T35" fmla="*/ 3090 h 273"/>
                  <a:gd name="T36" fmla="*/ 5131 w 1859"/>
                  <a:gd name="T37" fmla="*/ 3090 h 273"/>
                  <a:gd name="T38" fmla="*/ 6185 w 1859"/>
                  <a:gd name="T39" fmla="*/ 3090 h 273"/>
                  <a:gd name="T40" fmla="*/ 7212 w 1859"/>
                  <a:gd name="T41" fmla="*/ 3090 h 273"/>
                  <a:gd name="T42" fmla="*/ 8168 w 1859"/>
                  <a:gd name="T43" fmla="*/ 3090 h 273"/>
                  <a:gd name="T44" fmla="*/ 9025 w 1859"/>
                  <a:gd name="T45" fmla="*/ 3090 h 273"/>
                  <a:gd name="T46" fmla="*/ 9731 w 1859"/>
                  <a:gd name="T47" fmla="*/ 3090 h 273"/>
                  <a:gd name="T48" fmla="*/ 10251 w 1859"/>
                  <a:gd name="T49" fmla="*/ 3090 h 273"/>
                  <a:gd name="T50" fmla="*/ 10545 w 1859"/>
                  <a:gd name="T51" fmla="*/ 3090 h 273"/>
                  <a:gd name="T52" fmla="*/ 10618 w 1859"/>
                  <a:gd name="T53" fmla="*/ 3090 h 273"/>
                  <a:gd name="T54" fmla="*/ 10999 w 1859"/>
                  <a:gd name="T55" fmla="*/ 3090 h 273"/>
                  <a:gd name="T56" fmla="*/ 11754 w 1859"/>
                  <a:gd name="T57" fmla="*/ 2935 h 273"/>
                  <a:gd name="T58" fmla="*/ 12538 w 1859"/>
                  <a:gd name="T59" fmla="*/ 2425 h 273"/>
                  <a:gd name="T60" fmla="*/ 12819 w 1859"/>
                  <a:gd name="T61" fmla="*/ 2028 h 273"/>
                  <a:gd name="T62" fmla="*/ 13005 w 1859"/>
                  <a:gd name="T63" fmla="*/ 1673 h 273"/>
                  <a:gd name="T64" fmla="*/ 13385 w 1859"/>
                  <a:gd name="T65" fmla="*/ 1028 h 273"/>
                  <a:gd name="T66" fmla="*/ 13817 w 1859"/>
                  <a:gd name="T67" fmla="*/ 579 h 273"/>
                  <a:gd name="T68" fmla="*/ 14446 w 1859"/>
                  <a:gd name="T69" fmla="*/ 317 h 273"/>
                  <a:gd name="T70" fmla="*/ 15052 w 1859"/>
                  <a:gd name="T71" fmla="*/ 263 h 273"/>
                  <a:gd name="T72" fmla="*/ 15336 w 1859"/>
                  <a:gd name="T73" fmla="*/ 263 h 273"/>
                  <a:gd name="T74" fmla="*/ 16062 w 1859"/>
                  <a:gd name="T75" fmla="*/ 263 h 273"/>
                  <a:gd name="T76" fmla="*/ 17062 w 1859"/>
                  <a:gd name="T77" fmla="*/ 263 h 273"/>
                  <a:gd name="T78" fmla="*/ 18145 w 1859"/>
                  <a:gd name="T79" fmla="*/ 263 h 273"/>
                  <a:gd name="T80" fmla="*/ 19143 w 1859"/>
                  <a:gd name="T81" fmla="*/ 263 h 273"/>
                  <a:gd name="T82" fmla="*/ 19869 w 1859"/>
                  <a:gd name="T83" fmla="*/ 263 h 273"/>
                  <a:gd name="T84" fmla="*/ 20163 w 1859"/>
                  <a:gd name="T85" fmla="*/ 263 h 273"/>
                  <a:gd name="T86" fmla="*/ 15052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10545 w 1859"/>
                  <a:gd name="T1" fmla="*/ 9 h 274"/>
                  <a:gd name="T2" fmla="*/ 10251 w 1859"/>
                  <a:gd name="T3" fmla="*/ 9 h 274"/>
                  <a:gd name="T4" fmla="*/ 9731 w 1859"/>
                  <a:gd name="T5" fmla="*/ 9 h 274"/>
                  <a:gd name="T6" fmla="*/ 9025 w 1859"/>
                  <a:gd name="T7" fmla="*/ 9 h 274"/>
                  <a:gd name="T8" fmla="*/ 8168 w 1859"/>
                  <a:gd name="T9" fmla="*/ 9 h 274"/>
                  <a:gd name="T10" fmla="*/ 7212 w 1859"/>
                  <a:gd name="T11" fmla="*/ 9 h 274"/>
                  <a:gd name="T12" fmla="*/ 6185 w 1859"/>
                  <a:gd name="T13" fmla="*/ 9 h 274"/>
                  <a:gd name="T14" fmla="*/ 5131 w 1859"/>
                  <a:gd name="T15" fmla="*/ 9 h 274"/>
                  <a:gd name="T16" fmla="*/ 4077 w 1859"/>
                  <a:gd name="T17" fmla="*/ 9 h 274"/>
                  <a:gd name="T18" fmla="*/ 3068 w 1859"/>
                  <a:gd name="T19" fmla="*/ 9 h 274"/>
                  <a:gd name="T20" fmla="*/ 2147 w 1859"/>
                  <a:gd name="T21" fmla="*/ 9 h 274"/>
                  <a:gd name="T22" fmla="*/ 1333 w 1859"/>
                  <a:gd name="T23" fmla="*/ 9 h 274"/>
                  <a:gd name="T24" fmla="*/ 695 w 1859"/>
                  <a:gd name="T25" fmla="*/ 9 h 274"/>
                  <a:gd name="T26" fmla="*/ 226 w 1859"/>
                  <a:gd name="T27" fmla="*/ 9 h 274"/>
                  <a:gd name="T28" fmla="*/ 9 w 1859"/>
                  <a:gd name="T29" fmla="*/ 9 h 274"/>
                  <a:gd name="T30" fmla="*/ 0 w 1859"/>
                  <a:gd name="T31" fmla="*/ 272 h 274"/>
                  <a:gd name="T32" fmla="*/ 10627 w 1859"/>
                  <a:gd name="T33" fmla="*/ 272 h 274"/>
                  <a:gd name="T34" fmla="*/ 10627 w 1859"/>
                  <a:gd name="T35" fmla="*/ 272 h 274"/>
                  <a:gd name="T36" fmla="*/ 11010 w 1859"/>
                  <a:gd name="T37" fmla="*/ 283 h 274"/>
                  <a:gd name="T38" fmla="*/ 11798 w 1859"/>
                  <a:gd name="T39" fmla="*/ 462 h 274"/>
                  <a:gd name="T40" fmla="*/ 12529 w 1859"/>
                  <a:gd name="T41" fmla="*/ 1084 h 274"/>
                  <a:gd name="T42" fmla="*/ 12735 w 1859"/>
                  <a:gd name="T43" fmla="*/ 1436 h 274"/>
                  <a:gd name="T44" fmla="*/ 12916 w 1859"/>
                  <a:gd name="T45" fmla="*/ 1789 h 274"/>
                  <a:gd name="T46" fmla="*/ 13288 w 1859"/>
                  <a:gd name="T47" fmla="*/ 2363 h 274"/>
                  <a:gd name="T48" fmla="*/ 13744 w 1859"/>
                  <a:gd name="T49" fmla="*/ 2806 h 274"/>
                  <a:gd name="T50" fmla="*/ 14426 w 1859"/>
                  <a:gd name="T51" fmla="*/ 3044 h 274"/>
                  <a:gd name="T52" fmla="*/ 15052 w 1859"/>
                  <a:gd name="T53" fmla="*/ 3097 h 274"/>
                  <a:gd name="T54" fmla="*/ 15336 w 1859"/>
                  <a:gd name="T55" fmla="*/ 3097 h 274"/>
                  <a:gd name="T56" fmla="*/ 16062 w 1859"/>
                  <a:gd name="T57" fmla="*/ 3097 h 274"/>
                  <a:gd name="T58" fmla="*/ 17062 w 1859"/>
                  <a:gd name="T59" fmla="*/ 3097 h 274"/>
                  <a:gd name="T60" fmla="*/ 18145 w 1859"/>
                  <a:gd name="T61" fmla="*/ 3097 h 274"/>
                  <a:gd name="T62" fmla="*/ 19143 w 1859"/>
                  <a:gd name="T63" fmla="*/ 3097 h 274"/>
                  <a:gd name="T64" fmla="*/ 19869 w 1859"/>
                  <a:gd name="T65" fmla="*/ 3097 h 274"/>
                  <a:gd name="T66" fmla="*/ 20163 w 1859"/>
                  <a:gd name="T67" fmla="*/ 3097 h 274"/>
                  <a:gd name="T68" fmla="*/ 20163 w 1859"/>
                  <a:gd name="T69" fmla="*/ 2851 h 274"/>
                  <a:gd name="T70" fmla="*/ 19869 w 1859"/>
                  <a:gd name="T71" fmla="*/ 2851 h 274"/>
                  <a:gd name="T72" fmla="*/ 19143 w 1859"/>
                  <a:gd name="T73" fmla="*/ 2851 h 274"/>
                  <a:gd name="T74" fmla="*/ 18145 w 1859"/>
                  <a:gd name="T75" fmla="*/ 2851 h 274"/>
                  <a:gd name="T76" fmla="*/ 17062 w 1859"/>
                  <a:gd name="T77" fmla="*/ 2851 h 274"/>
                  <a:gd name="T78" fmla="*/ 16062 w 1859"/>
                  <a:gd name="T79" fmla="*/ 2851 h 274"/>
                  <a:gd name="T80" fmla="*/ 15336 w 1859"/>
                  <a:gd name="T81" fmla="*/ 2851 h 274"/>
                  <a:gd name="T82" fmla="*/ 15052 w 1859"/>
                  <a:gd name="T83" fmla="*/ 2851 h 274"/>
                  <a:gd name="T84" fmla="*/ 14446 w 1859"/>
                  <a:gd name="T85" fmla="*/ 2790 h 274"/>
                  <a:gd name="T86" fmla="*/ 13817 w 1859"/>
                  <a:gd name="T87" fmla="*/ 2534 h 274"/>
                  <a:gd name="T88" fmla="*/ 13385 w 1859"/>
                  <a:gd name="T89" fmla="*/ 2081 h 274"/>
                  <a:gd name="T90" fmla="*/ 13013 w 1859"/>
                  <a:gd name="T91" fmla="*/ 1436 h 274"/>
                  <a:gd name="T92" fmla="*/ 12819 w 1859"/>
                  <a:gd name="T93" fmla="*/ 1073 h 274"/>
                  <a:gd name="T94" fmla="*/ 12538 w 1859"/>
                  <a:gd name="T95" fmla="*/ 664 h 274"/>
                  <a:gd name="T96" fmla="*/ 11754 w 1859"/>
                  <a:gd name="T97" fmla="*/ 157 h 274"/>
                  <a:gd name="T98" fmla="*/ 10999 w 1859"/>
                  <a:gd name="T99" fmla="*/ 9 h 274"/>
                  <a:gd name="T100" fmla="*/ 10618 w 1859"/>
                  <a:gd name="T101" fmla="*/ 9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8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30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grpSp>
            <p:nvGrpSpPr>
              <p:cNvPr id="31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672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Leading strand synthesis continues in a 5’ to 3’ direction.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Discontinuous synthesis produces 5’ to 3’ DNA segments (Okazaki fragments).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18833" y="1703593"/>
            <a:ext cx="6422816" cy="2160000"/>
            <a:chOff x="507" y="783"/>
            <a:chExt cx="4580" cy="173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8" y="1871"/>
              <a:ext cx="942" cy="645"/>
              <a:chOff x="2908" y="1871"/>
              <a:chExt cx="942" cy="645"/>
            </a:xfrm>
          </p:grpSpPr>
          <p:grpSp>
            <p:nvGrpSpPr>
              <p:cNvPr id="112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42" cy="645"/>
                <a:chOff x="3135" y="3007"/>
                <a:chExt cx="942" cy="645"/>
              </a:xfrm>
            </p:grpSpPr>
            <p:sp>
              <p:nvSpPr>
                <p:cNvPr id="11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16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125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1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grpSp>
              <p:nvGrpSpPr>
                <p:cNvPr id="12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12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7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10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106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40 w 154"/>
                  <a:gd name="T1" fmla="*/ 647 h 284"/>
                  <a:gd name="T2" fmla="*/ 15 w 154"/>
                  <a:gd name="T3" fmla="*/ 695 h 284"/>
                  <a:gd name="T4" fmla="*/ 0 w 154"/>
                  <a:gd name="T5" fmla="*/ 758 h 284"/>
                  <a:gd name="T6" fmla="*/ 0 w 154"/>
                  <a:gd name="T7" fmla="*/ 830 h 284"/>
                  <a:gd name="T8" fmla="*/ 21 w 154"/>
                  <a:gd name="T9" fmla="*/ 893 h 284"/>
                  <a:gd name="T10" fmla="*/ 67 w 154"/>
                  <a:gd name="T11" fmla="*/ 944 h 284"/>
                  <a:gd name="T12" fmla="*/ 151 w 154"/>
                  <a:gd name="T13" fmla="*/ 965 h 284"/>
                  <a:gd name="T14" fmla="*/ 151 w 154"/>
                  <a:gd name="T15" fmla="*/ 965 h 284"/>
                  <a:gd name="T16" fmla="*/ 261 w 154"/>
                  <a:gd name="T17" fmla="*/ 953 h 284"/>
                  <a:gd name="T18" fmla="*/ 345 w 154"/>
                  <a:gd name="T19" fmla="*/ 911 h 284"/>
                  <a:gd name="T20" fmla="*/ 411 w 154"/>
                  <a:gd name="T21" fmla="*/ 845 h 284"/>
                  <a:gd name="T22" fmla="*/ 463 w 154"/>
                  <a:gd name="T23" fmla="*/ 777 h 284"/>
                  <a:gd name="T24" fmla="*/ 492 w 154"/>
                  <a:gd name="T25" fmla="*/ 714 h 284"/>
                  <a:gd name="T26" fmla="*/ 513 w 154"/>
                  <a:gd name="T27" fmla="*/ 668 h 284"/>
                  <a:gd name="T28" fmla="*/ 519 w 154"/>
                  <a:gd name="T29" fmla="*/ 647 h 284"/>
                  <a:gd name="T30" fmla="*/ 519 w 154"/>
                  <a:gd name="T31" fmla="*/ 647 h 284"/>
                  <a:gd name="T32" fmla="*/ 519 w 154"/>
                  <a:gd name="T33" fmla="*/ 323 h 284"/>
                  <a:gd name="T34" fmla="*/ 519 w 154"/>
                  <a:gd name="T35" fmla="*/ 323 h 284"/>
                  <a:gd name="T36" fmla="*/ 513 w 154"/>
                  <a:gd name="T37" fmla="*/ 302 h 284"/>
                  <a:gd name="T38" fmla="*/ 492 w 154"/>
                  <a:gd name="T39" fmla="*/ 256 h 284"/>
                  <a:gd name="T40" fmla="*/ 463 w 154"/>
                  <a:gd name="T41" fmla="*/ 189 h 284"/>
                  <a:gd name="T42" fmla="*/ 411 w 154"/>
                  <a:gd name="T43" fmla="*/ 120 h 284"/>
                  <a:gd name="T44" fmla="*/ 345 w 154"/>
                  <a:gd name="T45" fmla="*/ 59 h 284"/>
                  <a:gd name="T46" fmla="*/ 261 w 154"/>
                  <a:gd name="T47" fmla="*/ 14 h 284"/>
                  <a:gd name="T48" fmla="*/ 151 w 154"/>
                  <a:gd name="T49" fmla="*/ 0 h 284"/>
                  <a:gd name="T50" fmla="*/ 151 w 154"/>
                  <a:gd name="T51" fmla="*/ 0 h 284"/>
                  <a:gd name="T52" fmla="*/ 67 w 154"/>
                  <a:gd name="T53" fmla="*/ 26 h 284"/>
                  <a:gd name="T54" fmla="*/ 21 w 154"/>
                  <a:gd name="T55" fmla="*/ 75 h 284"/>
                  <a:gd name="T56" fmla="*/ 0 w 154"/>
                  <a:gd name="T57" fmla="*/ 140 h 284"/>
                  <a:gd name="T58" fmla="*/ 0 w 154"/>
                  <a:gd name="T59" fmla="*/ 210 h 284"/>
                  <a:gd name="T60" fmla="*/ 15 w 154"/>
                  <a:gd name="T61" fmla="*/ 275 h 284"/>
                  <a:gd name="T62" fmla="*/ 40 w 154"/>
                  <a:gd name="T63" fmla="*/ 323 h 284"/>
                  <a:gd name="T64" fmla="*/ 40 w 154"/>
                  <a:gd name="T65" fmla="*/ 323 h 284"/>
                  <a:gd name="T66" fmla="*/ 40 w 154"/>
                  <a:gd name="T67" fmla="*/ 407 h 284"/>
                  <a:gd name="T68" fmla="*/ 40 w 154"/>
                  <a:gd name="T69" fmla="*/ 561 h 284"/>
                  <a:gd name="T70" fmla="*/ 40 w 154"/>
                  <a:gd name="T71" fmla="*/ 647 h 284"/>
                  <a:gd name="T72" fmla="*/ 40 w 154"/>
                  <a:gd name="T73" fmla="*/ 647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162 w 48"/>
                  <a:gd name="T1" fmla="*/ 0 h 67"/>
                  <a:gd name="T2" fmla="*/ 68 w 48"/>
                  <a:gd name="T3" fmla="*/ 19 h 67"/>
                  <a:gd name="T4" fmla="*/ 18 w 48"/>
                  <a:gd name="T5" fmla="*/ 73 h 67"/>
                  <a:gd name="T6" fmla="*/ 0 w 48"/>
                  <a:gd name="T7" fmla="*/ 143 h 67"/>
                  <a:gd name="T8" fmla="*/ 14 w 48"/>
                  <a:gd name="T9" fmla="*/ 213 h 67"/>
                  <a:gd name="T10" fmla="*/ 14 w 48"/>
                  <a:gd name="T11" fmla="*/ 213 h 67"/>
                  <a:gd name="T12" fmla="*/ 18 w 48"/>
                  <a:gd name="T13" fmla="*/ 216 h 67"/>
                  <a:gd name="T14" fmla="*/ 21 w 48"/>
                  <a:gd name="T15" fmla="*/ 221 h 67"/>
                  <a:gd name="T16" fmla="*/ 27 w 48"/>
                  <a:gd name="T17" fmla="*/ 222 h 67"/>
                  <a:gd name="T18" fmla="*/ 27 w 48"/>
                  <a:gd name="T19" fmla="*/ 222 h 67"/>
                  <a:gd name="T20" fmla="*/ 33 w 48"/>
                  <a:gd name="T21" fmla="*/ 221 h 67"/>
                  <a:gd name="T22" fmla="*/ 39 w 48"/>
                  <a:gd name="T23" fmla="*/ 216 h 67"/>
                  <a:gd name="T24" fmla="*/ 39 w 48"/>
                  <a:gd name="T25" fmla="*/ 209 h 67"/>
                  <a:gd name="T26" fmla="*/ 39 w 48"/>
                  <a:gd name="T27" fmla="*/ 209 h 67"/>
                  <a:gd name="T28" fmla="*/ 33 w 48"/>
                  <a:gd name="T29" fmla="*/ 127 h 67"/>
                  <a:gd name="T30" fmla="*/ 68 w 48"/>
                  <a:gd name="T31" fmla="*/ 46 h 67"/>
                  <a:gd name="T32" fmla="*/ 162 w 48"/>
                  <a:gd name="T33" fmla="*/ 0 h 67"/>
                  <a:gd name="T34" fmla="*/ 162 w 48"/>
                  <a:gd name="T35" fmla="*/ 0 h 67"/>
                  <a:gd name="T36" fmla="*/ 162 w 48"/>
                  <a:gd name="T37" fmla="*/ 0 h 67"/>
                  <a:gd name="T38" fmla="*/ 162 w 48"/>
                  <a:gd name="T39" fmla="*/ 0 h 67"/>
                  <a:gd name="T40" fmla="*/ 162 w 48"/>
                  <a:gd name="T41" fmla="*/ 0 h 67"/>
                  <a:gd name="T42" fmla="*/ 162 w 48"/>
                  <a:gd name="T43" fmla="*/ 0 h 67"/>
                  <a:gd name="T44" fmla="*/ 162 w 48"/>
                  <a:gd name="T45" fmla="*/ 0 h 67"/>
                  <a:gd name="T46" fmla="*/ 162 w 48"/>
                  <a:gd name="T47" fmla="*/ 0 h 67"/>
                  <a:gd name="T48" fmla="*/ 162 w 48"/>
                  <a:gd name="T49" fmla="*/ 0 h 67"/>
                  <a:gd name="T50" fmla="*/ 162 w 48"/>
                  <a:gd name="T51" fmla="*/ 0 h 67"/>
                  <a:gd name="T52" fmla="*/ 162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2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14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15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293 w 152"/>
                <a:gd name="T1" fmla="*/ 383 h 59"/>
                <a:gd name="T2" fmla="*/ 1293 w 152"/>
                <a:gd name="T3" fmla="*/ 0 h 59"/>
                <a:gd name="T4" fmla="*/ 1214 w 152"/>
                <a:gd name="T5" fmla="*/ 0 h 59"/>
                <a:gd name="T6" fmla="*/ 1214 w 152"/>
                <a:gd name="T7" fmla="*/ 383 h 59"/>
                <a:gd name="T8" fmla="*/ 819 w 152"/>
                <a:gd name="T9" fmla="*/ 383 h 59"/>
                <a:gd name="T10" fmla="*/ 819 w 152"/>
                <a:gd name="T11" fmla="*/ 0 h 59"/>
                <a:gd name="T12" fmla="*/ 740 w 152"/>
                <a:gd name="T13" fmla="*/ 0 h 59"/>
                <a:gd name="T14" fmla="*/ 740 w 152"/>
                <a:gd name="T15" fmla="*/ 383 h 59"/>
                <a:gd name="T16" fmla="*/ 345 w 152"/>
                <a:gd name="T17" fmla="*/ 383 h 59"/>
                <a:gd name="T18" fmla="*/ 345 w 152"/>
                <a:gd name="T19" fmla="*/ 0 h 59"/>
                <a:gd name="T20" fmla="*/ 277 w 152"/>
                <a:gd name="T21" fmla="*/ 0 h 59"/>
                <a:gd name="T22" fmla="*/ 277 w 152"/>
                <a:gd name="T23" fmla="*/ 383 h 59"/>
                <a:gd name="T24" fmla="*/ 0 w 152"/>
                <a:gd name="T25" fmla="*/ 383 h 59"/>
                <a:gd name="T26" fmla="*/ 0 w 152"/>
                <a:gd name="T27" fmla="*/ 630 h 59"/>
                <a:gd name="T28" fmla="*/ 1499 w 152"/>
                <a:gd name="T29" fmla="*/ 630 h 59"/>
                <a:gd name="T30" fmla="*/ 1499 w 152"/>
                <a:gd name="T31" fmla="*/ 383 h 59"/>
                <a:gd name="T32" fmla="*/ 1293 w 152"/>
                <a:gd name="T33" fmla="*/ 383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102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91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8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167 h 51"/>
                  <a:gd name="T2" fmla="*/ 26 w 15"/>
                  <a:gd name="T3" fmla="*/ 168 h 51"/>
                  <a:gd name="T4" fmla="*/ 47 w 15"/>
                  <a:gd name="T5" fmla="*/ 1 h 51"/>
                  <a:gd name="T6" fmla="*/ 22 w 15"/>
                  <a:gd name="T7" fmla="*/ 0 h 51"/>
                  <a:gd name="T8" fmla="*/ 0 w 15"/>
                  <a:gd name="T9" fmla="*/ 16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21 w 14"/>
                  <a:gd name="T3" fmla="*/ 175 h 52"/>
                  <a:gd name="T4" fmla="*/ 48 w 14"/>
                  <a:gd name="T5" fmla="*/ 174 h 52"/>
                  <a:gd name="T6" fmla="*/ 26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9 h 49"/>
                  <a:gd name="T2" fmla="*/ 79 w 31"/>
                  <a:gd name="T3" fmla="*/ 162 h 49"/>
                  <a:gd name="T4" fmla="*/ 101 w 31"/>
                  <a:gd name="T5" fmla="*/ 153 h 49"/>
                  <a:gd name="T6" fmla="*/ 27 w 31"/>
                  <a:gd name="T7" fmla="*/ 0 h 49"/>
                  <a:gd name="T8" fmla="*/ 0 w 31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18 h 43"/>
                  <a:gd name="T2" fmla="*/ 119 w 40"/>
                  <a:gd name="T3" fmla="*/ 148 h 43"/>
                  <a:gd name="T4" fmla="*/ 135 w 40"/>
                  <a:gd name="T5" fmla="*/ 130 h 43"/>
                  <a:gd name="T6" fmla="*/ 21 w 40"/>
                  <a:gd name="T7" fmla="*/ 0 h 43"/>
                  <a:gd name="T8" fmla="*/ 0 w 40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21 h 36"/>
                  <a:gd name="T2" fmla="*/ 148 w 47"/>
                  <a:gd name="T3" fmla="*/ 121 h 36"/>
                  <a:gd name="T4" fmla="*/ 162 w 47"/>
                  <a:gd name="T5" fmla="*/ 101 h 36"/>
                  <a:gd name="T6" fmla="*/ 18 w 47"/>
                  <a:gd name="T7" fmla="*/ 0 h 36"/>
                  <a:gd name="T8" fmla="*/ 0 w 4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26 h 33"/>
                  <a:gd name="T2" fmla="*/ 149 w 49"/>
                  <a:gd name="T3" fmla="*/ 115 h 33"/>
                  <a:gd name="T4" fmla="*/ 162 w 49"/>
                  <a:gd name="T5" fmla="*/ 94 h 33"/>
                  <a:gd name="T6" fmla="*/ 15 w 49"/>
                  <a:gd name="T7" fmla="*/ 0 h 33"/>
                  <a:gd name="T8" fmla="*/ 0 w 49"/>
                  <a:gd name="T9" fmla="*/ 2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22 h 37"/>
                  <a:gd name="T2" fmla="*/ 132 w 44"/>
                  <a:gd name="T3" fmla="*/ 122 h 37"/>
                  <a:gd name="T4" fmla="*/ 148 w 44"/>
                  <a:gd name="T5" fmla="*/ 100 h 37"/>
                  <a:gd name="T6" fmla="*/ 18 w 44"/>
                  <a:gd name="T7" fmla="*/ 0 h 37"/>
                  <a:gd name="T8" fmla="*/ 0 w 44"/>
                  <a:gd name="T9" fmla="*/ 2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18 h 45"/>
                  <a:gd name="T2" fmla="*/ 95 w 35"/>
                  <a:gd name="T3" fmla="*/ 156 h 45"/>
                  <a:gd name="T4" fmla="*/ 114 w 35"/>
                  <a:gd name="T5" fmla="*/ 138 h 45"/>
                  <a:gd name="T6" fmla="*/ 19 w 35"/>
                  <a:gd name="T7" fmla="*/ 0 h 45"/>
                  <a:gd name="T8" fmla="*/ 0 w 35"/>
                  <a:gd name="T9" fmla="*/ 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8 h 48"/>
                  <a:gd name="T2" fmla="*/ 50 w 22"/>
                  <a:gd name="T3" fmla="*/ 162 h 48"/>
                  <a:gd name="T4" fmla="*/ 75 w 22"/>
                  <a:gd name="T5" fmla="*/ 156 h 48"/>
                  <a:gd name="T6" fmla="*/ 22 w 22"/>
                  <a:gd name="T7" fmla="*/ 0 h 48"/>
                  <a:gd name="T8" fmla="*/ 0 w 22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174 h 52"/>
                  <a:gd name="T2" fmla="*/ 26 w 14"/>
                  <a:gd name="T3" fmla="*/ 175 h 52"/>
                  <a:gd name="T4" fmla="*/ 48 w 14"/>
                  <a:gd name="T5" fmla="*/ 5 h 52"/>
                  <a:gd name="T6" fmla="*/ 21 w 14"/>
                  <a:gd name="T7" fmla="*/ 0 h 52"/>
                  <a:gd name="T8" fmla="*/ 0 w 14"/>
                  <a:gd name="T9" fmla="*/ 17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156 h 50"/>
                  <a:gd name="T2" fmla="*/ 27 w 31"/>
                  <a:gd name="T3" fmla="*/ 169 h 50"/>
                  <a:gd name="T4" fmla="*/ 101 w 31"/>
                  <a:gd name="T5" fmla="*/ 14 h 50"/>
                  <a:gd name="T6" fmla="*/ 79 w 31"/>
                  <a:gd name="T7" fmla="*/ 0 h 50"/>
                  <a:gd name="T8" fmla="*/ 0 w 31"/>
                  <a:gd name="T9" fmla="*/ 15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130 h 43"/>
                  <a:gd name="T2" fmla="*/ 21 w 40"/>
                  <a:gd name="T3" fmla="*/ 148 h 43"/>
                  <a:gd name="T4" fmla="*/ 135 w 40"/>
                  <a:gd name="T5" fmla="*/ 18 h 43"/>
                  <a:gd name="T6" fmla="*/ 119 w 40"/>
                  <a:gd name="T7" fmla="*/ 0 h 43"/>
                  <a:gd name="T8" fmla="*/ 0 w 40"/>
                  <a:gd name="T9" fmla="*/ 1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101 h 35"/>
                  <a:gd name="T2" fmla="*/ 18 w 47"/>
                  <a:gd name="T3" fmla="*/ 121 h 35"/>
                  <a:gd name="T4" fmla="*/ 162 w 47"/>
                  <a:gd name="T5" fmla="*/ 21 h 35"/>
                  <a:gd name="T6" fmla="*/ 148 w 47"/>
                  <a:gd name="T7" fmla="*/ 0 h 35"/>
                  <a:gd name="T8" fmla="*/ 0 w 47"/>
                  <a:gd name="T9" fmla="*/ 1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88 h 33"/>
                  <a:gd name="T2" fmla="*/ 15 w 49"/>
                  <a:gd name="T3" fmla="*/ 108 h 33"/>
                  <a:gd name="T4" fmla="*/ 162 w 49"/>
                  <a:gd name="T5" fmla="*/ 22 h 33"/>
                  <a:gd name="T6" fmla="*/ 149 w 49"/>
                  <a:gd name="T7" fmla="*/ 0 h 33"/>
                  <a:gd name="T8" fmla="*/ 0 w 49"/>
                  <a:gd name="T9" fmla="*/ 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101 h 37"/>
                  <a:gd name="T2" fmla="*/ 18 w 44"/>
                  <a:gd name="T3" fmla="*/ 122 h 37"/>
                  <a:gd name="T4" fmla="*/ 148 w 44"/>
                  <a:gd name="T5" fmla="*/ 19 h 37"/>
                  <a:gd name="T6" fmla="*/ 132 w 44"/>
                  <a:gd name="T7" fmla="*/ 0 h 37"/>
                  <a:gd name="T8" fmla="*/ 0 w 44"/>
                  <a:gd name="T9" fmla="*/ 10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132 h 44"/>
                  <a:gd name="T2" fmla="*/ 19 w 35"/>
                  <a:gd name="T3" fmla="*/ 148 h 44"/>
                  <a:gd name="T4" fmla="*/ 114 w 35"/>
                  <a:gd name="T5" fmla="*/ 14 h 44"/>
                  <a:gd name="T6" fmla="*/ 95 w 35"/>
                  <a:gd name="T7" fmla="*/ 0 h 44"/>
                  <a:gd name="T8" fmla="*/ 0 w 35"/>
                  <a:gd name="T9" fmla="*/ 1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162 h 49"/>
                  <a:gd name="T2" fmla="*/ 22 w 22"/>
                  <a:gd name="T3" fmla="*/ 169 h 49"/>
                  <a:gd name="T4" fmla="*/ 75 w 22"/>
                  <a:gd name="T5" fmla="*/ 12 h 49"/>
                  <a:gd name="T6" fmla="*/ 50 w 22"/>
                  <a:gd name="T7" fmla="*/ 0 h 49"/>
                  <a:gd name="T8" fmla="*/ 0 w 22"/>
                  <a:gd name="T9" fmla="*/ 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5’</a:t>
              </a:r>
            </a:p>
          </p:txBody>
        </p:sp>
        <p:sp>
          <p:nvSpPr>
            <p:cNvPr id="24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5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6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27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8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3212 w 2796"/>
                <a:gd name="T1" fmla="*/ 0 h 412"/>
                <a:gd name="T2" fmla="*/ 3047 w 2796"/>
                <a:gd name="T3" fmla="*/ 0 h 412"/>
                <a:gd name="T4" fmla="*/ 2767 w 2796"/>
                <a:gd name="T5" fmla="*/ 0 h 412"/>
                <a:gd name="T6" fmla="*/ 2401 w 2796"/>
                <a:gd name="T7" fmla="*/ 0 h 412"/>
                <a:gd name="T8" fmla="*/ 1988 w 2796"/>
                <a:gd name="T9" fmla="*/ 0 h 412"/>
                <a:gd name="T10" fmla="*/ 1550 w 2796"/>
                <a:gd name="T11" fmla="*/ 0 h 412"/>
                <a:gd name="T12" fmla="*/ 1110 w 2796"/>
                <a:gd name="T13" fmla="*/ 0 h 412"/>
                <a:gd name="T14" fmla="*/ 709 w 2796"/>
                <a:gd name="T15" fmla="*/ 0 h 412"/>
                <a:gd name="T16" fmla="*/ 375 w 2796"/>
                <a:gd name="T17" fmla="*/ 0 h 412"/>
                <a:gd name="T18" fmla="*/ 132 w 2796"/>
                <a:gd name="T19" fmla="*/ 0 h 412"/>
                <a:gd name="T20" fmla="*/ 9 w 2796"/>
                <a:gd name="T21" fmla="*/ 0 h 412"/>
                <a:gd name="T22" fmla="*/ 0 w 2796"/>
                <a:gd name="T23" fmla="*/ 110 h 412"/>
                <a:gd name="T24" fmla="*/ 3252 w 2796"/>
                <a:gd name="T25" fmla="*/ 110 h 412"/>
                <a:gd name="T26" fmla="*/ 3252 w 2796"/>
                <a:gd name="T27" fmla="*/ 110 h 412"/>
                <a:gd name="T28" fmla="*/ 3406 w 2796"/>
                <a:gd name="T29" fmla="*/ 110 h 412"/>
                <a:gd name="T30" fmla="*/ 3732 w 2796"/>
                <a:gd name="T31" fmla="*/ 190 h 412"/>
                <a:gd name="T32" fmla="*/ 4025 w 2796"/>
                <a:gd name="T33" fmla="*/ 455 h 412"/>
                <a:gd name="T34" fmla="*/ 4105 w 2796"/>
                <a:gd name="T35" fmla="*/ 602 h 412"/>
                <a:gd name="T36" fmla="*/ 4184 w 2796"/>
                <a:gd name="T37" fmla="*/ 750 h 412"/>
                <a:gd name="T38" fmla="*/ 4327 w 2796"/>
                <a:gd name="T39" fmla="*/ 993 h 412"/>
                <a:gd name="T40" fmla="*/ 4517 w 2796"/>
                <a:gd name="T41" fmla="*/ 1175 h 412"/>
                <a:gd name="T42" fmla="*/ 4789 w 2796"/>
                <a:gd name="T43" fmla="*/ 1286 h 412"/>
                <a:gd name="T44" fmla="*/ 5045 w 2796"/>
                <a:gd name="T45" fmla="*/ 1309 h 412"/>
                <a:gd name="T46" fmla="*/ 5119 w 2796"/>
                <a:gd name="T47" fmla="*/ 1309 h 412"/>
                <a:gd name="T48" fmla="*/ 5331 w 2796"/>
                <a:gd name="T49" fmla="*/ 1309 h 412"/>
                <a:gd name="T50" fmla="*/ 5640 w 2796"/>
                <a:gd name="T51" fmla="*/ 1309 h 412"/>
                <a:gd name="T52" fmla="*/ 6026 w 2796"/>
                <a:gd name="T53" fmla="*/ 1309 h 412"/>
                <a:gd name="T54" fmla="*/ 6453 w 2796"/>
                <a:gd name="T55" fmla="*/ 1309 h 412"/>
                <a:gd name="T56" fmla="*/ 6891 w 2796"/>
                <a:gd name="T57" fmla="*/ 1309 h 412"/>
                <a:gd name="T58" fmla="*/ 7310 w 2796"/>
                <a:gd name="T59" fmla="*/ 1309 h 412"/>
                <a:gd name="T60" fmla="*/ 7670 w 2796"/>
                <a:gd name="T61" fmla="*/ 1309 h 412"/>
                <a:gd name="T62" fmla="*/ 7952 w 2796"/>
                <a:gd name="T63" fmla="*/ 1309 h 412"/>
                <a:gd name="T64" fmla="*/ 8175 w 2796"/>
                <a:gd name="T65" fmla="*/ 1305 h 412"/>
                <a:gd name="T66" fmla="*/ 8168 w 2796"/>
                <a:gd name="T67" fmla="*/ 1305 h 412"/>
                <a:gd name="T68" fmla="*/ 8105 w 2796"/>
                <a:gd name="T69" fmla="*/ 1203 h 412"/>
                <a:gd name="T70" fmla="*/ 8023 w 2796"/>
                <a:gd name="T71" fmla="*/ 1200 h 412"/>
                <a:gd name="T72" fmla="*/ 7773 w 2796"/>
                <a:gd name="T73" fmla="*/ 1200 h 412"/>
                <a:gd name="T74" fmla="*/ 7434 w 2796"/>
                <a:gd name="T75" fmla="*/ 1200 h 412"/>
                <a:gd name="T76" fmla="*/ 7031 w 2796"/>
                <a:gd name="T77" fmla="*/ 1200 h 412"/>
                <a:gd name="T78" fmla="*/ 6602 w 2796"/>
                <a:gd name="T79" fmla="*/ 1200 h 412"/>
                <a:gd name="T80" fmla="*/ 6167 w 2796"/>
                <a:gd name="T81" fmla="*/ 1200 h 412"/>
                <a:gd name="T82" fmla="*/ 5761 w 2796"/>
                <a:gd name="T83" fmla="*/ 1200 h 412"/>
                <a:gd name="T84" fmla="*/ 5426 w 2796"/>
                <a:gd name="T85" fmla="*/ 1200 h 412"/>
                <a:gd name="T86" fmla="*/ 5175 w 2796"/>
                <a:gd name="T87" fmla="*/ 1200 h 412"/>
                <a:gd name="T88" fmla="*/ 5052 w 2796"/>
                <a:gd name="T89" fmla="*/ 1200 h 412"/>
                <a:gd name="T90" fmla="*/ 4912 w 2796"/>
                <a:gd name="T91" fmla="*/ 1190 h 412"/>
                <a:gd name="T92" fmla="*/ 4617 w 2796"/>
                <a:gd name="T93" fmla="*/ 1115 h 412"/>
                <a:gd name="T94" fmla="*/ 4423 w 2796"/>
                <a:gd name="T95" fmla="*/ 946 h 412"/>
                <a:gd name="T96" fmla="*/ 4265 w 2796"/>
                <a:gd name="T97" fmla="*/ 697 h 412"/>
                <a:gd name="T98" fmla="*/ 4191 w 2796"/>
                <a:gd name="T99" fmla="*/ 550 h 412"/>
                <a:gd name="T100" fmla="*/ 4108 w 2796"/>
                <a:gd name="T101" fmla="*/ 399 h 412"/>
                <a:gd name="T102" fmla="*/ 3824 w 2796"/>
                <a:gd name="T103" fmla="*/ 115 h 412"/>
                <a:gd name="T104" fmla="*/ 3500 w 2796"/>
                <a:gd name="T105" fmla="*/ 9 h 412"/>
                <a:gd name="T106" fmla="*/ 3273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29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4789 w 2796"/>
                <a:gd name="T1" fmla="*/ 28 h 411"/>
                <a:gd name="T2" fmla="*/ 4510 w 2796"/>
                <a:gd name="T3" fmla="*/ 134 h 411"/>
                <a:gd name="T4" fmla="*/ 4324 w 2796"/>
                <a:gd name="T5" fmla="*/ 322 h 411"/>
                <a:gd name="T6" fmla="*/ 4177 w 2796"/>
                <a:gd name="T7" fmla="*/ 565 h 411"/>
                <a:gd name="T8" fmla="*/ 4105 w 2796"/>
                <a:gd name="T9" fmla="*/ 708 h 411"/>
                <a:gd name="T10" fmla="*/ 4025 w 2796"/>
                <a:gd name="T11" fmla="*/ 858 h 411"/>
                <a:gd name="T12" fmla="*/ 3732 w 2796"/>
                <a:gd name="T13" fmla="*/ 1120 h 411"/>
                <a:gd name="T14" fmla="*/ 3406 w 2796"/>
                <a:gd name="T15" fmla="*/ 1197 h 411"/>
                <a:gd name="T16" fmla="*/ 3252 w 2796"/>
                <a:gd name="T17" fmla="*/ 1203 h 411"/>
                <a:gd name="T18" fmla="*/ 3252 w 2796"/>
                <a:gd name="T19" fmla="*/ 1203 h 411"/>
                <a:gd name="T20" fmla="*/ 0 w 2796"/>
                <a:gd name="T21" fmla="*/ 1203 h 411"/>
                <a:gd name="T22" fmla="*/ 9 w 2796"/>
                <a:gd name="T23" fmla="*/ 1309 h 411"/>
                <a:gd name="T24" fmla="*/ 132 w 2796"/>
                <a:gd name="T25" fmla="*/ 1309 h 411"/>
                <a:gd name="T26" fmla="*/ 375 w 2796"/>
                <a:gd name="T27" fmla="*/ 1309 h 411"/>
                <a:gd name="T28" fmla="*/ 709 w 2796"/>
                <a:gd name="T29" fmla="*/ 1309 h 411"/>
                <a:gd name="T30" fmla="*/ 1110 w 2796"/>
                <a:gd name="T31" fmla="*/ 1309 h 411"/>
                <a:gd name="T32" fmla="*/ 1550 w 2796"/>
                <a:gd name="T33" fmla="*/ 1309 h 411"/>
                <a:gd name="T34" fmla="*/ 1988 w 2796"/>
                <a:gd name="T35" fmla="*/ 1309 h 411"/>
                <a:gd name="T36" fmla="*/ 2401 w 2796"/>
                <a:gd name="T37" fmla="*/ 1309 h 411"/>
                <a:gd name="T38" fmla="*/ 2767 w 2796"/>
                <a:gd name="T39" fmla="*/ 1309 h 411"/>
                <a:gd name="T40" fmla="*/ 3047 w 2796"/>
                <a:gd name="T41" fmla="*/ 1309 h 411"/>
                <a:gd name="T42" fmla="*/ 3212 w 2796"/>
                <a:gd name="T43" fmla="*/ 1309 h 411"/>
                <a:gd name="T44" fmla="*/ 3249 w 2796"/>
                <a:gd name="T45" fmla="*/ 1309 h 411"/>
                <a:gd name="T46" fmla="*/ 3402 w 2796"/>
                <a:gd name="T47" fmla="*/ 1309 h 411"/>
                <a:gd name="T48" fmla="*/ 3713 w 2796"/>
                <a:gd name="T49" fmla="*/ 1244 h 411"/>
                <a:gd name="T50" fmla="*/ 4028 w 2796"/>
                <a:gd name="T51" fmla="*/ 1033 h 411"/>
                <a:gd name="T52" fmla="*/ 4141 w 2796"/>
                <a:gd name="T53" fmla="*/ 860 h 411"/>
                <a:gd name="T54" fmla="*/ 4212 w 2796"/>
                <a:gd name="T55" fmla="*/ 715 h 411"/>
                <a:gd name="T56" fmla="*/ 4367 w 2796"/>
                <a:gd name="T57" fmla="*/ 440 h 411"/>
                <a:gd name="T58" fmla="*/ 4537 w 2796"/>
                <a:gd name="T59" fmla="*/ 249 h 411"/>
                <a:gd name="T60" fmla="*/ 4797 w 2796"/>
                <a:gd name="T61" fmla="*/ 141 h 411"/>
                <a:gd name="T62" fmla="*/ 5045 w 2796"/>
                <a:gd name="T63" fmla="*/ 115 h 411"/>
                <a:gd name="T64" fmla="*/ 5119 w 2796"/>
                <a:gd name="T65" fmla="*/ 115 h 411"/>
                <a:gd name="T66" fmla="*/ 5331 w 2796"/>
                <a:gd name="T67" fmla="*/ 115 h 411"/>
                <a:gd name="T68" fmla="*/ 5640 w 2796"/>
                <a:gd name="T69" fmla="*/ 115 h 411"/>
                <a:gd name="T70" fmla="*/ 6026 w 2796"/>
                <a:gd name="T71" fmla="*/ 115 h 411"/>
                <a:gd name="T72" fmla="*/ 6453 w 2796"/>
                <a:gd name="T73" fmla="*/ 115 h 411"/>
                <a:gd name="T74" fmla="*/ 6891 w 2796"/>
                <a:gd name="T75" fmla="*/ 115 h 411"/>
                <a:gd name="T76" fmla="*/ 7310 w 2796"/>
                <a:gd name="T77" fmla="*/ 115 h 411"/>
                <a:gd name="T78" fmla="*/ 7670 w 2796"/>
                <a:gd name="T79" fmla="*/ 115 h 411"/>
                <a:gd name="T80" fmla="*/ 7952 w 2796"/>
                <a:gd name="T81" fmla="*/ 115 h 411"/>
                <a:gd name="T82" fmla="*/ 8052 w 2796"/>
                <a:gd name="T83" fmla="*/ 115 h 411"/>
                <a:gd name="T84" fmla="*/ 8168 w 2796"/>
                <a:gd name="T85" fmla="*/ 115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30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06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Overall direction</a:t>
              </a:r>
            </a:p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of replication</a:t>
              </a:r>
            </a:p>
          </p:txBody>
        </p:sp>
        <p:sp>
          <p:nvSpPr>
            <p:cNvPr id="31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4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3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Okazaki fragment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513" y="5568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1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2751</TotalTime>
  <Words>948</Words>
  <Application>Microsoft Office PowerPoint</Application>
  <PresentationFormat>عرض على الشاشة (4:3)</PresentationFormat>
  <Paragraphs>234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Adjacency</vt:lpstr>
      <vt:lpstr>Molecular biology (2)</vt:lpstr>
      <vt:lpstr>Objectives</vt:lpstr>
      <vt:lpstr>DNA is the genetic material</vt:lpstr>
      <vt:lpstr>Features of Eukaryotic DNA Replication</vt:lpstr>
      <vt:lpstr>عرض تقديمي في PowerPoint</vt:lpstr>
      <vt:lpstr>Proteins involved in DNA Replication</vt:lpstr>
      <vt:lpstr>Steps in DNA Replication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عرض تقديمي في PowerPoint</vt:lpstr>
      <vt:lpstr>Components required for Translation</vt:lpstr>
      <vt:lpstr>Steps in Protein Translation</vt:lpstr>
      <vt:lpstr>عرض تقديمي في PowerPoint</vt:lpstr>
      <vt:lpstr>عرض تقديمي في PowerPoint</vt:lpstr>
      <vt:lpstr>Take home messages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رهف الشلاحي المطيري ID 442201287</cp:lastModifiedBy>
  <cp:revision>222</cp:revision>
  <dcterms:created xsi:type="dcterms:W3CDTF">2014-02-16T04:46:36Z</dcterms:created>
  <dcterms:modified xsi:type="dcterms:W3CDTF">2021-09-05T21:19:55Z</dcterms:modified>
</cp:coreProperties>
</file>