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38"/>
  </p:notesMasterIdLst>
  <p:sldIdLst>
    <p:sldId id="256" r:id="rId2"/>
    <p:sldId id="258" r:id="rId3"/>
    <p:sldId id="298" r:id="rId4"/>
    <p:sldId id="292" r:id="rId5"/>
    <p:sldId id="260" r:id="rId6"/>
    <p:sldId id="261" r:id="rId7"/>
    <p:sldId id="274" r:id="rId8"/>
    <p:sldId id="293" r:id="rId9"/>
    <p:sldId id="275" r:id="rId10"/>
    <p:sldId id="276" r:id="rId11"/>
    <p:sldId id="272" r:id="rId12"/>
    <p:sldId id="273" r:id="rId13"/>
    <p:sldId id="270" r:id="rId14"/>
    <p:sldId id="268" r:id="rId15"/>
    <p:sldId id="294" r:id="rId16"/>
    <p:sldId id="269" r:id="rId17"/>
    <p:sldId id="264" r:id="rId18"/>
    <p:sldId id="265" r:id="rId19"/>
    <p:sldId id="266" r:id="rId20"/>
    <p:sldId id="267"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5" r:id="rId35"/>
    <p:sldId id="290" r:id="rId36"/>
    <p:sldId id="296"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4B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71" autoAdjust="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905A26-432D-4E4C-B90E-32ADFDA36BE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6EFA532F-727D-43D5-9E97-C8C9BF6EE58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E696A300-1178-43ED-A2FE-38FA7B07D1CB}" type="datetimeFigureOut">
              <a:rPr lang="en-US"/>
              <a:pPr>
                <a:defRPr/>
              </a:pPr>
              <a:t>9/26/2021</a:t>
            </a:fld>
            <a:endParaRPr lang="en-US"/>
          </a:p>
        </p:txBody>
      </p:sp>
      <p:sp>
        <p:nvSpPr>
          <p:cNvPr id="4" name="Slide Image Placeholder 3">
            <a:extLst>
              <a:ext uri="{FF2B5EF4-FFF2-40B4-BE49-F238E27FC236}">
                <a16:creationId xmlns:a16="http://schemas.microsoft.com/office/drawing/2014/main" id="{AD8045FE-420D-489D-82B8-5D97F992D40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DD58447-381C-48B0-963C-A86F2E08503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437382F-B6DC-484A-9B06-5587EF04B95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89E93D25-F03E-4FCF-B32A-FEA7F0F474D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634083D-8503-42A2-96C3-F77D51C300D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12A64F99-A4C0-4B2F-A3CA-1C037B3F42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53F98572-EB58-4180-A96E-D1344ED318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6AE487C5-DFB1-4CEA-9E56-D9BE51A561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8DEEC8-7813-432C-BACB-54E100E40F1F}" type="slidenum">
              <a:rPr lang="en-US" altLang="en-US">
                <a:latin typeface="Arial" panose="020B0604020202020204" pitchFamily="34" charset="0"/>
              </a:rPr>
              <a:pPr>
                <a:spcBef>
                  <a:spcPct val="0"/>
                </a:spcBef>
              </a:pPr>
              <a:t>13</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0DD28F21-276A-42A5-BE38-6C1E9465B4E6}"/>
              </a:ext>
            </a:extLst>
          </p:cNvPr>
          <p:cNvSpPr>
            <a:spLocks noGrp="1"/>
          </p:cNvSpPr>
          <p:nvPr>
            <p:ph type="dt" sz="half" idx="10"/>
          </p:nvPr>
        </p:nvSpPr>
        <p:spPr/>
        <p:txBody>
          <a:bodyPr/>
          <a:lstStyle>
            <a:lvl1pPr>
              <a:defRPr/>
            </a:lvl1pPr>
          </a:lstStyle>
          <a:p>
            <a:pPr>
              <a:defRPr/>
            </a:pPr>
            <a:fld id="{F62A1BB6-3202-40FE-A62E-FB3D1334878A}" type="datetimeFigureOut">
              <a:rPr lang="en-US"/>
              <a:pPr>
                <a:defRPr/>
              </a:pPr>
              <a:t>9/26/2021</a:t>
            </a:fld>
            <a:endParaRPr lang="en-US"/>
          </a:p>
        </p:txBody>
      </p:sp>
      <p:sp>
        <p:nvSpPr>
          <p:cNvPr id="5" name="Footer Placeholder 4">
            <a:extLst>
              <a:ext uri="{FF2B5EF4-FFF2-40B4-BE49-F238E27FC236}">
                <a16:creationId xmlns:a16="http://schemas.microsoft.com/office/drawing/2014/main" id="{741F229A-E23D-43C1-B029-99CE9DF5F40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360C079-36DC-4E9E-B0A1-25584701B1EA}"/>
              </a:ext>
            </a:extLst>
          </p:cNvPr>
          <p:cNvSpPr>
            <a:spLocks noGrp="1"/>
          </p:cNvSpPr>
          <p:nvPr>
            <p:ph type="sldNum" sz="quarter" idx="12"/>
          </p:nvPr>
        </p:nvSpPr>
        <p:spPr/>
        <p:txBody>
          <a:bodyPr/>
          <a:lstStyle>
            <a:lvl1pPr>
              <a:defRPr/>
            </a:lvl1pPr>
          </a:lstStyle>
          <a:p>
            <a:pPr>
              <a:defRPr/>
            </a:pPr>
            <a:fld id="{DDE32536-28FD-4ADF-9D05-A0FC95C8FFAC}" type="slidenum">
              <a:rPr lang="en-US" altLang="en-US"/>
              <a:pPr>
                <a:defRPr/>
              </a:pPr>
              <a:t>‹#›</a:t>
            </a:fld>
            <a:endParaRPr lang="en-US" altLang="en-US"/>
          </a:p>
        </p:txBody>
      </p:sp>
    </p:spTree>
    <p:extLst>
      <p:ext uri="{BB962C8B-B14F-4D97-AF65-F5344CB8AC3E}">
        <p14:creationId xmlns:p14="http://schemas.microsoft.com/office/powerpoint/2010/main" val="2323411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E26C46-1C2B-4FA1-BEA7-03A61BCB8593}"/>
              </a:ext>
            </a:extLst>
          </p:cNvPr>
          <p:cNvSpPr>
            <a:spLocks noGrp="1"/>
          </p:cNvSpPr>
          <p:nvPr>
            <p:ph type="dt" sz="half" idx="10"/>
          </p:nvPr>
        </p:nvSpPr>
        <p:spPr/>
        <p:txBody>
          <a:bodyPr/>
          <a:lstStyle>
            <a:lvl1pPr>
              <a:defRPr/>
            </a:lvl1pPr>
          </a:lstStyle>
          <a:p>
            <a:pPr>
              <a:defRPr/>
            </a:pPr>
            <a:fld id="{CADAE6CB-D954-454A-A03E-05561F62178E}" type="datetimeFigureOut">
              <a:rPr lang="en-US"/>
              <a:pPr>
                <a:defRPr/>
              </a:pPr>
              <a:t>9/26/2021</a:t>
            </a:fld>
            <a:endParaRPr lang="en-US"/>
          </a:p>
        </p:txBody>
      </p:sp>
      <p:sp>
        <p:nvSpPr>
          <p:cNvPr id="5" name="Footer Placeholder 4">
            <a:extLst>
              <a:ext uri="{FF2B5EF4-FFF2-40B4-BE49-F238E27FC236}">
                <a16:creationId xmlns:a16="http://schemas.microsoft.com/office/drawing/2014/main" id="{216ACD01-0001-436D-86C7-5BAB988430A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785DD50-D75F-4610-B3CC-3CF1C0FB378A}"/>
              </a:ext>
            </a:extLst>
          </p:cNvPr>
          <p:cNvSpPr>
            <a:spLocks noGrp="1"/>
          </p:cNvSpPr>
          <p:nvPr>
            <p:ph type="sldNum" sz="quarter" idx="12"/>
          </p:nvPr>
        </p:nvSpPr>
        <p:spPr/>
        <p:txBody>
          <a:bodyPr/>
          <a:lstStyle>
            <a:lvl1pPr>
              <a:defRPr/>
            </a:lvl1pPr>
          </a:lstStyle>
          <a:p>
            <a:pPr>
              <a:defRPr/>
            </a:pPr>
            <a:fld id="{0A0E7DA4-7DD4-4F41-B4FE-F9F28550C166}" type="slidenum">
              <a:rPr lang="en-US" altLang="en-US"/>
              <a:pPr>
                <a:defRPr/>
              </a:pPr>
              <a:t>‹#›</a:t>
            </a:fld>
            <a:endParaRPr lang="en-US" altLang="en-US"/>
          </a:p>
        </p:txBody>
      </p:sp>
    </p:spTree>
    <p:extLst>
      <p:ext uri="{BB962C8B-B14F-4D97-AF65-F5344CB8AC3E}">
        <p14:creationId xmlns:p14="http://schemas.microsoft.com/office/powerpoint/2010/main" val="299324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800CAE-9A2C-4BB1-A1D5-CA7028830618}"/>
              </a:ext>
            </a:extLst>
          </p:cNvPr>
          <p:cNvSpPr>
            <a:spLocks noGrp="1"/>
          </p:cNvSpPr>
          <p:nvPr>
            <p:ph type="dt" sz="half" idx="10"/>
          </p:nvPr>
        </p:nvSpPr>
        <p:spPr/>
        <p:txBody>
          <a:bodyPr/>
          <a:lstStyle>
            <a:lvl1pPr>
              <a:defRPr/>
            </a:lvl1pPr>
          </a:lstStyle>
          <a:p>
            <a:pPr>
              <a:defRPr/>
            </a:pPr>
            <a:fld id="{E3BC246F-CFB7-4FAF-8423-1F5FCC9AF71F}" type="datetimeFigureOut">
              <a:rPr lang="en-US"/>
              <a:pPr>
                <a:defRPr/>
              </a:pPr>
              <a:t>9/26/2021</a:t>
            </a:fld>
            <a:endParaRPr lang="en-US"/>
          </a:p>
        </p:txBody>
      </p:sp>
      <p:sp>
        <p:nvSpPr>
          <p:cNvPr id="5" name="Footer Placeholder 4">
            <a:extLst>
              <a:ext uri="{FF2B5EF4-FFF2-40B4-BE49-F238E27FC236}">
                <a16:creationId xmlns:a16="http://schemas.microsoft.com/office/drawing/2014/main" id="{7BE24713-A90B-4FAF-892D-90882C18FDF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AB0261C-ED56-49FE-B4A6-BAC3D278E383}"/>
              </a:ext>
            </a:extLst>
          </p:cNvPr>
          <p:cNvSpPr>
            <a:spLocks noGrp="1"/>
          </p:cNvSpPr>
          <p:nvPr>
            <p:ph type="sldNum" sz="quarter" idx="12"/>
          </p:nvPr>
        </p:nvSpPr>
        <p:spPr/>
        <p:txBody>
          <a:bodyPr/>
          <a:lstStyle>
            <a:lvl1pPr>
              <a:defRPr/>
            </a:lvl1pPr>
          </a:lstStyle>
          <a:p>
            <a:pPr>
              <a:defRPr/>
            </a:pPr>
            <a:fld id="{D8571470-4DB9-49AB-99D3-4C26D662F504}" type="slidenum">
              <a:rPr lang="en-US" altLang="en-US"/>
              <a:pPr>
                <a:defRPr/>
              </a:pPr>
              <a:t>‹#›</a:t>
            </a:fld>
            <a:endParaRPr lang="en-US" altLang="en-US"/>
          </a:p>
        </p:txBody>
      </p:sp>
    </p:spTree>
    <p:extLst>
      <p:ext uri="{BB962C8B-B14F-4D97-AF65-F5344CB8AC3E}">
        <p14:creationId xmlns:p14="http://schemas.microsoft.com/office/powerpoint/2010/main" val="3740541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latin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b="1" i="0" baseline="0">
                <a:latin typeface="Arial" pitchFamily="34" charset="0"/>
              </a:defRPr>
            </a:lvl1pPr>
            <a:lvl2pPr>
              <a:defRPr b="1" i="0" baseline="0">
                <a:latin typeface="Arial" pitchFamily="34" charset="0"/>
              </a:defRPr>
            </a:lvl2pPr>
            <a:lvl3pPr>
              <a:defRPr b="1" i="0" baseline="0">
                <a:latin typeface="Arial" pitchFamily="34" charset="0"/>
              </a:defRPr>
            </a:lvl3pPr>
            <a:lvl4pPr>
              <a:defRPr b="1" i="0" baseline="0">
                <a:latin typeface="Arial" pitchFamily="34" charset="0"/>
              </a:defRPr>
            </a:lvl4pPr>
            <a:lvl5pPr>
              <a:defRPr b="1" i="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DC65C9A-3343-4EF2-9995-33D35BC56393}"/>
              </a:ext>
            </a:extLst>
          </p:cNvPr>
          <p:cNvSpPr>
            <a:spLocks noGrp="1"/>
          </p:cNvSpPr>
          <p:nvPr>
            <p:ph type="dt" sz="half" idx="10"/>
          </p:nvPr>
        </p:nvSpPr>
        <p:spPr/>
        <p:txBody>
          <a:bodyPr/>
          <a:lstStyle>
            <a:lvl1pPr>
              <a:defRPr/>
            </a:lvl1pPr>
          </a:lstStyle>
          <a:p>
            <a:pPr>
              <a:defRPr/>
            </a:pPr>
            <a:fld id="{4C3FFD40-3954-4DA4-B60B-44E74E54F4CC}" type="datetimeFigureOut">
              <a:rPr lang="en-US"/>
              <a:pPr>
                <a:defRPr/>
              </a:pPr>
              <a:t>9/26/2021</a:t>
            </a:fld>
            <a:endParaRPr lang="en-US"/>
          </a:p>
        </p:txBody>
      </p:sp>
      <p:sp>
        <p:nvSpPr>
          <p:cNvPr id="5" name="Footer Placeholder 4">
            <a:extLst>
              <a:ext uri="{FF2B5EF4-FFF2-40B4-BE49-F238E27FC236}">
                <a16:creationId xmlns:a16="http://schemas.microsoft.com/office/drawing/2014/main" id="{E7F110C7-6433-4AC6-8CC0-C92EC1A9C04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01F8370-0399-40DF-A806-F6CD647B2B01}"/>
              </a:ext>
            </a:extLst>
          </p:cNvPr>
          <p:cNvSpPr>
            <a:spLocks noGrp="1"/>
          </p:cNvSpPr>
          <p:nvPr>
            <p:ph type="sldNum" sz="quarter" idx="12"/>
          </p:nvPr>
        </p:nvSpPr>
        <p:spPr/>
        <p:txBody>
          <a:bodyPr/>
          <a:lstStyle>
            <a:lvl1pPr>
              <a:defRPr/>
            </a:lvl1pPr>
          </a:lstStyle>
          <a:p>
            <a:pPr>
              <a:defRPr/>
            </a:pPr>
            <a:fld id="{25F370E8-A0D7-47A3-A393-01A38856E14B}" type="slidenum">
              <a:rPr lang="en-US" altLang="en-US"/>
              <a:pPr>
                <a:defRPr/>
              </a:pPr>
              <a:t>‹#›</a:t>
            </a:fld>
            <a:endParaRPr lang="en-US" altLang="en-US"/>
          </a:p>
        </p:txBody>
      </p:sp>
    </p:spTree>
    <p:extLst>
      <p:ext uri="{BB962C8B-B14F-4D97-AF65-F5344CB8AC3E}">
        <p14:creationId xmlns:p14="http://schemas.microsoft.com/office/powerpoint/2010/main" val="1065349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ECE517-235B-4C60-9457-F561294CDA41}"/>
              </a:ext>
            </a:extLst>
          </p:cNvPr>
          <p:cNvSpPr>
            <a:spLocks noGrp="1"/>
          </p:cNvSpPr>
          <p:nvPr>
            <p:ph type="dt" sz="half" idx="10"/>
          </p:nvPr>
        </p:nvSpPr>
        <p:spPr/>
        <p:txBody>
          <a:bodyPr/>
          <a:lstStyle>
            <a:lvl1pPr>
              <a:defRPr/>
            </a:lvl1pPr>
          </a:lstStyle>
          <a:p>
            <a:pPr>
              <a:defRPr/>
            </a:pPr>
            <a:fld id="{B1E33B69-292C-40D3-8CA0-3CA5680A3215}" type="datetimeFigureOut">
              <a:rPr lang="en-US"/>
              <a:pPr>
                <a:defRPr/>
              </a:pPr>
              <a:t>9/26/2021</a:t>
            </a:fld>
            <a:endParaRPr lang="en-US"/>
          </a:p>
        </p:txBody>
      </p:sp>
      <p:sp>
        <p:nvSpPr>
          <p:cNvPr id="5" name="Footer Placeholder 4">
            <a:extLst>
              <a:ext uri="{FF2B5EF4-FFF2-40B4-BE49-F238E27FC236}">
                <a16:creationId xmlns:a16="http://schemas.microsoft.com/office/drawing/2014/main" id="{DA4455B4-9159-4567-80D1-B796D1CD2BE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E873368-0ED9-48C0-B05E-15497BE6E2DD}"/>
              </a:ext>
            </a:extLst>
          </p:cNvPr>
          <p:cNvSpPr>
            <a:spLocks noGrp="1"/>
          </p:cNvSpPr>
          <p:nvPr>
            <p:ph type="sldNum" sz="quarter" idx="12"/>
          </p:nvPr>
        </p:nvSpPr>
        <p:spPr/>
        <p:txBody>
          <a:bodyPr/>
          <a:lstStyle>
            <a:lvl1pPr>
              <a:defRPr/>
            </a:lvl1pPr>
          </a:lstStyle>
          <a:p>
            <a:pPr>
              <a:defRPr/>
            </a:pPr>
            <a:fld id="{95A48B6F-4862-4088-909C-908F6B157600}" type="slidenum">
              <a:rPr lang="en-US" altLang="en-US"/>
              <a:pPr>
                <a:defRPr/>
              </a:pPr>
              <a:t>‹#›</a:t>
            </a:fld>
            <a:endParaRPr lang="en-US" altLang="en-US"/>
          </a:p>
        </p:txBody>
      </p:sp>
    </p:spTree>
    <p:extLst>
      <p:ext uri="{BB962C8B-B14F-4D97-AF65-F5344CB8AC3E}">
        <p14:creationId xmlns:p14="http://schemas.microsoft.com/office/powerpoint/2010/main" val="265849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D9EAE63-0075-4A17-8A59-B9B0D9195D0B}"/>
              </a:ext>
            </a:extLst>
          </p:cNvPr>
          <p:cNvSpPr>
            <a:spLocks noGrp="1"/>
          </p:cNvSpPr>
          <p:nvPr>
            <p:ph type="dt" sz="half" idx="10"/>
          </p:nvPr>
        </p:nvSpPr>
        <p:spPr/>
        <p:txBody>
          <a:bodyPr/>
          <a:lstStyle>
            <a:lvl1pPr>
              <a:defRPr/>
            </a:lvl1pPr>
          </a:lstStyle>
          <a:p>
            <a:pPr>
              <a:defRPr/>
            </a:pPr>
            <a:fld id="{019D0336-FA5A-4E4C-83B0-3C0C23CC4ECA}" type="datetimeFigureOut">
              <a:rPr lang="en-US"/>
              <a:pPr>
                <a:defRPr/>
              </a:pPr>
              <a:t>9/26/2021</a:t>
            </a:fld>
            <a:endParaRPr lang="en-US"/>
          </a:p>
        </p:txBody>
      </p:sp>
      <p:sp>
        <p:nvSpPr>
          <p:cNvPr id="6" name="Footer Placeholder 4">
            <a:extLst>
              <a:ext uri="{FF2B5EF4-FFF2-40B4-BE49-F238E27FC236}">
                <a16:creationId xmlns:a16="http://schemas.microsoft.com/office/drawing/2014/main" id="{4557E17E-4533-409D-8F82-3B6AB83CB8A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5974137-9043-4C5F-A05A-1AA7820CB710}"/>
              </a:ext>
            </a:extLst>
          </p:cNvPr>
          <p:cNvSpPr>
            <a:spLocks noGrp="1"/>
          </p:cNvSpPr>
          <p:nvPr>
            <p:ph type="sldNum" sz="quarter" idx="12"/>
          </p:nvPr>
        </p:nvSpPr>
        <p:spPr/>
        <p:txBody>
          <a:bodyPr/>
          <a:lstStyle>
            <a:lvl1pPr>
              <a:defRPr/>
            </a:lvl1pPr>
          </a:lstStyle>
          <a:p>
            <a:pPr>
              <a:defRPr/>
            </a:pPr>
            <a:fld id="{235FB68E-2843-4A45-94DF-CF6674C58322}" type="slidenum">
              <a:rPr lang="en-US" altLang="en-US"/>
              <a:pPr>
                <a:defRPr/>
              </a:pPr>
              <a:t>‹#›</a:t>
            </a:fld>
            <a:endParaRPr lang="en-US" altLang="en-US"/>
          </a:p>
        </p:txBody>
      </p:sp>
    </p:spTree>
    <p:extLst>
      <p:ext uri="{BB962C8B-B14F-4D97-AF65-F5344CB8AC3E}">
        <p14:creationId xmlns:p14="http://schemas.microsoft.com/office/powerpoint/2010/main" val="411351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9191E22-62F9-4FFE-A227-A7C1DD19D129}"/>
              </a:ext>
            </a:extLst>
          </p:cNvPr>
          <p:cNvSpPr>
            <a:spLocks noGrp="1"/>
          </p:cNvSpPr>
          <p:nvPr>
            <p:ph type="dt" sz="half" idx="10"/>
          </p:nvPr>
        </p:nvSpPr>
        <p:spPr/>
        <p:txBody>
          <a:bodyPr/>
          <a:lstStyle>
            <a:lvl1pPr>
              <a:defRPr/>
            </a:lvl1pPr>
          </a:lstStyle>
          <a:p>
            <a:pPr>
              <a:defRPr/>
            </a:pPr>
            <a:fld id="{A512E484-6E26-4528-B9A4-7E44B2BFA58C}" type="datetimeFigureOut">
              <a:rPr lang="en-US"/>
              <a:pPr>
                <a:defRPr/>
              </a:pPr>
              <a:t>9/26/2021</a:t>
            </a:fld>
            <a:endParaRPr lang="en-US"/>
          </a:p>
        </p:txBody>
      </p:sp>
      <p:sp>
        <p:nvSpPr>
          <p:cNvPr id="8" name="Footer Placeholder 4">
            <a:extLst>
              <a:ext uri="{FF2B5EF4-FFF2-40B4-BE49-F238E27FC236}">
                <a16:creationId xmlns:a16="http://schemas.microsoft.com/office/drawing/2014/main" id="{9F3C5520-7C7B-4A65-882B-471058FFC42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8F85AB4-8E01-4894-81E4-19821830BD57}"/>
              </a:ext>
            </a:extLst>
          </p:cNvPr>
          <p:cNvSpPr>
            <a:spLocks noGrp="1"/>
          </p:cNvSpPr>
          <p:nvPr>
            <p:ph type="sldNum" sz="quarter" idx="12"/>
          </p:nvPr>
        </p:nvSpPr>
        <p:spPr/>
        <p:txBody>
          <a:bodyPr/>
          <a:lstStyle>
            <a:lvl1pPr>
              <a:defRPr/>
            </a:lvl1pPr>
          </a:lstStyle>
          <a:p>
            <a:pPr>
              <a:defRPr/>
            </a:pPr>
            <a:fld id="{18FE1E7E-0ED0-4DB7-A5EC-8852839E190A}" type="slidenum">
              <a:rPr lang="en-US" altLang="en-US"/>
              <a:pPr>
                <a:defRPr/>
              </a:pPr>
              <a:t>‹#›</a:t>
            </a:fld>
            <a:endParaRPr lang="en-US" altLang="en-US"/>
          </a:p>
        </p:txBody>
      </p:sp>
    </p:spTree>
    <p:extLst>
      <p:ext uri="{BB962C8B-B14F-4D97-AF65-F5344CB8AC3E}">
        <p14:creationId xmlns:p14="http://schemas.microsoft.com/office/powerpoint/2010/main" val="3103979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CCDA73A-6DC9-4C68-8340-AD9B78D08759}"/>
              </a:ext>
            </a:extLst>
          </p:cNvPr>
          <p:cNvSpPr>
            <a:spLocks noGrp="1"/>
          </p:cNvSpPr>
          <p:nvPr>
            <p:ph type="dt" sz="half" idx="10"/>
          </p:nvPr>
        </p:nvSpPr>
        <p:spPr/>
        <p:txBody>
          <a:bodyPr/>
          <a:lstStyle>
            <a:lvl1pPr>
              <a:defRPr/>
            </a:lvl1pPr>
          </a:lstStyle>
          <a:p>
            <a:pPr>
              <a:defRPr/>
            </a:pPr>
            <a:fld id="{5148C269-83F2-4B2A-9580-B6AA1B1D882C}" type="datetimeFigureOut">
              <a:rPr lang="en-US"/>
              <a:pPr>
                <a:defRPr/>
              </a:pPr>
              <a:t>9/26/2021</a:t>
            </a:fld>
            <a:endParaRPr lang="en-US"/>
          </a:p>
        </p:txBody>
      </p:sp>
      <p:sp>
        <p:nvSpPr>
          <p:cNvPr id="4" name="Footer Placeholder 4">
            <a:extLst>
              <a:ext uri="{FF2B5EF4-FFF2-40B4-BE49-F238E27FC236}">
                <a16:creationId xmlns:a16="http://schemas.microsoft.com/office/drawing/2014/main" id="{D0D54F73-E0CE-4872-B080-FD2CD5769E8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BA276D7-2923-4EA6-A237-7D6081FB166B}"/>
              </a:ext>
            </a:extLst>
          </p:cNvPr>
          <p:cNvSpPr>
            <a:spLocks noGrp="1"/>
          </p:cNvSpPr>
          <p:nvPr>
            <p:ph type="sldNum" sz="quarter" idx="12"/>
          </p:nvPr>
        </p:nvSpPr>
        <p:spPr/>
        <p:txBody>
          <a:bodyPr/>
          <a:lstStyle>
            <a:lvl1pPr>
              <a:defRPr/>
            </a:lvl1pPr>
          </a:lstStyle>
          <a:p>
            <a:pPr>
              <a:defRPr/>
            </a:pPr>
            <a:fld id="{0C946158-5409-4873-BB91-45D8A59290AD}" type="slidenum">
              <a:rPr lang="en-US" altLang="en-US"/>
              <a:pPr>
                <a:defRPr/>
              </a:pPr>
              <a:t>‹#›</a:t>
            </a:fld>
            <a:endParaRPr lang="en-US" altLang="en-US"/>
          </a:p>
        </p:txBody>
      </p:sp>
    </p:spTree>
    <p:extLst>
      <p:ext uri="{BB962C8B-B14F-4D97-AF65-F5344CB8AC3E}">
        <p14:creationId xmlns:p14="http://schemas.microsoft.com/office/powerpoint/2010/main" val="407388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87B707-63FF-45DD-820E-D8422008E452}"/>
              </a:ext>
            </a:extLst>
          </p:cNvPr>
          <p:cNvSpPr>
            <a:spLocks noGrp="1"/>
          </p:cNvSpPr>
          <p:nvPr>
            <p:ph type="dt" sz="half" idx="10"/>
          </p:nvPr>
        </p:nvSpPr>
        <p:spPr/>
        <p:txBody>
          <a:bodyPr/>
          <a:lstStyle>
            <a:lvl1pPr>
              <a:defRPr/>
            </a:lvl1pPr>
          </a:lstStyle>
          <a:p>
            <a:pPr>
              <a:defRPr/>
            </a:pPr>
            <a:fld id="{E778723B-06DF-4AC4-B4D2-FAEF09C478FA}" type="datetimeFigureOut">
              <a:rPr lang="en-US"/>
              <a:pPr>
                <a:defRPr/>
              </a:pPr>
              <a:t>9/26/2021</a:t>
            </a:fld>
            <a:endParaRPr lang="en-US"/>
          </a:p>
        </p:txBody>
      </p:sp>
      <p:sp>
        <p:nvSpPr>
          <p:cNvPr id="3" name="Footer Placeholder 4">
            <a:extLst>
              <a:ext uri="{FF2B5EF4-FFF2-40B4-BE49-F238E27FC236}">
                <a16:creationId xmlns:a16="http://schemas.microsoft.com/office/drawing/2014/main" id="{4FC822D7-5ACF-4BC6-8058-F5B0FEC1C17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365A54A-E615-4049-BFFB-59D118CFEEFC}"/>
              </a:ext>
            </a:extLst>
          </p:cNvPr>
          <p:cNvSpPr>
            <a:spLocks noGrp="1"/>
          </p:cNvSpPr>
          <p:nvPr>
            <p:ph type="sldNum" sz="quarter" idx="12"/>
          </p:nvPr>
        </p:nvSpPr>
        <p:spPr/>
        <p:txBody>
          <a:bodyPr/>
          <a:lstStyle>
            <a:lvl1pPr>
              <a:defRPr/>
            </a:lvl1pPr>
          </a:lstStyle>
          <a:p>
            <a:pPr>
              <a:defRPr/>
            </a:pPr>
            <a:fld id="{F351AD94-83CD-4F31-8CCB-04D453545296}" type="slidenum">
              <a:rPr lang="en-US" altLang="en-US"/>
              <a:pPr>
                <a:defRPr/>
              </a:pPr>
              <a:t>‹#›</a:t>
            </a:fld>
            <a:endParaRPr lang="en-US" altLang="en-US"/>
          </a:p>
        </p:txBody>
      </p:sp>
    </p:spTree>
    <p:extLst>
      <p:ext uri="{BB962C8B-B14F-4D97-AF65-F5344CB8AC3E}">
        <p14:creationId xmlns:p14="http://schemas.microsoft.com/office/powerpoint/2010/main" val="423363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F0153A1-2877-4571-9B33-DFAA0D441BEC}"/>
              </a:ext>
            </a:extLst>
          </p:cNvPr>
          <p:cNvSpPr>
            <a:spLocks noGrp="1"/>
          </p:cNvSpPr>
          <p:nvPr>
            <p:ph type="dt" sz="half" idx="10"/>
          </p:nvPr>
        </p:nvSpPr>
        <p:spPr/>
        <p:txBody>
          <a:bodyPr/>
          <a:lstStyle>
            <a:lvl1pPr>
              <a:defRPr/>
            </a:lvl1pPr>
          </a:lstStyle>
          <a:p>
            <a:pPr>
              <a:defRPr/>
            </a:pPr>
            <a:fld id="{373178D9-D062-4CAC-9E22-4C15B115F9B5}" type="datetimeFigureOut">
              <a:rPr lang="en-US"/>
              <a:pPr>
                <a:defRPr/>
              </a:pPr>
              <a:t>9/26/2021</a:t>
            </a:fld>
            <a:endParaRPr lang="en-US"/>
          </a:p>
        </p:txBody>
      </p:sp>
      <p:sp>
        <p:nvSpPr>
          <p:cNvPr id="6" name="Footer Placeholder 4">
            <a:extLst>
              <a:ext uri="{FF2B5EF4-FFF2-40B4-BE49-F238E27FC236}">
                <a16:creationId xmlns:a16="http://schemas.microsoft.com/office/drawing/2014/main" id="{4F7D35BC-3DBD-4400-BF6D-F98C9E72436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D21B9B2-6E85-493D-910B-E0FF59B3587B}"/>
              </a:ext>
            </a:extLst>
          </p:cNvPr>
          <p:cNvSpPr>
            <a:spLocks noGrp="1"/>
          </p:cNvSpPr>
          <p:nvPr>
            <p:ph type="sldNum" sz="quarter" idx="12"/>
          </p:nvPr>
        </p:nvSpPr>
        <p:spPr/>
        <p:txBody>
          <a:bodyPr/>
          <a:lstStyle>
            <a:lvl1pPr>
              <a:defRPr/>
            </a:lvl1pPr>
          </a:lstStyle>
          <a:p>
            <a:pPr>
              <a:defRPr/>
            </a:pPr>
            <a:fld id="{B6C603A2-DE5E-49FB-91EB-8080D0CC2730}" type="slidenum">
              <a:rPr lang="en-US" altLang="en-US"/>
              <a:pPr>
                <a:defRPr/>
              </a:pPr>
              <a:t>‹#›</a:t>
            </a:fld>
            <a:endParaRPr lang="en-US" altLang="en-US"/>
          </a:p>
        </p:txBody>
      </p:sp>
    </p:spTree>
    <p:extLst>
      <p:ext uri="{BB962C8B-B14F-4D97-AF65-F5344CB8AC3E}">
        <p14:creationId xmlns:p14="http://schemas.microsoft.com/office/powerpoint/2010/main" val="3004123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8E257E5-08A5-4CC5-B22A-5F6EAC9C182E}"/>
              </a:ext>
            </a:extLst>
          </p:cNvPr>
          <p:cNvSpPr>
            <a:spLocks noGrp="1"/>
          </p:cNvSpPr>
          <p:nvPr>
            <p:ph type="dt" sz="half" idx="10"/>
          </p:nvPr>
        </p:nvSpPr>
        <p:spPr/>
        <p:txBody>
          <a:bodyPr/>
          <a:lstStyle>
            <a:lvl1pPr>
              <a:defRPr/>
            </a:lvl1pPr>
          </a:lstStyle>
          <a:p>
            <a:pPr>
              <a:defRPr/>
            </a:pPr>
            <a:fld id="{03856B24-42B2-474D-8845-7C243F31181A}" type="datetimeFigureOut">
              <a:rPr lang="en-US"/>
              <a:pPr>
                <a:defRPr/>
              </a:pPr>
              <a:t>9/26/2021</a:t>
            </a:fld>
            <a:endParaRPr lang="en-US"/>
          </a:p>
        </p:txBody>
      </p:sp>
      <p:sp>
        <p:nvSpPr>
          <p:cNvPr id="6" name="Footer Placeholder 4">
            <a:extLst>
              <a:ext uri="{FF2B5EF4-FFF2-40B4-BE49-F238E27FC236}">
                <a16:creationId xmlns:a16="http://schemas.microsoft.com/office/drawing/2014/main" id="{7295E831-527C-4D42-8504-6824660D574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A397408-EEF4-4EC2-936E-5079EF9EF665}"/>
              </a:ext>
            </a:extLst>
          </p:cNvPr>
          <p:cNvSpPr>
            <a:spLocks noGrp="1"/>
          </p:cNvSpPr>
          <p:nvPr>
            <p:ph type="sldNum" sz="quarter" idx="12"/>
          </p:nvPr>
        </p:nvSpPr>
        <p:spPr/>
        <p:txBody>
          <a:bodyPr/>
          <a:lstStyle>
            <a:lvl1pPr>
              <a:defRPr/>
            </a:lvl1pPr>
          </a:lstStyle>
          <a:p>
            <a:pPr>
              <a:defRPr/>
            </a:pPr>
            <a:fld id="{AB55EA78-024E-4BBD-9533-12ED0BE26312}" type="slidenum">
              <a:rPr lang="en-US" altLang="en-US"/>
              <a:pPr>
                <a:defRPr/>
              </a:pPr>
              <a:t>‹#›</a:t>
            </a:fld>
            <a:endParaRPr lang="en-US" altLang="en-US"/>
          </a:p>
        </p:txBody>
      </p:sp>
    </p:spTree>
    <p:extLst>
      <p:ext uri="{BB962C8B-B14F-4D97-AF65-F5344CB8AC3E}">
        <p14:creationId xmlns:p14="http://schemas.microsoft.com/office/powerpoint/2010/main" val="3860234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alpha val="94901"/>
          </a:srgbClr>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A1AD0CE-66D5-4D85-90E7-4EC5BB34AD2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F6C3C57-FB41-4E6C-A485-803DACD9E2E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3783E0F-6B80-4492-952A-4814EC219A3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fld id="{49576D8A-4FEF-483F-904A-DE5FFDAD9DB3}" type="datetimeFigureOut">
              <a:rPr lang="en-US"/>
              <a:pPr>
                <a:defRPr/>
              </a:pPr>
              <a:t>9/26/2021</a:t>
            </a:fld>
            <a:endParaRPr lang="en-US"/>
          </a:p>
        </p:txBody>
      </p:sp>
      <p:sp>
        <p:nvSpPr>
          <p:cNvPr id="5" name="Footer Placeholder 4">
            <a:extLst>
              <a:ext uri="{FF2B5EF4-FFF2-40B4-BE49-F238E27FC236}">
                <a16:creationId xmlns:a16="http://schemas.microsoft.com/office/drawing/2014/main" id="{DB726C50-F378-4B0D-8E94-28CEC8C6889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5FE3CE8F-2BFE-4F23-AF3F-F993D2A34A6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A898E"/>
                </a:solidFill>
              </a:defRPr>
            </a:lvl1pPr>
          </a:lstStyle>
          <a:p>
            <a:pPr>
              <a:defRPr/>
            </a:pPr>
            <a:fld id="{B32380D3-AADB-4841-9CDF-F1697F30159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ctr" rtl="0" eaLnBrk="0" fontAlgn="base" hangingPunct="0">
        <a:spcBef>
          <a:spcPct val="0"/>
        </a:spcBef>
        <a:spcAft>
          <a:spcPct val="0"/>
        </a:spcAft>
        <a:defRPr sz="4400" b="1" kern="1200">
          <a:solidFill>
            <a:schemeClr val="tx1"/>
          </a:solidFill>
          <a:latin typeface="Arial" pitchFamily="34" charset="0"/>
          <a:ea typeface="+mj-ea"/>
          <a:cs typeface="+mj-cs"/>
        </a:defRPr>
      </a:lvl1pPr>
      <a:lvl2pPr algn="ctr" rtl="0" eaLnBrk="0" fontAlgn="base" hangingPunct="0">
        <a:spcBef>
          <a:spcPct val="0"/>
        </a:spcBef>
        <a:spcAft>
          <a:spcPct val="0"/>
        </a:spcAft>
        <a:defRPr sz="4400" b="1">
          <a:solidFill>
            <a:schemeClr val="tx1"/>
          </a:solidFill>
          <a:latin typeface="Arial" charset="0"/>
        </a:defRPr>
      </a:lvl2pPr>
      <a:lvl3pPr algn="ctr" rtl="0" eaLnBrk="0" fontAlgn="base" hangingPunct="0">
        <a:spcBef>
          <a:spcPct val="0"/>
        </a:spcBef>
        <a:spcAft>
          <a:spcPct val="0"/>
        </a:spcAft>
        <a:defRPr sz="4400" b="1">
          <a:solidFill>
            <a:schemeClr val="tx1"/>
          </a:solidFill>
          <a:latin typeface="Arial" charset="0"/>
        </a:defRPr>
      </a:lvl3pPr>
      <a:lvl4pPr algn="ctr" rtl="0" eaLnBrk="0" fontAlgn="base" hangingPunct="0">
        <a:spcBef>
          <a:spcPct val="0"/>
        </a:spcBef>
        <a:spcAft>
          <a:spcPct val="0"/>
        </a:spcAft>
        <a:defRPr sz="4400" b="1">
          <a:solidFill>
            <a:schemeClr val="tx1"/>
          </a:solidFill>
          <a:latin typeface="Arial" charset="0"/>
        </a:defRPr>
      </a:lvl4pPr>
      <a:lvl5pPr algn="ctr" rtl="0" eaLnBrk="0" fontAlgn="base" hangingPunct="0">
        <a:spcBef>
          <a:spcPct val="0"/>
        </a:spcBef>
        <a:spcAft>
          <a:spcPct val="0"/>
        </a:spcAft>
        <a:defRPr sz="4400" b="1">
          <a:solidFill>
            <a:schemeClr val="tx1"/>
          </a:solidFill>
          <a:latin typeface="Arial" charset="0"/>
        </a:defRPr>
      </a:lvl5pPr>
      <a:lvl6pPr marL="457200" algn="ctr" rtl="0" fontAlgn="base">
        <a:spcBef>
          <a:spcPct val="0"/>
        </a:spcBef>
        <a:spcAft>
          <a:spcPct val="0"/>
        </a:spcAft>
        <a:defRPr sz="4400" b="1">
          <a:solidFill>
            <a:schemeClr val="tx1"/>
          </a:solidFill>
          <a:latin typeface="Arial" charset="0"/>
        </a:defRPr>
      </a:lvl6pPr>
      <a:lvl7pPr marL="914400" algn="ctr" rtl="0" fontAlgn="base">
        <a:spcBef>
          <a:spcPct val="0"/>
        </a:spcBef>
        <a:spcAft>
          <a:spcPct val="0"/>
        </a:spcAft>
        <a:defRPr sz="4400" b="1">
          <a:solidFill>
            <a:schemeClr val="tx1"/>
          </a:solidFill>
          <a:latin typeface="Arial" charset="0"/>
        </a:defRPr>
      </a:lvl7pPr>
      <a:lvl8pPr marL="1371600" algn="ctr" rtl="0" fontAlgn="base">
        <a:spcBef>
          <a:spcPct val="0"/>
        </a:spcBef>
        <a:spcAft>
          <a:spcPct val="0"/>
        </a:spcAft>
        <a:defRPr sz="4400" b="1">
          <a:solidFill>
            <a:schemeClr val="tx1"/>
          </a:solidFill>
          <a:latin typeface="Arial" charset="0"/>
        </a:defRPr>
      </a:lvl8pPr>
      <a:lvl9pPr marL="1828800" algn="ctr" rtl="0" fontAlgn="base">
        <a:spcBef>
          <a:spcPct val="0"/>
        </a:spcBef>
        <a:spcAft>
          <a:spcPct val="0"/>
        </a:spcAft>
        <a:defRPr sz="4400" b="1">
          <a:solidFill>
            <a:schemeClr val="tx1"/>
          </a:solidFill>
          <a:latin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b="1" kern="12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b="1" kern="1200">
          <a:solidFill>
            <a:schemeClr val="tx1"/>
          </a:solidFill>
          <a:latin typeface="Arial"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b="1" kern="1200">
          <a:solidFill>
            <a:schemeClr val="tx1"/>
          </a:solidFill>
          <a:latin typeface="Arial"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b="1" kern="1200">
          <a:solidFill>
            <a:schemeClr val="tx1"/>
          </a:solidFill>
          <a:latin typeface="Arial"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b="1"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4.xml" /></Relationships>
</file>

<file path=ppt/slides/_rels/slide11.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3" Type="http://schemas.openxmlformats.org/officeDocument/2006/relationships/image" Target="../media/image10.png" /><Relationship Id="rId2" Type="http://schemas.openxmlformats.org/officeDocument/2006/relationships/image" Target="../media/image9.png"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gif"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gif"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0A5A850F-FEF0-47B4-A472-BC6F4A69E677}"/>
              </a:ext>
            </a:extLst>
          </p:cNvPr>
          <p:cNvSpPr>
            <a:spLocks noGrp="1"/>
          </p:cNvSpPr>
          <p:nvPr>
            <p:ph type="ctrTitle"/>
          </p:nvPr>
        </p:nvSpPr>
        <p:spPr/>
        <p:txBody>
          <a:bodyPr/>
          <a:lstStyle/>
          <a:p>
            <a:pPr eaLnBrk="1" hangingPunct="1"/>
            <a:r>
              <a:rPr lang="en-US" altLang="en-US">
                <a:solidFill>
                  <a:srgbClr val="FFFF00"/>
                </a:solidFill>
              </a:rPr>
              <a:t>Enzymes and Coenzymes I</a:t>
            </a:r>
          </a:p>
        </p:txBody>
      </p:sp>
      <p:sp>
        <p:nvSpPr>
          <p:cNvPr id="3075" name="Subtitle 2">
            <a:extLst>
              <a:ext uri="{FF2B5EF4-FFF2-40B4-BE49-F238E27FC236}">
                <a16:creationId xmlns:a16="http://schemas.microsoft.com/office/drawing/2014/main" id="{F69A6613-FF98-41C2-959F-E0A403C218A7}"/>
              </a:ext>
            </a:extLst>
          </p:cNvPr>
          <p:cNvSpPr>
            <a:spLocks noGrp="1"/>
          </p:cNvSpPr>
          <p:nvPr>
            <p:ph type="subTitle" idx="1"/>
          </p:nvPr>
        </p:nvSpPr>
        <p:spPr/>
        <p:txBody>
          <a:bodyPr/>
          <a:lstStyle/>
          <a:p>
            <a:pPr eaLnBrk="1" hangingPunct="1"/>
            <a:r>
              <a:rPr lang="en-US" altLang="en-US">
                <a:solidFill>
                  <a:srgbClr val="D04B16"/>
                </a:solidFill>
              </a:rPr>
              <a:t>Dr. Sumbul Fatma</a:t>
            </a:r>
          </a:p>
          <a:p>
            <a:pPr eaLnBrk="1" hangingPunct="1"/>
            <a:r>
              <a:rPr lang="en-US" altLang="en-US">
                <a:solidFill>
                  <a:srgbClr val="D04B16"/>
                </a:solidFill>
              </a:rPr>
              <a:t>Clinical Chemistry Unit</a:t>
            </a:r>
          </a:p>
          <a:p>
            <a:pPr eaLnBrk="1" hangingPunct="1"/>
            <a:r>
              <a:rPr lang="en-US" altLang="en-US">
                <a:solidFill>
                  <a:srgbClr val="D04B16"/>
                </a:solidFill>
              </a:rPr>
              <a:t>Department of Pathology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8">
            <a:extLst>
              <a:ext uri="{FF2B5EF4-FFF2-40B4-BE49-F238E27FC236}">
                <a16:creationId xmlns:a16="http://schemas.microsoft.com/office/drawing/2014/main" id="{CF70CA10-332F-4BDB-94D9-72DE90CCA407}"/>
              </a:ext>
            </a:extLst>
          </p:cNvPr>
          <p:cNvSpPr>
            <a:spLocks noGrp="1"/>
          </p:cNvSpPr>
          <p:nvPr>
            <p:ph type="title"/>
          </p:nvPr>
        </p:nvSpPr>
        <p:spPr/>
        <p:txBody>
          <a:bodyPr/>
          <a:lstStyle/>
          <a:p>
            <a:pPr eaLnBrk="1" hangingPunct="1"/>
            <a:r>
              <a:rPr lang="en-US" altLang="en-US">
                <a:solidFill>
                  <a:srgbClr val="FFFF00"/>
                </a:solidFill>
                <a:cs typeface="Arial" panose="020B0604020202020204" pitchFamily="34" charset="0"/>
              </a:rPr>
              <a:t>Induced fit binding</a:t>
            </a:r>
          </a:p>
        </p:txBody>
      </p:sp>
      <p:sp>
        <p:nvSpPr>
          <p:cNvPr id="12291" name="Content Placeholder 9">
            <a:extLst>
              <a:ext uri="{FF2B5EF4-FFF2-40B4-BE49-F238E27FC236}">
                <a16:creationId xmlns:a16="http://schemas.microsoft.com/office/drawing/2014/main" id="{1B8BC58C-F609-43F8-A5A6-06865B8BA005}"/>
              </a:ext>
            </a:extLst>
          </p:cNvPr>
          <p:cNvSpPr>
            <a:spLocks noGrp="1"/>
          </p:cNvSpPr>
          <p:nvPr>
            <p:ph sz="half" idx="1"/>
          </p:nvPr>
        </p:nvSpPr>
        <p:spPr>
          <a:xfrm>
            <a:off x="685800" y="1600200"/>
            <a:ext cx="8077200" cy="2133600"/>
          </a:xfrm>
        </p:spPr>
        <p:txBody>
          <a:bodyPr/>
          <a:lstStyle/>
          <a:p>
            <a:pPr marL="342900" lvl="1" indent="-342900" eaLnBrk="1" hangingPunct="1">
              <a:buFont typeface="Arial" panose="020B0604020202020204" pitchFamily="34" charset="0"/>
              <a:buChar char="•"/>
            </a:pPr>
            <a:r>
              <a:rPr lang="en-US" altLang="en-US" sz="3200">
                <a:solidFill>
                  <a:schemeClr val="bg1"/>
                </a:solidFill>
                <a:cs typeface="Arial" panose="020B0604020202020204" pitchFamily="34" charset="0"/>
              </a:rPr>
              <a:t>After the binding of substrate, the enzyme changes its shape to fit more perfectly with substrate</a:t>
            </a:r>
          </a:p>
          <a:p>
            <a:pPr eaLnBrk="1" hangingPunct="1"/>
            <a:endParaRPr lang="en-US" altLang="en-US">
              <a:solidFill>
                <a:schemeClr val="bg1"/>
              </a:solidFill>
              <a:cs typeface="Arial" panose="020B0604020202020204" pitchFamily="34" charset="0"/>
            </a:endParaRPr>
          </a:p>
        </p:txBody>
      </p:sp>
      <p:pic>
        <p:nvPicPr>
          <p:cNvPr id="31748" name="Picture 4" descr="http://img.search.com/thumb/2/24/Induced_fit_diagram.svg/450px-Induced_fit_diagram.svg.png">
            <a:extLst>
              <a:ext uri="{FF2B5EF4-FFF2-40B4-BE49-F238E27FC236}">
                <a16:creationId xmlns:a16="http://schemas.microsoft.com/office/drawing/2014/main" id="{35BC1E21-8463-45AB-B3EA-9BDC313E6E52}"/>
              </a:ext>
            </a:extLst>
          </p:cNvPr>
          <p:cNvPicPr>
            <a:picLocks noChangeAspect="1" noChangeArrowheads="1"/>
          </p:cNvPicPr>
          <p:nvPr/>
        </p:nvPicPr>
        <p:blipFill>
          <a:blip r:embed="rId2">
            <a:lum bright="24000" contrast="44000"/>
          </a:blip>
          <a:srcRect/>
          <a:stretch>
            <a:fillRect/>
          </a:stretch>
        </p:blipFill>
        <p:spPr bwMode="auto">
          <a:xfrm>
            <a:off x="457200" y="3276600"/>
            <a:ext cx="8467725" cy="3311525"/>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3B51077-AC81-4D48-BB38-19DBF37C589E}"/>
              </a:ext>
            </a:extLst>
          </p:cNvPr>
          <p:cNvSpPr>
            <a:spLocks noGrp="1"/>
          </p:cNvSpPr>
          <p:nvPr>
            <p:ph type="title"/>
          </p:nvPr>
        </p:nvSpPr>
        <p:spPr/>
        <p:txBody>
          <a:bodyPr rtlCol="0">
            <a:normAutofit/>
          </a:bodyPr>
          <a:lstStyle/>
          <a:p>
            <a:pPr eaLnBrk="1" fontAlgn="auto" hangingPunct="1">
              <a:spcAft>
                <a:spcPts val="0"/>
              </a:spcAft>
              <a:defRPr/>
            </a:pPr>
            <a:r>
              <a:rPr lang="en-US" dirty="0">
                <a:solidFill>
                  <a:srgbClr val="FFFF00"/>
                </a:solidFill>
                <a:effectLst>
                  <a:outerShdw blurRad="38100" dist="38100" dir="2700000" algn="tl">
                    <a:srgbClr val="000000"/>
                  </a:outerShdw>
                </a:effectLst>
                <a:cs typeface="Arial" pitchFamily="34" charset="0"/>
              </a:rPr>
              <a:t>Classification of Enzymes</a:t>
            </a:r>
            <a:endParaRPr lang="en-US" dirty="0">
              <a:cs typeface="Arial" pitchFamily="34" charset="0"/>
            </a:endParaRPr>
          </a:p>
        </p:txBody>
      </p:sp>
      <p:pic>
        <p:nvPicPr>
          <p:cNvPr id="13314" name="Picture 3">
            <a:extLst>
              <a:ext uri="{FF2B5EF4-FFF2-40B4-BE49-F238E27FC236}">
                <a16:creationId xmlns:a16="http://schemas.microsoft.com/office/drawing/2014/main" id="{E49EAC60-654C-4715-8EE7-257D4372AD38}"/>
              </a:ext>
            </a:extLst>
          </p:cNvPr>
          <p:cNvPicPr>
            <a:picLocks noGrp="1" noChangeAspect="1" noChangeArrowheads="1"/>
          </p:cNvPicPr>
          <p:nvPr>
            <p:ph idx="1"/>
          </p:nvPr>
        </p:nvPicPr>
        <p:blipFill>
          <a:blip r:embed="rId2">
            <a:lum contrast="40000"/>
            <a:grayscl/>
          </a:blip>
          <a:stretch>
            <a:fillRect/>
          </a:stretch>
        </p:blipFill>
        <p:spPr>
          <a:xfrm>
            <a:off x="304800" y="2597150"/>
            <a:ext cx="8394700" cy="4108450"/>
          </a:xfrm>
          <a:ln w="38100" cap="sq">
            <a:solidFill>
              <a:srgbClr val="000000"/>
            </a:solidFill>
          </a:ln>
          <a:effectLst>
            <a:outerShdw blurRad="50800" dist="38100" dir="2700000" algn="tl" rotWithShape="0">
              <a:srgbClr val="000000">
                <a:alpha val="43000"/>
              </a:srgbClr>
            </a:outerShdw>
          </a:effectLst>
        </p:spPr>
      </p:pic>
      <p:sp>
        <p:nvSpPr>
          <p:cNvPr id="13316" name="Text Box 4">
            <a:extLst>
              <a:ext uri="{FF2B5EF4-FFF2-40B4-BE49-F238E27FC236}">
                <a16:creationId xmlns:a16="http://schemas.microsoft.com/office/drawing/2014/main" id="{D645B9CD-ED6F-44F3-80CF-CE523BE6A861}"/>
              </a:ext>
            </a:extLst>
          </p:cNvPr>
          <p:cNvSpPr txBox="1">
            <a:spLocks noChangeArrowheads="1"/>
          </p:cNvSpPr>
          <p:nvPr/>
        </p:nvSpPr>
        <p:spPr bwMode="auto">
          <a:xfrm rot="-5400000">
            <a:off x="-155575" y="4765675"/>
            <a:ext cx="8366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b="1">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b="1">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b="1">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9pPr>
          </a:lstStyle>
          <a:p>
            <a:pPr>
              <a:spcBef>
                <a:spcPct val="0"/>
              </a:spcBef>
              <a:buFontTx/>
              <a:buNone/>
            </a:pPr>
            <a:r>
              <a:rPr lang="en-US" altLang="en-US" sz="1000" b="0"/>
              <a:t>Page 470</a:t>
            </a:r>
            <a:endParaRPr lang="en-US" altLang="en-US" sz="1000" b="0">
              <a:latin typeface="Times" panose="02020603050405020304" pitchFamily="18" charset="0"/>
            </a:endParaRPr>
          </a:p>
        </p:txBody>
      </p:sp>
      <p:sp>
        <p:nvSpPr>
          <p:cNvPr id="13317" name="Rectangle 6">
            <a:extLst>
              <a:ext uri="{FF2B5EF4-FFF2-40B4-BE49-F238E27FC236}">
                <a16:creationId xmlns:a16="http://schemas.microsoft.com/office/drawing/2014/main" id="{BB5BAC00-0E0E-4119-9C31-7AE89B592334}"/>
              </a:ext>
            </a:extLst>
          </p:cNvPr>
          <p:cNvSpPr>
            <a:spLocks noChangeArrowheads="1"/>
          </p:cNvSpPr>
          <p:nvPr/>
        </p:nvSpPr>
        <p:spPr bwMode="auto">
          <a:xfrm>
            <a:off x="762000" y="1382713"/>
            <a:ext cx="78486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b="1">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b="1">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b="1">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9pPr>
          </a:lstStyle>
          <a:p>
            <a:pPr eaLnBrk="1" hangingPunct="1">
              <a:spcBef>
                <a:spcPct val="0"/>
              </a:spcBef>
              <a:buFontTx/>
              <a:buNone/>
            </a:pPr>
            <a:r>
              <a:rPr lang="en-US" altLang="en-US">
                <a:solidFill>
                  <a:schemeClr val="bg1"/>
                </a:solidFill>
              </a:rPr>
              <a:t>Classified into six types according to the reaction catalyzed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1666" name="Rectangle 2">
            <a:extLst>
              <a:ext uri="{FF2B5EF4-FFF2-40B4-BE49-F238E27FC236}">
                <a16:creationId xmlns:a16="http://schemas.microsoft.com/office/drawing/2014/main" id="{96BC1880-06E8-4AA2-888E-2A9CB7C6A039}"/>
              </a:ext>
            </a:extLst>
          </p:cNvPr>
          <p:cNvSpPr>
            <a:spLocks noGrp="1" noChangeArrowheads="1"/>
          </p:cNvSpPr>
          <p:nvPr>
            <p:ph type="title"/>
          </p:nvPr>
        </p:nvSpPr>
        <p:spPr>
          <a:xfrm>
            <a:off x="533400" y="381000"/>
            <a:ext cx="8305800" cy="1524000"/>
          </a:xfrm>
        </p:spPr>
        <p:txBody>
          <a:bodyPr rtlCol="0">
            <a:normAutofit/>
          </a:bodyPr>
          <a:lstStyle/>
          <a:p>
            <a:pPr eaLnBrk="1" fontAlgn="auto" hangingPunct="1">
              <a:spcAft>
                <a:spcPts val="0"/>
              </a:spcAft>
              <a:defRPr/>
            </a:pPr>
            <a:r>
              <a:rPr lang="en-US" dirty="0">
                <a:solidFill>
                  <a:srgbClr val="FFFF00"/>
                </a:solidFill>
                <a:effectLst>
                  <a:outerShdw blurRad="38100" dist="38100" dir="2700000" algn="tl">
                    <a:srgbClr val="000000"/>
                  </a:outerShdw>
                </a:effectLst>
                <a:cs typeface="Arial" pitchFamily="34" charset="0"/>
              </a:rPr>
              <a:t>Enzyme nomenclature (Naming)</a:t>
            </a:r>
          </a:p>
        </p:txBody>
      </p:sp>
      <p:sp>
        <p:nvSpPr>
          <p:cNvPr id="241667" name="Rectangle 3">
            <a:extLst>
              <a:ext uri="{FF2B5EF4-FFF2-40B4-BE49-F238E27FC236}">
                <a16:creationId xmlns:a16="http://schemas.microsoft.com/office/drawing/2014/main" id="{98285D0E-1FC3-4DD3-B4D2-F41541E00808}"/>
              </a:ext>
            </a:extLst>
          </p:cNvPr>
          <p:cNvSpPr>
            <a:spLocks noGrp="1" noChangeArrowheads="1"/>
          </p:cNvSpPr>
          <p:nvPr>
            <p:ph idx="1"/>
          </p:nvPr>
        </p:nvSpPr>
        <p:spPr>
          <a:xfrm>
            <a:off x="711200" y="2209800"/>
            <a:ext cx="7924800" cy="4114800"/>
          </a:xfrm>
        </p:spPr>
        <p:txBody>
          <a:bodyPr rtlCol="0">
            <a:normAutofit lnSpcReduction="10000"/>
          </a:bodyPr>
          <a:lstStyle/>
          <a:p>
            <a:pPr algn="just" eaLnBrk="1" fontAlgn="auto" hangingPunct="1">
              <a:spcAft>
                <a:spcPts val="0"/>
              </a:spcAft>
              <a:buClr>
                <a:srgbClr val="33CC33"/>
              </a:buClr>
              <a:defRPr/>
            </a:pPr>
            <a:r>
              <a:rPr lang="en-US" dirty="0">
                <a:solidFill>
                  <a:schemeClr val="bg1"/>
                </a:solidFill>
                <a:cs typeface="Arial" pitchFamily="34" charset="0"/>
              </a:rPr>
              <a:t>Enzyme nomenclature is based on the rules given by IUBMB (International Union of Biochemistry and Molecular Biology)</a:t>
            </a:r>
          </a:p>
          <a:p>
            <a:pPr algn="just" eaLnBrk="1" fontAlgn="auto" hangingPunct="1">
              <a:spcAft>
                <a:spcPts val="0"/>
              </a:spcAft>
              <a:buClr>
                <a:srgbClr val="33CC33"/>
              </a:buClr>
              <a:defRPr/>
            </a:pPr>
            <a:r>
              <a:rPr lang="en-US" dirty="0">
                <a:solidFill>
                  <a:srgbClr val="FF9900"/>
                </a:solidFill>
                <a:cs typeface="Arial" pitchFamily="34" charset="0"/>
              </a:rPr>
              <a:t>EC 3.4.17.1 (</a:t>
            </a:r>
            <a:r>
              <a:rPr lang="en-US" dirty="0" err="1">
                <a:solidFill>
                  <a:srgbClr val="FF9900"/>
                </a:solidFill>
                <a:cs typeface="Arial" pitchFamily="34" charset="0"/>
              </a:rPr>
              <a:t>carboxypeptidase</a:t>
            </a:r>
            <a:r>
              <a:rPr lang="en-US" dirty="0">
                <a:solidFill>
                  <a:srgbClr val="FF9900"/>
                </a:solidFill>
                <a:cs typeface="Arial" pitchFamily="34" charset="0"/>
              </a:rPr>
              <a:t> A)</a:t>
            </a:r>
          </a:p>
          <a:p>
            <a:pPr algn="just" eaLnBrk="1" fontAlgn="auto" hangingPunct="1">
              <a:spcAft>
                <a:spcPts val="0"/>
              </a:spcAft>
              <a:buClr>
                <a:srgbClr val="33CC33"/>
              </a:buClr>
              <a:buFont typeface="Arial" panose="020B0604020202020204" pitchFamily="34" charset="0"/>
              <a:buNone/>
              <a:defRPr/>
            </a:pPr>
            <a:r>
              <a:rPr lang="en-US" dirty="0">
                <a:solidFill>
                  <a:srgbClr val="FF9900"/>
                </a:solidFill>
                <a:cs typeface="Arial" pitchFamily="34" charset="0"/>
              </a:rPr>
              <a:t>	</a:t>
            </a:r>
            <a:r>
              <a:rPr lang="en-US" dirty="0">
                <a:solidFill>
                  <a:schemeClr val="bg1"/>
                </a:solidFill>
                <a:cs typeface="Arial" pitchFamily="34" charset="0"/>
              </a:rPr>
              <a:t>EC = Enzyme Commission</a:t>
            </a:r>
          </a:p>
          <a:p>
            <a:pPr algn="just" eaLnBrk="1" fontAlgn="auto" hangingPunct="1">
              <a:spcAft>
                <a:spcPts val="0"/>
              </a:spcAft>
              <a:buClr>
                <a:srgbClr val="33CC33"/>
              </a:buClr>
              <a:buFont typeface="Wingdings" pitchFamily="2" charset="2"/>
              <a:buNone/>
              <a:defRPr/>
            </a:pPr>
            <a:r>
              <a:rPr lang="en-US" dirty="0">
                <a:solidFill>
                  <a:srgbClr val="FF9900"/>
                </a:solidFill>
                <a:cs typeface="Arial" pitchFamily="34" charset="0"/>
              </a:rPr>
              <a:t> </a:t>
            </a:r>
            <a:r>
              <a:rPr lang="en-US" dirty="0" err="1">
                <a:solidFill>
                  <a:srgbClr val="FF9900"/>
                </a:solidFill>
                <a:cs typeface="Arial" pitchFamily="34" charset="0"/>
              </a:rPr>
              <a:t>Class.Subclass.Subsubclass.Enzyme</a:t>
            </a:r>
            <a:r>
              <a:rPr lang="en-US" dirty="0">
                <a:solidFill>
                  <a:srgbClr val="FF9900"/>
                </a:solidFill>
                <a:cs typeface="Arial" pitchFamily="34" charset="0"/>
              </a:rPr>
              <a:t> number</a:t>
            </a:r>
          </a:p>
          <a:p>
            <a:pPr algn="just" eaLnBrk="1" fontAlgn="auto" hangingPunct="1">
              <a:spcAft>
                <a:spcPts val="0"/>
              </a:spcAft>
              <a:buClr>
                <a:srgbClr val="33CC33"/>
              </a:buClr>
              <a:buFont typeface="Wingdings" pitchFamily="2" charset="2"/>
              <a:buNone/>
              <a:defRPr/>
            </a:pPr>
            <a:endParaRPr lang="en-US" dirty="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1667">
                                            <p:txEl>
                                              <p:pRg st="0" end="0"/>
                                            </p:txEl>
                                          </p:spTgt>
                                        </p:tgtEl>
                                        <p:attrNameLst>
                                          <p:attrName>style.visibility</p:attrName>
                                        </p:attrNameLst>
                                      </p:cBhvr>
                                      <p:to>
                                        <p:strVal val="visible"/>
                                      </p:to>
                                    </p:set>
                                    <p:animEffect transition="in" filter="fade">
                                      <p:cBhvr>
                                        <p:cTn id="7" dur="1000"/>
                                        <p:tgtEl>
                                          <p:spTgt spid="241667">
                                            <p:txEl>
                                              <p:pRg st="0" end="0"/>
                                            </p:txEl>
                                          </p:spTgt>
                                        </p:tgtEl>
                                      </p:cBhvr>
                                    </p:animEffect>
                                    <p:anim calcmode="lin" valueType="num">
                                      <p:cBhvr>
                                        <p:cTn id="8" dur="1000" fill="hold"/>
                                        <p:tgtEl>
                                          <p:spTgt spid="2416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16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41667">
                                            <p:txEl>
                                              <p:pRg st="1" end="1"/>
                                            </p:txEl>
                                          </p:spTgt>
                                        </p:tgtEl>
                                        <p:attrNameLst>
                                          <p:attrName>style.visibility</p:attrName>
                                        </p:attrNameLst>
                                      </p:cBhvr>
                                      <p:to>
                                        <p:strVal val="visible"/>
                                      </p:to>
                                    </p:set>
                                    <p:animEffect transition="in" filter="fade">
                                      <p:cBhvr>
                                        <p:cTn id="14" dur="1000"/>
                                        <p:tgtEl>
                                          <p:spTgt spid="241667">
                                            <p:txEl>
                                              <p:pRg st="1" end="1"/>
                                            </p:txEl>
                                          </p:spTgt>
                                        </p:tgtEl>
                                      </p:cBhvr>
                                    </p:animEffect>
                                    <p:anim calcmode="lin" valueType="num">
                                      <p:cBhvr>
                                        <p:cTn id="15" dur="1000" fill="hold"/>
                                        <p:tgtEl>
                                          <p:spTgt spid="2416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16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41667">
                                            <p:txEl>
                                              <p:pRg st="2" end="2"/>
                                            </p:txEl>
                                          </p:spTgt>
                                        </p:tgtEl>
                                        <p:attrNameLst>
                                          <p:attrName>style.visibility</p:attrName>
                                        </p:attrNameLst>
                                      </p:cBhvr>
                                      <p:to>
                                        <p:strVal val="visible"/>
                                      </p:to>
                                    </p:set>
                                    <p:animEffect transition="in" filter="fade">
                                      <p:cBhvr>
                                        <p:cTn id="21" dur="1000"/>
                                        <p:tgtEl>
                                          <p:spTgt spid="241667">
                                            <p:txEl>
                                              <p:pRg st="2" end="2"/>
                                            </p:txEl>
                                          </p:spTgt>
                                        </p:tgtEl>
                                      </p:cBhvr>
                                    </p:animEffect>
                                    <p:anim calcmode="lin" valueType="num">
                                      <p:cBhvr>
                                        <p:cTn id="22" dur="1000" fill="hold"/>
                                        <p:tgtEl>
                                          <p:spTgt spid="2416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16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41667">
                                            <p:txEl>
                                              <p:pRg st="3" end="3"/>
                                            </p:txEl>
                                          </p:spTgt>
                                        </p:tgtEl>
                                        <p:attrNameLst>
                                          <p:attrName>style.visibility</p:attrName>
                                        </p:attrNameLst>
                                      </p:cBhvr>
                                      <p:to>
                                        <p:strVal val="visible"/>
                                      </p:to>
                                    </p:set>
                                    <p:animEffect transition="in" filter="fade">
                                      <p:cBhvr>
                                        <p:cTn id="28" dur="1000"/>
                                        <p:tgtEl>
                                          <p:spTgt spid="241667">
                                            <p:txEl>
                                              <p:pRg st="3" end="3"/>
                                            </p:txEl>
                                          </p:spTgt>
                                        </p:tgtEl>
                                      </p:cBhvr>
                                    </p:animEffect>
                                    <p:anim calcmode="lin" valueType="num">
                                      <p:cBhvr>
                                        <p:cTn id="29" dur="1000" fill="hold"/>
                                        <p:tgtEl>
                                          <p:spTgt spid="24166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416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itle 2">
            <a:extLst>
              <a:ext uri="{FF2B5EF4-FFF2-40B4-BE49-F238E27FC236}">
                <a16:creationId xmlns:a16="http://schemas.microsoft.com/office/drawing/2014/main" id="{E99AF8E6-D4E5-403B-859E-F7A474D97DAF}"/>
              </a:ext>
            </a:extLst>
          </p:cNvPr>
          <p:cNvSpPr>
            <a:spLocks noGrp="1"/>
          </p:cNvSpPr>
          <p:nvPr>
            <p:ph type="title"/>
          </p:nvPr>
        </p:nvSpPr>
        <p:spPr/>
        <p:txBody>
          <a:bodyPr/>
          <a:lstStyle/>
          <a:p>
            <a:pPr eaLnBrk="1" hangingPunct="1"/>
            <a:r>
              <a:rPr lang="en-US" altLang="en-US">
                <a:solidFill>
                  <a:srgbClr val="FFFF00"/>
                </a:solidFill>
              </a:rPr>
              <a:t>Holoenzymes</a:t>
            </a:r>
          </a:p>
        </p:txBody>
      </p:sp>
      <p:sp>
        <p:nvSpPr>
          <p:cNvPr id="230403" name="Rectangle 3">
            <a:extLst>
              <a:ext uri="{FF2B5EF4-FFF2-40B4-BE49-F238E27FC236}">
                <a16:creationId xmlns:a16="http://schemas.microsoft.com/office/drawing/2014/main" id="{946E5157-D232-423C-9B1F-3E7FE4909F5C}"/>
              </a:ext>
            </a:extLst>
          </p:cNvPr>
          <p:cNvSpPr>
            <a:spLocks noGrp="1" noChangeArrowheads="1"/>
          </p:cNvSpPr>
          <p:nvPr>
            <p:ph idx="1"/>
          </p:nvPr>
        </p:nvSpPr>
        <p:spPr/>
        <p:txBody>
          <a:bodyPr rtlCol="0">
            <a:normAutofit fontScale="92500"/>
          </a:bodyPr>
          <a:lstStyle/>
          <a:p>
            <a:pPr algn="just" eaLnBrk="1" fontAlgn="auto" hangingPunct="1">
              <a:spcAft>
                <a:spcPts val="0"/>
              </a:spcAft>
              <a:buClr>
                <a:srgbClr val="33CC33"/>
              </a:buClr>
              <a:defRPr/>
            </a:pPr>
            <a:r>
              <a:rPr lang="en-US" dirty="0">
                <a:solidFill>
                  <a:schemeClr val="bg1"/>
                </a:solidFill>
                <a:cs typeface="Arial" pitchFamily="34" charset="0"/>
              </a:rPr>
              <a:t>Some enzymes require non-protein groups to become active</a:t>
            </a:r>
          </a:p>
          <a:p>
            <a:pPr algn="just" eaLnBrk="1" fontAlgn="auto" hangingPunct="1">
              <a:spcAft>
                <a:spcPts val="0"/>
              </a:spcAft>
              <a:buClr>
                <a:srgbClr val="33CC33"/>
              </a:buClr>
              <a:buFont typeface="Arial" panose="020B0604020202020204" pitchFamily="34" charset="0"/>
              <a:buNone/>
              <a:defRPr/>
            </a:pPr>
            <a:endParaRPr lang="en-US" dirty="0">
              <a:solidFill>
                <a:schemeClr val="bg1"/>
              </a:solidFill>
              <a:cs typeface="Arial" pitchFamily="34" charset="0"/>
            </a:endParaRPr>
          </a:p>
          <a:p>
            <a:pPr algn="just" eaLnBrk="1" fontAlgn="auto" hangingPunct="1">
              <a:spcAft>
                <a:spcPts val="0"/>
              </a:spcAft>
              <a:buClr>
                <a:srgbClr val="33CC33"/>
              </a:buClr>
              <a:defRPr/>
            </a:pPr>
            <a:r>
              <a:rPr lang="en-US" dirty="0">
                <a:solidFill>
                  <a:schemeClr val="accent4"/>
                </a:solidFill>
                <a:cs typeface="Arial" pitchFamily="34" charset="0"/>
              </a:rPr>
              <a:t>The inactive form of enzyme without its non-protein part is called an </a:t>
            </a:r>
            <a:r>
              <a:rPr lang="en-US" dirty="0" err="1">
                <a:solidFill>
                  <a:srgbClr val="33CC33"/>
                </a:solidFill>
                <a:cs typeface="Arial" pitchFamily="34" charset="0"/>
              </a:rPr>
              <a:t>apoenzyme</a:t>
            </a:r>
            <a:endParaRPr lang="en-US" dirty="0">
              <a:solidFill>
                <a:srgbClr val="33CC33"/>
              </a:solidFill>
              <a:cs typeface="Arial" pitchFamily="34" charset="0"/>
            </a:endParaRPr>
          </a:p>
          <a:p>
            <a:pPr algn="just" eaLnBrk="1" fontAlgn="auto" hangingPunct="1">
              <a:spcAft>
                <a:spcPts val="0"/>
              </a:spcAft>
              <a:buClr>
                <a:srgbClr val="33CC33"/>
              </a:buClr>
              <a:buFont typeface="Arial" panose="020B0604020202020204" pitchFamily="34" charset="0"/>
              <a:buNone/>
              <a:defRPr/>
            </a:pPr>
            <a:endParaRPr lang="en-US" dirty="0">
              <a:solidFill>
                <a:srgbClr val="33CC33"/>
              </a:solidFill>
              <a:cs typeface="Arial" pitchFamily="34" charset="0"/>
            </a:endParaRPr>
          </a:p>
          <a:p>
            <a:pPr eaLnBrk="1" fontAlgn="auto" hangingPunct="1">
              <a:spcBef>
                <a:spcPts val="0"/>
              </a:spcBef>
              <a:spcAft>
                <a:spcPts val="0"/>
              </a:spcAft>
              <a:buFont typeface="Arial" charset="0"/>
              <a:buChar char="•"/>
              <a:defRPr/>
            </a:pPr>
            <a:r>
              <a:rPr lang="en-US" dirty="0" err="1">
                <a:solidFill>
                  <a:schemeClr val="bg1"/>
                </a:solidFill>
                <a:effectLst>
                  <a:outerShdw blurRad="38100" dist="38100" dir="2700000" algn="tl">
                    <a:srgbClr val="000000"/>
                  </a:outerShdw>
                </a:effectLst>
                <a:cs typeface="Arial" pitchFamily="34" charset="0"/>
              </a:rPr>
              <a:t>Apoenzyme</a:t>
            </a:r>
            <a:r>
              <a:rPr lang="en-US" dirty="0">
                <a:solidFill>
                  <a:schemeClr val="bg1"/>
                </a:solidFill>
                <a:effectLst>
                  <a:outerShdw blurRad="38100" dist="38100" dir="2700000" algn="tl">
                    <a:srgbClr val="000000"/>
                  </a:outerShdw>
                </a:effectLst>
                <a:cs typeface="Arial" pitchFamily="34" charset="0"/>
              </a:rPr>
              <a:t> (inactive) + </a:t>
            </a:r>
            <a:r>
              <a:rPr lang="en-US" dirty="0" err="1">
                <a:solidFill>
                  <a:schemeClr val="bg1"/>
                </a:solidFill>
                <a:effectLst>
                  <a:outerShdw blurRad="38100" dist="38100" dir="2700000" algn="tl">
                    <a:srgbClr val="000000"/>
                  </a:outerShdw>
                </a:effectLst>
                <a:cs typeface="Arial" pitchFamily="34" charset="0"/>
              </a:rPr>
              <a:t>nonprotein</a:t>
            </a:r>
            <a:r>
              <a:rPr lang="en-US" dirty="0">
                <a:solidFill>
                  <a:schemeClr val="bg1"/>
                </a:solidFill>
                <a:effectLst>
                  <a:outerShdw blurRad="38100" dist="38100" dir="2700000" algn="tl">
                    <a:srgbClr val="000000"/>
                  </a:outerShdw>
                </a:effectLst>
                <a:cs typeface="Arial" pitchFamily="34" charset="0"/>
              </a:rPr>
              <a:t> part =</a:t>
            </a:r>
          </a:p>
          <a:p>
            <a:pPr eaLnBrk="1" fontAlgn="auto" hangingPunct="1">
              <a:spcBef>
                <a:spcPts val="0"/>
              </a:spcBef>
              <a:spcAft>
                <a:spcPts val="0"/>
              </a:spcAft>
              <a:buFont typeface="Arial" charset="0"/>
              <a:buNone/>
              <a:defRPr/>
            </a:pPr>
            <a:r>
              <a:rPr lang="en-US" dirty="0">
                <a:effectLst>
                  <a:outerShdw blurRad="38100" dist="38100" dir="2700000" algn="tl">
                    <a:srgbClr val="000000"/>
                  </a:outerShdw>
                </a:effectLst>
                <a:cs typeface="Arial" pitchFamily="34" charset="0"/>
              </a:rPr>
              <a:t>				</a:t>
            </a:r>
            <a:r>
              <a:rPr lang="en-US" dirty="0" err="1">
                <a:solidFill>
                  <a:srgbClr val="33CC33"/>
                </a:solidFill>
                <a:effectLst>
                  <a:outerShdw blurRad="38100" dist="38100" dir="2700000" algn="tl">
                    <a:srgbClr val="000000"/>
                  </a:outerShdw>
                </a:effectLst>
                <a:cs typeface="Arial" pitchFamily="34" charset="0"/>
              </a:rPr>
              <a:t>Holoenzyme</a:t>
            </a:r>
            <a:r>
              <a:rPr lang="en-US" dirty="0">
                <a:solidFill>
                  <a:srgbClr val="33CC33"/>
                </a:solidFill>
                <a:effectLst>
                  <a:outerShdw blurRad="38100" dist="38100" dir="2700000" algn="tl">
                    <a:srgbClr val="000000"/>
                  </a:outerShdw>
                </a:effectLst>
                <a:cs typeface="Arial" pitchFamily="34" charset="0"/>
              </a:rPr>
              <a:t> (active)</a:t>
            </a:r>
          </a:p>
          <a:p>
            <a:pPr algn="just" eaLnBrk="1" fontAlgn="auto" hangingPunct="1">
              <a:spcAft>
                <a:spcPts val="0"/>
              </a:spcAft>
              <a:buClr>
                <a:srgbClr val="33CC33"/>
              </a:buClr>
              <a:buFont typeface="Wingdings" pitchFamily="2" charset="2"/>
              <a:buNone/>
              <a:defRPr/>
            </a:pPr>
            <a:endParaRPr lang="en-US" dirty="0">
              <a:effectLst>
                <a:outerShdw blurRad="38100" dist="38100" dir="2700000" algn="tl">
                  <a:srgbClr val="000000"/>
                </a:outerShdw>
              </a:effectLst>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Effect transition="in" filter="fade">
                                      <p:cBhvr>
                                        <p:cTn id="7" dur="1000"/>
                                        <p:tgtEl>
                                          <p:spTgt spid="230403">
                                            <p:txEl>
                                              <p:pRg st="0" end="0"/>
                                            </p:txEl>
                                          </p:spTgt>
                                        </p:tgtEl>
                                      </p:cBhvr>
                                    </p:animEffect>
                                    <p:anim calcmode="lin" valueType="num">
                                      <p:cBhvr>
                                        <p:cTn id="8" dur="1000" fill="hold"/>
                                        <p:tgtEl>
                                          <p:spTgt spid="2304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04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30403">
                                            <p:txEl>
                                              <p:pRg st="2" end="2"/>
                                            </p:txEl>
                                          </p:spTgt>
                                        </p:tgtEl>
                                        <p:attrNameLst>
                                          <p:attrName>style.visibility</p:attrName>
                                        </p:attrNameLst>
                                      </p:cBhvr>
                                      <p:to>
                                        <p:strVal val="visible"/>
                                      </p:to>
                                    </p:set>
                                    <p:animEffect transition="in" filter="fade">
                                      <p:cBhvr>
                                        <p:cTn id="14" dur="1000"/>
                                        <p:tgtEl>
                                          <p:spTgt spid="230403">
                                            <p:txEl>
                                              <p:pRg st="2" end="2"/>
                                            </p:txEl>
                                          </p:spTgt>
                                        </p:tgtEl>
                                      </p:cBhvr>
                                    </p:animEffect>
                                    <p:anim calcmode="lin" valueType="num">
                                      <p:cBhvr>
                                        <p:cTn id="15" dur="1000" fill="hold"/>
                                        <p:tgtEl>
                                          <p:spTgt spid="23040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040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3474" name="Rectangle 2">
            <a:extLst>
              <a:ext uri="{FF2B5EF4-FFF2-40B4-BE49-F238E27FC236}">
                <a16:creationId xmlns:a16="http://schemas.microsoft.com/office/drawing/2014/main" id="{1384926F-05C2-4B4E-BDB3-540ED9677E67}"/>
              </a:ext>
            </a:extLst>
          </p:cNvPr>
          <p:cNvSpPr>
            <a:spLocks noGrp="1" noChangeArrowheads="1"/>
          </p:cNvSpPr>
          <p:nvPr>
            <p:ph type="title"/>
          </p:nvPr>
        </p:nvSpPr>
        <p:spPr>
          <a:xfrm>
            <a:off x="609600" y="304800"/>
            <a:ext cx="8077200" cy="1524000"/>
          </a:xfrm>
        </p:spPr>
        <p:txBody>
          <a:bodyPr rtlCol="0">
            <a:normAutofit/>
          </a:bodyPr>
          <a:lstStyle/>
          <a:p>
            <a:pPr eaLnBrk="1" fontAlgn="auto" hangingPunct="1">
              <a:spcAft>
                <a:spcPts val="0"/>
              </a:spcAft>
              <a:defRPr/>
            </a:pPr>
            <a:r>
              <a:rPr lang="en-US" dirty="0">
                <a:solidFill>
                  <a:srgbClr val="FFFF00"/>
                </a:solidFill>
                <a:effectLst>
                  <a:outerShdw blurRad="38100" dist="38100" dir="2700000" algn="tl">
                    <a:srgbClr val="000000"/>
                  </a:outerShdw>
                </a:effectLst>
                <a:cs typeface="Arial" pitchFamily="34" charset="0"/>
              </a:rPr>
              <a:t>Cofactors and Coenzymes</a:t>
            </a:r>
          </a:p>
        </p:txBody>
      </p:sp>
      <p:sp>
        <p:nvSpPr>
          <p:cNvPr id="233475" name="Rectangle 3">
            <a:extLst>
              <a:ext uri="{FF2B5EF4-FFF2-40B4-BE49-F238E27FC236}">
                <a16:creationId xmlns:a16="http://schemas.microsoft.com/office/drawing/2014/main" id="{F32E43D4-A856-478E-AB8D-2BA14022A954}"/>
              </a:ext>
            </a:extLst>
          </p:cNvPr>
          <p:cNvSpPr>
            <a:spLocks noGrp="1"/>
          </p:cNvSpPr>
          <p:nvPr>
            <p:ph idx="1"/>
          </p:nvPr>
        </p:nvSpPr>
        <p:spPr>
          <a:xfrm>
            <a:off x="533400" y="1828800"/>
            <a:ext cx="8229600" cy="4648200"/>
          </a:xfrm>
        </p:spPr>
        <p:txBody>
          <a:bodyPr/>
          <a:lstStyle/>
          <a:p>
            <a:pPr algn="just" eaLnBrk="1" hangingPunct="1">
              <a:buClr>
                <a:srgbClr val="33CC33"/>
              </a:buClr>
            </a:pPr>
            <a:r>
              <a:rPr lang="en-US" altLang="en-US">
                <a:solidFill>
                  <a:schemeClr val="bg1"/>
                </a:solidFill>
                <a:cs typeface="Arial" panose="020B0604020202020204" pitchFamily="34" charset="0"/>
              </a:rPr>
              <a:t>If the non-protein part is a metal ion such as Cu</a:t>
            </a:r>
            <a:r>
              <a:rPr lang="en-US" altLang="en-US" baseline="30000">
                <a:solidFill>
                  <a:schemeClr val="bg1"/>
                </a:solidFill>
                <a:cs typeface="Arial" panose="020B0604020202020204" pitchFamily="34" charset="0"/>
              </a:rPr>
              <a:t>2+</a:t>
            </a:r>
            <a:r>
              <a:rPr lang="en-US" altLang="en-US">
                <a:solidFill>
                  <a:schemeClr val="bg1"/>
                </a:solidFill>
                <a:cs typeface="Arial" panose="020B0604020202020204" pitchFamily="34" charset="0"/>
              </a:rPr>
              <a:t>, Fe</a:t>
            </a:r>
            <a:r>
              <a:rPr lang="en-US" altLang="en-US" baseline="30000">
                <a:solidFill>
                  <a:schemeClr val="bg1"/>
                </a:solidFill>
                <a:cs typeface="Arial" panose="020B0604020202020204" pitchFamily="34" charset="0"/>
              </a:rPr>
              <a:t>3+</a:t>
            </a:r>
            <a:r>
              <a:rPr lang="en-US" altLang="en-US">
                <a:solidFill>
                  <a:schemeClr val="bg1"/>
                </a:solidFill>
                <a:cs typeface="Arial" panose="020B0604020202020204" pitchFamily="34" charset="0"/>
              </a:rPr>
              <a:t>, Zn</a:t>
            </a:r>
            <a:r>
              <a:rPr lang="en-US" altLang="en-US" baseline="30000">
                <a:solidFill>
                  <a:schemeClr val="bg1"/>
                </a:solidFill>
                <a:cs typeface="Arial" panose="020B0604020202020204" pitchFamily="34" charset="0"/>
              </a:rPr>
              <a:t>2+</a:t>
            </a:r>
            <a:r>
              <a:rPr lang="en-US" altLang="en-US">
                <a:solidFill>
                  <a:schemeClr val="bg1"/>
                </a:solidFill>
                <a:cs typeface="Arial" panose="020B0604020202020204" pitchFamily="34" charset="0"/>
              </a:rPr>
              <a:t>, etc., it is called </a:t>
            </a:r>
            <a:r>
              <a:rPr lang="en-US" altLang="en-US">
                <a:solidFill>
                  <a:srgbClr val="33CC33"/>
                </a:solidFill>
                <a:cs typeface="Arial" panose="020B0604020202020204" pitchFamily="34" charset="0"/>
              </a:rPr>
              <a:t>cofactor</a:t>
            </a:r>
            <a:endParaRPr lang="en-US" altLang="en-US">
              <a:cs typeface="Arial" panose="020B0604020202020204" pitchFamily="34" charset="0"/>
            </a:endParaRPr>
          </a:p>
          <a:p>
            <a:pPr algn="just" eaLnBrk="1" hangingPunct="1">
              <a:buClr>
                <a:srgbClr val="33CC33"/>
              </a:buClr>
            </a:pPr>
            <a:r>
              <a:rPr lang="en-US" altLang="en-US">
                <a:solidFill>
                  <a:srgbClr val="FF9900"/>
                </a:solidFill>
                <a:cs typeface="Arial" panose="020B0604020202020204" pitchFamily="34" charset="0"/>
              </a:rPr>
              <a:t>If small organic molecules, known as </a:t>
            </a:r>
            <a:r>
              <a:rPr lang="en-US" altLang="en-US">
                <a:solidFill>
                  <a:srgbClr val="33CC33"/>
                </a:solidFill>
                <a:cs typeface="Arial" panose="020B0604020202020204" pitchFamily="34" charset="0"/>
              </a:rPr>
              <a:t>coenzymes</a:t>
            </a:r>
            <a:r>
              <a:rPr lang="en-US" altLang="en-US">
                <a:solidFill>
                  <a:srgbClr val="FF9900"/>
                </a:solidFill>
                <a:cs typeface="Arial" panose="020B0604020202020204" pitchFamily="34" charset="0"/>
              </a:rPr>
              <a:t> such as NAD</a:t>
            </a:r>
            <a:r>
              <a:rPr lang="en-US" altLang="en-US" baseline="30000">
                <a:solidFill>
                  <a:srgbClr val="FF9900"/>
                </a:solidFill>
                <a:cs typeface="Arial" panose="020B0604020202020204" pitchFamily="34" charset="0"/>
              </a:rPr>
              <a:t>+</a:t>
            </a:r>
          </a:p>
          <a:p>
            <a:pPr lvl="1" algn="just" eaLnBrk="1" hangingPunct="1">
              <a:buClr>
                <a:srgbClr val="33CC33"/>
              </a:buClr>
            </a:pPr>
            <a:r>
              <a:rPr lang="en-US" altLang="en-US" sz="3200">
                <a:solidFill>
                  <a:schemeClr val="bg1"/>
                </a:solidFill>
                <a:cs typeface="Arial" panose="020B0604020202020204" pitchFamily="34" charset="0"/>
              </a:rPr>
              <a:t>Prosthetic groups</a:t>
            </a:r>
          </a:p>
          <a:p>
            <a:pPr lvl="1" algn="just" eaLnBrk="1" hangingPunct="1">
              <a:buClr>
                <a:srgbClr val="33CC33"/>
              </a:buClr>
            </a:pPr>
            <a:r>
              <a:rPr lang="en-US" altLang="en-US" sz="3200">
                <a:solidFill>
                  <a:schemeClr val="bg1"/>
                </a:solidFill>
                <a:cs typeface="Arial" panose="020B0604020202020204" pitchFamily="34" charset="0"/>
              </a:rPr>
              <a:t>Cosubstrates</a:t>
            </a:r>
          </a:p>
          <a:p>
            <a:pPr algn="just" eaLnBrk="1" hangingPunct="1">
              <a:buClr>
                <a:srgbClr val="33CC33"/>
              </a:buClr>
            </a:pPr>
            <a:endParaRPr lang="en-US" altLang="en-US">
              <a:solidFill>
                <a:srgbClr val="33CC33"/>
              </a:solidFill>
              <a:cs typeface="Arial" panose="020B0604020202020204" pitchFamily="34" charset="0"/>
            </a:endParaRPr>
          </a:p>
          <a:p>
            <a:pPr algn="just" eaLnBrk="1" hangingPunct="1">
              <a:buClr>
                <a:srgbClr val="33CC33"/>
              </a:buClr>
              <a:buFont typeface="Arial" panose="020B0604020202020204" pitchFamily="34" charset="0"/>
              <a:buNone/>
            </a:pPr>
            <a:endParaRPr lang="en-US" altLang="en-US">
              <a:solidFill>
                <a:srgbClr val="33CC33"/>
              </a:solidFill>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3475">
                                            <p:txEl>
                                              <p:pRg st="0" end="0"/>
                                            </p:txEl>
                                          </p:spTgt>
                                        </p:tgtEl>
                                        <p:attrNameLst>
                                          <p:attrName>style.visibility</p:attrName>
                                        </p:attrNameLst>
                                      </p:cBhvr>
                                      <p:to>
                                        <p:strVal val="visible"/>
                                      </p:to>
                                    </p:set>
                                    <p:animEffect transition="in" filter="fade">
                                      <p:cBhvr>
                                        <p:cTn id="7" dur="1000"/>
                                        <p:tgtEl>
                                          <p:spTgt spid="233475">
                                            <p:txEl>
                                              <p:pRg st="0" end="0"/>
                                            </p:txEl>
                                          </p:spTgt>
                                        </p:tgtEl>
                                      </p:cBhvr>
                                    </p:animEffect>
                                    <p:anim calcmode="lin" valueType="num">
                                      <p:cBhvr>
                                        <p:cTn id="8" dur="1000" fill="hold"/>
                                        <p:tgtEl>
                                          <p:spTgt spid="2334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34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33475">
                                            <p:txEl>
                                              <p:pRg st="1" end="1"/>
                                            </p:txEl>
                                          </p:spTgt>
                                        </p:tgtEl>
                                        <p:attrNameLst>
                                          <p:attrName>style.visibility</p:attrName>
                                        </p:attrNameLst>
                                      </p:cBhvr>
                                      <p:to>
                                        <p:strVal val="visible"/>
                                      </p:to>
                                    </p:set>
                                    <p:animEffect transition="in" filter="fade">
                                      <p:cBhvr>
                                        <p:cTn id="14" dur="1000"/>
                                        <p:tgtEl>
                                          <p:spTgt spid="233475">
                                            <p:txEl>
                                              <p:pRg st="1" end="1"/>
                                            </p:txEl>
                                          </p:spTgt>
                                        </p:tgtEl>
                                      </p:cBhvr>
                                    </p:animEffect>
                                    <p:anim calcmode="lin" valueType="num">
                                      <p:cBhvr>
                                        <p:cTn id="15" dur="1000" fill="hold"/>
                                        <p:tgtEl>
                                          <p:spTgt spid="2334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3475">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233475">
                                            <p:txEl>
                                              <p:pRg st="2" end="2"/>
                                            </p:txEl>
                                          </p:spTgt>
                                        </p:tgtEl>
                                        <p:attrNameLst>
                                          <p:attrName>style.visibility</p:attrName>
                                        </p:attrNameLst>
                                      </p:cBhvr>
                                      <p:to>
                                        <p:strVal val="visible"/>
                                      </p:to>
                                    </p:set>
                                    <p:animEffect transition="in" filter="fade">
                                      <p:cBhvr>
                                        <p:cTn id="19" dur="1000"/>
                                        <p:tgtEl>
                                          <p:spTgt spid="233475">
                                            <p:txEl>
                                              <p:pRg st="2" end="2"/>
                                            </p:txEl>
                                          </p:spTgt>
                                        </p:tgtEl>
                                      </p:cBhvr>
                                    </p:animEffect>
                                    <p:anim calcmode="lin" valueType="num">
                                      <p:cBhvr>
                                        <p:cTn id="20" dur="1000" fill="hold"/>
                                        <p:tgtEl>
                                          <p:spTgt spid="23347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33475">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233475">
                                            <p:txEl>
                                              <p:pRg st="3" end="3"/>
                                            </p:txEl>
                                          </p:spTgt>
                                        </p:tgtEl>
                                        <p:attrNameLst>
                                          <p:attrName>style.visibility</p:attrName>
                                        </p:attrNameLst>
                                      </p:cBhvr>
                                      <p:to>
                                        <p:strVal val="visible"/>
                                      </p:to>
                                    </p:set>
                                    <p:animEffect transition="in" filter="fade">
                                      <p:cBhvr>
                                        <p:cTn id="24" dur="1000"/>
                                        <p:tgtEl>
                                          <p:spTgt spid="233475">
                                            <p:txEl>
                                              <p:pRg st="3" end="3"/>
                                            </p:txEl>
                                          </p:spTgt>
                                        </p:tgtEl>
                                      </p:cBhvr>
                                    </p:animEffect>
                                    <p:anim calcmode="lin" valueType="num">
                                      <p:cBhvr>
                                        <p:cTn id="25" dur="1000" fill="hold"/>
                                        <p:tgtEl>
                                          <p:spTgt spid="23347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3347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6CA68C7-ABDC-4478-BD3A-12D9D70644E4}"/>
              </a:ext>
            </a:extLst>
          </p:cNvPr>
          <p:cNvSpPr>
            <a:spLocks noGrp="1"/>
          </p:cNvSpPr>
          <p:nvPr>
            <p:ph type="title"/>
          </p:nvPr>
        </p:nvSpPr>
        <p:spPr/>
        <p:txBody>
          <a:bodyPr/>
          <a:lstStyle/>
          <a:p>
            <a:pPr eaLnBrk="1" hangingPunct="1"/>
            <a:r>
              <a:rPr lang="en-US" altLang="en-US">
                <a:solidFill>
                  <a:srgbClr val="FFFF00"/>
                </a:solidFill>
              </a:rPr>
              <a:t>Coenzymes</a:t>
            </a:r>
          </a:p>
        </p:txBody>
      </p:sp>
      <p:sp>
        <p:nvSpPr>
          <p:cNvPr id="3" name="Content Placeholder 2">
            <a:extLst>
              <a:ext uri="{FF2B5EF4-FFF2-40B4-BE49-F238E27FC236}">
                <a16:creationId xmlns:a16="http://schemas.microsoft.com/office/drawing/2014/main" id="{9E11559A-DF0B-41EF-A0D1-0093A67C09A8}"/>
              </a:ext>
            </a:extLst>
          </p:cNvPr>
          <p:cNvSpPr>
            <a:spLocks noGrp="1"/>
          </p:cNvSpPr>
          <p:nvPr>
            <p:ph idx="1"/>
          </p:nvPr>
        </p:nvSpPr>
        <p:spPr/>
        <p:txBody>
          <a:bodyPr rtlCol="0">
            <a:normAutofit/>
          </a:bodyPr>
          <a:lstStyle/>
          <a:p>
            <a:pPr algn="just" eaLnBrk="1" fontAlgn="auto" hangingPunct="1">
              <a:spcAft>
                <a:spcPts val="0"/>
              </a:spcAft>
              <a:buClr>
                <a:srgbClr val="33CC33"/>
              </a:buClr>
              <a:defRPr/>
            </a:pPr>
            <a:r>
              <a:rPr lang="en-US" dirty="0">
                <a:solidFill>
                  <a:schemeClr val="bg1"/>
                </a:solidFill>
                <a:cs typeface="Arial" pitchFamily="34" charset="0"/>
              </a:rPr>
              <a:t>Coenzymes that are permanently associated with an enzyme known as </a:t>
            </a:r>
            <a:r>
              <a:rPr lang="en-US" dirty="0">
                <a:solidFill>
                  <a:srgbClr val="33CC33"/>
                </a:solidFill>
                <a:cs typeface="Arial" pitchFamily="34" charset="0"/>
              </a:rPr>
              <a:t>prosthetic groups </a:t>
            </a:r>
            <a:r>
              <a:rPr lang="en-US" b="0" dirty="0">
                <a:solidFill>
                  <a:schemeClr val="bg1"/>
                </a:solidFill>
                <a:cs typeface="Arial" pitchFamily="34" charset="0"/>
              </a:rPr>
              <a:t>e.g. FAD</a:t>
            </a:r>
          </a:p>
          <a:p>
            <a:pPr algn="just" eaLnBrk="1" fontAlgn="auto" hangingPunct="1">
              <a:spcAft>
                <a:spcPts val="0"/>
              </a:spcAft>
              <a:buClr>
                <a:srgbClr val="33CC33"/>
              </a:buClr>
              <a:buFont typeface="Arial" panose="020B0604020202020204" pitchFamily="34" charset="0"/>
              <a:buNone/>
              <a:defRPr/>
            </a:pPr>
            <a:endParaRPr lang="en-US" dirty="0">
              <a:solidFill>
                <a:srgbClr val="33CC33"/>
              </a:solidFill>
              <a:cs typeface="Arial" pitchFamily="34" charset="0"/>
            </a:endParaRPr>
          </a:p>
          <a:p>
            <a:pPr algn="just" eaLnBrk="1" fontAlgn="auto" hangingPunct="1">
              <a:spcAft>
                <a:spcPts val="0"/>
              </a:spcAft>
              <a:buClr>
                <a:srgbClr val="33CC33"/>
              </a:buClr>
              <a:defRPr/>
            </a:pPr>
            <a:r>
              <a:rPr lang="en-US" dirty="0">
                <a:solidFill>
                  <a:schemeClr val="accent6"/>
                </a:solidFill>
                <a:cs typeface="Arial" pitchFamily="34" charset="0"/>
              </a:rPr>
              <a:t>Coenzymes that only temporarily associate with an enzyme known as </a:t>
            </a:r>
            <a:r>
              <a:rPr lang="en-US" dirty="0" err="1">
                <a:solidFill>
                  <a:srgbClr val="33CC33"/>
                </a:solidFill>
                <a:cs typeface="Arial" pitchFamily="34" charset="0"/>
              </a:rPr>
              <a:t>cosubstrates</a:t>
            </a:r>
            <a:r>
              <a:rPr lang="en-US" dirty="0">
                <a:solidFill>
                  <a:srgbClr val="33CC33"/>
                </a:solidFill>
                <a:cs typeface="Arial" pitchFamily="34" charset="0"/>
              </a:rPr>
              <a:t> </a:t>
            </a:r>
            <a:r>
              <a:rPr lang="en-US" b="0" dirty="0">
                <a:solidFill>
                  <a:srgbClr val="FFC000"/>
                </a:solidFill>
                <a:cs typeface="Arial" pitchFamily="34" charset="0"/>
              </a:rPr>
              <a:t>e.g. NAD</a:t>
            </a:r>
          </a:p>
          <a:p>
            <a:pPr algn="just" eaLnBrk="1" fontAlgn="auto" hangingPunct="1">
              <a:spcAft>
                <a:spcPts val="0"/>
              </a:spcAft>
              <a:buClr>
                <a:srgbClr val="33CC33"/>
              </a:buClr>
              <a:buFont typeface="Arial" panose="020B0604020202020204" pitchFamily="34" charset="0"/>
              <a:buNone/>
              <a:defRPr/>
            </a:pPr>
            <a:endParaRPr lang="en-US" dirty="0">
              <a:solidFill>
                <a:srgbClr val="33CC33"/>
              </a:solidFill>
              <a:cs typeface="Arial" pitchFamily="34" charset="0"/>
            </a:endParaRPr>
          </a:p>
          <a:p>
            <a:pPr eaLnBrk="1" fontAlgn="auto" hangingPunct="1">
              <a:spcAft>
                <a:spcPts val="0"/>
              </a:spcAft>
              <a:defRPr/>
            </a:pPr>
            <a:endParaRPr lang="en-US" dirty="0">
              <a:cs typeface="Arial" pitchFamily="34" charset="0"/>
            </a:endParaRPr>
          </a:p>
        </p:txBody>
      </p:sp>
      <p:sp>
        <p:nvSpPr>
          <p:cNvPr id="4" name="TextBox 3">
            <a:extLst>
              <a:ext uri="{FF2B5EF4-FFF2-40B4-BE49-F238E27FC236}">
                <a16:creationId xmlns:a16="http://schemas.microsoft.com/office/drawing/2014/main" id="{2A51C71D-E53D-4C68-8A0B-13F4873138DA}"/>
              </a:ext>
            </a:extLst>
          </p:cNvPr>
          <p:cNvSpPr txBox="1"/>
          <p:nvPr/>
        </p:nvSpPr>
        <p:spPr>
          <a:xfrm>
            <a:off x="488950" y="5549900"/>
            <a:ext cx="8274050" cy="1384300"/>
          </a:xfrm>
          <a:prstGeom prst="rect">
            <a:avLst/>
          </a:prstGeom>
          <a:noFill/>
        </p:spPr>
        <p:txBody>
          <a:bodyPr wrap="none">
            <a:spAutoFit/>
          </a:bodyPr>
          <a:lstStyle/>
          <a:p>
            <a:pPr eaLnBrk="1" fontAlgn="auto" hangingPunct="1">
              <a:spcBef>
                <a:spcPts val="0"/>
              </a:spcBef>
              <a:spcAft>
                <a:spcPts val="0"/>
              </a:spcAft>
              <a:defRPr/>
            </a:pPr>
            <a:r>
              <a:rPr lang="en-US" sz="2800" b="1" dirty="0" err="1">
                <a:solidFill>
                  <a:schemeClr val="bg1"/>
                </a:solidFill>
                <a:effectLst>
                  <a:outerShdw blurRad="38100" dist="38100" dir="2700000" algn="tl">
                    <a:srgbClr val="000000"/>
                  </a:outerShdw>
                </a:effectLst>
              </a:rPr>
              <a:t>Apoenzyme</a:t>
            </a:r>
            <a:r>
              <a:rPr lang="en-US" sz="2800" b="1" dirty="0">
                <a:solidFill>
                  <a:schemeClr val="bg1"/>
                </a:solidFill>
                <a:effectLst>
                  <a:outerShdw blurRad="38100" dist="38100" dir="2700000" algn="tl">
                    <a:srgbClr val="000000"/>
                  </a:outerShdw>
                </a:effectLst>
              </a:rPr>
              <a:t> (inactive) + Cofactor/coenzyme =</a:t>
            </a:r>
          </a:p>
          <a:p>
            <a:pPr eaLnBrk="1" fontAlgn="auto" hangingPunct="1">
              <a:spcBef>
                <a:spcPts val="0"/>
              </a:spcBef>
              <a:spcAft>
                <a:spcPts val="0"/>
              </a:spcAft>
              <a:defRPr/>
            </a:pPr>
            <a:r>
              <a:rPr lang="en-US" sz="2800" b="1" dirty="0">
                <a:effectLst>
                  <a:outerShdw blurRad="38100" dist="38100" dir="2700000" algn="tl">
                    <a:srgbClr val="000000"/>
                  </a:outerShdw>
                </a:effectLst>
              </a:rPr>
              <a:t>					</a:t>
            </a:r>
            <a:r>
              <a:rPr lang="en-US" sz="2800" b="1" dirty="0" err="1">
                <a:solidFill>
                  <a:srgbClr val="33CC33"/>
                </a:solidFill>
                <a:effectLst>
                  <a:outerShdw blurRad="38100" dist="38100" dir="2700000" algn="tl">
                    <a:srgbClr val="000000"/>
                  </a:outerShdw>
                </a:effectLst>
              </a:rPr>
              <a:t>Holoenzyme</a:t>
            </a:r>
            <a:r>
              <a:rPr lang="en-US" sz="2800" b="1" dirty="0">
                <a:solidFill>
                  <a:srgbClr val="33CC33"/>
                </a:solidFill>
                <a:effectLst>
                  <a:outerShdw blurRad="38100" dist="38100" dir="2700000" algn="tl">
                    <a:srgbClr val="000000"/>
                  </a:outerShdw>
                </a:effectLst>
              </a:rPr>
              <a:t> (active)</a:t>
            </a:r>
          </a:p>
          <a:p>
            <a:pPr eaLnBrk="1" fontAlgn="auto" hangingPunct="1">
              <a:spcBef>
                <a:spcPts val="0"/>
              </a:spcBef>
              <a:spcAft>
                <a:spcPts val="0"/>
              </a:spcAft>
              <a:defRPr/>
            </a:pP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4498" name="Rectangle 2">
            <a:extLst>
              <a:ext uri="{FF2B5EF4-FFF2-40B4-BE49-F238E27FC236}">
                <a16:creationId xmlns:a16="http://schemas.microsoft.com/office/drawing/2014/main" id="{282C2926-B365-4341-B336-C01DE81B439B}"/>
              </a:ext>
            </a:extLst>
          </p:cNvPr>
          <p:cNvSpPr>
            <a:spLocks noGrp="1" noChangeArrowheads="1"/>
          </p:cNvSpPr>
          <p:nvPr>
            <p:ph type="title"/>
          </p:nvPr>
        </p:nvSpPr>
        <p:spPr>
          <a:xfrm>
            <a:off x="990600" y="76200"/>
            <a:ext cx="7162800" cy="1524000"/>
          </a:xfrm>
        </p:spPr>
        <p:txBody>
          <a:bodyPr rtlCol="0">
            <a:normAutofit/>
          </a:bodyPr>
          <a:lstStyle/>
          <a:p>
            <a:pPr eaLnBrk="1" fontAlgn="auto" hangingPunct="1">
              <a:spcAft>
                <a:spcPts val="0"/>
              </a:spcAft>
              <a:defRPr/>
            </a:pPr>
            <a:r>
              <a:rPr lang="en-US" dirty="0" err="1">
                <a:solidFill>
                  <a:srgbClr val="FFFF00"/>
                </a:solidFill>
                <a:effectLst>
                  <a:outerShdw blurRad="38100" dist="38100" dir="2700000" algn="tl">
                    <a:srgbClr val="000000"/>
                  </a:outerShdw>
                </a:effectLst>
                <a:cs typeface="Arial" pitchFamily="34" charset="0"/>
              </a:rPr>
              <a:t>Ribozymes</a:t>
            </a:r>
            <a:r>
              <a:rPr lang="en-US" dirty="0">
                <a:solidFill>
                  <a:srgbClr val="FFFF00"/>
                </a:solidFill>
                <a:effectLst>
                  <a:outerShdw blurRad="38100" dist="38100" dir="2700000" algn="tl">
                    <a:srgbClr val="000000"/>
                  </a:outerShdw>
                </a:effectLst>
                <a:cs typeface="Arial" pitchFamily="34" charset="0"/>
              </a:rPr>
              <a:t>, </a:t>
            </a:r>
            <a:r>
              <a:rPr lang="en-US" dirty="0" err="1">
                <a:solidFill>
                  <a:srgbClr val="FFFF00"/>
                </a:solidFill>
                <a:effectLst>
                  <a:outerShdw blurRad="38100" dist="38100" dir="2700000" algn="tl">
                    <a:srgbClr val="000000"/>
                  </a:outerShdw>
                </a:effectLst>
                <a:cs typeface="Arial" pitchFamily="34" charset="0"/>
              </a:rPr>
              <a:t>Isoenzymes</a:t>
            </a:r>
            <a:r>
              <a:rPr lang="en-US" dirty="0">
                <a:solidFill>
                  <a:srgbClr val="FFFF00"/>
                </a:solidFill>
                <a:effectLst>
                  <a:outerShdw blurRad="38100" dist="38100" dir="2700000" algn="tl">
                    <a:srgbClr val="000000"/>
                  </a:outerShdw>
                </a:effectLst>
                <a:cs typeface="Arial" pitchFamily="34" charset="0"/>
              </a:rPr>
              <a:t> and zymogens</a:t>
            </a:r>
          </a:p>
        </p:txBody>
      </p:sp>
      <p:sp>
        <p:nvSpPr>
          <p:cNvPr id="234499" name="Rectangle 3">
            <a:extLst>
              <a:ext uri="{FF2B5EF4-FFF2-40B4-BE49-F238E27FC236}">
                <a16:creationId xmlns:a16="http://schemas.microsoft.com/office/drawing/2014/main" id="{B579C839-AAF6-4F03-A030-5C4A49BE4118}"/>
              </a:ext>
            </a:extLst>
          </p:cNvPr>
          <p:cNvSpPr>
            <a:spLocks noGrp="1" noChangeArrowheads="1"/>
          </p:cNvSpPr>
          <p:nvPr>
            <p:ph idx="1"/>
          </p:nvPr>
        </p:nvSpPr>
        <p:spPr>
          <a:xfrm>
            <a:off x="533400" y="1905000"/>
            <a:ext cx="8229600" cy="4419600"/>
          </a:xfrm>
        </p:spPr>
        <p:txBody>
          <a:bodyPr rtlCol="0">
            <a:normAutofit fontScale="92500" lnSpcReduction="20000"/>
          </a:bodyPr>
          <a:lstStyle/>
          <a:p>
            <a:pPr eaLnBrk="1" fontAlgn="auto" hangingPunct="1">
              <a:spcAft>
                <a:spcPts val="0"/>
              </a:spcAft>
              <a:buClr>
                <a:srgbClr val="33CC33"/>
              </a:buClr>
              <a:defRPr/>
            </a:pPr>
            <a:r>
              <a:rPr lang="en-US" dirty="0" err="1">
                <a:solidFill>
                  <a:srgbClr val="33CC33"/>
                </a:solidFill>
                <a:cs typeface="Arial" pitchFamily="34" charset="0"/>
              </a:rPr>
              <a:t>Ribozymes</a:t>
            </a:r>
            <a:r>
              <a:rPr lang="en-US" dirty="0">
                <a:solidFill>
                  <a:srgbClr val="33CC33"/>
                </a:solidFill>
                <a:cs typeface="Arial" pitchFamily="34" charset="0"/>
              </a:rPr>
              <a:t> </a:t>
            </a:r>
            <a:r>
              <a:rPr lang="en-US" dirty="0">
                <a:solidFill>
                  <a:schemeClr val="bg1"/>
                </a:solidFill>
                <a:cs typeface="Arial" pitchFamily="34" charset="0"/>
              </a:rPr>
              <a:t>are RNAs with enzyme activity </a:t>
            </a:r>
          </a:p>
          <a:p>
            <a:pPr eaLnBrk="1" fontAlgn="auto" hangingPunct="1">
              <a:spcAft>
                <a:spcPts val="0"/>
              </a:spcAft>
              <a:buClr>
                <a:srgbClr val="33CC33"/>
              </a:buClr>
              <a:buFont typeface="Arial" panose="020B0604020202020204" pitchFamily="34" charset="0"/>
              <a:buNone/>
              <a:defRPr/>
            </a:pPr>
            <a:endParaRPr lang="en-US" dirty="0">
              <a:solidFill>
                <a:schemeClr val="bg1"/>
              </a:solidFill>
              <a:cs typeface="Arial" pitchFamily="34" charset="0"/>
            </a:endParaRPr>
          </a:p>
          <a:p>
            <a:pPr eaLnBrk="1" fontAlgn="auto" hangingPunct="1">
              <a:spcAft>
                <a:spcPts val="0"/>
              </a:spcAft>
              <a:buClr>
                <a:srgbClr val="33CC33"/>
              </a:buClr>
              <a:defRPr/>
            </a:pPr>
            <a:r>
              <a:rPr lang="en-US" dirty="0" err="1">
                <a:solidFill>
                  <a:srgbClr val="33CC33"/>
                </a:solidFill>
                <a:cs typeface="Arial" pitchFamily="34" charset="0"/>
              </a:rPr>
              <a:t>Isoenzymes</a:t>
            </a:r>
            <a:r>
              <a:rPr lang="en-US" dirty="0">
                <a:cs typeface="Arial" pitchFamily="34" charset="0"/>
              </a:rPr>
              <a:t> </a:t>
            </a:r>
            <a:r>
              <a:rPr lang="en-US" dirty="0">
                <a:solidFill>
                  <a:schemeClr val="accent4"/>
                </a:solidFill>
                <a:cs typeface="Arial" pitchFamily="34" charset="0"/>
              </a:rPr>
              <a:t>are enzymes that catalyze the same chemical reaction but they have slightly different structures</a:t>
            </a:r>
          </a:p>
          <a:p>
            <a:pPr eaLnBrk="1" fontAlgn="auto" hangingPunct="1">
              <a:spcAft>
                <a:spcPts val="0"/>
              </a:spcAft>
              <a:buClr>
                <a:srgbClr val="33CC33"/>
              </a:buClr>
              <a:defRPr/>
            </a:pPr>
            <a:endParaRPr lang="en-US" dirty="0">
              <a:solidFill>
                <a:schemeClr val="accent4"/>
              </a:solidFill>
              <a:cs typeface="Arial" pitchFamily="34" charset="0"/>
            </a:endParaRPr>
          </a:p>
          <a:p>
            <a:pPr eaLnBrk="1" fontAlgn="auto" hangingPunct="1">
              <a:spcAft>
                <a:spcPts val="0"/>
              </a:spcAft>
              <a:buClr>
                <a:srgbClr val="33CC33"/>
              </a:buClr>
              <a:defRPr/>
            </a:pPr>
            <a:r>
              <a:rPr lang="en-US" dirty="0">
                <a:solidFill>
                  <a:srgbClr val="00B050"/>
                </a:solidFill>
                <a:cs typeface="Arial" pitchFamily="34" charset="0"/>
              </a:rPr>
              <a:t>Zymogens </a:t>
            </a:r>
            <a:r>
              <a:rPr lang="en-US" dirty="0">
                <a:solidFill>
                  <a:schemeClr val="bg1"/>
                </a:solidFill>
                <a:cs typeface="Arial" pitchFamily="34" charset="0"/>
              </a:rPr>
              <a:t>are inactive enzyme precursors that require a biochemical change to become active e.g. cleavage of a peptide blocking the active site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4499">
                                            <p:txEl>
                                              <p:pRg st="0" end="0"/>
                                            </p:txEl>
                                          </p:spTgt>
                                        </p:tgtEl>
                                        <p:attrNameLst>
                                          <p:attrName>style.visibility</p:attrName>
                                        </p:attrNameLst>
                                      </p:cBhvr>
                                      <p:to>
                                        <p:strVal val="visible"/>
                                      </p:to>
                                    </p:set>
                                    <p:animEffect transition="in" filter="fade">
                                      <p:cBhvr>
                                        <p:cTn id="7" dur="1000"/>
                                        <p:tgtEl>
                                          <p:spTgt spid="234499">
                                            <p:txEl>
                                              <p:pRg st="0" end="0"/>
                                            </p:txEl>
                                          </p:spTgt>
                                        </p:tgtEl>
                                      </p:cBhvr>
                                    </p:animEffect>
                                    <p:anim calcmode="lin" valueType="num">
                                      <p:cBhvr>
                                        <p:cTn id="8" dur="1000" fill="hold"/>
                                        <p:tgtEl>
                                          <p:spTgt spid="2344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44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34499">
                                            <p:txEl>
                                              <p:pRg st="2" end="2"/>
                                            </p:txEl>
                                          </p:spTgt>
                                        </p:tgtEl>
                                        <p:attrNameLst>
                                          <p:attrName>style.visibility</p:attrName>
                                        </p:attrNameLst>
                                      </p:cBhvr>
                                      <p:to>
                                        <p:strVal val="visible"/>
                                      </p:to>
                                    </p:set>
                                    <p:animEffect transition="in" filter="fade">
                                      <p:cBhvr>
                                        <p:cTn id="14" dur="1000"/>
                                        <p:tgtEl>
                                          <p:spTgt spid="234499">
                                            <p:txEl>
                                              <p:pRg st="2" end="2"/>
                                            </p:txEl>
                                          </p:spTgt>
                                        </p:tgtEl>
                                      </p:cBhvr>
                                    </p:animEffect>
                                    <p:anim calcmode="lin" valueType="num">
                                      <p:cBhvr>
                                        <p:cTn id="15" dur="1000" fill="hold"/>
                                        <p:tgtEl>
                                          <p:spTgt spid="2344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44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34499">
                                            <p:txEl>
                                              <p:pRg st="4" end="4"/>
                                            </p:txEl>
                                          </p:spTgt>
                                        </p:tgtEl>
                                        <p:attrNameLst>
                                          <p:attrName>style.visibility</p:attrName>
                                        </p:attrNameLst>
                                      </p:cBhvr>
                                      <p:to>
                                        <p:strVal val="visible"/>
                                      </p:to>
                                    </p:set>
                                    <p:animEffect transition="in" filter="fade">
                                      <p:cBhvr>
                                        <p:cTn id="21" dur="1000"/>
                                        <p:tgtEl>
                                          <p:spTgt spid="234499">
                                            <p:txEl>
                                              <p:pRg st="4" end="4"/>
                                            </p:txEl>
                                          </p:spTgt>
                                        </p:tgtEl>
                                      </p:cBhvr>
                                    </p:animEffect>
                                    <p:anim calcmode="lin" valueType="num">
                                      <p:cBhvr>
                                        <p:cTn id="22" dur="1000" fill="hold"/>
                                        <p:tgtEl>
                                          <p:spTgt spid="23449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344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7330" name="Rectangle 2">
            <a:extLst>
              <a:ext uri="{FF2B5EF4-FFF2-40B4-BE49-F238E27FC236}">
                <a16:creationId xmlns:a16="http://schemas.microsoft.com/office/drawing/2014/main" id="{F8C23C6B-C40C-4A21-B5E4-B246249D15E4}"/>
              </a:ext>
            </a:extLst>
          </p:cNvPr>
          <p:cNvSpPr>
            <a:spLocks noGrp="1" noChangeArrowheads="1"/>
          </p:cNvSpPr>
          <p:nvPr>
            <p:ph type="title"/>
          </p:nvPr>
        </p:nvSpPr>
        <p:spPr>
          <a:xfrm>
            <a:off x="304800" y="381000"/>
            <a:ext cx="8458200" cy="1143000"/>
          </a:xfrm>
        </p:spPr>
        <p:txBody>
          <a:bodyPr rtlCol="0">
            <a:noAutofit/>
          </a:bodyPr>
          <a:lstStyle/>
          <a:p>
            <a:pPr eaLnBrk="1" fontAlgn="auto" hangingPunct="1">
              <a:spcAft>
                <a:spcPts val="0"/>
              </a:spcAft>
              <a:defRPr/>
            </a:pPr>
            <a:r>
              <a:rPr lang="en-US" dirty="0">
                <a:solidFill>
                  <a:srgbClr val="FFFF00"/>
                </a:solidFill>
                <a:effectLst>
                  <a:outerShdw blurRad="38100" dist="38100" dir="2700000" algn="tl">
                    <a:srgbClr val="000000"/>
                  </a:outerShdw>
                </a:effectLst>
                <a:cs typeface="Arial" pitchFamily="34" charset="0"/>
              </a:rPr>
              <a:t>Enzymes decrease activation energy of a reaction</a:t>
            </a:r>
          </a:p>
        </p:txBody>
      </p:sp>
      <p:sp>
        <p:nvSpPr>
          <p:cNvPr id="227331" name="Rectangle 3">
            <a:extLst>
              <a:ext uri="{FF2B5EF4-FFF2-40B4-BE49-F238E27FC236}">
                <a16:creationId xmlns:a16="http://schemas.microsoft.com/office/drawing/2014/main" id="{331A0396-747B-4A18-BDDE-BD2613AD712A}"/>
              </a:ext>
            </a:extLst>
          </p:cNvPr>
          <p:cNvSpPr>
            <a:spLocks noGrp="1" noChangeArrowheads="1"/>
          </p:cNvSpPr>
          <p:nvPr>
            <p:ph idx="1"/>
          </p:nvPr>
        </p:nvSpPr>
        <p:spPr>
          <a:xfrm>
            <a:off x="533400" y="1828800"/>
            <a:ext cx="8382000" cy="4724400"/>
          </a:xfrm>
        </p:spPr>
        <p:txBody>
          <a:bodyPr rtlCol="0">
            <a:normAutofit lnSpcReduction="10000"/>
          </a:bodyPr>
          <a:lstStyle/>
          <a:p>
            <a:pPr algn="just" eaLnBrk="1" fontAlgn="auto" hangingPunct="1">
              <a:spcAft>
                <a:spcPts val="0"/>
              </a:spcAft>
              <a:buClr>
                <a:srgbClr val="33CC33"/>
              </a:buClr>
              <a:defRPr/>
            </a:pPr>
            <a:r>
              <a:rPr lang="en-US" dirty="0">
                <a:solidFill>
                  <a:schemeClr val="bg1"/>
                </a:solidFill>
                <a:cs typeface="Arial" pitchFamily="34" charset="0"/>
              </a:rPr>
              <a:t>In every chemical reaction, the reactants pass through a </a:t>
            </a:r>
            <a:r>
              <a:rPr lang="en-US" u="sng" dirty="0">
                <a:solidFill>
                  <a:srgbClr val="33CC33"/>
                </a:solidFill>
                <a:cs typeface="Arial" pitchFamily="34" charset="0"/>
              </a:rPr>
              <a:t>transition state</a:t>
            </a:r>
            <a:r>
              <a:rPr lang="en-US" u="sng" dirty="0">
                <a:cs typeface="Arial" pitchFamily="34" charset="0"/>
              </a:rPr>
              <a:t> </a:t>
            </a:r>
            <a:r>
              <a:rPr lang="en-US" dirty="0">
                <a:solidFill>
                  <a:schemeClr val="bg1"/>
                </a:solidFill>
                <a:cs typeface="Arial" pitchFamily="34" charset="0"/>
              </a:rPr>
              <a:t>that has greater energy than that of the reactants or products alone</a:t>
            </a:r>
          </a:p>
          <a:p>
            <a:pPr algn="just" eaLnBrk="1" fontAlgn="auto" hangingPunct="1">
              <a:spcAft>
                <a:spcPts val="0"/>
              </a:spcAft>
              <a:buClr>
                <a:srgbClr val="33CC33"/>
              </a:buClr>
              <a:defRPr/>
            </a:pPr>
            <a:r>
              <a:rPr lang="en-US" dirty="0">
                <a:solidFill>
                  <a:srgbClr val="FF9900"/>
                </a:solidFill>
                <a:cs typeface="Arial" pitchFamily="34" charset="0"/>
              </a:rPr>
              <a:t>The difference in energy between the reactants and the transition state is called the </a:t>
            </a:r>
            <a:r>
              <a:rPr lang="en-US" u="sng" dirty="0">
                <a:solidFill>
                  <a:srgbClr val="33CC33"/>
                </a:solidFill>
                <a:cs typeface="Arial" pitchFamily="34" charset="0"/>
              </a:rPr>
              <a:t>activation energy</a:t>
            </a:r>
          </a:p>
          <a:p>
            <a:pPr algn="just" eaLnBrk="1" fontAlgn="auto" hangingPunct="1">
              <a:spcAft>
                <a:spcPts val="0"/>
              </a:spcAft>
              <a:buClr>
                <a:srgbClr val="33CC33"/>
              </a:buClr>
              <a:defRPr/>
            </a:pPr>
            <a:r>
              <a:rPr lang="en-US" dirty="0">
                <a:solidFill>
                  <a:schemeClr val="bg1"/>
                </a:solidFill>
                <a:cs typeface="Arial" pitchFamily="34" charset="0"/>
              </a:rPr>
              <a:t>If the activation energy is available then the reaction can proceed forming products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27331">
                                            <p:txEl>
                                              <p:pRg st="0" end="0"/>
                                            </p:txEl>
                                          </p:spTgt>
                                        </p:tgtEl>
                                        <p:attrNameLst>
                                          <p:attrName>style.visibility</p:attrName>
                                        </p:attrNameLst>
                                      </p:cBhvr>
                                      <p:to>
                                        <p:strVal val="visible"/>
                                      </p:to>
                                    </p:set>
                                    <p:animEffect transition="in" filter="fade">
                                      <p:cBhvr>
                                        <p:cTn id="7" dur="1000"/>
                                        <p:tgtEl>
                                          <p:spTgt spid="227331">
                                            <p:txEl>
                                              <p:pRg st="0" end="0"/>
                                            </p:txEl>
                                          </p:spTgt>
                                        </p:tgtEl>
                                      </p:cBhvr>
                                    </p:animEffect>
                                    <p:anim calcmode="lin" valueType="num">
                                      <p:cBhvr>
                                        <p:cTn id="8" dur="1000" fill="hold"/>
                                        <p:tgtEl>
                                          <p:spTgt spid="2273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73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27331">
                                            <p:txEl>
                                              <p:pRg st="1" end="1"/>
                                            </p:txEl>
                                          </p:spTgt>
                                        </p:tgtEl>
                                        <p:attrNameLst>
                                          <p:attrName>style.visibility</p:attrName>
                                        </p:attrNameLst>
                                      </p:cBhvr>
                                      <p:to>
                                        <p:strVal val="visible"/>
                                      </p:to>
                                    </p:set>
                                    <p:animEffect transition="in" filter="fade">
                                      <p:cBhvr>
                                        <p:cTn id="14" dur="1000"/>
                                        <p:tgtEl>
                                          <p:spTgt spid="227331">
                                            <p:txEl>
                                              <p:pRg st="1" end="1"/>
                                            </p:txEl>
                                          </p:spTgt>
                                        </p:tgtEl>
                                      </p:cBhvr>
                                    </p:animEffect>
                                    <p:anim calcmode="lin" valueType="num">
                                      <p:cBhvr>
                                        <p:cTn id="15" dur="1000" fill="hold"/>
                                        <p:tgtEl>
                                          <p:spTgt spid="2273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273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27331">
                                            <p:txEl>
                                              <p:pRg st="2" end="2"/>
                                            </p:txEl>
                                          </p:spTgt>
                                        </p:tgtEl>
                                        <p:attrNameLst>
                                          <p:attrName>style.visibility</p:attrName>
                                        </p:attrNameLst>
                                      </p:cBhvr>
                                      <p:to>
                                        <p:strVal val="visible"/>
                                      </p:to>
                                    </p:set>
                                    <p:animEffect transition="in" filter="fade">
                                      <p:cBhvr>
                                        <p:cTn id="21" dur="1000"/>
                                        <p:tgtEl>
                                          <p:spTgt spid="227331">
                                            <p:txEl>
                                              <p:pRg st="2" end="2"/>
                                            </p:txEl>
                                          </p:spTgt>
                                        </p:tgtEl>
                                      </p:cBhvr>
                                    </p:animEffect>
                                    <p:anim calcmode="lin" valueType="num">
                                      <p:cBhvr>
                                        <p:cTn id="22" dur="1000" fill="hold"/>
                                        <p:tgtEl>
                                          <p:spTgt spid="2273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2733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8355" name="Rectangle 3">
            <a:extLst>
              <a:ext uri="{FF2B5EF4-FFF2-40B4-BE49-F238E27FC236}">
                <a16:creationId xmlns:a16="http://schemas.microsoft.com/office/drawing/2014/main" id="{73D93EE4-193B-455B-ADF8-7DBE0C89E893}"/>
              </a:ext>
            </a:extLst>
          </p:cNvPr>
          <p:cNvSpPr>
            <a:spLocks noGrp="1"/>
          </p:cNvSpPr>
          <p:nvPr>
            <p:ph idx="1"/>
          </p:nvPr>
        </p:nvSpPr>
        <p:spPr>
          <a:xfrm>
            <a:off x="457200" y="381000"/>
            <a:ext cx="8305800" cy="6324600"/>
          </a:xfrm>
        </p:spPr>
        <p:txBody>
          <a:bodyPr/>
          <a:lstStyle/>
          <a:p>
            <a:pPr algn="just" eaLnBrk="1" hangingPunct="1">
              <a:buClr>
                <a:srgbClr val="33CC33"/>
              </a:buClr>
            </a:pPr>
            <a:r>
              <a:rPr lang="en-US" altLang="en-US">
                <a:solidFill>
                  <a:schemeClr val="bg1"/>
                </a:solidFill>
                <a:cs typeface="Arial" panose="020B0604020202020204" pitchFamily="34" charset="0"/>
              </a:rPr>
              <a:t>An enzyme reduces the </a:t>
            </a:r>
            <a:r>
              <a:rPr lang="en-US" altLang="en-US" u="sng">
                <a:solidFill>
                  <a:srgbClr val="33CC33"/>
                </a:solidFill>
                <a:cs typeface="Arial" panose="020B0604020202020204" pitchFamily="34" charset="0"/>
              </a:rPr>
              <a:t>activation energy</a:t>
            </a:r>
            <a:r>
              <a:rPr lang="en-US" altLang="en-US" u="sng">
                <a:cs typeface="Arial" panose="020B0604020202020204" pitchFamily="34" charset="0"/>
              </a:rPr>
              <a:t> </a:t>
            </a:r>
            <a:r>
              <a:rPr lang="en-US" altLang="en-US">
                <a:solidFill>
                  <a:schemeClr val="bg1"/>
                </a:solidFill>
                <a:cs typeface="Arial" panose="020B0604020202020204" pitchFamily="34" charset="0"/>
              </a:rPr>
              <a:t>required for a reaction</a:t>
            </a:r>
          </a:p>
          <a:p>
            <a:pPr algn="just" eaLnBrk="1" hangingPunct="1">
              <a:buClr>
                <a:srgbClr val="33CC33"/>
              </a:buClr>
              <a:buFont typeface="Arial" panose="020B0604020202020204" pitchFamily="34" charset="0"/>
              <a:buNone/>
            </a:pPr>
            <a:endParaRPr lang="en-US" altLang="en-US">
              <a:solidFill>
                <a:schemeClr val="bg1"/>
              </a:solidFill>
              <a:cs typeface="Arial" panose="020B0604020202020204" pitchFamily="34" charset="0"/>
            </a:endParaRPr>
          </a:p>
          <a:p>
            <a:pPr algn="just" eaLnBrk="1" hangingPunct="1">
              <a:buClr>
                <a:srgbClr val="33CC33"/>
              </a:buClr>
            </a:pPr>
            <a:r>
              <a:rPr lang="en-US" altLang="en-US">
                <a:solidFill>
                  <a:srgbClr val="FF9900"/>
                </a:solidFill>
                <a:cs typeface="Arial" panose="020B0604020202020204" pitchFamily="34" charset="0"/>
              </a:rPr>
              <a:t>It provides an alternative transition state of lower energy called the </a:t>
            </a:r>
            <a:r>
              <a:rPr lang="en-US" altLang="en-US" u="sng">
                <a:solidFill>
                  <a:srgbClr val="33CC33"/>
                </a:solidFill>
                <a:cs typeface="Arial" panose="020B0604020202020204" pitchFamily="34" charset="0"/>
              </a:rPr>
              <a:t>enzyme-substrate complex</a:t>
            </a:r>
            <a:r>
              <a:rPr lang="en-US" altLang="en-US" u="sng">
                <a:solidFill>
                  <a:srgbClr val="FF9900"/>
                </a:solidFill>
                <a:cs typeface="Arial" panose="020B0604020202020204" pitchFamily="34" charset="0"/>
              </a:rPr>
              <a:t> </a:t>
            </a:r>
            <a:r>
              <a:rPr lang="en-US" altLang="en-US">
                <a:solidFill>
                  <a:srgbClr val="FF9900"/>
                </a:solidFill>
                <a:cs typeface="Arial" panose="020B0604020202020204" pitchFamily="34" charset="0"/>
              </a:rPr>
              <a:t>and thus speeds up the reaction</a:t>
            </a:r>
          </a:p>
          <a:p>
            <a:pPr algn="just" eaLnBrk="1" hangingPunct="1">
              <a:buClr>
                <a:srgbClr val="33CC33"/>
              </a:buClr>
            </a:pPr>
            <a:endParaRPr lang="en-US" altLang="en-US">
              <a:solidFill>
                <a:schemeClr val="bg1"/>
              </a:solidFill>
              <a:cs typeface="Arial" panose="020B0604020202020204" pitchFamily="34" charset="0"/>
            </a:endParaRPr>
          </a:p>
          <a:p>
            <a:pPr algn="just" eaLnBrk="1" hangingPunct="1">
              <a:buClr>
                <a:srgbClr val="33CC33"/>
              </a:buClr>
            </a:pPr>
            <a:r>
              <a:rPr lang="en-US" altLang="en-US">
                <a:solidFill>
                  <a:schemeClr val="bg1"/>
                </a:solidFill>
                <a:cs typeface="Arial" panose="020B0604020202020204" pitchFamily="34" charset="0"/>
              </a:rPr>
              <a:t>Enzymes decrease the activation energy but they do not alter the change in the </a:t>
            </a:r>
            <a:r>
              <a:rPr lang="en-US" altLang="en-US" u="sng">
                <a:solidFill>
                  <a:srgbClr val="33CC33"/>
                </a:solidFill>
                <a:cs typeface="Arial" panose="020B0604020202020204" pitchFamily="34" charset="0"/>
              </a:rPr>
              <a:t>free energy (∆G)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fade">
                                      <p:cBhvr>
                                        <p:cTn id="7" dur="1000"/>
                                        <p:tgtEl>
                                          <p:spTgt spid="228355">
                                            <p:txEl>
                                              <p:pRg st="0" end="0"/>
                                            </p:txEl>
                                          </p:spTgt>
                                        </p:tgtEl>
                                      </p:cBhvr>
                                    </p:animEffect>
                                    <p:anim calcmode="lin" valueType="num">
                                      <p:cBhvr>
                                        <p:cTn id="8" dur="1000" fill="hold"/>
                                        <p:tgtEl>
                                          <p:spTgt spid="2283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8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28355">
                                            <p:txEl>
                                              <p:pRg st="2" end="2"/>
                                            </p:txEl>
                                          </p:spTgt>
                                        </p:tgtEl>
                                        <p:attrNameLst>
                                          <p:attrName>style.visibility</p:attrName>
                                        </p:attrNameLst>
                                      </p:cBhvr>
                                      <p:to>
                                        <p:strVal val="visible"/>
                                      </p:to>
                                    </p:set>
                                    <p:animEffect transition="in" filter="fade">
                                      <p:cBhvr>
                                        <p:cTn id="14" dur="1000"/>
                                        <p:tgtEl>
                                          <p:spTgt spid="228355">
                                            <p:txEl>
                                              <p:pRg st="2" end="2"/>
                                            </p:txEl>
                                          </p:spTgt>
                                        </p:tgtEl>
                                      </p:cBhvr>
                                    </p:animEffect>
                                    <p:anim calcmode="lin" valueType="num">
                                      <p:cBhvr>
                                        <p:cTn id="15" dur="1000" fill="hold"/>
                                        <p:tgtEl>
                                          <p:spTgt spid="22835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28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28355">
                                            <p:txEl>
                                              <p:pRg st="4" end="4"/>
                                            </p:txEl>
                                          </p:spTgt>
                                        </p:tgtEl>
                                        <p:attrNameLst>
                                          <p:attrName>style.visibility</p:attrName>
                                        </p:attrNameLst>
                                      </p:cBhvr>
                                      <p:to>
                                        <p:strVal val="visible"/>
                                      </p:to>
                                    </p:set>
                                    <p:animEffect transition="in" filter="fade">
                                      <p:cBhvr>
                                        <p:cTn id="21" dur="1000"/>
                                        <p:tgtEl>
                                          <p:spTgt spid="228355">
                                            <p:txEl>
                                              <p:pRg st="4" end="4"/>
                                            </p:txEl>
                                          </p:spTgt>
                                        </p:tgtEl>
                                      </p:cBhvr>
                                    </p:animEffect>
                                    <p:anim calcmode="lin" valueType="num">
                                      <p:cBhvr>
                                        <p:cTn id="22" dur="1000" fill="hold"/>
                                        <p:tgtEl>
                                          <p:spTgt spid="22835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2835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1730" name="Rectangle 2">
            <a:extLst>
              <a:ext uri="{FF2B5EF4-FFF2-40B4-BE49-F238E27FC236}">
                <a16:creationId xmlns:a16="http://schemas.microsoft.com/office/drawing/2014/main" id="{1B3D826E-9FAF-4EA1-9218-75352759489F}"/>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solidFill>
                  <a:srgbClr val="FFFF00"/>
                </a:solidFill>
              </a:rPr>
              <a:t>The effect of a catalyst on the transition state diagram of a reaction</a:t>
            </a:r>
          </a:p>
        </p:txBody>
      </p:sp>
      <p:pic>
        <p:nvPicPr>
          <p:cNvPr id="22531" name="Picture 3">
            <a:extLst>
              <a:ext uri="{FF2B5EF4-FFF2-40B4-BE49-F238E27FC236}">
                <a16:creationId xmlns:a16="http://schemas.microsoft.com/office/drawing/2014/main" id="{E4150356-9496-414F-8CC8-8DF41BD1D6A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30363" y="1987550"/>
            <a:ext cx="5380037" cy="4138613"/>
          </a:xfrm>
        </p:spPr>
      </p:pic>
      <p:sp>
        <p:nvSpPr>
          <p:cNvPr id="5" name="Footer Placeholder 3">
            <a:extLst>
              <a:ext uri="{FF2B5EF4-FFF2-40B4-BE49-F238E27FC236}">
                <a16:creationId xmlns:a16="http://schemas.microsoft.com/office/drawing/2014/main" id="{43C5B185-95FA-4621-BB33-5D860AB5B031}"/>
              </a:ext>
            </a:extLst>
          </p:cNvPr>
          <p:cNvSpPr>
            <a:spLocks noGrp="1"/>
          </p:cNvSpPr>
          <p:nvPr>
            <p:ph type="ftr" sz="quarter" idx="11"/>
          </p:nvPr>
        </p:nvSpPr>
        <p:spPr/>
        <p:txBody>
          <a:bodyPr/>
          <a:lstStyle/>
          <a:p>
            <a:pPr>
              <a:defRPr/>
            </a:pPr>
            <a:r>
              <a:rPr lang="en-US"/>
              <a:t>Voet </a:t>
            </a:r>
            <a:r>
              <a:rPr lang="en-US" i="1"/>
              <a:t>Biochemistry</a:t>
            </a:r>
            <a:r>
              <a:rPr lang="en-US"/>
              <a:t> 3e</a:t>
            </a:r>
          </a:p>
          <a:p>
            <a:pPr>
              <a:defRPr/>
            </a:pPr>
            <a:r>
              <a:rPr lang="en-US"/>
              <a:t>© 2004 John Wiley &amp; Sons, Inc.</a:t>
            </a:r>
          </a:p>
        </p:txBody>
      </p:sp>
      <p:sp>
        <p:nvSpPr>
          <p:cNvPr id="22533" name="Text Box 4">
            <a:extLst>
              <a:ext uri="{FF2B5EF4-FFF2-40B4-BE49-F238E27FC236}">
                <a16:creationId xmlns:a16="http://schemas.microsoft.com/office/drawing/2014/main" id="{DC95BEA5-753A-4F8E-B178-B644F06DC778}"/>
              </a:ext>
            </a:extLst>
          </p:cNvPr>
          <p:cNvSpPr txBox="1">
            <a:spLocks noChangeArrowheads="1"/>
          </p:cNvSpPr>
          <p:nvPr/>
        </p:nvSpPr>
        <p:spPr bwMode="auto">
          <a:xfrm rot="-5400000">
            <a:off x="-152400" y="4737100"/>
            <a:ext cx="8366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b="1">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b="1">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b="1">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9pPr>
          </a:lstStyle>
          <a:p>
            <a:pPr>
              <a:spcBef>
                <a:spcPct val="0"/>
              </a:spcBef>
              <a:buFontTx/>
              <a:buNone/>
            </a:pPr>
            <a:r>
              <a:rPr lang="en-US" altLang="en-US" sz="1000" b="0"/>
              <a:t>Page 477</a:t>
            </a:r>
            <a:endParaRPr lang="en-US" altLang="en-US" sz="1000" b="0">
              <a:latin typeface="Times"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1B1178EE-9D89-4DC2-9B2E-CA2C978F0482}"/>
              </a:ext>
            </a:extLst>
          </p:cNvPr>
          <p:cNvSpPr>
            <a:spLocks noGrp="1" noChangeArrowheads="1"/>
          </p:cNvSpPr>
          <p:nvPr>
            <p:ph type="title"/>
          </p:nvPr>
        </p:nvSpPr>
        <p:spPr>
          <a:xfrm>
            <a:off x="1884363" y="304800"/>
            <a:ext cx="5308600" cy="1143000"/>
          </a:xfrm>
        </p:spPr>
        <p:txBody>
          <a:bodyPr rtlCol="0">
            <a:normAutofit fontScale="90000"/>
          </a:bodyPr>
          <a:lstStyle/>
          <a:p>
            <a:pPr eaLnBrk="1" fontAlgn="auto" hangingPunct="1">
              <a:spcAft>
                <a:spcPts val="0"/>
              </a:spcAft>
              <a:defRPr/>
            </a:pPr>
            <a:r>
              <a:rPr lang="en-US" dirty="0">
                <a:solidFill>
                  <a:srgbClr val="FFFF00"/>
                </a:solidFill>
                <a:effectLst>
                  <a:outerShdw blurRad="38100" dist="38100" dir="2700000" algn="tl">
                    <a:srgbClr val="000000"/>
                  </a:outerShdw>
                </a:effectLst>
              </a:rPr>
              <a:t>What are Enzymes?</a:t>
            </a:r>
          </a:p>
        </p:txBody>
      </p:sp>
      <p:sp>
        <p:nvSpPr>
          <p:cNvPr id="139267" name="Rectangle 3">
            <a:extLst>
              <a:ext uri="{FF2B5EF4-FFF2-40B4-BE49-F238E27FC236}">
                <a16:creationId xmlns:a16="http://schemas.microsoft.com/office/drawing/2014/main" id="{FAE5F05C-7D29-495F-A2DD-60B4A69CAF6F}"/>
              </a:ext>
            </a:extLst>
          </p:cNvPr>
          <p:cNvSpPr>
            <a:spLocks noGrp="1" noChangeArrowheads="1"/>
          </p:cNvSpPr>
          <p:nvPr>
            <p:ph idx="1"/>
          </p:nvPr>
        </p:nvSpPr>
        <p:spPr>
          <a:xfrm>
            <a:off x="228600" y="1676400"/>
            <a:ext cx="8610600" cy="4724400"/>
          </a:xfrm>
        </p:spPr>
        <p:txBody>
          <a:bodyPr rtlCol="0">
            <a:normAutofit/>
          </a:bodyPr>
          <a:lstStyle/>
          <a:p>
            <a:pPr algn="just" eaLnBrk="1" fontAlgn="auto" hangingPunct="1">
              <a:lnSpc>
                <a:spcPct val="90000"/>
              </a:lnSpc>
              <a:spcAft>
                <a:spcPts val="0"/>
              </a:spcAft>
              <a:buClr>
                <a:srgbClr val="33CC33"/>
              </a:buClr>
              <a:defRPr/>
            </a:pPr>
            <a:r>
              <a:rPr lang="en-US" dirty="0">
                <a:solidFill>
                  <a:schemeClr val="bg1"/>
                </a:solidFill>
              </a:rPr>
              <a:t>Enzymes are </a:t>
            </a:r>
            <a:r>
              <a:rPr lang="en-US" u="sng" dirty="0">
                <a:solidFill>
                  <a:srgbClr val="D04B16"/>
                </a:solidFill>
              </a:rPr>
              <a:t>biological catalysts </a:t>
            </a:r>
            <a:r>
              <a:rPr lang="en-US" dirty="0">
                <a:solidFill>
                  <a:schemeClr val="bg1"/>
                </a:solidFill>
              </a:rPr>
              <a:t>that speed up the rate of a reaction without being changed in the reaction</a:t>
            </a:r>
          </a:p>
          <a:p>
            <a:pPr algn="just" eaLnBrk="1" fontAlgn="auto" hangingPunct="1">
              <a:lnSpc>
                <a:spcPct val="90000"/>
              </a:lnSpc>
              <a:spcAft>
                <a:spcPts val="0"/>
              </a:spcAft>
              <a:buClr>
                <a:srgbClr val="33CC33"/>
              </a:buClr>
              <a:defRPr/>
            </a:pPr>
            <a:r>
              <a:rPr lang="en-US" dirty="0">
                <a:solidFill>
                  <a:schemeClr val="accent4">
                    <a:lumMod val="60000"/>
                    <a:lumOff val="40000"/>
                  </a:schemeClr>
                </a:solidFill>
              </a:rPr>
              <a:t>All enzymes are protein in nature</a:t>
            </a:r>
          </a:p>
          <a:p>
            <a:pPr algn="just" eaLnBrk="1" fontAlgn="auto" hangingPunct="1">
              <a:lnSpc>
                <a:spcPct val="90000"/>
              </a:lnSpc>
              <a:spcAft>
                <a:spcPts val="0"/>
              </a:spcAft>
              <a:buClr>
                <a:srgbClr val="33CC33"/>
              </a:buClr>
              <a:defRPr/>
            </a:pPr>
            <a:r>
              <a:rPr lang="en-US" dirty="0">
                <a:solidFill>
                  <a:schemeClr val="bg1"/>
                </a:solidFill>
              </a:rPr>
              <a:t>But all proteins are not enzymes</a:t>
            </a:r>
          </a:p>
          <a:p>
            <a:pPr algn="just" eaLnBrk="1" fontAlgn="auto" hangingPunct="1">
              <a:lnSpc>
                <a:spcPct val="90000"/>
              </a:lnSpc>
              <a:spcAft>
                <a:spcPts val="0"/>
              </a:spcAft>
              <a:buClr>
                <a:srgbClr val="33CC33"/>
              </a:buClr>
              <a:defRPr/>
            </a:pPr>
            <a:r>
              <a:rPr lang="en-US" dirty="0">
                <a:solidFill>
                  <a:schemeClr val="accent4">
                    <a:lumMod val="60000"/>
                    <a:lumOff val="40000"/>
                  </a:schemeClr>
                </a:solidFill>
              </a:rPr>
              <a:t>Substance upon which the enzymes act are called </a:t>
            </a:r>
            <a:r>
              <a:rPr lang="en-US" u="sng" dirty="0">
                <a:solidFill>
                  <a:srgbClr val="D04B16"/>
                </a:solidFill>
              </a:rPr>
              <a:t>substrates</a:t>
            </a:r>
          </a:p>
          <a:p>
            <a:pPr algn="just" eaLnBrk="1" fontAlgn="auto" hangingPunct="1">
              <a:lnSpc>
                <a:spcPct val="90000"/>
              </a:lnSpc>
              <a:spcAft>
                <a:spcPts val="0"/>
              </a:spcAft>
              <a:buClr>
                <a:srgbClr val="33CC33"/>
              </a:buClr>
              <a:defRPr/>
            </a:pPr>
            <a:r>
              <a:rPr lang="en-US" dirty="0">
                <a:solidFill>
                  <a:schemeClr val="bg1"/>
                </a:solidFill>
              </a:rPr>
              <a:t>Enzyme converts substrates into </a:t>
            </a:r>
            <a:r>
              <a:rPr lang="en-US" u="sng" dirty="0">
                <a:solidFill>
                  <a:srgbClr val="D04B16"/>
                </a:solidFill>
              </a:rPr>
              <a:t>product(s)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fade">
                                      <p:cBhvr>
                                        <p:cTn id="7" dur="1000"/>
                                        <p:tgtEl>
                                          <p:spTgt spid="139267">
                                            <p:txEl>
                                              <p:pRg st="0" end="0"/>
                                            </p:txEl>
                                          </p:spTgt>
                                        </p:tgtEl>
                                      </p:cBhvr>
                                    </p:animEffect>
                                    <p:anim calcmode="lin" valueType="num">
                                      <p:cBhvr>
                                        <p:cTn id="8" dur="1000" fill="hold"/>
                                        <p:tgtEl>
                                          <p:spTgt spid="139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9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39267">
                                            <p:txEl>
                                              <p:pRg st="1" end="1"/>
                                            </p:txEl>
                                          </p:spTgt>
                                        </p:tgtEl>
                                        <p:attrNameLst>
                                          <p:attrName>style.visibility</p:attrName>
                                        </p:attrNameLst>
                                      </p:cBhvr>
                                      <p:to>
                                        <p:strVal val="visible"/>
                                      </p:to>
                                    </p:set>
                                    <p:animEffect transition="in" filter="fade">
                                      <p:cBhvr>
                                        <p:cTn id="14" dur="1000"/>
                                        <p:tgtEl>
                                          <p:spTgt spid="139267">
                                            <p:txEl>
                                              <p:pRg st="1" end="1"/>
                                            </p:txEl>
                                          </p:spTgt>
                                        </p:tgtEl>
                                      </p:cBhvr>
                                    </p:animEffect>
                                    <p:anim calcmode="lin" valueType="num">
                                      <p:cBhvr>
                                        <p:cTn id="15" dur="1000" fill="hold"/>
                                        <p:tgtEl>
                                          <p:spTgt spid="1392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9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39267">
                                            <p:txEl>
                                              <p:pRg st="2" end="2"/>
                                            </p:txEl>
                                          </p:spTgt>
                                        </p:tgtEl>
                                        <p:attrNameLst>
                                          <p:attrName>style.visibility</p:attrName>
                                        </p:attrNameLst>
                                      </p:cBhvr>
                                      <p:to>
                                        <p:strVal val="visible"/>
                                      </p:to>
                                    </p:set>
                                    <p:animEffect transition="in" filter="fade">
                                      <p:cBhvr>
                                        <p:cTn id="21" dur="1000"/>
                                        <p:tgtEl>
                                          <p:spTgt spid="139267">
                                            <p:txEl>
                                              <p:pRg st="2" end="2"/>
                                            </p:txEl>
                                          </p:spTgt>
                                        </p:tgtEl>
                                      </p:cBhvr>
                                    </p:animEffect>
                                    <p:anim calcmode="lin" valueType="num">
                                      <p:cBhvr>
                                        <p:cTn id="22" dur="1000" fill="hold"/>
                                        <p:tgtEl>
                                          <p:spTgt spid="1392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9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39267">
                                            <p:txEl>
                                              <p:pRg st="3" end="3"/>
                                            </p:txEl>
                                          </p:spTgt>
                                        </p:tgtEl>
                                        <p:attrNameLst>
                                          <p:attrName>style.visibility</p:attrName>
                                        </p:attrNameLst>
                                      </p:cBhvr>
                                      <p:to>
                                        <p:strVal val="visible"/>
                                      </p:to>
                                    </p:set>
                                    <p:animEffect transition="in" filter="fade">
                                      <p:cBhvr>
                                        <p:cTn id="28" dur="1000"/>
                                        <p:tgtEl>
                                          <p:spTgt spid="139267">
                                            <p:txEl>
                                              <p:pRg st="3" end="3"/>
                                            </p:txEl>
                                          </p:spTgt>
                                        </p:tgtEl>
                                      </p:cBhvr>
                                    </p:animEffect>
                                    <p:anim calcmode="lin" valueType="num">
                                      <p:cBhvr>
                                        <p:cTn id="29" dur="1000" fill="hold"/>
                                        <p:tgtEl>
                                          <p:spTgt spid="13926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92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39267">
                                            <p:txEl>
                                              <p:pRg st="4" end="4"/>
                                            </p:txEl>
                                          </p:spTgt>
                                        </p:tgtEl>
                                        <p:attrNameLst>
                                          <p:attrName>style.visibility</p:attrName>
                                        </p:attrNameLst>
                                      </p:cBhvr>
                                      <p:to>
                                        <p:strVal val="visible"/>
                                      </p:to>
                                    </p:set>
                                    <p:animEffect transition="in" filter="fade">
                                      <p:cBhvr>
                                        <p:cTn id="35" dur="1000"/>
                                        <p:tgtEl>
                                          <p:spTgt spid="139267">
                                            <p:txEl>
                                              <p:pRg st="4" end="4"/>
                                            </p:txEl>
                                          </p:spTgt>
                                        </p:tgtEl>
                                      </p:cBhvr>
                                    </p:animEffect>
                                    <p:anim calcmode="lin" valueType="num">
                                      <p:cBhvr>
                                        <p:cTn id="36" dur="1000" fill="hold"/>
                                        <p:tgtEl>
                                          <p:spTgt spid="13926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3926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id="{EFFC2F78-91D0-4D85-8302-DBAAA4ACCE57}"/>
              </a:ext>
            </a:extLst>
          </p:cNvPr>
          <p:cNvSpPr>
            <a:spLocks noGrp="1" noChangeArrowheads="1"/>
          </p:cNvSpPr>
          <p:nvPr>
            <p:ph type="title"/>
          </p:nvPr>
        </p:nvSpPr>
        <p:spPr>
          <a:xfrm>
            <a:off x="304800" y="228600"/>
            <a:ext cx="8382000" cy="1143000"/>
          </a:xfrm>
        </p:spPr>
        <p:txBody>
          <a:bodyPr rtlCol="0">
            <a:noAutofit/>
          </a:bodyPr>
          <a:lstStyle/>
          <a:p>
            <a:pPr eaLnBrk="1" fontAlgn="auto" hangingPunct="1">
              <a:spcAft>
                <a:spcPts val="0"/>
              </a:spcAft>
              <a:defRPr/>
            </a:pPr>
            <a:r>
              <a:rPr lang="en-US" dirty="0">
                <a:solidFill>
                  <a:srgbClr val="FFFF00"/>
                </a:solidFill>
                <a:effectLst>
                  <a:outerShdw blurRad="38100" dist="38100" dir="2700000" algn="tl">
                    <a:srgbClr val="000000"/>
                  </a:outerShdw>
                </a:effectLst>
                <a:cs typeface="Arial" pitchFamily="34" charset="0"/>
              </a:rPr>
              <a:t>Enzyme Activity or Velocity</a:t>
            </a:r>
          </a:p>
        </p:txBody>
      </p:sp>
      <p:sp>
        <p:nvSpPr>
          <p:cNvPr id="144387" name="Rectangle 3">
            <a:extLst>
              <a:ext uri="{FF2B5EF4-FFF2-40B4-BE49-F238E27FC236}">
                <a16:creationId xmlns:a16="http://schemas.microsoft.com/office/drawing/2014/main" id="{C021AE1C-FCD3-40FD-B4BA-368DC214707F}"/>
              </a:ext>
            </a:extLst>
          </p:cNvPr>
          <p:cNvSpPr>
            <a:spLocks noGrp="1" noChangeArrowheads="1"/>
          </p:cNvSpPr>
          <p:nvPr>
            <p:ph idx="1"/>
          </p:nvPr>
        </p:nvSpPr>
        <p:spPr>
          <a:xfrm>
            <a:off x="609600" y="1905000"/>
            <a:ext cx="7772400" cy="4343400"/>
          </a:xfrm>
        </p:spPr>
        <p:txBody>
          <a:bodyPr rtlCol="0">
            <a:normAutofit/>
          </a:bodyPr>
          <a:lstStyle/>
          <a:p>
            <a:pPr algn="just" eaLnBrk="1" fontAlgn="auto" hangingPunct="1">
              <a:spcAft>
                <a:spcPts val="0"/>
              </a:spcAft>
              <a:buClr>
                <a:srgbClr val="33CC33"/>
              </a:buClr>
              <a:defRPr/>
            </a:pPr>
            <a:r>
              <a:rPr lang="en-US" dirty="0">
                <a:solidFill>
                  <a:schemeClr val="bg1"/>
                </a:solidFill>
                <a:cs typeface="Arial" pitchFamily="34" charset="0"/>
              </a:rPr>
              <a:t>Velocity is the rate of a reaction catalyzed by an enzyme</a:t>
            </a:r>
          </a:p>
          <a:p>
            <a:pPr algn="just" eaLnBrk="1" fontAlgn="auto" hangingPunct="1">
              <a:spcAft>
                <a:spcPts val="0"/>
              </a:spcAft>
              <a:buClr>
                <a:srgbClr val="33CC33"/>
              </a:buClr>
              <a:buFont typeface="Arial" panose="020B0604020202020204" pitchFamily="34" charset="0"/>
              <a:buNone/>
              <a:defRPr/>
            </a:pPr>
            <a:endParaRPr lang="en-US" dirty="0">
              <a:solidFill>
                <a:schemeClr val="bg1"/>
              </a:solidFill>
              <a:cs typeface="Arial" pitchFamily="34" charset="0"/>
            </a:endParaRPr>
          </a:p>
          <a:p>
            <a:pPr algn="just" eaLnBrk="1" fontAlgn="auto" hangingPunct="1">
              <a:spcAft>
                <a:spcPts val="0"/>
              </a:spcAft>
              <a:buClr>
                <a:srgbClr val="33CC33"/>
              </a:buClr>
              <a:defRPr/>
            </a:pPr>
            <a:r>
              <a:rPr lang="en-US" dirty="0">
                <a:solidFill>
                  <a:schemeClr val="accent4"/>
                </a:solidFill>
                <a:cs typeface="Arial" pitchFamily="34" charset="0"/>
              </a:rPr>
              <a:t>Enzyme activity is expressed as:</a:t>
            </a:r>
          </a:p>
          <a:p>
            <a:pPr algn="just" eaLnBrk="1" fontAlgn="auto" hangingPunct="1">
              <a:spcAft>
                <a:spcPts val="0"/>
              </a:spcAft>
              <a:buClr>
                <a:srgbClr val="33CC33"/>
              </a:buClr>
              <a:buFont typeface="Wingdings" pitchFamily="2" charset="2"/>
              <a:buNone/>
              <a:defRPr/>
            </a:pPr>
            <a:r>
              <a:rPr lang="en-US" i="1" dirty="0" err="1">
                <a:solidFill>
                  <a:srgbClr val="00B050"/>
                </a:solidFill>
                <a:cs typeface="Arial" pitchFamily="34" charset="0"/>
              </a:rPr>
              <a:t>m</a:t>
            </a:r>
            <a:r>
              <a:rPr lang="en-US" dirty="0" err="1">
                <a:solidFill>
                  <a:srgbClr val="00B050"/>
                </a:solidFill>
                <a:cs typeface="Arial" pitchFamily="34" charset="0"/>
              </a:rPr>
              <a:t>moles</a:t>
            </a:r>
            <a:r>
              <a:rPr lang="en-US" dirty="0">
                <a:solidFill>
                  <a:srgbClr val="00B050"/>
                </a:solidFill>
                <a:cs typeface="Arial" pitchFamily="34" charset="0"/>
              </a:rPr>
              <a:t> of product formed/min/mg enzyme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Effect transition="in" filter="fade">
                                      <p:cBhvr>
                                        <p:cTn id="7" dur="1000"/>
                                        <p:tgtEl>
                                          <p:spTgt spid="144387">
                                            <p:txEl>
                                              <p:pRg st="0" end="0"/>
                                            </p:txEl>
                                          </p:spTgt>
                                        </p:tgtEl>
                                      </p:cBhvr>
                                    </p:animEffect>
                                    <p:anim calcmode="lin" valueType="num">
                                      <p:cBhvr>
                                        <p:cTn id="8" dur="1000" fill="hold"/>
                                        <p:tgtEl>
                                          <p:spTgt spid="144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4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44387">
                                            <p:txEl>
                                              <p:pRg st="2" end="2"/>
                                            </p:txEl>
                                          </p:spTgt>
                                        </p:tgtEl>
                                        <p:attrNameLst>
                                          <p:attrName>style.visibility</p:attrName>
                                        </p:attrNameLst>
                                      </p:cBhvr>
                                      <p:to>
                                        <p:strVal val="visible"/>
                                      </p:to>
                                    </p:set>
                                    <p:animEffect transition="in" filter="fade">
                                      <p:cBhvr>
                                        <p:cTn id="14" dur="1000"/>
                                        <p:tgtEl>
                                          <p:spTgt spid="144387">
                                            <p:txEl>
                                              <p:pRg st="2" end="2"/>
                                            </p:txEl>
                                          </p:spTgt>
                                        </p:tgtEl>
                                      </p:cBhvr>
                                    </p:animEffect>
                                    <p:anim calcmode="lin" valueType="num">
                                      <p:cBhvr>
                                        <p:cTn id="15" dur="1000" fill="hold"/>
                                        <p:tgtEl>
                                          <p:spTgt spid="14438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4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44387">
                                            <p:txEl>
                                              <p:pRg st="3" end="3"/>
                                            </p:txEl>
                                          </p:spTgt>
                                        </p:tgtEl>
                                        <p:attrNameLst>
                                          <p:attrName>style.visibility</p:attrName>
                                        </p:attrNameLst>
                                      </p:cBhvr>
                                      <p:to>
                                        <p:strVal val="visible"/>
                                      </p:to>
                                    </p:set>
                                    <p:animEffect transition="in" filter="fade">
                                      <p:cBhvr>
                                        <p:cTn id="21" dur="1000"/>
                                        <p:tgtEl>
                                          <p:spTgt spid="144387">
                                            <p:txEl>
                                              <p:pRg st="3" end="3"/>
                                            </p:txEl>
                                          </p:spTgt>
                                        </p:tgtEl>
                                      </p:cBhvr>
                                    </p:animEffect>
                                    <p:anim calcmode="lin" valueType="num">
                                      <p:cBhvr>
                                        <p:cTn id="22" dur="1000" fill="hold"/>
                                        <p:tgtEl>
                                          <p:spTgt spid="14438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438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6786" name="Rectangle 2">
            <a:extLst>
              <a:ext uri="{FF2B5EF4-FFF2-40B4-BE49-F238E27FC236}">
                <a16:creationId xmlns:a16="http://schemas.microsoft.com/office/drawing/2014/main" id="{7329454E-B716-4B76-9BB9-F21880223D2B}"/>
              </a:ext>
            </a:extLst>
          </p:cNvPr>
          <p:cNvSpPr>
            <a:spLocks noGrp="1" noChangeArrowheads="1"/>
          </p:cNvSpPr>
          <p:nvPr>
            <p:ph type="title"/>
          </p:nvPr>
        </p:nvSpPr>
        <p:spPr>
          <a:xfrm>
            <a:off x="457200" y="228600"/>
            <a:ext cx="8305800" cy="1143000"/>
          </a:xfrm>
        </p:spPr>
        <p:txBody>
          <a:bodyPr rtlCol="0">
            <a:noAutofit/>
          </a:bodyPr>
          <a:lstStyle/>
          <a:p>
            <a:pPr eaLnBrk="1" fontAlgn="auto" hangingPunct="1">
              <a:spcAft>
                <a:spcPts val="0"/>
              </a:spcAft>
              <a:defRPr/>
            </a:pPr>
            <a:r>
              <a:rPr lang="en-US" dirty="0">
                <a:solidFill>
                  <a:srgbClr val="FFFF00"/>
                </a:solidFill>
                <a:effectLst>
                  <a:outerShdw blurRad="38100" dist="38100" dir="2700000" algn="tl">
                    <a:srgbClr val="000000"/>
                  </a:outerShdw>
                </a:effectLst>
                <a:cs typeface="Arial" pitchFamily="34" charset="0"/>
              </a:rPr>
              <a:t>Factors that affect enzyme activity</a:t>
            </a:r>
          </a:p>
        </p:txBody>
      </p:sp>
      <p:sp>
        <p:nvSpPr>
          <p:cNvPr id="246787" name="Rectangle 3">
            <a:extLst>
              <a:ext uri="{FF2B5EF4-FFF2-40B4-BE49-F238E27FC236}">
                <a16:creationId xmlns:a16="http://schemas.microsoft.com/office/drawing/2014/main" id="{DAF16DCF-EFB7-4E01-8816-EFD57CA8266F}"/>
              </a:ext>
            </a:extLst>
          </p:cNvPr>
          <p:cNvSpPr>
            <a:spLocks noGrp="1" noChangeArrowheads="1"/>
          </p:cNvSpPr>
          <p:nvPr>
            <p:ph idx="1"/>
          </p:nvPr>
        </p:nvSpPr>
        <p:spPr>
          <a:xfrm>
            <a:off x="465138" y="1905000"/>
            <a:ext cx="8145462" cy="5181600"/>
          </a:xfrm>
        </p:spPr>
        <p:txBody>
          <a:bodyPr rtlCol="0">
            <a:normAutofit/>
          </a:bodyPr>
          <a:lstStyle/>
          <a:p>
            <a:pPr algn="just" eaLnBrk="1" fontAlgn="auto" hangingPunct="1">
              <a:lnSpc>
                <a:spcPct val="90000"/>
              </a:lnSpc>
              <a:spcAft>
                <a:spcPts val="0"/>
              </a:spcAft>
              <a:buClr>
                <a:srgbClr val="33CC33"/>
              </a:buClr>
              <a:defRPr/>
            </a:pPr>
            <a:r>
              <a:rPr lang="en-US" sz="3000" u="sng" dirty="0">
                <a:solidFill>
                  <a:srgbClr val="33CC33"/>
                </a:solidFill>
                <a:cs typeface="Arial" pitchFamily="34" charset="0"/>
              </a:rPr>
              <a:t>Effect of temperature</a:t>
            </a:r>
          </a:p>
          <a:p>
            <a:pPr lvl="1" algn="just" eaLnBrk="1" fontAlgn="auto" hangingPunct="1">
              <a:lnSpc>
                <a:spcPct val="90000"/>
              </a:lnSpc>
              <a:spcAft>
                <a:spcPts val="0"/>
              </a:spcAft>
              <a:buClr>
                <a:srgbClr val="33CC33"/>
              </a:buClr>
              <a:defRPr/>
            </a:pPr>
            <a:r>
              <a:rPr lang="en-US" sz="3000" dirty="0">
                <a:solidFill>
                  <a:srgbClr val="FF9900"/>
                </a:solidFill>
                <a:cs typeface="Arial" pitchFamily="34" charset="0"/>
              </a:rPr>
              <a:t>Every enzyme has an optimal temp. for catalyzing a reaction</a:t>
            </a:r>
          </a:p>
          <a:p>
            <a:pPr lvl="1" algn="just" eaLnBrk="1" fontAlgn="auto" hangingPunct="1">
              <a:lnSpc>
                <a:spcPct val="90000"/>
              </a:lnSpc>
              <a:spcAft>
                <a:spcPts val="0"/>
              </a:spcAft>
              <a:buClr>
                <a:srgbClr val="33CC33"/>
              </a:buClr>
              <a:defRPr/>
            </a:pPr>
            <a:r>
              <a:rPr lang="en-US" sz="3000" dirty="0">
                <a:solidFill>
                  <a:schemeClr val="bg1"/>
                </a:solidFill>
                <a:cs typeface="Arial" pitchFamily="34" charset="0"/>
              </a:rPr>
              <a:t>The rate of an enzyme reaction initially increases with rise in temperature</a:t>
            </a:r>
          </a:p>
          <a:p>
            <a:pPr lvl="1" algn="just" eaLnBrk="1" fontAlgn="auto" hangingPunct="1">
              <a:lnSpc>
                <a:spcPct val="90000"/>
              </a:lnSpc>
              <a:spcAft>
                <a:spcPts val="0"/>
              </a:spcAft>
              <a:buClr>
                <a:srgbClr val="33CC33"/>
              </a:buClr>
              <a:defRPr/>
            </a:pPr>
            <a:r>
              <a:rPr lang="en-US" sz="3000" dirty="0">
                <a:solidFill>
                  <a:schemeClr val="accent4"/>
                </a:solidFill>
                <a:cs typeface="Arial" pitchFamily="34" charset="0"/>
              </a:rPr>
              <a:t>At high temp. enzymes are denatured and become inactive</a:t>
            </a:r>
          </a:p>
          <a:p>
            <a:pPr lvl="1" algn="just" eaLnBrk="1" fontAlgn="auto" hangingPunct="1">
              <a:lnSpc>
                <a:spcPct val="90000"/>
              </a:lnSpc>
              <a:spcAft>
                <a:spcPts val="0"/>
              </a:spcAft>
              <a:buClr>
                <a:srgbClr val="33CC33"/>
              </a:buClr>
              <a:defRPr/>
            </a:pPr>
            <a:r>
              <a:rPr lang="en-US" sz="3000" dirty="0">
                <a:solidFill>
                  <a:schemeClr val="bg1"/>
                </a:solidFill>
                <a:cs typeface="Arial" pitchFamily="34" charset="0"/>
              </a:rPr>
              <a:t>In humans most enzyme have an optimal temp. of 37</a:t>
            </a:r>
            <a:r>
              <a:rPr lang="en-US" sz="3000" baseline="30000" dirty="0">
                <a:solidFill>
                  <a:schemeClr val="bg1"/>
                </a:solidFill>
                <a:cs typeface="Arial" pitchFamily="34" charset="0"/>
              </a:rPr>
              <a:t>o</a:t>
            </a:r>
            <a:r>
              <a:rPr lang="en-US" sz="3000" dirty="0">
                <a:solidFill>
                  <a:schemeClr val="bg1"/>
                </a:solidFill>
                <a:cs typeface="Arial" pitchFamily="34" charset="0"/>
              </a:rPr>
              <a:t>C</a:t>
            </a:r>
            <a:endParaRPr lang="en-US" sz="3000" baseline="30000" dirty="0">
              <a:solidFill>
                <a:schemeClr val="bg1"/>
              </a:solidFill>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fade">
                                      <p:cBhvr>
                                        <p:cTn id="7" dur="1000"/>
                                        <p:tgtEl>
                                          <p:spTgt spid="246787">
                                            <p:txEl>
                                              <p:pRg st="0" end="0"/>
                                            </p:txEl>
                                          </p:spTgt>
                                        </p:tgtEl>
                                      </p:cBhvr>
                                    </p:animEffect>
                                    <p:anim calcmode="lin" valueType="num">
                                      <p:cBhvr>
                                        <p:cTn id="8" dur="1000" fill="hold"/>
                                        <p:tgtEl>
                                          <p:spTgt spid="2467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6787">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46787">
                                            <p:txEl>
                                              <p:pRg st="1" end="1"/>
                                            </p:txEl>
                                          </p:spTgt>
                                        </p:tgtEl>
                                        <p:attrNameLst>
                                          <p:attrName>style.visibility</p:attrName>
                                        </p:attrNameLst>
                                      </p:cBhvr>
                                      <p:to>
                                        <p:strVal val="visible"/>
                                      </p:to>
                                    </p:set>
                                    <p:animEffect transition="in" filter="fade">
                                      <p:cBhvr>
                                        <p:cTn id="12" dur="1000"/>
                                        <p:tgtEl>
                                          <p:spTgt spid="246787">
                                            <p:txEl>
                                              <p:pRg st="1" end="1"/>
                                            </p:txEl>
                                          </p:spTgt>
                                        </p:tgtEl>
                                      </p:cBhvr>
                                    </p:animEffect>
                                    <p:anim calcmode="lin" valueType="num">
                                      <p:cBhvr>
                                        <p:cTn id="13" dur="1000" fill="hold"/>
                                        <p:tgtEl>
                                          <p:spTgt spid="24678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46787">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46787">
                                            <p:txEl>
                                              <p:pRg st="2" end="2"/>
                                            </p:txEl>
                                          </p:spTgt>
                                        </p:tgtEl>
                                        <p:attrNameLst>
                                          <p:attrName>style.visibility</p:attrName>
                                        </p:attrNameLst>
                                      </p:cBhvr>
                                      <p:to>
                                        <p:strVal val="visible"/>
                                      </p:to>
                                    </p:set>
                                    <p:animEffect transition="in" filter="fade">
                                      <p:cBhvr>
                                        <p:cTn id="17" dur="1000"/>
                                        <p:tgtEl>
                                          <p:spTgt spid="246787">
                                            <p:txEl>
                                              <p:pRg st="2" end="2"/>
                                            </p:txEl>
                                          </p:spTgt>
                                        </p:tgtEl>
                                      </p:cBhvr>
                                    </p:animEffect>
                                    <p:anim calcmode="lin" valueType="num">
                                      <p:cBhvr>
                                        <p:cTn id="18" dur="1000" fill="hold"/>
                                        <p:tgtEl>
                                          <p:spTgt spid="24678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467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46787">
                                            <p:txEl>
                                              <p:pRg st="3" end="3"/>
                                            </p:txEl>
                                          </p:spTgt>
                                        </p:tgtEl>
                                        <p:attrNameLst>
                                          <p:attrName>style.visibility</p:attrName>
                                        </p:attrNameLst>
                                      </p:cBhvr>
                                      <p:to>
                                        <p:strVal val="visible"/>
                                      </p:to>
                                    </p:set>
                                    <p:animEffect transition="in" filter="fade">
                                      <p:cBhvr>
                                        <p:cTn id="24" dur="1000"/>
                                        <p:tgtEl>
                                          <p:spTgt spid="246787">
                                            <p:txEl>
                                              <p:pRg st="3" end="3"/>
                                            </p:txEl>
                                          </p:spTgt>
                                        </p:tgtEl>
                                      </p:cBhvr>
                                    </p:animEffect>
                                    <p:anim calcmode="lin" valueType="num">
                                      <p:cBhvr>
                                        <p:cTn id="25" dur="1000" fill="hold"/>
                                        <p:tgtEl>
                                          <p:spTgt spid="24678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467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46787">
                                            <p:txEl>
                                              <p:pRg st="4" end="4"/>
                                            </p:txEl>
                                          </p:spTgt>
                                        </p:tgtEl>
                                        <p:attrNameLst>
                                          <p:attrName>style.visibility</p:attrName>
                                        </p:attrNameLst>
                                      </p:cBhvr>
                                      <p:to>
                                        <p:strVal val="visible"/>
                                      </p:to>
                                    </p:set>
                                    <p:animEffect transition="in" filter="fade">
                                      <p:cBhvr>
                                        <p:cTn id="31" dur="1000"/>
                                        <p:tgtEl>
                                          <p:spTgt spid="246787">
                                            <p:txEl>
                                              <p:pRg st="4" end="4"/>
                                            </p:txEl>
                                          </p:spTgt>
                                        </p:tgtEl>
                                      </p:cBhvr>
                                    </p:animEffect>
                                    <p:anim calcmode="lin" valueType="num">
                                      <p:cBhvr>
                                        <p:cTn id="32" dur="1000" fill="hold"/>
                                        <p:tgtEl>
                                          <p:spTgt spid="24678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4678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id="{4C1B7510-68E2-4349-A21D-C353DF69D013}"/>
              </a:ext>
            </a:extLst>
          </p:cNvPr>
          <p:cNvSpPr>
            <a:spLocks noGrp="1" noChangeArrowheads="1"/>
          </p:cNvSpPr>
          <p:nvPr>
            <p:ph type="title"/>
          </p:nvPr>
        </p:nvSpPr>
        <p:spPr>
          <a:xfrm>
            <a:off x="457200" y="228600"/>
            <a:ext cx="8001000" cy="1143000"/>
          </a:xfrm>
        </p:spPr>
        <p:txBody>
          <a:bodyPr rtlCol="0">
            <a:noAutofit/>
          </a:bodyPr>
          <a:lstStyle/>
          <a:p>
            <a:pPr eaLnBrk="1" fontAlgn="auto" hangingPunct="1">
              <a:spcAft>
                <a:spcPts val="0"/>
              </a:spcAft>
              <a:defRPr/>
            </a:pPr>
            <a:r>
              <a:rPr lang="en-US" dirty="0">
                <a:solidFill>
                  <a:srgbClr val="FFFF00"/>
                </a:solidFill>
                <a:effectLst>
                  <a:outerShdw blurRad="38100" dist="38100" dir="2700000" algn="tl">
                    <a:srgbClr val="000000"/>
                  </a:outerShdw>
                </a:effectLst>
                <a:cs typeface="Arial" pitchFamily="34" charset="0"/>
              </a:rPr>
              <a:t>Factors that affect enzyme activity</a:t>
            </a:r>
          </a:p>
        </p:txBody>
      </p:sp>
      <p:sp>
        <p:nvSpPr>
          <p:cNvPr id="247811" name="Rectangle 3">
            <a:extLst>
              <a:ext uri="{FF2B5EF4-FFF2-40B4-BE49-F238E27FC236}">
                <a16:creationId xmlns:a16="http://schemas.microsoft.com/office/drawing/2014/main" id="{63FDFCDA-4DF7-4432-A187-18760D339E2E}"/>
              </a:ext>
            </a:extLst>
          </p:cNvPr>
          <p:cNvSpPr>
            <a:spLocks noGrp="1"/>
          </p:cNvSpPr>
          <p:nvPr>
            <p:ph idx="1"/>
          </p:nvPr>
        </p:nvSpPr>
        <p:spPr>
          <a:xfrm>
            <a:off x="304800" y="1295400"/>
            <a:ext cx="7993063" cy="5181600"/>
          </a:xfrm>
        </p:spPr>
        <p:txBody>
          <a:bodyPr/>
          <a:lstStyle/>
          <a:p>
            <a:pPr algn="just" eaLnBrk="1" hangingPunct="1">
              <a:buClr>
                <a:srgbClr val="33CC33"/>
              </a:buClr>
            </a:pPr>
            <a:r>
              <a:rPr lang="en-US" altLang="en-US" u="sng">
                <a:solidFill>
                  <a:srgbClr val="33CC33"/>
                </a:solidFill>
                <a:cs typeface="Arial" panose="020B0604020202020204" pitchFamily="34" charset="0"/>
              </a:rPr>
              <a:t>Effect of pH</a:t>
            </a:r>
          </a:p>
          <a:p>
            <a:pPr lvl="1" algn="just" eaLnBrk="1" hangingPunct="1">
              <a:buClr>
                <a:srgbClr val="33CC33"/>
              </a:buClr>
            </a:pPr>
            <a:r>
              <a:rPr lang="en-US" altLang="en-US" sz="3200">
                <a:solidFill>
                  <a:schemeClr val="bg1"/>
                </a:solidFill>
                <a:cs typeface="Arial" panose="020B0604020202020204" pitchFamily="34" charset="0"/>
              </a:rPr>
              <a:t>Effect of pH on the ionizable groups in the active site of enzyme or in the substrate affect catalysis</a:t>
            </a:r>
          </a:p>
          <a:p>
            <a:pPr lvl="1" algn="just" eaLnBrk="1" hangingPunct="1">
              <a:buClr>
                <a:srgbClr val="33CC33"/>
              </a:buClr>
            </a:pPr>
            <a:r>
              <a:rPr lang="en-US" altLang="en-US" sz="3200">
                <a:solidFill>
                  <a:srgbClr val="FF9900"/>
                </a:solidFill>
                <a:cs typeface="Arial" panose="020B0604020202020204" pitchFamily="34" charset="0"/>
              </a:rPr>
              <a:t>Every enzyme has an optimal pH for catalyzing a reaction</a:t>
            </a:r>
          </a:p>
          <a:p>
            <a:pPr lvl="1" algn="just" eaLnBrk="1" hangingPunct="1">
              <a:buClr>
                <a:srgbClr val="33CC33"/>
              </a:buClr>
            </a:pPr>
            <a:r>
              <a:rPr lang="en-US" altLang="en-US" sz="3200">
                <a:solidFill>
                  <a:schemeClr val="bg1"/>
                </a:solidFill>
                <a:cs typeface="Arial" panose="020B0604020202020204" pitchFamily="34" charset="0"/>
              </a:rPr>
              <a:t>Most enzymes have highest activity between pH 6 and pH 8</a:t>
            </a:r>
          </a:p>
          <a:p>
            <a:pPr lvl="1" algn="just" eaLnBrk="1" hangingPunct="1">
              <a:buClr>
                <a:srgbClr val="33CC33"/>
              </a:buClr>
            </a:pPr>
            <a:r>
              <a:rPr lang="en-US" altLang="en-US" sz="3200">
                <a:solidFill>
                  <a:srgbClr val="FF9900"/>
                </a:solidFill>
                <a:cs typeface="Arial" panose="020B0604020202020204" pitchFamily="34" charset="0"/>
              </a:rPr>
              <a:t>Pepsin has highest activity at pH 2</a:t>
            </a:r>
          </a:p>
          <a:p>
            <a:pPr lvl="1" algn="just" eaLnBrk="1" hangingPunct="1">
              <a:buClr>
                <a:srgbClr val="33CC33"/>
              </a:buClr>
            </a:pPr>
            <a:endParaRPr lang="en-US" altLang="en-US" sz="3200" baseline="30000">
              <a:solidFill>
                <a:srgbClr val="FF9900"/>
              </a:solidFill>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7811">
                                            <p:txEl>
                                              <p:pRg st="0" end="0"/>
                                            </p:txEl>
                                          </p:spTgt>
                                        </p:tgtEl>
                                        <p:attrNameLst>
                                          <p:attrName>style.visibility</p:attrName>
                                        </p:attrNameLst>
                                      </p:cBhvr>
                                      <p:to>
                                        <p:strVal val="visible"/>
                                      </p:to>
                                    </p:set>
                                    <p:animEffect transition="in" filter="fade">
                                      <p:cBhvr>
                                        <p:cTn id="7" dur="1000"/>
                                        <p:tgtEl>
                                          <p:spTgt spid="247811">
                                            <p:txEl>
                                              <p:pRg st="0" end="0"/>
                                            </p:txEl>
                                          </p:spTgt>
                                        </p:tgtEl>
                                      </p:cBhvr>
                                    </p:animEffect>
                                    <p:anim calcmode="lin" valueType="num">
                                      <p:cBhvr>
                                        <p:cTn id="8" dur="1000" fill="hold"/>
                                        <p:tgtEl>
                                          <p:spTgt spid="2478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7811">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47811">
                                            <p:txEl>
                                              <p:pRg st="1" end="1"/>
                                            </p:txEl>
                                          </p:spTgt>
                                        </p:tgtEl>
                                        <p:attrNameLst>
                                          <p:attrName>style.visibility</p:attrName>
                                        </p:attrNameLst>
                                      </p:cBhvr>
                                      <p:to>
                                        <p:strVal val="visible"/>
                                      </p:to>
                                    </p:set>
                                    <p:animEffect transition="in" filter="fade">
                                      <p:cBhvr>
                                        <p:cTn id="12" dur="1000"/>
                                        <p:tgtEl>
                                          <p:spTgt spid="247811">
                                            <p:txEl>
                                              <p:pRg st="1" end="1"/>
                                            </p:txEl>
                                          </p:spTgt>
                                        </p:tgtEl>
                                      </p:cBhvr>
                                    </p:animEffect>
                                    <p:anim calcmode="lin" valueType="num">
                                      <p:cBhvr>
                                        <p:cTn id="13" dur="1000" fill="hold"/>
                                        <p:tgtEl>
                                          <p:spTgt spid="24781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478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47811">
                                            <p:txEl>
                                              <p:pRg st="2" end="2"/>
                                            </p:txEl>
                                          </p:spTgt>
                                        </p:tgtEl>
                                        <p:attrNameLst>
                                          <p:attrName>style.visibility</p:attrName>
                                        </p:attrNameLst>
                                      </p:cBhvr>
                                      <p:to>
                                        <p:strVal val="visible"/>
                                      </p:to>
                                    </p:set>
                                    <p:animEffect transition="in" filter="fade">
                                      <p:cBhvr>
                                        <p:cTn id="19" dur="1000"/>
                                        <p:tgtEl>
                                          <p:spTgt spid="247811">
                                            <p:txEl>
                                              <p:pRg st="2" end="2"/>
                                            </p:txEl>
                                          </p:spTgt>
                                        </p:tgtEl>
                                      </p:cBhvr>
                                    </p:animEffect>
                                    <p:anim calcmode="lin" valueType="num">
                                      <p:cBhvr>
                                        <p:cTn id="20" dur="1000" fill="hold"/>
                                        <p:tgtEl>
                                          <p:spTgt spid="24781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478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247811">
                                            <p:txEl>
                                              <p:pRg st="3" end="3"/>
                                            </p:txEl>
                                          </p:spTgt>
                                        </p:tgtEl>
                                        <p:attrNameLst>
                                          <p:attrName>style.visibility</p:attrName>
                                        </p:attrNameLst>
                                      </p:cBhvr>
                                      <p:to>
                                        <p:strVal val="visible"/>
                                      </p:to>
                                    </p:set>
                                    <p:animEffect transition="in" filter="fade">
                                      <p:cBhvr>
                                        <p:cTn id="26" dur="1000"/>
                                        <p:tgtEl>
                                          <p:spTgt spid="247811">
                                            <p:txEl>
                                              <p:pRg st="3" end="3"/>
                                            </p:txEl>
                                          </p:spTgt>
                                        </p:tgtEl>
                                      </p:cBhvr>
                                    </p:animEffect>
                                    <p:anim calcmode="lin" valueType="num">
                                      <p:cBhvr>
                                        <p:cTn id="27" dur="1000" fill="hold"/>
                                        <p:tgtEl>
                                          <p:spTgt spid="24781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478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247811">
                                            <p:txEl>
                                              <p:pRg st="4" end="4"/>
                                            </p:txEl>
                                          </p:spTgt>
                                        </p:tgtEl>
                                        <p:attrNameLst>
                                          <p:attrName>style.visibility</p:attrName>
                                        </p:attrNameLst>
                                      </p:cBhvr>
                                      <p:to>
                                        <p:strVal val="visible"/>
                                      </p:to>
                                    </p:set>
                                    <p:animEffect transition="in" filter="fade">
                                      <p:cBhvr>
                                        <p:cTn id="33" dur="1000"/>
                                        <p:tgtEl>
                                          <p:spTgt spid="247811">
                                            <p:txEl>
                                              <p:pRg st="4" end="4"/>
                                            </p:txEl>
                                          </p:spTgt>
                                        </p:tgtEl>
                                      </p:cBhvr>
                                    </p:animEffect>
                                    <p:anim calcmode="lin" valueType="num">
                                      <p:cBhvr>
                                        <p:cTn id="34" dur="1000" fill="hold"/>
                                        <p:tgtEl>
                                          <p:spTgt spid="24781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478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8834" name="Rectangle 2">
            <a:extLst>
              <a:ext uri="{FF2B5EF4-FFF2-40B4-BE49-F238E27FC236}">
                <a16:creationId xmlns:a16="http://schemas.microsoft.com/office/drawing/2014/main" id="{848E7583-E79B-4570-9FCB-A230530EE266}"/>
              </a:ext>
            </a:extLst>
          </p:cNvPr>
          <p:cNvSpPr>
            <a:spLocks noGrp="1" noChangeArrowheads="1"/>
          </p:cNvSpPr>
          <p:nvPr>
            <p:ph type="title"/>
          </p:nvPr>
        </p:nvSpPr>
        <p:spPr>
          <a:xfrm>
            <a:off x="228600" y="914400"/>
            <a:ext cx="8610600" cy="762000"/>
          </a:xfrm>
        </p:spPr>
        <p:txBody>
          <a:bodyPr rtlCol="0">
            <a:normAutofit fontScale="90000"/>
          </a:bodyPr>
          <a:lstStyle/>
          <a:p>
            <a:pPr eaLnBrk="1" fontAlgn="auto" hangingPunct="1">
              <a:spcAft>
                <a:spcPts val="0"/>
              </a:spcAft>
              <a:defRPr/>
            </a:pPr>
            <a:r>
              <a:rPr lang="en-US" dirty="0">
                <a:solidFill>
                  <a:srgbClr val="FFFF00"/>
                </a:solidFill>
              </a:rPr>
              <a:t>Effect of pH on the initial rate of the reaction catalyzed by most enzymes (the bell-shaped curve)</a:t>
            </a:r>
          </a:p>
        </p:txBody>
      </p:sp>
      <p:pic>
        <p:nvPicPr>
          <p:cNvPr id="26627" name="Picture 3">
            <a:extLst>
              <a:ext uri="{FF2B5EF4-FFF2-40B4-BE49-F238E27FC236}">
                <a16:creationId xmlns:a16="http://schemas.microsoft.com/office/drawing/2014/main" id="{C1C386F4-2A43-4F9D-953A-A77C311E6F0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98675" y="2586038"/>
            <a:ext cx="3844925" cy="3738562"/>
          </a:xfrm>
        </p:spPr>
      </p:pic>
      <p:sp>
        <p:nvSpPr>
          <p:cNvPr id="5" name="Footer Placeholder 3">
            <a:extLst>
              <a:ext uri="{FF2B5EF4-FFF2-40B4-BE49-F238E27FC236}">
                <a16:creationId xmlns:a16="http://schemas.microsoft.com/office/drawing/2014/main" id="{BDE7C37F-8DB5-4DEC-839B-FFD7FC210270}"/>
              </a:ext>
            </a:extLst>
          </p:cNvPr>
          <p:cNvSpPr>
            <a:spLocks noGrp="1"/>
          </p:cNvSpPr>
          <p:nvPr>
            <p:ph type="ftr" sz="quarter" idx="11"/>
          </p:nvPr>
        </p:nvSpPr>
        <p:spPr/>
        <p:txBody>
          <a:bodyPr/>
          <a:lstStyle/>
          <a:p>
            <a:pPr>
              <a:defRPr/>
            </a:pPr>
            <a:r>
              <a:rPr lang="en-US" dirty="0" err="1"/>
              <a:t>Voet</a:t>
            </a:r>
            <a:r>
              <a:rPr lang="en-US" dirty="0"/>
              <a:t> </a:t>
            </a:r>
            <a:r>
              <a:rPr lang="en-US" i="1" dirty="0"/>
              <a:t>Biochemistry</a:t>
            </a:r>
            <a:r>
              <a:rPr lang="en-US" dirty="0"/>
              <a:t> 3e</a:t>
            </a:r>
          </a:p>
          <a:p>
            <a:pPr>
              <a:defRPr/>
            </a:pPr>
            <a:r>
              <a:rPr lang="en-US" dirty="0"/>
              <a:t>© 2004 John Wiley &amp; Sons, Inc.</a:t>
            </a:r>
          </a:p>
        </p:txBody>
      </p:sp>
      <p:sp>
        <p:nvSpPr>
          <p:cNvPr id="26629" name="Text Box 4">
            <a:extLst>
              <a:ext uri="{FF2B5EF4-FFF2-40B4-BE49-F238E27FC236}">
                <a16:creationId xmlns:a16="http://schemas.microsoft.com/office/drawing/2014/main" id="{F884F3B2-1743-4993-B27B-9A442E675DEB}"/>
              </a:ext>
            </a:extLst>
          </p:cNvPr>
          <p:cNvSpPr txBox="1">
            <a:spLocks noChangeArrowheads="1"/>
          </p:cNvSpPr>
          <p:nvPr/>
        </p:nvSpPr>
        <p:spPr bwMode="auto">
          <a:xfrm rot="-5400000">
            <a:off x="-152399" y="4735512"/>
            <a:ext cx="8366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b="1">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b="1">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b="1">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9pPr>
          </a:lstStyle>
          <a:p>
            <a:pPr>
              <a:spcBef>
                <a:spcPct val="0"/>
              </a:spcBef>
              <a:buFontTx/>
              <a:buNone/>
            </a:pPr>
            <a:r>
              <a:rPr lang="en-US" altLang="en-US" sz="1000" b="0"/>
              <a:t>Page 487</a:t>
            </a:r>
            <a:endParaRPr lang="en-US" altLang="en-US" sz="1000" b="0">
              <a:latin typeface="Times" panose="02020603050405020304" pitchFamily="18"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9858" name="Rectangle 2">
            <a:extLst>
              <a:ext uri="{FF2B5EF4-FFF2-40B4-BE49-F238E27FC236}">
                <a16:creationId xmlns:a16="http://schemas.microsoft.com/office/drawing/2014/main" id="{E523047C-F714-4AE9-AC84-5C0C3101BECE}"/>
              </a:ext>
            </a:extLst>
          </p:cNvPr>
          <p:cNvSpPr>
            <a:spLocks noGrp="1" noChangeArrowheads="1"/>
          </p:cNvSpPr>
          <p:nvPr>
            <p:ph type="title"/>
          </p:nvPr>
        </p:nvSpPr>
        <p:spPr>
          <a:xfrm>
            <a:off x="914400" y="228600"/>
            <a:ext cx="7543800" cy="1143000"/>
          </a:xfrm>
        </p:spPr>
        <p:txBody>
          <a:bodyPr rtlCol="0">
            <a:noAutofit/>
          </a:bodyPr>
          <a:lstStyle/>
          <a:p>
            <a:pPr eaLnBrk="1" fontAlgn="auto" hangingPunct="1">
              <a:spcAft>
                <a:spcPts val="0"/>
              </a:spcAft>
              <a:defRPr/>
            </a:pPr>
            <a:r>
              <a:rPr lang="en-US" dirty="0">
                <a:solidFill>
                  <a:srgbClr val="FFFF00"/>
                </a:solidFill>
                <a:effectLst>
                  <a:outerShdw blurRad="38100" dist="38100" dir="2700000" algn="tl">
                    <a:srgbClr val="000000"/>
                  </a:outerShdw>
                </a:effectLst>
                <a:cs typeface="Arial" pitchFamily="34" charset="0"/>
              </a:rPr>
              <a:t>Factors that affect enzyme activity</a:t>
            </a:r>
          </a:p>
        </p:txBody>
      </p:sp>
      <p:sp>
        <p:nvSpPr>
          <p:cNvPr id="249859" name="Rectangle 3">
            <a:extLst>
              <a:ext uri="{FF2B5EF4-FFF2-40B4-BE49-F238E27FC236}">
                <a16:creationId xmlns:a16="http://schemas.microsoft.com/office/drawing/2014/main" id="{7D7DD427-574F-4AFD-A773-50385E1F87F1}"/>
              </a:ext>
            </a:extLst>
          </p:cNvPr>
          <p:cNvSpPr>
            <a:spLocks noGrp="1" noChangeArrowheads="1"/>
          </p:cNvSpPr>
          <p:nvPr>
            <p:ph idx="1"/>
          </p:nvPr>
        </p:nvSpPr>
        <p:spPr>
          <a:xfrm>
            <a:off x="381000" y="1600200"/>
            <a:ext cx="8305800" cy="5181600"/>
          </a:xfrm>
        </p:spPr>
        <p:txBody>
          <a:bodyPr rtlCol="0">
            <a:normAutofit/>
          </a:bodyPr>
          <a:lstStyle/>
          <a:p>
            <a:pPr algn="just" eaLnBrk="1" fontAlgn="auto" hangingPunct="1">
              <a:spcAft>
                <a:spcPts val="0"/>
              </a:spcAft>
              <a:buClr>
                <a:srgbClr val="33CC33"/>
              </a:buClr>
              <a:defRPr/>
            </a:pPr>
            <a:r>
              <a:rPr lang="en-US" sz="2800" u="sng" dirty="0">
                <a:solidFill>
                  <a:srgbClr val="33CC33"/>
                </a:solidFill>
                <a:cs typeface="Arial" pitchFamily="34" charset="0"/>
              </a:rPr>
              <a:t>Effect of [E] and [S]</a:t>
            </a:r>
            <a:endParaRPr lang="en-US" sz="2800" u="sng" dirty="0">
              <a:solidFill>
                <a:schemeClr val="bg2"/>
              </a:solidFill>
              <a:cs typeface="Arial" pitchFamily="34" charset="0"/>
            </a:endParaRPr>
          </a:p>
          <a:p>
            <a:pPr lvl="1" algn="just" eaLnBrk="1" fontAlgn="auto" hangingPunct="1">
              <a:spcAft>
                <a:spcPts val="0"/>
              </a:spcAft>
              <a:buClr>
                <a:srgbClr val="33CC33"/>
              </a:buClr>
              <a:defRPr/>
            </a:pPr>
            <a:r>
              <a:rPr lang="en-US" dirty="0">
                <a:solidFill>
                  <a:schemeClr val="bg1"/>
                </a:solidFill>
                <a:cs typeface="Arial" pitchFamily="34" charset="0"/>
              </a:rPr>
              <a:t>The reaction velocity increases initially with increasing [S]</a:t>
            </a:r>
          </a:p>
          <a:p>
            <a:pPr lvl="1" algn="just" eaLnBrk="1" fontAlgn="auto" hangingPunct="1">
              <a:spcAft>
                <a:spcPts val="0"/>
              </a:spcAft>
              <a:buClr>
                <a:srgbClr val="33CC33"/>
              </a:buClr>
              <a:defRPr/>
            </a:pPr>
            <a:r>
              <a:rPr lang="en-US" dirty="0">
                <a:solidFill>
                  <a:srgbClr val="FF9900"/>
                </a:solidFill>
                <a:cs typeface="Arial" pitchFamily="34" charset="0"/>
              </a:rPr>
              <a:t>At low [S], the reaction rate is proportional to [S]</a:t>
            </a:r>
          </a:p>
          <a:p>
            <a:pPr lvl="1" algn="just" eaLnBrk="1" fontAlgn="auto" hangingPunct="1">
              <a:spcAft>
                <a:spcPts val="0"/>
              </a:spcAft>
              <a:buClr>
                <a:srgbClr val="33CC33"/>
              </a:buClr>
              <a:defRPr/>
            </a:pPr>
            <a:r>
              <a:rPr lang="en-US" dirty="0">
                <a:solidFill>
                  <a:schemeClr val="bg1"/>
                </a:solidFill>
                <a:cs typeface="Arial" pitchFamily="34" charset="0"/>
              </a:rPr>
              <a:t>Further addition of substrate has no effect on enzyme velocity (</a:t>
            </a:r>
            <a:r>
              <a:rPr lang="en-US" i="1" dirty="0">
                <a:solidFill>
                  <a:schemeClr val="bg1"/>
                </a:solidFill>
                <a:cs typeface="Arial" pitchFamily="34" charset="0"/>
              </a:rPr>
              <a:t>v</a:t>
            </a:r>
            <a:r>
              <a:rPr lang="en-US" dirty="0">
                <a:solidFill>
                  <a:schemeClr val="bg1"/>
                </a:solidFill>
                <a:cs typeface="Arial" pitchFamily="34" charset="0"/>
              </a:rPr>
              <a:t>)</a:t>
            </a:r>
            <a:endParaRPr lang="en-US" dirty="0">
              <a:solidFill>
                <a:srgbClr val="FF9900"/>
              </a:solidFill>
              <a:cs typeface="Arial" pitchFamily="34" charset="0"/>
            </a:endParaRPr>
          </a:p>
          <a:p>
            <a:pPr lvl="1" algn="just" eaLnBrk="1" fontAlgn="auto" hangingPunct="1">
              <a:spcAft>
                <a:spcPts val="0"/>
              </a:spcAft>
              <a:buClr>
                <a:srgbClr val="33CC33"/>
              </a:buClr>
              <a:defRPr/>
            </a:pPr>
            <a:r>
              <a:rPr lang="en-US" dirty="0">
                <a:solidFill>
                  <a:schemeClr val="accent4"/>
                </a:solidFill>
                <a:cs typeface="Arial" pitchFamily="34" charset="0"/>
              </a:rPr>
              <a:t>The rate of an enzyme reaction is directly proportional to the conc. of enzyme if the substrate concentration [S] is higher than enzyme</a:t>
            </a:r>
          </a:p>
          <a:p>
            <a:pPr lvl="1" algn="just" eaLnBrk="1" fontAlgn="auto" hangingPunct="1">
              <a:spcAft>
                <a:spcPts val="0"/>
              </a:spcAft>
              <a:buClr>
                <a:srgbClr val="33CC33"/>
              </a:buClr>
              <a:defRPr/>
            </a:pPr>
            <a:endParaRPr lang="en-US" dirty="0">
              <a:solidFill>
                <a:srgbClr val="FF9900"/>
              </a:solidFill>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Effect transition="in" filter="fade">
                                      <p:cBhvr>
                                        <p:cTn id="7" dur="1000"/>
                                        <p:tgtEl>
                                          <p:spTgt spid="249859">
                                            <p:txEl>
                                              <p:pRg st="0" end="0"/>
                                            </p:txEl>
                                          </p:spTgt>
                                        </p:tgtEl>
                                      </p:cBhvr>
                                    </p:animEffect>
                                    <p:anim calcmode="lin" valueType="num">
                                      <p:cBhvr>
                                        <p:cTn id="8" dur="1000" fill="hold"/>
                                        <p:tgtEl>
                                          <p:spTgt spid="2498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98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49859">
                                            <p:txEl>
                                              <p:pRg st="1" end="1"/>
                                            </p:txEl>
                                          </p:spTgt>
                                        </p:tgtEl>
                                        <p:attrNameLst>
                                          <p:attrName>style.visibility</p:attrName>
                                        </p:attrNameLst>
                                      </p:cBhvr>
                                      <p:to>
                                        <p:strVal val="visible"/>
                                      </p:to>
                                    </p:set>
                                    <p:animEffect transition="in" filter="fade">
                                      <p:cBhvr>
                                        <p:cTn id="14" dur="1000"/>
                                        <p:tgtEl>
                                          <p:spTgt spid="249859">
                                            <p:txEl>
                                              <p:pRg st="1" end="1"/>
                                            </p:txEl>
                                          </p:spTgt>
                                        </p:tgtEl>
                                      </p:cBhvr>
                                    </p:animEffect>
                                    <p:anim calcmode="lin" valueType="num">
                                      <p:cBhvr>
                                        <p:cTn id="15" dur="1000" fill="hold"/>
                                        <p:tgtEl>
                                          <p:spTgt spid="2498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98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49859">
                                            <p:txEl>
                                              <p:pRg st="2" end="2"/>
                                            </p:txEl>
                                          </p:spTgt>
                                        </p:tgtEl>
                                        <p:attrNameLst>
                                          <p:attrName>style.visibility</p:attrName>
                                        </p:attrNameLst>
                                      </p:cBhvr>
                                      <p:to>
                                        <p:strVal val="visible"/>
                                      </p:to>
                                    </p:set>
                                    <p:animEffect transition="in" filter="fade">
                                      <p:cBhvr>
                                        <p:cTn id="21" dur="1000"/>
                                        <p:tgtEl>
                                          <p:spTgt spid="249859">
                                            <p:txEl>
                                              <p:pRg st="2" end="2"/>
                                            </p:txEl>
                                          </p:spTgt>
                                        </p:tgtEl>
                                      </p:cBhvr>
                                    </p:animEffect>
                                    <p:anim calcmode="lin" valueType="num">
                                      <p:cBhvr>
                                        <p:cTn id="22" dur="1000" fill="hold"/>
                                        <p:tgtEl>
                                          <p:spTgt spid="2498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9859">
                                            <p:txEl>
                                              <p:pRg st="2" end="2"/>
                                            </p:txEl>
                                          </p:spTgt>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249859">
                                            <p:txEl>
                                              <p:pRg st="3" end="3"/>
                                            </p:txEl>
                                          </p:spTgt>
                                        </p:tgtEl>
                                        <p:attrNameLst>
                                          <p:attrName>style.visibility</p:attrName>
                                        </p:attrNameLst>
                                      </p:cBhvr>
                                      <p:to>
                                        <p:strVal val="visible"/>
                                      </p:to>
                                    </p:set>
                                    <p:animEffect transition="in" filter="fade">
                                      <p:cBhvr>
                                        <p:cTn id="26" dur="1000"/>
                                        <p:tgtEl>
                                          <p:spTgt spid="249859">
                                            <p:txEl>
                                              <p:pRg st="3" end="3"/>
                                            </p:txEl>
                                          </p:spTgt>
                                        </p:tgtEl>
                                      </p:cBhvr>
                                    </p:animEffect>
                                    <p:anim calcmode="lin" valueType="num">
                                      <p:cBhvr>
                                        <p:cTn id="27" dur="1000" fill="hold"/>
                                        <p:tgtEl>
                                          <p:spTgt spid="24985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49859">
                                            <p:txEl>
                                              <p:pRg st="3" end="3"/>
                                            </p:tx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249859">
                                            <p:txEl>
                                              <p:pRg st="4" end="4"/>
                                            </p:txEl>
                                          </p:spTgt>
                                        </p:tgtEl>
                                        <p:attrNameLst>
                                          <p:attrName>style.visibility</p:attrName>
                                        </p:attrNameLst>
                                      </p:cBhvr>
                                      <p:to>
                                        <p:strVal val="visible"/>
                                      </p:to>
                                    </p:set>
                                    <p:animEffect transition="in" filter="fade">
                                      <p:cBhvr>
                                        <p:cTn id="31" dur="1000"/>
                                        <p:tgtEl>
                                          <p:spTgt spid="249859">
                                            <p:txEl>
                                              <p:pRg st="4" end="4"/>
                                            </p:txEl>
                                          </p:spTgt>
                                        </p:tgtEl>
                                      </p:cBhvr>
                                    </p:animEffect>
                                    <p:anim calcmode="lin" valueType="num">
                                      <p:cBhvr>
                                        <p:cTn id="32" dur="1000" fill="hold"/>
                                        <p:tgtEl>
                                          <p:spTgt spid="24985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4985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0882" name="Rectangle 2">
            <a:extLst>
              <a:ext uri="{FF2B5EF4-FFF2-40B4-BE49-F238E27FC236}">
                <a16:creationId xmlns:a16="http://schemas.microsoft.com/office/drawing/2014/main" id="{6F000470-2DB5-495A-A1BE-692172D88249}"/>
              </a:ext>
            </a:extLst>
          </p:cNvPr>
          <p:cNvSpPr>
            <a:spLocks noGrp="1" noChangeArrowheads="1"/>
          </p:cNvSpPr>
          <p:nvPr>
            <p:ph type="title"/>
          </p:nvPr>
        </p:nvSpPr>
        <p:spPr>
          <a:xfrm>
            <a:off x="1884363" y="457200"/>
            <a:ext cx="5308600" cy="1143000"/>
          </a:xfrm>
        </p:spPr>
        <p:txBody>
          <a:bodyPr rtlCol="0">
            <a:normAutofit/>
          </a:bodyPr>
          <a:lstStyle/>
          <a:p>
            <a:pPr eaLnBrk="1" fontAlgn="auto" hangingPunct="1">
              <a:spcAft>
                <a:spcPts val="0"/>
              </a:spcAft>
              <a:defRPr/>
            </a:pPr>
            <a:r>
              <a:rPr lang="en-US">
                <a:solidFill>
                  <a:srgbClr val="FFFF00"/>
                </a:solidFill>
                <a:effectLst>
                  <a:outerShdw blurRad="38100" dist="38100" dir="2700000" algn="tl">
                    <a:srgbClr val="000000"/>
                  </a:outerShdw>
                </a:effectLst>
                <a:cs typeface="Arial" pitchFamily="34" charset="0"/>
              </a:rPr>
              <a:t>Enzyme kinetics</a:t>
            </a:r>
          </a:p>
        </p:txBody>
      </p:sp>
      <p:sp>
        <p:nvSpPr>
          <p:cNvPr id="250883" name="Rectangle 3">
            <a:extLst>
              <a:ext uri="{FF2B5EF4-FFF2-40B4-BE49-F238E27FC236}">
                <a16:creationId xmlns:a16="http://schemas.microsoft.com/office/drawing/2014/main" id="{56A3CC5E-5839-4DCF-8FA9-5325A09117A2}"/>
              </a:ext>
            </a:extLst>
          </p:cNvPr>
          <p:cNvSpPr>
            <a:spLocks noGrp="1" noChangeArrowheads="1"/>
          </p:cNvSpPr>
          <p:nvPr>
            <p:ph idx="1"/>
          </p:nvPr>
        </p:nvSpPr>
        <p:spPr>
          <a:xfrm>
            <a:off x="609600" y="1752600"/>
            <a:ext cx="8077200" cy="4114800"/>
          </a:xfrm>
        </p:spPr>
        <p:txBody>
          <a:bodyPr rtlCol="0">
            <a:normAutofit lnSpcReduction="10000"/>
          </a:bodyPr>
          <a:lstStyle/>
          <a:p>
            <a:pPr algn="just" eaLnBrk="1" fontAlgn="auto" hangingPunct="1">
              <a:spcAft>
                <a:spcPts val="0"/>
              </a:spcAft>
              <a:buClr>
                <a:srgbClr val="33CC33"/>
              </a:buClr>
              <a:defRPr/>
            </a:pPr>
            <a:r>
              <a:rPr lang="en-US" sz="3300" dirty="0">
                <a:solidFill>
                  <a:schemeClr val="bg1"/>
                </a:solidFill>
                <a:cs typeface="Arial" pitchFamily="34" charset="0"/>
              </a:rPr>
              <a:t>The model of enzyme kinetics was first proposed by </a:t>
            </a:r>
            <a:r>
              <a:rPr lang="en-US" sz="3300" dirty="0" err="1">
                <a:solidFill>
                  <a:schemeClr val="bg1"/>
                </a:solidFill>
                <a:cs typeface="Arial" pitchFamily="34" charset="0"/>
              </a:rPr>
              <a:t>Michaelis</a:t>
            </a:r>
            <a:r>
              <a:rPr lang="en-US" sz="3300" dirty="0">
                <a:solidFill>
                  <a:schemeClr val="bg1"/>
                </a:solidFill>
                <a:cs typeface="Arial" pitchFamily="34" charset="0"/>
              </a:rPr>
              <a:t> and </a:t>
            </a:r>
            <a:r>
              <a:rPr lang="en-US" sz="3300" dirty="0" err="1">
                <a:solidFill>
                  <a:schemeClr val="bg1"/>
                </a:solidFill>
                <a:cs typeface="Arial" pitchFamily="34" charset="0"/>
              </a:rPr>
              <a:t>Menten</a:t>
            </a:r>
            <a:r>
              <a:rPr lang="en-US" sz="3300" dirty="0">
                <a:solidFill>
                  <a:schemeClr val="bg1"/>
                </a:solidFill>
                <a:cs typeface="Arial" pitchFamily="34" charset="0"/>
              </a:rPr>
              <a:t> in 1913 and later modified by Briggs and Haldane</a:t>
            </a:r>
          </a:p>
          <a:p>
            <a:pPr algn="just" eaLnBrk="1" fontAlgn="auto" hangingPunct="1">
              <a:spcAft>
                <a:spcPts val="0"/>
              </a:spcAft>
              <a:buClr>
                <a:srgbClr val="33CC33"/>
              </a:buClr>
              <a:buFont typeface="Arial" panose="020B0604020202020204" pitchFamily="34" charset="0"/>
              <a:buNone/>
              <a:defRPr/>
            </a:pPr>
            <a:endParaRPr lang="en-US" sz="3300" dirty="0">
              <a:solidFill>
                <a:schemeClr val="bg1"/>
              </a:solidFill>
              <a:cs typeface="Arial" pitchFamily="34" charset="0"/>
            </a:endParaRPr>
          </a:p>
          <a:p>
            <a:pPr algn="just" eaLnBrk="1" fontAlgn="auto" hangingPunct="1">
              <a:spcAft>
                <a:spcPts val="0"/>
              </a:spcAft>
              <a:buClr>
                <a:srgbClr val="33CC33"/>
              </a:buClr>
              <a:defRPr/>
            </a:pPr>
            <a:r>
              <a:rPr lang="en-US" sz="3300" dirty="0">
                <a:solidFill>
                  <a:srgbClr val="FF9900"/>
                </a:solidFill>
                <a:cs typeface="Arial" pitchFamily="34" charset="0"/>
              </a:rPr>
              <a:t>The </a:t>
            </a:r>
            <a:r>
              <a:rPr lang="en-US" sz="3300" dirty="0" err="1">
                <a:solidFill>
                  <a:srgbClr val="FF9900"/>
                </a:solidFill>
                <a:cs typeface="Arial" pitchFamily="34" charset="0"/>
              </a:rPr>
              <a:t>Michaelis</a:t>
            </a:r>
            <a:r>
              <a:rPr lang="en-US" sz="3300" dirty="0">
                <a:solidFill>
                  <a:srgbClr val="FF9900"/>
                </a:solidFill>
                <a:cs typeface="Arial" pitchFamily="34" charset="0"/>
              </a:rPr>
              <a:t> </a:t>
            </a:r>
            <a:r>
              <a:rPr lang="en-US" sz="3300" dirty="0" err="1">
                <a:solidFill>
                  <a:srgbClr val="FF9900"/>
                </a:solidFill>
                <a:cs typeface="Arial" pitchFamily="34" charset="0"/>
              </a:rPr>
              <a:t>Menten</a:t>
            </a:r>
            <a:r>
              <a:rPr lang="en-US" sz="3300" dirty="0">
                <a:solidFill>
                  <a:srgbClr val="FF9900"/>
                </a:solidFill>
                <a:cs typeface="Arial" pitchFamily="34" charset="0"/>
              </a:rPr>
              <a:t> equation describes the relationship of initial rate of an enzyme reaction to the [S]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50883">
                                            <p:txEl>
                                              <p:pRg st="0" end="0"/>
                                            </p:txEl>
                                          </p:spTgt>
                                        </p:tgtEl>
                                        <p:attrNameLst>
                                          <p:attrName>style.visibility</p:attrName>
                                        </p:attrNameLst>
                                      </p:cBhvr>
                                      <p:to>
                                        <p:strVal val="visible"/>
                                      </p:to>
                                    </p:set>
                                    <p:animEffect transition="in" filter="fade">
                                      <p:cBhvr>
                                        <p:cTn id="7" dur="1000"/>
                                        <p:tgtEl>
                                          <p:spTgt spid="250883">
                                            <p:txEl>
                                              <p:pRg st="0" end="0"/>
                                            </p:txEl>
                                          </p:spTgt>
                                        </p:tgtEl>
                                      </p:cBhvr>
                                    </p:animEffect>
                                    <p:anim calcmode="lin" valueType="num">
                                      <p:cBhvr>
                                        <p:cTn id="8" dur="1000" fill="hold"/>
                                        <p:tgtEl>
                                          <p:spTgt spid="2508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08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50883">
                                            <p:txEl>
                                              <p:pRg st="2" end="2"/>
                                            </p:txEl>
                                          </p:spTgt>
                                        </p:tgtEl>
                                        <p:attrNameLst>
                                          <p:attrName>style.visibility</p:attrName>
                                        </p:attrNameLst>
                                      </p:cBhvr>
                                      <p:to>
                                        <p:strVal val="visible"/>
                                      </p:to>
                                    </p:set>
                                    <p:animEffect transition="in" filter="fade">
                                      <p:cBhvr>
                                        <p:cTn id="14" dur="1000"/>
                                        <p:tgtEl>
                                          <p:spTgt spid="250883">
                                            <p:txEl>
                                              <p:pRg st="2" end="2"/>
                                            </p:txEl>
                                          </p:spTgt>
                                        </p:tgtEl>
                                      </p:cBhvr>
                                    </p:animEffect>
                                    <p:anim calcmode="lin" valueType="num">
                                      <p:cBhvr>
                                        <p:cTn id="15" dur="1000" fill="hold"/>
                                        <p:tgtEl>
                                          <p:spTgt spid="25088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5088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9698" name="Group 2">
            <a:extLst>
              <a:ext uri="{FF2B5EF4-FFF2-40B4-BE49-F238E27FC236}">
                <a16:creationId xmlns:a16="http://schemas.microsoft.com/office/drawing/2014/main" id="{D2F69151-242E-4D5C-A134-B0945873D58A}"/>
              </a:ext>
            </a:extLst>
          </p:cNvPr>
          <p:cNvGrpSpPr>
            <a:grpSpLocks/>
          </p:cNvGrpSpPr>
          <p:nvPr/>
        </p:nvGrpSpPr>
        <p:grpSpPr bwMode="auto">
          <a:xfrm>
            <a:off x="1371600" y="838200"/>
            <a:ext cx="6088063" cy="5054600"/>
            <a:chOff x="2472" y="1296"/>
            <a:chExt cx="2064" cy="1440"/>
          </a:xfrm>
        </p:grpSpPr>
        <p:pic>
          <p:nvPicPr>
            <p:cNvPr id="29699" name="Picture 3">
              <a:extLst>
                <a:ext uri="{FF2B5EF4-FFF2-40B4-BE49-F238E27FC236}">
                  <a16:creationId xmlns:a16="http://schemas.microsoft.com/office/drawing/2014/main" id="{AA2AE34F-F314-4349-88B8-09D3DCB3DD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5000"/>
            <a:stretch>
              <a:fillRect/>
            </a:stretch>
          </p:blipFill>
          <p:spPr bwMode="auto">
            <a:xfrm>
              <a:off x="3672" y="1296"/>
              <a:ext cx="864"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4">
              <a:extLst>
                <a:ext uri="{FF2B5EF4-FFF2-40B4-BE49-F238E27FC236}">
                  <a16:creationId xmlns:a16="http://schemas.microsoft.com/office/drawing/2014/main" id="{A6719A7C-2D5B-4364-89E1-D7A2A9BEF9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37500"/>
            <a:stretch>
              <a:fillRect/>
            </a:stretch>
          </p:blipFill>
          <p:spPr bwMode="auto">
            <a:xfrm>
              <a:off x="2472" y="1296"/>
              <a:ext cx="1200"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2930" name="Rectangle 2">
            <a:extLst>
              <a:ext uri="{FF2B5EF4-FFF2-40B4-BE49-F238E27FC236}">
                <a16:creationId xmlns:a16="http://schemas.microsoft.com/office/drawing/2014/main" id="{7249288F-B08F-4C25-BB8E-CF509FD9EEC7}"/>
              </a:ext>
            </a:extLst>
          </p:cNvPr>
          <p:cNvSpPr>
            <a:spLocks noGrp="1" noChangeArrowheads="1"/>
          </p:cNvSpPr>
          <p:nvPr>
            <p:ph type="title"/>
          </p:nvPr>
        </p:nvSpPr>
        <p:spPr>
          <a:xfrm>
            <a:off x="228600" y="152400"/>
            <a:ext cx="8686800" cy="1143000"/>
          </a:xfrm>
        </p:spPr>
        <p:txBody>
          <a:bodyPr rtlCol="0">
            <a:noAutofit/>
          </a:bodyPr>
          <a:lstStyle/>
          <a:p>
            <a:pPr eaLnBrk="1" fontAlgn="auto" hangingPunct="1">
              <a:spcAft>
                <a:spcPts val="0"/>
              </a:spcAft>
              <a:defRPr/>
            </a:pPr>
            <a:r>
              <a:rPr lang="en-US" dirty="0">
                <a:solidFill>
                  <a:srgbClr val="FFFF00"/>
                </a:solidFill>
                <a:effectLst>
                  <a:outerShdw blurRad="38100" dist="38100" dir="2700000" algn="tl">
                    <a:srgbClr val="000000"/>
                  </a:outerShdw>
                </a:effectLst>
                <a:cs typeface="Arial" pitchFamily="34" charset="0"/>
              </a:rPr>
              <a:t>Initial rate of enzyme reaction</a:t>
            </a:r>
          </a:p>
        </p:txBody>
      </p:sp>
      <p:sp>
        <p:nvSpPr>
          <p:cNvPr id="252931" name="Rectangle 3">
            <a:extLst>
              <a:ext uri="{FF2B5EF4-FFF2-40B4-BE49-F238E27FC236}">
                <a16:creationId xmlns:a16="http://schemas.microsoft.com/office/drawing/2014/main" id="{7E896FE1-A52C-4548-9FC1-79E798522132}"/>
              </a:ext>
            </a:extLst>
          </p:cNvPr>
          <p:cNvSpPr>
            <a:spLocks noGrp="1"/>
          </p:cNvSpPr>
          <p:nvPr>
            <p:ph idx="1"/>
          </p:nvPr>
        </p:nvSpPr>
        <p:spPr>
          <a:xfrm>
            <a:off x="304800" y="1752600"/>
            <a:ext cx="8534400" cy="4114800"/>
          </a:xfrm>
        </p:spPr>
        <p:txBody>
          <a:bodyPr/>
          <a:lstStyle/>
          <a:p>
            <a:pPr algn="just" eaLnBrk="1" hangingPunct="1">
              <a:buClr>
                <a:srgbClr val="33CC33"/>
              </a:buClr>
              <a:buFont typeface="Wingdings" panose="05000000000000000000" pitchFamily="2" charset="2"/>
              <a:buNone/>
            </a:pPr>
            <a:r>
              <a:rPr lang="en-US" altLang="en-US" u="sng">
                <a:solidFill>
                  <a:srgbClr val="33CC33"/>
                </a:solidFill>
                <a:cs typeface="Arial" panose="020B0604020202020204" pitchFamily="34" charset="0"/>
              </a:rPr>
              <a:t>Pre-steady state kinetics</a:t>
            </a:r>
          </a:p>
          <a:p>
            <a:pPr lvl="1" eaLnBrk="1" hangingPunct="1">
              <a:buClr>
                <a:srgbClr val="33CC33"/>
              </a:buClr>
            </a:pPr>
            <a:r>
              <a:rPr lang="en-US" altLang="en-US" sz="3200">
                <a:solidFill>
                  <a:schemeClr val="bg1"/>
                </a:solidFill>
                <a:cs typeface="Arial" panose="020B0604020202020204" pitchFamily="34" charset="0"/>
              </a:rPr>
              <a:t>When an enzyme is mixed with high concentration of substrate, there is an initial short period of time (a few hundred microseconds) during which intermediates leading to the formation of product gradually build up</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52931">
                                            <p:txEl>
                                              <p:pRg st="0" end="0"/>
                                            </p:txEl>
                                          </p:spTgt>
                                        </p:tgtEl>
                                        <p:attrNameLst>
                                          <p:attrName>style.visibility</p:attrName>
                                        </p:attrNameLst>
                                      </p:cBhvr>
                                      <p:to>
                                        <p:strVal val="visible"/>
                                      </p:to>
                                    </p:set>
                                    <p:animEffect transition="in" filter="fade">
                                      <p:cBhvr>
                                        <p:cTn id="7" dur="1000"/>
                                        <p:tgtEl>
                                          <p:spTgt spid="252931">
                                            <p:txEl>
                                              <p:pRg st="0" end="0"/>
                                            </p:txEl>
                                          </p:spTgt>
                                        </p:tgtEl>
                                      </p:cBhvr>
                                    </p:animEffect>
                                    <p:anim calcmode="lin" valueType="num">
                                      <p:cBhvr>
                                        <p:cTn id="8" dur="1000" fill="hold"/>
                                        <p:tgtEl>
                                          <p:spTgt spid="2529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2931">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52931">
                                            <p:txEl>
                                              <p:pRg st="1" end="1"/>
                                            </p:txEl>
                                          </p:spTgt>
                                        </p:tgtEl>
                                        <p:attrNameLst>
                                          <p:attrName>style.visibility</p:attrName>
                                        </p:attrNameLst>
                                      </p:cBhvr>
                                      <p:to>
                                        <p:strVal val="visible"/>
                                      </p:to>
                                    </p:set>
                                    <p:animEffect transition="in" filter="fade">
                                      <p:cBhvr>
                                        <p:cTn id="12" dur="1000"/>
                                        <p:tgtEl>
                                          <p:spTgt spid="252931">
                                            <p:txEl>
                                              <p:pRg st="1" end="1"/>
                                            </p:txEl>
                                          </p:spTgt>
                                        </p:tgtEl>
                                      </p:cBhvr>
                                    </p:animEffect>
                                    <p:anim calcmode="lin" valueType="num">
                                      <p:cBhvr>
                                        <p:cTn id="13" dur="1000" fill="hold"/>
                                        <p:tgtEl>
                                          <p:spTgt spid="25293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5293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3954" name="Rectangle 2">
            <a:extLst>
              <a:ext uri="{FF2B5EF4-FFF2-40B4-BE49-F238E27FC236}">
                <a16:creationId xmlns:a16="http://schemas.microsoft.com/office/drawing/2014/main" id="{21E8B5FD-23D9-4FC9-906D-61A5275A2D49}"/>
              </a:ext>
            </a:extLst>
          </p:cNvPr>
          <p:cNvSpPr>
            <a:spLocks noGrp="1"/>
          </p:cNvSpPr>
          <p:nvPr>
            <p:ph idx="1"/>
          </p:nvPr>
        </p:nvSpPr>
        <p:spPr>
          <a:xfrm>
            <a:off x="381000" y="1219200"/>
            <a:ext cx="8382000" cy="4953000"/>
          </a:xfrm>
        </p:spPr>
        <p:txBody>
          <a:bodyPr/>
          <a:lstStyle/>
          <a:p>
            <a:pPr algn="just" eaLnBrk="1" hangingPunct="1">
              <a:lnSpc>
                <a:spcPct val="90000"/>
              </a:lnSpc>
              <a:buClr>
                <a:srgbClr val="33CC33"/>
              </a:buClr>
            </a:pPr>
            <a:r>
              <a:rPr lang="en-US" altLang="en-US" u="sng">
                <a:solidFill>
                  <a:srgbClr val="33CC33"/>
                </a:solidFill>
                <a:cs typeface="Arial" panose="020B0604020202020204" pitchFamily="34" charset="0"/>
              </a:rPr>
              <a:t>Steady state kinetics</a:t>
            </a:r>
          </a:p>
          <a:p>
            <a:pPr algn="just" eaLnBrk="1" hangingPunct="1">
              <a:lnSpc>
                <a:spcPct val="90000"/>
              </a:lnSpc>
              <a:buClr>
                <a:srgbClr val="33CC33"/>
              </a:buClr>
              <a:buFont typeface="Arial" panose="020B0604020202020204" pitchFamily="34" charset="0"/>
              <a:buNone/>
            </a:pPr>
            <a:endParaRPr lang="en-US" altLang="en-US" u="sng">
              <a:solidFill>
                <a:srgbClr val="33CC33"/>
              </a:solidFill>
              <a:cs typeface="Arial" panose="020B0604020202020204" pitchFamily="34" charset="0"/>
            </a:endParaRPr>
          </a:p>
          <a:p>
            <a:pPr lvl="1" algn="just" eaLnBrk="1" hangingPunct="1">
              <a:lnSpc>
                <a:spcPct val="90000"/>
              </a:lnSpc>
              <a:buClr>
                <a:srgbClr val="33CC33"/>
              </a:buClr>
            </a:pPr>
            <a:r>
              <a:rPr lang="en-US" altLang="en-US" sz="3200">
                <a:solidFill>
                  <a:schemeClr val="bg1"/>
                </a:solidFill>
                <a:cs typeface="Arial" panose="020B0604020202020204" pitchFamily="34" charset="0"/>
              </a:rPr>
              <a:t>After initial state, the reaction rate and the concentration of intermediates change slowly with time called steady state reaction</a:t>
            </a:r>
          </a:p>
          <a:p>
            <a:pPr lvl="1" algn="just" eaLnBrk="1" hangingPunct="1">
              <a:lnSpc>
                <a:spcPct val="90000"/>
              </a:lnSpc>
              <a:buClr>
                <a:srgbClr val="33CC33"/>
              </a:buClr>
            </a:pPr>
            <a:r>
              <a:rPr lang="en-US" altLang="en-US" sz="3200">
                <a:solidFill>
                  <a:srgbClr val="FF9900"/>
                </a:solidFill>
                <a:cs typeface="Arial" panose="020B0604020202020204" pitchFamily="34" charset="0"/>
              </a:rPr>
              <a:t>An intermediate is said to be steady state when its rate of synthesis is equal to its rate of degradation</a:t>
            </a:r>
          </a:p>
          <a:p>
            <a:pPr lvl="1" algn="just" eaLnBrk="1" hangingPunct="1">
              <a:lnSpc>
                <a:spcPct val="90000"/>
              </a:lnSpc>
              <a:buClr>
                <a:srgbClr val="33CC33"/>
              </a:buClr>
              <a:buFont typeface="Arial" panose="020B0604020202020204" pitchFamily="34" charset="0"/>
              <a:buNone/>
            </a:pPr>
            <a:endParaRPr lang="en-US" altLang="en-US" sz="3200">
              <a:solidFill>
                <a:srgbClr val="FF9900"/>
              </a:solidFill>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53954">
                                            <p:txEl>
                                              <p:pRg st="0" end="0"/>
                                            </p:txEl>
                                          </p:spTgt>
                                        </p:tgtEl>
                                        <p:attrNameLst>
                                          <p:attrName>style.visibility</p:attrName>
                                        </p:attrNameLst>
                                      </p:cBhvr>
                                      <p:to>
                                        <p:strVal val="visible"/>
                                      </p:to>
                                    </p:set>
                                    <p:animEffect transition="in" filter="fade">
                                      <p:cBhvr>
                                        <p:cTn id="7" dur="1000"/>
                                        <p:tgtEl>
                                          <p:spTgt spid="253954">
                                            <p:txEl>
                                              <p:pRg st="0" end="0"/>
                                            </p:txEl>
                                          </p:spTgt>
                                        </p:tgtEl>
                                      </p:cBhvr>
                                    </p:animEffect>
                                    <p:anim calcmode="lin" valueType="num">
                                      <p:cBhvr>
                                        <p:cTn id="8" dur="1000" fill="hold"/>
                                        <p:tgtEl>
                                          <p:spTgt spid="25395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3954">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53954">
                                            <p:txEl>
                                              <p:pRg st="2" end="2"/>
                                            </p:txEl>
                                          </p:spTgt>
                                        </p:tgtEl>
                                        <p:attrNameLst>
                                          <p:attrName>style.visibility</p:attrName>
                                        </p:attrNameLst>
                                      </p:cBhvr>
                                      <p:to>
                                        <p:strVal val="visible"/>
                                      </p:to>
                                    </p:set>
                                    <p:animEffect transition="in" filter="fade">
                                      <p:cBhvr>
                                        <p:cTn id="12" dur="1000"/>
                                        <p:tgtEl>
                                          <p:spTgt spid="253954">
                                            <p:txEl>
                                              <p:pRg st="2" end="2"/>
                                            </p:txEl>
                                          </p:spTgt>
                                        </p:tgtEl>
                                      </p:cBhvr>
                                    </p:animEffect>
                                    <p:anim calcmode="lin" valueType="num">
                                      <p:cBhvr>
                                        <p:cTn id="13" dur="1000" fill="hold"/>
                                        <p:tgtEl>
                                          <p:spTgt spid="25395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53954">
                                            <p:txEl>
                                              <p:pRg st="2" end="2"/>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53954">
                                            <p:txEl>
                                              <p:pRg st="3" end="3"/>
                                            </p:txEl>
                                          </p:spTgt>
                                        </p:tgtEl>
                                        <p:attrNameLst>
                                          <p:attrName>style.visibility</p:attrName>
                                        </p:attrNameLst>
                                      </p:cBhvr>
                                      <p:to>
                                        <p:strVal val="visible"/>
                                      </p:to>
                                    </p:set>
                                    <p:animEffect transition="in" filter="fade">
                                      <p:cBhvr>
                                        <p:cTn id="17" dur="1000"/>
                                        <p:tgtEl>
                                          <p:spTgt spid="253954">
                                            <p:txEl>
                                              <p:pRg st="3" end="3"/>
                                            </p:txEl>
                                          </p:spTgt>
                                        </p:tgtEl>
                                      </p:cBhvr>
                                    </p:animEffect>
                                    <p:anim calcmode="lin" valueType="num">
                                      <p:cBhvr>
                                        <p:cTn id="18" dur="1000" fill="hold"/>
                                        <p:tgtEl>
                                          <p:spTgt spid="25395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5395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4"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02" name="Rectangle 2">
            <a:extLst>
              <a:ext uri="{FF2B5EF4-FFF2-40B4-BE49-F238E27FC236}">
                <a16:creationId xmlns:a16="http://schemas.microsoft.com/office/drawing/2014/main" id="{000A43AA-7B52-4169-B845-6858ABA8E2E3}"/>
              </a:ext>
            </a:extLst>
          </p:cNvPr>
          <p:cNvSpPr>
            <a:spLocks noGrp="1" noChangeArrowheads="1"/>
          </p:cNvSpPr>
          <p:nvPr>
            <p:ph type="title"/>
          </p:nvPr>
        </p:nvSpPr>
        <p:spPr>
          <a:xfrm>
            <a:off x="762000" y="76200"/>
            <a:ext cx="7696200" cy="1143000"/>
          </a:xfrm>
        </p:spPr>
        <p:txBody>
          <a:bodyPr rtlCol="0">
            <a:noAutofit/>
          </a:bodyPr>
          <a:lstStyle/>
          <a:p>
            <a:pPr eaLnBrk="1" fontAlgn="auto" hangingPunct="1">
              <a:spcAft>
                <a:spcPts val="0"/>
              </a:spcAft>
              <a:defRPr/>
            </a:pPr>
            <a:r>
              <a:rPr lang="en-US" dirty="0" err="1">
                <a:solidFill>
                  <a:srgbClr val="FFFF00"/>
                </a:solidFill>
                <a:effectLst>
                  <a:outerShdw blurRad="38100" dist="38100" dir="2700000" algn="tl">
                    <a:srgbClr val="000000"/>
                  </a:outerShdw>
                </a:effectLst>
                <a:cs typeface="Arial" pitchFamily="34" charset="0"/>
              </a:rPr>
              <a:t>Michaelis</a:t>
            </a:r>
            <a:r>
              <a:rPr lang="en-US" dirty="0">
                <a:solidFill>
                  <a:srgbClr val="FFFF00"/>
                </a:solidFill>
                <a:effectLst>
                  <a:outerShdw blurRad="38100" dist="38100" dir="2700000" algn="tl">
                    <a:srgbClr val="000000"/>
                  </a:outerShdw>
                </a:effectLst>
                <a:cs typeface="Arial" pitchFamily="34" charset="0"/>
              </a:rPr>
              <a:t> </a:t>
            </a:r>
            <a:r>
              <a:rPr lang="en-US" dirty="0" err="1">
                <a:solidFill>
                  <a:srgbClr val="FFFF00"/>
                </a:solidFill>
                <a:effectLst>
                  <a:outerShdw blurRad="38100" dist="38100" dir="2700000" algn="tl">
                    <a:srgbClr val="000000"/>
                  </a:outerShdw>
                </a:effectLst>
                <a:cs typeface="Arial" pitchFamily="34" charset="0"/>
              </a:rPr>
              <a:t>Menten</a:t>
            </a:r>
            <a:r>
              <a:rPr lang="en-US" dirty="0">
                <a:solidFill>
                  <a:srgbClr val="FFFF00"/>
                </a:solidFill>
                <a:effectLst>
                  <a:outerShdw blurRad="38100" dist="38100" dir="2700000" algn="tl">
                    <a:srgbClr val="000000"/>
                  </a:outerShdw>
                </a:effectLst>
                <a:cs typeface="Arial" pitchFamily="34" charset="0"/>
              </a:rPr>
              <a:t> Equation</a:t>
            </a:r>
          </a:p>
        </p:txBody>
      </p:sp>
      <p:sp>
        <p:nvSpPr>
          <p:cNvPr id="32771" name="Rectangle 3">
            <a:extLst>
              <a:ext uri="{FF2B5EF4-FFF2-40B4-BE49-F238E27FC236}">
                <a16:creationId xmlns:a16="http://schemas.microsoft.com/office/drawing/2014/main" id="{5732B9FA-40C0-423A-A0B6-3FFF92991E48}"/>
              </a:ext>
            </a:extLst>
          </p:cNvPr>
          <p:cNvSpPr>
            <a:spLocks noGrp="1"/>
          </p:cNvSpPr>
          <p:nvPr>
            <p:ph idx="1"/>
          </p:nvPr>
        </p:nvSpPr>
        <p:spPr>
          <a:xfrm>
            <a:off x="3108325" y="2057400"/>
            <a:ext cx="5959475" cy="2895600"/>
          </a:xfrm>
        </p:spPr>
        <p:txBody>
          <a:bodyPr/>
          <a:lstStyle/>
          <a:p>
            <a:pPr eaLnBrk="1" hangingPunct="1">
              <a:buClr>
                <a:srgbClr val="33CC33"/>
              </a:buClr>
              <a:buFont typeface="Wingdings" panose="05000000000000000000" pitchFamily="2" charset="2"/>
              <a:buNone/>
            </a:pPr>
            <a:r>
              <a:rPr lang="en-US" altLang="en-US" sz="3600">
                <a:solidFill>
                  <a:srgbClr val="FF9900"/>
                </a:solidFill>
                <a:cs typeface="Arial" panose="020B0604020202020204" pitchFamily="34" charset="0"/>
              </a:rPr>
              <a:t>				V</a:t>
            </a:r>
            <a:r>
              <a:rPr lang="en-US" altLang="en-US" sz="3600" baseline="-25000">
                <a:solidFill>
                  <a:srgbClr val="FF9900"/>
                </a:solidFill>
                <a:cs typeface="Arial" panose="020B0604020202020204" pitchFamily="34" charset="0"/>
              </a:rPr>
              <a:t>max</a:t>
            </a:r>
            <a:r>
              <a:rPr lang="en-US" altLang="en-US" sz="3600">
                <a:solidFill>
                  <a:srgbClr val="FF9900"/>
                </a:solidFill>
                <a:cs typeface="Arial" panose="020B0604020202020204" pitchFamily="34" charset="0"/>
              </a:rPr>
              <a:t> [S]</a:t>
            </a:r>
          </a:p>
          <a:p>
            <a:pPr algn="ctr" eaLnBrk="1" hangingPunct="1">
              <a:buClr>
                <a:srgbClr val="33CC33"/>
              </a:buClr>
              <a:buFont typeface="Wingdings" panose="05000000000000000000" pitchFamily="2" charset="2"/>
              <a:buNone/>
            </a:pPr>
            <a:r>
              <a:rPr lang="en-US" altLang="en-US" sz="3600" i="1">
                <a:solidFill>
                  <a:srgbClr val="FF9900"/>
                </a:solidFill>
                <a:cs typeface="Arial" panose="020B0604020202020204" pitchFamily="34" charset="0"/>
              </a:rPr>
              <a:t>v</a:t>
            </a:r>
            <a:r>
              <a:rPr lang="en-US" altLang="en-US" sz="3600" baseline="-25000">
                <a:solidFill>
                  <a:srgbClr val="FF9900"/>
                </a:solidFill>
                <a:cs typeface="Arial" panose="020B0604020202020204" pitchFamily="34" charset="0"/>
              </a:rPr>
              <a:t>o</a:t>
            </a:r>
            <a:r>
              <a:rPr lang="en-US" altLang="en-US" sz="3600">
                <a:solidFill>
                  <a:srgbClr val="FF9900"/>
                </a:solidFill>
                <a:cs typeface="Arial" panose="020B0604020202020204" pitchFamily="34" charset="0"/>
              </a:rPr>
              <a:t> = ------------</a:t>
            </a:r>
          </a:p>
          <a:p>
            <a:pPr eaLnBrk="1" hangingPunct="1">
              <a:buClr>
                <a:srgbClr val="33CC33"/>
              </a:buClr>
              <a:buFont typeface="Wingdings" panose="05000000000000000000" pitchFamily="2" charset="2"/>
              <a:buNone/>
            </a:pPr>
            <a:r>
              <a:rPr lang="en-US" altLang="en-US" sz="3600">
                <a:solidFill>
                  <a:srgbClr val="FF9900"/>
                </a:solidFill>
                <a:cs typeface="Arial" panose="020B0604020202020204" pitchFamily="34" charset="0"/>
              </a:rPr>
              <a:t>				K</a:t>
            </a:r>
            <a:r>
              <a:rPr lang="en-US" altLang="en-US" sz="3600" baseline="-25000">
                <a:solidFill>
                  <a:srgbClr val="FF9900"/>
                </a:solidFill>
                <a:cs typeface="Arial" panose="020B0604020202020204" pitchFamily="34" charset="0"/>
              </a:rPr>
              <a:t>m</a:t>
            </a:r>
            <a:r>
              <a:rPr lang="en-US" altLang="en-US" sz="3600">
                <a:solidFill>
                  <a:srgbClr val="FF9900"/>
                </a:solidFill>
                <a:cs typeface="Arial" panose="020B0604020202020204" pitchFamily="34" charset="0"/>
              </a:rPr>
              <a:t> + [S]</a:t>
            </a:r>
          </a:p>
        </p:txBody>
      </p:sp>
      <p:sp>
        <p:nvSpPr>
          <p:cNvPr id="32772" name="Rectangle 4">
            <a:extLst>
              <a:ext uri="{FF2B5EF4-FFF2-40B4-BE49-F238E27FC236}">
                <a16:creationId xmlns:a16="http://schemas.microsoft.com/office/drawing/2014/main" id="{0911BF77-7955-4A07-AD0A-06F3D4E84BFC}"/>
              </a:ext>
            </a:extLst>
          </p:cNvPr>
          <p:cNvSpPr>
            <a:spLocks noChangeArrowheads="1"/>
          </p:cNvSpPr>
          <p:nvPr/>
        </p:nvSpPr>
        <p:spPr bwMode="auto">
          <a:xfrm>
            <a:off x="5064125" y="4267200"/>
            <a:ext cx="453707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Font typeface="Arial" panose="020B0604020202020204" pitchFamily="34" charset="0"/>
              <a:buChar char="•"/>
              <a:defRPr sz="3200" b="1">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b="1">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b="1">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b="1">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9pPr>
          </a:lstStyle>
          <a:p>
            <a:pPr eaLnBrk="1" hangingPunct="1">
              <a:buClr>
                <a:srgbClr val="33CC33"/>
              </a:buClr>
              <a:buSzPct val="60000"/>
              <a:buFont typeface="Wingdings" panose="05000000000000000000" pitchFamily="2" charset="2"/>
              <a:buNone/>
            </a:pPr>
            <a:r>
              <a:rPr lang="en-US" altLang="en-US" sz="2800" b="0">
                <a:solidFill>
                  <a:schemeClr val="bg1"/>
                </a:solidFill>
              </a:rPr>
              <a:t>[S] = substrate concentration</a:t>
            </a:r>
          </a:p>
          <a:p>
            <a:pPr eaLnBrk="1" hangingPunct="1">
              <a:buClr>
                <a:srgbClr val="33CC33"/>
              </a:buClr>
              <a:buSzPct val="60000"/>
              <a:buFont typeface="Wingdings" panose="05000000000000000000" pitchFamily="2" charset="2"/>
              <a:buNone/>
            </a:pPr>
            <a:r>
              <a:rPr lang="en-US" altLang="en-US" sz="2800" b="0">
                <a:solidFill>
                  <a:schemeClr val="bg1"/>
                </a:solidFill>
              </a:rPr>
              <a:t>V</a:t>
            </a:r>
            <a:r>
              <a:rPr lang="en-US" altLang="en-US" sz="2800" b="0" baseline="-25000">
                <a:solidFill>
                  <a:schemeClr val="bg1"/>
                </a:solidFill>
              </a:rPr>
              <a:t>max</a:t>
            </a:r>
            <a:r>
              <a:rPr lang="en-US" altLang="en-US" sz="2800" b="0">
                <a:solidFill>
                  <a:schemeClr val="bg1"/>
                </a:solidFill>
              </a:rPr>
              <a:t> = maximum velocity</a:t>
            </a:r>
          </a:p>
          <a:p>
            <a:pPr eaLnBrk="1" hangingPunct="1">
              <a:buClr>
                <a:srgbClr val="33CC33"/>
              </a:buClr>
              <a:buSzPct val="60000"/>
              <a:buFont typeface="Wingdings" panose="05000000000000000000" pitchFamily="2" charset="2"/>
              <a:buNone/>
            </a:pPr>
            <a:r>
              <a:rPr lang="en-US" altLang="en-US" sz="2800" b="0">
                <a:solidFill>
                  <a:schemeClr val="bg1"/>
                </a:solidFill>
              </a:rPr>
              <a:t>K</a:t>
            </a:r>
            <a:r>
              <a:rPr lang="en-US" altLang="en-US" sz="2800" b="0" baseline="-25000">
                <a:solidFill>
                  <a:schemeClr val="bg1"/>
                </a:solidFill>
              </a:rPr>
              <a:t>m</a:t>
            </a:r>
            <a:r>
              <a:rPr lang="en-US" altLang="en-US" sz="2800" b="0">
                <a:solidFill>
                  <a:schemeClr val="bg1"/>
                </a:solidFill>
              </a:rPr>
              <a:t> = Michaelis constant</a:t>
            </a:r>
          </a:p>
        </p:txBody>
      </p:sp>
      <p:sp>
        <p:nvSpPr>
          <p:cNvPr id="32773" name="Rectangle 4">
            <a:extLst>
              <a:ext uri="{FF2B5EF4-FFF2-40B4-BE49-F238E27FC236}">
                <a16:creationId xmlns:a16="http://schemas.microsoft.com/office/drawing/2014/main" id="{67F419FA-4456-439E-9FA9-5EDF946A4EE4}"/>
              </a:ext>
            </a:extLst>
          </p:cNvPr>
          <p:cNvSpPr>
            <a:spLocks noChangeArrowheads="1"/>
          </p:cNvSpPr>
          <p:nvPr/>
        </p:nvSpPr>
        <p:spPr bwMode="auto">
          <a:xfrm>
            <a:off x="381000" y="2057400"/>
            <a:ext cx="38862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b="1">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b="1">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b="1">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9pPr>
          </a:lstStyle>
          <a:p>
            <a:pPr algn="just" eaLnBrk="1" hangingPunct="1">
              <a:lnSpc>
                <a:spcPct val="90000"/>
              </a:lnSpc>
              <a:spcBef>
                <a:spcPct val="0"/>
              </a:spcBef>
              <a:buClr>
                <a:srgbClr val="33CC33"/>
              </a:buClr>
            </a:pPr>
            <a:r>
              <a:rPr lang="en-US" altLang="en-US" sz="3600" b="0">
                <a:solidFill>
                  <a:schemeClr val="bg1"/>
                </a:solidFill>
              </a:rPr>
              <a:t>It measures the initial velocity (</a:t>
            </a:r>
            <a:r>
              <a:rPr lang="en-US" altLang="en-US" sz="3600" b="0" i="1">
                <a:solidFill>
                  <a:schemeClr val="bg1"/>
                </a:solidFill>
              </a:rPr>
              <a:t>v</a:t>
            </a:r>
            <a:r>
              <a:rPr lang="en-US" altLang="en-US" sz="3600" b="0" baseline="-25000">
                <a:solidFill>
                  <a:schemeClr val="bg1"/>
                </a:solidFill>
              </a:rPr>
              <a:t>o</a:t>
            </a:r>
            <a:r>
              <a:rPr lang="en-US" altLang="en-US" sz="3600" b="0">
                <a:solidFill>
                  <a:schemeClr val="bg1"/>
                </a:solidFill>
              </a:rPr>
              <a:t>) of an enzyme reaction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8B97196B-4706-4FC9-887E-3D9FB1C5AB2C}"/>
              </a:ext>
            </a:extLst>
          </p:cNvPr>
          <p:cNvSpPr>
            <a:spLocks noGrp="1"/>
          </p:cNvSpPr>
          <p:nvPr>
            <p:ph type="title"/>
          </p:nvPr>
        </p:nvSpPr>
        <p:spPr/>
        <p:txBody>
          <a:bodyPr/>
          <a:lstStyle/>
          <a:p>
            <a:endParaRPr lang="en-US" altLang="en-US"/>
          </a:p>
        </p:txBody>
      </p:sp>
      <p:pic>
        <p:nvPicPr>
          <p:cNvPr id="5123" name="Picture 15" descr="fig1425">
            <a:extLst>
              <a:ext uri="{FF2B5EF4-FFF2-40B4-BE49-F238E27FC236}">
                <a16:creationId xmlns:a16="http://schemas.microsoft.com/office/drawing/2014/main" id="{31026C6B-C64E-4591-93F7-671A48DDE15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81000"/>
            <a:ext cx="5334000" cy="584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7026" name="Rectangle 2">
            <a:extLst>
              <a:ext uri="{FF2B5EF4-FFF2-40B4-BE49-F238E27FC236}">
                <a16:creationId xmlns:a16="http://schemas.microsoft.com/office/drawing/2014/main" id="{F5A81A57-96C4-48C5-A7BC-A6C4895AD00D}"/>
              </a:ext>
            </a:extLst>
          </p:cNvPr>
          <p:cNvSpPr>
            <a:spLocks noGrp="1" noChangeArrowheads="1"/>
          </p:cNvSpPr>
          <p:nvPr>
            <p:ph type="title"/>
          </p:nvPr>
        </p:nvSpPr>
        <p:spPr>
          <a:xfrm>
            <a:off x="304800" y="457200"/>
            <a:ext cx="8610600" cy="1143000"/>
          </a:xfrm>
        </p:spPr>
        <p:txBody>
          <a:bodyPr rtlCol="0">
            <a:normAutofit fontScale="90000"/>
          </a:bodyPr>
          <a:lstStyle/>
          <a:p>
            <a:pPr eaLnBrk="1" fontAlgn="auto" hangingPunct="1">
              <a:spcAft>
                <a:spcPts val="0"/>
              </a:spcAft>
              <a:defRPr/>
            </a:pPr>
            <a:r>
              <a:rPr lang="en-US" b="0" dirty="0">
                <a:solidFill>
                  <a:srgbClr val="FFFF00"/>
                </a:solidFill>
              </a:rPr>
              <a:t>Initial velocity </a:t>
            </a:r>
            <a:r>
              <a:rPr lang="en-US" b="0" i="1" dirty="0" err="1">
                <a:solidFill>
                  <a:srgbClr val="FFFF00"/>
                </a:solidFill>
              </a:rPr>
              <a:t>v</a:t>
            </a:r>
            <a:r>
              <a:rPr lang="en-US" b="0" baseline="-25000" dirty="0" err="1">
                <a:solidFill>
                  <a:srgbClr val="FFFF00"/>
                </a:solidFill>
              </a:rPr>
              <a:t>o</a:t>
            </a:r>
            <a:r>
              <a:rPr lang="en-US" b="0" dirty="0">
                <a:solidFill>
                  <a:srgbClr val="FFFF00"/>
                </a:solidFill>
              </a:rPr>
              <a:t> of a simple </a:t>
            </a:r>
            <a:r>
              <a:rPr lang="en-US" b="0" dirty="0" err="1">
                <a:solidFill>
                  <a:srgbClr val="FFFF00"/>
                </a:solidFill>
              </a:rPr>
              <a:t>Michaelis–Menten</a:t>
            </a:r>
            <a:r>
              <a:rPr lang="en-US" b="0" dirty="0">
                <a:solidFill>
                  <a:srgbClr val="FFFF00"/>
                </a:solidFill>
              </a:rPr>
              <a:t> reaction versus the substrate concentration[S]</a:t>
            </a:r>
          </a:p>
        </p:txBody>
      </p:sp>
      <p:pic>
        <p:nvPicPr>
          <p:cNvPr id="33795" name="Picture 11" descr="http://ocw.mit.edu/courses/biological-engineering/20-320-biomolecular-kinetics-and-cell-dynamics-spring-2006/chp_michaelis.jpg">
            <a:extLst>
              <a:ext uri="{FF2B5EF4-FFF2-40B4-BE49-F238E27FC236}">
                <a16:creationId xmlns:a16="http://schemas.microsoft.com/office/drawing/2014/main" id="{C536DA13-8296-4EFC-A758-BCCB0955DF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038350"/>
            <a:ext cx="5334000"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8051" name="Rectangle 3">
            <a:extLst>
              <a:ext uri="{FF2B5EF4-FFF2-40B4-BE49-F238E27FC236}">
                <a16:creationId xmlns:a16="http://schemas.microsoft.com/office/drawing/2014/main" id="{FB172856-61B9-4D62-9178-5AC2F8988D95}"/>
              </a:ext>
            </a:extLst>
          </p:cNvPr>
          <p:cNvSpPr>
            <a:spLocks noGrp="1" noChangeArrowheads="1"/>
          </p:cNvSpPr>
          <p:nvPr>
            <p:ph type="title"/>
          </p:nvPr>
        </p:nvSpPr>
        <p:spPr>
          <a:xfrm>
            <a:off x="914400" y="533400"/>
            <a:ext cx="7239000" cy="1143000"/>
          </a:xfrm>
        </p:spPr>
        <p:txBody>
          <a:bodyPr rtlCol="0">
            <a:noAutofit/>
          </a:bodyPr>
          <a:lstStyle/>
          <a:p>
            <a:pPr eaLnBrk="1" fontAlgn="auto" hangingPunct="1">
              <a:spcAft>
                <a:spcPts val="0"/>
              </a:spcAft>
              <a:defRPr/>
            </a:pPr>
            <a:r>
              <a:rPr lang="en-US" i="1" dirty="0">
                <a:solidFill>
                  <a:srgbClr val="FFFF00"/>
                </a:solidFill>
                <a:effectLst>
                  <a:outerShdw blurRad="38100" dist="38100" dir="2700000" algn="tl">
                    <a:srgbClr val="000000"/>
                  </a:outerShdw>
                </a:effectLst>
                <a:cs typeface="Arial" pitchFamily="34" charset="0"/>
              </a:rPr>
              <a:t>K</a:t>
            </a:r>
            <a:r>
              <a:rPr lang="en-US" baseline="-25000" dirty="0">
                <a:solidFill>
                  <a:srgbClr val="FFFF00"/>
                </a:solidFill>
                <a:effectLst>
                  <a:outerShdw blurRad="38100" dist="38100" dir="2700000" algn="tl">
                    <a:srgbClr val="000000"/>
                  </a:outerShdw>
                </a:effectLst>
                <a:cs typeface="Arial" pitchFamily="34" charset="0"/>
              </a:rPr>
              <a:t>m</a:t>
            </a:r>
            <a:r>
              <a:rPr lang="en-US" dirty="0">
                <a:solidFill>
                  <a:srgbClr val="FFFF00"/>
                </a:solidFill>
                <a:effectLst>
                  <a:outerShdw blurRad="38100" dist="38100" dir="2700000" algn="tl">
                    <a:srgbClr val="000000"/>
                  </a:outerShdw>
                </a:effectLst>
                <a:cs typeface="Arial" pitchFamily="34" charset="0"/>
              </a:rPr>
              <a:t> (</a:t>
            </a:r>
            <a:r>
              <a:rPr lang="en-US" dirty="0" err="1">
                <a:solidFill>
                  <a:srgbClr val="FFFF00"/>
                </a:solidFill>
                <a:effectLst>
                  <a:outerShdw blurRad="38100" dist="38100" dir="2700000" algn="tl">
                    <a:srgbClr val="000000"/>
                  </a:outerShdw>
                </a:effectLst>
                <a:cs typeface="Arial" pitchFamily="34" charset="0"/>
              </a:rPr>
              <a:t>Michaelis</a:t>
            </a:r>
            <a:r>
              <a:rPr lang="en-US" dirty="0">
                <a:solidFill>
                  <a:srgbClr val="FFFF00"/>
                </a:solidFill>
                <a:effectLst>
                  <a:outerShdw blurRad="38100" dist="38100" dir="2700000" algn="tl">
                    <a:srgbClr val="000000"/>
                  </a:outerShdw>
                </a:effectLst>
                <a:cs typeface="Arial" pitchFamily="34" charset="0"/>
              </a:rPr>
              <a:t> Constant)</a:t>
            </a:r>
          </a:p>
        </p:txBody>
      </p:sp>
      <p:sp>
        <p:nvSpPr>
          <p:cNvPr id="258050" name="Rectangle 2">
            <a:extLst>
              <a:ext uri="{FF2B5EF4-FFF2-40B4-BE49-F238E27FC236}">
                <a16:creationId xmlns:a16="http://schemas.microsoft.com/office/drawing/2014/main" id="{EF29624B-9F22-40AA-AAF2-D48FC02E40E3}"/>
              </a:ext>
            </a:extLst>
          </p:cNvPr>
          <p:cNvSpPr>
            <a:spLocks noGrp="1"/>
          </p:cNvSpPr>
          <p:nvPr>
            <p:ph idx="1"/>
          </p:nvPr>
        </p:nvSpPr>
        <p:spPr>
          <a:xfrm>
            <a:off x="982663" y="1981200"/>
            <a:ext cx="7315200" cy="3962400"/>
          </a:xfrm>
        </p:spPr>
        <p:txBody>
          <a:bodyPr/>
          <a:lstStyle/>
          <a:p>
            <a:pPr algn="just" eaLnBrk="1" hangingPunct="1">
              <a:buClr>
                <a:srgbClr val="33CC33"/>
              </a:buClr>
            </a:pPr>
            <a:r>
              <a:rPr lang="en-US" altLang="en-US" sz="3300" i="1">
                <a:solidFill>
                  <a:schemeClr val="bg1"/>
                </a:solidFill>
                <a:cs typeface="Arial" panose="020B0604020202020204" pitchFamily="34" charset="0"/>
              </a:rPr>
              <a:t>K</a:t>
            </a:r>
            <a:r>
              <a:rPr lang="en-US" altLang="en-US" sz="3300" baseline="-25000">
                <a:solidFill>
                  <a:schemeClr val="bg1"/>
                </a:solidFill>
                <a:cs typeface="Arial" panose="020B0604020202020204" pitchFamily="34" charset="0"/>
              </a:rPr>
              <a:t>m</a:t>
            </a:r>
            <a:r>
              <a:rPr lang="en-US" altLang="en-US" sz="3300">
                <a:solidFill>
                  <a:schemeClr val="bg1"/>
                </a:solidFill>
                <a:cs typeface="Arial" panose="020B0604020202020204" pitchFamily="34" charset="0"/>
              </a:rPr>
              <a:t> is the substrate concentration at which the initial rate is one-half of the maximum rate (½ V</a:t>
            </a:r>
            <a:r>
              <a:rPr lang="en-US" altLang="en-US" sz="3300" baseline="-25000">
                <a:solidFill>
                  <a:schemeClr val="bg1"/>
                </a:solidFill>
                <a:cs typeface="Arial" panose="020B0604020202020204" pitchFamily="34" charset="0"/>
              </a:rPr>
              <a:t>max</a:t>
            </a:r>
            <a:r>
              <a:rPr lang="en-US" altLang="en-US" sz="3300">
                <a:solidFill>
                  <a:schemeClr val="bg1"/>
                </a:solidFill>
                <a:cs typeface="Arial" panose="020B0604020202020204" pitchFamily="34" charset="0"/>
              </a:rPr>
              <a:t>)</a:t>
            </a:r>
          </a:p>
          <a:p>
            <a:pPr algn="just" eaLnBrk="1" hangingPunct="1">
              <a:buClr>
                <a:srgbClr val="33CC33"/>
              </a:buClr>
              <a:buFont typeface="Arial" panose="020B0604020202020204" pitchFamily="34" charset="0"/>
              <a:buNone/>
            </a:pPr>
            <a:endParaRPr lang="en-US" altLang="en-US" sz="3300">
              <a:solidFill>
                <a:schemeClr val="bg1"/>
              </a:solidFill>
              <a:cs typeface="Arial" panose="020B0604020202020204" pitchFamily="34" charset="0"/>
            </a:endParaRPr>
          </a:p>
          <a:p>
            <a:pPr algn="just" eaLnBrk="1" hangingPunct="1">
              <a:buClr>
                <a:srgbClr val="33CC33"/>
              </a:buClr>
            </a:pPr>
            <a:r>
              <a:rPr lang="en-US" altLang="en-US" sz="3300">
                <a:solidFill>
                  <a:srgbClr val="FF9900"/>
                </a:solidFill>
                <a:cs typeface="Arial" panose="020B0604020202020204" pitchFamily="34" charset="0"/>
              </a:rPr>
              <a:t>It is the [S] required to saturate half of all of the active sites of an enzyme</a:t>
            </a:r>
            <a:endParaRPr lang="en-US" altLang="en-US" sz="3300" baseline="-25000">
              <a:solidFill>
                <a:srgbClr val="FF9900"/>
              </a:solidFill>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58050">
                                            <p:txEl>
                                              <p:pRg st="0" end="0"/>
                                            </p:txEl>
                                          </p:spTgt>
                                        </p:tgtEl>
                                        <p:attrNameLst>
                                          <p:attrName>style.visibility</p:attrName>
                                        </p:attrNameLst>
                                      </p:cBhvr>
                                      <p:to>
                                        <p:strVal val="visible"/>
                                      </p:to>
                                    </p:set>
                                    <p:animEffect transition="in" filter="fade">
                                      <p:cBhvr>
                                        <p:cTn id="7" dur="1000"/>
                                        <p:tgtEl>
                                          <p:spTgt spid="258050">
                                            <p:txEl>
                                              <p:pRg st="0" end="0"/>
                                            </p:txEl>
                                          </p:spTgt>
                                        </p:tgtEl>
                                      </p:cBhvr>
                                    </p:animEffect>
                                    <p:anim calcmode="lin" valueType="num">
                                      <p:cBhvr>
                                        <p:cTn id="8" dur="1000" fill="hold"/>
                                        <p:tgtEl>
                                          <p:spTgt spid="25805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805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58050">
                                            <p:txEl>
                                              <p:pRg st="2" end="2"/>
                                            </p:txEl>
                                          </p:spTgt>
                                        </p:tgtEl>
                                        <p:attrNameLst>
                                          <p:attrName>style.visibility</p:attrName>
                                        </p:attrNameLst>
                                      </p:cBhvr>
                                      <p:to>
                                        <p:strVal val="visible"/>
                                      </p:to>
                                    </p:set>
                                    <p:animEffect transition="in" filter="fade">
                                      <p:cBhvr>
                                        <p:cTn id="14" dur="1000"/>
                                        <p:tgtEl>
                                          <p:spTgt spid="258050">
                                            <p:txEl>
                                              <p:pRg st="2" end="2"/>
                                            </p:txEl>
                                          </p:spTgt>
                                        </p:tgtEl>
                                      </p:cBhvr>
                                    </p:animEffect>
                                    <p:anim calcmode="lin" valueType="num">
                                      <p:cBhvr>
                                        <p:cTn id="15" dur="1000" fill="hold"/>
                                        <p:tgtEl>
                                          <p:spTgt spid="25805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5805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0"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9074" name="Rectangle 2">
            <a:extLst>
              <a:ext uri="{FF2B5EF4-FFF2-40B4-BE49-F238E27FC236}">
                <a16:creationId xmlns:a16="http://schemas.microsoft.com/office/drawing/2014/main" id="{5E8CA062-90C9-4709-AEB1-B5E4518B852D}"/>
              </a:ext>
            </a:extLst>
          </p:cNvPr>
          <p:cNvSpPr>
            <a:spLocks noGrp="1"/>
          </p:cNvSpPr>
          <p:nvPr>
            <p:ph idx="1"/>
          </p:nvPr>
        </p:nvSpPr>
        <p:spPr>
          <a:xfrm>
            <a:off x="457200" y="685800"/>
            <a:ext cx="8153400" cy="5791200"/>
          </a:xfrm>
        </p:spPr>
        <p:txBody>
          <a:bodyPr/>
          <a:lstStyle/>
          <a:p>
            <a:pPr algn="just" eaLnBrk="1" hangingPunct="1">
              <a:buClr>
                <a:srgbClr val="33CC33"/>
              </a:buClr>
            </a:pPr>
            <a:r>
              <a:rPr lang="en-US" altLang="en-US">
                <a:solidFill>
                  <a:srgbClr val="FF9900"/>
                </a:solidFill>
                <a:cs typeface="Arial" panose="020B0604020202020204" pitchFamily="34" charset="0"/>
              </a:rPr>
              <a:t>The </a:t>
            </a:r>
            <a:r>
              <a:rPr lang="en-US" altLang="en-US" i="1">
                <a:solidFill>
                  <a:srgbClr val="FF9900"/>
                </a:solidFill>
                <a:cs typeface="Arial" panose="020B0604020202020204" pitchFamily="34" charset="0"/>
              </a:rPr>
              <a:t>K</a:t>
            </a:r>
            <a:r>
              <a:rPr lang="en-US" altLang="en-US" baseline="-25000">
                <a:solidFill>
                  <a:srgbClr val="FF9900"/>
                </a:solidFill>
                <a:cs typeface="Arial" panose="020B0604020202020204" pitchFamily="34" charset="0"/>
              </a:rPr>
              <a:t>m</a:t>
            </a:r>
            <a:r>
              <a:rPr lang="en-US" altLang="en-US">
                <a:solidFill>
                  <a:srgbClr val="FF9900"/>
                </a:solidFill>
                <a:cs typeface="Arial" panose="020B0604020202020204" pitchFamily="34" charset="0"/>
              </a:rPr>
              <a:t> value of a substrate depends on its affinity with the enzyme</a:t>
            </a:r>
          </a:p>
          <a:p>
            <a:pPr algn="just" eaLnBrk="1" hangingPunct="1">
              <a:buClr>
                <a:srgbClr val="33CC33"/>
              </a:buClr>
              <a:buFont typeface="Arial" panose="020B0604020202020204" pitchFamily="34" charset="0"/>
              <a:buNone/>
            </a:pPr>
            <a:endParaRPr lang="en-US" altLang="en-US">
              <a:solidFill>
                <a:srgbClr val="FF9900"/>
              </a:solidFill>
              <a:cs typeface="Arial" panose="020B0604020202020204" pitchFamily="34" charset="0"/>
            </a:endParaRPr>
          </a:p>
          <a:p>
            <a:pPr lvl="1" algn="just" eaLnBrk="1" hangingPunct="1">
              <a:buClr>
                <a:srgbClr val="33CC33"/>
              </a:buClr>
            </a:pPr>
            <a:r>
              <a:rPr lang="en-US" altLang="en-US" sz="3200" u="sng">
                <a:solidFill>
                  <a:srgbClr val="33CC33"/>
                </a:solidFill>
                <a:cs typeface="Arial" panose="020B0604020202020204" pitchFamily="34" charset="0"/>
              </a:rPr>
              <a:t>High </a:t>
            </a:r>
            <a:r>
              <a:rPr lang="en-US" altLang="en-US" sz="3200" i="1" u="sng">
                <a:solidFill>
                  <a:srgbClr val="33CC33"/>
                </a:solidFill>
                <a:cs typeface="Arial" panose="020B0604020202020204" pitchFamily="34" charset="0"/>
              </a:rPr>
              <a:t>K</a:t>
            </a:r>
            <a:r>
              <a:rPr lang="en-US" altLang="en-US" sz="3200" u="sng" baseline="-25000">
                <a:solidFill>
                  <a:srgbClr val="33CC33"/>
                </a:solidFill>
                <a:cs typeface="Arial" panose="020B0604020202020204" pitchFamily="34" charset="0"/>
              </a:rPr>
              <a:t>m</a:t>
            </a:r>
            <a:r>
              <a:rPr lang="en-US" altLang="en-US" sz="3200" u="sng">
                <a:cs typeface="Arial" panose="020B0604020202020204" pitchFamily="34" charset="0"/>
              </a:rPr>
              <a:t> </a:t>
            </a:r>
            <a:r>
              <a:rPr lang="en-US" altLang="en-US" sz="3200">
                <a:solidFill>
                  <a:schemeClr val="bg1"/>
                </a:solidFill>
                <a:cs typeface="Arial" panose="020B0604020202020204" pitchFamily="34" charset="0"/>
              </a:rPr>
              <a:t>means low affinity with enzyme (more substrate needed to saturate the enzyme)</a:t>
            </a:r>
          </a:p>
          <a:p>
            <a:pPr lvl="1" algn="just" eaLnBrk="1" hangingPunct="1">
              <a:buClr>
                <a:srgbClr val="33CC33"/>
              </a:buClr>
            </a:pPr>
            <a:r>
              <a:rPr lang="en-US" altLang="en-US" sz="3200" u="sng">
                <a:solidFill>
                  <a:srgbClr val="33CC33"/>
                </a:solidFill>
                <a:cs typeface="Arial" panose="020B0604020202020204" pitchFamily="34" charset="0"/>
              </a:rPr>
              <a:t>Low </a:t>
            </a:r>
            <a:r>
              <a:rPr lang="en-US" altLang="en-US" sz="3200" i="1" u="sng">
                <a:solidFill>
                  <a:srgbClr val="33CC33"/>
                </a:solidFill>
                <a:cs typeface="Arial" panose="020B0604020202020204" pitchFamily="34" charset="0"/>
              </a:rPr>
              <a:t>K</a:t>
            </a:r>
            <a:r>
              <a:rPr lang="en-US" altLang="en-US" sz="3200" u="sng" baseline="-25000">
                <a:solidFill>
                  <a:srgbClr val="33CC33"/>
                </a:solidFill>
                <a:cs typeface="Arial" panose="020B0604020202020204" pitchFamily="34" charset="0"/>
              </a:rPr>
              <a:t>m</a:t>
            </a:r>
            <a:r>
              <a:rPr lang="en-US" altLang="en-US" sz="3200" u="sng">
                <a:cs typeface="Arial" panose="020B0604020202020204" pitchFamily="34" charset="0"/>
              </a:rPr>
              <a:t> </a:t>
            </a:r>
            <a:r>
              <a:rPr lang="en-US" altLang="en-US" sz="3200">
                <a:solidFill>
                  <a:schemeClr val="bg1"/>
                </a:solidFill>
                <a:cs typeface="Arial" panose="020B0604020202020204" pitchFamily="34" charset="0"/>
              </a:rPr>
              <a:t>means high affinity with enzyme (less substrate needed to saturate the enzyme)</a:t>
            </a:r>
            <a:endParaRPr lang="en-US" altLang="en-US" sz="3200" baseline="-25000">
              <a:solidFill>
                <a:schemeClr val="bg1"/>
              </a:solidFill>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59074">
                                            <p:txEl>
                                              <p:pRg st="0" end="0"/>
                                            </p:txEl>
                                          </p:spTgt>
                                        </p:tgtEl>
                                        <p:attrNameLst>
                                          <p:attrName>style.visibility</p:attrName>
                                        </p:attrNameLst>
                                      </p:cBhvr>
                                      <p:to>
                                        <p:strVal val="visible"/>
                                      </p:to>
                                    </p:set>
                                    <p:animEffect transition="in" filter="fade">
                                      <p:cBhvr>
                                        <p:cTn id="7" dur="1000"/>
                                        <p:tgtEl>
                                          <p:spTgt spid="259074">
                                            <p:txEl>
                                              <p:pRg st="0" end="0"/>
                                            </p:txEl>
                                          </p:spTgt>
                                        </p:tgtEl>
                                      </p:cBhvr>
                                    </p:animEffect>
                                    <p:anim calcmode="lin" valueType="num">
                                      <p:cBhvr>
                                        <p:cTn id="8" dur="1000" fill="hold"/>
                                        <p:tgtEl>
                                          <p:spTgt spid="25907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907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59074">
                                            <p:txEl>
                                              <p:pRg st="2" end="2"/>
                                            </p:txEl>
                                          </p:spTgt>
                                        </p:tgtEl>
                                        <p:attrNameLst>
                                          <p:attrName>style.visibility</p:attrName>
                                        </p:attrNameLst>
                                      </p:cBhvr>
                                      <p:to>
                                        <p:strVal val="visible"/>
                                      </p:to>
                                    </p:set>
                                    <p:animEffect transition="in" filter="fade">
                                      <p:cBhvr>
                                        <p:cTn id="14" dur="1000"/>
                                        <p:tgtEl>
                                          <p:spTgt spid="259074">
                                            <p:txEl>
                                              <p:pRg st="2" end="2"/>
                                            </p:txEl>
                                          </p:spTgt>
                                        </p:tgtEl>
                                      </p:cBhvr>
                                    </p:animEffect>
                                    <p:anim calcmode="lin" valueType="num">
                                      <p:cBhvr>
                                        <p:cTn id="15" dur="1000" fill="hold"/>
                                        <p:tgtEl>
                                          <p:spTgt spid="25907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5907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59074">
                                            <p:txEl>
                                              <p:pRg st="3" end="3"/>
                                            </p:txEl>
                                          </p:spTgt>
                                        </p:tgtEl>
                                        <p:attrNameLst>
                                          <p:attrName>style.visibility</p:attrName>
                                        </p:attrNameLst>
                                      </p:cBhvr>
                                      <p:to>
                                        <p:strVal val="visible"/>
                                      </p:to>
                                    </p:set>
                                    <p:animEffect transition="in" filter="fade">
                                      <p:cBhvr>
                                        <p:cTn id="21" dur="1000"/>
                                        <p:tgtEl>
                                          <p:spTgt spid="259074">
                                            <p:txEl>
                                              <p:pRg st="3" end="3"/>
                                            </p:txEl>
                                          </p:spTgt>
                                        </p:tgtEl>
                                      </p:cBhvr>
                                    </p:animEffect>
                                    <p:anim calcmode="lin" valueType="num">
                                      <p:cBhvr>
                                        <p:cTn id="22" dur="1000" fill="hold"/>
                                        <p:tgtEl>
                                          <p:spTgt spid="25907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5907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1123" name="Rectangle 3">
            <a:extLst>
              <a:ext uri="{FF2B5EF4-FFF2-40B4-BE49-F238E27FC236}">
                <a16:creationId xmlns:a16="http://schemas.microsoft.com/office/drawing/2014/main" id="{E6BF41EC-7179-433C-9849-0BA6F7AB787D}"/>
              </a:ext>
            </a:extLst>
          </p:cNvPr>
          <p:cNvSpPr>
            <a:spLocks noGrp="1" noChangeArrowheads="1"/>
          </p:cNvSpPr>
          <p:nvPr>
            <p:ph type="title"/>
          </p:nvPr>
        </p:nvSpPr>
        <p:spPr>
          <a:xfrm>
            <a:off x="1612900" y="533400"/>
            <a:ext cx="6075363" cy="1143000"/>
          </a:xfrm>
        </p:spPr>
        <p:txBody>
          <a:bodyPr rtlCol="0">
            <a:normAutofit/>
          </a:bodyPr>
          <a:lstStyle/>
          <a:p>
            <a:pPr eaLnBrk="1" fontAlgn="auto" hangingPunct="1">
              <a:spcAft>
                <a:spcPts val="0"/>
              </a:spcAft>
              <a:defRPr/>
            </a:pPr>
            <a:r>
              <a:rPr lang="en-US" dirty="0" err="1">
                <a:solidFill>
                  <a:srgbClr val="FFFF00"/>
                </a:solidFill>
                <a:effectLst>
                  <a:outerShdw blurRad="38100" dist="38100" dir="2700000" algn="tl">
                    <a:srgbClr val="000000"/>
                  </a:outerShdw>
                </a:effectLst>
                <a:cs typeface="Arial" pitchFamily="34" charset="0"/>
              </a:rPr>
              <a:t>Lineweaver</a:t>
            </a:r>
            <a:r>
              <a:rPr lang="en-US" dirty="0">
                <a:solidFill>
                  <a:srgbClr val="FFFF00"/>
                </a:solidFill>
                <a:effectLst>
                  <a:outerShdw blurRad="38100" dist="38100" dir="2700000" algn="tl">
                    <a:srgbClr val="000000"/>
                  </a:outerShdw>
                </a:effectLst>
                <a:cs typeface="Arial" pitchFamily="34" charset="0"/>
              </a:rPr>
              <a:t>-Burk plot</a:t>
            </a:r>
          </a:p>
        </p:txBody>
      </p:sp>
      <p:sp>
        <p:nvSpPr>
          <p:cNvPr id="261122" name="Rectangle 2">
            <a:extLst>
              <a:ext uri="{FF2B5EF4-FFF2-40B4-BE49-F238E27FC236}">
                <a16:creationId xmlns:a16="http://schemas.microsoft.com/office/drawing/2014/main" id="{9B027F2A-8F1F-4E28-99B3-B5D0D79224FD}"/>
              </a:ext>
            </a:extLst>
          </p:cNvPr>
          <p:cNvSpPr>
            <a:spLocks noGrp="1" noChangeArrowheads="1"/>
          </p:cNvSpPr>
          <p:nvPr>
            <p:ph idx="1"/>
          </p:nvPr>
        </p:nvSpPr>
        <p:spPr>
          <a:xfrm>
            <a:off x="982663" y="1905000"/>
            <a:ext cx="7315200" cy="4495800"/>
          </a:xfrm>
        </p:spPr>
        <p:txBody>
          <a:bodyPr rtlCol="0">
            <a:normAutofit/>
          </a:bodyPr>
          <a:lstStyle/>
          <a:p>
            <a:pPr algn="just" eaLnBrk="1" fontAlgn="auto" hangingPunct="1">
              <a:lnSpc>
                <a:spcPct val="90000"/>
              </a:lnSpc>
              <a:spcAft>
                <a:spcPts val="0"/>
              </a:spcAft>
              <a:buClr>
                <a:srgbClr val="33CC33"/>
              </a:buClr>
              <a:defRPr/>
            </a:pPr>
            <a:r>
              <a:rPr lang="en-US" dirty="0">
                <a:solidFill>
                  <a:schemeClr val="bg1"/>
                </a:solidFill>
                <a:cs typeface="Arial" pitchFamily="34" charset="0"/>
              </a:rPr>
              <a:t>Also called the double-reciprocal plot, obtained by taking reciprocals of the </a:t>
            </a:r>
            <a:r>
              <a:rPr lang="en-US" dirty="0" err="1">
                <a:solidFill>
                  <a:schemeClr val="bg1"/>
                </a:solidFill>
                <a:cs typeface="Arial" pitchFamily="34" charset="0"/>
              </a:rPr>
              <a:t>Michaelis</a:t>
            </a:r>
            <a:r>
              <a:rPr lang="en-US" dirty="0">
                <a:solidFill>
                  <a:schemeClr val="bg1"/>
                </a:solidFill>
                <a:cs typeface="Arial" pitchFamily="34" charset="0"/>
              </a:rPr>
              <a:t> </a:t>
            </a:r>
            <a:r>
              <a:rPr lang="en-US" dirty="0" err="1">
                <a:solidFill>
                  <a:schemeClr val="bg1"/>
                </a:solidFill>
                <a:cs typeface="Arial" pitchFamily="34" charset="0"/>
              </a:rPr>
              <a:t>Menten</a:t>
            </a:r>
            <a:r>
              <a:rPr lang="en-US" dirty="0">
                <a:solidFill>
                  <a:schemeClr val="bg1"/>
                </a:solidFill>
                <a:cs typeface="Arial" pitchFamily="34" charset="0"/>
              </a:rPr>
              <a:t> equation</a:t>
            </a:r>
          </a:p>
          <a:p>
            <a:pPr algn="just" eaLnBrk="1" fontAlgn="auto" hangingPunct="1">
              <a:lnSpc>
                <a:spcPct val="90000"/>
              </a:lnSpc>
              <a:spcAft>
                <a:spcPts val="0"/>
              </a:spcAft>
              <a:buClr>
                <a:srgbClr val="33CC33"/>
              </a:buClr>
              <a:buFont typeface="Arial" panose="020B0604020202020204" pitchFamily="34" charset="0"/>
              <a:buNone/>
              <a:defRPr/>
            </a:pPr>
            <a:endParaRPr lang="en-US" sz="3300" dirty="0">
              <a:cs typeface="Arial" pitchFamily="34" charset="0"/>
            </a:endParaRPr>
          </a:p>
          <a:p>
            <a:pPr algn="just" eaLnBrk="1" fontAlgn="auto" hangingPunct="1">
              <a:lnSpc>
                <a:spcPct val="90000"/>
              </a:lnSpc>
              <a:spcAft>
                <a:spcPts val="0"/>
              </a:spcAft>
              <a:buClr>
                <a:srgbClr val="33CC33"/>
              </a:buClr>
              <a:defRPr/>
            </a:pPr>
            <a:r>
              <a:rPr lang="en-US" dirty="0">
                <a:solidFill>
                  <a:schemeClr val="accent4"/>
                </a:solidFill>
                <a:cs typeface="Arial" pitchFamily="34" charset="0"/>
              </a:rPr>
              <a:t>It is plotted to calculate the Km and </a:t>
            </a:r>
            <a:r>
              <a:rPr lang="en-US" dirty="0" err="1">
                <a:solidFill>
                  <a:schemeClr val="accent4"/>
                </a:solidFill>
                <a:cs typeface="Arial" pitchFamily="34" charset="0"/>
              </a:rPr>
              <a:t>Vmax</a:t>
            </a:r>
            <a:r>
              <a:rPr lang="en-US" dirty="0">
                <a:solidFill>
                  <a:schemeClr val="accent4"/>
                </a:solidFill>
                <a:cs typeface="Arial" pitchFamily="34" charset="0"/>
              </a:rPr>
              <a:t> values and to determine the mechanism of action of enzyme inhibitors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61122">
                                            <p:txEl>
                                              <p:pRg st="0" end="0"/>
                                            </p:txEl>
                                          </p:spTgt>
                                        </p:tgtEl>
                                        <p:attrNameLst>
                                          <p:attrName>style.visibility</p:attrName>
                                        </p:attrNameLst>
                                      </p:cBhvr>
                                      <p:to>
                                        <p:strVal val="visible"/>
                                      </p:to>
                                    </p:set>
                                    <p:animEffect transition="in" filter="fade">
                                      <p:cBhvr>
                                        <p:cTn id="7" dur="1000"/>
                                        <p:tgtEl>
                                          <p:spTgt spid="261122">
                                            <p:txEl>
                                              <p:pRg st="0" end="0"/>
                                            </p:txEl>
                                          </p:spTgt>
                                        </p:tgtEl>
                                      </p:cBhvr>
                                    </p:animEffect>
                                    <p:anim calcmode="lin" valueType="num">
                                      <p:cBhvr>
                                        <p:cTn id="8" dur="1000" fill="hold"/>
                                        <p:tgtEl>
                                          <p:spTgt spid="26112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112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61122">
                                            <p:txEl>
                                              <p:pRg st="2" end="2"/>
                                            </p:txEl>
                                          </p:spTgt>
                                        </p:tgtEl>
                                        <p:attrNameLst>
                                          <p:attrName>style.visibility</p:attrName>
                                        </p:attrNameLst>
                                      </p:cBhvr>
                                      <p:to>
                                        <p:strVal val="visible"/>
                                      </p:to>
                                    </p:set>
                                    <p:animEffect transition="in" filter="fade">
                                      <p:cBhvr>
                                        <p:cTn id="14" dur="1000"/>
                                        <p:tgtEl>
                                          <p:spTgt spid="261122">
                                            <p:txEl>
                                              <p:pRg st="2" end="2"/>
                                            </p:txEl>
                                          </p:spTgt>
                                        </p:tgtEl>
                                      </p:cBhvr>
                                    </p:animEffect>
                                    <p:anim calcmode="lin" valueType="num">
                                      <p:cBhvr>
                                        <p:cTn id="15" dur="1000" fill="hold"/>
                                        <p:tgtEl>
                                          <p:spTgt spid="26112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6112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2"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7026" name="Rectangle 2">
            <a:extLst>
              <a:ext uri="{FF2B5EF4-FFF2-40B4-BE49-F238E27FC236}">
                <a16:creationId xmlns:a16="http://schemas.microsoft.com/office/drawing/2014/main" id="{93E10868-0CA0-4C3C-8A9C-45481DD2C5E4}"/>
              </a:ext>
            </a:extLst>
          </p:cNvPr>
          <p:cNvSpPr>
            <a:spLocks noGrp="1" noChangeArrowheads="1"/>
          </p:cNvSpPr>
          <p:nvPr>
            <p:ph type="title"/>
          </p:nvPr>
        </p:nvSpPr>
        <p:spPr>
          <a:xfrm>
            <a:off x="304800" y="457200"/>
            <a:ext cx="8610600" cy="1143000"/>
          </a:xfrm>
        </p:spPr>
        <p:txBody>
          <a:bodyPr rtlCol="0">
            <a:normAutofit fontScale="90000"/>
          </a:bodyPr>
          <a:lstStyle/>
          <a:p>
            <a:pPr eaLnBrk="1" fontAlgn="auto" hangingPunct="1">
              <a:spcAft>
                <a:spcPts val="0"/>
              </a:spcAft>
              <a:defRPr/>
            </a:pPr>
            <a:r>
              <a:rPr lang="en-US" b="0" dirty="0">
                <a:solidFill>
                  <a:srgbClr val="FFFF00"/>
                </a:solidFill>
              </a:rPr>
              <a:t>Initial velocity </a:t>
            </a:r>
            <a:r>
              <a:rPr lang="en-US" b="0" i="1" dirty="0" err="1">
                <a:solidFill>
                  <a:srgbClr val="FFFF00"/>
                </a:solidFill>
              </a:rPr>
              <a:t>v</a:t>
            </a:r>
            <a:r>
              <a:rPr lang="en-US" b="0" baseline="-25000" dirty="0" err="1">
                <a:solidFill>
                  <a:srgbClr val="FFFF00"/>
                </a:solidFill>
              </a:rPr>
              <a:t>o</a:t>
            </a:r>
            <a:r>
              <a:rPr lang="en-US" b="0" dirty="0">
                <a:solidFill>
                  <a:srgbClr val="FFFF00"/>
                </a:solidFill>
              </a:rPr>
              <a:t> of a simple </a:t>
            </a:r>
            <a:r>
              <a:rPr lang="en-US" b="0" dirty="0" err="1">
                <a:solidFill>
                  <a:srgbClr val="FFFF00"/>
                </a:solidFill>
              </a:rPr>
              <a:t>Michaelis–Menten</a:t>
            </a:r>
            <a:r>
              <a:rPr lang="en-US" b="0" dirty="0">
                <a:solidFill>
                  <a:srgbClr val="FFFF00"/>
                </a:solidFill>
              </a:rPr>
              <a:t> reaction versus the substrate concentration[S]</a:t>
            </a:r>
          </a:p>
        </p:txBody>
      </p:sp>
      <p:pic>
        <p:nvPicPr>
          <p:cNvPr id="37891" name="Picture 11" descr="http://ocw.mit.edu/courses/biological-engineering/20-320-biomolecular-kinetics-and-cell-dynamics-spring-2006/chp_michaelis.jpg">
            <a:extLst>
              <a:ext uri="{FF2B5EF4-FFF2-40B4-BE49-F238E27FC236}">
                <a16:creationId xmlns:a16="http://schemas.microsoft.com/office/drawing/2014/main" id="{7998D835-6DE7-4DB4-B9C8-C2E30FFE4D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038350"/>
            <a:ext cx="5334000"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1C5E104-8CA6-4BA0-988C-0044B403BBA1}"/>
              </a:ext>
            </a:extLst>
          </p:cNvPr>
          <p:cNvSpPr>
            <a:spLocks noGrp="1"/>
          </p:cNvSpPr>
          <p:nvPr>
            <p:ph type="title"/>
          </p:nvPr>
        </p:nvSpPr>
        <p:spPr/>
        <p:txBody>
          <a:bodyPr rtlCol="0">
            <a:normAutofit/>
          </a:bodyPr>
          <a:lstStyle/>
          <a:p>
            <a:pPr eaLnBrk="1" fontAlgn="auto" hangingPunct="1">
              <a:spcAft>
                <a:spcPts val="0"/>
              </a:spcAft>
              <a:defRPr/>
            </a:pPr>
            <a:r>
              <a:rPr lang="en-US" dirty="0" err="1">
                <a:solidFill>
                  <a:srgbClr val="FFFF00"/>
                </a:solidFill>
                <a:effectLst>
                  <a:outerShdw blurRad="38100" dist="38100" dir="2700000" algn="tl">
                    <a:srgbClr val="000000"/>
                  </a:outerShdw>
                </a:effectLst>
                <a:cs typeface="Arial" pitchFamily="34" charset="0"/>
              </a:rPr>
              <a:t>Lineweaver</a:t>
            </a:r>
            <a:r>
              <a:rPr lang="en-US" dirty="0">
                <a:solidFill>
                  <a:srgbClr val="FFFF00"/>
                </a:solidFill>
                <a:effectLst>
                  <a:outerShdw blurRad="38100" dist="38100" dir="2700000" algn="tl">
                    <a:srgbClr val="000000"/>
                  </a:outerShdw>
                </a:effectLst>
                <a:cs typeface="Arial" pitchFamily="34" charset="0"/>
              </a:rPr>
              <a:t>-Burk plot</a:t>
            </a:r>
            <a:endParaRPr lang="en-US" dirty="0"/>
          </a:p>
        </p:txBody>
      </p:sp>
      <p:pic>
        <p:nvPicPr>
          <p:cNvPr id="38915" name="Picture 11" descr="http://newarkbioweb.rutgers.edu/bio301s/enzyme6.jpg">
            <a:extLst>
              <a:ext uri="{FF2B5EF4-FFF2-40B4-BE49-F238E27FC236}">
                <a16:creationId xmlns:a16="http://schemas.microsoft.com/office/drawing/2014/main" id="{EC83AC15-5DAC-4834-87B9-19F7E7C34E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5975" y="1676400"/>
            <a:ext cx="515302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972DE42-05CF-4976-A412-0748B6772D14}"/>
              </a:ext>
            </a:extLst>
          </p:cNvPr>
          <p:cNvSpPr>
            <a:spLocks noGrp="1"/>
          </p:cNvSpPr>
          <p:nvPr>
            <p:ph type="title"/>
          </p:nvPr>
        </p:nvSpPr>
        <p:spPr/>
        <p:txBody>
          <a:bodyPr rtlCol="0">
            <a:normAutofit/>
          </a:bodyPr>
          <a:lstStyle/>
          <a:p>
            <a:pPr eaLnBrk="1" fontAlgn="auto" hangingPunct="1">
              <a:spcAft>
                <a:spcPts val="0"/>
              </a:spcAft>
              <a:defRPr/>
            </a:pPr>
            <a:r>
              <a:rPr lang="en-US" dirty="0">
                <a:solidFill>
                  <a:schemeClr val="accent4"/>
                </a:solidFill>
              </a:rPr>
              <a:t>References</a:t>
            </a:r>
          </a:p>
        </p:txBody>
      </p:sp>
      <p:sp>
        <p:nvSpPr>
          <p:cNvPr id="39939" name="Content Placeholder 5">
            <a:extLst>
              <a:ext uri="{FF2B5EF4-FFF2-40B4-BE49-F238E27FC236}">
                <a16:creationId xmlns:a16="http://schemas.microsoft.com/office/drawing/2014/main" id="{AEE4074C-D115-4119-A1E3-F36ACA8D0DBC}"/>
              </a:ext>
            </a:extLst>
          </p:cNvPr>
          <p:cNvSpPr>
            <a:spLocks noGrp="1"/>
          </p:cNvSpPr>
          <p:nvPr>
            <p:ph idx="1"/>
          </p:nvPr>
        </p:nvSpPr>
        <p:spPr/>
        <p:txBody>
          <a:bodyPr/>
          <a:lstStyle/>
          <a:p>
            <a:pPr eaLnBrk="1" hangingPunct="1"/>
            <a:r>
              <a:rPr lang="en-US" altLang="en-US">
                <a:solidFill>
                  <a:schemeClr val="bg1"/>
                </a:solidFill>
              </a:rPr>
              <a:t>Illustrated Reviews in Biochemistry by Lippincott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A27416EB-56E0-465B-9673-0C6A73043DF5}"/>
              </a:ext>
            </a:extLst>
          </p:cNvPr>
          <p:cNvSpPr>
            <a:spLocks noGrp="1"/>
          </p:cNvSpPr>
          <p:nvPr>
            <p:ph type="title"/>
          </p:nvPr>
        </p:nvSpPr>
        <p:spPr>
          <a:xfrm>
            <a:off x="76200" y="274638"/>
            <a:ext cx="8229600" cy="1143000"/>
          </a:xfrm>
        </p:spPr>
        <p:txBody>
          <a:bodyPr/>
          <a:lstStyle/>
          <a:p>
            <a:pPr eaLnBrk="1" hangingPunct="1"/>
            <a:r>
              <a:rPr lang="en-US" altLang="en-US">
                <a:solidFill>
                  <a:srgbClr val="FFFF00"/>
                </a:solidFill>
              </a:rPr>
              <a:t>Properties of Enzymes</a:t>
            </a:r>
          </a:p>
        </p:txBody>
      </p:sp>
      <p:sp>
        <p:nvSpPr>
          <p:cNvPr id="6147" name="Content Placeholder 2">
            <a:extLst>
              <a:ext uri="{FF2B5EF4-FFF2-40B4-BE49-F238E27FC236}">
                <a16:creationId xmlns:a16="http://schemas.microsoft.com/office/drawing/2014/main" id="{744CDC40-E00E-40B5-B0FE-6FF4F4C0C3CC}"/>
              </a:ext>
            </a:extLst>
          </p:cNvPr>
          <p:cNvSpPr>
            <a:spLocks noGrp="1"/>
          </p:cNvSpPr>
          <p:nvPr>
            <p:ph idx="1"/>
          </p:nvPr>
        </p:nvSpPr>
        <p:spPr>
          <a:xfrm>
            <a:off x="457200" y="1600200"/>
            <a:ext cx="8229600" cy="5257800"/>
          </a:xfrm>
        </p:spPr>
        <p:txBody>
          <a:bodyPr rtlCol="0">
            <a:normAutofit lnSpcReduction="10000"/>
          </a:bodyPr>
          <a:lstStyle/>
          <a:p>
            <a:pPr algn="just" eaLnBrk="1" fontAlgn="auto" hangingPunct="1">
              <a:lnSpc>
                <a:spcPct val="90000"/>
              </a:lnSpc>
              <a:spcAft>
                <a:spcPts val="0"/>
              </a:spcAft>
              <a:buClr>
                <a:srgbClr val="33CC33"/>
              </a:buClr>
              <a:defRPr/>
            </a:pPr>
            <a:r>
              <a:rPr lang="en-US" dirty="0">
                <a:solidFill>
                  <a:schemeClr val="bg1"/>
                </a:solidFill>
              </a:rPr>
              <a:t>Active site- </a:t>
            </a:r>
          </a:p>
          <a:p>
            <a:pPr lvl="1" algn="just" eaLnBrk="1" fontAlgn="auto" hangingPunct="1">
              <a:lnSpc>
                <a:spcPct val="90000"/>
              </a:lnSpc>
              <a:spcAft>
                <a:spcPts val="0"/>
              </a:spcAft>
              <a:buClr>
                <a:srgbClr val="33CC33"/>
              </a:buClr>
              <a:defRPr/>
            </a:pPr>
            <a:r>
              <a:rPr lang="en-US" dirty="0">
                <a:solidFill>
                  <a:schemeClr val="accent4"/>
                </a:solidFill>
              </a:rPr>
              <a:t>The region of enzyme that binds with the substrate and where catalysis occurs</a:t>
            </a:r>
          </a:p>
          <a:p>
            <a:pPr lvl="1" algn="just" eaLnBrk="1" fontAlgn="auto" hangingPunct="1">
              <a:lnSpc>
                <a:spcPct val="90000"/>
              </a:lnSpc>
              <a:spcAft>
                <a:spcPts val="0"/>
              </a:spcAft>
              <a:buClr>
                <a:srgbClr val="33CC33"/>
              </a:buClr>
              <a:defRPr/>
            </a:pPr>
            <a:r>
              <a:rPr lang="en-US" dirty="0">
                <a:solidFill>
                  <a:schemeClr val="accent4"/>
                </a:solidFill>
              </a:rPr>
              <a:t>All enzymes have one or more active sites</a:t>
            </a:r>
          </a:p>
          <a:p>
            <a:pPr algn="just" eaLnBrk="1" fontAlgn="auto" hangingPunct="1">
              <a:lnSpc>
                <a:spcPct val="90000"/>
              </a:lnSpc>
              <a:spcAft>
                <a:spcPts val="0"/>
              </a:spcAft>
              <a:buClr>
                <a:srgbClr val="33CC33"/>
              </a:buClr>
              <a:defRPr/>
            </a:pPr>
            <a:r>
              <a:rPr lang="en-US" dirty="0">
                <a:solidFill>
                  <a:schemeClr val="bg1"/>
                </a:solidFill>
              </a:rPr>
              <a:t>Specificity-</a:t>
            </a:r>
          </a:p>
          <a:p>
            <a:pPr lvl="1" algn="just" eaLnBrk="1" fontAlgn="auto" hangingPunct="1">
              <a:lnSpc>
                <a:spcPct val="90000"/>
              </a:lnSpc>
              <a:spcAft>
                <a:spcPts val="0"/>
              </a:spcAft>
              <a:buClr>
                <a:srgbClr val="33CC33"/>
              </a:buClr>
              <a:defRPr/>
            </a:pPr>
            <a:r>
              <a:rPr lang="en-US" dirty="0">
                <a:solidFill>
                  <a:schemeClr val="accent4"/>
                </a:solidFill>
              </a:rPr>
              <a:t>Enzymes bind to their specific substrates in the active site to convert them to product(s)</a:t>
            </a:r>
          </a:p>
          <a:p>
            <a:pPr algn="just" eaLnBrk="1" fontAlgn="auto" hangingPunct="1">
              <a:lnSpc>
                <a:spcPct val="90000"/>
              </a:lnSpc>
              <a:spcAft>
                <a:spcPts val="0"/>
              </a:spcAft>
              <a:buClr>
                <a:srgbClr val="33CC33"/>
              </a:buClr>
              <a:defRPr/>
            </a:pPr>
            <a:r>
              <a:rPr lang="en-US" dirty="0">
                <a:solidFill>
                  <a:schemeClr val="bg1"/>
                </a:solidFill>
              </a:rPr>
              <a:t>Regulation</a:t>
            </a:r>
            <a:r>
              <a:rPr lang="en-US" dirty="0">
                <a:solidFill>
                  <a:schemeClr val="accent4"/>
                </a:solidFill>
              </a:rPr>
              <a:t>-</a:t>
            </a:r>
          </a:p>
          <a:p>
            <a:pPr lvl="1" algn="just" eaLnBrk="1" fontAlgn="auto" hangingPunct="1">
              <a:lnSpc>
                <a:spcPct val="90000"/>
              </a:lnSpc>
              <a:spcAft>
                <a:spcPts val="0"/>
              </a:spcAft>
              <a:buClr>
                <a:srgbClr val="33CC33"/>
              </a:buClr>
              <a:defRPr/>
            </a:pPr>
            <a:r>
              <a:rPr lang="en-US" dirty="0">
                <a:solidFill>
                  <a:schemeClr val="accent4"/>
                </a:solidFill>
              </a:rPr>
              <a:t>Enzymes can be activated or inhibited so that the rate of product formation responds to the need of the cell</a:t>
            </a:r>
          </a:p>
          <a:p>
            <a:pPr eaLnBrk="1" fontAlgn="auto" hangingPunct="1">
              <a:spcAft>
                <a:spcPts val="0"/>
              </a:spcAft>
              <a:defRPr/>
            </a:pPr>
            <a:endParaRPr lang="en-US" dirty="0"/>
          </a:p>
        </p:txBody>
      </p:sp>
      <p:pic>
        <p:nvPicPr>
          <p:cNvPr id="6148" name="Picture 15" descr="fig1425">
            <a:extLst>
              <a:ext uri="{FF2B5EF4-FFF2-40B4-BE49-F238E27FC236}">
                <a16:creationId xmlns:a16="http://schemas.microsoft.com/office/drawing/2014/main" id="{18EC7DBB-BCF7-418C-9543-83444CF6CA4C}"/>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04100" y="0"/>
            <a:ext cx="17399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9010" name="Rectangle 2">
            <a:extLst>
              <a:ext uri="{FF2B5EF4-FFF2-40B4-BE49-F238E27FC236}">
                <a16:creationId xmlns:a16="http://schemas.microsoft.com/office/drawing/2014/main" id="{B211CCDB-62B5-4988-843D-BF1825C2DA41}"/>
              </a:ext>
            </a:extLst>
          </p:cNvPr>
          <p:cNvSpPr>
            <a:spLocks noGrp="1" noChangeArrowheads="1"/>
          </p:cNvSpPr>
          <p:nvPr>
            <p:ph type="title"/>
          </p:nvPr>
        </p:nvSpPr>
        <p:spPr>
          <a:xfrm>
            <a:off x="685800" y="5715000"/>
            <a:ext cx="7772400" cy="685800"/>
          </a:xfrm>
        </p:spPr>
        <p:txBody>
          <a:bodyPr rtlCol="0">
            <a:normAutofit fontScale="90000"/>
          </a:bodyPr>
          <a:lstStyle/>
          <a:p>
            <a:pPr eaLnBrk="1" fontAlgn="auto" hangingPunct="1">
              <a:spcAft>
                <a:spcPts val="0"/>
              </a:spcAft>
              <a:defRPr/>
            </a:pPr>
            <a:r>
              <a:rPr lang="en-US" dirty="0">
                <a:solidFill>
                  <a:schemeClr val="accent4"/>
                </a:solidFill>
              </a:rPr>
              <a:t>Structure of </a:t>
            </a:r>
            <a:r>
              <a:rPr lang="en-US" dirty="0" err="1">
                <a:solidFill>
                  <a:schemeClr val="accent4"/>
                </a:solidFill>
              </a:rPr>
              <a:t>trypsin</a:t>
            </a:r>
            <a:r>
              <a:rPr lang="en-US" dirty="0">
                <a:solidFill>
                  <a:schemeClr val="accent4"/>
                </a:solidFill>
              </a:rPr>
              <a:t> enzyme</a:t>
            </a:r>
          </a:p>
        </p:txBody>
      </p:sp>
      <p:pic>
        <p:nvPicPr>
          <p:cNvPr id="7171" name="Picture 3">
            <a:extLst>
              <a:ext uri="{FF2B5EF4-FFF2-40B4-BE49-F238E27FC236}">
                <a16:creationId xmlns:a16="http://schemas.microsoft.com/office/drawing/2014/main" id="{FE9D1A6C-4DD7-473F-B2E3-FE13EA950E8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9175" y="419100"/>
            <a:ext cx="4565650" cy="5105400"/>
          </a:xfrm>
        </p:spPr>
      </p:pic>
      <p:sp>
        <p:nvSpPr>
          <p:cNvPr id="5" name="Footer Placeholder 3">
            <a:extLst>
              <a:ext uri="{FF2B5EF4-FFF2-40B4-BE49-F238E27FC236}">
                <a16:creationId xmlns:a16="http://schemas.microsoft.com/office/drawing/2014/main" id="{32D17805-FD4D-4ABF-A657-CCD2C12EE84C}"/>
              </a:ext>
            </a:extLst>
          </p:cNvPr>
          <p:cNvSpPr>
            <a:spLocks noGrp="1"/>
          </p:cNvSpPr>
          <p:nvPr>
            <p:ph type="ftr" sz="quarter" idx="11"/>
          </p:nvPr>
        </p:nvSpPr>
        <p:spPr/>
        <p:txBody>
          <a:bodyPr/>
          <a:lstStyle/>
          <a:p>
            <a:pPr>
              <a:defRPr/>
            </a:pPr>
            <a:r>
              <a:rPr lang="en-US"/>
              <a:t>Voet </a:t>
            </a:r>
            <a:r>
              <a:rPr lang="en-US" i="1"/>
              <a:t>Biochemistry</a:t>
            </a:r>
            <a:r>
              <a:rPr lang="en-US"/>
              <a:t> 3e</a:t>
            </a:r>
          </a:p>
          <a:p>
            <a:pPr>
              <a:defRPr/>
            </a:pPr>
            <a:r>
              <a:rPr lang="en-US"/>
              <a:t>© 2004 John Wiley &amp; Sons, Inc.</a:t>
            </a:r>
          </a:p>
        </p:txBody>
      </p:sp>
      <p:sp>
        <p:nvSpPr>
          <p:cNvPr id="7173" name="Text Box 4">
            <a:extLst>
              <a:ext uri="{FF2B5EF4-FFF2-40B4-BE49-F238E27FC236}">
                <a16:creationId xmlns:a16="http://schemas.microsoft.com/office/drawing/2014/main" id="{CF8DA48D-749C-4A04-A907-A4DE47B758EF}"/>
              </a:ext>
            </a:extLst>
          </p:cNvPr>
          <p:cNvSpPr txBox="1">
            <a:spLocks noChangeArrowheads="1"/>
          </p:cNvSpPr>
          <p:nvPr/>
        </p:nvSpPr>
        <p:spPr bwMode="auto">
          <a:xfrm rot="-5400000">
            <a:off x="-143669" y="4709319"/>
            <a:ext cx="8366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b="1">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b="1">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b="1">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9pPr>
          </a:lstStyle>
          <a:p>
            <a:pPr>
              <a:spcBef>
                <a:spcPct val="0"/>
              </a:spcBef>
              <a:buFontTx/>
              <a:buNone/>
            </a:pPr>
            <a:r>
              <a:rPr lang="en-US" altLang="en-US" sz="1000" b="0"/>
              <a:t>Page 519</a:t>
            </a:r>
            <a:endParaRPr lang="en-US" altLang="en-US" sz="1000" b="0">
              <a:latin typeface="Times"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1058" name="Rectangle 2">
            <a:extLst>
              <a:ext uri="{FF2B5EF4-FFF2-40B4-BE49-F238E27FC236}">
                <a16:creationId xmlns:a16="http://schemas.microsoft.com/office/drawing/2014/main" id="{166E9F86-D466-4AC5-91C2-0DE2CF1FE4A5}"/>
              </a:ext>
            </a:extLst>
          </p:cNvPr>
          <p:cNvSpPr>
            <a:spLocks noGrp="1" noChangeArrowheads="1"/>
          </p:cNvSpPr>
          <p:nvPr>
            <p:ph type="title"/>
          </p:nvPr>
        </p:nvSpPr>
        <p:spPr>
          <a:xfrm>
            <a:off x="685800" y="5791200"/>
            <a:ext cx="7772400" cy="685800"/>
          </a:xfrm>
        </p:spPr>
        <p:txBody>
          <a:bodyPr rtlCol="0">
            <a:normAutofit fontScale="90000"/>
          </a:bodyPr>
          <a:lstStyle/>
          <a:p>
            <a:pPr eaLnBrk="1" fontAlgn="auto" hangingPunct="1">
              <a:spcAft>
                <a:spcPts val="0"/>
              </a:spcAft>
              <a:defRPr/>
            </a:pPr>
            <a:r>
              <a:rPr lang="en-US" dirty="0">
                <a:solidFill>
                  <a:schemeClr val="accent4"/>
                </a:solidFill>
              </a:rPr>
              <a:t>An enzyme with its active site</a:t>
            </a:r>
          </a:p>
        </p:txBody>
      </p:sp>
      <p:pic>
        <p:nvPicPr>
          <p:cNvPr id="8195" name="Picture 3">
            <a:extLst>
              <a:ext uri="{FF2B5EF4-FFF2-40B4-BE49-F238E27FC236}">
                <a16:creationId xmlns:a16="http://schemas.microsoft.com/office/drawing/2014/main" id="{EE6CF4FB-BE55-42CA-99AF-3518DD03ED4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81125" y="419100"/>
            <a:ext cx="6380163" cy="5105400"/>
          </a:xfrm>
        </p:spPr>
      </p:pic>
      <p:sp>
        <p:nvSpPr>
          <p:cNvPr id="5" name="Footer Placeholder 3">
            <a:extLst>
              <a:ext uri="{FF2B5EF4-FFF2-40B4-BE49-F238E27FC236}">
                <a16:creationId xmlns:a16="http://schemas.microsoft.com/office/drawing/2014/main" id="{42114ABD-6227-4A1A-8079-BF0BDE23431B}"/>
              </a:ext>
            </a:extLst>
          </p:cNvPr>
          <p:cNvSpPr>
            <a:spLocks noGrp="1"/>
          </p:cNvSpPr>
          <p:nvPr>
            <p:ph type="ftr" sz="quarter" idx="11"/>
          </p:nvPr>
        </p:nvSpPr>
        <p:spPr/>
        <p:txBody>
          <a:bodyPr/>
          <a:lstStyle/>
          <a:p>
            <a:pPr>
              <a:defRPr/>
            </a:pPr>
            <a:r>
              <a:rPr lang="en-US"/>
              <a:t>Voet </a:t>
            </a:r>
            <a:r>
              <a:rPr lang="en-US" i="1"/>
              <a:t>Biochemistry</a:t>
            </a:r>
            <a:r>
              <a:rPr lang="en-US"/>
              <a:t> 3e</a:t>
            </a:r>
          </a:p>
          <a:p>
            <a:pPr>
              <a:defRPr/>
            </a:pPr>
            <a:r>
              <a:rPr lang="en-US"/>
              <a:t>© 2004 John Wiley &amp; Sons, Inc.</a:t>
            </a:r>
          </a:p>
        </p:txBody>
      </p:sp>
      <p:sp>
        <p:nvSpPr>
          <p:cNvPr id="8197" name="Text Box 4">
            <a:extLst>
              <a:ext uri="{FF2B5EF4-FFF2-40B4-BE49-F238E27FC236}">
                <a16:creationId xmlns:a16="http://schemas.microsoft.com/office/drawing/2014/main" id="{D0428FC2-35C9-4B26-BAFC-5ABD99A388D7}"/>
              </a:ext>
            </a:extLst>
          </p:cNvPr>
          <p:cNvSpPr txBox="1">
            <a:spLocks noChangeArrowheads="1"/>
          </p:cNvSpPr>
          <p:nvPr/>
        </p:nvSpPr>
        <p:spPr bwMode="auto">
          <a:xfrm rot="-5400000">
            <a:off x="-143669" y="4709319"/>
            <a:ext cx="8366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b="1">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b="1">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b="1">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9pPr>
          </a:lstStyle>
          <a:p>
            <a:pPr>
              <a:spcBef>
                <a:spcPct val="0"/>
              </a:spcBef>
              <a:buFontTx/>
              <a:buNone/>
            </a:pPr>
            <a:r>
              <a:rPr lang="en-US" altLang="en-US" sz="1000" b="0"/>
              <a:t>Page 533</a:t>
            </a:r>
            <a:endParaRPr lang="en-US" altLang="en-US" sz="1000" b="0">
              <a:latin typeface="Times"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3714" name="Rectangle 2">
            <a:extLst>
              <a:ext uri="{FF2B5EF4-FFF2-40B4-BE49-F238E27FC236}">
                <a16:creationId xmlns:a16="http://schemas.microsoft.com/office/drawing/2014/main" id="{F74E4FF7-37FE-483E-BE62-2AC152F7E96E}"/>
              </a:ext>
            </a:extLst>
          </p:cNvPr>
          <p:cNvSpPr>
            <a:spLocks noGrp="1" noChangeArrowheads="1"/>
          </p:cNvSpPr>
          <p:nvPr>
            <p:ph type="title"/>
          </p:nvPr>
        </p:nvSpPr>
        <p:spPr>
          <a:xfrm>
            <a:off x="1884363" y="228600"/>
            <a:ext cx="5308600" cy="1143000"/>
          </a:xfrm>
        </p:spPr>
        <p:txBody>
          <a:bodyPr rtlCol="0">
            <a:normAutofit/>
          </a:bodyPr>
          <a:lstStyle/>
          <a:p>
            <a:pPr eaLnBrk="1" fontAlgn="auto" hangingPunct="1">
              <a:spcAft>
                <a:spcPts val="0"/>
              </a:spcAft>
              <a:defRPr/>
            </a:pPr>
            <a:r>
              <a:rPr lang="en-US" dirty="0">
                <a:solidFill>
                  <a:srgbClr val="FFFF00"/>
                </a:solidFill>
                <a:effectLst>
                  <a:outerShdw blurRad="38100" dist="38100" dir="2700000" algn="tl">
                    <a:srgbClr val="000000"/>
                  </a:outerShdw>
                </a:effectLst>
                <a:cs typeface="Arial" pitchFamily="34" charset="0"/>
              </a:rPr>
              <a:t>Enzyme specificity</a:t>
            </a:r>
          </a:p>
        </p:txBody>
      </p:sp>
      <p:sp>
        <p:nvSpPr>
          <p:cNvPr id="243715" name="Rectangle 3">
            <a:extLst>
              <a:ext uri="{FF2B5EF4-FFF2-40B4-BE49-F238E27FC236}">
                <a16:creationId xmlns:a16="http://schemas.microsoft.com/office/drawing/2014/main" id="{BBCB677C-88D3-45AB-BF28-A088DF00BE02}"/>
              </a:ext>
            </a:extLst>
          </p:cNvPr>
          <p:cNvSpPr>
            <a:spLocks noGrp="1"/>
          </p:cNvSpPr>
          <p:nvPr>
            <p:ph idx="1"/>
          </p:nvPr>
        </p:nvSpPr>
        <p:spPr>
          <a:xfrm>
            <a:off x="982663" y="1981200"/>
            <a:ext cx="7315200" cy="2895600"/>
          </a:xfrm>
        </p:spPr>
        <p:txBody>
          <a:bodyPr/>
          <a:lstStyle/>
          <a:p>
            <a:pPr algn="just" eaLnBrk="1" hangingPunct="1">
              <a:buClr>
                <a:srgbClr val="33CC33"/>
              </a:buClr>
            </a:pPr>
            <a:r>
              <a:rPr lang="en-US" altLang="en-US">
                <a:solidFill>
                  <a:schemeClr val="bg1"/>
                </a:solidFill>
                <a:cs typeface="Arial" panose="020B0604020202020204" pitchFamily="34" charset="0"/>
              </a:rPr>
              <a:t>Enzymes are highly specific</a:t>
            </a:r>
          </a:p>
          <a:p>
            <a:pPr algn="just" eaLnBrk="1" hangingPunct="1">
              <a:buClr>
                <a:srgbClr val="33CC33"/>
              </a:buClr>
            </a:pPr>
            <a:r>
              <a:rPr lang="en-US" altLang="en-US">
                <a:solidFill>
                  <a:srgbClr val="FF9900"/>
                </a:solidFill>
                <a:cs typeface="Arial" panose="020B0604020202020204" pitchFamily="34" charset="0"/>
              </a:rPr>
              <a:t>Interact with only one or a few of the substrates </a:t>
            </a:r>
          </a:p>
          <a:p>
            <a:pPr algn="just" eaLnBrk="1" hangingPunct="1">
              <a:buClr>
                <a:srgbClr val="33CC33"/>
              </a:buClr>
            </a:pPr>
            <a:r>
              <a:rPr lang="en-US" altLang="en-US">
                <a:solidFill>
                  <a:schemeClr val="bg1"/>
                </a:solidFill>
                <a:cs typeface="Arial" panose="020B0604020202020204" pitchFamily="34" charset="0"/>
              </a:rPr>
              <a:t>Catalyze only one type of reaction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animEffect transition="in" filter="fade">
                                      <p:cBhvr>
                                        <p:cTn id="7" dur="1000"/>
                                        <p:tgtEl>
                                          <p:spTgt spid="243715">
                                            <p:txEl>
                                              <p:pRg st="0" end="0"/>
                                            </p:txEl>
                                          </p:spTgt>
                                        </p:tgtEl>
                                      </p:cBhvr>
                                    </p:animEffect>
                                    <p:anim calcmode="lin" valueType="num">
                                      <p:cBhvr>
                                        <p:cTn id="8" dur="1000" fill="hold"/>
                                        <p:tgtEl>
                                          <p:spTgt spid="2437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37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43715">
                                            <p:txEl>
                                              <p:pRg st="1" end="1"/>
                                            </p:txEl>
                                          </p:spTgt>
                                        </p:tgtEl>
                                        <p:attrNameLst>
                                          <p:attrName>style.visibility</p:attrName>
                                        </p:attrNameLst>
                                      </p:cBhvr>
                                      <p:to>
                                        <p:strVal val="visible"/>
                                      </p:to>
                                    </p:set>
                                    <p:animEffect transition="in" filter="fade">
                                      <p:cBhvr>
                                        <p:cTn id="14" dur="1000"/>
                                        <p:tgtEl>
                                          <p:spTgt spid="243715">
                                            <p:txEl>
                                              <p:pRg st="1" end="1"/>
                                            </p:txEl>
                                          </p:spTgt>
                                        </p:tgtEl>
                                      </p:cBhvr>
                                    </p:animEffect>
                                    <p:anim calcmode="lin" valueType="num">
                                      <p:cBhvr>
                                        <p:cTn id="15" dur="1000" fill="hold"/>
                                        <p:tgtEl>
                                          <p:spTgt spid="2437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37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43715">
                                            <p:txEl>
                                              <p:pRg st="2" end="2"/>
                                            </p:txEl>
                                          </p:spTgt>
                                        </p:tgtEl>
                                        <p:attrNameLst>
                                          <p:attrName>style.visibility</p:attrName>
                                        </p:attrNameLst>
                                      </p:cBhvr>
                                      <p:to>
                                        <p:strVal val="visible"/>
                                      </p:to>
                                    </p:set>
                                    <p:animEffect transition="in" filter="fade">
                                      <p:cBhvr>
                                        <p:cTn id="21" dur="1000"/>
                                        <p:tgtEl>
                                          <p:spTgt spid="243715">
                                            <p:txEl>
                                              <p:pRg st="2" end="2"/>
                                            </p:txEl>
                                          </p:spTgt>
                                        </p:tgtEl>
                                      </p:cBhvr>
                                    </p:animEffect>
                                    <p:anim calcmode="lin" valueType="num">
                                      <p:cBhvr>
                                        <p:cTn id="22" dur="1000" fill="hold"/>
                                        <p:tgtEl>
                                          <p:spTgt spid="2437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37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82ED90D-F3A9-4AD7-B7B0-FACF8A47BD24}"/>
              </a:ext>
            </a:extLst>
          </p:cNvPr>
          <p:cNvSpPr>
            <a:spLocks noGrp="1"/>
          </p:cNvSpPr>
          <p:nvPr>
            <p:ph type="title"/>
          </p:nvPr>
        </p:nvSpPr>
        <p:spPr/>
        <p:txBody>
          <a:bodyPr/>
          <a:lstStyle/>
          <a:p>
            <a:pPr eaLnBrk="1" hangingPunct="1"/>
            <a:r>
              <a:rPr lang="en-US" altLang="en-US">
                <a:solidFill>
                  <a:srgbClr val="FFFF00"/>
                </a:solidFill>
              </a:rPr>
              <a:t>Enzyme-substrate binding</a:t>
            </a:r>
          </a:p>
        </p:txBody>
      </p:sp>
      <p:sp>
        <p:nvSpPr>
          <p:cNvPr id="10243" name="Content Placeholder 2">
            <a:extLst>
              <a:ext uri="{FF2B5EF4-FFF2-40B4-BE49-F238E27FC236}">
                <a16:creationId xmlns:a16="http://schemas.microsoft.com/office/drawing/2014/main" id="{4AF90E37-B2B3-4A13-BDAF-22BD6C2DC174}"/>
              </a:ext>
            </a:extLst>
          </p:cNvPr>
          <p:cNvSpPr>
            <a:spLocks noGrp="1"/>
          </p:cNvSpPr>
          <p:nvPr>
            <p:ph idx="1"/>
          </p:nvPr>
        </p:nvSpPr>
        <p:spPr/>
        <p:txBody>
          <a:bodyPr rtlCol="0">
            <a:normAutofit/>
          </a:bodyPr>
          <a:lstStyle/>
          <a:p>
            <a:pPr eaLnBrk="1" fontAlgn="auto" hangingPunct="1">
              <a:spcAft>
                <a:spcPts val="0"/>
              </a:spcAft>
              <a:defRPr/>
            </a:pPr>
            <a:r>
              <a:rPr lang="en-US" dirty="0">
                <a:solidFill>
                  <a:schemeClr val="bg1"/>
                </a:solidFill>
              </a:rPr>
              <a:t>Two models have been proposed</a:t>
            </a:r>
          </a:p>
          <a:p>
            <a:pPr lvl="1" eaLnBrk="1" fontAlgn="auto" hangingPunct="1">
              <a:spcAft>
                <a:spcPts val="0"/>
              </a:spcAft>
              <a:defRPr/>
            </a:pPr>
            <a:r>
              <a:rPr lang="en-US" dirty="0">
                <a:solidFill>
                  <a:schemeClr val="accent4"/>
                </a:solidFill>
              </a:rPr>
              <a:t>Lock and key binding</a:t>
            </a:r>
          </a:p>
          <a:p>
            <a:pPr lvl="1" eaLnBrk="1" fontAlgn="auto" hangingPunct="1">
              <a:spcAft>
                <a:spcPts val="0"/>
              </a:spcAft>
              <a:defRPr/>
            </a:pPr>
            <a:r>
              <a:rPr lang="en-US" dirty="0">
                <a:solidFill>
                  <a:schemeClr val="accent4"/>
                </a:solidFill>
              </a:rPr>
              <a:t>Induced fit binding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11266" name="Picture 4">
            <a:extLst>
              <a:ext uri="{FF2B5EF4-FFF2-40B4-BE49-F238E27FC236}">
                <a16:creationId xmlns:a16="http://schemas.microsoft.com/office/drawing/2014/main" id="{78C4986A-9E0F-4274-9663-293CD675087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476875" y="1600200"/>
            <a:ext cx="3209925" cy="4525963"/>
          </a:xfrm>
        </p:spPr>
      </p:pic>
      <p:sp>
        <p:nvSpPr>
          <p:cNvPr id="5" name="Footer Placeholder 3">
            <a:extLst>
              <a:ext uri="{FF2B5EF4-FFF2-40B4-BE49-F238E27FC236}">
                <a16:creationId xmlns:a16="http://schemas.microsoft.com/office/drawing/2014/main" id="{A73C3350-FE9F-48F8-962A-D5EB156CCBBA}"/>
              </a:ext>
            </a:extLst>
          </p:cNvPr>
          <p:cNvSpPr>
            <a:spLocks noGrp="1"/>
          </p:cNvSpPr>
          <p:nvPr>
            <p:ph type="ftr" sz="quarter" idx="11"/>
          </p:nvPr>
        </p:nvSpPr>
        <p:spPr>
          <a:xfrm>
            <a:off x="6248400" y="6356350"/>
            <a:ext cx="2895600" cy="365125"/>
          </a:xfrm>
        </p:spPr>
        <p:txBody>
          <a:bodyPr/>
          <a:lstStyle/>
          <a:p>
            <a:pPr>
              <a:defRPr/>
            </a:pPr>
            <a:r>
              <a:rPr lang="en-US" dirty="0" err="1"/>
              <a:t>Voet</a:t>
            </a:r>
            <a:r>
              <a:rPr lang="en-US" dirty="0"/>
              <a:t> </a:t>
            </a:r>
            <a:r>
              <a:rPr lang="en-US" i="1" dirty="0"/>
              <a:t>Biochemistry</a:t>
            </a:r>
            <a:r>
              <a:rPr lang="en-US" dirty="0"/>
              <a:t> 3e</a:t>
            </a:r>
          </a:p>
          <a:p>
            <a:pPr>
              <a:defRPr/>
            </a:pPr>
            <a:r>
              <a:rPr lang="en-US" dirty="0"/>
              <a:t>© 2004 John Wiley &amp; Sons, Inc.</a:t>
            </a:r>
          </a:p>
        </p:txBody>
      </p:sp>
      <p:sp>
        <p:nvSpPr>
          <p:cNvPr id="11268" name="Text Box 3">
            <a:extLst>
              <a:ext uri="{FF2B5EF4-FFF2-40B4-BE49-F238E27FC236}">
                <a16:creationId xmlns:a16="http://schemas.microsoft.com/office/drawing/2014/main" id="{2688A234-6099-4C81-BD7E-C1889C1845B0}"/>
              </a:ext>
            </a:extLst>
          </p:cNvPr>
          <p:cNvSpPr txBox="1">
            <a:spLocks noChangeArrowheads="1"/>
          </p:cNvSpPr>
          <p:nvPr/>
        </p:nvSpPr>
        <p:spPr bwMode="auto">
          <a:xfrm rot="-5400000">
            <a:off x="5097462" y="4749801"/>
            <a:ext cx="8366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b="1">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b="1">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b="1">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9pPr>
          </a:lstStyle>
          <a:p>
            <a:pPr>
              <a:spcBef>
                <a:spcPct val="0"/>
              </a:spcBef>
              <a:buFontTx/>
              <a:buNone/>
            </a:pPr>
            <a:r>
              <a:rPr lang="en-US" altLang="en-US" sz="1000" b="0"/>
              <a:t>Page 460</a:t>
            </a:r>
            <a:endParaRPr lang="en-US" altLang="en-US" sz="1000" b="0">
              <a:latin typeface="Times" panose="02020603050405020304" pitchFamily="18" charset="0"/>
            </a:endParaRPr>
          </a:p>
        </p:txBody>
      </p:sp>
      <p:sp>
        <p:nvSpPr>
          <p:cNvPr id="11269" name="TextBox 5">
            <a:extLst>
              <a:ext uri="{FF2B5EF4-FFF2-40B4-BE49-F238E27FC236}">
                <a16:creationId xmlns:a16="http://schemas.microsoft.com/office/drawing/2014/main" id="{0CD82885-A1FE-4CBD-975E-73F3971A9D97}"/>
              </a:ext>
            </a:extLst>
          </p:cNvPr>
          <p:cNvSpPr txBox="1">
            <a:spLocks noChangeArrowheads="1"/>
          </p:cNvSpPr>
          <p:nvPr/>
        </p:nvSpPr>
        <p:spPr bwMode="auto">
          <a:xfrm>
            <a:off x="1223963" y="228600"/>
            <a:ext cx="649128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b="1">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b="1">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b="1">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9pPr>
          </a:lstStyle>
          <a:p>
            <a:pPr eaLnBrk="1" hangingPunct="1">
              <a:spcBef>
                <a:spcPct val="0"/>
              </a:spcBef>
              <a:buFontTx/>
              <a:buNone/>
            </a:pPr>
            <a:r>
              <a:rPr lang="en-US" altLang="en-US" sz="4800">
                <a:solidFill>
                  <a:srgbClr val="FFFF00"/>
                </a:solidFill>
              </a:rPr>
              <a:t>Lock and key binding</a:t>
            </a:r>
          </a:p>
          <a:p>
            <a:pPr eaLnBrk="1" hangingPunct="1">
              <a:spcBef>
                <a:spcPct val="0"/>
              </a:spcBef>
              <a:buFontTx/>
              <a:buNone/>
            </a:pPr>
            <a:endParaRPr lang="en-US" altLang="en-US" sz="4800">
              <a:solidFill>
                <a:srgbClr val="FFFF00"/>
              </a:solidFill>
            </a:endParaRPr>
          </a:p>
        </p:txBody>
      </p:sp>
      <p:sp>
        <p:nvSpPr>
          <p:cNvPr id="11270" name="TextBox 6">
            <a:extLst>
              <a:ext uri="{FF2B5EF4-FFF2-40B4-BE49-F238E27FC236}">
                <a16:creationId xmlns:a16="http://schemas.microsoft.com/office/drawing/2014/main" id="{A2171D61-6CDF-453A-B73D-C7F37E5F1050}"/>
              </a:ext>
            </a:extLst>
          </p:cNvPr>
          <p:cNvSpPr txBox="1">
            <a:spLocks noChangeArrowheads="1"/>
          </p:cNvSpPr>
          <p:nvPr/>
        </p:nvSpPr>
        <p:spPr bwMode="auto">
          <a:xfrm>
            <a:off x="304800" y="2462213"/>
            <a:ext cx="5181600"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defRPr>
            </a:lvl1pPr>
            <a:lvl2pPr>
              <a:spcBef>
                <a:spcPct val="20000"/>
              </a:spcBef>
              <a:buFont typeface="Arial" panose="020B0604020202020204" pitchFamily="34" charset="0"/>
              <a:buChar char="–"/>
              <a:defRPr sz="2800" b="1">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b="1">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b="1">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Arial" panose="020B0604020202020204" pitchFamily="34" charset="0"/>
              </a:defRPr>
            </a:lvl9pPr>
          </a:lstStyle>
          <a:p>
            <a:pPr marL="0" lvl="1" eaLnBrk="1" hangingPunct="1">
              <a:spcBef>
                <a:spcPct val="0"/>
              </a:spcBef>
              <a:buFontTx/>
              <a:buNone/>
            </a:pPr>
            <a:r>
              <a:rPr lang="en-US" altLang="en-US" sz="3200">
                <a:solidFill>
                  <a:schemeClr val="bg1"/>
                </a:solidFill>
              </a:rPr>
              <a:t>The enzyme has an active site that fits the exact dimensions of the substrate</a:t>
            </a:r>
          </a:p>
          <a:p>
            <a:pPr eaLnBrk="1" hangingPunct="1">
              <a:spcBef>
                <a:spcPct val="0"/>
              </a:spcBef>
              <a:buFontTx/>
              <a:buNone/>
            </a:pPr>
            <a:endParaRPr lang="en-US" altLang="en-US" sz="1800">
              <a:solidFill>
                <a:schemeClr val="bg1"/>
              </a:solidFill>
            </a:endParaRPr>
          </a:p>
        </p:txBody>
      </p:sp>
    </p:spTree>
  </p:cSld>
  <p:clrMapOvr>
    <a:masterClrMapping/>
  </p:clrMapOvr>
  <p:transition/>
</p:sld>
</file>

<file path=ppt/theme/theme1.xml><?xml version="1.0" encoding="utf-8"?>
<a:theme xmlns:a="http://schemas.openxmlformats.org/drawingml/2006/main" name="Office Theme">
  <a:themeElements>
    <a:clrScheme name="Bubbles">
      <a:dk1>
        <a:srgbClr val="0C002C"/>
      </a:dk1>
      <a:lt1>
        <a:srgbClr val="FFFFFF"/>
      </a:lt1>
      <a:dk2>
        <a:srgbClr val="236626"/>
      </a:dk2>
      <a:lt2>
        <a:srgbClr val="D7C8FE"/>
      </a:lt2>
      <a:accent1>
        <a:srgbClr val="4203E7"/>
      </a:accent1>
      <a:accent2>
        <a:srgbClr val="842F73"/>
      </a:accent2>
      <a:accent3>
        <a:srgbClr val="7532A8"/>
      </a:accent3>
      <a:accent4>
        <a:srgbClr val="F7A107"/>
      </a:accent4>
      <a:accent5>
        <a:srgbClr val="C86DCF"/>
      </a:accent5>
      <a:accent6>
        <a:srgbClr val="E6B500"/>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TotalTime>
  <Words>1227</Words>
  <Application>Microsoft Office PowerPoint</Application>
  <PresentationFormat>On-screen Show (4:3)</PresentationFormat>
  <Paragraphs>150</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Enzymes and Coenzymes I</vt:lpstr>
      <vt:lpstr>What are Enzymes?</vt:lpstr>
      <vt:lpstr>PowerPoint Presentation</vt:lpstr>
      <vt:lpstr>Properties of Enzymes</vt:lpstr>
      <vt:lpstr>Structure of trypsin enzyme</vt:lpstr>
      <vt:lpstr>An enzyme with its active site</vt:lpstr>
      <vt:lpstr>Enzyme specificity</vt:lpstr>
      <vt:lpstr>Enzyme-substrate binding</vt:lpstr>
      <vt:lpstr>PowerPoint Presentation</vt:lpstr>
      <vt:lpstr>Induced fit binding</vt:lpstr>
      <vt:lpstr>Classification of Enzymes</vt:lpstr>
      <vt:lpstr>Enzyme nomenclature (Naming)</vt:lpstr>
      <vt:lpstr>Holoenzymes</vt:lpstr>
      <vt:lpstr>Cofactors and Coenzymes</vt:lpstr>
      <vt:lpstr>Coenzymes</vt:lpstr>
      <vt:lpstr>Ribozymes, Isoenzymes and zymogens</vt:lpstr>
      <vt:lpstr>Enzymes decrease activation energy of a reaction</vt:lpstr>
      <vt:lpstr>PowerPoint Presentation</vt:lpstr>
      <vt:lpstr>The effect of a catalyst on the transition state diagram of a reaction</vt:lpstr>
      <vt:lpstr>Enzyme Activity or Velocity</vt:lpstr>
      <vt:lpstr>Factors that affect enzyme activity</vt:lpstr>
      <vt:lpstr>Factors that affect enzyme activity</vt:lpstr>
      <vt:lpstr>Effect of pH on the initial rate of the reaction catalyzed by most enzymes (the bell-shaped curve)</vt:lpstr>
      <vt:lpstr>Factors that affect enzyme activity</vt:lpstr>
      <vt:lpstr>Enzyme kinetics</vt:lpstr>
      <vt:lpstr>PowerPoint Presentation</vt:lpstr>
      <vt:lpstr>Initial rate of enzyme reaction</vt:lpstr>
      <vt:lpstr>PowerPoint Presentation</vt:lpstr>
      <vt:lpstr>Michaelis Menten Equation</vt:lpstr>
      <vt:lpstr>Initial velocity vo of a simple Michaelis–Menten reaction versus the substrate concentration[S]</vt:lpstr>
      <vt:lpstr>Km (Michaelis Constant)</vt:lpstr>
      <vt:lpstr>PowerPoint Presentation</vt:lpstr>
      <vt:lpstr>Lineweaver-Burk plot</vt:lpstr>
      <vt:lpstr>Initial velocity vo of a simple Michaelis–Menten reaction versus the substrate concentration[S]</vt:lpstr>
      <vt:lpstr>Lineweaver-Burk plot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ddf</dc:creator>
  <cp:lastModifiedBy>RAHAF Ali</cp:lastModifiedBy>
  <cp:revision>22</cp:revision>
  <dcterms:created xsi:type="dcterms:W3CDTF">2010-10-18T20:49:31Z</dcterms:created>
  <dcterms:modified xsi:type="dcterms:W3CDTF">2021-09-26T06:30:27Z</dcterms:modified>
</cp:coreProperties>
</file>