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26"/>
  </p:notesMasterIdLst>
  <p:sldIdLst>
    <p:sldId id="282" r:id="rId2"/>
    <p:sldId id="297" r:id="rId3"/>
    <p:sldId id="283" r:id="rId4"/>
    <p:sldId id="285" r:id="rId5"/>
    <p:sldId id="259" r:id="rId6"/>
    <p:sldId id="260" r:id="rId7"/>
    <p:sldId id="261" r:id="rId8"/>
    <p:sldId id="258" r:id="rId9"/>
    <p:sldId id="263" r:id="rId10"/>
    <p:sldId id="286" r:id="rId11"/>
    <p:sldId id="287" r:id="rId12"/>
    <p:sldId id="266" r:id="rId13"/>
    <p:sldId id="268" r:id="rId14"/>
    <p:sldId id="284" r:id="rId15"/>
    <p:sldId id="288" r:id="rId16"/>
    <p:sldId id="291" r:id="rId17"/>
    <p:sldId id="289" r:id="rId18"/>
    <p:sldId id="290" r:id="rId19"/>
    <p:sldId id="292" r:id="rId20"/>
    <p:sldId id="276" r:id="rId21"/>
    <p:sldId id="299" r:id="rId22"/>
    <p:sldId id="298" r:id="rId23"/>
    <p:sldId id="300" r:id="rId24"/>
    <p:sldId id="293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presProps" Target="presProps.xml" /><Relationship Id="rId30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36A01A7-9B58-4145-8C96-CB635EB49A9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E348B2-07E0-42D9-8E3B-B6D14D2182A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7F3E52E-C2D9-4C8E-9F0D-B6FADD0DB1A1}" type="datetimeFigureOut">
              <a:rPr lang="en-US" altLang="en-US"/>
              <a:pPr>
                <a:defRPr/>
              </a:pPr>
              <a:t>10/4/2021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7D98936-F439-4A2A-8696-1B837EEB0A2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19EB86E-E72E-4FF2-A480-7DB454C055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728631-FC2E-403A-8C3E-5657EEB4F3D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82A673-5AE3-40DB-8615-733DFDCC5A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064E286-332C-4519-B776-53C28E403C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5376BA09-B3EE-4A5B-8AD1-ABF3AAD74EF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3FC4AB89-7400-4DF4-AC9D-66A82F5F87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33E7317C-66C2-4757-93D5-70081EAEE1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F03E836-1B4F-47FD-845F-FC8C0A0D745A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80DAEE10-069D-4813-9404-3CCA217A864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58413925-EBC6-4115-B959-99F45B34EE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EC6183EE-CFAA-4DAE-8A8D-B21920C1E1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3202856-BDA7-4B8F-86AA-C56268C3B282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5023F72F-37A5-498A-A6BF-76333B28995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CA48D9E5-CB03-4B48-9E0C-3ADB29BCED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Eplain what</a:t>
            </a: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34EA780A-3F99-4246-8BBF-9EFC0A0F37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C522724-B4B9-49A9-8AC1-19B6EFCD5107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1E0C27BE-80ED-4405-AFC5-4281F108628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A77C371E-E461-4360-A880-7A911E3593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6CFFD410-E43D-4FEB-908A-CEF4E5D324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4F5CF07-517B-4D5E-8CC8-B512EBCA792C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46D3E78D-BFEE-4D42-9E20-9679406A22B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9B919646-F772-4402-B700-158783BE2F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F5E29B68-D8CE-4E0D-A1F9-9BA5D15C8A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B17717B-D437-47B8-81A2-6DDECFBC0C65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9B200DEF-38A0-49BF-934C-5A6C9F6719F6}"/>
              </a:ext>
            </a:extLst>
          </p:cNvPr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>
            <a:extLst>
              <a:ext uri="{FF2B5EF4-FFF2-40B4-BE49-F238E27FC236}">
                <a16:creationId xmlns:a16="http://schemas.microsoft.com/office/drawing/2014/main" id="{6F477365-F344-4483-8EB2-3C72348BCCE0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>
              <a:extLst>
                <a:ext uri="{FF2B5EF4-FFF2-40B4-BE49-F238E27FC236}">
                  <a16:creationId xmlns:a16="http://schemas.microsoft.com/office/drawing/2014/main" id="{467DC2F1-C956-4209-BF7C-9E00607D72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7" name="Freeform 18">
              <a:extLst>
                <a:ext uri="{FF2B5EF4-FFF2-40B4-BE49-F238E27FC236}">
                  <a16:creationId xmlns:a16="http://schemas.microsoft.com/office/drawing/2014/main" id="{0196D7FF-5D35-477A-8914-A18A97FD61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9108074 w 5760"/>
                <a:gd name="T3" fmla="*/ 0 h 528"/>
                <a:gd name="T4" fmla="*/ 9108074 w 5760"/>
                <a:gd name="T5" fmla="*/ 838869 h 528"/>
                <a:gd name="T6" fmla="*/ 7590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9">
              <a:extLst>
                <a:ext uri="{FF2B5EF4-FFF2-40B4-BE49-F238E27FC236}">
                  <a16:creationId xmlns:a16="http://schemas.microsoft.com/office/drawing/2014/main" id="{7B71163D-B57E-4818-95D4-62D7301571AA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6B463B6-0485-40C1-A52B-9BF60735CC67}"/>
                </a:ext>
              </a:extLst>
            </p:cNvPr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>
            <a:extLst>
              <a:ext uri="{FF2B5EF4-FFF2-40B4-BE49-F238E27FC236}">
                <a16:creationId xmlns:a16="http://schemas.microsoft.com/office/drawing/2014/main" id="{6EAC0CAC-2A42-4AC4-B76F-154A869FF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14F1CD7-74A2-44DD-B03D-9B50DDCA8D1E}" type="datetimeFigureOut">
              <a:rPr lang="en-US" altLang="en-US"/>
              <a:pPr>
                <a:defRPr/>
              </a:pPr>
              <a:t>10/4/2021</a:t>
            </a:fld>
            <a:endParaRPr lang="en-US" altLang="en-US"/>
          </a:p>
        </p:txBody>
      </p:sp>
      <p:sp>
        <p:nvSpPr>
          <p:cNvPr id="12" name="Footer Placeholder 18">
            <a:extLst>
              <a:ext uri="{FF2B5EF4-FFF2-40B4-BE49-F238E27FC236}">
                <a16:creationId xmlns:a16="http://schemas.microsoft.com/office/drawing/2014/main" id="{E3E316BC-5281-4D43-AE8A-746D82ED0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>
            <a:extLst>
              <a:ext uri="{FF2B5EF4-FFF2-40B4-BE49-F238E27FC236}">
                <a16:creationId xmlns:a16="http://schemas.microsoft.com/office/drawing/2014/main" id="{F269B7E7-D86F-448F-AEBE-165B78FA0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FCC6CAE-4F30-4EBA-8F30-F3E2D56EA6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1388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9CB7032B-A3DC-4410-A344-63DAABB51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F2508-8678-453F-B060-050F309AFC24}" type="datetimeFigureOut">
              <a:rPr lang="en-US" altLang="en-US"/>
              <a:pPr>
                <a:defRPr/>
              </a:pPr>
              <a:t>10/4/2021</a:t>
            </a:fld>
            <a:endParaRPr lang="en-US" alt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637EAF5A-E96F-4FC3-AA2E-634AAB5F6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CC69ACB8-0F03-4C49-B7AC-0EEDBDEE5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D4127-4F69-4C99-A749-AAE717E498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5954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F9A8CE1B-2C21-42FC-B584-FF7BCCB0D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645E3-68A9-468D-BD75-33C0BF364198}" type="datetimeFigureOut">
              <a:rPr lang="en-US" altLang="en-US"/>
              <a:pPr>
                <a:defRPr/>
              </a:pPr>
              <a:t>10/4/2021</a:t>
            </a:fld>
            <a:endParaRPr lang="en-US" alt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9FA6EF93-BAF8-479C-8921-B3DD0E6A2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B18D7005-AFEC-4D1A-8DE4-3687C6D31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804A5-C70B-49B0-916E-AE4EFE255C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61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59D1E295-D4FE-44B6-88F9-4A9D1863E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3E3FF-DDE8-4F01-BE7E-DACD94389B94}" type="datetimeFigureOut">
              <a:rPr lang="en-US" altLang="en-US"/>
              <a:pPr>
                <a:defRPr/>
              </a:pPr>
              <a:t>10/4/2021</a:t>
            </a:fld>
            <a:endParaRPr lang="en-US" alt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933D857F-3594-43CB-8344-6A0BFA1F8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ED241E4C-505C-4E43-B186-3CD6BBB5E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CE248-9FFE-430C-8511-69C9047E5D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508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>
            <a:extLst>
              <a:ext uri="{FF2B5EF4-FFF2-40B4-BE49-F238E27FC236}">
                <a16:creationId xmlns:a16="http://schemas.microsoft.com/office/drawing/2014/main" id="{FA609E18-54E2-4BCB-A41D-1F0E2946A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Chevron 15">
            <a:extLst>
              <a:ext uri="{FF2B5EF4-FFF2-40B4-BE49-F238E27FC236}">
                <a16:creationId xmlns:a16="http://schemas.microsoft.com/office/drawing/2014/main" id="{CDB5411E-89A1-4CB4-9970-2BF4F8201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0899862-9E08-4FC1-B42E-59050D70B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265E7C-9DCE-45B1-93CA-7923D2D46776}" type="datetimeFigureOut">
              <a:rPr lang="en-US" altLang="en-US"/>
              <a:pPr>
                <a:defRPr/>
              </a:pPr>
              <a:t>10/4/2021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56D04B0-2881-4B6B-8C56-52328CC01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3A938F9-AA7B-4868-B80A-FC59A24F9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AF7EEC-7550-49DC-932D-D4BF0E4DC6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4400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AD11D340-66C2-469F-A1CC-6BC767FFE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108E6-CDD9-4FC4-B2A7-AEF8C0511103}" type="datetimeFigureOut">
              <a:rPr lang="en-US" altLang="en-US"/>
              <a:pPr>
                <a:defRPr/>
              </a:pPr>
              <a:t>10/4/2021</a:t>
            </a:fld>
            <a:endParaRPr lang="en-US" alt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C8AFCDB4-68B1-44A9-BC7E-56C132AB2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82DDB408-7117-4583-AB83-1E5515162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43B26-6654-4CB9-A5AD-932EF51584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7511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6A06D5-6515-4F24-9EC9-B25047CCD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69C5C3-D587-4F24-995F-DCECF6B72BA8}" type="datetimeFigureOut">
              <a:rPr lang="en-US" altLang="en-US"/>
              <a:pPr>
                <a:defRPr/>
              </a:pPr>
              <a:t>10/4/2021</a:t>
            </a:fld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0DDA3B-5518-4368-9893-6F0179128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A5882A-8430-4C7F-8A0F-3899ABE04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3DBA27-69A2-497F-B564-41FEF4465C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465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A579B144-99AB-495A-8682-A8BDE1E08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A22DC-E7C7-44E4-ADA1-CB9EB6FCAA73}" type="datetimeFigureOut">
              <a:rPr lang="en-US" altLang="en-US"/>
              <a:pPr>
                <a:defRPr/>
              </a:pPr>
              <a:t>10/4/2021</a:t>
            </a:fld>
            <a:endParaRPr lang="en-US" altLang="en-US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DDB5E076-0206-478E-A74D-D2C6BED75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DCDEF612-3AF0-4341-9F2D-D41AB1245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B2E61-7248-4062-A254-1BE26ABE96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9455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EBE8F032-46F5-42D6-932D-1833A271F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48263-C09D-4422-8D4C-949A82DF930D}" type="datetimeFigureOut">
              <a:rPr lang="en-US" altLang="en-US"/>
              <a:pPr>
                <a:defRPr/>
              </a:pPr>
              <a:t>10/4/2021</a:t>
            </a:fld>
            <a:endParaRPr lang="en-US" alt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844454FF-F768-407E-AABD-2695AA13B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BD01BB63-692F-459D-BABC-CD37148DF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F1056-6C84-4BFD-9159-D72215AA5E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5482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68C8A8-5B55-4AF8-8A97-07A4C743C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390AEA-961F-4330-8475-8C152A96BB8D}" type="datetimeFigureOut">
              <a:rPr lang="en-US" altLang="en-US"/>
              <a:pPr>
                <a:defRPr/>
              </a:pPr>
              <a:t>10/4/2021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B61EC3-C9CF-4F5D-9D5F-BA47CCB42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A4FFA8-50B7-4B53-A2CA-EC2C54E85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233DEE-FEE1-463C-8089-C5E2611C18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005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>
            <a:extLst>
              <a:ext uri="{FF2B5EF4-FFF2-40B4-BE49-F238E27FC236}">
                <a16:creationId xmlns:a16="http://schemas.microsoft.com/office/drawing/2014/main" id="{70A6557E-95F2-49A2-B8A1-A6D7401D99BD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Freeform 15">
            <a:extLst>
              <a:ext uri="{FF2B5EF4-FFF2-40B4-BE49-F238E27FC236}">
                <a16:creationId xmlns:a16="http://schemas.microsoft.com/office/drawing/2014/main" id="{F9513ACE-797B-45E0-9CD1-A4482980BE64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28A56EF2-1174-4ECB-92EF-9FF590297B6B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D0A75BA-96A2-4783-887D-FDC4D117ABDE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>
            <a:extLst>
              <a:ext uri="{FF2B5EF4-FFF2-40B4-BE49-F238E27FC236}">
                <a16:creationId xmlns:a16="http://schemas.microsoft.com/office/drawing/2014/main" id="{B4729D51-1826-4080-A965-1259CF7B4F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Chevron 20">
            <a:extLst>
              <a:ext uri="{FF2B5EF4-FFF2-40B4-BE49-F238E27FC236}">
                <a16:creationId xmlns:a16="http://schemas.microsoft.com/office/drawing/2014/main" id="{14E2CD3F-A998-44EF-B087-169A492E6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648E27F2-C9F2-4CE0-919B-BCAEE7DAB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AF171B-2F63-48B1-8651-D93B0E4378FE}" type="datetimeFigureOut">
              <a:rPr lang="en-US" altLang="en-US"/>
              <a:pPr>
                <a:defRPr/>
              </a:pPr>
              <a:t>10/4/2021</a:t>
            </a:fld>
            <a:endParaRPr lang="en-US" altLang="en-US"/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73408FD3-7E12-4278-BEDA-DAC3ADC61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A0032C39-3A8E-4CF6-A168-CED7B1742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0999F9-9D17-444D-ACDE-549F9A03F7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902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D3F76097-D93B-494D-9718-5EEFA94DC452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27" name="Freeform 11">
            <a:extLst>
              <a:ext uri="{FF2B5EF4-FFF2-40B4-BE49-F238E27FC236}">
                <a16:creationId xmlns:a16="http://schemas.microsoft.com/office/drawing/2014/main" id="{D6706689-38E9-4486-AF35-FE4F32A5F132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0E14334D-E140-4885-B362-CEA3816C8BE2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184B459-4B3F-46C1-B26A-15F8F92B669C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C9EE0D5F-8143-47F2-AA1D-5368A062F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>
            <a:extLst>
              <a:ext uri="{FF2B5EF4-FFF2-40B4-BE49-F238E27FC236}">
                <a16:creationId xmlns:a16="http://schemas.microsoft.com/office/drawing/2014/main" id="{F8A046FC-2562-437A-84D4-2DC4F4C166D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D74EB60-2001-40B9-83B5-8A07DEF85D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 smtClean="0"/>
            </a:lvl1pPr>
          </a:lstStyle>
          <a:p>
            <a:pPr>
              <a:defRPr/>
            </a:pPr>
            <a:fld id="{07B51E5A-FE2F-4453-9144-A1F05092E45A}" type="datetimeFigureOut">
              <a:rPr lang="en-US" altLang="en-US"/>
              <a:pPr>
                <a:defRPr/>
              </a:pPr>
              <a:t>10/4/2021</a:t>
            </a:fld>
            <a:endParaRPr lang="en-US" alt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AAFCA190-B4FD-4B8C-A9AE-A3B2956D63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37174D12-98F1-40D3-B1AB-B96E45E008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50B48BE1-CA15-47A2-8111-D6CBF9FA4B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57" r:id="rId2"/>
    <p:sldLayoutId id="2147483864" r:id="rId3"/>
    <p:sldLayoutId id="2147483858" r:id="rId4"/>
    <p:sldLayoutId id="2147483865" r:id="rId5"/>
    <p:sldLayoutId id="2147483859" r:id="rId6"/>
    <p:sldLayoutId id="2147483860" r:id="rId7"/>
    <p:sldLayoutId id="2147483866" r:id="rId8"/>
    <p:sldLayoutId id="2147483867" r:id="rId9"/>
    <p:sldLayoutId id="2147483861" r:id="rId10"/>
    <p:sldLayoutId id="21474838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MS PGothic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MS PGothic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MS PGothic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MS PGothic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6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5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6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6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6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6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A3E1A-0078-4125-93C2-299B2FE21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829761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>
                <a:ea typeface="+mj-ea"/>
              </a:rPr>
              <a:t>Metabolism: Anabolism and Catabolism </a:t>
            </a:r>
          </a:p>
        </p:txBody>
      </p:sp>
      <p:sp>
        <p:nvSpPr>
          <p:cNvPr id="7171" name="Subtitle 3">
            <a:extLst>
              <a:ext uri="{FF2B5EF4-FFF2-40B4-BE49-F238E27FC236}">
                <a16:creationId xmlns:a16="http://schemas.microsoft.com/office/drawing/2014/main" id="{9AD45D44-E74C-4326-BC06-96C2F6799B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124200"/>
            <a:ext cx="7772400" cy="1504950"/>
          </a:xfrm>
        </p:spPr>
        <p:txBody>
          <a:bodyPr/>
          <a:lstStyle/>
          <a:p>
            <a:pPr marR="0" algn="ctr" eaLnBrk="1" hangingPunct="1">
              <a:defRPr/>
            </a:pPr>
            <a:r>
              <a:rPr lang="en-US" b="1" dirty="0">
                <a:solidFill>
                  <a:schemeClr val="accent5"/>
                </a:solidFill>
                <a:ea typeface="+mn-ea"/>
              </a:rPr>
              <a:t>By</a:t>
            </a:r>
          </a:p>
          <a:p>
            <a:pPr marR="0" algn="ctr" eaLnBrk="1" hangingPunct="1">
              <a:defRPr/>
            </a:pPr>
            <a:r>
              <a:rPr lang="en-US" b="1" dirty="0">
                <a:solidFill>
                  <a:srgbClr val="C00000"/>
                </a:solidFill>
                <a:ea typeface="+mn-ea"/>
              </a:rPr>
              <a:t>Dr. </a:t>
            </a:r>
            <a:r>
              <a:rPr lang="en-US" b="1" dirty="0" err="1">
                <a:solidFill>
                  <a:srgbClr val="C00000"/>
                </a:solidFill>
                <a:ea typeface="+mn-ea"/>
              </a:rPr>
              <a:t>Sumbul</a:t>
            </a:r>
            <a:r>
              <a:rPr lang="en-US" b="1" dirty="0">
                <a:solidFill>
                  <a:srgbClr val="C00000"/>
                </a:solidFill>
                <a:ea typeface="+mn-ea"/>
              </a:rPr>
              <a:t> </a:t>
            </a:r>
            <a:r>
              <a:rPr lang="en-US" b="1" dirty="0" err="1">
                <a:solidFill>
                  <a:srgbClr val="C00000"/>
                </a:solidFill>
                <a:ea typeface="+mn-ea"/>
              </a:rPr>
              <a:t>Fatma</a:t>
            </a:r>
            <a:endParaRPr lang="en-US" b="1" dirty="0">
              <a:solidFill>
                <a:srgbClr val="C00000"/>
              </a:solidFill>
              <a:ea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61071467-2EB1-42A6-9AB6-CF19F17608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3716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Anabolic Pathways</a:t>
            </a:r>
            <a:endParaRPr lang="en-US" sz="4400" baseline="30000" dirty="0">
              <a:solidFill>
                <a:schemeClr val="tx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387" name="Text Box 10">
            <a:extLst>
              <a:ext uri="{FF2B5EF4-FFF2-40B4-BE49-F238E27FC236}">
                <a16:creationId xmlns:a16="http://schemas.microsoft.com/office/drawing/2014/main" id="{A260E017-FB24-409B-9407-5A3427E6B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057400"/>
            <a:ext cx="82296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00000"/>
              </a:buClr>
              <a:buSzTx/>
              <a:buFont typeface="Wingdings" panose="05000000000000000000" pitchFamily="2" charset="2"/>
              <a:buChar char="Ø"/>
            </a:pPr>
            <a:r>
              <a:rPr lang="en-US" altLang="en-US" sz="3600" b="1">
                <a:latin typeface="Arial" panose="020B0604020202020204" pitchFamily="34" charset="0"/>
              </a:rPr>
              <a:t> Precursor molecules into complex  	molecules</a:t>
            </a:r>
          </a:p>
          <a:p>
            <a:pPr eaLnBrk="1" hangingPunct="1">
              <a:spcBef>
                <a:spcPct val="0"/>
              </a:spcBef>
              <a:buClr>
                <a:srgbClr val="C00000"/>
              </a:buClr>
              <a:buSzTx/>
              <a:buFont typeface="Wingdings" panose="05000000000000000000" pitchFamily="2" charset="2"/>
              <a:buChar char="Ø"/>
            </a:pPr>
            <a:endParaRPr lang="en-US" altLang="en-US" sz="36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00000"/>
              </a:buClr>
              <a:buSzTx/>
              <a:buFont typeface="Wingdings" panose="05000000000000000000" pitchFamily="2" charset="2"/>
              <a:buChar char="Ø"/>
            </a:pPr>
            <a:r>
              <a:rPr lang="en-US" altLang="en-US" sz="3600" b="1">
                <a:latin typeface="Arial" panose="020B0604020202020204" pitchFamily="34" charset="0"/>
              </a:rPr>
              <a:t> Endergonic reactions require ATP</a:t>
            </a:r>
          </a:p>
          <a:p>
            <a:pPr eaLnBrk="1" hangingPunct="1">
              <a:spcBef>
                <a:spcPct val="0"/>
              </a:spcBef>
              <a:buClr>
                <a:srgbClr val="C00000"/>
              </a:buClr>
              <a:buSzTx/>
              <a:buFont typeface="Wingdings" panose="05000000000000000000" pitchFamily="2" charset="2"/>
              <a:buChar char="Ø"/>
            </a:pPr>
            <a:endParaRPr lang="en-US" altLang="en-US" sz="36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00000"/>
              </a:buClr>
              <a:buSzTx/>
              <a:buFont typeface="Wingdings" panose="05000000000000000000" pitchFamily="2" charset="2"/>
              <a:buChar char="Ø"/>
            </a:pPr>
            <a:r>
              <a:rPr lang="en-US" altLang="en-US" sz="3600" b="1">
                <a:latin typeface="Arial" panose="020B0604020202020204" pitchFamily="34" charset="0"/>
              </a:rPr>
              <a:t> Divergent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7437F3E-E822-480F-8B1F-B39D56152E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990600"/>
          </a:xfrm>
          <a:solidFill>
            <a:schemeClr val="bg1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5"/>
                </a:solidFill>
                <a:latin typeface="Impact" pitchFamily="42" charset="0"/>
                <a:ea typeface="+mj-ea"/>
              </a:rPr>
              <a:t>Catabolism Vs Anabolism</a:t>
            </a:r>
            <a:endParaRPr lang="en-US" sz="4800" baseline="30000" dirty="0">
              <a:solidFill>
                <a:schemeClr val="accent5"/>
              </a:solidFill>
              <a:latin typeface="Impact" pitchFamily="42" charset="0"/>
              <a:ea typeface="+mj-ea"/>
            </a:endParaRPr>
          </a:p>
        </p:txBody>
      </p:sp>
      <p:pic>
        <p:nvPicPr>
          <p:cNvPr id="20483" name="Picture 4" descr="C:\My Documents\My Pictures\08_004.jpg">
            <a:extLst>
              <a:ext uri="{FF2B5EF4-FFF2-40B4-BE49-F238E27FC236}">
                <a16:creationId xmlns:a16="http://schemas.microsoft.com/office/drawing/2014/main" id="{1DCA7622-FFAF-4626-A6DD-0F9B580528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9" t="2469" r="11009" b="16049"/>
          <a:stretch>
            <a:fillRect/>
          </a:stretch>
        </p:blipFill>
        <p:spPr bwMode="auto">
          <a:xfrm>
            <a:off x="1371600" y="1371600"/>
            <a:ext cx="6477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E7B00-16A1-4FED-8C8A-8039E9CEA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Comparison of catabolic and anabolic pathways</a:t>
            </a:r>
          </a:p>
        </p:txBody>
      </p:sp>
      <p:sp>
        <p:nvSpPr>
          <p:cNvPr id="21507" name="Text Placeholder 6">
            <a:extLst>
              <a:ext uri="{FF2B5EF4-FFF2-40B4-BE49-F238E27FC236}">
                <a16:creationId xmlns:a16="http://schemas.microsoft.com/office/drawing/2014/main" id="{857264E0-FACD-40B7-ABA1-7232FF313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0" y="1676400"/>
            <a:ext cx="4040188" cy="762000"/>
          </a:xfrm>
          <a:ln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altLang="en-US"/>
              <a:t>	</a:t>
            </a:r>
            <a:r>
              <a:rPr lang="en-US" altLang="en-US" sz="3200" b="1"/>
              <a:t>Anabolic</a:t>
            </a:r>
            <a:r>
              <a:rPr lang="en-US" altLang="en-US"/>
              <a:t>		</a:t>
            </a:r>
          </a:p>
        </p:txBody>
      </p:sp>
      <p:sp>
        <p:nvSpPr>
          <p:cNvPr id="21508" name="Text Placeholder 8">
            <a:extLst>
              <a:ext uri="{FF2B5EF4-FFF2-40B4-BE49-F238E27FC236}">
                <a16:creationId xmlns:a16="http://schemas.microsoft.com/office/drawing/2014/main" id="{C4E009D2-A888-4443-B672-B1E88329FC4D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4645025" y="1676400"/>
            <a:ext cx="4041775" cy="762000"/>
          </a:xfrm>
          <a:ln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altLang="en-US" sz="3200" b="1"/>
              <a:t>Catabolic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C4DFE83-960F-4A46-A7BA-CDB1249719ED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304800" y="2763838"/>
            <a:ext cx="4192588" cy="3484562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>
                <a:ea typeface="+mn-ea"/>
              </a:rPr>
              <a:t>Simple to complex  molecules</a:t>
            </a:r>
          </a:p>
          <a:p>
            <a:pPr marL="365760" indent="-256032" eaLnBrk="1" fontAlgn="auto" hangingPunct="1"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ea typeface="+mn-ea"/>
              </a:rPr>
              <a:t>Endergonic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ea typeface="+mn-ea"/>
            </a:endParaRPr>
          </a:p>
          <a:p>
            <a:pPr marL="365760" indent="-256032" eaLnBrk="1" fontAlgn="auto" hangingPunct="1"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>
                <a:ea typeface="+mn-ea"/>
              </a:rPr>
              <a:t>Involves reductions</a:t>
            </a:r>
          </a:p>
          <a:p>
            <a:pPr marL="365760" indent="-256032" eaLnBrk="1" fontAlgn="auto" hangingPunct="1"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a typeface="+mn-ea"/>
              </a:rPr>
              <a:t>Requires NADPH</a:t>
            </a:r>
          </a:p>
          <a:p>
            <a:pPr marL="365760" indent="-256032" eaLnBrk="1" fontAlgn="auto" hangingPunct="1"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>
                <a:ea typeface="+mn-ea"/>
              </a:rPr>
              <a:t>Divergent process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27CD48C-1F7B-4F69-9A91-05967D13A9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89450" y="2763838"/>
            <a:ext cx="4349750" cy="3425825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spcBef>
                <a:spcPts val="40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>
                <a:ea typeface="+mn-ea"/>
              </a:rPr>
              <a:t>Complex to simple molecules</a:t>
            </a:r>
          </a:p>
          <a:p>
            <a:pPr marL="365760" indent="-256032" eaLnBrk="1" fontAlgn="auto" hangingPunct="1">
              <a:spcBef>
                <a:spcPts val="40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ea typeface="+mn-ea"/>
              </a:rPr>
              <a:t>Exergonic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ea typeface="+mn-ea"/>
            </a:endParaRPr>
          </a:p>
          <a:p>
            <a:pPr marL="365760" indent="-256032" eaLnBrk="1" fontAlgn="auto" hangingPunct="1">
              <a:spcBef>
                <a:spcPts val="40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>
                <a:ea typeface="+mn-ea"/>
              </a:rPr>
              <a:t>Involves oxidations</a:t>
            </a:r>
          </a:p>
          <a:p>
            <a:pPr marL="365760" indent="-256032" eaLnBrk="1" fontAlgn="auto" hangingPunct="1">
              <a:spcBef>
                <a:spcPts val="40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a typeface="+mn-ea"/>
              </a:rPr>
              <a:t>Requires NAD</a:t>
            </a:r>
            <a:r>
              <a:rPr lang="en-US" sz="2800" b="1" baseline="30000" dirty="0">
                <a:solidFill>
                  <a:schemeClr val="accent1">
                    <a:lumMod val="75000"/>
                  </a:schemeClr>
                </a:solidFill>
                <a:ea typeface="+mn-ea"/>
              </a:rPr>
              <a:t>+</a:t>
            </a:r>
          </a:p>
          <a:p>
            <a:pPr marL="365760" indent="-256032" eaLnBrk="1" fontAlgn="auto" hangingPunct="1">
              <a:spcBef>
                <a:spcPts val="40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>
                <a:ea typeface="+mn-ea"/>
              </a:rPr>
              <a:t>Convergent process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0767C-C7A4-4495-8A02-32F29EF5B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63675"/>
            <a:ext cx="8229600" cy="4937125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SzPct val="100000"/>
              <a:defRPr/>
            </a:pPr>
            <a:r>
              <a:rPr lang="en-US" sz="2800" b="1" dirty="0" err="1">
                <a:ea typeface="+mn-ea"/>
              </a:rPr>
              <a:t>Amphi</a:t>
            </a:r>
            <a:r>
              <a:rPr lang="en-US" sz="2800" b="1" dirty="0">
                <a:ea typeface="+mn-ea"/>
              </a:rPr>
              <a:t> = Dual, </a:t>
            </a:r>
            <a:r>
              <a:rPr lang="en-US" sz="2800" b="1" dirty="0" err="1">
                <a:ea typeface="+mn-ea"/>
              </a:rPr>
              <a:t>amphibolic</a:t>
            </a:r>
            <a:r>
              <a:rPr lang="en-US" sz="2800" b="1" dirty="0">
                <a:ea typeface="+mn-ea"/>
              </a:rPr>
              <a:t>: dual pathway</a:t>
            </a:r>
          </a:p>
          <a:p>
            <a:pPr eaLnBrk="1" hangingPunct="1">
              <a:buClr>
                <a:srgbClr val="C00000"/>
              </a:buClr>
              <a:buSzPct val="100000"/>
              <a:defRPr/>
            </a:pPr>
            <a:endParaRPr lang="en-US" sz="2800" b="1" dirty="0">
              <a:ea typeface="+mn-ea"/>
            </a:endParaRPr>
          </a:p>
          <a:p>
            <a:pPr eaLnBrk="1" hangingPunct="1">
              <a:buClr>
                <a:srgbClr val="C00000"/>
              </a:buClr>
              <a:buSzPct val="100000"/>
              <a:defRPr/>
            </a:pPr>
            <a:r>
              <a:rPr lang="en-US" sz="3200" b="1" dirty="0">
                <a:ea typeface="+mn-ea"/>
              </a:rPr>
              <a:t>For example,</a:t>
            </a:r>
          </a:p>
          <a:p>
            <a:pPr eaLnBrk="1" hangingPunct="1">
              <a:spcAft>
                <a:spcPts val="1200"/>
              </a:spcAft>
              <a:buClr>
                <a:srgbClr val="C00000"/>
              </a:buClr>
              <a:buSzPct val="100000"/>
              <a:buFont typeface="Wingdings 3" panose="05040102010807070707" pitchFamily="18" charset="2"/>
              <a:buNone/>
              <a:defRPr/>
            </a:pPr>
            <a:r>
              <a:rPr lang="en-US" sz="3200" b="1" dirty="0">
                <a:ea typeface="+mn-ea"/>
              </a:rPr>
              <a:t>	Krebs cycle is mainly a </a:t>
            </a:r>
            <a:r>
              <a:rPr lang="en-US" sz="3200" b="1" dirty="0">
                <a:solidFill>
                  <a:srgbClr val="C00000"/>
                </a:solidFill>
                <a:ea typeface="+mn-ea"/>
              </a:rPr>
              <a:t>catabolic</a:t>
            </a:r>
            <a:r>
              <a:rPr lang="en-US" sz="3200" b="1" dirty="0">
                <a:ea typeface="+mn-ea"/>
              </a:rPr>
              <a:t> cycle, but with some </a:t>
            </a:r>
            <a:r>
              <a:rPr lang="en-US" sz="3200" b="1" dirty="0">
                <a:solidFill>
                  <a:schemeClr val="accent5"/>
                </a:solidFill>
                <a:ea typeface="+mn-ea"/>
              </a:rPr>
              <a:t>anabolic</a:t>
            </a:r>
            <a:r>
              <a:rPr lang="en-US" sz="3200" b="1" dirty="0">
                <a:ea typeface="+mn-ea"/>
              </a:rPr>
              <a:t> features, </a:t>
            </a:r>
          </a:p>
          <a:p>
            <a:pPr eaLnBrk="1" hangingPunct="1">
              <a:spcAft>
                <a:spcPts val="1200"/>
              </a:spcAft>
              <a:buClr>
                <a:srgbClr val="C00000"/>
              </a:buClr>
              <a:buSzPct val="100000"/>
              <a:buFont typeface="Wingdings 3" panose="05040102010807070707" pitchFamily="18" charset="2"/>
              <a:buNone/>
              <a:defRPr/>
            </a:pPr>
            <a:r>
              <a:rPr lang="en-US" sz="3200" b="1" dirty="0">
                <a:ea typeface="+mn-ea"/>
              </a:rPr>
              <a:t>	</a:t>
            </a:r>
            <a:r>
              <a:rPr lang="en-US" sz="3200" b="1" dirty="0">
                <a:solidFill>
                  <a:schemeClr val="accent5"/>
                </a:solidFill>
                <a:ea typeface="+mn-ea"/>
              </a:rPr>
              <a:t>e.g.,</a:t>
            </a:r>
            <a:r>
              <a:rPr lang="en-US" sz="3200" b="1" dirty="0">
                <a:ea typeface="+mn-ea"/>
              </a:rPr>
              <a:t> part of Krebs cycle is used for the synthesis of glucose from amino acids</a:t>
            </a:r>
          </a:p>
          <a:p>
            <a:pPr eaLnBrk="1" hangingPunct="1">
              <a:buClr>
                <a:srgbClr val="C00000"/>
              </a:buClr>
              <a:buSzPct val="100000"/>
              <a:buFont typeface="Wingdings 3" panose="05040102010807070707" pitchFamily="18" charset="2"/>
              <a:buNone/>
              <a:defRPr/>
            </a:pPr>
            <a:r>
              <a:rPr lang="en-US" sz="3200" b="1" dirty="0">
                <a:ea typeface="+mn-ea"/>
              </a:rPr>
              <a:t>	Therefore, </a:t>
            </a:r>
            <a:r>
              <a:rPr lang="en-US" sz="3200" b="1" dirty="0">
                <a:solidFill>
                  <a:srgbClr val="C00000"/>
                </a:solidFill>
                <a:ea typeface="+mn-ea"/>
              </a:rPr>
              <a:t>Krebs cycle is </a:t>
            </a:r>
            <a:r>
              <a:rPr lang="en-US" sz="3200" b="1" dirty="0" err="1">
                <a:solidFill>
                  <a:srgbClr val="C00000"/>
                </a:solidFill>
                <a:ea typeface="+mn-ea"/>
              </a:rPr>
              <a:t>amphibolic</a:t>
            </a:r>
            <a:endParaRPr lang="en-US" sz="3200" b="1" dirty="0">
              <a:solidFill>
                <a:srgbClr val="C00000"/>
              </a:solidFill>
              <a:ea typeface="+mn-e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D718F7-B6DE-4404-8247-888BF6FB1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err="1">
                <a:ea typeface="+mj-ea"/>
              </a:rPr>
              <a:t>Amphibolic</a:t>
            </a:r>
            <a:r>
              <a:rPr lang="en-US" sz="4400" dirty="0">
                <a:ea typeface="+mj-ea"/>
              </a:rPr>
              <a:t> Pathways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96EC92-AC69-43EC-B3C5-31E3950F9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93838"/>
            <a:ext cx="8382000" cy="4525962"/>
          </a:xfrm>
        </p:spPr>
        <p:txBody>
          <a:bodyPr/>
          <a:lstStyle/>
          <a:p>
            <a:pPr algn="ctr" eaLnBrk="1" hangingPunct="1">
              <a:buFont typeface="Wingdings 3" panose="05040102010807070707" pitchFamily="18" charset="2"/>
              <a:buNone/>
            </a:pPr>
            <a:r>
              <a:rPr lang="en-US" altLang="en-US" sz="3200" b="1">
                <a:latin typeface="Arial" panose="020B0604020202020204" pitchFamily="34" charset="0"/>
                <a:cs typeface="Arial" panose="020B0604020202020204" pitchFamily="34" charset="0"/>
              </a:rPr>
              <a:t>ATP + H</a:t>
            </a:r>
            <a:r>
              <a:rPr lang="en-US" altLang="en-US" sz="3200" b="1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3200" b="1">
                <a:latin typeface="Arial" panose="020B0604020202020204" pitchFamily="34" charset="0"/>
                <a:cs typeface="Arial" panose="020B0604020202020204" pitchFamily="34" charset="0"/>
              </a:rPr>
              <a:t>O             ADP +P</a:t>
            </a:r>
            <a:r>
              <a:rPr lang="en-US" altLang="en-US" sz="3200" b="1" baseline="-2500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alt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 b="1">
                <a:latin typeface="Arial" panose="020B0604020202020204" pitchFamily="34" charset="0"/>
                <a:cs typeface="Arial" panose="020B0604020202020204" pitchFamily="34" charset="0"/>
              </a:rPr>
              <a:t>The free energy liberated in the hydrolysis of ATP is used to drive the endergonic reactions</a:t>
            </a:r>
          </a:p>
          <a:p>
            <a:pPr eaLnBrk="1" hangingPunct="1"/>
            <a:r>
              <a:rPr lang="en-US" altLang="en-US" sz="3200" b="1">
                <a:latin typeface="Arial" panose="020B0604020202020204" pitchFamily="34" charset="0"/>
                <a:cs typeface="Arial" panose="020B0604020202020204" pitchFamily="34" charset="0"/>
              </a:rPr>
              <a:t>ATP is formed from ADP and P</a:t>
            </a:r>
            <a:r>
              <a:rPr lang="en-US" altLang="en-US" sz="3200" b="1" baseline="-2500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3200" b="1">
                <a:latin typeface="Arial" panose="020B0604020202020204" pitchFamily="34" charset="0"/>
                <a:cs typeface="Arial" panose="020B0604020202020204" pitchFamily="34" charset="0"/>
              </a:rPr>
              <a:t> when fuel molecules are oxidized</a:t>
            </a:r>
          </a:p>
          <a:p>
            <a:pPr eaLnBrk="1" hangingPunct="1"/>
            <a:r>
              <a:rPr lang="en-US" altLang="en-US" sz="3200" b="1" baseline="-25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="1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altLang="en-US" sz="32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ATP-ADP cycle </a:t>
            </a:r>
            <a:r>
              <a:rPr lang="en-US" altLang="en-US" sz="3200" b="1">
                <a:latin typeface="Arial" panose="020B0604020202020204" pitchFamily="34" charset="0"/>
                <a:cs typeface="Arial" panose="020B0604020202020204" pitchFamily="34" charset="0"/>
              </a:rPr>
              <a:t>is the fundamental mode of energy exchange in biological systems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 sz="3200" b="1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DFAC4C-F4B2-4F91-B2EC-8CF0AA9D8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>
                <a:ea typeface="+mj-ea"/>
              </a:rPr>
              <a:t>Energy Currency: ATP</a:t>
            </a:r>
            <a:endParaRPr lang="en-US" dirty="0">
              <a:ea typeface="+mj-ea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DE1F0A0-3500-425A-872A-9CED1895EF96}"/>
              </a:ext>
            </a:extLst>
          </p:cNvPr>
          <p:cNvCxnSpPr/>
          <p:nvPr/>
        </p:nvCxnSpPr>
        <p:spPr>
          <a:xfrm>
            <a:off x="4524375" y="1778000"/>
            <a:ext cx="776288" cy="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7">
            <a:extLst>
              <a:ext uri="{FF2B5EF4-FFF2-40B4-BE49-F238E27FC236}">
                <a16:creationId xmlns:a16="http://schemas.microsoft.com/office/drawing/2014/main" id="{7F5742D4-C9D0-4CD1-9B28-91538BD1BC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1143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Adenosine Triphosphate (ATP)</a:t>
            </a:r>
          </a:p>
        </p:txBody>
      </p:sp>
      <p:grpSp>
        <p:nvGrpSpPr>
          <p:cNvPr id="26627" name="Group 9">
            <a:extLst>
              <a:ext uri="{FF2B5EF4-FFF2-40B4-BE49-F238E27FC236}">
                <a16:creationId xmlns:a16="http://schemas.microsoft.com/office/drawing/2014/main" id="{54A3C209-2143-4C78-85A4-9EA848E7004F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1752600"/>
            <a:ext cx="4953000" cy="4191000"/>
            <a:chOff x="7239000" y="1752600"/>
            <a:chExt cx="5257800" cy="4724400"/>
          </a:xfrm>
        </p:grpSpPr>
        <p:pic>
          <p:nvPicPr>
            <p:cNvPr id="26628" name="Picture 8" descr="C:\My Documents\My Pictures\06_005.jpg">
              <a:extLst>
                <a:ext uri="{FF2B5EF4-FFF2-40B4-BE49-F238E27FC236}">
                  <a16:creationId xmlns:a16="http://schemas.microsoft.com/office/drawing/2014/main" id="{FDD00B0E-C4FF-4D34-A822-3AD0D67EFB1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20" t="4349" r="4732" b="28261"/>
            <a:stretch>
              <a:fillRect/>
            </a:stretch>
          </p:blipFill>
          <p:spPr bwMode="auto">
            <a:xfrm>
              <a:off x="7239000" y="1752600"/>
              <a:ext cx="5257800" cy="472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29" name="Text Box 9">
              <a:extLst>
                <a:ext uri="{FF2B5EF4-FFF2-40B4-BE49-F238E27FC236}">
                  <a16:creationId xmlns:a16="http://schemas.microsoft.com/office/drawing/2014/main" id="{28794363-D0E2-43B6-BA71-FE4F19AA62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75525" y="5334000"/>
              <a:ext cx="32924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panose="05040102010807070707" pitchFamily="18" charset="2"/>
                <a:buChar char=""/>
                <a:defRPr sz="2700">
                  <a:solidFill>
                    <a:schemeClr val="tx1"/>
                  </a:solidFill>
                  <a:latin typeface="Lucida Sans Unicode" panose="020B0602030504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300">
                  <a:solidFill>
                    <a:schemeClr val="tx1"/>
                  </a:solidFill>
                  <a:latin typeface="Lucida Sans Unicode" panose="020B0602030504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Lucida Sans Unicode" panose="020B0602030504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Lucida Sans Unicode" panose="020B0602030504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>
                  <a:solidFill>
                    <a:schemeClr val="tx1"/>
                  </a:solidFill>
                  <a:latin typeface="Lucida Sans Unicode" panose="020B0602030504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rgbClr val="A50021"/>
                  </a:solidFill>
                  <a:latin typeface="Arial" panose="020B0604020202020204" pitchFamily="34" charset="0"/>
                </a:rPr>
                <a:t>Δ Gº -7.3 kcal/mol/bond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E7C50047-6105-4C70-9354-AD3C494DF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2963" y="6781800"/>
            <a:ext cx="2362200" cy="762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rgbClr val="99CCFF"/>
              </a:gs>
            </a:gsLst>
            <a:path path="rect">
              <a:fillToRect r="100000" b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27651" name="Picture 10" descr="C:\My Documents\My Pictures\06_006.jpg">
            <a:extLst>
              <a:ext uri="{FF2B5EF4-FFF2-40B4-BE49-F238E27FC236}">
                <a16:creationId xmlns:a16="http://schemas.microsoft.com/office/drawing/2014/main" id="{B0BDA332-F3BC-4D41-B1D4-9F0808F74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2" name="Rectangle 3">
            <a:extLst>
              <a:ext uri="{FF2B5EF4-FFF2-40B4-BE49-F238E27FC236}">
                <a16:creationId xmlns:a16="http://schemas.microsoft.com/office/drawing/2014/main" id="{0926827B-05CD-45EA-BF3C-40AB0F319E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153400" cy="1524000"/>
          </a:xfrm>
          <a:solidFill>
            <a:schemeClr val="bg1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Oxidation-Reduction in Metabolism</a:t>
            </a:r>
          </a:p>
        </p:txBody>
      </p:sp>
      <p:sp>
        <p:nvSpPr>
          <p:cNvPr id="27653" name="Text Box 15">
            <a:extLst>
              <a:ext uri="{FF2B5EF4-FFF2-40B4-BE49-F238E27FC236}">
                <a16:creationId xmlns:a16="http://schemas.microsoft.com/office/drawing/2014/main" id="{89DA4813-2399-4F70-B229-9AFD6FD8E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3" y="2128838"/>
            <a:ext cx="3582987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E-rich compounds e.g.,</a:t>
            </a:r>
          </a:p>
        </p:txBody>
      </p:sp>
      <p:sp>
        <p:nvSpPr>
          <p:cNvPr id="27654" name="Text Box 16">
            <a:extLst>
              <a:ext uri="{FF2B5EF4-FFF2-40B4-BE49-F238E27FC236}">
                <a16:creationId xmlns:a16="http://schemas.microsoft.com/office/drawing/2014/main" id="{44EE7BA5-264B-4737-94E4-EC20F6673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4925" y="3038475"/>
            <a:ext cx="1841500" cy="523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Oxidation</a:t>
            </a:r>
          </a:p>
        </p:txBody>
      </p:sp>
      <p:sp>
        <p:nvSpPr>
          <p:cNvPr id="27655" name="Text Box 17">
            <a:extLst>
              <a:ext uri="{FF2B5EF4-FFF2-40B4-BE49-F238E27FC236}">
                <a16:creationId xmlns:a16="http://schemas.microsoft.com/office/drawing/2014/main" id="{CC8F0246-85A2-42E8-BA5B-59B90BAEE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444750"/>
            <a:ext cx="3127375" cy="9080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E-rich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reduced coenzymes</a:t>
            </a:r>
          </a:p>
        </p:txBody>
      </p:sp>
      <p:sp>
        <p:nvSpPr>
          <p:cNvPr id="27656" name="Text Box 18">
            <a:extLst>
              <a:ext uri="{FF2B5EF4-FFF2-40B4-BE49-F238E27FC236}">
                <a16:creationId xmlns:a16="http://schemas.microsoft.com/office/drawing/2014/main" id="{46C4F7EC-290E-4C55-BCBE-775AF933A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248275"/>
            <a:ext cx="914400" cy="519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ETC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1BFF98CE-97E5-4797-9564-427B69CB5B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924800" cy="990600"/>
          </a:xfrm>
          <a:solidFill>
            <a:schemeClr val="bg1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5"/>
                </a:solidFill>
                <a:latin typeface="Arial" pitchFamily="34" charset="0"/>
                <a:ea typeface="+mj-ea"/>
                <a:cs typeface="Arial" pitchFamily="34" charset="0"/>
              </a:rPr>
              <a:t>Oxidation/Reduction</a:t>
            </a:r>
            <a:endParaRPr lang="en-US" sz="4400" baseline="30000" dirty="0">
              <a:solidFill>
                <a:schemeClr val="accent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9699" name="Text Box 9">
            <a:extLst>
              <a:ext uri="{FF2B5EF4-FFF2-40B4-BE49-F238E27FC236}">
                <a16:creationId xmlns:a16="http://schemas.microsoft.com/office/drawing/2014/main" id="{FE2A1BA1-AC9B-424B-AE2E-D39CE057F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" y="1897063"/>
            <a:ext cx="7178675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accent2"/>
                </a:solidFill>
                <a:latin typeface="Arial" panose="020B0604020202020204" pitchFamily="34" charset="0"/>
              </a:rPr>
              <a:t>Oxidation: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accent2"/>
                </a:solidFill>
                <a:latin typeface="Arial" panose="020B0604020202020204" pitchFamily="34" charset="0"/>
              </a:rPr>
              <a:t>	</a:t>
            </a:r>
            <a:r>
              <a:rPr lang="en-US" altLang="en-US" sz="3600" b="1">
                <a:solidFill>
                  <a:srgbClr val="A50021"/>
                </a:solidFill>
                <a:latin typeface="Arial" panose="020B0604020202020204" pitchFamily="34" charset="0"/>
              </a:rPr>
              <a:t>Loss of hydrogen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rgbClr val="A50021"/>
                </a:solidFill>
                <a:latin typeface="Arial" panose="020B0604020202020204" pitchFamily="34" charset="0"/>
              </a:rPr>
              <a:t>	Loss of electrons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3600" b="1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accent2"/>
                </a:solidFill>
                <a:latin typeface="Arial" panose="020B0604020202020204" pitchFamily="34" charset="0"/>
              </a:rPr>
              <a:t>Reduction: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accent2"/>
                </a:solidFill>
                <a:latin typeface="Arial" panose="020B0604020202020204" pitchFamily="34" charset="0"/>
              </a:rPr>
              <a:t>	</a:t>
            </a:r>
            <a:r>
              <a:rPr lang="en-US" altLang="en-US" sz="3600" b="1">
                <a:solidFill>
                  <a:srgbClr val="800080"/>
                </a:solidFill>
                <a:latin typeface="Arial" panose="020B0604020202020204" pitchFamily="34" charset="0"/>
              </a:rPr>
              <a:t>Gain of hydrogen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rgbClr val="800080"/>
                </a:solidFill>
                <a:latin typeface="Arial" panose="020B0604020202020204" pitchFamily="34" charset="0"/>
              </a:rPr>
              <a:t>	Gain of electrons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id="{166CDE63-EC06-4221-A4D9-C11B5B1E72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NAD</a:t>
            </a:r>
            <a:r>
              <a:rPr lang="en-US" sz="4400" baseline="300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+</a:t>
            </a:r>
            <a:r>
              <a:rPr lang="en-US" sz="44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/ NADH</a:t>
            </a:r>
            <a:endParaRPr lang="en-US" sz="4400" baseline="30000">
              <a:solidFill>
                <a:schemeClr val="tx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30723" name="Picture 5" descr="C:\My Documents\My Pictures\28_014.jpg">
            <a:extLst>
              <a:ext uri="{FF2B5EF4-FFF2-40B4-BE49-F238E27FC236}">
                <a16:creationId xmlns:a16="http://schemas.microsoft.com/office/drawing/2014/main" id="{FF6B6432-6EE0-4BCC-AE37-981CAE83D4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33" t="3918" r="14999" b="16408"/>
          <a:stretch>
            <a:fillRect/>
          </a:stretch>
        </p:blipFill>
        <p:spPr bwMode="auto">
          <a:xfrm>
            <a:off x="2514600" y="1219200"/>
            <a:ext cx="4343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FB57695-03EB-469B-BCBD-3815408C3E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990600"/>
          </a:xfrm>
          <a:solidFill>
            <a:schemeClr val="bg1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rgbClr val="A50021"/>
                </a:solidFill>
                <a:latin typeface="Impact" pitchFamily="42" charset="0"/>
                <a:ea typeface="+mj-ea"/>
              </a:rPr>
              <a:t>Regulation of Metabolism</a:t>
            </a:r>
            <a:endParaRPr lang="en-US" sz="4000" baseline="30000" dirty="0">
              <a:solidFill>
                <a:srgbClr val="A50021"/>
              </a:solidFill>
              <a:latin typeface="Impact" pitchFamily="42" charset="0"/>
              <a:ea typeface="+mj-ea"/>
            </a:endParaRPr>
          </a:p>
        </p:txBody>
      </p:sp>
      <p:sp>
        <p:nvSpPr>
          <p:cNvPr id="31747" name="Text Box 8">
            <a:extLst>
              <a:ext uri="{FF2B5EF4-FFF2-40B4-BE49-F238E27FC236}">
                <a16:creationId xmlns:a16="http://schemas.microsoft.com/office/drawing/2014/main" id="{B5F1BA14-D91A-4DB6-93C7-0CB0FD5E2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325" y="1524000"/>
            <a:ext cx="7594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chemeClr val="accent2"/>
                </a:solidFill>
                <a:latin typeface="Arial" panose="020B0604020202020204" pitchFamily="34" charset="0"/>
              </a:rPr>
              <a:t>Intracellular signals: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latin typeface="Arial" panose="020B0604020202020204" pitchFamily="34" charset="0"/>
              </a:rPr>
              <a:t>	</a:t>
            </a:r>
            <a:r>
              <a:rPr lang="en-US" altLang="en-US" sz="3200" b="1">
                <a:solidFill>
                  <a:srgbClr val="A50021"/>
                </a:solidFill>
                <a:latin typeface="Arial" panose="020B0604020202020204" pitchFamily="34" charset="0"/>
              </a:rPr>
              <a:t>Substrate availability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A50021"/>
                </a:solidFill>
                <a:latin typeface="Arial" panose="020B0604020202020204" pitchFamily="34" charset="0"/>
              </a:rPr>
              <a:t>	Product inhibition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</a:pPr>
            <a:r>
              <a:rPr lang="en-US" altLang="en-US" sz="3200" b="1">
                <a:solidFill>
                  <a:srgbClr val="A50021"/>
                </a:solidFill>
                <a:latin typeface="Arial" panose="020B0604020202020204" pitchFamily="34" charset="0"/>
              </a:rPr>
              <a:t>	Allosteric activators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chemeClr val="accent2"/>
                </a:solidFill>
                <a:latin typeface="Arial" panose="020B0604020202020204" pitchFamily="34" charset="0"/>
              </a:rPr>
              <a:t>Intercellular communications:</a:t>
            </a:r>
            <a:endParaRPr lang="en-US" altLang="en-US" sz="3200" b="1">
              <a:solidFill>
                <a:srgbClr val="A5002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A50021"/>
                </a:solidFill>
                <a:latin typeface="Arial" panose="020B0604020202020204" pitchFamily="34" charset="0"/>
              </a:rPr>
              <a:t>	Chemical signaling (hormones):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latin typeface="Arial" panose="020B0604020202020204" pitchFamily="34" charset="0"/>
              </a:rPr>
              <a:t>		</a:t>
            </a:r>
            <a:r>
              <a:rPr lang="en-US" altLang="en-US" sz="3200" b="1">
                <a:solidFill>
                  <a:schemeClr val="accent2"/>
                </a:solidFill>
                <a:latin typeface="Arial" panose="020B0604020202020204" pitchFamily="34" charset="0"/>
              </a:rPr>
              <a:t>Second messenger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latin typeface="Arial" panose="020B0604020202020204" pitchFamily="34" charset="0"/>
              </a:rPr>
              <a:t>			</a:t>
            </a:r>
            <a:r>
              <a:rPr lang="en-US" altLang="en-US" sz="3200" b="1">
                <a:solidFill>
                  <a:srgbClr val="800080"/>
                </a:solidFill>
                <a:latin typeface="Arial" panose="020B0604020202020204" pitchFamily="34" charset="0"/>
              </a:rPr>
              <a:t>cAMP, cGMP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800080"/>
                </a:solidFill>
                <a:latin typeface="Arial" panose="020B0604020202020204" pitchFamily="34" charset="0"/>
              </a:rPr>
              <a:t>			Ca/phosphatidylinositol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>
            <a:extLst>
              <a:ext uri="{FF2B5EF4-FFF2-40B4-BE49-F238E27FC236}">
                <a16:creationId xmlns:a16="http://schemas.microsoft.com/office/drawing/2014/main" id="{6701729E-8D28-497E-835A-F94D4290B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33538"/>
            <a:ext cx="8686800" cy="4081462"/>
          </a:xfrm>
        </p:spPr>
        <p:txBody>
          <a:bodyPr/>
          <a:lstStyle/>
          <a:p>
            <a:pPr eaLnBrk="1" hangingPunct="1">
              <a:spcAft>
                <a:spcPts val="2400"/>
              </a:spcAft>
              <a:buClr>
                <a:srgbClr val="C00000"/>
              </a:buClr>
              <a:buSzPct val="100000"/>
            </a:pPr>
            <a:r>
              <a:rPr lang="en-US" altLang="en-US" sz="3200" b="1"/>
              <a:t>Understand the concept of metabolic pathway</a:t>
            </a:r>
            <a:endParaRPr lang="en-US" altLang="en-US" sz="3200"/>
          </a:p>
          <a:p>
            <a:pPr eaLnBrk="1" hangingPunct="1">
              <a:spcAft>
                <a:spcPts val="2400"/>
              </a:spcAft>
              <a:buClr>
                <a:srgbClr val="C00000"/>
              </a:buClr>
              <a:buSzPct val="100000"/>
            </a:pPr>
            <a:r>
              <a:rPr lang="en-US" altLang="en-US" sz="3200" b="1"/>
              <a:t>Identify types &amp; characters of metabolic pathways- anabolic and catabolic</a:t>
            </a:r>
            <a:endParaRPr lang="en-US" altLang="en-US" sz="3200"/>
          </a:p>
          <a:p>
            <a:pPr eaLnBrk="1" hangingPunct="1">
              <a:spcAft>
                <a:spcPts val="1800"/>
              </a:spcAft>
              <a:buClr>
                <a:srgbClr val="C00000"/>
              </a:buClr>
              <a:buSzPct val="100000"/>
            </a:pPr>
            <a:r>
              <a:rPr lang="en-US" altLang="en-US" sz="3200" b="1"/>
              <a:t>Identify ATP as the energy currency of cells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512C0F-576B-470B-AA0F-1FCB12B89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effectLst/>
                <a:ea typeface="+mj-ea"/>
              </a:rPr>
              <a:t>Objectives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0DF14FD5-FEA7-4F10-92CF-BA43574C0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800"/>
              </a:spcAft>
              <a:buClr>
                <a:srgbClr val="C00000"/>
              </a:buClr>
              <a:buSzPct val="100000"/>
              <a:defRPr/>
            </a:pPr>
            <a:r>
              <a:rPr lang="en-US" sz="3200" b="1" dirty="0">
                <a:ea typeface="+mn-ea"/>
              </a:rPr>
              <a:t>Carbohydrates &amp; lipids </a:t>
            </a:r>
            <a:r>
              <a:rPr lang="en-US" sz="3200" b="1" dirty="0">
                <a:solidFill>
                  <a:srgbClr val="C00000"/>
                </a:solidFill>
                <a:ea typeface="+mn-ea"/>
              </a:rPr>
              <a:t>(mainly) </a:t>
            </a:r>
            <a:r>
              <a:rPr lang="en-US" sz="3200" b="1" dirty="0">
                <a:ea typeface="+mn-ea"/>
              </a:rPr>
              <a:t>and proteins </a:t>
            </a:r>
            <a:r>
              <a:rPr lang="en-US" sz="3200" b="1" dirty="0">
                <a:solidFill>
                  <a:srgbClr val="C00000"/>
                </a:solidFill>
                <a:ea typeface="+mn-ea"/>
              </a:rPr>
              <a:t>(little extent) </a:t>
            </a:r>
            <a:r>
              <a:rPr lang="en-US" sz="3200" b="1" dirty="0">
                <a:ea typeface="+mn-ea"/>
              </a:rPr>
              <a:t>are used for energy production</a:t>
            </a:r>
          </a:p>
          <a:p>
            <a:pPr eaLnBrk="1" hangingPunct="1">
              <a:spcAft>
                <a:spcPts val="1800"/>
              </a:spcAft>
              <a:buClr>
                <a:srgbClr val="C00000"/>
              </a:buClr>
              <a:buSzPct val="100000"/>
              <a:defRPr/>
            </a:pPr>
            <a:r>
              <a:rPr lang="en-US" sz="3200" b="1" dirty="0">
                <a:ea typeface="+mn-ea"/>
              </a:rPr>
              <a:t>These are- </a:t>
            </a:r>
            <a:r>
              <a:rPr lang="en-US" sz="3200" b="1" dirty="0">
                <a:solidFill>
                  <a:schemeClr val="accent5"/>
                </a:solidFill>
                <a:ea typeface="+mn-ea"/>
              </a:rPr>
              <a:t>glucose, fatty acids and amino acids</a:t>
            </a:r>
          </a:p>
          <a:p>
            <a:pPr eaLnBrk="1" hangingPunct="1">
              <a:spcAft>
                <a:spcPts val="1800"/>
              </a:spcAft>
              <a:buClr>
                <a:srgbClr val="C00000"/>
              </a:buClr>
              <a:buSzPct val="100000"/>
              <a:defRPr/>
            </a:pPr>
            <a:r>
              <a:rPr lang="en-US" sz="3200" b="1" dirty="0">
                <a:solidFill>
                  <a:schemeClr val="accent5"/>
                </a:solidFill>
                <a:ea typeface="+mn-ea"/>
              </a:rPr>
              <a:t>Glucose</a:t>
            </a:r>
            <a:r>
              <a:rPr lang="en-US" sz="3200" b="1" dirty="0">
                <a:ea typeface="+mn-ea"/>
              </a:rPr>
              <a:t> is the major metabolic fuel of most tissues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56BF36-D8D9-49A5-A4F7-8AFF9CFBF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>
                <a:ea typeface="+mj-ea"/>
              </a:rPr>
              <a:t> Metabolic Fuel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1">
            <a:extLst>
              <a:ext uri="{FF2B5EF4-FFF2-40B4-BE49-F238E27FC236}">
                <a16:creationId xmlns:a16="http://schemas.microsoft.com/office/drawing/2014/main" id="{9DB186F3-1D16-4026-A64C-0715A75F9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en-US" sz="3600" b="1"/>
              <a:t>Metabolism is the sum of all biochemical pathways that occur inside the cells.</a:t>
            </a:r>
          </a:p>
          <a:p>
            <a:pPr eaLnBrk="1" hangingPunct="1"/>
            <a:endParaRPr lang="en-US" altLang="en-US" sz="3600" b="1"/>
          </a:p>
          <a:p>
            <a:pPr eaLnBrk="1" hangingPunct="1"/>
            <a:r>
              <a:rPr lang="en-US" altLang="en-US" sz="3600" b="1"/>
              <a:t>A metabolic pathway is a multistep sequences of enzyme-catalyzed reactions.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7F9114A-9074-42C8-AA99-DFAB52647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rgbClr val="C00000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Take Home Message-1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1">
            <a:extLst>
              <a:ext uri="{FF2B5EF4-FFF2-40B4-BE49-F238E27FC236}">
                <a16:creationId xmlns:a16="http://schemas.microsoft.com/office/drawing/2014/main" id="{D5DAA9A2-04E2-453A-BCDE-BA69A8FDA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>
              <a:spcAft>
                <a:spcPts val="1800"/>
              </a:spcAft>
              <a:buClr>
                <a:srgbClr val="C00000"/>
              </a:buClr>
              <a:buSzPct val="100000"/>
            </a:pPr>
            <a:r>
              <a:rPr lang="en-US" altLang="en-US" sz="3200" b="1"/>
              <a:t>Catabolism is a convergent process that provides energy to cells in the form of ATP.</a:t>
            </a:r>
          </a:p>
          <a:p>
            <a:pPr eaLnBrk="1" hangingPunct="1">
              <a:spcAft>
                <a:spcPts val="1800"/>
              </a:spcAft>
              <a:buClr>
                <a:srgbClr val="C00000"/>
              </a:buClr>
              <a:buSzPct val="100000"/>
            </a:pPr>
            <a:r>
              <a:rPr lang="en-US" altLang="en-US" sz="3200" b="1"/>
              <a:t>Anabolism is a divergent process that consumes energy for the synthesis of complex molecules.</a:t>
            </a:r>
          </a:p>
          <a:p>
            <a:pPr eaLnBrk="1" hangingPunct="1">
              <a:spcAft>
                <a:spcPts val="1800"/>
              </a:spcAft>
              <a:buClr>
                <a:srgbClr val="C00000"/>
              </a:buClr>
              <a:buSzPct val="100000"/>
            </a:pPr>
            <a:r>
              <a:rPr lang="en-US" altLang="en-US" sz="3200" b="1"/>
              <a:t>Metabolic pathways are tightly regulated and highly integrated.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8519147-A2AE-44FA-94ED-634ED93A7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rgbClr val="C00000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Take Home Message-2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1">
            <a:extLst>
              <a:ext uri="{FF2B5EF4-FFF2-40B4-BE49-F238E27FC236}">
                <a16:creationId xmlns:a16="http://schemas.microsoft.com/office/drawing/2014/main" id="{25B668CD-94C6-42E4-B3E8-B77F67CD0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138"/>
            <a:ext cx="8458200" cy="4525962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SzPct val="100000"/>
            </a:pPr>
            <a:r>
              <a:rPr lang="en-US" altLang="en-US" sz="3200" b="1"/>
              <a:t>ATP is the energy currency of the cells</a:t>
            </a:r>
          </a:p>
          <a:p>
            <a:pPr eaLnBrk="1" hangingPunct="1">
              <a:buClr>
                <a:srgbClr val="C00000"/>
              </a:buClr>
              <a:buSzPct val="100000"/>
              <a:buFont typeface="Wingdings 3" panose="05040102010807070707" pitchFamily="18" charset="2"/>
              <a:buNone/>
            </a:pPr>
            <a:endParaRPr lang="en-US" altLang="en-US" sz="3200" b="1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CE0C032-1F7E-48E3-82CE-C482095F8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rgbClr val="C00000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Take Home Message-3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>
            <a:extLst>
              <a:ext uri="{FF2B5EF4-FFF2-40B4-BE49-F238E27FC236}">
                <a16:creationId xmlns:a16="http://schemas.microsoft.com/office/drawing/2014/main" id="{1489A9CE-6D53-4CBE-B733-C9C3438029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924800" cy="914400"/>
          </a:xfrm>
          <a:solidFill>
            <a:schemeClr val="bg1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rgbClr val="A50021"/>
                </a:solidFill>
                <a:latin typeface="Impact" pitchFamily="42" charset="0"/>
                <a:ea typeface="+mj-ea"/>
              </a:rPr>
              <a:t>Electron Transport Chain (ETC)</a:t>
            </a:r>
          </a:p>
        </p:txBody>
      </p:sp>
      <p:pic>
        <p:nvPicPr>
          <p:cNvPr id="32772" name="Picture 10" descr="C:\My Documents\My Pictures\06_008.jpg">
            <a:extLst>
              <a:ext uri="{FF2B5EF4-FFF2-40B4-BE49-F238E27FC236}">
                <a16:creationId xmlns:a16="http://schemas.microsoft.com/office/drawing/2014/main" id="{4A25D78B-17CC-4E60-A4B1-08A0E79E47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 l="3333" t="3590" r="2500" b="36923"/>
          <a:stretch>
            <a:fillRect/>
          </a:stretch>
        </p:blipFill>
        <p:spPr bwMode="auto">
          <a:xfrm>
            <a:off x="304800" y="1155700"/>
            <a:ext cx="8610600" cy="44196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rgbClr val="99CCFF"/>
              </a:gs>
            </a:gsLst>
            <a:path path="rect">
              <a:fillToRect r="100000" b="100000"/>
            </a:path>
          </a:gradFill>
          <a:ln w="38100">
            <a:solidFill>
              <a:schemeClr val="accent5"/>
            </a:solidFill>
            <a:miter lim="800000"/>
            <a:headEnd/>
            <a:tailEnd/>
          </a:ln>
        </p:spPr>
      </p:pic>
      <p:sp>
        <p:nvSpPr>
          <p:cNvPr id="36868" name="Text Box 15">
            <a:extLst>
              <a:ext uri="{FF2B5EF4-FFF2-40B4-BE49-F238E27FC236}">
                <a16:creationId xmlns:a16="http://schemas.microsoft.com/office/drawing/2014/main" id="{1626726C-ABC2-465A-8480-DF5532926A11}"/>
              </a:ext>
            </a:extLst>
          </p:cNvPr>
          <p:cNvSpPr txBox="1">
            <a:spLocks noChangeArrowheads="1"/>
          </p:cNvSpPr>
          <p:nvPr/>
        </p:nvSpPr>
        <p:spPr bwMode="auto">
          <a:xfrm rot="-1554688">
            <a:off x="4357688" y="1841500"/>
            <a:ext cx="3719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A50021"/>
                </a:solidFill>
                <a:latin typeface="Arial" panose="020B0604020202020204" pitchFamily="34" charset="0"/>
              </a:rPr>
              <a:t>Non-protein mobile carrier</a:t>
            </a:r>
          </a:p>
        </p:txBody>
      </p:sp>
      <p:sp>
        <p:nvSpPr>
          <p:cNvPr id="36869" name="AutoShape 16">
            <a:extLst>
              <a:ext uri="{FF2B5EF4-FFF2-40B4-BE49-F238E27FC236}">
                <a16:creationId xmlns:a16="http://schemas.microsoft.com/office/drawing/2014/main" id="{13E65802-4310-42BF-B3EC-66145E2DCD09}"/>
              </a:ext>
            </a:extLst>
          </p:cNvPr>
          <p:cNvSpPr>
            <a:spLocks noChangeArrowheads="1"/>
          </p:cNvSpPr>
          <p:nvPr/>
        </p:nvSpPr>
        <p:spPr bwMode="auto">
          <a:xfrm rot="-4041530">
            <a:off x="4114800" y="2908300"/>
            <a:ext cx="457200" cy="304800"/>
          </a:xfrm>
          <a:prstGeom prst="leftArrowCallout">
            <a:avLst>
              <a:gd name="adj1" fmla="val 25000"/>
              <a:gd name="adj2" fmla="val 12500"/>
              <a:gd name="adj3" fmla="val 25000"/>
              <a:gd name="adj4" fmla="val 66667"/>
            </a:avLst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6870" name="Text Box 18">
            <a:extLst>
              <a:ext uri="{FF2B5EF4-FFF2-40B4-BE49-F238E27FC236}">
                <a16:creationId xmlns:a16="http://schemas.microsoft.com/office/drawing/2014/main" id="{8ED10F03-D3DB-4D38-BE24-653DEC9DE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5715000"/>
            <a:ext cx="7604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A50021"/>
                </a:solidFill>
                <a:latin typeface="Arial" panose="020B0604020202020204" pitchFamily="34" charset="0"/>
              </a:rPr>
              <a:t>Electron transport and ATP synthesis are tightly coupled processes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578DF2-D1CC-4177-A1A1-90D440E41B8A}"/>
              </a:ext>
            </a:extLst>
          </p:cNvPr>
          <p:cNvSpPr txBox="1"/>
          <p:nvPr/>
        </p:nvSpPr>
        <p:spPr>
          <a:xfrm rot="19673161">
            <a:off x="-142875" y="1497013"/>
            <a:ext cx="3160713" cy="369887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chemeClr val="accent5"/>
                </a:solidFill>
                <a:latin typeface="Arial" charset="0"/>
                <a:ea typeface="+mn-ea"/>
                <a:cs typeface="Arial" charset="0"/>
              </a:rPr>
              <a:t>Figure For Illustration only</a:t>
            </a:r>
          </a:p>
        </p:txBody>
      </p:sp>
      <p:sp>
        <p:nvSpPr>
          <p:cNvPr id="36872" name="TextBox 12">
            <a:extLst>
              <a:ext uri="{FF2B5EF4-FFF2-40B4-BE49-F238E27FC236}">
                <a16:creationId xmlns:a16="http://schemas.microsoft.com/office/drawing/2014/main" id="{4766E727-31A6-4E4F-9263-6134F5D6D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205413"/>
            <a:ext cx="27574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C00000"/>
                </a:solidFill>
                <a:latin typeface="Arial" panose="020B0604020202020204" pitchFamily="34" charset="0"/>
              </a:rPr>
              <a:t>Sites for ATP Synthesis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850CC23-4419-4169-9E02-DB8AE2787EAD}"/>
              </a:ext>
            </a:extLst>
          </p:cNvPr>
          <p:cNvCxnSpPr/>
          <p:nvPr/>
        </p:nvCxnSpPr>
        <p:spPr>
          <a:xfrm rot="10800000" flipV="1">
            <a:off x="6248400" y="4584700"/>
            <a:ext cx="914400" cy="60960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22011FD-4C4B-4CAD-885F-F315C7524850}"/>
              </a:ext>
            </a:extLst>
          </p:cNvPr>
          <p:cNvCxnSpPr/>
          <p:nvPr/>
        </p:nvCxnSpPr>
        <p:spPr>
          <a:xfrm rot="5400000">
            <a:off x="5334000" y="4889500"/>
            <a:ext cx="609600" cy="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C394F2C-A1D9-4466-A698-8FF1F4B18C70}"/>
              </a:ext>
            </a:extLst>
          </p:cNvPr>
          <p:cNvCxnSpPr/>
          <p:nvPr/>
        </p:nvCxnSpPr>
        <p:spPr>
          <a:xfrm>
            <a:off x="3200400" y="3822700"/>
            <a:ext cx="1828800" cy="137160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DB41B5F-CC39-4CEE-B50D-0A42E92F0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81138"/>
            <a:ext cx="8458200" cy="4525962"/>
          </a:xfrm>
        </p:spPr>
        <p:txBody>
          <a:bodyPr/>
          <a:lstStyle/>
          <a:p>
            <a:pPr eaLnBrk="1" hangingPunct="1">
              <a:spcAft>
                <a:spcPts val="2400"/>
              </a:spcAft>
              <a:buClr>
                <a:srgbClr val="C00000"/>
              </a:buClr>
              <a:buSzPct val="100000"/>
            </a:pPr>
            <a:r>
              <a:rPr lang="en-US" altLang="en-US" sz="3200" b="1"/>
              <a:t>All the chemical reactions taking place inside a cell are collectively known as </a:t>
            </a:r>
            <a:r>
              <a:rPr lang="en-US" altLang="en-US" sz="3200" b="1">
                <a:solidFill>
                  <a:srgbClr val="002060"/>
                </a:solidFill>
              </a:rPr>
              <a:t>METABOLISM</a:t>
            </a:r>
          </a:p>
          <a:p>
            <a:pPr eaLnBrk="1" hangingPunct="1">
              <a:buClr>
                <a:srgbClr val="C00000"/>
              </a:buClr>
              <a:buSzPct val="100000"/>
            </a:pPr>
            <a:r>
              <a:rPr lang="en-US" altLang="en-US" sz="3200" b="1"/>
              <a:t>Metabolism consists of:</a:t>
            </a:r>
          </a:p>
          <a:p>
            <a:pPr eaLnBrk="1" hangingPunct="1">
              <a:buClr>
                <a:srgbClr val="C00000"/>
              </a:buClr>
              <a:buSzPct val="100000"/>
              <a:buFont typeface="Wingdings 3" panose="05040102010807070707" pitchFamily="18" charset="2"/>
              <a:buNone/>
            </a:pPr>
            <a:r>
              <a:rPr lang="en-US" altLang="en-US" sz="3200" b="1"/>
              <a:t>	energy consuming </a:t>
            </a:r>
            <a:r>
              <a:rPr lang="en-US" altLang="en-US" sz="3200" b="1">
                <a:solidFill>
                  <a:srgbClr val="002060"/>
                </a:solidFill>
              </a:rPr>
              <a:t>(anabolic) </a:t>
            </a:r>
            <a:r>
              <a:rPr lang="en-US" altLang="en-US" sz="3200" b="1"/>
              <a:t>pathways</a:t>
            </a:r>
          </a:p>
          <a:p>
            <a:pPr eaLnBrk="1" hangingPunct="1">
              <a:buClr>
                <a:srgbClr val="C00000"/>
              </a:buClr>
              <a:buSzPct val="100000"/>
              <a:buFont typeface="Wingdings 3" panose="05040102010807070707" pitchFamily="18" charset="2"/>
              <a:buNone/>
            </a:pPr>
            <a:endParaRPr lang="en-US" altLang="en-US" sz="3200" b="1"/>
          </a:p>
          <a:p>
            <a:pPr eaLnBrk="1" hangingPunct="1">
              <a:buClr>
                <a:srgbClr val="C00000"/>
              </a:buClr>
              <a:buSzPct val="100000"/>
              <a:buFont typeface="Wingdings 3" panose="05040102010807070707" pitchFamily="18" charset="2"/>
              <a:buNone/>
            </a:pPr>
            <a:r>
              <a:rPr lang="en-US" altLang="en-US" sz="3200" b="1"/>
              <a:t>	energy producing </a:t>
            </a:r>
            <a:r>
              <a:rPr lang="en-US" altLang="en-US" sz="3200" b="1">
                <a:solidFill>
                  <a:srgbClr val="C00000"/>
                </a:solidFill>
              </a:rPr>
              <a:t>(catabolic) </a:t>
            </a:r>
            <a:r>
              <a:rPr lang="en-US" altLang="en-US" sz="3200" b="1"/>
              <a:t>pathways</a:t>
            </a:r>
          </a:p>
          <a:p>
            <a:pPr eaLnBrk="1" hangingPunct="1">
              <a:buClr>
                <a:srgbClr val="C00000"/>
              </a:buClr>
              <a:buSzPct val="100000"/>
              <a:buFont typeface="Wingdings 3" panose="05040102010807070707" pitchFamily="18" charset="2"/>
              <a:buNone/>
            </a:pPr>
            <a:endParaRPr lang="en-US" altLang="en-US" sz="3200" b="1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5A1E05D-6F9A-4672-81B0-E98349FEC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Metabolism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F5D93ED-DE32-4D87-A9C1-32AAB2AB9C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77200" cy="13716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Pathway </a:t>
            </a:r>
            <a:r>
              <a:rPr lang="en-US" sz="4400" dirty="0">
                <a:solidFill>
                  <a:srgbClr val="C00000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Vs</a:t>
            </a:r>
            <a:r>
              <a:rPr lang="en-US" sz="4400" dirty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 Chemical Reaction</a:t>
            </a:r>
            <a:endParaRPr lang="en-US" sz="4400" baseline="30000" dirty="0">
              <a:solidFill>
                <a:schemeClr val="tx1"/>
              </a:solidFill>
              <a:effectLst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5C11D0BF-89DA-48CA-9F09-73932156A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674813"/>
            <a:ext cx="8229600" cy="435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C00000"/>
              </a:buClr>
              <a:buSzTx/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Metabolic Pathway:</a:t>
            </a:r>
            <a:endParaRPr lang="en-US" altLang="en-US" sz="32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Ø"/>
            </a:pPr>
            <a:r>
              <a:rPr lang="en-US" altLang="en-US" sz="3600" b="1">
                <a:latin typeface="Arial" panose="020B0604020202020204" pitchFamily="34" charset="0"/>
              </a:rPr>
              <a:t> A multi-step sequence of 	chemical reactions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Ø"/>
            </a:pPr>
            <a:r>
              <a:rPr lang="en-US" altLang="en-US" sz="3600" b="1">
                <a:latin typeface="Arial" panose="020B0604020202020204" pitchFamily="34" charset="0"/>
              </a:rPr>
              <a:t> A product of first reaction 	becomes a substrate for second 	reaction</a:t>
            </a:r>
          </a:p>
          <a:p>
            <a:pPr eaLnBrk="1" hangingPunct="1">
              <a:spcBef>
                <a:spcPct val="0"/>
              </a:spcBef>
              <a:buClr>
                <a:srgbClr val="C00000"/>
              </a:buClr>
              <a:buSzTx/>
              <a:buFont typeface="Wingdings" panose="05000000000000000000" pitchFamily="2" charset="2"/>
              <a:buChar char="Ø"/>
            </a:pPr>
            <a:r>
              <a:rPr lang="en-US" altLang="en-US" sz="3200" b="1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600" b="1">
                <a:latin typeface="Arial" panose="020B0604020202020204" pitchFamily="34" charset="0"/>
              </a:rPr>
              <a:t>Integrated pathways: Metabolism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 descr="http://thepointeedition.lww.com/FullTextService/CT%7b06b9ee1beed59419cc706ceee9ddda6cc77b987fd7479682287ccc275ac7ca3bb38b2b3d0236d7708568555d93246333%7d/DA2C8FF1.gif">
            <a:extLst>
              <a:ext uri="{FF2B5EF4-FFF2-40B4-BE49-F238E27FC236}">
                <a16:creationId xmlns:a16="http://schemas.microsoft.com/office/drawing/2014/main" id="{72DBEDF0-0781-467D-A0AF-BE39BF8261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01775"/>
            <a:ext cx="6324600" cy="497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CC66532B-17D7-4C9F-B744-D14EEDA33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>
                <a:ea typeface="+mj-ea"/>
              </a:rPr>
              <a:t> </a:t>
            </a:r>
            <a:r>
              <a:rPr lang="en-US" sz="3200" dirty="0" err="1">
                <a:ea typeface="+mj-ea"/>
              </a:rPr>
              <a:t>Glycolysis</a:t>
            </a:r>
            <a:r>
              <a:rPr lang="en-US" sz="3200" dirty="0">
                <a:ea typeface="+mj-ea"/>
              </a:rPr>
              <a:t>, an example of a metabolic pathway</a:t>
            </a:r>
            <a:br>
              <a:rPr lang="en-US" sz="3200" dirty="0">
                <a:ea typeface="+mj-ea"/>
              </a:rPr>
            </a:br>
            <a:endParaRPr lang="en-US" sz="3200" dirty="0">
              <a:ea typeface="+mj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>
            <a:extLst>
              <a:ext uri="{FF2B5EF4-FFF2-40B4-BE49-F238E27FC236}">
                <a16:creationId xmlns:a16="http://schemas.microsoft.com/office/drawing/2014/main" id="{7602E463-9105-407B-9F84-4D4147704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53000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SzPct val="100000"/>
              <a:buFont typeface="Wingdings 3" panose="05040102010807070707" pitchFamily="18" charset="2"/>
              <a:buNone/>
            </a:pPr>
            <a:endParaRPr lang="en-US" altLang="en-US" sz="3600" b="1"/>
          </a:p>
          <a:p>
            <a:pPr eaLnBrk="1" hangingPunct="1">
              <a:buClr>
                <a:srgbClr val="C00000"/>
              </a:buClr>
              <a:buSzPct val="100000"/>
            </a:pPr>
            <a:r>
              <a:rPr lang="en-US" altLang="en-US" sz="3600" b="1"/>
              <a:t>Different pathways can intersect, forming an integrated and purposeful network of chemical reactions </a:t>
            </a:r>
            <a:r>
              <a:rPr lang="ja-JP" altLang="en-US" sz="3600" b="1">
                <a:solidFill>
                  <a:srgbClr val="C00000"/>
                </a:solidFill>
              </a:rPr>
              <a:t>“</a:t>
            </a:r>
            <a:r>
              <a:rPr lang="en-US" altLang="ja-JP" sz="3600" b="1">
                <a:solidFill>
                  <a:srgbClr val="C00000"/>
                </a:solidFill>
              </a:rPr>
              <a:t>The Metabolic Map</a:t>
            </a:r>
            <a:r>
              <a:rPr lang="ja-JP" altLang="en-US" sz="3600" b="1">
                <a:solidFill>
                  <a:srgbClr val="C00000"/>
                </a:solidFill>
              </a:rPr>
              <a:t>”</a:t>
            </a:r>
            <a:endParaRPr lang="en-US" altLang="en-US" sz="3600" b="1">
              <a:solidFill>
                <a:srgbClr val="C0000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9E5817-57D2-4014-A8FE-18A6676E5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Metabolic Map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Documents and Settings\aa\My Documents\My Pictures\DA2C8FF2.bmp">
            <a:extLst>
              <a:ext uri="{FF2B5EF4-FFF2-40B4-BE49-F238E27FC236}">
                <a16:creationId xmlns:a16="http://schemas.microsoft.com/office/drawing/2014/main" id="{CA115FB7-28F8-4E79-B1C9-C9D9F41D80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39713"/>
            <a:ext cx="7315200" cy="623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5B2F5CF-BE62-4B0D-9193-E81FC528A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2913"/>
            <a:ext cx="8229600" cy="3621087"/>
          </a:xfrm>
        </p:spPr>
        <p:txBody>
          <a:bodyPr>
            <a:spAutoFit/>
          </a:bodyPr>
          <a:lstStyle/>
          <a:p>
            <a:pPr eaLnBrk="1" hangingPunct="1">
              <a:buClr>
                <a:srgbClr val="C00000"/>
              </a:buClr>
              <a:buSzPct val="100000"/>
            </a:pPr>
            <a:r>
              <a:rPr lang="en-US" altLang="en-US" sz="3600" b="1"/>
              <a:t>Most pathways can be classified </a:t>
            </a:r>
          </a:p>
          <a:p>
            <a:pPr eaLnBrk="1" hangingPunct="1">
              <a:buClr>
                <a:srgbClr val="C00000"/>
              </a:buClr>
              <a:buSzPct val="100000"/>
              <a:buFont typeface="Wingdings 3" panose="05040102010807070707" pitchFamily="18" charset="2"/>
              <a:buNone/>
            </a:pPr>
            <a:r>
              <a:rPr lang="en-US" altLang="en-US" sz="3600" b="1"/>
              <a:t>		catabolic </a:t>
            </a:r>
          </a:p>
          <a:p>
            <a:pPr eaLnBrk="1" hangingPunct="1">
              <a:buClr>
                <a:srgbClr val="C00000"/>
              </a:buClr>
              <a:buSzPct val="100000"/>
              <a:buFont typeface="Wingdings 3" panose="05040102010807070707" pitchFamily="18" charset="2"/>
              <a:buNone/>
            </a:pPr>
            <a:r>
              <a:rPr lang="en-US" altLang="en-US" sz="3600" b="1"/>
              <a:t>		anabolic </a:t>
            </a:r>
          </a:p>
          <a:p>
            <a:pPr eaLnBrk="1" hangingPunct="1">
              <a:buClr>
                <a:srgbClr val="C00000"/>
              </a:buClr>
              <a:buSzPct val="100000"/>
              <a:buFont typeface="Wingdings 3" panose="05040102010807070707" pitchFamily="18" charset="2"/>
              <a:buNone/>
            </a:pPr>
            <a:endParaRPr lang="en-US" altLang="en-US" sz="3600" b="1"/>
          </a:p>
          <a:p>
            <a:pPr eaLnBrk="1" hangingPunct="1">
              <a:buClr>
                <a:srgbClr val="C00000"/>
              </a:buClr>
              <a:buSzPct val="100000"/>
            </a:pPr>
            <a:r>
              <a:rPr lang="en-US" altLang="en-US" sz="3600" b="1"/>
              <a:t>Note: Pathways that regenerate a component are called cycles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A664059-3980-4611-9236-EA0D349FE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Classification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70FFB-682A-46CB-BC3F-FAE67B8B3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>
                <a:ea typeface="+mj-ea"/>
              </a:rPr>
              <a:t>Catabolic Pathways</a:t>
            </a:r>
          </a:p>
        </p:txBody>
      </p:sp>
      <p:pic>
        <p:nvPicPr>
          <p:cNvPr id="18435" name="Picture 1" descr="http://thepointeedition.lww.com/FullTextService/CT%7b06b9ee1beed59419cc706ceee9ddda6cc77b987fd7479682287ccc275ac7ca3bb38b2b3d0236d7708568555d93246333%7d/DA2C8FF3.gif">
            <a:extLst>
              <a:ext uri="{FF2B5EF4-FFF2-40B4-BE49-F238E27FC236}">
                <a16:creationId xmlns:a16="http://schemas.microsoft.com/office/drawing/2014/main" id="{1FF9F409-FF3C-41DC-A9C0-AC25AF454E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600200"/>
            <a:ext cx="79629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2401</TotalTime>
  <Words>564</Words>
  <Application>Microsoft Office PowerPoint</Application>
  <PresentationFormat>On-screen Show (4:3)</PresentationFormat>
  <Paragraphs>113</Paragraphs>
  <Slides>24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Metabolism: Anabolism and Catabolism </vt:lpstr>
      <vt:lpstr>Objectives</vt:lpstr>
      <vt:lpstr>Metabolism</vt:lpstr>
      <vt:lpstr>Pathway Vs Chemical Reaction</vt:lpstr>
      <vt:lpstr> Glycolysis, an example of a metabolic pathway </vt:lpstr>
      <vt:lpstr>Metabolic Map</vt:lpstr>
      <vt:lpstr>PowerPoint Presentation</vt:lpstr>
      <vt:lpstr>Classification </vt:lpstr>
      <vt:lpstr>Catabolic Pathways</vt:lpstr>
      <vt:lpstr>Anabolic Pathways</vt:lpstr>
      <vt:lpstr>Catabolism Vs Anabolism</vt:lpstr>
      <vt:lpstr>Comparison of catabolic and anabolic pathways</vt:lpstr>
      <vt:lpstr>Amphibolic Pathways</vt:lpstr>
      <vt:lpstr>Energy Currency: ATP</vt:lpstr>
      <vt:lpstr>Adenosine Triphosphate (ATP)</vt:lpstr>
      <vt:lpstr>Oxidation-Reduction in Metabolism</vt:lpstr>
      <vt:lpstr>Oxidation/Reduction</vt:lpstr>
      <vt:lpstr>NAD+/ NADH</vt:lpstr>
      <vt:lpstr>Regulation of Metabolism</vt:lpstr>
      <vt:lpstr> Metabolic Fuel</vt:lpstr>
      <vt:lpstr>Take Home Message-1</vt:lpstr>
      <vt:lpstr>Take Home Message-2</vt:lpstr>
      <vt:lpstr>Take Home Message-3</vt:lpstr>
      <vt:lpstr>Electron Transport Chain (ETC)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ddf</dc:creator>
  <cp:lastModifiedBy>RAHAF Ali</cp:lastModifiedBy>
  <cp:revision>96</cp:revision>
  <dcterms:created xsi:type="dcterms:W3CDTF">2006-08-16T00:00:00Z</dcterms:created>
  <dcterms:modified xsi:type="dcterms:W3CDTF">2021-10-04T03:33:28Z</dcterms:modified>
</cp:coreProperties>
</file>