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320" r:id="rId4"/>
    <p:sldId id="262" r:id="rId5"/>
    <p:sldId id="263" r:id="rId6"/>
    <p:sldId id="317" r:id="rId7"/>
    <p:sldId id="269" r:id="rId8"/>
    <p:sldId id="322" r:id="rId9"/>
    <p:sldId id="323" r:id="rId10"/>
    <p:sldId id="324" r:id="rId11"/>
    <p:sldId id="325" r:id="rId12"/>
    <p:sldId id="266" r:id="rId13"/>
    <p:sldId id="281" r:id="rId14"/>
    <p:sldId id="282" r:id="rId15"/>
    <p:sldId id="293" r:id="rId16"/>
    <p:sldId id="285" r:id="rId17"/>
    <p:sldId id="327" r:id="rId18"/>
    <p:sldId id="303" r:id="rId19"/>
    <p:sldId id="334" r:id="rId20"/>
    <p:sldId id="330" r:id="rId21"/>
    <p:sldId id="315" r:id="rId22"/>
    <p:sldId id="332" r:id="rId23"/>
    <p:sldId id="3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F4D6D-4BE3-42A3-8AEB-696A6A23EE14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0CF9-CD6B-4AE5-9D8A-6CF76ABD6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0CF9-CD6B-4AE5-9D8A-6CF76ABD68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3860AB-5DA6-4958-91D1-F4E770FC5A07}" type="slidenum">
              <a:rPr lang="en-US" altLang="en-US">
                <a:solidFill>
                  <a:prstClr val="black"/>
                </a:solidFill>
              </a:rPr>
              <a:pPr eaLnBrk="1" hangingPunct="1"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391A3D-24C6-41FD-9423-960038DEEAEC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0CF9-CD6B-4AE5-9D8A-6CF76ABD680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8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C2C6-9D1B-47A7-ACE3-57B83F144C37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C6C9D-621D-46EC-B441-37F8BFD7C8FA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1C16-3551-4AD8-9AC2-0DFF9599F602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80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F5D92-2EB4-4086-8F10-BB27E8881C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FE141-D21B-486C-9337-7E8E4CD4436E}" type="slidenum">
              <a:rPr lang="en-US">
                <a:solidFill>
                  <a:srgbClr val="8C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FE998-9A78-48F6-B973-649963D607A4}" type="slidenum">
              <a:rPr lang="en-US">
                <a:solidFill>
                  <a:srgbClr val="8C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64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A73B-43F9-4691-A794-04C90A9A3329}" type="slidenum">
              <a:rPr lang="en-US">
                <a:solidFill>
                  <a:srgbClr val="8C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5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54CB-9A23-44E1-8259-B69C9D12D5F6}" type="slidenum">
              <a:rPr lang="en-US">
                <a:solidFill>
                  <a:srgbClr val="8C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3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A964-3998-4A2F-9D98-DDBAF381B1C2}" type="slidenum">
              <a:rPr lang="en-US">
                <a:solidFill>
                  <a:srgbClr val="8C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13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2F9F-3207-44CC-B412-6633A5726115}" type="slidenum">
              <a:rPr lang="en-US">
                <a:solidFill>
                  <a:srgbClr val="8C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74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EAD8-078A-4AB6-81E7-824D33A7ED00}" type="slidenum">
              <a:rPr lang="en-US">
                <a:solidFill>
                  <a:srgbClr val="8C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6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1229-7754-429C-9BB7-9C0487AC51CF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3342-9358-4021-B7C0-6AF898DEDA45}" type="slidenum">
              <a:rPr lang="en-US">
                <a:solidFill>
                  <a:srgbClr val="8C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5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DFC0-E7BD-4695-B152-FC0CE1CE5AFF}" type="slidenum">
              <a:rPr lang="en-US">
                <a:solidFill>
                  <a:srgbClr val="8C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8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8A94F-C42C-47D4-A104-16055DCFE6E2}" type="slidenum">
              <a:rPr lang="en-US">
                <a:solidFill>
                  <a:srgbClr val="8C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98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98166-9A07-47CE-8325-6398740DEC6F}" type="slidenum">
              <a:rPr lang="en-US">
                <a:solidFill>
                  <a:srgbClr val="8C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6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AD15-2DDE-41D8-B811-46EE4151BE62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DA97-E297-4F7D-B120-709755AA77A2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E115-B585-4973-AF39-45697CB3449A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7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C541-4798-4F3F-8083-CD34B6740B95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AD78-AFE7-4A1E-9AA0-E324E21A2BBE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2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0CED-C549-4909-9AEC-AEAA127C4F67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9308-0EF6-46BC-9035-8DD2170A0347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E2A3B-B5DE-4B54-8A0E-F6CE91B8BF9E}" type="datetime1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9BE89-812D-4F68-895C-66981124C6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C000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C000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46413F-0FA6-486A-AC21-C9B081EA3E33}" type="slidenum">
              <a:rPr lang="en-US">
                <a:solidFill>
                  <a:srgbClr val="8C0000">
                    <a:tint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0000">
                  <a:tint val="75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5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/url?sa=i&amp;rct=j&amp;q=&amp;esrc=s&amp;source=images&amp;cd=&amp;ved=2ahUKEwiw3cCJlrTkAhUOWBoKHRw7DN8QjRx6BAgBEAQ&amp;url=https://www.slideshare.net/hamzehbattikhi/lec-3-embryology-development-of-the-maxillofacial-complex&amp;psig=AOvVaw2PNZUcyKvOgV4Ic_wMGVL_&amp;ust=156758319181633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3899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2F42F9"/>
                </a:solidFill>
                <a:latin typeface="Aharoni" pitchFamily="2" charset="-79"/>
                <a:cs typeface="Aharoni" pitchFamily="2" charset="-79"/>
              </a:rPr>
              <a:t>Introduction to embryology</a:t>
            </a:r>
            <a:endParaRPr lang="en-US" sz="7200" b="1" dirty="0">
              <a:solidFill>
                <a:srgbClr val="2F42F9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7146"/>
            <a:ext cx="9144000" cy="830655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Brush Script MT" panose="03060802040406070304" pitchFamily="66" charset="0"/>
              </a:rPr>
              <a:t>Dr</a:t>
            </a:r>
            <a:r>
              <a:rPr lang="en-US" sz="4000" dirty="0">
                <a:latin typeface="Brush Script MT" panose="03060802040406070304" pitchFamily="66" charset="0"/>
              </a:rPr>
              <a:t>. Sanaa Al </a:t>
            </a:r>
            <a:r>
              <a:rPr lang="en-US" sz="4000" dirty="0" err="1">
                <a:latin typeface="Brush Script MT" panose="03060802040406070304" pitchFamily="66" charset="0"/>
              </a:rPr>
              <a:t>Sharawi</a:t>
            </a:r>
            <a:r>
              <a:rPr lang="en-US" sz="4000" dirty="0">
                <a:latin typeface="Brush Script MT" panose="03060802040406070304" pitchFamily="66" charset="0"/>
              </a:rPr>
              <a:t>, </a:t>
            </a:r>
            <a:r>
              <a:rPr lang="en-US" sz="4000" dirty="0"/>
              <a:t>	</a:t>
            </a:r>
            <a:r>
              <a:rPr lang="en-US" sz="4000" dirty="0" smtClean="0"/>
              <a:t>   </a:t>
            </a:r>
            <a:r>
              <a:rPr lang="en-US" sz="4000" dirty="0" err="1" smtClean="0">
                <a:latin typeface="Brush Script MT" panose="03060802040406070304" pitchFamily="66" charset="0"/>
              </a:rPr>
              <a:t>Dr.Essam</a:t>
            </a:r>
            <a:r>
              <a:rPr lang="en-US" sz="4000" dirty="0" smtClean="0">
                <a:latin typeface="Brush Script MT" panose="03060802040406070304" pitchFamily="66" charset="0"/>
              </a:rPr>
              <a:t> </a:t>
            </a:r>
            <a:r>
              <a:rPr lang="en-US" sz="4000" dirty="0" err="1" smtClean="0">
                <a:latin typeface="Brush Script MT" panose="03060802040406070304" pitchFamily="66" charset="0"/>
              </a:rPr>
              <a:t>Salama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06" y="1690688"/>
            <a:ext cx="5690884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1" y="1009404"/>
            <a:ext cx="4762500" cy="2612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3175" y="6175170"/>
            <a:ext cx="279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Longitudinal Section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47710" y="3621974"/>
            <a:ext cx="2339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Transverse; horizontal </a:t>
            </a:r>
          </a:p>
        </p:txBody>
      </p:sp>
      <p:pic>
        <p:nvPicPr>
          <p:cNvPr id="1026" name="Picture 2" descr="نتيجة بحث الصور عن ‪coronal section through embryo‬‏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1" y="3991309"/>
            <a:ext cx="3810000" cy="20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64581" y="6175170"/>
            <a:ext cx="312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</a:t>
            </a:r>
            <a:r>
              <a:rPr lang="en-US" b="1" dirty="0" smtClean="0"/>
              <a:t>Coronal Section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581891" y="318734"/>
            <a:ext cx="521326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Plans or sections:</a:t>
            </a:r>
          </a:p>
        </p:txBody>
      </p:sp>
    </p:spTree>
    <p:extLst>
      <p:ext uri="{BB962C8B-B14F-4D97-AF65-F5344CB8AC3E}">
        <p14:creationId xmlns:p14="http://schemas.microsoft.com/office/powerpoint/2010/main" val="7775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 Major </a:t>
            </a:r>
            <a:r>
              <a:rPr lang="en-US" b="1" dirty="0"/>
              <a:t>events during embryonic </a:t>
            </a:r>
            <a:r>
              <a:rPr lang="en-US" b="1" dirty="0" smtClean="0"/>
              <a:t>period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467" y="1745673"/>
            <a:ext cx="10205852" cy="39426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Gametogenesis.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Fertilization.     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Implantation.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2F42F9"/>
                </a:solidFill>
              </a:rPr>
              <a:t>Development of the </a:t>
            </a:r>
            <a:r>
              <a:rPr lang="en-US" u="sng" dirty="0" smtClean="0">
                <a:solidFill>
                  <a:srgbClr val="2F42F9"/>
                </a:solidFill>
              </a:rPr>
              <a:t>Central Nervous System </a:t>
            </a:r>
            <a:r>
              <a:rPr lang="en-US" dirty="0" smtClean="0">
                <a:solidFill>
                  <a:srgbClr val="2F42F9"/>
                </a:solidFill>
              </a:rPr>
              <a:t>:  </a:t>
            </a:r>
            <a:r>
              <a:rPr lang="en-US" b="1" dirty="0" smtClean="0"/>
              <a:t>begins</a:t>
            </a:r>
            <a:r>
              <a:rPr lang="en-US" dirty="0" smtClean="0"/>
              <a:t> at </a:t>
            </a:r>
            <a:r>
              <a:rPr lang="en-US" b="1" dirty="0" smtClean="0"/>
              <a:t>3rd week.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Development of </a:t>
            </a:r>
            <a:r>
              <a:rPr lang="en-US" u="sng" dirty="0" smtClean="0">
                <a:solidFill>
                  <a:srgbClr val="2F42F9"/>
                </a:solidFill>
              </a:rPr>
              <a:t>Heart</a:t>
            </a:r>
            <a:r>
              <a:rPr lang="en-US" dirty="0" smtClean="0">
                <a:solidFill>
                  <a:srgbClr val="2F42F9"/>
                </a:solidFill>
              </a:rPr>
              <a:t> :</a:t>
            </a:r>
            <a:r>
              <a:rPr lang="en-US" b="1" dirty="0" smtClean="0">
                <a:solidFill>
                  <a:srgbClr val="2F42F9"/>
                </a:solidFill>
              </a:rPr>
              <a:t> </a:t>
            </a:r>
            <a:r>
              <a:rPr lang="en-US" b="1" dirty="0"/>
              <a:t>begins </a:t>
            </a:r>
            <a:r>
              <a:rPr lang="en-US" dirty="0"/>
              <a:t>at </a:t>
            </a:r>
            <a:r>
              <a:rPr lang="en-US" b="1" dirty="0"/>
              <a:t>3rd week.</a:t>
            </a:r>
            <a:endParaRPr lang="en-US" b="1" dirty="0" smtClean="0"/>
          </a:p>
          <a:p>
            <a:r>
              <a:rPr lang="en-US" dirty="0" smtClean="0">
                <a:solidFill>
                  <a:srgbClr val="2F42F9"/>
                </a:solidFill>
              </a:rPr>
              <a:t>Embryonic </a:t>
            </a:r>
            <a:r>
              <a:rPr lang="en-US" u="sng" dirty="0" smtClean="0">
                <a:solidFill>
                  <a:srgbClr val="2F42F9"/>
                </a:solidFill>
              </a:rPr>
              <a:t>Folding</a:t>
            </a:r>
            <a:r>
              <a:rPr lang="en-US" dirty="0" smtClean="0">
                <a:solidFill>
                  <a:srgbClr val="2F42F9"/>
                </a:solidFill>
              </a:rPr>
              <a:t> :     </a:t>
            </a:r>
            <a:r>
              <a:rPr lang="en-US" b="1" dirty="0" smtClean="0"/>
              <a:t>4th week 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GAMETOGENESIS</a:t>
            </a:r>
            <a:r>
              <a:rPr lang="en-US" b="1" u="sng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1825626"/>
            <a:ext cx="5094515" cy="380327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production of mature gametes</a:t>
            </a:r>
            <a:r>
              <a:rPr lang="en-US" dirty="0"/>
              <a:t> (sperm and ova) </a:t>
            </a:r>
            <a:r>
              <a:rPr lang="en-US" dirty="0" smtClean="0"/>
              <a:t>in the gonads </a:t>
            </a:r>
            <a:r>
              <a:rPr lang="en-US" dirty="0"/>
              <a:t>(testes in males and ovaries in females</a:t>
            </a:r>
            <a:r>
              <a:rPr lang="en-US" dirty="0" smtClean="0"/>
              <a:t>).</a:t>
            </a:r>
          </a:p>
          <a:p>
            <a:r>
              <a:rPr lang="en-US" u="sng" dirty="0" smtClean="0">
                <a:solidFill>
                  <a:srgbClr val="2F42F9"/>
                </a:solidFill>
              </a:rPr>
              <a:t>It </a:t>
            </a:r>
            <a:r>
              <a:rPr lang="en-US" u="sng" dirty="0">
                <a:solidFill>
                  <a:srgbClr val="2F42F9"/>
                </a:solidFill>
              </a:rPr>
              <a:t>is divided into</a:t>
            </a:r>
            <a:r>
              <a:rPr lang="en-US" dirty="0">
                <a:solidFill>
                  <a:srgbClr val="2F42F9"/>
                </a:solidFill>
              </a:rPr>
              <a:t>: </a:t>
            </a:r>
            <a:endParaRPr lang="en-US" dirty="0" smtClean="0">
              <a:solidFill>
                <a:srgbClr val="2F42F9"/>
              </a:solidFill>
            </a:endParaRPr>
          </a:p>
          <a:p>
            <a:pPr marL="0" indent="0">
              <a:buNone/>
            </a:pPr>
            <a:r>
              <a:rPr lang="en-US" dirty="0" smtClean="0"/>
              <a:t>1- </a:t>
            </a:r>
            <a:r>
              <a:rPr lang="en-US" dirty="0"/>
              <a:t>Spermatogenesis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dirty="0"/>
              <a:t>Oogenesis.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>
          <a:xfrm>
            <a:off x="5747050" y="1144589"/>
            <a:ext cx="6193692" cy="45793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85" y="365127"/>
            <a:ext cx="5499078" cy="964911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SPERMATOGENESIS</a:t>
            </a:r>
            <a:r>
              <a:rPr lang="en-US" b="1" u="sng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5" y="1377538"/>
            <a:ext cx="5070763" cy="50945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/>
              <a:t>It </a:t>
            </a:r>
            <a:r>
              <a:rPr lang="en-US" sz="3200" b="1" dirty="0"/>
              <a:t>is the </a:t>
            </a:r>
            <a:r>
              <a:rPr lang="en-US" sz="3200" b="1" dirty="0" smtClean="0"/>
              <a:t>process </a:t>
            </a:r>
            <a:r>
              <a:rPr lang="en-US" sz="3200" dirty="0" smtClean="0"/>
              <a:t>of </a:t>
            </a:r>
            <a:r>
              <a:rPr lang="en-US" sz="3200" dirty="0">
                <a:solidFill>
                  <a:srgbClr val="FF0000"/>
                </a:solidFill>
              </a:rPr>
              <a:t>formation of mature </a:t>
            </a:r>
            <a:r>
              <a:rPr lang="en-US" sz="3200" dirty="0" smtClean="0">
                <a:solidFill>
                  <a:srgbClr val="FF0000"/>
                </a:solidFill>
              </a:rPr>
              <a:t>sperms.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Occurs</a:t>
            </a:r>
            <a:r>
              <a:rPr lang="en-US" sz="3200" dirty="0" smtClean="0"/>
              <a:t> in </a:t>
            </a:r>
            <a:r>
              <a:rPr lang="en-US" sz="3200" dirty="0"/>
              <a:t>the</a:t>
            </a:r>
            <a:r>
              <a:rPr lang="en-US" sz="3200" dirty="0">
                <a:solidFill>
                  <a:srgbClr val="2F42F9"/>
                </a:solidFill>
              </a:rPr>
              <a:t> </a:t>
            </a:r>
            <a:r>
              <a:rPr lang="en-US" sz="3200" dirty="0" err="1">
                <a:solidFill>
                  <a:srgbClr val="2F42F9"/>
                </a:solidFill>
              </a:rPr>
              <a:t>semenifrous</a:t>
            </a:r>
            <a:r>
              <a:rPr lang="en-US" sz="3200" dirty="0">
                <a:solidFill>
                  <a:srgbClr val="2F42F9"/>
                </a:solidFill>
              </a:rPr>
              <a:t> </a:t>
            </a:r>
            <a:r>
              <a:rPr lang="en-US" sz="3200" dirty="0" smtClean="0">
                <a:solidFill>
                  <a:srgbClr val="2F42F9"/>
                </a:solidFill>
              </a:rPr>
              <a:t>tubules of testis.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Starts</a:t>
            </a:r>
            <a:r>
              <a:rPr lang="en-US" sz="3200" dirty="0" smtClean="0"/>
              <a:t> </a:t>
            </a:r>
            <a:r>
              <a:rPr lang="en-US" sz="3200" u="sng" dirty="0" smtClean="0"/>
              <a:t>from puberty</a:t>
            </a:r>
            <a:r>
              <a:rPr lang="en-US" sz="3200" dirty="0" smtClean="0"/>
              <a:t> till </a:t>
            </a:r>
            <a:r>
              <a:rPr lang="en-US" sz="3200" u="sng" dirty="0"/>
              <a:t>old ages</a:t>
            </a:r>
            <a:r>
              <a:rPr lang="en-US" sz="3200" u="sng" dirty="0" smtClean="0"/>
              <a:t>.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It ends </a:t>
            </a:r>
            <a:r>
              <a:rPr lang="en-US" sz="3200" dirty="0" smtClean="0"/>
              <a:t>by formation of </a:t>
            </a:r>
            <a:r>
              <a:rPr lang="en-US" sz="3200" u="sng" dirty="0" smtClean="0"/>
              <a:t>mature sperms </a:t>
            </a:r>
            <a:r>
              <a:rPr lang="en-US" sz="3200" dirty="0" smtClean="0"/>
              <a:t>with </a:t>
            </a:r>
            <a:r>
              <a:rPr lang="en-US" sz="3200" u="sng" dirty="0" smtClean="0"/>
              <a:t>haploid number</a:t>
            </a:r>
            <a:r>
              <a:rPr lang="en-US" sz="3200" dirty="0" smtClean="0"/>
              <a:t> of chromosomes.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4" descr="69861E1B"/>
          <p:cNvPicPr>
            <a:picLocks noChangeAspect="1" noChangeArrowheads="1"/>
          </p:cNvPicPr>
          <p:nvPr/>
        </p:nvPicPr>
        <p:blipFill rotWithShape="1">
          <a:blip r:embed="rId2"/>
          <a:srcRect t="4423" r="50894"/>
          <a:stretch/>
        </p:blipFill>
        <p:spPr>
          <a:xfrm>
            <a:off x="5795963" y="534947"/>
            <a:ext cx="5545139" cy="645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09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41" y="890651"/>
            <a:ext cx="5213268" cy="403761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Results of spermatogenesis; 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dirty="0"/>
              <a:t>1- </a:t>
            </a:r>
            <a:r>
              <a:rPr lang="en-US" dirty="0" smtClean="0">
                <a:solidFill>
                  <a:srgbClr val="2F42F9"/>
                </a:solidFill>
              </a:rPr>
              <a:t>Reduction </a:t>
            </a:r>
            <a:r>
              <a:rPr lang="en-US" dirty="0">
                <a:solidFill>
                  <a:srgbClr val="2F42F9"/>
                </a:solidFill>
              </a:rPr>
              <a:t>of chromosomal number</a:t>
            </a:r>
            <a:r>
              <a:rPr lang="en-US" dirty="0"/>
              <a:t> </a:t>
            </a:r>
            <a:r>
              <a:rPr lang="en-US" b="1" dirty="0"/>
              <a:t>from the diploid </a:t>
            </a:r>
            <a:r>
              <a:rPr lang="en-US" u="sng" dirty="0">
                <a:solidFill>
                  <a:srgbClr val="2F42F9"/>
                </a:solidFill>
              </a:rPr>
              <a:t>to</a:t>
            </a:r>
            <a:r>
              <a:rPr lang="en-US" dirty="0"/>
              <a:t> the </a:t>
            </a:r>
            <a:r>
              <a:rPr lang="en-US" b="1" dirty="0"/>
              <a:t>haploid number. </a:t>
            </a:r>
          </a:p>
          <a:p>
            <a:r>
              <a:rPr lang="en-US" dirty="0"/>
              <a:t>2- </a:t>
            </a:r>
            <a:r>
              <a:rPr lang="en-US" dirty="0" smtClean="0">
                <a:solidFill>
                  <a:srgbClr val="2F42F9"/>
                </a:solidFill>
              </a:rPr>
              <a:t>Change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2F42F9"/>
                </a:solidFill>
              </a:rPr>
              <a:t>primitive germ cell </a:t>
            </a:r>
            <a:r>
              <a:rPr lang="en-US" dirty="0" smtClean="0"/>
              <a:t>(</a:t>
            </a:r>
            <a:r>
              <a:rPr lang="en-US" dirty="0" err="1" smtClean="0"/>
              <a:t>spermatogonia</a:t>
            </a:r>
            <a:r>
              <a:rPr lang="en-US" dirty="0" smtClean="0"/>
              <a:t>) </a:t>
            </a:r>
            <a:r>
              <a:rPr lang="en-US" u="sng" dirty="0">
                <a:solidFill>
                  <a:srgbClr val="2F42F9"/>
                </a:solidFill>
              </a:rPr>
              <a:t>to</a:t>
            </a:r>
            <a:r>
              <a:rPr lang="en-US" dirty="0"/>
              <a:t> the </a:t>
            </a:r>
            <a:r>
              <a:rPr lang="en-US" b="1" dirty="0"/>
              <a:t>motile sperm</a:t>
            </a:r>
            <a:r>
              <a:rPr lang="en-US" dirty="0"/>
              <a:t>. </a:t>
            </a:r>
          </a:p>
          <a:p>
            <a:r>
              <a:rPr lang="en-US" dirty="0"/>
              <a:t>3- </a:t>
            </a:r>
            <a:r>
              <a:rPr lang="en-US" dirty="0" smtClean="0">
                <a:solidFill>
                  <a:srgbClr val="2F42F9"/>
                </a:solidFill>
              </a:rPr>
              <a:t>Increase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number of the sperms.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69861E1B"/>
          <p:cNvPicPr>
            <a:picLocks noChangeAspect="1" noChangeArrowheads="1"/>
          </p:cNvPicPr>
          <p:nvPr/>
        </p:nvPicPr>
        <p:blipFill rotWithShape="1">
          <a:blip r:embed="rId2"/>
          <a:srcRect t="4423" r="50894"/>
          <a:stretch/>
        </p:blipFill>
        <p:spPr>
          <a:xfrm>
            <a:off x="5795963" y="534947"/>
            <a:ext cx="5545139" cy="645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92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265" y="365128"/>
            <a:ext cx="4572000" cy="1325563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OOGENESIS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40" y="1690691"/>
            <a:ext cx="5486400" cy="4337669"/>
          </a:xfrm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en-US" sz="9800" b="1" dirty="0" smtClean="0"/>
              <a:t>It </a:t>
            </a:r>
            <a:r>
              <a:rPr lang="en-US" sz="9800" b="1" dirty="0"/>
              <a:t>is the process </a:t>
            </a:r>
            <a:r>
              <a:rPr lang="en-US" sz="9800" dirty="0"/>
              <a:t>of </a:t>
            </a:r>
            <a:r>
              <a:rPr lang="en-US" sz="9800" dirty="0">
                <a:solidFill>
                  <a:srgbClr val="FF0000"/>
                </a:solidFill>
              </a:rPr>
              <a:t>formation of mature ovum, </a:t>
            </a:r>
            <a:endParaRPr lang="en-US" sz="9800" dirty="0" smtClean="0">
              <a:solidFill>
                <a:srgbClr val="FF0000"/>
              </a:solidFill>
            </a:endParaRPr>
          </a:p>
          <a:p>
            <a:r>
              <a:rPr lang="en-US" sz="9800" b="1" dirty="0" smtClean="0">
                <a:solidFill>
                  <a:srgbClr val="FF0000"/>
                </a:solidFill>
              </a:rPr>
              <a:t>It occurs </a:t>
            </a:r>
            <a:r>
              <a:rPr lang="en-US" sz="9800" dirty="0"/>
              <a:t>in the </a:t>
            </a:r>
            <a:r>
              <a:rPr lang="en-US" sz="9800" dirty="0">
                <a:solidFill>
                  <a:srgbClr val="2F42F9"/>
                </a:solidFill>
              </a:rPr>
              <a:t>cortex of the ovary, </a:t>
            </a:r>
            <a:endParaRPr lang="en-US" sz="9800" dirty="0" smtClean="0">
              <a:solidFill>
                <a:srgbClr val="2F42F9"/>
              </a:solidFill>
            </a:endParaRPr>
          </a:p>
          <a:p>
            <a:r>
              <a:rPr lang="en-US" sz="9800" b="1" dirty="0" smtClean="0">
                <a:solidFill>
                  <a:srgbClr val="FF0000"/>
                </a:solidFill>
              </a:rPr>
              <a:t>starts; </a:t>
            </a:r>
            <a:r>
              <a:rPr lang="en-US" sz="9800" dirty="0" smtClean="0"/>
              <a:t>during </a:t>
            </a:r>
            <a:r>
              <a:rPr lang="en-US" sz="9800" b="1" dirty="0" smtClean="0">
                <a:solidFill>
                  <a:srgbClr val="2F42F9"/>
                </a:solidFill>
              </a:rPr>
              <a:t>fetal life, </a:t>
            </a:r>
            <a:r>
              <a:rPr lang="en-US" sz="9800" b="1" dirty="0" smtClean="0">
                <a:solidFill>
                  <a:srgbClr val="FF0000"/>
                </a:solidFill>
              </a:rPr>
              <a:t>completed</a:t>
            </a:r>
            <a:r>
              <a:rPr lang="en-US" sz="9800" dirty="0" smtClean="0">
                <a:solidFill>
                  <a:srgbClr val="FF0000"/>
                </a:solidFill>
              </a:rPr>
              <a:t> </a:t>
            </a:r>
            <a:r>
              <a:rPr lang="en-US" sz="9800" u="sng" dirty="0" smtClean="0"/>
              <a:t>after puberty, and fertilization</a:t>
            </a:r>
            <a:r>
              <a:rPr lang="en-US" sz="9800" dirty="0" smtClean="0"/>
              <a:t> </a:t>
            </a:r>
            <a:r>
              <a:rPr lang="en-US" sz="9800" dirty="0"/>
              <a:t>and </a:t>
            </a:r>
            <a:r>
              <a:rPr lang="en-US" sz="9800" b="1" dirty="0">
                <a:solidFill>
                  <a:srgbClr val="FF0000"/>
                </a:solidFill>
              </a:rPr>
              <a:t>continues</a:t>
            </a:r>
            <a:r>
              <a:rPr lang="en-US" sz="9800" dirty="0"/>
              <a:t> </a:t>
            </a:r>
            <a:r>
              <a:rPr lang="en-US" sz="9800" u="sng" dirty="0" smtClean="0"/>
              <a:t>till menopause.</a:t>
            </a:r>
          </a:p>
          <a:p>
            <a:r>
              <a:rPr lang="en-US" sz="9800" b="1" dirty="0" smtClean="0">
                <a:solidFill>
                  <a:srgbClr val="FF0000"/>
                </a:solidFill>
              </a:rPr>
              <a:t>It ends </a:t>
            </a:r>
            <a:r>
              <a:rPr lang="en-US" sz="9800" dirty="0" smtClean="0"/>
              <a:t>by formation of </a:t>
            </a:r>
            <a:r>
              <a:rPr lang="en-US" sz="9800" u="sng" dirty="0" smtClean="0"/>
              <a:t>mature ovum </a:t>
            </a:r>
            <a:r>
              <a:rPr lang="en-US" sz="9800" dirty="0" smtClean="0"/>
              <a:t>with </a:t>
            </a:r>
            <a:r>
              <a:rPr lang="en-US" sz="9800" u="sng" dirty="0" smtClean="0"/>
              <a:t>haploid number </a:t>
            </a:r>
            <a:r>
              <a:rPr lang="en-US" sz="9800" dirty="0" smtClean="0"/>
              <a:t>of chromosomes.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6" y="1690689"/>
            <a:ext cx="5754665" cy="39144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274638"/>
            <a:ext cx="10972800" cy="79216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2F42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sz="5400" b="1" dirty="0" smtClean="0">
                <a:solidFill>
                  <a:srgbClr val="2F42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FERTILIZATION</a:t>
            </a:r>
            <a:endParaRPr lang="en-US" sz="5400" b="1" dirty="0" smtClean="0">
              <a:solidFill>
                <a:srgbClr val="2F42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7782984" y="1353788"/>
            <a:ext cx="4205816" cy="511826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Definition:</a:t>
            </a:r>
          </a:p>
          <a:p>
            <a:pPr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process during which a mature male gamete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sperm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sz="44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unites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a mature female gamete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oocyte)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form a single cell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ZYGOTE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defRPr/>
            </a:pPr>
            <a:r>
              <a:rPr lang="en-US" sz="4400" b="1" dirty="0" smtClean="0">
                <a:solidFill>
                  <a:srgbClr val="2F42F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Site : 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It occurs in the </a:t>
            </a:r>
            <a:r>
              <a:rPr lang="en-US" sz="4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uterine tube.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FF0000"/>
                </a:solidFill>
              </a:rPr>
              <a:t>Results of fertilization: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342900" indent="-342900">
              <a:defRPr/>
            </a:pPr>
            <a:r>
              <a:rPr lang="en-US" sz="4400" dirty="0" smtClean="0"/>
              <a:t>The </a:t>
            </a:r>
            <a:r>
              <a:rPr lang="en-US" sz="4400" b="1" dirty="0" smtClean="0"/>
              <a:t>diploid number </a:t>
            </a:r>
            <a:r>
              <a:rPr lang="en-US" sz="4400" dirty="0" smtClean="0"/>
              <a:t>of chromosomes is </a:t>
            </a:r>
            <a:r>
              <a:rPr lang="en-US" sz="4400" b="1" dirty="0" smtClean="0"/>
              <a:t>restored</a:t>
            </a:r>
            <a:r>
              <a:rPr lang="en-US" sz="4400" b="1" dirty="0"/>
              <a:t>.</a:t>
            </a:r>
            <a:endParaRPr lang="en-US" sz="4400" b="1" dirty="0" smtClean="0"/>
          </a:p>
          <a:p>
            <a:pPr marL="342900" indent="-342900">
              <a:defRPr/>
            </a:pPr>
            <a:r>
              <a:rPr lang="en-US" sz="4400" b="1" dirty="0" smtClean="0"/>
              <a:t>The sex </a:t>
            </a:r>
            <a:r>
              <a:rPr lang="en-US" sz="4400" dirty="0" smtClean="0"/>
              <a:t>of the embryo is </a:t>
            </a:r>
            <a:r>
              <a:rPr lang="en-US" sz="4400" b="1" dirty="0" smtClean="0"/>
              <a:t>determined. </a:t>
            </a:r>
          </a:p>
          <a:p>
            <a:pPr marL="342900" indent="-342900">
              <a:defRPr/>
            </a:pPr>
            <a:r>
              <a:rPr lang="en-US" sz="4400" b="1" dirty="0" smtClean="0"/>
              <a:t>Initiates </a:t>
            </a:r>
            <a:r>
              <a:rPr lang="en-US" sz="4400" b="1" dirty="0" smtClean="0">
                <a:solidFill>
                  <a:srgbClr val="000000"/>
                </a:solidFill>
              </a:rPr>
              <a:t>cleavage</a:t>
            </a:r>
            <a:r>
              <a:rPr lang="en-US" sz="4400" b="1" dirty="0" smtClean="0"/>
              <a:t> </a:t>
            </a:r>
            <a:r>
              <a:rPr lang="en-US" sz="4400" dirty="0" smtClean="0"/>
              <a:t>(cell division)</a:t>
            </a:r>
            <a:r>
              <a:rPr lang="en-US" sz="4400" b="1" dirty="0" smtClean="0"/>
              <a:t> of the zygote.</a:t>
            </a:r>
            <a:endParaRPr lang="en-US" sz="4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None/>
              <a:defRPr/>
            </a:pPr>
            <a:endParaRPr lang="en-US" sz="28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1028" descr="38AF9D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295400"/>
            <a:ext cx="7307283" cy="5029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Picture 4" descr="C:\Documents and Settings\Prof. Saeed Makarem\Desktop\ovum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667000"/>
            <a:ext cx="772584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6400800" y="1981200"/>
            <a:ext cx="6096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6" descr="Fallopian 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4701455"/>
            <a:ext cx="2857500" cy="166687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505" y="1199408"/>
            <a:ext cx="5997039" cy="394260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It is the </a:t>
            </a:r>
            <a:r>
              <a:rPr lang="en-US" sz="2000" b="1" dirty="0">
                <a:solidFill>
                  <a:srgbClr val="FF0000"/>
                </a:solidFill>
              </a:rPr>
              <a:t>process </a:t>
            </a:r>
            <a:r>
              <a:rPr lang="en-US" sz="2000" dirty="0"/>
              <a:t>of </a:t>
            </a:r>
            <a:r>
              <a:rPr lang="en-US" sz="2000" b="1" dirty="0"/>
              <a:t>embedding</a:t>
            </a:r>
            <a:r>
              <a:rPr lang="en-US" sz="2000" dirty="0"/>
              <a:t> of the </a:t>
            </a:r>
            <a:r>
              <a:rPr lang="en-US" sz="2000" b="1" dirty="0">
                <a:solidFill>
                  <a:srgbClr val="FF0000"/>
                </a:solidFill>
              </a:rPr>
              <a:t>blastocyct</a:t>
            </a:r>
            <a:r>
              <a:rPr lang="en-US" sz="2000" dirty="0"/>
              <a:t> in the </a:t>
            </a:r>
            <a:r>
              <a:rPr lang="en-US" sz="2000" b="1" u="sng" dirty="0"/>
              <a:t>endometrium of the uterus, </a:t>
            </a:r>
            <a:endParaRPr lang="en-US" sz="20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rgbClr val="000000"/>
                </a:solidFill>
              </a:rPr>
              <a:t>It </a:t>
            </a:r>
            <a:r>
              <a:rPr lang="en-US" sz="2000" b="1" u="sng" dirty="0" smtClean="0">
                <a:solidFill>
                  <a:srgbClr val="FF0000"/>
                </a:solidFill>
              </a:rPr>
              <a:t>begins:</a:t>
            </a:r>
            <a:r>
              <a:rPr lang="en-US" sz="2000" u="sng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/>
              <a:t>one week after fertilization.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rgbClr val="000000"/>
                </a:solidFill>
              </a:rPr>
              <a:t>It is </a:t>
            </a:r>
            <a:r>
              <a:rPr lang="en-US" sz="2000" b="1" u="sng" dirty="0" smtClean="0">
                <a:solidFill>
                  <a:srgbClr val="FF0000"/>
                </a:solidFill>
              </a:rPr>
              <a:t>completed</a:t>
            </a:r>
            <a:r>
              <a:rPr lang="en-US" sz="2000" u="sng" dirty="0" smtClean="0">
                <a:solidFill>
                  <a:srgbClr val="FF0000"/>
                </a:solidFill>
              </a:rPr>
              <a:t> : </a:t>
            </a:r>
            <a:r>
              <a:rPr lang="en-US" sz="2000" dirty="0" smtClean="0">
                <a:solidFill>
                  <a:srgbClr val="000000"/>
                </a:solidFill>
              </a:rPr>
              <a:t>by the </a:t>
            </a:r>
            <a:r>
              <a:rPr lang="en-US" sz="2000" b="1" u="sng" dirty="0" smtClean="0">
                <a:solidFill>
                  <a:srgbClr val="000000"/>
                </a:solidFill>
              </a:rPr>
              <a:t>12th day</a:t>
            </a:r>
            <a:r>
              <a:rPr lang="en-US" sz="2000" u="sng" dirty="0" smtClean="0">
                <a:solidFill>
                  <a:srgbClr val="000000"/>
                </a:solidFill>
              </a:rPr>
              <a:t> after fertilization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rgbClr val="2F42F9"/>
                </a:solidFill>
              </a:rPr>
              <a:t>Normal </a:t>
            </a:r>
            <a:r>
              <a:rPr lang="en-US" sz="2000" b="1" u="sng" dirty="0">
                <a:solidFill>
                  <a:srgbClr val="2F42F9"/>
                </a:solidFill>
              </a:rPr>
              <a:t>site of </a:t>
            </a:r>
            <a:r>
              <a:rPr lang="en-US" sz="2000" b="1" u="sng" dirty="0" smtClean="0">
                <a:solidFill>
                  <a:srgbClr val="2F42F9"/>
                </a:solidFill>
              </a:rPr>
              <a:t>implantation : </a:t>
            </a:r>
            <a:endParaRPr lang="en-US" sz="2000" b="1" dirty="0">
              <a:solidFill>
                <a:srgbClr val="2F42F9"/>
              </a:solidFill>
            </a:endParaRPr>
          </a:p>
          <a:p>
            <a:r>
              <a:rPr lang="en-US" sz="2000" dirty="0"/>
              <a:t>In the </a:t>
            </a:r>
            <a:r>
              <a:rPr lang="en-US" sz="2000" b="1" u="sng" dirty="0"/>
              <a:t>upper part </a:t>
            </a:r>
            <a:r>
              <a:rPr lang="en-US" sz="2000" dirty="0"/>
              <a:t>of the </a:t>
            </a:r>
            <a:r>
              <a:rPr lang="en-US" sz="2000" b="1" u="sng" dirty="0"/>
              <a:t>posterior surface of the </a:t>
            </a:r>
            <a:r>
              <a:rPr lang="en-US" sz="2000" b="1" u="sng" dirty="0" smtClean="0"/>
              <a:t>body of uterus </a:t>
            </a:r>
            <a:r>
              <a:rPr lang="en-US" sz="2000" b="1" dirty="0"/>
              <a:t>near the </a:t>
            </a:r>
            <a:r>
              <a:rPr lang="en-US" sz="2000" b="1" dirty="0" smtClean="0"/>
              <a:t>fundus.   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b="1" u="sng" dirty="0">
                <a:solidFill>
                  <a:srgbClr val="2F42F9"/>
                </a:solidFill>
              </a:rPr>
              <a:t>Abnormal site of implantation (ectopic pregnancy</a:t>
            </a:r>
            <a:r>
              <a:rPr lang="en-US" sz="2000" b="1" u="sng" dirty="0" smtClean="0">
                <a:solidFill>
                  <a:srgbClr val="2F42F9"/>
                </a:solidFill>
              </a:rPr>
              <a:t>) : </a:t>
            </a:r>
          </a:p>
          <a:p>
            <a:r>
              <a:rPr lang="en-US" sz="2000" b="1" u="sng" dirty="0" smtClean="0">
                <a:solidFill>
                  <a:srgbClr val="7030A0"/>
                </a:solidFill>
              </a:rPr>
              <a:t>Most common type </a:t>
            </a:r>
            <a:r>
              <a:rPr lang="en-US" sz="2000" b="1" dirty="0" smtClean="0">
                <a:solidFill>
                  <a:srgbClr val="7030A0"/>
                </a:solidFill>
              </a:rPr>
              <a:t>of </a:t>
            </a:r>
            <a:r>
              <a:rPr lang="en-US" sz="2000" b="1" u="sng" dirty="0">
                <a:solidFill>
                  <a:srgbClr val="7030A0"/>
                </a:solidFill>
              </a:rPr>
              <a:t>ectopic pregnancies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/>
              <a:t>occurs in the </a:t>
            </a:r>
            <a:r>
              <a:rPr lang="en-US" sz="2000" b="1" u="sng" dirty="0">
                <a:solidFill>
                  <a:srgbClr val="7030A0"/>
                </a:solidFill>
              </a:rPr>
              <a:t>uterine </a:t>
            </a:r>
            <a:r>
              <a:rPr lang="en-US" sz="2000" b="1" u="sng" dirty="0" smtClean="0">
                <a:solidFill>
                  <a:srgbClr val="7030A0"/>
                </a:solidFill>
              </a:rPr>
              <a:t>tube.</a:t>
            </a:r>
            <a:endParaRPr lang="en-US" sz="2000" u="sng" dirty="0">
              <a:solidFill>
                <a:srgbClr val="7030A0"/>
              </a:solidFill>
            </a:endParaRPr>
          </a:p>
          <a:p>
            <a:endParaRPr lang="en-US" sz="1800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48" y="1171319"/>
            <a:ext cx="5732475" cy="4562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609600" y="274638"/>
            <a:ext cx="10972800" cy="79216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2F42F9"/>
                </a:solidFill>
              </a:rPr>
              <a:t>IMPLANTATION</a:t>
            </a:r>
            <a:endParaRPr kumimoji="0" lang="en-US" sz="4800" b="1" i="0" strike="noStrike" kern="1200" cap="none" spc="0" normalizeH="0" baseline="0" noProof="0" dirty="0" smtClean="0">
              <a:ln>
                <a:noFill/>
              </a:ln>
              <a:solidFill>
                <a:srgbClr val="2F42F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58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20800" y="244478"/>
            <a:ext cx="9753600" cy="669925"/>
          </a:xfrm>
          <a:solidFill>
            <a:schemeClr val="bg2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b="1" i="1" smtClean="0"/>
              <a:t>Ectopic Implantation (Pregnancy)</a:t>
            </a:r>
          </a:p>
        </p:txBody>
      </p:sp>
      <p:pic>
        <p:nvPicPr>
          <p:cNvPr id="23555" name="Picture 4" descr="oc01_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"/>
          <a:stretch>
            <a:fillRect/>
          </a:stretch>
        </p:blipFill>
        <p:spPr bwMode="auto">
          <a:xfrm>
            <a:off x="0" y="1066800"/>
            <a:ext cx="12192000" cy="5791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/>
          <p:cNvSpPr/>
          <p:nvPr/>
        </p:nvSpPr>
        <p:spPr>
          <a:xfrm>
            <a:off x="7823200" y="3962400"/>
            <a:ext cx="406400" cy="304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C000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4775200" y="4191000"/>
            <a:ext cx="406400" cy="228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C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3149600" cy="12001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 The usual site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 of implantation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is the </a:t>
            </a:r>
            <a:r>
              <a:rPr lang="en-US" b="1" dirty="0">
                <a:solidFill>
                  <a:srgbClr val="FF00FF"/>
                </a:solidFill>
                <a:latin typeface="Arial" charset="0"/>
                <a:cs typeface="Arial" charset="0"/>
              </a:rPr>
              <a:t>posterior wall of the body of uterus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(X).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1200" y="4038600"/>
            <a:ext cx="3657600" cy="2032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Tubal pregnancy </a:t>
            </a:r>
            <a:r>
              <a:rPr lang="en-US" dirty="0">
                <a:solidFill>
                  <a:srgbClr val="8C0000"/>
                </a:solidFill>
                <a:latin typeface="Arial" charset="0"/>
                <a:cs typeface="Arial" charset="0"/>
              </a:rPr>
              <a:t>is the </a:t>
            </a:r>
            <a:r>
              <a:rPr lang="en-US" b="1" dirty="0">
                <a:solidFill>
                  <a:srgbClr val="FF00FF"/>
                </a:solidFill>
                <a:latin typeface="Arial" charset="0"/>
                <a:cs typeface="Arial" charset="0"/>
              </a:rPr>
              <a:t>most common type </a:t>
            </a:r>
            <a:r>
              <a:rPr lang="en-US" dirty="0">
                <a:solidFill>
                  <a:srgbClr val="8C0000"/>
                </a:solidFill>
                <a:latin typeface="Arial" charset="0"/>
                <a:cs typeface="Arial" charset="0"/>
              </a:rPr>
              <a:t>of ectopic pregnancy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(A).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 Ovarian pregnancy </a:t>
            </a:r>
            <a:r>
              <a:rPr lang="en-US" dirty="0">
                <a:solidFill>
                  <a:srgbClr val="8C0000"/>
                </a:solidFill>
                <a:latin typeface="Arial" charset="0"/>
                <a:cs typeface="Arial" charset="0"/>
              </a:rPr>
              <a:t>is the </a:t>
            </a:r>
            <a:r>
              <a:rPr lang="en-US" b="1" dirty="0">
                <a:solidFill>
                  <a:srgbClr val="FF00FF"/>
                </a:solidFill>
                <a:latin typeface="Arial" charset="0"/>
                <a:cs typeface="Arial" charset="0"/>
              </a:rPr>
              <a:t>least common type</a:t>
            </a:r>
            <a:r>
              <a:rPr lang="en-US" b="1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8C0000"/>
                </a:solidFill>
                <a:latin typeface="Arial" charset="0"/>
                <a:cs typeface="Arial" charset="0"/>
              </a:rPr>
              <a:t>of ectopic pregnancy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(H).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8C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8131" y="1460667"/>
            <a:ext cx="4766403" cy="3396343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cs typeface="Times New Roman" pitchFamily="18" charset="0"/>
              </a:rPr>
              <a:t>It is The </a:t>
            </a:r>
            <a:r>
              <a:rPr lang="en-GB" sz="2400" b="1" i="1" u="sng" dirty="0" smtClean="0">
                <a:cs typeface="Times New Roman" pitchFamily="18" charset="0"/>
              </a:rPr>
              <a:t>differentiation of  the cells </a:t>
            </a:r>
            <a:r>
              <a:rPr lang="en-GB" sz="2400" b="1" i="1" dirty="0" smtClean="0">
                <a:cs typeface="Times New Roman" pitchFamily="18" charset="0"/>
              </a:rPr>
              <a:t>into </a:t>
            </a:r>
            <a:r>
              <a:rPr lang="en-GB" sz="2400" b="1" i="1" u="sng" dirty="0" smtClean="0">
                <a:cs typeface="Times New Roman" pitchFamily="18" charset="0"/>
              </a:rPr>
              <a:t>Two layers </a:t>
            </a:r>
            <a:r>
              <a:rPr lang="en-GB" sz="2400" b="1" i="1" dirty="0" smtClean="0">
                <a:cs typeface="Times New Roman" pitchFamily="18" charset="0"/>
              </a:rPr>
              <a:t>: 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dirty="0" smtClean="0">
                <a:cs typeface="Times New Roman" pitchFamily="18" charset="0"/>
              </a:rPr>
              <a:t>(A</a:t>
            </a:r>
            <a:r>
              <a:rPr lang="en-GB" sz="2400" b="1" dirty="0" smtClean="0">
                <a:solidFill>
                  <a:srgbClr val="FF0000"/>
                </a:solidFill>
                <a:cs typeface="Times New Roman" pitchFamily="18" charset="0"/>
              </a:rPr>
              <a:t>) </a:t>
            </a:r>
            <a:r>
              <a:rPr lang="en-GB" sz="2400" b="1" i="1" u="sng" dirty="0" err="1" smtClean="0">
                <a:solidFill>
                  <a:srgbClr val="FF0000"/>
                </a:solidFill>
                <a:cs typeface="Times New Roman" pitchFamily="18" charset="0"/>
              </a:rPr>
              <a:t>Epiblast</a:t>
            </a:r>
            <a:endParaRPr lang="en-GB" sz="2400" i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solidFill>
                  <a:srgbClr val="FF66CC"/>
                </a:solidFill>
                <a:cs typeface="Times New Roman" pitchFamily="18" charset="0"/>
              </a:rPr>
              <a:t>High columnar cells </a:t>
            </a:r>
            <a:r>
              <a:rPr lang="en-GB" sz="2400" b="1" i="1" dirty="0" smtClean="0">
                <a:cs typeface="Times New Roman" pitchFamily="18" charset="0"/>
              </a:rPr>
              <a:t>adjacent to the amniotic cavity.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cs typeface="Times New Roman" pitchFamily="18" charset="0"/>
              </a:rPr>
              <a:t>(B)  </a:t>
            </a:r>
            <a:r>
              <a:rPr lang="en-GB" sz="2400" b="1" i="1" u="sng" dirty="0" smtClean="0">
                <a:solidFill>
                  <a:srgbClr val="FF0000"/>
                </a:solidFill>
                <a:cs typeface="Times New Roman" pitchFamily="18" charset="0"/>
              </a:rPr>
              <a:t>Hypoblast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GB" sz="2400" b="1" i="1" dirty="0" smtClean="0">
                <a:solidFill>
                  <a:srgbClr val="FF66CC"/>
                </a:solidFill>
                <a:cs typeface="Times New Roman" pitchFamily="18" charset="0"/>
              </a:rPr>
              <a:t>Small </a:t>
            </a:r>
            <a:r>
              <a:rPr lang="en-GB" sz="2400" b="1" i="1" dirty="0" err="1" smtClean="0">
                <a:solidFill>
                  <a:srgbClr val="FF66CC"/>
                </a:solidFill>
                <a:cs typeface="Times New Roman" pitchFamily="18" charset="0"/>
              </a:rPr>
              <a:t>cuboidal</a:t>
            </a:r>
            <a:r>
              <a:rPr lang="en-GB" sz="2400" b="1" i="1" dirty="0" smtClean="0">
                <a:solidFill>
                  <a:srgbClr val="FF66CC"/>
                </a:solidFill>
                <a:cs typeface="Times New Roman" pitchFamily="18" charset="0"/>
              </a:rPr>
              <a:t> cells </a:t>
            </a:r>
            <a:r>
              <a:rPr lang="en-GB" sz="2400" b="1" i="1" dirty="0" smtClean="0">
                <a:cs typeface="Times New Roman" pitchFamily="18" charset="0"/>
              </a:rPr>
              <a:t>adjacent to</a:t>
            </a:r>
          </a:p>
          <a:p>
            <a:pPr algn="l" eaLnBrk="1" hangingPunct="1">
              <a:buFont typeface="Wingdings 2" pitchFamily="18" charset="2"/>
              <a:buNone/>
            </a:pPr>
            <a:r>
              <a:rPr lang="en-US" sz="2400" b="1" i="1" dirty="0" smtClean="0">
                <a:cs typeface="Times New Roman" pitchFamily="18" charset="0"/>
              </a:rPr>
              <a:t>Yolk sac.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881" y="296884"/>
            <a:ext cx="4762007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BILAMINAR DISC</a:t>
            </a:r>
          </a:p>
        </p:txBody>
      </p:sp>
      <p:pic>
        <p:nvPicPr>
          <p:cNvPr id="7172" name="Picture 5" descr="289EAAB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1407" t="1515" r="24796" b="66273"/>
          <a:stretch>
            <a:fillRect/>
          </a:stretch>
        </p:blipFill>
        <p:spPr>
          <a:xfrm>
            <a:off x="5039786" y="1125538"/>
            <a:ext cx="6817783" cy="5472112"/>
          </a:xfrm>
        </p:spPr>
      </p:pic>
      <p:sp>
        <p:nvSpPr>
          <p:cNvPr id="5" name="Oval 4"/>
          <p:cNvSpPr/>
          <p:nvPr/>
        </p:nvSpPr>
        <p:spPr>
          <a:xfrm>
            <a:off x="5232402" y="3429000"/>
            <a:ext cx="768351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39786" y="4005263"/>
            <a:ext cx="960967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sz="6600" dirty="0" smtClean="0"/>
              <a:t>Objectives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After this lecture you should be able to :</a:t>
            </a:r>
          </a:p>
          <a:p>
            <a:r>
              <a:rPr lang="en-US" dirty="0">
                <a:solidFill>
                  <a:srgbClr val="FF0000"/>
                </a:solidFill>
              </a:rPr>
              <a:t>Define</a:t>
            </a:r>
            <a:r>
              <a:rPr lang="en-US" dirty="0"/>
              <a:t> Embryology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Define</a:t>
            </a:r>
            <a:r>
              <a:rPr lang="en-US" dirty="0" smtClean="0"/>
              <a:t> the developmental periods.</a:t>
            </a:r>
          </a:p>
          <a:p>
            <a:r>
              <a:rPr lang="en-US" dirty="0" smtClean="0"/>
              <a:t>Define the </a:t>
            </a:r>
            <a:r>
              <a:rPr lang="en-US" dirty="0" smtClean="0">
                <a:solidFill>
                  <a:srgbClr val="FF0000"/>
                </a:solidFill>
              </a:rPr>
              <a:t>significance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embryology.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Knew</a:t>
            </a:r>
            <a:r>
              <a:rPr lang="en-US" dirty="0" smtClean="0"/>
              <a:t> the different embryological  terminology.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Define</a:t>
            </a:r>
            <a:r>
              <a:rPr lang="en-US" dirty="0" smtClean="0"/>
              <a:t> the	nomenclature used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describe	body parts, positions, and</a:t>
            </a:r>
            <a:r>
              <a:rPr lang="en-US" dirty="0"/>
              <a:t> </a:t>
            </a:r>
            <a:r>
              <a:rPr lang="en-US" dirty="0" smtClean="0"/>
              <a:t>relationships.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Describe in brief </a:t>
            </a:r>
            <a:r>
              <a:rPr lang="en-US" dirty="0" smtClean="0"/>
              <a:t>the important events in embryology.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737" y="451263"/>
            <a:ext cx="4032448" cy="698830"/>
          </a:xfrm>
          <a:solidFill>
            <a:srgbClr val="FF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i="1" dirty="0" smtClean="0">
                <a:effectLst/>
                <a:latin typeface="Aharoni" pitchFamily="2" charset="-79"/>
                <a:cs typeface="Aharoni" pitchFamily="2" charset="-79"/>
              </a:rPr>
              <a:t>TRILAMINAR  DISC</a:t>
            </a:r>
            <a:endParaRPr lang="ar-SA" sz="3200" b="1" i="1" dirty="0">
              <a:effectLst/>
              <a:latin typeface="Aharoni" pitchFamily="2" charset="-79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142505" y="1524000"/>
            <a:ext cx="4631376" cy="389114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b="1" i="1" u="sng" dirty="0" smtClean="0"/>
              <a:t>Now</a:t>
            </a:r>
            <a:r>
              <a:rPr lang="en-US" sz="2800" b="1" i="1" dirty="0" smtClean="0"/>
              <a:t> the </a:t>
            </a:r>
            <a:r>
              <a:rPr lang="en-US" sz="2800" b="1" i="1" u="sng" dirty="0" smtClean="0"/>
              <a:t>embryonic disc </a:t>
            </a:r>
            <a:r>
              <a:rPr lang="en-US" sz="2800" b="1" i="1" dirty="0" smtClean="0"/>
              <a:t>is </a:t>
            </a:r>
            <a:r>
              <a:rPr lang="en-US" sz="2800" b="1" i="1" u="sng" dirty="0" smtClean="0"/>
              <a:t>formed of 3 layers </a:t>
            </a:r>
            <a:r>
              <a:rPr lang="en-US" sz="2800" b="1" i="1" dirty="0" smtClean="0"/>
              <a:t>: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 smtClean="0">
                <a:solidFill>
                  <a:srgbClr val="C00000"/>
                </a:solidFill>
              </a:rPr>
              <a:t> Embryonic Ectoderm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 smtClean="0">
                <a:solidFill>
                  <a:srgbClr val="C00000"/>
                </a:solidFill>
              </a:rPr>
              <a:t> </a:t>
            </a:r>
            <a:r>
              <a:rPr lang="en-GB" sz="2800" b="1" i="1" dirty="0" err="1" smtClean="0">
                <a:solidFill>
                  <a:srgbClr val="C00000"/>
                </a:solidFill>
              </a:rPr>
              <a:t>Intraembryonic</a:t>
            </a:r>
            <a:r>
              <a:rPr lang="en-GB" sz="2800" b="1" i="1" dirty="0" smtClean="0">
                <a:solidFill>
                  <a:srgbClr val="C00000"/>
                </a:solidFill>
              </a:rPr>
              <a:t> Mesoderm. </a:t>
            </a:r>
          </a:p>
          <a:p>
            <a:pPr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b="1" i="1" dirty="0" smtClean="0">
                <a:solidFill>
                  <a:srgbClr val="C00000"/>
                </a:solidFill>
              </a:rPr>
              <a:t> Embryonic Endoderm.</a:t>
            </a:r>
          </a:p>
          <a:p>
            <a:pPr algn="l"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GB" sz="2800" b="1" i="1" dirty="0" smtClean="0"/>
              <a:t>Cells in these layers will give rise to </a:t>
            </a:r>
            <a:r>
              <a:rPr lang="en-GB" sz="2800" b="1" i="1" u="sng" dirty="0" smtClean="0"/>
              <a:t>all tissues and organs </a:t>
            </a:r>
            <a:r>
              <a:rPr lang="en-GB" sz="2800" b="1" i="1" dirty="0" smtClean="0"/>
              <a:t>of the embryo.</a:t>
            </a:r>
            <a:endParaRPr lang="en-US" sz="2800" b="1" i="1" dirty="0" smtClean="0"/>
          </a:p>
          <a:p>
            <a:pPr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800" b="1" i="1" dirty="0" smtClean="0"/>
          </a:p>
          <a:p>
            <a:pPr rtl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ar-SA" sz="2800" dirty="0"/>
          </a:p>
        </p:txBody>
      </p:sp>
      <p:pic>
        <p:nvPicPr>
          <p:cNvPr id="13316" name="Picture 4" descr="74A17CBF"/>
          <p:cNvPicPr>
            <a:picLocks noChangeAspect="1" noChangeArrowheads="1"/>
          </p:cNvPicPr>
          <p:nvPr/>
        </p:nvPicPr>
        <p:blipFill>
          <a:blip r:embed="rId3"/>
          <a:srcRect l="48788" t="77110" r="6560" b="2316"/>
          <a:stretch>
            <a:fillRect/>
          </a:stretch>
        </p:blipFill>
        <p:spPr bwMode="auto">
          <a:xfrm>
            <a:off x="4821383" y="333375"/>
            <a:ext cx="7131436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8015817" y="404814"/>
            <a:ext cx="2207683" cy="93662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4845133" y="2420941"/>
            <a:ext cx="1731353" cy="1152525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5189517" y="4581528"/>
            <a:ext cx="1386968" cy="1008063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9840386" y="4221163"/>
            <a:ext cx="2017183" cy="1008062"/>
          </a:xfrm>
          <a:prstGeom prst="roundRect">
            <a:avLst>
              <a:gd name="adj" fmla="val 16667"/>
            </a:avLst>
          </a:prstGeom>
          <a:solidFill>
            <a:srgbClr val="FF3399">
              <a:alpha val="14902"/>
            </a:srgbClr>
          </a:solidFill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85701" y="935143"/>
            <a:ext cx="10515600" cy="1325563"/>
          </a:xfrm>
        </p:spPr>
        <p:txBody>
          <a:bodyPr/>
          <a:lstStyle/>
          <a:p>
            <a:r>
              <a:rPr lang="en-US" b="1" i="1" dirty="0" smtClean="0">
                <a:solidFill>
                  <a:srgbClr val="2F42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24445" y="2244438"/>
            <a:ext cx="10515600" cy="138941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MOORE PERSAUD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DEVELOPING HUMAN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Clinically Oriented Embryology. 7</a:t>
            </a:r>
            <a:r>
              <a:rPr lang="en-US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71F83-E09A-417B-819A-717ED7AA8C06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951" y="310832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2F42F9"/>
                </a:solidFill>
                <a:latin typeface="Brush Script MT" panose="03060802040406070304" pitchFamily="66" charset="0"/>
              </a:rPr>
              <a:t>Thank you </a:t>
            </a:r>
            <a:endParaRPr lang="en-US" sz="9600" dirty="0">
              <a:solidFill>
                <a:srgbClr val="2F42F9"/>
              </a:solidFill>
              <a:latin typeface="Brush Script MT" panose="030608020404060703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Embryology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45239" cy="3185762"/>
          </a:xfrm>
        </p:spPr>
        <p:txBody>
          <a:bodyPr>
            <a:noAutofit/>
          </a:bodyPr>
          <a:lstStyle/>
          <a:p>
            <a:r>
              <a:rPr lang="en-US" dirty="0" smtClean="0"/>
              <a:t>This term  generally </a:t>
            </a:r>
            <a:r>
              <a:rPr lang="en-US" dirty="0" err="1" smtClean="0"/>
              <a:t>referes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prenatal development </a:t>
            </a:r>
            <a:r>
              <a:rPr lang="en-US" dirty="0" smtClean="0"/>
              <a:t>of embryos and fetuses. </a:t>
            </a:r>
          </a:p>
          <a:p>
            <a:r>
              <a:rPr lang="en-US" b="1" dirty="0">
                <a:solidFill>
                  <a:srgbClr val="7030A0"/>
                </a:solidFill>
              </a:rPr>
              <a:t>“Human </a:t>
            </a:r>
            <a:r>
              <a:rPr lang="en-US" b="1" dirty="0" smtClean="0">
                <a:solidFill>
                  <a:srgbClr val="7030A0"/>
                </a:solidFill>
              </a:rPr>
              <a:t>embryology’’ </a:t>
            </a:r>
            <a:r>
              <a:rPr lang="en-US" dirty="0">
                <a:solidFill>
                  <a:srgbClr val="FF0000"/>
                </a:solidFill>
              </a:rPr>
              <a:t>is the science concerned with the origin and  development of a human being </a:t>
            </a:r>
            <a:r>
              <a:rPr lang="en-US" dirty="0" smtClean="0"/>
              <a:t>starting </a:t>
            </a:r>
            <a:r>
              <a:rPr lang="en-US" u="sng" dirty="0" smtClean="0"/>
              <a:t>from </a:t>
            </a:r>
            <a:r>
              <a:rPr lang="en-US" u="sng" dirty="0"/>
              <a:t>a zygote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en-US" u="sng" dirty="0" smtClean="0"/>
              <a:t>birth </a:t>
            </a:r>
            <a:r>
              <a:rPr lang="en-US" dirty="0"/>
              <a:t>of an infant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Development does not stop at birth. Important changes, in addition to growth occur after birth </a:t>
            </a:r>
            <a:r>
              <a:rPr lang="en-US" b="1" dirty="0" smtClean="0">
                <a:solidFill>
                  <a:srgbClr val="FF0000"/>
                </a:solidFill>
              </a:rPr>
              <a:t>(postnatal changes) </a:t>
            </a:r>
            <a:r>
              <a:rPr lang="en-US" dirty="0" err="1" smtClean="0"/>
              <a:t>e.g.,development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2F42F9"/>
                </a:solidFill>
              </a:rPr>
              <a:t>teeth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2F42F9"/>
                </a:solidFill>
              </a:rPr>
              <a:t>female breasts.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OF EMBRYOLOGY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7035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Importance </a:t>
            </a:r>
            <a:r>
              <a:rPr lang="en-US" sz="3600" b="1" u="sng" dirty="0">
                <a:solidFill>
                  <a:srgbClr val="FF0000"/>
                </a:solidFill>
              </a:rPr>
              <a:t>of </a:t>
            </a:r>
            <a:r>
              <a:rPr lang="en-US" sz="3600" b="1" u="sng" dirty="0" smtClean="0">
                <a:solidFill>
                  <a:srgbClr val="FF0000"/>
                </a:solidFill>
              </a:rPr>
              <a:t>Embryology</a:t>
            </a:r>
            <a:r>
              <a:rPr lang="en-US" sz="3600" b="1" dirty="0" smtClean="0">
                <a:solidFill>
                  <a:srgbClr val="FF0000"/>
                </a:solidFill>
              </a:rPr>
              <a:t> : </a:t>
            </a:r>
          </a:p>
          <a:p>
            <a:pPr marL="0" indent="0"/>
            <a:r>
              <a:rPr lang="en-US" sz="3600" dirty="0" smtClean="0"/>
              <a:t> The </a:t>
            </a:r>
            <a:r>
              <a:rPr lang="en-US" sz="3600" dirty="0"/>
              <a:t>study of </a:t>
            </a:r>
            <a:r>
              <a:rPr lang="en-US" sz="3600" b="1" dirty="0">
                <a:solidFill>
                  <a:srgbClr val="7030A0"/>
                </a:solidFill>
              </a:rPr>
              <a:t>prenatal stages of development</a:t>
            </a:r>
            <a:r>
              <a:rPr lang="en-US" sz="3600" dirty="0"/>
              <a:t>, </a:t>
            </a:r>
            <a:r>
              <a:rPr lang="en-US" sz="3600" b="1" u="sng" dirty="0"/>
              <a:t>especially</a:t>
            </a:r>
            <a:r>
              <a:rPr lang="en-US" sz="3600" dirty="0"/>
              <a:t> those occurring  </a:t>
            </a:r>
            <a:r>
              <a:rPr lang="en-US" sz="3600" b="1" u="sng" dirty="0"/>
              <a:t>during the embryonic period </a:t>
            </a:r>
            <a:r>
              <a:rPr lang="en-US" sz="3600" b="1" u="sng" dirty="0" smtClean="0"/>
              <a:t> </a:t>
            </a:r>
            <a:r>
              <a:rPr lang="en-US" sz="3600" b="1" u="sng" dirty="0" smtClean="0"/>
              <a:t>is to </a:t>
            </a:r>
            <a:r>
              <a:rPr lang="en-US" sz="3600" dirty="0" smtClean="0"/>
              <a:t>understand </a:t>
            </a:r>
            <a:r>
              <a:rPr lang="en-US" sz="3600" dirty="0"/>
              <a:t>the </a:t>
            </a:r>
            <a:r>
              <a:rPr lang="en-US" sz="3600" b="1" u="sng" dirty="0"/>
              <a:t>normal </a:t>
            </a:r>
            <a:r>
              <a:rPr lang="en-US" sz="3600" b="1" u="sng" dirty="0" smtClean="0"/>
              <a:t>body </a:t>
            </a:r>
            <a:r>
              <a:rPr lang="en-US" sz="3600" b="1" u="sng" dirty="0"/>
              <a:t>structure </a:t>
            </a:r>
            <a:r>
              <a:rPr lang="en-US" sz="3600" dirty="0"/>
              <a:t>and the</a:t>
            </a:r>
            <a:r>
              <a:rPr lang="en-US" sz="3600" u="sng" dirty="0"/>
              <a:t> </a:t>
            </a:r>
            <a:r>
              <a:rPr lang="en-US" sz="3600" b="1" u="sng" dirty="0" smtClean="0"/>
              <a:t>causes </a:t>
            </a:r>
            <a:r>
              <a:rPr lang="en-US" sz="3600" b="1" u="sng" dirty="0"/>
              <a:t>of </a:t>
            </a:r>
            <a:r>
              <a:rPr lang="en-US" sz="3600" b="1" u="sng" dirty="0" smtClean="0"/>
              <a:t>any congenital anomalies</a:t>
            </a:r>
            <a:r>
              <a:rPr lang="en-US" sz="3600" b="1" u="sng" dirty="0"/>
              <a:t> </a:t>
            </a:r>
            <a:r>
              <a:rPr lang="en-US" sz="3600" b="1" u="sng" dirty="0" smtClean="0"/>
              <a:t>happen.</a:t>
            </a:r>
            <a:endParaRPr lang="en-US" sz="3600" b="1" u="sng" dirty="0" smtClean="0"/>
          </a:p>
          <a:p>
            <a:pPr marL="0" indent="0"/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dirty="0" err="1" smtClean="0"/>
              <a:t>So,It</a:t>
            </a:r>
            <a:r>
              <a:rPr lang="en-US" sz="3600" dirty="0" smtClean="0"/>
              <a:t> is concerned with </a:t>
            </a:r>
            <a:r>
              <a:rPr lang="en-US" sz="3600" b="1" dirty="0" smtClean="0"/>
              <a:t>various genetic and /or environmental factors</a:t>
            </a:r>
            <a:r>
              <a:rPr lang="en-US" sz="3600" dirty="0" smtClean="0"/>
              <a:t> that disturb the normal development producing </a:t>
            </a:r>
            <a:r>
              <a:rPr lang="en-US" sz="3600" b="1" dirty="0" smtClean="0"/>
              <a:t>birth defects. </a:t>
            </a:r>
          </a:p>
          <a:p>
            <a:pPr marL="0" indent="0"/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24" y="198873"/>
            <a:ext cx="10515600" cy="1000537"/>
          </a:xfrm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   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Developmental periods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3" y="1235036"/>
            <a:ext cx="6258296" cy="5349833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3500" b="1" u="sng" dirty="0" smtClean="0">
                <a:solidFill>
                  <a:srgbClr val="FF0000"/>
                </a:solidFill>
              </a:rPr>
              <a:t>Developmental periods are divided into :</a:t>
            </a:r>
          </a:p>
          <a:p>
            <a:pPr marL="0" indent="0">
              <a:buNone/>
            </a:pPr>
            <a:r>
              <a:rPr lang="en-US" sz="3500" b="1" u="sng" dirty="0" smtClean="0">
                <a:solidFill>
                  <a:srgbClr val="2F42F9"/>
                </a:solidFill>
              </a:rPr>
              <a:t>1- Prenatal development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It is the </a:t>
            </a:r>
            <a:r>
              <a:rPr lang="en-US" b="1" dirty="0">
                <a:solidFill>
                  <a:srgbClr val="7030A0"/>
                </a:solidFill>
              </a:rPr>
              <a:t>main developmental changes occurring </a:t>
            </a:r>
            <a:r>
              <a:rPr lang="en-US" b="1" u="sng" dirty="0">
                <a:solidFill>
                  <a:srgbClr val="7030A0"/>
                </a:solidFill>
              </a:rPr>
              <a:t>before birth</a:t>
            </a:r>
            <a:r>
              <a:rPr lang="en-US" u="sng" dirty="0"/>
              <a:t>, </a:t>
            </a:r>
            <a:r>
              <a:rPr lang="en-US" dirty="0" smtClean="0"/>
              <a:t>including :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The embryonic period : </a:t>
            </a:r>
            <a:r>
              <a:rPr lang="en-US" dirty="0" smtClean="0"/>
              <a:t>starts from the </a:t>
            </a:r>
            <a:r>
              <a:rPr lang="en-US" b="1" dirty="0" smtClean="0"/>
              <a:t>fertilization</a:t>
            </a:r>
            <a:r>
              <a:rPr lang="en-US" dirty="0" smtClean="0"/>
              <a:t> to the </a:t>
            </a:r>
            <a:r>
              <a:rPr lang="en-US" b="1" dirty="0" smtClean="0"/>
              <a:t>end of 8</a:t>
            </a:r>
            <a:r>
              <a:rPr lang="en-US" b="1" baseline="30000" dirty="0" smtClean="0"/>
              <a:t>th</a:t>
            </a:r>
            <a:r>
              <a:rPr lang="en-US" b="1" dirty="0" smtClean="0"/>
              <a:t> week.</a:t>
            </a:r>
          </a:p>
          <a:p>
            <a:r>
              <a:rPr lang="en-US" dirty="0" smtClean="0">
                <a:solidFill>
                  <a:srgbClr val="2F42F9"/>
                </a:solidFill>
              </a:rPr>
              <a:t>The </a:t>
            </a:r>
            <a:r>
              <a:rPr lang="en-US" dirty="0">
                <a:solidFill>
                  <a:srgbClr val="2F42F9"/>
                </a:solidFill>
              </a:rPr>
              <a:t>fetal </a:t>
            </a:r>
            <a:r>
              <a:rPr lang="en-US" dirty="0" smtClean="0">
                <a:solidFill>
                  <a:srgbClr val="2F42F9"/>
                </a:solidFill>
              </a:rPr>
              <a:t>period : </a:t>
            </a:r>
            <a:r>
              <a:rPr lang="en-US" dirty="0" smtClean="0"/>
              <a:t>begins from the </a:t>
            </a:r>
            <a:r>
              <a:rPr lang="en-US" b="1" dirty="0" smtClean="0"/>
              <a:t>9</a:t>
            </a:r>
            <a:r>
              <a:rPr lang="en-US" b="1" baseline="30000" dirty="0" smtClean="0"/>
              <a:t>th</a:t>
            </a:r>
            <a:r>
              <a:rPr lang="en-US" b="1" dirty="0" smtClean="0"/>
              <a:t> week </a:t>
            </a:r>
            <a:r>
              <a:rPr lang="en-US" dirty="0" err="1" smtClean="0"/>
              <a:t>untill</a:t>
            </a:r>
            <a:r>
              <a:rPr lang="en-US" dirty="0" smtClean="0"/>
              <a:t> </a:t>
            </a:r>
            <a:r>
              <a:rPr lang="en-US" b="1" dirty="0" smtClean="0"/>
              <a:t>birth.</a:t>
            </a:r>
          </a:p>
          <a:p>
            <a:pPr marL="0" indent="0">
              <a:buNone/>
            </a:pPr>
            <a:r>
              <a:rPr lang="en-US" sz="3500" b="1" u="sng" dirty="0" smtClean="0">
                <a:solidFill>
                  <a:srgbClr val="2F42F9"/>
                </a:solidFill>
              </a:rPr>
              <a:t>2- postnatal development :</a:t>
            </a:r>
          </a:p>
          <a:p>
            <a:pPr marL="0" indent="0">
              <a:buNone/>
            </a:pPr>
            <a:r>
              <a:rPr lang="en-US" dirty="0" smtClean="0"/>
              <a:t>The changes occurring </a:t>
            </a:r>
            <a:r>
              <a:rPr lang="en-US" b="1" dirty="0" smtClean="0"/>
              <a:t>after birth</a:t>
            </a:r>
            <a:r>
              <a:rPr lang="en-US" dirty="0" smtClean="0"/>
              <a:t>, like </a:t>
            </a:r>
            <a:r>
              <a:rPr lang="en-US" b="1" dirty="0" smtClean="0">
                <a:solidFill>
                  <a:srgbClr val="FF0000"/>
                </a:solidFill>
              </a:rPr>
              <a:t>teeth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breast.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Prenatal development </a:t>
            </a:r>
            <a:r>
              <a:rPr lang="en-US" dirty="0" smtClean="0"/>
              <a:t>is </a:t>
            </a:r>
            <a:r>
              <a:rPr lang="en-US" u="sng" dirty="0" smtClean="0"/>
              <a:t>more rapid </a:t>
            </a:r>
            <a:r>
              <a:rPr lang="en-US" dirty="0" smtClean="0"/>
              <a:t>than postnatal development and results in </a:t>
            </a:r>
            <a:r>
              <a:rPr lang="en-US" u="sng" dirty="0" smtClean="0"/>
              <a:t>more striking changes.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59" y="1816925"/>
            <a:ext cx="5284520" cy="302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0094027" y="1555668"/>
            <a:ext cx="164472" cy="522514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83" y="365127"/>
            <a:ext cx="11792199" cy="1325563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Periods of Human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4" y="1825625"/>
            <a:ext cx="5474525" cy="42426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is </a:t>
            </a: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stage of development </a:t>
            </a:r>
            <a:r>
              <a:rPr lang="en-US" b="1" dirty="0">
                <a:solidFill>
                  <a:srgbClr val="FF0000"/>
                </a:solidFill>
              </a:rPr>
              <a:t>of an embryo </a:t>
            </a:r>
            <a:r>
              <a:rPr lang="en-US" dirty="0"/>
              <a:t>that is susceptible to an agent, such as a </a:t>
            </a:r>
            <a:r>
              <a:rPr lang="en-US" u="sng" dirty="0"/>
              <a:t>drug or virus</a:t>
            </a:r>
            <a:r>
              <a:rPr lang="en-US" dirty="0"/>
              <a:t>, which can</a:t>
            </a:r>
            <a:r>
              <a:rPr lang="en-US" dirty="0">
                <a:solidFill>
                  <a:srgbClr val="7030A0"/>
                </a:solidFill>
              </a:rPr>
              <a:t> lead to congenital abnormalities.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Embryological Development </a:t>
            </a:r>
            <a:r>
              <a:rPr lang="en-US" dirty="0" smtClean="0"/>
              <a:t>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most easily disrupted </a:t>
            </a:r>
            <a:r>
              <a:rPr lang="en-US" dirty="0"/>
              <a:t>when the tissues and organs are forming </a:t>
            </a:r>
            <a:r>
              <a:rPr lang="en-US" b="1" dirty="0">
                <a:solidFill>
                  <a:srgbClr val="FF0000"/>
                </a:solidFill>
              </a:rPr>
              <a:t>during the embryonic </a:t>
            </a:r>
            <a:r>
              <a:rPr lang="en-US" b="1" dirty="0" smtClean="0">
                <a:solidFill>
                  <a:srgbClr val="FF0000"/>
                </a:solidFill>
              </a:rPr>
              <a:t>period.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9BE89-812D-4F68-895C-66981124C6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63" y="1911928"/>
            <a:ext cx="6151419" cy="378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3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     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 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1825626"/>
            <a:ext cx="6495803" cy="4682053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Oocyte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  <a:r>
              <a:rPr lang="en-US" dirty="0"/>
              <a:t>the </a:t>
            </a:r>
            <a:r>
              <a:rPr lang="en-US" b="1" dirty="0"/>
              <a:t>immature </a:t>
            </a:r>
            <a:r>
              <a:rPr lang="en-US" b="1" dirty="0" smtClean="0"/>
              <a:t>ovum </a:t>
            </a:r>
            <a:r>
              <a:rPr lang="en-US" u="sng" dirty="0" smtClean="0"/>
              <a:t>or</a:t>
            </a:r>
            <a:r>
              <a:rPr lang="en-US" dirty="0" smtClean="0"/>
              <a:t> female </a:t>
            </a:r>
            <a:r>
              <a:rPr lang="en-US" dirty="0"/>
              <a:t>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Ovum; </a:t>
            </a:r>
            <a:r>
              <a:rPr lang="en-US" dirty="0"/>
              <a:t>the </a:t>
            </a:r>
            <a:r>
              <a:rPr lang="en-US" b="1" dirty="0"/>
              <a:t>mature female 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Sperm; </a:t>
            </a:r>
            <a:r>
              <a:rPr lang="en-US" dirty="0"/>
              <a:t>the </a:t>
            </a:r>
            <a:r>
              <a:rPr lang="en-US" b="1" dirty="0"/>
              <a:t>mature male germ cell.</a:t>
            </a:r>
          </a:p>
          <a:p>
            <a:r>
              <a:rPr lang="en-US" b="1" dirty="0">
                <a:solidFill>
                  <a:srgbClr val="FF0000"/>
                </a:solidFill>
              </a:rPr>
              <a:t>Zygote; </a:t>
            </a:r>
            <a:r>
              <a:rPr lang="en-US" dirty="0"/>
              <a:t>the </a:t>
            </a:r>
            <a:r>
              <a:rPr lang="en-US" b="1" dirty="0"/>
              <a:t>fertilized ovum.</a:t>
            </a:r>
          </a:p>
          <a:p>
            <a:r>
              <a:rPr lang="en-US" b="1" dirty="0">
                <a:solidFill>
                  <a:srgbClr val="FF0000"/>
                </a:solidFill>
              </a:rPr>
              <a:t>Cell </a:t>
            </a:r>
            <a:r>
              <a:rPr lang="en-US" b="1" dirty="0" smtClean="0">
                <a:solidFill>
                  <a:srgbClr val="FF0000"/>
                </a:solidFill>
              </a:rPr>
              <a:t>division : </a:t>
            </a:r>
            <a:r>
              <a:rPr lang="en-US" dirty="0" smtClean="0"/>
              <a:t>there </a:t>
            </a:r>
            <a:r>
              <a:rPr lang="en-US" dirty="0"/>
              <a:t>are two types of cell division:</a:t>
            </a:r>
          </a:p>
          <a:p>
            <a:r>
              <a:rPr lang="en-US" b="1" dirty="0">
                <a:solidFill>
                  <a:srgbClr val="2F42F9"/>
                </a:solidFill>
              </a:rPr>
              <a:t>A- </a:t>
            </a:r>
            <a:r>
              <a:rPr lang="en-US" b="1" dirty="0" smtClean="0">
                <a:solidFill>
                  <a:srgbClr val="2F42F9"/>
                </a:solidFill>
              </a:rPr>
              <a:t>Mitotic :  </a:t>
            </a:r>
            <a:r>
              <a:rPr lang="en-US" b="1" dirty="0" smtClean="0">
                <a:solidFill>
                  <a:srgbClr val="FF0000"/>
                </a:solidFill>
              </a:rPr>
              <a:t>It occurs 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2F42F9"/>
                </a:solidFill>
              </a:rPr>
              <a:t>somatic cell, </a:t>
            </a:r>
            <a:r>
              <a:rPr lang="en-US" b="1" dirty="0" smtClean="0">
                <a:solidFill>
                  <a:srgbClr val="FF0000"/>
                </a:solidFill>
              </a:rPr>
              <a:t>it </a:t>
            </a:r>
            <a:r>
              <a:rPr lang="en-US" b="1" dirty="0">
                <a:solidFill>
                  <a:srgbClr val="FF0000"/>
                </a:solidFill>
              </a:rPr>
              <a:t>produces </a:t>
            </a:r>
            <a:r>
              <a:rPr lang="en-US" dirty="0"/>
              <a:t>2 cells each contains </a:t>
            </a:r>
            <a:r>
              <a:rPr lang="en-US" dirty="0" smtClean="0"/>
              <a:t>   </a:t>
            </a:r>
            <a:r>
              <a:rPr lang="en-US" u="sng" dirty="0" smtClean="0"/>
              <a:t>44 </a:t>
            </a:r>
            <a:r>
              <a:rPr lang="en-US" u="sng" dirty="0"/>
              <a:t>autosomes </a:t>
            </a:r>
            <a:r>
              <a:rPr lang="en-US" dirty="0"/>
              <a:t>and </a:t>
            </a:r>
            <a:r>
              <a:rPr lang="en-US" u="sng" dirty="0"/>
              <a:t>2 sex chromosomes </a:t>
            </a:r>
            <a:r>
              <a:rPr lang="en-US" u="sng" dirty="0" smtClean="0"/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7030A0"/>
                </a:solidFill>
              </a:rPr>
              <a:t>Diploid number </a:t>
            </a:r>
            <a:r>
              <a:rPr lang="en-US" dirty="0" smtClean="0"/>
              <a:t>of chromosomes).</a:t>
            </a:r>
            <a:endParaRPr lang="en-US" dirty="0"/>
          </a:p>
          <a:p>
            <a:r>
              <a:rPr lang="en-US" b="1" dirty="0">
                <a:solidFill>
                  <a:srgbClr val="2F42F9"/>
                </a:solidFill>
              </a:rPr>
              <a:t>B- </a:t>
            </a:r>
            <a:r>
              <a:rPr lang="en-US" b="1" dirty="0" smtClean="0">
                <a:solidFill>
                  <a:srgbClr val="2F42F9"/>
                </a:solidFill>
              </a:rPr>
              <a:t>Meiotic </a:t>
            </a:r>
            <a:r>
              <a:rPr lang="en-US" b="1" dirty="0">
                <a:solidFill>
                  <a:srgbClr val="2F42F9"/>
                </a:solidFill>
              </a:rPr>
              <a:t>(reduction</a:t>
            </a:r>
            <a:r>
              <a:rPr lang="en-US" b="1" dirty="0" smtClean="0">
                <a:solidFill>
                  <a:srgbClr val="2F42F9"/>
                </a:solidFill>
              </a:rPr>
              <a:t>) : </a:t>
            </a:r>
            <a:r>
              <a:rPr lang="en-US" b="1" dirty="0" smtClean="0">
                <a:solidFill>
                  <a:srgbClr val="FF0000"/>
                </a:solidFill>
              </a:rPr>
              <a:t>It occurs  in </a:t>
            </a:r>
            <a:r>
              <a:rPr lang="en-US" dirty="0"/>
              <a:t>the </a:t>
            </a:r>
            <a:r>
              <a:rPr lang="en-US" dirty="0">
                <a:solidFill>
                  <a:srgbClr val="2F42F9"/>
                </a:solidFill>
              </a:rPr>
              <a:t>primitive germ cells </a:t>
            </a:r>
            <a:r>
              <a:rPr lang="en-US" dirty="0"/>
              <a:t>in the testes </a:t>
            </a:r>
            <a:r>
              <a:rPr lang="en-US" u="sng" dirty="0" smtClean="0"/>
              <a:t>or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ovaries, it includes 2 stages </a:t>
            </a:r>
            <a:r>
              <a:rPr lang="en-US" dirty="0" smtClean="0">
                <a:solidFill>
                  <a:srgbClr val="2F42F9"/>
                </a:solidFill>
              </a:rPr>
              <a:t>1</a:t>
            </a:r>
            <a:r>
              <a:rPr lang="en-US" baseline="30000" dirty="0" smtClean="0">
                <a:solidFill>
                  <a:srgbClr val="2F42F9"/>
                </a:solidFill>
              </a:rPr>
              <a:t>st</a:t>
            </a:r>
            <a:r>
              <a:rPr lang="en-US" dirty="0" smtClean="0">
                <a:solidFill>
                  <a:srgbClr val="2F42F9"/>
                </a:solidFill>
              </a:rPr>
              <a:t> &amp; 2</a:t>
            </a:r>
            <a:r>
              <a:rPr lang="en-US" baseline="30000" dirty="0" smtClean="0">
                <a:solidFill>
                  <a:srgbClr val="2F42F9"/>
                </a:solidFill>
              </a:rPr>
              <a:t>nd</a:t>
            </a:r>
            <a:r>
              <a:rPr lang="en-US" dirty="0" smtClean="0">
                <a:solidFill>
                  <a:srgbClr val="2F42F9"/>
                </a:solidFill>
              </a:rPr>
              <a:t> meiotic divisions</a:t>
            </a:r>
            <a:r>
              <a:rPr lang="en-US" dirty="0" smtClean="0"/>
              <a:t>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it produces </a:t>
            </a:r>
            <a:r>
              <a:rPr lang="en-US" dirty="0"/>
              <a:t>2 cells </a:t>
            </a:r>
            <a:r>
              <a:rPr lang="en-US" dirty="0" smtClean="0"/>
              <a:t>then </a:t>
            </a:r>
            <a:r>
              <a:rPr lang="en-US" u="sng" dirty="0" smtClean="0"/>
              <a:t>4 cells </a:t>
            </a:r>
            <a:r>
              <a:rPr lang="en-US" dirty="0" smtClean="0"/>
              <a:t>; each </a:t>
            </a:r>
            <a:r>
              <a:rPr lang="en-US" dirty="0"/>
              <a:t>contains </a:t>
            </a:r>
            <a:r>
              <a:rPr lang="en-US" u="sng" dirty="0"/>
              <a:t>22 autosomes </a:t>
            </a:r>
            <a:r>
              <a:rPr lang="en-US" dirty="0"/>
              <a:t>and one </a:t>
            </a:r>
            <a:r>
              <a:rPr lang="en-US" u="sng" dirty="0"/>
              <a:t>sex </a:t>
            </a:r>
            <a:r>
              <a:rPr lang="en-US" u="sng" dirty="0" smtClean="0"/>
              <a:t>chromosomes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7030A0"/>
                </a:solidFill>
              </a:rPr>
              <a:t>Haploid number </a:t>
            </a:r>
            <a:r>
              <a:rPr lang="en-US" dirty="0" smtClean="0"/>
              <a:t>of chromosomes).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6" descr="gametogenesis 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2563" r="854"/>
          <a:stretch>
            <a:fillRect/>
          </a:stretch>
        </p:blipFill>
        <p:spPr>
          <a:xfrm>
            <a:off x="7148946" y="1828801"/>
            <a:ext cx="4487431" cy="4258397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148945" y="3743686"/>
            <a:ext cx="454973" cy="428625"/>
          </a:xfrm>
          <a:prstGeom prst="ellipse">
            <a:avLst/>
          </a:prstGeom>
          <a:noFill/>
          <a:ln w="9525" algn="ctr">
            <a:solidFill>
              <a:srgbClr val="2F42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10818422" y="4172311"/>
            <a:ext cx="817956" cy="428625"/>
          </a:xfrm>
          <a:prstGeom prst="ellipse">
            <a:avLst/>
          </a:prstGeom>
          <a:noFill/>
          <a:ln w="9525" algn="ctr">
            <a:solidFill>
              <a:srgbClr val="2F42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0409444" y="3160929"/>
            <a:ext cx="705860" cy="428625"/>
          </a:xfrm>
          <a:prstGeom prst="ellipse">
            <a:avLst/>
          </a:prstGeom>
          <a:noFill/>
          <a:ln w="9525" algn="ctr">
            <a:solidFill>
              <a:srgbClr val="2F42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Terms of the embryo  :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5"/>
            <a:ext cx="6809509" cy="45244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Related to the Directions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2F42F9"/>
                </a:solidFill>
              </a:rPr>
              <a:t>Cranial; </a:t>
            </a:r>
            <a:r>
              <a:rPr lang="en-US" dirty="0"/>
              <a:t>the top of the embryo or </a:t>
            </a:r>
            <a:r>
              <a:rPr lang="en-US" u="sng" dirty="0"/>
              <a:t>the head.</a:t>
            </a:r>
          </a:p>
          <a:p>
            <a:r>
              <a:rPr lang="en-US" dirty="0">
                <a:solidFill>
                  <a:srgbClr val="2F42F9"/>
                </a:solidFill>
              </a:rPr>
              <a:t>Cephalic; </a:t>
            </a:r>
            <a:r>
              <a:rPr lang="en-US" dirty="0"/>
              <a:t>superior or </a:t>
            </a:r>
            <a:r>
              <a:rPr lang="en-US" u="sng" dirty="0"/>
              <a:t>the head.</a:t>
            </a:r>
          </a:p>
          <a:p>
            <a:r>
              <a:rPr lang="en-US" dirty="0">
                <a:solidFill>
                  <a:srgbClr val="2F42F9"/>
                </a:solidFill>
              </a:rPr>
              <a:t>Caudal; </a:t>
            </a:r>
            <a:r>
              <a:rPr lang="en-US" dirty="0"/>
              <a:t>inferior or </a:t>
            </a:r>
            <a:r>
              <a:rPr lang="en-US" u="sng" dirty="0"/>
              <a:t>the tail end.</a:t>
            </a:r>
          </a:p>
          <a:p>
            <a:r>
              <a:rPr lang="en-US" dirty="0">
                <a:solidFill>
                  <a:srgbClr val="2F42F9"/>
                </a:solidFill>
              </a:rPr>
              <a:t>Dorsal; </a:t>
            </a:r>
            <a:r>
              <a:rPr lang="en-US" u="sng" dirty="0"/>
              <a:t>back</a:t>
            </a:r>
            <a:r>
              <a:rPr lang="en-US" dirty="0"/>
              <a:t> of the embryo.</a:t>
            </a:r>
          </a:p>
          <a:p>
            <a:r>
              <a:rPr lang="en-US" dirty="0">
                <a:solidFill>
                  <a:srgbClr val="2F42F9"/>
                </a:solidFill>
              </a:rPr>
              <a:t>Ventral; </a:t>
            </a:r>
            <a:r>
              <a:rPr lang="en-US" u="sng" dirty="0"/>
              <a:t>anterior </a:t>
            </a:r>
            <a:r>
              <a:rPr lang="en-US" dirty="0"/>
              <a:t>or the belly side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solidFill>
                  <a:srgbClr val="2F42F9"/>
                </a:solidFill>
              </a:rPr>
              <a:t>Medial; </a:t>
            </a:r>
            <a:r>
              <a:rPr lang="en-US" dirty="0" smtClean="0"/>
              <a:t>near to the midline.</a:t>
            </a:r>
            <a:endParaRPr lang="en-US" dirty="0"/>
          </a:p>
          <a:p>
            <a:r>
              <a:rPr lang="en-US" dirty="0">
                <a:solidFill>
                  <a:srgbClr val="2F42F9"/>
                </a:solidFill>
              </a:rPr>
              <a:t>Lateral; </a:t>
            </a:r>
            <a:r>
              <a:rPr lang="en-US" dirty="0"/>
              <a:t>flank side.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DELL\Desktop\embr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16" y="1496291"/>
            <a:ext cx="3776353" cy="48451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Descriptive Terms: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38849" cy="27107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Related to the Plans </a:t>
            </a:r>
            <a:r>
              <a:rPr lang="en-US" b="1" u="sng" dirty="0" smtClean="0">
                <a:solidFill>
                  <a:srgbClr val="FF0000"/>
                </a:solidFill>
              </a:rPr>
              <a:t>or </a:t>
            </a:r>
            <a:r>
              <a:rPr lang="en-US" b="1" u="sng" dirty="0">
                <a:solidFill>
                  <a:srgbClr val="FF0000"/>
                </a:solidFill>
              </a:rPr>
              <a:t>sections: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2F42F9"/>
                </a:solidFill>
              </a:rPr>
              <a:t>Longitudinal; </a:t>
            </a:r>
            <a:r>
              <a:rPr lang="en-US" dirty="0"/>
              <a:t>median or sagittal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solidFill>
                  <a:srgbClr val="2F42F9"/>
                </a:solidFill>
              </a:rPr>
              <a:t>Coronal; </a:t>
            </a:r>
            <a:r>
              <a:rPr lang="en-US" dirty="0"/>
              <a:t>frontal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solidFill>
                  <a:srgbClr val="2F42F9"/>
                </a:solidFill>
              </a:rPr>
              <a:t>Transverse; </a:t>
            </a:r>
            <a:r>
              <a:rPr lang="en-US" dirty="0"/>
              <a:t>horizontal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Language Of Embryology, Cranial–caudal, Dorsal–ventral, Medial–lateral, Proximal–distal,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61455" r="46254" b="1052"/>
          <a:stretch/>
        </p:blipFill>
        <p:spPr bwMode="auto">
          <a:xfrm>
            <a:off x="6555180" y="4191991"/>
            <a:ext cx="4031075" cy="24581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1487" r="65649" b="50000"/>
          <a:stretch/>
        </p:blipFill>
        <p:spPr bwMode="auto">
          <a:xfrm>
            <a:off x="7398327" y="403763"/>
            <a:ext cx="2814452" cy="36100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8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EBF7BD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1048</Words>
  <Application>Microsoft Office PowerPoint</Application>
  <PresentationFormat>Custom</PresentationFormat>
  <Paragraphs>135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Introduction to embryology</vt:lpstr>
      <vt:lpstr>Objectives </vt:lpstr>
      <vt:lpstr>Definition of Embryology </vt:lpstr>
      <vt:lpstr> SIGNIFICANCE OF EMBRYOLOGY</vt:lpstr>
      <vt:lpstr>              Developmental periods :</vt:lpstr>
      <vt:lpstr>    Critical Periods of Human Development</vt:lpstr>
      <vt:lpstr>                Common terminology :</vt:lpstr>
      <vt:lpstr>Descriptive Terms of the embryo  :</vt:lpstr>
      <vt:lpstr>Descriptive Terms:</vt:lpstr>
      <vt:lpstr>PowerPoint Presentation</vt:lpstr>
      <vt:lpstr> Major events during embryonic period</vt:lpstr>
      <vt:lpstr>GAMETOGENESIS </vt:lpstr>
      <vt:lpstr>SPERMATOGENESIS </vt:lpstr>
      <vt:lpstr>PowerPoint Presentation</vt:lpstr>
      <vt:lpstr>OOGENESIS </vt:lpstr>
      <vt:lpstr>                  FERTILIZATION</vt:lpstr>
      <vt:lpstr>PowerPoint Presentation</vt:lpstr>
      <vt:lpstr>Ectopic Implantation (Pregnancy)</vt:lpstr>
      <vt:lpstr>PowerPoint Presentation</vt:lpstr>
      <vt:lpstr>TRILAMINAR  DISC</vt:lpstr>
      <vt:lpstr>Reference :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embryology</dc:title>
  <dc:creator>ESSAM</dc:creator>
  <cp:lastModifiedBy>user</cp:lastModifiedBy>
  <cp:revision>231</cp:revision>
  <dcterms:created xsi:type="dcterms:W3CDTF">2018-05-03T10:05:12Z</dcterms:created>
  <dcterms:modified xsi:type="dcterms:W3CDTF">2021-08-26T07:34:43Z</dcterms:modified>
</cp:coreProperties>
</file>