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9" roundtripDataSignature="AMtx7mi9DK864+ye7suyv3GANHb1vzbi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7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7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74" name="Google Shape;74;p34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81" name="Google Shape;81;p3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53" name="Google Shape;53;p3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54" name="Google Shape;54;p3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5" name="Google Shape;65;p3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66" name="Google Shape;66;p3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67" name="Google Shape;67;p3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68" name="Google Shape;68;p3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457200" y="152400"/>
            <a:ext cx="8305800" cy="7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</a:pPr>
            <a:r>
              <a:rPr b="1" i="0" lang="en-US" sz="40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CONNECTIVE TISSUE (C.T.)</a:t>
            </a:r>
            <a:endParaRPr/>
          </a:p>
        </p:txBody>
      </p:sp>
      <p:sp>
        <p:nvSpPr>
          <p:cNvPr id="89" name="Google Shape;89;p1"/>
          <p:cNvSpPr txBox="1"/>
          <p:nvPr>
            <p:ph idx="1" type="body"/>
          </p:nvPr>
        </p:nvSpPr>
        <p:spPr>
          <a:xfrm>
            <a:off x="609600" y="1339850"/>
            <a:ext cx="7924800" cy="5365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By the end of this lecture, the student should be able to: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Enumerate the </a:t>
            </a: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characteristics of C.T.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Classify C.T.</a:t>
            </a: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into </a:t>
            </a:r>
            <a:r>
              <a:rPr b="0" i="1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C.T. proper (C.T.P.)</a:t>
            </a: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0" i="1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types of C.T.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</a:t>
            </a: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of C.T.P.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Classify C.T.P.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</a:t>
            </a: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structure, distribution, and function of  different types of C.T.P.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Enumerate the </a:t>
            </a: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functions of C.T.</a:t>
            </a:r>
            <a:endParaRPr/>
          </a:p>
          <a:p>
            <a:pPr indent="-457200" lvl="1" marL="8572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AutoNum type="arabicPeriod"/>
            </a:pP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Understand the following </a:t>
            </a:r>
            <a:r>
              <a:rPr b="0" i="0" lang="en-US" sz="24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applications</a:t>
            </a:r>
            <a:r>
              <a:rPr b="0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2" marL="1257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Edema.</a:t>
            </a:r>
            <a:endParaRPr/>
          </a:p>
          <a:p>
            <a:pPr indent="-457200" lvl="2" marL="1257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Tumors of adipose tissue.</a:t>
            </a:r>
            <a:endParaRPr/>
          </a:p>
        </p:txBody>
      </p:sp>
      <p:cxnSp>
        <p:nvCxnSpPr>
          <p:cNvPr id="90" name="Google Shape;90;p1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>
            <p:ph type="title"/>
          </p:nvPr>
        </p:nvSpPr>
        <p:spPr>
          <a:xfrm>
            <a:off x="685800" y="3048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Adipose Cells</a:t>
            </a:r>
            <a:b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(Adipocytes, Fat</a:t>
            </a: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Cells)</a:t>
            </a:r>
            <a:endParaRPr/>
          </a:p>
        </p:txBody>
      </p:sp>
      <p:sp>
        <p:nvSpPr>
          <p:cNvPr id="164" name="Google Shape;164;p10"/>
          <p:cNvSpPr txBox="1"/>
          <p:nvPr>
            <p:ph idx="1" type="body"/>
          </p:nvPr>
        </p:nvSpPr>
        <p:spPr>
          <a:xfrm>
            <a:off x="179387" y="1524000"/>
            <a:ext cx="6324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0960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types: unilocular and multilocular. 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</a:t>
            </a:r>
            <a:r>
              <a:rPr b="1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Unilocular Adipose Cells: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Large, spherical, with a single large fat droplet.    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 rim of cytoplasm at the periphery.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Nucleus: flattened, peripheral.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 </a:t>
            </a: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Synthesis, storage and release of </a:t>
            </a:r>
            <a:r>
              <a:rPr b="0" i="0" lang="en-US" sz="24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fat</a:t>
            </a: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 of Multilocular Adipose Cells: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cells with multiple, small lipid droplets.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Nucleus: spherical, not flattened.</a:t>
            </a:r>
            <a:endParaRPr/>
          </a:p>
          <a:p>
            <a:pPr indent="-609600" lvl="0" marL="609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</a:t>
            </a: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production of body </a:t>
            </a:r>
            <a:r>
              <a:rPr b="0" i="0" lang="en-US" sz="24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heat</a:t>
            </a: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because of their large number of mitochondria.</a:t>
            </a:r>
            <a:endParaRPr/>
          </a:p>
        </p:txBody>
      </p:sp>
      <p:pic>
        <p:nvPicPr>
          <p:cNvPr descr="188X20A_small" id="165" name="Google Shape;165;p10"/>
          <p:cNvPicPr preferRelativeResize="0"/>
          <p:nvPr/>
        </p:nvPicPr>
        <p:blipFill rotWithShape="1">
          <a:blip r:embed="rId3">
            <a:alphaModFix/>
          </a:blip>
          <a:srcRect b="41174" l="23750" r="12499" t="0"/>
          <a:stretch/>
        </p:blipFill>
        <p:spPr>
          <a:xfrm>
            <a:off x="6502400" y="2192337"/>
            <a:ext cx="2452687" cy="1924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0"/>
          <p:cNvCxnSpPr/>
          <p:nvPr/>
        </p:nvCxnSpPr>
        <p:spPr>
          <a:xfrm>
            <a:off x="0" y="13716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descr="Anatomy and physiology 2210K Lecture 2. Slide 2 – Types of tissues. - ppt  download" id="167" name="Google Shape;167;p10"/>
          <p:cNvPicPr preferRelativeResize="0"/>
          <p:nvPr/>
        </p:nvPicPr>
        <p:blipFill rotWithShape="1">
          <a:blip r:embed="rId4">
            <a:alphaModFix/>
          </a:blip>
          <a:srcRect b="49031" l="33739" r="16319" t="10707"/>
          <a:stretch/>
        </p:blipFill>
        <p:spPr>
          <a:xfrm>
            <a:off x="6502400" y="4953000"/>
            <a:ext cx="2452687" cy="14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/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 Leucocytes</a:t>
            </a:r>
            <a:b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(White Blood Cells)</a:t>
            </a:r>
            <a:endParaRPr/>
          </a:p>
        </p:txBody>
      </p:sp>
      <p:sp>
        <p:nvSpPr>
          <p:cNvPr id="173" name="Google Shape;173;p11"/>
          <p:cNvSpPr txBox="1"/>
          <p:nvPr>
            <p:ph idx="1" type="body"/>
          </p:nvPr>
        </p:nvSpPr>
        <p:spPr>
          <a:xfrm>
            <a:off x="685800" y="1981200"/>
            <a:ext cx="77724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Appear normally in C.T. proper.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Neutrophils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increase in acute inflammation.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Lymphocytes and monocytes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increase in chronic inflammation.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Eosinophils and basophils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increase in allergic inflammation.</a:t>
            </a:r>
            <a:endParaRPr/>
          </a:p>
        </p:txBody>
      </p:sp>
      <p:cxnSp>
        <p:nvCxnSpPr>
          <p:cNvPr id="174" name="Google Shape;174;p11"/>
          <p:cNvCxnSpPr/>
          <p:nvPr/>
        </p:nvCxnSpPr>
        <p:spPr>
          <a:xfrm>
            <a:off x="0" y="13716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>
            <p:ph type="title"/>
          </p:nvPr>
        </p:nvSpPr>
        <p:spPr>
          <a:xfrm>
            <a:off x="685800" y="2286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(B) Fibers</a:t>
            </a:r>
            <a:endParaRPr/>
          </a:p>
        </p:txBody>
      </p:sp>
      <p:sp>
        <p:nvSpPr>
          <p:cNvPr id="180" name="Google Shape;180;p12"/>
          <p:cNvSpPr txBox="1"/>
          <p:nvPr>
            <p:ph idx="1" type="body"/>
          </p:nvPr>
        </p:nvSpPr>
        <p:spPr>
          <a:xfrm>
            <a:off x="304800" y="1219200"/>
            <a:ext cx="6400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 Collagen Fibers</a:t>
            </a:r>
            <a:r>
              <a:rPr b="1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(made of collagen type I)</a:t>
            </a: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Non-branched fibers, arranged in bundles.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Acidophilic.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 Reticular Fibers </a:t>
            </a:r>
            <a:r>
              <a:rPr b="1" i="0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(made of collagen type III)</a:t>
            </a: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Branch and form a network.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Stained black with silver.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Times New Roman"/>
              <a:buNone/>
            </a:pPr>
            <a:r>
              <a:rPr b="0" i="1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N.B.</a:t>
            </a:r>
            <a: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Other important types of collagen include:</a:t>
            </a:r>
            <a:b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1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 II </a:t>
            </a:r>
            <a: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 cartilage).</a:t>
            </a:r>
            <a:b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1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 IV </a:t>
            </a:r>
            <a:r>
              <a:rPr b="0" i="1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 basement membranes)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 Elastic Fibers </a:t>
            </a:r>
            <a:r>
              <a:rPr b="1" i="0" lang="en-US" sz="24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(made of elastin)</a:t>
            </a:r>
            <a:r>
              <a:rPr b="1" i="0" lang="en-US" sz="24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Branched.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Stained brown with orcein.</a:t>
            </a:r>
            <a:endParaRPr/>
          </a:p>
        </p:txBody>
      </p:sp>
      <p:pic>
        <p:nvPicPr>
          <p:cNvPr descr="188x10_Dense_Irreg_Concopy_small"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47619" r="0" t="48333"/>
          <a:stretch/>
        </p:blipFill>
        <p:spPr>
          <a:xfrm>
            <a:off x="6705600" y="1219200"/>
            <a:ext cx="2163762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0015" id="182" name="Google Shape;182;p12"/>
          <p:cNvPicPr preferRelativeResize="0"/>
          <p:nvPr/>
        </p:nvPicPr>
        <p:blipFill rotWithShape="1">
          <a:blip r:embed="rId4">
            <a:alphaModFix/>
          </a:blip>
          <a:srcRect b="0" l="51455" r="0" t="52499"/>
          <a:stretch/>
        </p:blipFill>
        <p:spPr>
          <a:xfrm>
            <a:off x="6705600" y="2836862"/>
            <a:ext cx="2162176" cy="164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0016" id="183" name="Google Shape;183;p12"/>
          <p:cNvPicPr preferRelativeResize="0"/>
          <p:nvPr/>
        </p:nvPicPr>
        <p:blipFill rotWithShape="1">
          <a:blip r:embed="rId5">
            <a:alphaModFix/>
          </a:blip>
          <a:srcRect b="53246" l="0" r="58094" t="0"/>
          <a:stretch/>
        </p:blipFill>
        <p:spPr>
          <a:xfrm>
            <a:off x="6705600" y="4572000"/>
            <a:ext cx="2185987" cy="1789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12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>
            <p:ph type="title"/>
          </p:nvPr>
        </p:nvSpPr>
        <p:spPr>
          <a:xfrm>
            <a:off x="342900" y="1524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Connective Tissue Proper</a:t>
            </a:r>
            <a:endParaRPr/>
          </a:p>
        </p:txBody>
      </p:sp>
      <p:sp>
        <p:nvSpPr>
          <p:cNvPr id="190" name="Google Shape;190;p13"/>
          <p:cNvSpPr txBox="1"/>
          <p:nvPr>
            <p:ph idx="1" type="body"/>
          </p:nvPr>
        </p:nvSpPr>
        <p:spPr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C.T. Proper: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roman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Loose (Areolar) C.T.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roman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Dense Collagenous C.T.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roman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Elastic C.T.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roman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Reticular C.T.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roman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Adipose Tissue.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1" name="Google Shape;191;p13"/>
          <p:cNvCxnSpPr/>
          <p:nvPr/>
        </p:nvCxnSpPr>
        <p:spPr>
          <a:xfrm>
            <a:off x="0" y="10668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/>
          <p:nvPr>
            <p:ph type="title"/>
          </p:nvPr>
        </p:nvSpPr>
        <p:spPr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I- LOOSE (AREOLAR) C.T.</a:t>
            </a:r>
            <a:endParaRPr/>
          </a:p>
        </p:txBody>
      </p:sp>
      <p:sp>
        <p:nvSpPr>
          <p:cNvPr id="197" name="Google Shape;197;p14"/>
          <p:cNvSpPr txBox="1"/>
          <p:nvPr>
            <p:ph idx="1" type="body"/>
          </p:nvPr>
        </p:nvSpPr>
        <p:spPr>
          <a:xfrm>
            <a:off x="533400" y="990600"/>
            <a:ext cx="7924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most common type of C.T. proper.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 b="0" i="0" sz="28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Contains all the main components of C.T.P.: all types of C.T. cells &amp; fibers + abundant matrix.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predominant element in loose C.T.</a:t>
            </a:r>
            <a:endParaRPr b="1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Sites: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e.g. Subcutaneous tissue.</a:t>
            </a:r>
            <a:endParaRPr/>
          </a:p>
        </p:txBody>
      </p:sp>
      <p:pic>
        <p:nvPicPr>
          <p:cNvPr descr="File0014" id="198" name="Google Shape;1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3505200"/>
            <a:ext cx="4191000" cy="3119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14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>
            <p:ph type="title"/>
          </p:nvPr>
        </p:nvSpPr>
        <p:spPr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II- DENSE COLLAGENOUS C.T.</a:t>
            </a:r>
            <a:endParaRPr/>
          </a:p>
        </p:txBody>
      </p:sp>
      <p:sp>
        <p:nvSpPr>
          <p:cNvPr id="205" name="Google Shape;205;p15"/>
          <p:cNvSpPr txBox="1"/>
          <p:nvPr>
            <p:ph idx="1" type="body"/>
          </p:nvPr>
        </p:nvSpPr>
        <p:spPr>
          <a:xfrm>
            <a:off x="381000" y="914400"/>
            <a:ext cx="7620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Predominance of </a:t>
            </a:r>
            <a:r>
              <a:rPr b="0" i="0" lang="en-US" sz="2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collagen fibers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fibroblasts.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Sites:</a:t>
            </a:r>
            <a:endParaRPr b="1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Dense regular:  e.g. tendons, ligaments.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Dense irregular: e.g. dermis of the skin, capsules.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tough tissue; resistant to stretch.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</a:t>
            </a:r>
            <a:endParaRPr/>
          </a:p>
        </p:txBody>
      </p:sp>
      <p:pic>
        <p:nvPicPr>
          <p:cNvPr descr="File0013" id="206" name="Google Shape;206;p15"/>
          <p:cNvPicPr preferRelativeResize="0"/>
          <p:nvPr/>
        </p:nvPicPr>
        <p:blipFill rotWithShape="1">
          <a:blip r:embed="rId3">
            <a:alphaModFix/>
          </a:blip>
          <a:srcRect b="42856" l="16999" r="20999" t="2597"/>
          <a:stretch/>
        </p:blipFill>
        <p:spPr>
          <a:xfrm>
            <a:off x="4800600" y="4094162"/>
            <a:ext cx="3849687" cy="2608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0019" id="207" name="Google Shape;207;p15"/>
          <p:cNvPicPr preferRelativeResize="0"/>
          <p:nvPr/>
        </p:nvPicPr>
        <p:blipFill rotWithShape="1">
          <a:blip r:embed="rId4">
            <a:alphaModFix/>
          </a:blip>
          <a:srcRect b="11998" l="47474" r="6059" t="30667"/>
          <a:stretch/>
        </p:blipFill>
        <p:spPr>
          <a:xfrm>
            <a:off x="990600" y="4106862"/>
            <a:ext cx="2776537" cy="259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5"/>
          <p:cNvSpPr txBox="1"/>
          <p:nvPr/>
        </p:nvSpPr>
        <p:spPr>
          <a:xfrm>
            <a:off x="1095375" y="4098925"/>
            <a:ext cx="4000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09" name="Google Shape;209;p15"/>
          <p:cNvSpPr txBox="1"/>
          <p:nvPr/>
        </p:nvSpPr>
        <p:spPr>
          <a:xfrm>
            <a:off x="4830762" y="4098925"/>
            <a:ext cx="4000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cxnSp>
        <p:nvCxnSpPr>
          <p:cNvPr id="210" name="Google Shape;210;p15"/>
          <p:cNvCxnSpPr/>
          <p:nvPr/>
        </p:nvCxnSpPr>
        <p:spPr>
          <a:xfrm>
            <a:off x="0" y="8382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/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III- ELASTIC TISSUE</a:t>
            </a:r>
            <a:endParaRPr/>
          </a:p>
        </p:txBody>
      </p:sp>
      <p:sp>
        <p:nvSpPr>
          <p:cNvPr id="216" name="Google Shape;216;p16"/>
          <p:cNvSpPr txBox="1"/>
          <p:nvPr>
            <p:ph idx="1" type="body"/>
          </p:nvPr>
        </p:nvSpPr>
        <p:spPr>
          <a:xfrm>
            <a:off x="533400" y="1143000"/>
            <a:ext cx="77724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Predominance of </a:t>
            </a:r>
            <a:r>
              <a:rPr b="0" i="0" lang="en-US" sz="2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elastic fibers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(sheets or membranes) + fibroblasts.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Sites:</a:t>
            </a: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arteries, e.g. Aorta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 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elastic tissue; stretchable.</a:t>
            </a:r>
            <a:endParaRPr/>
          </a:p>
        </p:txBody>
      </p:sp>
      <p:pic>
        <p:nvPicPr>
          <p:cNvPr id="217" name="Google Shape;217;p16"/>
          <p:cNvPicPr preferRelativeResize="0"/>
          <p:nvPr/>
        </p:nvPicPr>
        <p:blipFill rotWithShape="1">
          <a:blip r:embed="rId3">
            <a:alphaModFix/>
          </a:blip>
          <a:srcRect b="34524" l="52224" r="14050" t="37161"/>
          <a:stretch/>
        </p:blipFill>
        <p:spPr>
          <a:xfrm>
            <a:off x="5943600" y="2743200"/>
            <a:ext cx="2895600" cy="386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6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/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IV- RETICULAR TISSUE</a:t>
            </a:r>
            <a:endParaRPr/>
          </a:p>
        </p:txBody>
      </p:sp>
      <p:sp>
        <p:nvSpPr>
          <p:cNvPr id="224" name="Google Shape;224;p17"/>
          <p:cNvSpPr txBox="1"/>
          <p:nvPr>
            <p:ph idx="1" type="body"/>
          </p:nvPr>
        </p:nvSpPr>
        <p:spPr>
          <a:xfrm>
            <a:off x="304800" y="1219200"/>
            <a:ext cx="4953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Predominance of </a:t>
            </a:r>
            <a:r>
              <a:rPr b="0" i="0" lang="en-US" sz="28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reticular fibers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reticular cells (specialized fibroblasts).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Sites: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Stroma of organs: e.g. liver, lymph node, spleen.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 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structural</a:t>
            </a: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support.</a:t>
            </a:r>
            <a:endParaRPr/>
          </a:p>
        </p:txBody>
      </p:sp>
      <p:pic>
        <p:nvPicPr>
          <p:cNvPr descr="File0015" id="225" name="Google Shape;225;p17"/>
          <p:cNvPicPr preferRelativeResize="0"/>
          <p:nvPr/>
        </p:nvPicPr>
        <p:blipFill rotWithShape="1">
          <a:blip r:embed="rId3">
            <a:alphaModFix/>
          </a:blip>
          <a:srcRect b="0" l="51455" r="0" t="52499"/>
          <a:stretch/>
        </p:blipFill>
        <p:spPr>
          <a:xfrm>
            <a:off x="5486400" y="1447800"/>
            <a:ext cx="3436937" cy="2611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0021" id="226" name="Google Shape;22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400" y="4186237"/>
            <a:ext cx="3436937" cy="22907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7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V- UNILOCULAR ADIPOSE TISSUE</a:t>
            </a:r>
            <a:b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(WHITE ADIPOSE TISSUE)</a:t>
            </a: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457200" y="1371600"/>
            <a:ext cx="54102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700"/>
              <a:buFont typeface="Times New Roman"/>
              <a:buNone/>
            </a:pPr>
            <a:r>
              <a:rPr b="1" i="0" lang="en-US" sz="27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None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Predominance of </a:t>
            </a:r>
            <a:r>
              <a:rPr b="0" i="0" lang="en-US" sz="27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unilocular fat cells</a:t>
            </a: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700"/>
              <a:buFont typeface="Times New Roman"/>
              <a:buNone/>
            </a:pPr>
            <a:r>
              <a:rPr b="1" i="0" lang="en-US" sz="27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Sites: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Char char="•"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Subcutaneous tissue, especially in:</a:t>
            </a:r>
            <a:endParaRPr/>
          </a:p>
          <a:p>
            <a:pPr indent="-266700" lvl="1" marL="66675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Times New Roman"/>
              <a:buChar char="–"/>
            </a:pPr>
            <a:r>
              <a:rPr b="0" i="0" lang="en-US" sz="23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Buttocks.</a:t>
            </a:r>
            <a:endParaRPr/>
          </a:p>
          <a:p>
            <a:pPr indent="-266700" lvl="1" marL="66675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Times New Roman"/>
              <a:buChar char="–"/>
            </a:pPr>
            <a:r>
              <a:rPr b="0" i="0" lang="en-US" sz="23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Abdominal wall.</a:t>
            </a:r>
            <a:endParaRPr/>
          </a:p>
          <a:p>
            <a:pPr indent="-266700" lvl="1" marL="66675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Times New Roman"/>
              <a:buChar char="–"/>
            </a:pPr>
            <a:r>
              <a:rPr b="0" i="0" lang="en-US" sz="23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Female breast.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Char char="•"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Around the kidney.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700"/>
              <a:buFont typeface="Times New Roman"/>
              <a:buNone/>
            </a:pPr>
            <a:r>
              <a:rPr b="1" i="0" lang="en-US" sz="27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Char char="•"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Synthesis, storage, &amp; release of fat.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Char char="•"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Supports organs, e.g. kidney.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imes New Roman"/>
              <a:buChar char="•"/>
            </a:pPr>
            <a:r>
              <a:rPr b="0" i="0" lang="en-US" sz="27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Heat insulation.</a:t>
            </a:r>
            <a:endParaRPr/>
          </a:p>
        </p:txBody>
      </p:sp>
      <p:pic>
        <p:nvPicPr>
          <p:cNvPr descr="188X20A_small" id="234" name="Google Shape;2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7400" y="1600200"/>
            <a:ext cx="3048000" cy="259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8"/>
          <p:cNvCxnSpPr/>
          <p:nvPr/>
        </p:nvCxnSpPr>
        <p:spPr>
          <a:xfrm>
            <a:off x="0" y="1295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/>
          <p:nvPr/>
        </p:nvSpPr>
        <p:spPr>
          <a:xfrm>
            <a:off x="457200" y="304800"/>
            <a:ext cx="8161337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Functions of Connective Tissue Proper</a:t>
            </a:r>
            <a:endParaRPr/>
          </a:p>
        </p:txBody>
      </p:sp>
      <p:sp>
        <p:nvSpPr>
          <p:cNvPr id="241" name="Google Shape;241;p19"/>
          <p:cNvSpPr txBox="1"/>
          <p:nvPr/>
        </p:nvSpPr>
        <p:spPr>
          <a:xfrm>
            <a:off x="741362" y="1311275"/>
            <a:ext cx="7662862" cy="531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096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AutoNum type="arabicPeriod"/>
            </a:pP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Supports</a:t>
            </a:r>
            <a:r>
              <a:rPr b="1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b="1" i="0" lang="en-US" sz="32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binds</a:t>
            </a:r>
            <a:r>
              <a:rPr b="1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Connects</a:t>
            </a: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other tissues and organs.</a:t>
            </a:r>
            <a:endParaRPr/>
          </a:p>
          <a:p>
            <a:pPr indent="-609600" lvl="0" marL="609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AutoNum type="arabicPeriod"/>
            </a:pP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Nourishes</a:t>
            </a: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surrounding structures, through its blood vessels.</a:t>
            </a:r>
            <a:endParaRPr/>
          </a:p>
          <a:p>
            <a:pPr indent="-609600" lvl="0" marL="609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AutoNum type="arabicPeriod"/>
            </a:pP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Its </a:t>
            </a: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</a:t>
            </a: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provide healing of injured tissues, produce heparin, histamine &amp; antibodies, store fat &amp; preserve body temperature and protect against microorganisms.</a:t>
            </a:r>
            <a:endParaRPr/>
          </a:p>
          <a:p>
            <a:pPr indent="-609600" lvl="0" marL="609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Noto Sans Symbols"/>
              <a:buAutoNum type="arabicPeriod"/>
            </a:pP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Its </a:t>
            </a:r>
            <a:r>
              <a:rPr b="1" i="0" lang="en-US" sz="3200" u="sng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Fibers</a:t>
            </a:r>
            <a:r>
              <a:rPr b="0" i="0" lang="en-US" sz="3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provide rigidity or elasticity. </a:t>
            </a:r>
            <a:endParaRPr/>
          </a:p>
        </p:txBody>
      </p:sp>
      <p:cxnSp>
        <p:nvCxnSpPr>
          <p:cNvPr id="242" name="Google Shape;242;p19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ctrTitle"/>
          </p:nvPr>
        </p:nvSpPr>
        <p:spPr>
          <a:xfrm>
            <a:off x="685800" y="1524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</a:pPr>
            <a:r>
              <a:rPr b="1" i="0" lang="en-US" sz="40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DEFINITION OF C.T.</a:t>
            </a:r>
            <a:endParaRPr/>
          </a:p>
        </p:txBody>
      </p:sp>
      <p:sp>
        <p:nvSpPr>
          <p:cNvPr id="96" name="Google Shape;96;p2"/>
          <p:cNvSpPr txBox="1"/>
          <p:nvPr>
            <p:ph idx="1" type="subTitle"/>
          </p:nvPr>
        </p:nvSpPr>
        <p:spPr>
          <a:xfrm>
            <a:off x="304800" y="1219200"/>
            <a:ext cx="81534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one of the 4 basic tissues.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mesodermal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origin.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supports, binds, and connects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other tissues and organs providing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structural and metabolic support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them.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Characteristics of C.T.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AutoNum type="arabicPeriod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C.T. is formed of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widely separated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few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20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abundant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extracellular </a:t>
            </a:r>
            <a:r>
              <a:rPr b="0" i="0" lang="en-US" sz="3200" u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matrix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AutoNum type="arabicPeriod"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C.T. are </a:t>
            </a:r>
            <a:r>
              <a:rPr b="0" i="0" lang="en-US" sz="32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vascular</a:t>
            </a: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endParaRPr/>
          </a:p>
        </p:txBody>
      </p:sp>
      <p:cxnSp>
        <p:nvCxnSpPr>
          <p:cNvPr id="97" name="Google Shape;97;p2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/>
          <p:nvPr/>
        </p:nvSpPr>
        <p:spPr>
          <a:xfrm>
            <a:off x="457200" y="304800"/>
            <a:ext cx="8161337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Applications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741362" y="1254125"/>
            <a:ext cx="7661275" cy="5146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Char char="•"/>
            </a:pPr>
            <a:r>
              <a:rPr b="1" i="0" lang="en-US" sz="3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Edema: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 normal circumstances, extracellular fluid returns to the blood capillaries or enters lymph vessels to be returned to the blood.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Inflammation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causes </a:t>
            </a:r>
            <a:r>
              <a:rPr b="0" i="0" lang="en-US" sz="28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accumulation of excess tissue fluid within loose connective tissue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beyond what can be returned via the capillaries and lymph vessels. This results in gross swelling, or </a:t>
            </a:r>
            <a:r>
              <a:rPr b="1" i="0" lang="en-US" sz="28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edema</a:t>
            </a: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in the affected area.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Edema can also result from </a:t>
            </a: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obstruction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venous or lymphatic vessels.</a:t>
            </a:r>
            <a:endParaRPr/>
          </a:p>
        </p:txBody>
      </p:sp>
      <p:cxnSp>
        <p:nvCxnSpPr>
          <p:cNvPr id="249" name="Google Shape;249;p20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 txBox="1"/>
          <p:nvPr/>
        </p:nvSpPr>
        <p:spPr>
          <a:xfrm>
            <a:off x="490537" y="304800"/>
            <a:ext cx="8162925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Clinical Applications</a:t>
            </a: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741362" y="1447800"/>
            <a:ext cx="7661275" cy="493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Char char="•"/>
            </a:pPr>
            <a:r>
              <a:rPr b="1" i="0" lang="en-US" sz="3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Tumors of adipose tissue:</a:t>
            </a:r>
            <a:endParaRPr b="1" i="0" sz="32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Tumors of adipose tissue may be benign or malignant. They may form anywhere in the body.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Lipomas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common benign tumors of adipocytes.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Liposarcomas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are malignant tumors of adipocytes.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tumor cells may resemble either unilocular adipocytes or multilocular adipocytes.</a:t>
            </a:r>
            <a:endParaRPr/>
          </a:p>
        </p:txBody>
      </p:sp>
      <p:cxnSp>
        <p:nvCxnSpPr>
          <p:cNvPr id="256" name="Google Shape;256;p21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>
            <p:ph type="title"/>
          </p:nvPr>
        </p:nvSpPr>
        <p:spPr>
          <a:xfrm>
            <a:off x="685800" y="209550"/>
            <a:ext cx="7772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imes New Roman"/>
              <a:buNone/>
            </a:pPr>
            <a:r>
              <a:rPr b="1" i="0" lang="en-US" sz="44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 &amp; Resources</a:t>
            </a:r>
            <a:endParaRPr/>
          </a:p>
        </p:txBody>
      </p:sp>
      <p:sp>
        <p:nvSpPr>
          <p:cNvPr id="262" name="Google Shape;262;p22"/>
          <p:cNvSpPr txBox="1"/>
          <p:nvPr>
            <p:ph idx="1" type="body"/>
          </p:nvPr>
        </p:nvSpPr>
        <p:spPr>
          <a:xfrm>
            <a:off x="685800" y="19177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Theoretical: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FFFF"/>
              </a:buClr>
              <a:buSzPts val="3200"/>
              <a:buFont typeface="Times New Roman"/>
              <a:buChar char="–"/>
            </a:pPr>
            <a:r>
              <a:rPr b="0" i="0" lang="en-US" sz="3200" u="none" cap="none" strike="noStrike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Textbook of Histology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b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Leslie P. Gartner.</a:t>
            </a:r>
            <a:b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0" baseline="3000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Edition.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Char char="•"/>
            </a:pPr>
            <a:r>
              <a:rPr b="0" i="0" lang="en-US" sz="32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Practical: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FFFF"/>
              </a:buClr>
              <a:buSzPts val="3200"/>
              <a:buFont typeface="Times New Roman"/>
              <a:buChar char="–"/>
            </a:pPr>
            <a:r>
              <a:rPr b="0" i="0" lang="en-US" sz="3200" u="none" cap="none" strike="noStrike">
                <a:solidFill>
                  <a:srgbClr val="66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Fiore’s Atlas of Histology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b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Victor P. Eroschenko.</a:t>
            </a:r>
            <a:b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b="0" baseline="3000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Edition.</a:t>
            </a:r>
            <a:endParaRPr/>
          </a:p>
        </p:txBody>
      </p:sp>
      <p:cxnSp>
        <p:nvCxnSpPr>
          <p:cNvPr id="263" name="Google Shape;263;p22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 txBox="1"/>
          <p:nvPr>
            <p:ph type="title"/>
          </p:nvPr>
        </p:nvSpPr>
        <p:spPr>
          <a:xfrm>
            <a:off x="685800" y="2819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5000"/>
              </a:buClr>
              <a:buSzPts val="7200"/>
              <a:buFont typeface="Times New Roman"/>
              <a:buNone/>
            </a:pPr>
            <a:r>
              <a:rPr b="1" i="1" lang="en-US" sz="7200" u="none">
                <a:solidFill>
                  <a:srgbClr val="D55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imes New Roman"/>
              <a:buNone/>
            </a:pPr>
            <a:r>
              <a:rPr b="1" i="0" lang="en-US" sz="40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&amp; TYPES OF CONNECTIVE TISSUE</a:t>
            </a:r>
            <a:endParaRPr/>
          </a:p>
        </p:txBody>
      </p:sp>
      <p:sp>
        <p:nvSpPr>
          <p:cNvPr id="103" name="Google Shape;103;p3"/>
          <p:cNvSpPr txBox="1"/>
          <p:nvPr/>
        </p:nvSpPr>
        <p:spPr>
          <a:xfrm>
            <a:off x="609600" y="1624012"/>
            <a:ext cx="7620000" cy="508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533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of C.T.</a:t>
            </a:r>
            <a:endParaRPr/>
          </a:p>
          <a:p>
            <a:pPr indent="-533400" lvl="0" marL="533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AutoNum type="arabicPeriod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types.</a:t>
            </a:r>
            <a:endParaRPr/>
          </a:p>
          <a:p>
            <a:pPr indent="-533400" lvl="0" marL="533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AutoNum type="arabicPeriod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Fibers: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collagenous, elastic &amp; reticular.</a:t>
            </a:r>
            <a:endParaRPr/>
          </a:p>
          <a:p>
            <a:pPr indent="-533400" lvl="0" marL="533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AutoNum type="arabicPeriod"/>
            </a:pPr>
            <a:r>
              <a:rPr b="1" i="0" lang="en-US" sz="2800" u="none" cap="none" strike="noStrik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Matrix: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intercellular substance, in which cells and fibers are embedded.</a:t>
            </a:r>
            <a:endParaRPr/>
          </a:p>
          <a:p>
            <a:pPr indent="-457199" lvl="1" marL="109378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 </a:t>
            </a:r>
            <a:endParaRPr/>
          </a:p>
          <a:p>
            <a:pPr indent="-457199" lvl="1" marL="109378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Rigid (firm, rubbery) </a:t>
            </a:r>
            <a:endParaRPr/>
          </a:p>
          <a:p>
            <a:pPr indent="-457199" lvl="1" marL="109378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Hard (solid)</a:t>
            </a:r>
            <a:endParaRPr/>
          </a:p>
          <a:p>
            <a:pPr indent="-457199" lvl="1" marL="1093787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Fluid (liquid)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5826125" y="3833812"/>
            <a:ext cx="2625725" cy="2871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Font typeface="Times New Roman"/>
              <a:buNone/>
            </a:pPr>
            <a:r>
              <a:rPr b="1" i="0" lang="en-US" sz="2800" u="none" cap="none" strike="noStrik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 of C.T.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C.T. Proper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Cartilage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Bone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Blood</a:t>
            </a:r>
            <a:endParaRPr/>
          </a:p>
        </p:txBody>
      </p:sp>
      <p:cxnSp>
        <p:nvCxnSpPr>
          <p:cNvPr id="105" name="Google Shape;105;p3"/>
          <p:cNvCxnSpPr/>
          <p:nvPr/>
        </p:nvCxnSpPr>
        <p:spPr>
          <a:xfrm>
            <a:off x="2667000" y="4672012"/>
            <a:ext cx="310515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06" name="Google Shape;106;p3"/>
          <p:cNvCxnSpPr/>
          <p:nvPr/>
        </p:nvCxnSpPr>
        <p:spPr>
          <a:xfrm>
            <a:off x="5086350" y="5256212"/>
            <a:ext cx="68580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07" name="Google Shape;107;p3"/>
          <p:cNvCxnSpPr/>
          <p:nvPr/>
        </p:nvCxnSpPr>
        <p:spPr>
          <a:xfrm>
            <a:off x="3771900" y="5840412"/>
            <a:ext cx="200025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08" name="Google Shape;108;p3"/>
          <p:cNvCxnSpPr/>
          <p:nvPr/>
        </p:nvCxnSpPr>
        <p:spPr>
          <a:xfrm>
            <a:off x="3848100" y="6424612"/>
            <a:ext cx="1924050" cy="0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miter lim="800000"/>
            <a:headEnd len="med" w="med" type="none"/>
            <a:tailEnd len="lg" w="lg" type="triangle"/>
          </a:ln>
        </p:spPr>
      </p:cxnSp>
      <p:cxnSp>
        <p:nvCxnSpPr>
          <p:cNvPr id="109" name="Google Shape;109;p3"/>
          <p:cNvCxnSpPr/>
          <p:nvPr/>
        </p:nvCxnSpPr>
        <p:spPr>
          <a:xfrm>
            <a:off x="0" y="15240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342900" y="195262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of Connective Tissue Proper</a:t>
            </a:r>
            <a:endParaRPr/>
          </a:p>
        </p:txBody>
      </p:sp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Components of C.T. Proper: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lpha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lpha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Fibers.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lphaU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Matrix.</a:t>
            </a:r>
            <a:endParaRPr/>
          </a:p>
        </p:txBody>
      </p:sp>
      <p:cxnSp>
        <p:nvCxnSpPr>
          <p:cNvPr id="116" name="Google Shape;116;p4"/>
          <p:cNvCxnSpPr/>
          <p:nvPr/>
        </p:nvCxnSpPr>
        <p:spPr>
          <a:xfrm>
            <a:off x="0" y="11430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/>
          <p:nvPr>
            <p:ph type="title"/>
          </p:nvPr>
        </p:nvSpPr>
        <p:spPr>
          <a:xfrm>
            <a:off x="762000" y="1524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(A) Cells</a:t>
            </a:r>
            <a:endParaRPr/>
          </a:p>
        </p:txBody>
      </p:sp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685800" y="1828800"/>
            <a:ext cx="77724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Fibroblasts.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Macrophages.                                            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Mast cells.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Plasma cells.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 Adipose cells (Adipocytes, Fat cells).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 Leucocytes.</a:t>
            </a:r>
            <a:endParaRPr/>
          </a:p>
        </p:txBody>
      </p:sp>
      <p:cxnSp>
        <p:nvCxnSpPr>
          <p:cNvPr id="123" name="Google Shape;123;p5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>
            <p:ph type="title"/>
          </p:nvPr>
        </p:nvSpPr>
        <p:spPr>
          <a:xfrm>
            <a:off x="609600" y="152400"/>
            <a:ext cx="7772400" cy="855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 Fibroblasts</a:t>
            </a:r>
            <a:endParaRPr/>
          </a:p>
        </p:txBody>
      </p:sp>
      <p:sp>
        <p:nvSpPr>
          <p:cNvPr id="129" name="Google Shape;129;p6"/>
          <p:cNvSpPr txBox="1"/>
          <p:nvPr>
            <p:ph idx="1" type="body"/>
          </p:nvPr>
        </p:nvSpPr>
        <p:spPr>
          <a:xfrm>
            <a:off x="457200" y="1143000"/>
            <a:ext cx="6096000" cy="54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</a:t>
            </a: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common cell; found nearly in all types of C.T. proper.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Flat branched cells (spindle-shaped) with basophilic cytoplasm.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can divide.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Old fibroblasts are called fibrocytes.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</a:t>
            </a: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rabi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Formation of proteins of C.T. fibers.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rabi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Formation of C.T. matrix.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rabi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Healing of wounds.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ile0002" id="130" name="Google Shape;130;p6"/>
          <p:cNvPicPr preferRelativeResize="0"/>
          <p:nvPr/>
        </p:nvPicPr>
        <p:blipFill rotWithShape="1">
          <a:blip r:embed="rId3">
            <a:alphaModFix/>
          </a:blip>
          <a:srcRect b="17646" l="24731" r="2151" t="42646"/>
          <a:stretch/>
        </p:blipFill>
        <p:spPr>
          <a:xfrm>
            <a:off x="6227762" y="3505200"/>
            <a:ext cx="2687637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 b="49981" l="21685" r="46275" t="0"/>
          <a:stretch/>
        </p:blipFill>
        <p:spPr>
          <a:xfrm>
            <a:off x="6629400" y="1143000"/>
            <a:ext cx="2238375" cy="218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6"/>
          <p:cNvCxnSpPr/>
          <p:nvPr/>
        </p:nvCxnSpPr>
        <p:spPr>
          <a:xfrm>
            <a:off x="0" y="9906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>
            <p:ph type="title"/>
          </p:nvPr>
        </p:nvSpPr>
        <p:spPr>
          <a:xfrm>
            <a:off x="685800" y="1524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 Macrophages</a:t>
            </a:r>
            <a:endParaRPr/>
          </a:p>
        </p:txBody>
      </p:sp>
      <p:sp>
        <p:nvSpPr>
          <p:cNvPr id="138" name="Google Shape;138;p7"/>
          <p:cNvSpPr txBox="1"/>
          <p:nvPr>
            <p:ph idx="1" type="body"/>
          </p:nvPr>
        </p:nvSpPr>
        <p:spPr>
          <a:xfrm>
            <a:off x="457200" y="1447800"/>
            <a:ext cx="41148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 b="0" i="0" sz="2800" u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Basophilic cytoplasm, rich in lysosomes.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Irregular outlines.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can divide.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originate from blood monocytes.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Phagocytosis.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 b="21022" l="1924" r="0" t="17550"/>
          <a:stretch/>
        </p:blipFill>
        <p:spPr>
          <a:xfrm>
            <a:off x="4343400" y="1752600"/>
            <a:ext cx="4576762" cy="251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7"/>
          <p:cNvCxnSpPr/>
          <p:nvPr/>
        </p:nvCxnSpPr>
        <p:spPr>
          <a:xfrm>
            <a:off x="0" y="1063625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type="title"/>
          </p:nvPr>
        </p:nvSpPr>
        <p:spPr>
          <a:xfrm>
            <a:off x="762000" y="2286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 Mast Cells</a:t>
            </a:r>
            <a:endParaRPr/>
          </a:p>
        </p:txBody>
      </p:sp>
      <p:sp>
        <p:nvSpPr>
          <p:cNvPr id="146" name="Google Shape;146;p8"/>
          <p:cNvSpPr txBox="1"/>
          <p:nvPr>
            <p:ph idx="1" type="body"/>
          </p:nvPr>
        </p:nvSpPr>
        <p:spPr>
          <a:xfrm>
            <a:off x="457200" y="1219200"/>
            <a:ext cx="52578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Cytoplasm contains numerous basophilic cytoplasmic granules.</a:t>
            </a:r>
            <a:endParaRPr b="0" i="1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</a:t>
            </a:r>
            <a:r>
              <a:rPr b="0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i="0" sz="28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rabi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Secrete heparin (anticoagulant).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AutoNum type="arabicPeriod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Secrete histamine (allergic reactions).</a:t>
            </a:r>
            <a:endParaRPr/>
          </a:p>
        </p:txBody>
      </p:sp>
      <p:graphicFrame>
        <p:nvGraphicFramePr>
          <p:cNvPr id="147" name="Google Shape;147;p8"/>
          <p:cNvGraphicFramePr/>
          <p:nvPr/>
        </p:nvGraphicFramePr>
        <p:xfrm>
          <a:off x="6324600" y="3470275"/>
          <a:ext cx="2365375" cy="2330450"/>
        </p:xfrm>
        <a:graphic>
          <a:graphicData uri="http://schemas.openxmlformats.org/presentationml/2006/ole">
            <mc:AlternateContent>
              <mc:Choice Requires="v">
                <p:oleObj r:id="rId4" imgH="2330450" imgW="2365375" progId="Photoshop.Image.8" spid="_x0000_s1">
                  <p:embed/>
                </p:oleObj>
              </mc:Choice>
              <mc:Fallback>
                <p:oleObj r:id="rId5" imgH="2330450" imgW="2365375" progId="Photoshop.Image.8">
                  <p:embed/>
                  <p:pic>
                    <p:nvPicPr>
                      <p:cNvPr id="147" name="Google Shape;147;p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324600" y="3470275"/>
                        <a:ext cx="2365375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Google Shape;148;p8"/>
          <p:cNvGraphicFramePr/>
          <p:nvPr/>
        </p:nvGraphicFramePr>
        <p:xfrm>
          <a:off x="6324600" y="1219200"/>
          <a:ext cx="2365375" cy="2111375"/>
        </p:xfrm>
        <a:graphic>
          <a:graphicData uri="http://schemas.openxmlformats.org/presentationml/2006/ole">
            <mc:AlternateContent>
              <mc:Choice Requires="v">
                <p:oleObj r:id="rId7" imgH="2111375" imgW="2365375" progId="Photoshop.Image.8" spid="_x0000_s2">
                  <p:embed/>
                </p:oleObj>
              </mc:Choice>
              <mc:Fallback>
                <p:oleObj r:id="rId8" imgH="2111375" imgW="2365375" progId="Photoshop.Image.8">
                  <p:embed/>
                  <p:pic>
                    <p:nvPicPr>
                      <p:cNvPr id="148" name="Google Shape;148;p8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324600" y="1219200"/>
                        <a:ext cx="2365375" cy="211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9" name="Google Shape;149;p8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>
            <p:ph type="title"/>
          </p:nvPr>
        </p:nvSpPr>
        <p:spPr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 Plasma Cells</a:t>
            </a:r>
            <a:endParaRPr/>
          </a:p>
        </p:txBody>
      </p:sp>
      <p:sp>
        <p:nvSpPr>
          <p:cNvPr id="155" name="Google Shape;155;p9"/>
          <p:cNvSpPr txBox="1"/>
          <p:nvPr>
            <p:ph idx="1" type="body"/>
          </p:nvPr>
        </p:nvSpPr>
        <p:spPr>
          <a:xfrm>
            <a:off x="457200" y="1066800"/>
            <a:ext cx="5943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L/M:</a:t>
            </a: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Basophilic cytoplasm with a negative Golgi image.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Nucleus: spherical, eccentric with a clock-face appearance of chromatin.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Derived from B-lymphocytes.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</a:pPr>
            <a:r>
              <a:rPr b="0" i="0" lang="en-US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Secretion of antibodies (immunoglobulins).</a:t>
            </a:r>
            <a:endParaRPr/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800" y="4294187"/>
            <a:ext cx="1822450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0011" id="157" name="Google Shape;157;p9"/>
          <p:cNvPicPr preferRelativeResize="0"/>
          <p:nvPr/>
        </p:nvPicPr>
        <p:blipFill rotWithShape="1">
          <a:blip r:embed="rId4">
            <a:alphaModFix/>
          </a:blip>
          <a:srcRect b="47297" l="65656" r="1010" t="0"/>
          <a:stretch/>
        </p:blipFill>
        <p:spPr>
          <a:xfrm>
            <a:off x="6400800" y="1143000"/>
            <a:ext cx="25146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9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50800">
            <a:solidFill>
              <a:srgbClr val="FF00FF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2005-09-28T18:22:42Z</dcterms:created>
  <dc:creator>Muhammad Atteya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