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  <p:sldMasterId id="2147483662" r:id="rId7"/>
    <p:sldMasterId id="2147483677" r:id="rId8"/>
    <p:sldMasterId id="2147483692" r:id="rId9"/>
    <p:sldMasterId id="2147483704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gG064T/lmUR9mIx2ttjdKdIQBP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DF2B7A-42CB-47F2-B3C2-812AA8755DCF}">
  <a:tblStyle styleId="{1BDF2B7A-42CB-47F2-B3C2-812AA8755DC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20" Type="http://schemas.openxmlformats.org/officeDocument/2006/relationships/slide" Target="slides/slide9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43" Type="http://customschemas.google.com/relationships/presentationmetadata" Target="metadata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10" Type="http://schemas.openxmlformats.org/officeDocument/2006/relationships/slideMaster" Target="slideMasters/slideMaster6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slide" Target="slides/slide24.xml"/><Relationship Id="rId12" Type="http://schemas.openxmlformats.org/officeDocument/2006/relationships/slide" Target="slides/slide1.xml"/><Relationship Id="rId34" Type="http://schemas.openxmlformats.org/officeDocument/2006/relationships/slide" Target="slides/slide23.xml"/><Relationship Id="rId15" Type="http://schemas.openxmlformats.org/officeDocument/2006/relationships/slide" Target="slides/slide4.xml"/><Relationship Id="rId37" Type="http://schemas.openxmlformats.org/officeDocument/2006/relationships/slide" Target="slides/slide26.xml"/><Relationship Id="rId14" Type="http://schemas.openxmlformats.org/officeDocument/2006/relationships/slide" Target="slides/slide3.xml"/><Relationship Id="rId36" Type="http://schemas.openxmlformats.org/officeDocument/2006/relationships/slide" Target="slides/slide25.xml"/><Relationship Id="rId17" Type="http://schemas.openxmlformats.org/officeDocument/2006/relationships/slide" Target="slides/slide6.xml"/><Relationship Id="rId39" Type="http://schemas.openxmlformats.org/officeDocument/2006/relationships/slide" Target="slides/slide28.xml"/><Relationship Id="rId16" Type="http://schemas.openxmlformats.org/officeDocument/2006/relationships/slide" Target="slides/slide5.xml"/><Relationship Id="rId38" Type="http://schemas.openxmlformats.org/officeDocument/2006/relationships/slide" Target="slides/slide27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Google Shape;4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0" name="Google Shape;430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6" name="Google Shape;43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3" name="Google Shape;44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Google Shape;4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0" name="Google Shape;45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Google Shape;4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1" name="Google Shape;33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5" name="Google Shape;4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5" name="Google Shape;35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2" name="Google Shape;3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i="1" lang="en-US" sz="1200">
                <a:latin typeface="Arial"/>
                <a:ea typeface="Arial"/>
                <a:cs typeface="Arial"/>
                <a:sym typeface="Arial"/>
              </a:rPr>
              <a:t>Data from CDC Statistics of Notifiable Diseases (as of January, 2017).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The number of annual cases per year in 2016 increased^ or decreased* since 2010.</a:t>
            </a:r>
            <a:endParaRPr/>
          </a:p>
        </p:txBody>
      </p:sp>
      <p:sp>
        <p:nvSpPr>
          <p:cNvPr id="363" name="Google Shape;36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5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/>
          <p:nvPr>
            <p:ph type="title"/>
          </p:nvPr>
        </p:nvSpPr>
        <p:spPr>
          <a:xfrm>
            <a:off x="2286000" y="2895600"/>
            <a:ext cx="487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" type="body"/>
          </p:nvPr>
        </p:nvSpPr>
        <p:spPr>
          <a:xfrm>
            <a:off x="76200" y="762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3" name="Google Shape;93;p3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Picture (RIGHT)">
  <p:cSld name="Title, Content, Picture (RIGHT)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7"/>
          <p:cNvSpPr txBox="1"/>
          <p:nvPr>
            <p:ph idx="1" type="body"/>
          </p:nvPr>
        </p:nvSpPr>
        <p:spPr>
          <a:xfrm>
            <a:off x="628651" y="1825625"/>
            <a:ext cx="396376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67"/>
          <p:cNvSpPr/>
          <p:nvPr>
            <p:ph idx="2" type="pic"/>
          </p:nvPr>
        </p:nvSpPr>
        <p:spPr>
          <a:xfrm>
            <a:off x="4702628" y="1825625"/>
            <a:ext cx="3812722" cy="4351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Picture (LEFT)">
  <p:cSld name="Title, Content, Picture (LEFT)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8"/>
          <p:cNvSpPr txBox="1"/>
          <p:nvPr>
            <p:ph idx="1" type="body"/>
          </p:nvPr>
        </p:nvSpPr>
        <p:spPr>
          <a:xfrm>
            <a:off x="4702628" y="1825625"/>
            <a:ext cx="38127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8"/>
          <p:cNvSpPr/>
          <p:nvPr>
            <p:ph idx="2" type="pic"/>
          </p:nvPr>
        </p:nvSpPr>
        <p:spPr>
          <a:xfrm>
            <a:off x="628651" y="1825625"/>
            <a:ext cx="3963761" cy="4351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6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7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7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7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3" name="Google Shape;123;p7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7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5" name="Google Shape;125;p7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7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2" name="Google Shape;132;p7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7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7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7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77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8"/>
          <p:cNvSpPr/>
          <p:nvPr>
            <p:ph idx="2" type="pic"/>
          </p:nvPr>
        </p:nvSpPr>
        <p:spPr>
          <a:xfrm>
            <a:off x="536577" y="609600"/>
            <a:ext cx="8074024" cy="5257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78"/>
          <p:cNvSpPr txBox="1"/>
          <p:nvPr>
            <p:ph type="title"/>
          </p:nvPr>
        </p:nvSpPr>
        <p:spPr>
          <a:xfrm>
            <a:off x="630238" y="1"/>
            <a:ext cx="7886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1" sz="75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78"/>
          <p:cNvSpPr/>
          <p:nvPr>
            <p:ph idx="3" type="tbl"/>
          </p:nvPr>
        </p:nvSpPr>
        <p:spPr>
          <a:xfrm>
            <a:off x="838200" y="6096000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2"/>
          <p:cNvSpPr/>
          <p:nvPr>
            <p:ph idx="2" type="pic"/>
          </p:nvPr>
        </p:nvSpPr>
        <p:spPr>
          <a:xfrm>
            <a:off x="536577" y="609600"/>
            <a:ext cx="8074024" cy="52578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42"/>
          <p:cNvSpPr txBox="1"/>
          <p:nvPr>
            <p:ph type="title"/>
          </p:nvPr>
        </p:nvSpPr>
        <p:spPr>
          <a:xfrm>
            <a:off x="630238" y="1"/>
            <a:ext cx="7886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1" sz="75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2"/>
          <p:cNvSpPr/>
          <p:nvPr>
            <p:ph idx="3" type="tbl"/>
          </p:nvPr>
        </p:nvSpPr>
        <p:spPr>
          <a:xfrm>
            <a:off x="838200" y="6096000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9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7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8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8" name="Google Shape;28;p4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Picture (RIGHT)">
  <p:cSld name="Title, Content, Picture (RIGHT)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81"/>
          <p:cNvSpPr txBox="1"/>
          <p:nvPr>
            <p:ph idx="1" type="body"/>
          </p:nvPr>
        </p:nvSpPr>
        <p:spPr>
          <a:xfrm>
            <a:off x="628651" y="1825625"/>
            <a:ext cx="396376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81"/>
          <p:cNvSpPr/>
          <p:nvPr>
            <p:ph idx="2" type="pic"/>
          </p:nvPr>
        </p:nvSpPr>
        <p:spPr>
          <a:xfrm>
            <a:off x="4702628" y="1825625"/>
            <a:ext cx="3812722" cy="4351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Picture (LEFT)">
  <p:cSld name="Title, Content, Picture (LEFT)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82"/>
          <p:cNvSpPr txBox="1"/>
          <p:nvPr>
            <p:ph idx="1" type="body"/>
          </p:nvPr>
        </p:nvSpPr>
        <p:spPr>
          <a:xfrm>
            <a:off x="4702628" y="1825625"/>
            <a:ext cx="38127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82"/>
          <p:cNvSpPr/>
          <p:nvPr>
            <p:ph idx="2" type="pic"/>
          </p:nvPr>
        </p:nvSpPr>
        <p:spPr>
          <a:xfrm>
            <a:off x="628651" y="1825625"/>
            <a:ext cx="3963761" cy="4351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8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8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8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8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8" name="Google Shape;178;p8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8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80" name="Google Shape;180;p8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88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7" name="Google Shape;187;p8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89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89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90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4" name="Google Shape;34;p4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1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91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11" name="Google Shape;211;p5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7"/>
          <p:cNvSpPr txBox="1"/>
          <p:nvPr>
            <p:ph type="title"/>
          </p:nvPr>
        </p:nvSpPr>
        <p:spPr>
          <a:xfrm>
            <a:off x="2286000" y="2895600"/>
            <a:ext cx="487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7"/>
          <p:cNvSpPr txBox="1"/>
          <p:nvPr>
            <p:ph idx="1" type="body"/>
          </p:nvPr>
        </p:nvSpPr>
        <p:spPr>
          <a:xfrm>
            <a:off x="76200" y="762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17" name="Google Shape;217;p5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23" name="Google Shape;223;p5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9"/>
          <p:cNvSpPr txBox="1"/>
          <p:nvPr>
            <p:ph type="title"/>
          </p:nvPr>
        </p:nvSpPr>
        <p:spPr>
          <a:xfrm>
            <a:off x="2286000" y="2895600"/>
            <a:ext cx="487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9"/>
          <p:cNvSpPr txBox="1"/>
          <p:nvPr>
            <p:ph idx="1" type="body"/>
          </p:nvPr>
        </p:nvSpPr>
        <p:spPr>
          <a:xfrm>
            <a:off x="76200" y="76200"/>
            <a:ext cx="381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29" name="Google Shape;229;p59"/>
          <p:cNvSpPr txBox="1"/>
          <p:nvPr>
            <p:ph idx="2" type="body"/>
          </p:nvPr>
        </p:nvSpPr>
        <p:spPr>
          <a:xfrm>
            <a:off x="4038600" y="76200"/>
            <a:ext cx="381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30" name="Google Shape;230;p5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6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36" name="Google Shape;236;p6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37" name="Google Shape;237;p6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38" name="Google Shape;238;p6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39" name="Google Shape;239;p6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6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6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1"/>
          <p:cNvSpPr txBox="1"/>
          <p:nvPr>
            <p:ph type="title"/>
          </p:nvPr>
        </p:nvSpPr>
        <p:spPr>
          <a:xfrm>
            <a:off x="2286000" y="2895600"/>
            <a:ext cx="487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6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6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250" name="Google Shape;250;p6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51" name="Google Shape;251;p6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6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6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6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58" name="Google Shape;258;p6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0" name="Google Shape;40;p4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1" name="Google Shape;41;p4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4"/>
          <p:cNvSpPr txBox="1"/>
          <p:nvPr>
            <p:ph type="title"/>
          </p:nvPr>
        </p:nvSpPr>
        <p:spPr>
          <a:xfrm>
            <a:off x="2286000" y="2895600"/>
            <a:ext cx="487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64"/>
          <p:cNvSpPr txBox="1"/>
          <p:nvPr>
            <p:ph idx="1" type="body"/>
          </p:nvPr>
        </p:nvSpPr>
        <p:spPr>
          <a:xfrm rot="5400000">
            <a:off x="3733800" y="-3581400"/>
            <a:ext cx="457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4" name="Google Shape;264;p6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5"/>
          <p:cNvSpPr txBox="1"/>
          <p:nvPr>
            <p:ph type="title"/>
          </p:nvPr>
        </p:nvSpPr>
        <p:spPr>
          <a:xfrm rot="5400000">
            <a:off x="5238750" y="742950"/>
            <a:ext cx="32766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5"/>
          <p:cNvSpPr txBox="1"/>
          <p:nvPr>
            <p:ph idx="1" type="body"/>
          </p:nvPr>
        </p:nvSpPr>
        <p:spPr>
          <a:xfrm rot="5400000">
            <a:off x="1276350" y="-1123950"/>
            <a:ext cx="32766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70" name="Google Shape;270;p6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9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Picture (RIGHT)">
  <p:cSld name="Title, Content, Picture (RIGHT)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93"/>
          <p:cNvSpPr txBox="1"/>
          <p:nvPr>
            <p:ph idx="1" type="body"/>
          </p:nvPr>
        </p:nvSpPr>
        <p:spPr>
          <a:xfrm>
            <a:off x="628651" y="1825625"/>
            <a:ext cx="396376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93"/>
          <p:cNvSpPr/>
          <p:nvPr>
            <p:ph idx="2" type="pic"/>
          </p:nvPr>
        </p:nvSpPr>
        <p:spPr>
          <a:xfrm>
            <a:off x="4702628" y="1825625"/>
            <a:ext cx="3812722" cy="4351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Picture (LEFT)">
  <p:cSld name="Title, Content, Picture (LEFT)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94"/>
          <p:cNvSpPr txBox="1"/>
          <p:nvPr>
            <p:ph idx="1" type="body"/>
          </p:nvPr>
        </p:nvSpPr>
        <p:spPr>
          <a:xfrm>
            <a:off x="4702628" y="1825625"/>
            <a:ext cx="38127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94"/>
          <p:cNvSpPr/>
          <p:nvPr>
            <p:ph idx="2" type="pic"/>
          </p:nvPr>
        </p:nvSpPr>
        <p:spPr>
          <a:xfrm>
            <a:off x="628651" y="1825625"/>
            <a:ext cx="3963761" cy="4351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9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9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9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048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9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00" name="Google Shape;300;p9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9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02" name="Google Shape;302;p9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7" name="Google Shape;47;p5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8" name="Google Shape;48;p5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9" name="Google Shape;49;p5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0" name="Google Shape;50;p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0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09" name="Google Shape;309;p10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0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10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0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10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4"/>
          <p:cNvSpPr/>
          <p:nvPr>
            <p:ph idx="2" type="pic"/>
          </p:nvPr>
        </p:nvSpPr>
        <p:spPr>
          <a:xfrm>
            <a:off x="536577" y="609600"/>
            <a:ext cx="8074024" cy="52578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104"/>
          <p:cNvSpPr txBox="1"/>
          <p:nvPr>
            <p:ph type="title"/>
          </p:nvPr>
        </p:nvSpPr>
        <p:spPr>
          <a:xfrm>
            <a:off x="630238" y="1"/>
            <a:ext cx="7886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1" sz="75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104"/>
          <p:cNvSpPr/>
          <p:nvPr>
            <p:ph idx="3" type="tbl"/>
          </p:nvPr>
        </p:nvSpPr>
        <p:spPr>
          <a:xfrm>
            <a:off x="838200" y="6096000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5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5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5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5"/>
          <p:cNvSpPr txBox="1"/>
          <p:nvPr>
            <p:ph idx="1" type="body"/>
          </p:nvPr>
        </p:nvSpPr>
        <p:spPr>
          <a:xfrm>
            <a:off x="76200" y="762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35"/>
          <p:cNvSpPr txBox="1"/>
          <p:nvPr>
            <p:ph type="title"/>
          </p:nvPr>
        </p:nvSpPr>
        <p:spPr>
          <a:xfrm>
            <a:off x="2286000" y="2895600"/>
            <a:ext cx="487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3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4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 txBox="1"/>
          <p:nvPr>
            <p:ph idx="1" type="body"/>
          </p:nvPr>
        </p:nvSpPr>
        <p:spPr>
          <a:xfrm>
            <a:off x="76200" y="762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4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4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b="0" i="0" sz="1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43"/>
          <p:cNvSpPr txBox="1"/>
          <p:nvPr>
            <p:ph type="title"/>
          </p:nvPr>
        </p:nvSpPr>
        <p:spPr>
          <a:xfrm>
            <a:off x="2286000" y="2895600"/>
            <a:ext cx="487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5" name="Google Shape;275;p4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"/>
          <p:cNvSpPr/>
          <p:nvPr/>
        </p:nvSpPr>
        <p:spPr>
          <a:xfrm>
            <a:off x="457200" y="914400"/>
            <a:ext cx="8001000" cy="5201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Introduction to Immunology</a:t>
            </a:r>
            <a:br>
              <a:rPr b="1" i="0" lang="en-US" sz="36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br>
              <a:rPr b="1" i="0" lang="en-US" sz="36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Lymphoid System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Immunopathology Unit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Dept. of Pathology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College of Medicine &amp; Medical City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King Saud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"/>
          <p:cNvSpPr/>
          <p:nvPr/>
        </p:nvSpPr>
        <p:spPr>
          <a:xfrm>
            <a:off x="1143000" y="19050"/>
            <a:ext cx="6477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Definitions </a:t>
            </a:r>
            <a:endParaRPr sz="4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3" name="Google Shape;393;p10"/>
          <p:cNvSpPr/>
          <p:nvPr/>
        </p:nvSpPr>
        <p:spPr>
          <a:xfrm>
            <a:off x="609600" y="990600"/>
            <a:ext cx="7924800" cy="664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 (Ag):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substance (usually foreign) that binds specifically to a component of the adaptive immunity.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Allergen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noninfectious antigens that induce Allergy.</a:t>
            </a:r>
            <a:endParaRPr/>
          </a:p>
          <a:p>
            <a:pPr indent="-2794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Innate immunity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Nonspecific host defenses that exist prior to exposure to Ag.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Immunity: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host defenses that are mediated by T &amp; B cells following exposure to Ag.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1"/>
          <p:cNvSpPr txBox="1"/>
          <p:nvPr>
            <p:ph idx="1" type="body"/>
          </p:nvPr>
        </p:nvSpPr>
        <p:spPr>
          <a:xfrm>
            <a:off x="457200" y="695325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/>
              <a:t>Pathogen</a:t>
            </a:r>
            <a:r>
              <a:rPr lang="en-US" sz="2800"/>
              <a:t>: a disease causing organism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/>
              <a:t>Vaccination: </a:t>
            </a:r>
            <a:r>
              <a:rPr lang="en-US" sz="2800"/>
              <a:t>deliberate induction of protective immunity to a pathogen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</a:rPr>
              <a:t>Immunoglobulin (Ig) or Antibodies: </a:t>
            </a:r>
            <a:r>
              <a:rPr lang="en-US" sz="2800">
                <a:solidFill>
                  <a:srgbClr val="000000"/>
                </a:solidFill>
              </a:rPr>
              <a:t>molecules secreted from plasma cell (B cell) as an adaptive  immune response to extracellular Ag.</a:t>
            </a:r>
            <a:endParaRPr/>
          </a:p>
          <a:p>
            <a:pPr indent="-1651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</a:rPr>
              <a:t>(CD) Cluster of Differentiation:</a:t>
            </a:r>
            <a:r>
              <a:rPr lang="en-US" sz="2800">
                <a:solidFill>
                  <a:srgbClr val="000000"/>
                </a:solidFill>
              </a:rPr>
              <a:t> molecule with a CD designation has a characteristic cell surface protein which are often associated with the cell’s function.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399" name="Google Shape;399;p11"/>
          <p:cNvSpPr txBox="1"/>
          <p:nvPr>
            <p:ph type="title"/>
          </p:nvPr>
        </p:nvSpPr>
        <p:spPr>
          <a:xfrm>
            <a:off x="-1524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Definitions 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2"/>
          <p:cNvSpPr txBox="1"/>
          <p:nvPr>
            <p:ph idx="1" type="body"/>
          </p:nvPr>
        </p:nvSpPr>
        <p:spPr>
          <a:xfrm>
            <a:off x="533400" y="457200"/>
            <a:ext cx="78486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Three Main lymphocytes populations: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 </a:t>
            </a:r>
            <a:r>
              <a:rPr b="1" lang="en-US"/>
              <a:t>T</a:t>
            </a:r>
            <a:r>
              <a:rPr lang="en-US"/>
              <a:t> cell, </a:t>
            </a:r>
            <a:r>
              <a:rPr b="1" lang="en-US"/>
              <a:t>B</a:t>
            </a:r>
            <a:r>
              <a:rPr lang="en-US"/>
              <a:t> cell &amp; Natural Killer (</a:t>
            </a:r>
            <a:r>
              <a:rPr b="1" lang="en-US"/>
              <a:t>NK</a:t>
            </a:r>
            <a:r>
              <a:rPr lang="en-US"/>
              <a:t>) cell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/>
              <a:t>CD3</a:t>
            </a:r>
            <a:r>
              <a:rPr lang="en-US"/>
              <a:t> T cell marker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/>
              <a:t>CD4</a:t>
            </a:r>
            <a:r>
              <a:rPr lang="en-US"/>
              <a:t> T helper cell marker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/>
              <a:t>CD8</a:t>
            </a:r>
            <a:r>
              <a:rPr lang="en-US"/>
              <a:t> T cytotoxic (CTL) marker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/>
              <a:t>CD19</a:t>
            </a:r>
            <a:r>
              <a:rPr lang="en-US"/>
              <a:t> B cell marker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/>
              <a:t>CD16, CD56 </a:t>
            </a:r>
            <a:r>
              <a:rPr lang="en-US"/>
              <a:t>Natural Killer cell markers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"/>
          <p:cNvSpPr txBox="1"/>
          <p:nvPr/>
        </p:nvSpPr>
        <p:spPr>
          <a:xfrm>
            <a:off x="914400" y="1295400"/>
            <a:ext cx="763542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Microorganisms &amp; their related products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(proteins, polysaccharides, lipids)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Environmental substances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Drugs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Organs, tissues, cells</a:t>
            </a:r>
            <a:endParaRPr/>
          </a:p>
        </p:txBody>
      </p:sp>
      <p:sp>
        <p:nvSpPr>
          <p:cNvPr id="410" name="Google Shape;410;p13"/>
          <p:cNvSpPr txBox="1"/>
          <p:nvPr/>
        </p:nvSpPr>
        <p:spPr>
          <a:xfrm>
            <a:off x="1600200" y="228600"/>
            <a:ext cx="59250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&amp; what are antigens?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6B5A2DB" id="416" name="Google Shape;416;p14"/>
          <p:cNvPicPr preferRelativeResize="0"/>
          <p:nvPr/>
        </p:nvPicPr>
        <p:blipFill rotWithShape="1">
          <a:blip r:embed="rId3">
            <a:alphaModFix/>
          </a:blip>
          <a:srcRect b="48916" l="34509" r="38510" t="32383"/>
          <a:stretch/>
        </p:blipFill>
        <p:spPr>
          <a:xfrm>
            <a:off x="2057400" y="0"/>
            <a:ext cx="2590800" cy="247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B5A2DB" id="417" name="Google Shape;417;p14"/>
          <p:cNvPicPr preferRelativeResize="0"/>
          <p:nvPr/>
        </p:nvPicPr>
        <p:blipFill rotWithShape="1">
          <a:blip r:embed="rId3">
            <a:alphaModFix/>
          </a:blip>
          <a:srcRect b="69281" l="63023" r="13672" t="12160"/>
          <a:stretch/>
        </p:blipFill>
        <p:spPr>
          <a:xfrm>
            <a:off x="0" y="0"/>
            <a:ext cx="2286000" cy="2430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B5A2DB" id="418" name="Google Shape;418;p14"/>
          <p:cNvPicPr preferRelativeResize="0"/>
          <p:nvPr/>
        </p:nvPicPr>
        <p:blipFill rotWithShape="1">
          <a:blip r:embed="rId3">
            <a:alphaModFix/>
          </a:blip>
          <a:srcRect b="48917" l="63373" r="10901" t="31927"/>
          <a:stretch/>
        </p:blipFill>
        <p:spPr>
          <a:xfrm>
            <a:off x="0" y="2209800"/>
            <a:ext cx="24542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B5A2DB" id="419" name="Google Shape;419;p14"/>
          <p:cNvPicPr preferRelativeResize="0"/>
          <p:nvPr/>
        </p:nvPicPr>
        <p:blipFill rotWithShape="1">
          <a:blip r:embed="rId3">
            <a:alphaModFix/>
          </a:blip>
          <a:srcRect b="28847" l="64000" r="10273" t="51996"/>
          <a:stretch/>
        </p:blipFill>
        <p:spPr>
          <a:xfrm>
            <a:off x="0" y="4572000"/>
            <a:ext cx="22320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B5A2DB" id="420" name="Google Shape;420;p14"/>
          <p:cNvPicPr preferRelativeResize="0"/>
          <p:nvPr/>
        </p:nvPicPr>
        <p:blipFill rotWithShape="1">
          <a:blip r:embed="rId3">
            <a:alphaModFix/>
          </a:blip>
          <a:srcRect b="8780" l="64627" r="9646" t="72520"/>
          <a:stretch/>
        </p:blipFill>
        <p:spPr>
          <a:xfrm>
            <a:off x="2133600" y="37338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B5A2DB" id="421" name="Google Shape;421;p14"/>
          <p:cNvPicPr preferRelativeResize="0"/>
          <p:nvPr/>
        </p:nvPicPr>
        <p:blipFill rotWithShape="1">
          <a:blip r:embed="rId3">
            <a:alphaModFix/>
          </a:blip>
          <a:srcRect b="68985" l="35136" r="38510" t="12315"/>
          <a:stretch/>
        </p:blipFill>
        <p:spPr>
          <a:xfrm>
            <a:off x="2185988" y="2338388"/>
            <a:ext cx="2543175" cy="248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B5A2DB" id="422" name="Google Shape;422;p14"/>
          <p:cNvPicPr preferRelativeResize="0"/>
          <p:nvPr/>
        </p:nvPicPr>
        <p:blipFill rotWithShape="1">
          <a:blip r:embed="rId3">
            <a:alphaModFix/>
          </a:blip>
          <a:srcRect b="28392" l="35136" r="38510" t="52452"/>
          <a:stretch/>
        </p:blipFill>
        <p:spPr>
          <a:xfrm>
            <a:off x="4562475" y="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B5A2DB" id="423" name="Google Shape;423;p14"/>
          <p:cNvPicPr preferRelativeResize="0"/>
          <p:nvPr/>
        </p:nvPicPr>
        <p:blipFill rotWithShape="1">
          <a:blip r:embed="rId3">
            <a:alphaModFix/>
          </a:blip>
          <a:srcRect b="8038" l="35765" r="38510" t="72803"/>
          <a:stretch/>
        </p:blipFill>
        <p:spPr>
          <a:xfrm>
            <a:off x="6838950" y="4495800"/>
            <a:ext cx="23050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B5A2DB" id="424" name="Google Shape;424;p14"/>
          <p:cNvPicPr preferRelativeResize="0"/>
          <p:nvPr/>
        </p:nvPicPr>
        <p:blipFill rotWithShape="1">
          <a:blip r:embed="rId3">
            <a:alphaModFix/>
          </a:blip>
          <a:srcRect b="8022" l="8156" r="66745" t="73659"/>
          <a:stretch/>
        </p:blipFill>
        <p:spPr>
          <a:xfrm>
            <a:off x="6867525" y="2362200"/>
            <a:ext cx="22764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B5A2DB" id="425" name="Google Shape;425;p14"/>
          <p:cNvPicPr preferRelativeResize="0"/>
          <p:nvPr/>
        </p:nvPicPr>
        <p:blipFill rotWithShape="1">
          <a:blip r:embed="rId3">
            <a:alphaModFix/>
          </a:blip>
          <a:srcRect b="28391" l="6902" r="66745" t="52908"/>
          <a:stretch/>
        </p:blipFill>
        <p:spPr>
          <a:xfrm>
            <a:off x="4572000" y="2327275"/>
            <a:ext cx="2324100" cy="2268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B5A2DB" id="426" name="Google Shape;426;p14"/>
          <p:cNvPicPr preferRelativeResize="0"/>
          <p:nvPr/>
        </p:nvPicPr>
        <p:blipFill rotWithShape="1">
          <a:blip r:embed="rId3">
            <a:alphaModFix/>
          </a:blip>
          <a:srcRect b="48459" l="6902" r="66745" t="32840"/>
          <a:stretch/>
        </p:blipFill>
        <p:spPr>
          <a:xfrm>
            <a:off x="4572000" y="4551363"/>
            <a:ext cx="2362200" cy="230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6B5A2DB" id="427" name="Google Shape;427;p14"/>
          <p:cNvPicPr preferRelativeResize="0"/>
          <p:nvPr/>
        </p:nvPicPr>
        <p:blipFill rotWithShape="1">
          <a:blip r:embed="rId3">
            <a:alphaModFix/>
          </a:blip>
          <a:srcRect b="68300" l="6902" r="67999" t="12771"/>
          <a:stretch/>
        </p:blipFill>
        <p:spPr>
          <a:xfrm>
            <a:off x="6867525" y="0"/>
            <a:ext cx="22764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hematopoietic cell is a self-renewing cell found in the bone marrow. It forms two different cells – Myeloid progenitor and lymphoid progenitor. The different types of cells formed by Myeloid progenitor are given below with the forming region mentioned in parenthesis:&#10;Dendritic cell (peripheral tissues)&#10;Granulocyte monocyte progenitor (bone marrow), which forms neutrophil and monocyte (peripheral tissues). Monocyte further forms macrophage and Dendritic cell&#10;Eosinophil progenitor (bone marrow), which further forms Eosinophil (peripheral tissues)&#10;Basophil progenitor (bone marrow), which forms basophil (peripheral tissues)&#10;Mast cell (peripheral tissues)&#10;Megakaryocyte (bone marrow), which forms platelets (peripheral tissues)&#10;Erythroid progenitor (bone marrow), which forms erythrocyte &#10;&#10;The different types of cells formed by Lymphoid progenitor are given below with the forming region mentioned in parenthesis:&#10;Dendritic cell (peripheral tissues)&#10;T-cell progenitor (thymus), which forms T H helper cells and T C cytotoxic cells (thymus)&#10;B-cell progenitor (bone marrow), which forms B cell (peripheral tissues)&#10;Innate lymphoid cell (peripheral tissues)" id="432" name="Google Shape;432;p15" title="A flow diagram describes the Hematopoiesis process that occurs in two regions – peripheral tissues and bone marrow.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706398"/>
            <a:ext cx="6248400" cy="615160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5"/>
          <p:cNvSpPr txBox="1"/>
          <p:nvPr/>
        </p:nvSpPr>
        <p:spPr>
          <a:xfrm>
            <a:off x="1592485" y="152400"/>
            <a:ext cx="70104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Cells of the immune system</a:t>
            </a:r>
            <a:endParaRPr sz="18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000"/>
              <a:buFont typeface="Arial"/>
              <a:buNone/>
            </a:pPr>
            <a:r>
              <a:rPr lang="en-US">
                <a:solidFill>
                  <a:srgbClr val="3333FF"/>
                </a:solidFill>
              </a:rPr>
              <a:t>Cells of the immune system</a:t>
            </a:r>
            <a:endParaRPr>
              <a:solidFill>
                <a:srgbClr val="3333FF"/>
              </a:solidFill>
            </a:endParaRPr>
          </a:p>
        </p:txBody>
      </p:sp>
      <p:sp>
        <p:nvSpPr>
          <p:cNvPr id="439" name="Google Shape;439;p1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b="1" lang="en-US"/>
              <a:t>B cells </a:t>
            </a:r>
            <a:r>
              <a:rPr lang="en-US"/>
              <a:t>also express the </a:t>
            </a:r>
            <a:r>
              <a:rPr b="1" lang="en-US"/>
              <a:t>B cell receptor </a:t>
            </a:r>
            <a:r>
              <a:rPr lang="en-US"/>
              <a:t>(BCR)</a:t>
            </a:r>
            <a:endParaRPr/>
          </a:p>
          <a:p>
            <a:pPr indent="-171450" lvl="1" marL="51435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b="1" lang="en-US"/>
              <a:t>T cells </a:t>
            </a:r>
            <a:r>
              <a:rPr lang="en-US"/>
              <a:t>also express the </a:t>
            </a:r>
            <a:r>
              <a:rPr b="1" lang="en-US"/>
              <a:t>T cell receptor </a:t>
            </a:r>
            <a:r>
              <a:rPr lang="en-US"/>
              <a:t>(TCR)</a:t>
            </a:r>
            <a:endParaRPr/>
          </a:p>
        </p:txBody>
      </p:sp>
      <p:pic>
        <p:nvPicPr>
          <p:cNvPr descr="Section (a) shows Y-shaped structures representing B cell receptors. When antigens bond to the receptors, they are activated. &#10;Section b shows a B cell receptor represented by parallel lines topped by half crescents. Two spiral curves ending in ovals are shown in the membrane. Above the B cell receptor, the major&#10;histocompatibility complex Class II is shown. The C D 4 molecule arising from the complex also passes through the plasma membrane. A peptide molecule is shown between the receptor and the complex. The B cell receptor is activated." id="440" name="Google Shape;440;p16" title="A figure has two sections titled (a) Soluble antigen binding to a B cell and (b) APC presentation to a T cell.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2220" y="3014041"/>
            <a:ext cx="5319561" cy="292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Immunity</a:t>
            </a:r>
            <a:endParaRPr/>
          </a:p>
        </p:txBody>
      </p:sp>
      <p:sp>
        <p:nvSpPr>
          <p:cNvPr id="447" name="Google Shape;447;p17"/>
          <p:cNvSpPr txBox="1"/>
          <p:nvPr>
            <p:ph idx="1" type="body"/>
          </p:nvPr>
        </p:nvSpPr>
        <p:spPr>
          <a:xfrm>
            <a:off x="381000" y="11811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en-US"/>
              <a:t>Innate (Natural) Immunity</a:t>
            </a:r>
            <a:endParaRPr>
              <a:solidFill>
                <a:srgbClr val="000000"/>
              </a:solidFill>
            </a:endParaRPr>
          </a:p>
          <a:p>
            <a:pPr indent="-457200" lvl="1" marL="901700" rtl="0" algn="l">
              <a:spcBef>
                <a:spcPts val="16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First line of defense</a:t>
            </a:r>
            <a:endParaRPr>
              <a:solidFill>
                <a:srgbClr val="000000"/>
              </a:solidFill>
            </a:endParaRPr>
          </a:p>
          <a:p>
            <a:pPr indent="-457200" lvl="1" marL="901700" rtl="0" algn="l">
              <a:spcBef>
                <a:spcPts val="16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000000"/>
                </a:solidFill>
              </a:rPr>
              <a:t>Fast</a:t>
            </a:r>
            <a:r>
              <a:rPr lang="en-US">
                <a:solidFill>
                  <a:srgbClr val="000000"/>
                </a:solidFill>
              </a:rPr>
              <a:t>, But </a:t>
            </a:r>
            <a:r>
              <a:rPr b="1" lang="en-US">
                <a:solidFill>
                  <a:srgbClr val="000000"/>
                </a:solidFill>
              </a:rPr>
              <a:t>Nonspecific</a:t>
            </a:r>
            <a:endParaRPr>
              <a:solidFill>
                <a:srgbClr val="000000"/>
              </a:solidFill>
            </a:endParaRPr>
          </a:p>
          <a:p>
            <a:pPr indent="-457200" lvl="1" marL="901700" rtl="0" algn="l">
              <a:spcBef>
                <a:spcPts val="16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Also uses </a:t>
            </a:r>
            <a:r>
              <a:rPr b="1" lang="en-US">
                <a:solidFill>
                  <a:srgbClr val="000000"/>
                </a:solidFill>
              </a:rPr>
              <a:t>phagocytic cells</a:t>
            </a:r>
            <a:endParaRPr/>
          </a:p>
          <a:p>
            <a:pPr indent="-457200" lvl="1" marL="901700" rtl="0" algn="l">
              <a:spcBef>
                <a:spcPts val="16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/>
              <a:t>Shorter duration</a:t>
            </a:r>
            <a:endParaRPr/>
          </a:p>
          <a:p>
            <a:pPr indent="-457200" lvl="1" marL="901700" rtl="0" algn="l">
              <a:spcBef>
                <a:spcPts val="16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/>
              <a:t>No memory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8"/>
          <p:cNvSpPr/>
          <p:nvPr/>
        </p:nvSpPr>
        <p:spPr>
          <a:xfrm>
            <a:off x="713508" y="152400"/>
            <a:ext cx="8125691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Adaptive (Acquired) Immunity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specific Immunity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Specificity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 of a specific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and T lymphocytes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an antigen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Exhibit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Immunological Memory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 / non-self recognition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Slower to develop 5–6 days (or more)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n-US" sz="2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Two Major Branches:</a:t>
            </a:r>
            <a:endParaRPr b="1" sz="2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Humoral immunity (AbMI)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Immunity that is mediated by antibodies (B cells)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Mediated Immunity (CMI)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Immune response in which antigen specific T cells dominate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9"/>
          <p:cNvSpPr/>
          <p:nvPr/>
        </p:nvSpPr>
        <p:spPr>
          <a:xfrm>
            <a:off x="381000" y="304800"/>
            <a:ext cx="8229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Important concepts for understanding the immune response</a:t>
            </a:r>
            <a:endParaRPr sz="3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9"/>
          <p:cNvSpPr/>
          <p:nvPr/>
        </p:nvSpPr>
        <p:spPr>
          <a:xfrm>
            <a:off x="543790" y="1981200"/>
            <a:ext cx="8447809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Innate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Adaptive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immunity work </a:t>
            </a:r>
            <a:r>
              <a:rPr b="1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cooperatively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Activation of innate immune responses produces signal molecules (cytokines)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▼▼▼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signal molecules stimulate and direct adaptive immune responses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"/>
          <p:cNvSpPr txBox="1"/>
          <p:nvPr>
            <p:ph idx="1" type="body"/>
          </p:nvPr>
        </p:nvSpPr>
        <p:spPr>
          <a:xfrm>
            <a:off x="2580968" y="917192"/>
            <a:ext cx="6397659" cy="2979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35953B"/>
                </a:solidFill>
              </a:rPr>
              <a:t>Kuby </a:t>
            </a:r>
            <a:r>
              <a:rPr b="1" lang="en-US" sz="6600">
                <a:solidFill>
                  <a:schemeClr val="accent1"/>
                </a:solidFill>
              </a:rPr>
              <a:t>Immunology</a:t>
            </a:r>
            <a:endParaRPr b="1" sz="6600">
              <a:solidFill>
                <a:schemeClr val="accent1"/>
              </a:solidFill>
            </a:endParaRPr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B0DC"/>
                </a:solidFill>
              </a:rPr>
              <a:t>Eighth Edition</a:t>
            </a:r>
            <a:endParaRPr sz="2800">
              <a:solidFill>
                <a:srgbClr val="2FB0DC"/>
              </a:solidFill>
            </a:endParaRPr>
          </a:p>
        </p:txBody>
      </p:sp>
      <p:sp>
        <p:nvSpPr>
          <p:cNvPr id="335" name="Google Shape;335;p2"/>
          <p:cNvSpPr txBox="1"/>
          <p:nvPr/>
        </p:nvSpPr>
        <p:spPr>
          <a:xfrm>
            <a:off x="153246" y="303031"/>
            <a:ext cx="8837508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7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7"/>
                </a:solidFill>
                <a:latin typeface="Arial"/>
                <a:ea typeface="Arial"/>
                <a:cs typeface="Arial"/>
                <a:sym typeface="Arial"/>
              </a:rPr>
              <a:t>Punt • Stranford • Jones • Owen</a:t>
            </a:r>
            <a:endParaRPr b="1" i="0" sz="2800" u="none" cap="none" strike="noStrike">
              <a:solidFill>
                <a:srgbClr val="FFFF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"/>
          <p:cNvSpPr txBox="1"/>
          <p:nvPr/>
        </p:nvSpPr>
        <p:spPr>
          <a:xfrm>
            <a:off x="1588" y="6477000"/>
            <a:ext cx="9144000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7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FFFFF7"/>
                </a:solidFill>
                <a:latin typeface="Arial"/>
                <a:ea typeface="Arial"/>
                <a:cs typeface="Arial"/>
                <a:sym typeface="Arial"/>
              </a:rPr>
              <a:t>© 2019 W. H. Freeman and Company</a:t>
            </a:r>
            <a:endParaRPr/>
          </a:p>
        </p:txBody>
      </p:sp>
      <p:sp>
        <p:nvSpPr>
          <p:cNvPr id="337" name="Google Shape;337;p2"/>
          <p:cNvSpPr txBox="1"/>
          <p:nvPr/>
        </p:nvSpPr>
        <p:spPr>
          <a:xfrm>
            <a:off x="419100" y="4430511"/>
            <a:ext cx="8305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BFB00"/>
                </a:solidFill>
                <a:latin typeface="Arial"/>
                <a:ea typeface="Arial"/>
                <a:cs typeface="Arial"/>
                <a:sym typeface="Arial"/>
              </a:rPr>
              <a:t>CHAPTER 1 &amp; 2</a:t>
            </a:r>
            <a:endParaRPr b="1" i="0" sz="2800" u="none" cap="none" strike="noStrike">
              <a:solidFill>
                <a:srgbClr val="FBF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2"/>
          <p:cNvCxnSpPr/>
          <p:nvPr/>
        </p:nvCxnSpPr>
        <p:spPr>
          <a:xfrm>
            <a:off x="152400" y="875155"/>
            <a:ext cx="88392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2"/>
          <p:cNvCxnSpPr/>
          <p:nvPr/>
        </p:nvCxnSpPr>
        <p:spPr>
          <a:xfrm>
            <a:off x="152400" y="3978875"/>
            <a:ext cx="88392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0" name="Google Shape;3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078" y="985605"/>
            <a:ext cx="2218184" cy="2862173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0"/>
          <p:cNvSpPr txBox="1"/>
          <p:nvPr/>
        </p:nvSpPr>
        <p:spPr>
          <a:xfrm>
            <a:off x="609600" y="3810000"/>
            <a:ext cx="3886200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Lymphatic vessels and lymphoid organs</a:t>
            </a:r>
            <a:endParaRPr/>
          </a:p>
        </p:txBody>
      </p:sp>
      <p:sp>
        <p:nvSpPr>
          <p:cNvPr id="465" name="Google Shape;465;p20"/>
          <p:cNvSpPr txBox="1"/>
          <p:nvPr/>
        </p:nvSpPr>
        <p:spPr>
          <a:xfrm>
            <a:off x="685800" y="1143000"/>
            <a:ext cx="34290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12167"/>
                </a:solidFill>
                <a:latin typeface="Comic Sans MS"/>
                <a:ea typeface="Comic Sans MS"/>
                <a:cs typeface="Comic Sans MS"/>
                <a:sym typeface="Comic Sans MS"/>
              </a:rPr>
              <a:t>Lymphoid System</a:t>
            </a:r>
            <a:endParaRPr/>
          </a:p>
        </p:txBody>
      </p:sp>
      <p:pic>
        <p:nvPicPr>
          <p:cNvPr descr="figure-02-13" id="466" name="Google Shape;4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1"/>
          <p:cNvSpPr txBox="1"/>
          <p:nvPr/>
        </p:nvSpPr>
        <p:spPr>
          <a:xfrm>
            <a:off x="838200" y="28575"/>
            <a:ext cx="8305800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6267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Primary Lymphoid Organs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626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(Development &amp; Differentiation of immune cells)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626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72" name="Google Shape;4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66875"/>
            <a:ext cx="79248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2"/>
          <p:cNvSpPr txBox="1"/>
          <p:nvPr/>
        </p:nvSpPr>
        <p:spPr>
          <a:xfrm>
            <a:off x="457200" y="152400"/>
            <a:ext cx="8458200" cy="66171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12167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Secondary Lymphoid Organs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2800" u="sng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the immune response occurs):</a:t>
            </a:r>
            <a:endParaRPr b="1" sz="240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Spleen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 Lymph nodes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 Tonsils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 MALT (</a:t>
            </a:r>
            <a:r>
              <a:rPr b="1" lang="en-US" sz="280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Mucosa Associated Lymphoid Tissue</a:t>
            </a:r>
            <a:r>
              <a:rPr b="1" lang="en-US" sz="320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 Peyer’s patches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 Appendix</a:t>
            </a:r>
            <a:endParaRPr b="1" sz="3200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3"/>
          <p:cNvSpPr/>
          <p:nvPr/>
        </p:nvSpPr>
        <p:spPr>
          <a:xfrm>
            <a:off x="95491" y="914400"/>
            <a:ext cx="9067800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Lymph nodes and spleen are the most highly organized secondary lymphoid organs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Differentiation into effector cells takes place in follicles of secondary lymphoid organs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2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lymphocytes will develop into long-lived memory cells in these areas, as well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spleen is the first line of defense against blood-borne pathogens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Mucosa-associated lymphoid tissue (MALT) Important layer of defense against infection at mucosal and epithelial layers.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3"/>
          <p:cNvSpPr txBox="1"/>
          <p:nvPr/>
        </p:nvSpPr>
        <p:spPr>
          <a:xfrm>
            <a:off x="1219200" y="228600"/>
            <a:ext cx="6477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12167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Secondary Lymphoid Organs</a:t>
            </a:r>
            <a:endParaRPr b="1" sz="3200">
              <a:solidFill>
                <a:srgbClr val="21216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4"/>
          <p:cNvSpPr/>
          <p:nvPr/>
        </p:nvSpPr>
        <p:spPr>
          <a:xfrm>
            <a:off x="304800" y="838200"/>
            <a:ext cx="85344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Lymphoid series comprise of main lymphocyte populations 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 cells / B cells / Natural Killer </a:t>
            </a:r>
            <a:endParaRPr b="1" sz="40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/>
          <p:nvPr/>
        </p:nvSpPr>
        <p:spPr>
          <a:xfrm>
            <a:off x="152400" y="76200"/>
            <a:ext cx="8637588" cy="14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T-Lymphocyte Differentiation</a:t>
            </a:r>
            <a:endParaRPr/>
          </a:p>
        </p:txBody>
      </p:sp>
      <p:sp>
        <p:nvSpPr>
          <p:cNvPr id="495" name="Google Shape;495;p25"/>
          <p:cNvSpPr txBox="1"/>
          <p:nvPr/>
        </p:nvSpPr>
        <p:spPr>
          <a:xfrm>
            <a:off x="762000" y="990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cells originate in Bone Marrow then migrate to Thymus for development.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 cell precursors differentiate into mature T cells </a:t>
            </a:r>
            <a:r>
              <a:rPr lang="en-US"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in Thymus. All of them have CD3 proteins on their cell surface</a:t>
            </a:r>
            <a:endParaRPr sz="28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their passage through thymus they differentiate into T cells expressing </a:t>
            </a:r>
            <a:r>
              <a:rPr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either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markers </a:t>
            </a: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2800" u="sng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CD4 T helper cell </a:t>
            </a:r>
            <a:r>
              <a:rPr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CD8 T cytotoxic cell</a:t>
            </a: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Major populations: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2800" u="sng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T helper lymphocytes (CD4+)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2800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 cytotoxic lymphocyte (CD8+)</a:t>
            </a:r>
            <a:endParaRPr b="1" sz="2800" u="sng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"/>
          <p:cNvSpPr txBox="1"/>
          <p:nvPr/>
        </p:nvSpPr>
        <p:spPr>
          <a:xfrm>
            <a:off x="266700" y="152400"/>
            <a:ext cx="8610600" cy="1052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Subtypes of T Helper (CD4+) &amp; their functions</a:t>
            </a:r>
            <a:endParaRPr b="1" sz="2800" u="sng">
              <a:solidFill>
                <a:srgbClr val="3333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1" name="Google Shape;501;p26"/>
          <p:cNvSpPr txBox="1"/>
          <p:nvPr/>
        </p:nvSpPr>
        <p:spPr>
          <a:xfrm>
            <a:off x="76200" y="693896"/>
            <a:ext cx="8991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Th1/ Th2/ Th17/ T</a:t>
            </a:r>
            <a:r>
              <a:rPr b="1" lang="en-US" sz="20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reg</a:t>
            </a:r>
            <a:r>
              <a:rPr b="1" lang="en-US" sz="32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/ Tfh</a:t>
            </a:r>
            <a:endParaRPr b="1" sz="32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3333FF"/>
              </a:buClr>
              <a:buSzPts val="3200"/>
              <a:buFont typeface="Noto Sans Symbols"/>
              <a:buChar char="⮚"/>
            </a:pPr>
            <a:r>
              <a:rPr b="1" lang="en-US" sz="32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Th1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(Inflammatory T helper cell) mediates inflammation via h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elping macrophages in CMI during inflammatory response. Also helps CD8+ cells to become activated cytotoxic T cells. 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Th2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provides help to B cell to produce antibody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Th17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has a role in innate Immunity &amp; the pathogenesis of autoimmune diseases.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-US" sz="20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reg</a:t>
            </a:r>
            <a:r>
              <a:rPr b="1" lang="en-US" sz="2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.: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repress the growth and function of T cell helper and cytotoxic subsets.</a:t>
            </a:r>
            <a:endParaRPr/>
          </a:p>
          <a:p>
            <a:pPr indent="-4572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Tfh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 follicular helper are critical to prevent autoimmunity.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7"/>
          <p:cNvSpPr txBox="1"/>
          <p:nvPr/>
        </p:nvSpPr>
        <p:spPr>
          <a:xfrm>
            <a:off x="533400" y="-152400"/>
            <a:ext cx="7793038" cy="1052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 Cytotoxic (CD8+) Cells </a:t>
            </a:r>
            <a:endParaRPr b="1" sz="2800" u="sng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7"/>
          <p:cNvSpPr txBox="1"/>
          <p:nvPr/>
        </p:nvSpPr>
        <p:spPr>
          <a:xfrm>
            <a:off x="9906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35% of peripheral blood T cells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 cytotoxic functions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mediate the killing of: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32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Virus-infected cells 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	Tumors 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	Allograft cells (transplant)</a:t>
            </a:r>
            <a:endParaRPr sz="32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8"/>
          <p:cNvSpPr txBox="1"/>
          <p:nvPr/>
        </p:nvSpPr>
        <p:spPr>
          <a:xfrm>
            <a:off x="685800" y="617538"/>
            <a:ext cx="77930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 cells</a:t>
            </a:r>
            <a:endParaRPr b="1" sz="4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3" name="Google Shape;513;p28"/>
          <p:cNvSpPr txBox="1"/>
          <p:nvPr/>
        </p:nvSpPr>
        <p:spPr>
          <a:xfrm>
            <a:off x="717550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embryogenesis – </a:t>
            </a:r>
            <a:r>
              <a:rPr b="0" i="0" lang="en-US" sz="28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fetal liver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Migrate to </a:t>
            </a:r>
            <a:r>
              <a:rPr b="0" i="0" lang="en-US" sz="28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bone marrow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final destination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</a:t>
            </a:r>
            <a:r>
              <a:rPr lang="en-US" sz="2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 thymus for maturation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9"/>
          <p:cNvSpPr txBox="1"/>
          <p:nvPr/>
        </p:nvSpPr>
        <p:spPr>
          <a:xfrm>
            <a:off x="577850" y="617538"/>
            <a:ext cx="77930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 cells</a:t>
            </a:r>
            <a:endParaRPr/>
          </a:p>
        </p:txBody>
      </p:sp>
      <p:sp>
        <p:nvSpPr>
          <p:cNvPr id="519" name="Google Shape;519;p29"/>
          <p:cNvSpPr txBox="1"/>
          <p:nvPr/>
        </p:nvSpPr>
        <p:spPr>
          <a:xfrm>
            <a:off x="152400" y="1676400"/>
            <a:ext cx="88392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cell progenitors: Pro-B cells, Pre-B cells and immature B cells are normally found in 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bone marrow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 B cells are found circulating in 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body fluids and lymphoid organs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 B cells display surface IgM and IgD which serves as antigen receptor (Maturation Markers)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  <a:endParaRPr/>
          </a:p>
        </p:txBody>
      </p:sp>
      <p:sp>
        <p:nvSpPr>
          <p:cNvPr id="346" name="Google Shape;346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To know the historical perspective of immunology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To be familiar with the basic terminology and definitions of immunology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To recognize immune response cells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To understand types of immune responses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To know about the lymphoid system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To understand T and B cell functions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/>
          <p:nvPr/>
        </p:nvSpPr>
        <p:spPr>
          <a:xfrm>
            <a:off x="547255" y="228600"/>
            <a:ext cx="7924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good, bad, and ugly of the immune system</a:t>
            </a:r>
            <a:endParaRPr/>
          </a:p>
        </p:txBody>
      </p:sp>
      <p:sp>
        <p:nvSpPr>
          <p:cNvPr id="525" name="Google Shape;525;p30"/>
          <p:cNvSpPr txBox="1"/>
          <p:nvPr/>
        </p:nvSpPr>
        <p:spPr>
          <a:xfrm>
            <a:off x="547255" y="1447800"/>
            <a:ext cx="8763000" cy="510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Role of Immune system is to </a:t>
            </a:r>
            <a:r>
              <a:rPr b="1"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PROTECT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Dysfunction of this role when it is </a:t>
            </a:r>
            <a:r>
              <a:rPr b="1" lang="en-US" sz="2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Abnormal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Overly active: Hypersensitivity / Autoimmunity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Defects in the immune response: 	Immunodeficiency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Rejection of transplanted tissue or organ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Cancer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 home message</a:t>
            </a:r>
            <a:endParaRPr/>
          </a:p>
        </p:txBody>
      </p:sp>
      <p:sp>
        <p:nvSpPr>
          <p:cNvPr id="531" name="Google Shape;531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Normal healthy state is maintained by intact immune response either innate (natural immunity) and/or adaptive (acquired immunity after exposure to antigens)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Cell mediated immunity and humoral immunity is mediated by T and B lymphocytes respectively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Lymphoid system provides suitable environment for development, maturation and proper functioning of cells of immune system    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historical perspective of immunology</a:t>
            </a:r>
            <a:endParaRPr b="1" sz="3200">
              <a:solidFill>
                <a:srgbClr val="0033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2" name="Google Shape;352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What is immunity?</a:t>
            </a:r>
            <a:endParaRPr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Immunity is the state of protection against foreign pathogens or substances (antigens</a:t>
            </a:r>
            <a:r>
              <a:rPr lang="en-US" sz="3200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Latin term </a:t>
            </a:r>
            <a:r>
              <a:rPr i="1" lang="en-US">
                <a:solidFill>
                  <a:srgbClr val="000000"/>
                </a:solidFill>
              </a:rPr>
              <a:t>immunis</a:t>
            </a:r>
            <a:r>
              <a:rPr lang="en-US">
                <a:solidFill>
                  <a:srgbClr val="000000"/>
                </a:solidFill>
              </a:rPr>
              <a:t>, meaning “exempt,” is the source of the English word </a:t>
            </a:r>
            <a:r>
              <a:rPr b="1" lang="en-US">
                <a:solidFill>
                  <a:srgbClr val="000000"/>
                </a:solidFill>
              </a:rPr>
              <a:t>immunity</a:t>
            </a:r>
            <a:endParaRPr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Observations of immunity go back over 2000 years</a:t>
            </a:r>
            <a:endParaRPr>
              <a:solidFill>
                <a:srgbClr val="000000"/>
              </a:solidFill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Thucydides, an ancient historian, wrote in 430 </a:t>
            </a:r>
            <a:r>
              <a:rPr lang="en-US" cap="small">
                <a:solidFill>
                  <a:srgbClr val="000000"/>
                </a:solidFill>
              </a:rPr>
              <a:t>bc</a:t>
            </a:r>
            <a:r>
              <a:rPr lang="en-US">
                <a:solidFill>
                  <a:srgbClr val="000000"/>
                </a:solidFill>
              </a:rPr>
              <a:t> of a plague in Athens where those who had recovered could safely nurse the currently ill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A historical perspective of immunology</a:t>
            </a:r>
            <a:endParaRPr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"/>
          <p:cNvSpPr txBox="1"/>
          <p:nvPr>
            <p:ph idx="1" type="body"/>
          </p:nvPr>
        </p:nvSpPr>
        <p:spPr>
          <a:xfrm>
            <a:off x="838200" y="1690689"/>
            <a:ext cx="43434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8796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we generate immunity without inducing disease? </a:t>
            </a:r>
            <a:r>
              <a:rPr b="1" i="1" lang="en-US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YES…through vaccination</a:t>
            </a:r>
            <a:endParaRPr b="1">
              <a:solidFill>
                <a:srgbClr val="0033CC"/>
              </a:solidFill>
            </a:endParaRPr>
          </a:p>
          <a:p>
            <a:pPr indent="-171450" lvl="1" marL="5143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Vaccination prepares the immune system to eradicate an infectious agent before it causes disease</a:t>
            </a:r>
            <a:endParaRPr sz="2400"/>
          </a:p>
          <a:p>
            <a:pPr indent="-171450" lvl="1" marL="5143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Widespread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has saved many lives</a:t>
            </a:r>
            <a:endParaRPr sz="2400"/>
          </a:p>
          <a:p>
            <a:pPr indent="-171450" lvl="1" marL="5143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Classic examples: rabies vaccine and eradication of smallpox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hoto shows a boy whose face and upper body is covered with rashes." id="359" name="Google Shape;3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2226469"/>
            <a:ext cx="2052522" cy="2909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"/>
          <p:cNvSpPr txBox="1"/>
          <p:nvPr>
            <p:ph type="title"/>
          </p:nvPr>
        </p:nvSpPr>
        <p:spPr>
          <a:xfrm>
            <a:off x="914400" y="457200"/>
            <a:ext cx="7543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33CC"/>
                </a:solidFill>
              </a:rPr>
              <a:t>Table 1-1, Cases of selected infectious disease in the United States before and after the introduction of effective vaccines</a:t>
            </a:r>
            <a:endParaRPr sz="2000">
              <a:solidFill>
                <a:srgbClr val="0033CC"/>
              </a:solidFill>
            </a:endParaRPr>
          </a:p>
        </p:txBody>
      </p:sp>
      <p:graphicFrame>
        <p:nvGraphicFramePr>
          <p:cNvPr id="366" name="Google Shape;366;p6"/>
          <p:cNvGraphicFramePr/>
          <p:nvPr/>
        </p:nvGraphicFramePr>
        <p:xfrm>
          <a:off x="1066801" y="15239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{1BDF2B7A-42CB-47F2-B3C2-812AA8755DCF}</a:tableStyleId>
              </a:tblPr>
              <a:tblGrid>
                <a:gridCol w="2268200"/>
                <a:gridCol w="1684950"/>
                <a:gridCol w="1684950"/>
                <a:gridCol w="1296100"/>
              </a:tblGrid>
              <a:tr h="820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Disease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ANNUAL CASES/YR: Prevaccine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CASES IN 2016: Postvaccine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Reduction (%)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</a:tr>
              <a:tr h="33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Smallpox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48,164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33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Diphtheria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175,885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33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Measles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503,282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79^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99.98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33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Mumps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152,209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145*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98.90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33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Pertussis (“whooping cough”)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147,271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964*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99.35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33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Paralytic polio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16,316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33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Rubella (German measles)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47,745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0*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33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Tetanus (“lockjaw”)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1,314 (deaths)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1* (case)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99.92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58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Invasive </a:t>
                      </a:r>
                      <a:r>
                        <a:rPr b="1" i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Haemophilus influenzae</a:t>
                      </a:r>
                      <a:endParaRPr b="1" i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356*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98.22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pter 1 Opener.jpg" id="371" name="Google Shape;3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990600"/>
            <a:ext cx="7196192" cy="570585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7"/>
          <p:cNvSpPr txBox="1"/>
          <p:nvPr/>
        </p:nvSpPr>
        <p:spPr>
          <a:xfrm>
            <a:off x="1066800" y="304800"/>
            <a:ext cx="6781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Macrophage engulfs a bacteria</a:t>
            </a:r>
            <a:endParaRPr b="1" i="0" sz="2400" u="none" cap="none" strike="noStrik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Louis Pasteur’s Contributions</a:t>
            </a:r>
            <a:endParaRPr b="1">
              <a:solidFill>
                <a:srgbClr val="0033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8" name="Google Shape;378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Determined through studies of cholera in chickens that the virulence of a pathogen weakens with age (chickens inoculated with old strains not only survive but become resistant)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3333FF"/>
                </a:solidFill>
              </a:rPr>
              <a:t>Attenuated</a:t>
            </a:r>
            <a:r>
              <a:rPr lang="en-US" sz="2400"/>
              <a:t> – weakened, non-virulent strain whose exposure can confer resistance to disease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3333FF"/>
                </a:solidFill>
              </a:rPr>
              <a:t>Classical experiment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Heat attenuated anthrax bacillus and subsequent challenge with virulent </a:t>
            </a:r>
            <a:r>
              <a:rPr i="1" lang="en-US" sz="2400"/>
              <a:t>Bacillus anthracis</a:t>
            </a:r>
            <a:r>
              <a:rPr lang="en-US" sz="2400"/>
              <a:t> in sheep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2934745" y="81017"/>
            <a:ext cx="28130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Louis Pasteur</a:t>
            </a:r>
            <a:endParaRPr/>
          </a:p>
        </p:txBody>
      </p:sp>
      <p:sp>
        <p:nvSpPr>
          <p:cNvPr id="384" name="Google Shape;384;p9"/>
          <p:cNvSpPr/>
          <p:nvPr/>
        </p:nvSpPr>
        <p:spPr>
          <a:xfrm>
            <a:off x="5479513" y="758398"/>
            <a:ext cx="35253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Louis Pasteur Cholera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Observation:</a:t>
            </a:r>
            <a:endParaRPr/>
          </a:p>
        </p:txBody>
      </p:sp>
      <p:pic>
        <p:nvPicPr>
          <p:cNvPr descr="未標題-2" id="385" name="Google Shape;3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672930"/>
            <a:ext cx="3054350" cy="4338447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Figure 1-02.jpg" id="386" name="Google Shape;38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672930"/>
            <a:ext cx="3429000" cy="471872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9"/>
          <p:cNvSpPr txBox="1"/>
          <p:nvPr/>
        </p:nvSpPr>
        <p:spPr>
          <a:xfrm>
            <a:off x="-228600" y="753575"/>
            <a:ext cx="5029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Louis Pasteur watching the rabies vaccination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UBY 8E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KUBY 8E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KUBY 8E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2007-04-09T19:10:24Z</dcterms:created>
  <dc:creator>HP Authorized Customer</dc:creator>
</cp:coreProperties>
</file>