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1" r:id="rId2"/>
    <p:sldId id="292" r:id="rId3"/>
    <p:sldId id="256" r:id="rId4"/>
    <p:sldId id="259" r:id="rId5"/>
    <p:sldId id="268" r:id="rId6"/>
    <p:sldId id="269" r:id="rId7"/>
    <p:sldId id="270" r:id="rId8"/>
    <p:sldId id="267" r:id="rId9"/>
    <p:sldId id="273" r:id="rId10"/>
    <p:sldId id="293" r:id="rId11"/>
    <p:sldId id="276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58" r:id="rId20"/>
    <p:sldId id="257" r:id="rId21"/>
    <p:sldId id="283" r:id="rId22"/>
    <p:sldId id="286" r:id="rId23"/>
    <p:sldId id="277" r:id="rId24"/>
    <p:sldId id="278" r:id="rId25"/>
    <p:sldId id="282" r:id="rId26"/>
    <p:sldId id="284" r:id="rId27"/>
    <p:sldId id="279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41298"/>
    <a:srgbClr val="FF00FF"/>
    <a:srgbClr val="FF99FF"/>
    <a:srgbClr val="1136AD"/>
    <a:srgbClr val="1AA4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FD4-3B55-4DCE-BC33-09698656230C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CCA-1D21-4406-90AF-D79DD21ECE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0315B-4E16-44A4-B8F7-A3C6DEEF9510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BE1E41E-5F77-4AEB-AC6B-5C506FED792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4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0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B63E-75D6-4440-B0FA-BB281364B646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E6276B-96AA-4DDD-8FDF-2175B98028AC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6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1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878B2-7F68-4934-8622-CF5A9C20243A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2CDDF3-8C95-4E63-A26C-6B31A1F9D996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69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0CC0-7333-4929-8D71-8B03CA405173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190DCBE-3D66-46A3-8701-7ECBDAACDA75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9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C2B3-D9D8-41C7-9E26-42B1C7DE4AAF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0A60EE-BF3E-4482-9FD9-8B230C37857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4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B006-EBCC-4179-B0F0-D4CC9F1F9AE3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Relationship Id="rId9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00" y="2514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Cell Mediated Immunity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0292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Immunopathology Unit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Department of Pathology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College of Medicine &amp; Medical City</a:t>
            </a:r>
          </a:p>
          <a:p>
            <a:r>
              <a:rPr lang="en-US" sz="2000" b="1" dirty="0">
                <a:solidFill>
                  <a:srgbClr val="0033CC"/>
                </a:solidFill>
              </a:rPr>
              <a:t>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MHC</a:t>
            </a:r>
            <a:endParaRPr lang="en-US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individual has two “</a:t>
            </a:r>
            <a:r>
              <a:rPr lang="en-US" b="1" i="1" dirty="0" smtClean="0"/>
              <a:t>haplotypes</a:t>
            </a:r>
            <a:r>
              <a:rPr lang="en-US" dirty="0" smtClean="0"/>
              <a:t>”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ie</a:t>
            </a:r>
            <a:r>
              <a:rPr lang="en-US" dirty="0" smtClean="0">
                <a:cs typeface="Times New Roman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cs typeface="Times New Roman" charset="0"/>
              </a:rPr>
              <a:t> two sets of these genes one paternal and one </a:t>
            </a:r>
          </a:p>
          <a:p>
            <a:pPr marL="0" indent="0">
              <a:buNone/>
            </a:pPr>
            <a:r>
              <a:rPr lang="en-US" dirty="0" smtClean="0">
                <a:cs typeface="Times New Roman" charset="0"/>
              </a:rPr>
              <a:t>maternal</a:t>
            </a:r>
          </a:p>
          <a:p>
            <a:pPr marL="0" indent="0">
              <a:buNone/>
            </a:pPr>
            <a:endParaRPr lang="en-US" dirty="0" smtClean="0">
              <a:cs typeface="Times New Roman" charset="0"/>
            </a:endParaRP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MHC Class I molecules are found on the surface of virtually all nucleated cells</a:t>
            </a:r>
          </a:p>
          <a:p>
            <a:endParaRPr lang="en-US" dirty="0" smtClean="0"/>
          </a:p>
          <a:p>
            <a:r>
              <a:rPr lang="en-US" dirty="0" smtClean="0"/>
              <a:t>MHC Class II molecules are normally present of the surface of antigen presenting cells such as: </a:t>
            </a:r>
          </a:p>
          <a:p>
            <a:pPr lvl="1"/>
            <a:r>
              <a:rPr lang="en-US" dirty="0" err="1" smtClean="0"/>
              <a:t>Marophages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endritic</a:t>
            </a:r>
            <a:r>
              <a:rPr lang="en-US" dirty="0" smtClean="0"/>
              <a:t> cells </a:t>
            </a:r>
            <a:endParaRPr lang="en-US" dirty="0"/>
          </a:p>
          <a:p>
            <a:pPr lvl="1"/>
            <a:r>
              <a:rPr lang="en-US" dirty="0" smtClean="0"/>
              <a:t>B cells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556419"/>
            <a:ext cx="2025244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CC"/>
                </a:solidFill>
                <a:latin typeface="Arial Rounded MT Bold" pitchFamily="34" charset="0"/>
              </a:rPr>
              <a:t>Biologic Importance of MHC</a:t>
            </a:r>
            <a:endParaRPr lang="en-US" sz="4000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Antigen recognition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cytotoxic</a:t>
            </a:r>
            <a:r>
              <a:rPr lang="en-US" dirty="0" smtClean="0"/>
              <a:t> (CD8) cells kill virus infected cells in association with class I MHC proteins</a:t>
            </a:r>
          </a:p>
          <a:p>
            <a:pPr lvl="1"/>
            <a:r>
              <a:rPr lang="en-US" dirty="0" smtClean="0"/>
              <a:t>T helper (CD4) cells recognize antigen in association with class II MHC proteins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  <a:latin typeface="Arial Rounded MT Bold" pitchFamily="34" charset="0"/>
              </a:rPr>
              <a:t>This is called MHC restriction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Transplantation</a:t>
            </a:r>
          </a:p>
          <a:p>
            <a:pPr lvl="1"/>
            <a:r>
              <a:rPr lang="en-US" dirty="0" smtClean="0"/>
              <a:t>Success of organ transplant is determined by compatibility of the MHC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51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 eaLnBrk="0" hangingPunct="0">
              <a:buAutoNum type="arabicPeriod"/>
              <a:defRPr/>
            </a:pP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Endogenous 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514350" indent="-514350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(Cytoplasm)</a:t>
            </a:r>
            <a:endParaRPr lang="th-TH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3810000"/>
            <a:ext cx="43893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xogenous </a:t>
            </a: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(Membrane Bound)</a:t>
            </a:r>
          </a:p>
          <a:p>
            <a:pPr eaLnBrk="0" hangingPunct="0"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H="1">
            <a:off x="1558925" y="18367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 flipH="1">
            <a:off x="1706563" y="18716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>
            <a:off x="1866900" y="18716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6"/>
          <p:cNvSpPr>
            <a:spLocks noChangeShapeType="1"/>
          </p:cNvSpPr>
          <p:nvPr/>
        </p:nvSpPr>
        <p:spPr bwMode="auto">
          <a:xfrm>
            <a:off x="1971675" y="18367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0350" y="615950"/>
            <a:ext cx="596900" cy="1243013"/>
            <a:chOff x="964" y="388"/>
            <a:chExt cx="376" cy="783"/>
          </a:xfrm>
        </p:grpSpPr>
        <p:sp>
          <p:nvSpPr>
            <p:cNvPr id="1038" name="AutoShape 8"/>
            <p:cNvSpPr>
              <a:spLocks noChangeArrowheads="1"/>
            </p:cNvSpPr>
            <p:nvPr/>
          </p:nvSpPr>
          <p:spPr bwMode="auto">
            <a:xfrm>
              <a:off x="1057" y="476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4" y="388"/>
              <a:ext cx="376" cy="717"/>
              <a:chOff x="964" y="388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02" y="538"/>
                <a:ext cx="86" cy="548"/>
                <a:chOff x="1102" y="538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102" y="538"/>
                  <a:ext cx="86" cy="416"/>
                  <a:chOff x="1102" y="538"/>
                  <a:chExt cx="86" cy="416"/>
                </a:xfrm>
              </p:grpSpPr>
              <p:graphicFrame>
                <p:nvGraphicFramePr>
                  <p:cNvPr id="1027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802"/>
                  <a:ext cx="86" cy="1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90" name="Clip" r:id="rId3" imgW="1422360" imgH="3054240" progId="">
                          <p:embed/>
                        </p:oleObj>
                      </mc:Choice>
                      <mc:Fallback>
                        <p:oleObj name="Clip" r:id="rId3" imgW="1422360" imgH="3054240" progId="">
                          <p:embed/>
                          <p:pic>
                            <p:nvPicPr>
                              <p:cNvPr id="0" name="Object 1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802"/>
                                <a:ext cx="86" cy="1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8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670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91" name="Clip" r:id="rId5" imgW="1422360" imgH="3054240" progId="">
                          <p:embed/>
                        </p:oleObj>
                      </mc:Choice>
                      <mc:Fallback>
                        <p:oleObj name="Clip" r:id="rId5" imgW="1422360" imgH="3054240" progId="">
                          <p:embed/>
                          <p:pic>
                            <p:nvPicPr>
                              <p:cNvPr id="0" name="Object 13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670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9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538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92" name="Clip" r:id="rId7" imgW="1422360" imgH="3054240" progId="">
                          <p:embed/>
                        </p:oleObj>
                      </mc:Choice>
                      <mc:Fallback>
                        <p:oleObj name="Clip" r:id="rId7" imgW="1422360" imgH="3054240" progId="">
                          <p:embed/>
                          <p:pic>
                            <p:nvPicPr>
                              <p:cNvPr id="0" name="Object 14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538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026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102" y="933"/>
                <a:ext cx="86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93" name="Clip" r:id="rId9" imgW="1422360" imgH="3054240" progId="">
                        <p:embed/>
                      </p:oleObj>
                    </mc:Choice>
                    <mc:Fallback>
                      <p:oleObj name="Clip" r:id="rId9" imgW="1422360" imgH="305424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02" y="933"/>
                              <a:ext cx="86" cy="1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041" name="Oval 16"/>
              <p:cNvSpPr>
                <a:spLocks noChangeArrowheads="1"/>
              </p:cNvSpPr>
              <p:nvPr/>
            </p:nvSpPr>
            <p:spPr bwMode="auto">
              <a:xfrm>
                <a:off x="1255" y="553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2" name="Oval 17"/>
              <p:cNvSpPr>
                <a:spLocks noChangeArrowheads="1"/>
              </p:cNvSpPr>
              <p:nvPr/>
            </p:nvSpPr>
            <p:spPr bwMode="auto">
              <a:xfrm>
                <a:off x="1255" y="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3" name="Oval 18"/>
              <p:cNvSpPr>
                <a:spLocks noChangeArrowheads="1"/>
              </p:cNvSpPr>
              <p:nvPr/>
            </p:nvSpPr>
            <p:spPr bwMode="auto">
              <a:xfrm>
                <a:off x="1255" y="630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4" name="Oval 19"/>
              <p:cNvSpPr>
                <a:spLocks noChangeArrowheads="1"/>
              </p:cNvSpPr>
              <p:nvPr/>
            </p:nvSpPr>
            <p:spPr bwMode="auto">
              <a:xfrm>
                <a:off x="1255" y="795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5" name="Oval 20"/>
              <p:cNvSpPr>
                <a:spLocks noChangeArrowheads="1"/>
              </p:cNvSpPr>
              <p:nvPr/>
            </p:nvSpPr>
            <p:spPr bwMode="auto">
              <a:xfrm>
                <a:off x="1255" y="71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6" name="Oval 21"/>
              <p:cNvSpPr>
                <a:spLocks noChangeArrowheads="1"/>
              </p:cNvSpPr>
              <p:nvPr/>
            </p:nvSpPr>
            <p:spPr bwMode="auto">
              <a:xfrm>
                <a:off x="1255" y="87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7" name="Oval 22"/>
              <p:cNvSpPr>
                <a:spLocks noChangeArrowheads="1"/>
              </p:cNvSpPr>
              <p:nvPr/>
            </p:nvSpPr>
            <p:spPr bwMode="auto">
              <a:xfrm>
                <a:off x="1255" y="103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8" name="Oval 23"/>
              <p:cNvSpPr>
                <a:spLocks noChangeArrowheads="1"/>
              </p:cNvSpPr>
              <p:nvPr/>
            </p:nvSpPr>
            <p:spPr bwMode="auto">
              <a:xfrm>
                <a:off x="1255" y="94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4" y="476"/>
                <a:ext cx="85" cy="629"/>
                <a:chOff x="964" y="476"/>
                <a:chExt cx="85" cy="629"/>
              </a:xfrm>
            </p:grpSpPr>
            <p:sp>
              <p:nvSpPr>
                <p:cNvPr id="1053" name="Oval 25"/>
                <p:cNvSpPr>
                  <a:spLocks noChangeArrowheads="1"/>
                </p:cNvSpPr>
                <p:nvPr/>
              </p:nvSpPr>
              <p:spPr bwMode="auto">
                <a:xfrm>
                  <a:off x="964" y="553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4" name="Oval 26"/>
                <p:cNvSpPr>
                  <a:spLocks noChangeArrowheads="1"/>
                </p:cNvSpPr>
                <p:nvPr/>
              </p:nvSpPr>
              <p:spPr bwMode="auto">
                <a:xfrm>
                  <a:off x="964" y="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5" name="Oval 27"/>
                <p:cNvSpPr>
                  <a:spLocks noChangeArrowheads="1"/>
                </p:cNvSpPr>
                <p:nvPr/>
              </p:nvSpPr>
              <p:spPr bwMode="auto">
                <a:xfrm>
                  <a:off x="964" y="630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6" name="Oval 28"/>
                <p:cNvSpPr>
                  <a:spLocks noChangeArrowheads="1"/>
                </p:cNvSpPr>
                <p:nvPr/>
              </p:nvSpPr>
              <p:spPr bwMode="auto">
                <a:xfrm>
                  <a:off x="964" y="795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7" name="Oval 29"/>
                <p:cNvSpPr>
                  <a:spLocks noChangeArrowheads="1"/>
                </p:cNvSpPr>
                <p:nvPr/>
              </p:nvSpPr>
              <p:spPr bwMode="auto">
                <a:xfrm>
                  <a:off x="964" y="71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8" name="Oval 30"/>
                <p:cNvSpPr>
                  <a:spLocks noChangeArrowheads="1"/>
                </p:cNvSpPr>
                <p:nvPr/>
              </p:nvSpPr>
              <p:spPr bwMode="auto">
                <a:xfrm>
                  <a:off x="964" y="87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9" name="Oval 31"/>
                <p:cNvSpPr>
                  <a:spLocks noChangeArrowheads="1"/>
                </p:cNvSpPr>
                <p:nvPr/>
              </p:nvSpPr>
              <p:spPr bwMode="auto">
                <a:xfrm>
                  <a:off x="964" y="103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60" name="Oval 32"/>
                <p:cNvSpPr>
                  <a:spLocks noChangeArrowheads="1"/>
                </p:cNvSpPr>
                <p:nvPr/>
              </p:nvSpPr>
              <p:spPr bwMode="auto">
                <a:xfrm>
                  <a:off x="964" y="94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050" name="Oval 33"/>
              <p:cNvSpPr>
                <a:spLocks noChangeArrowheads="1"/>
              </p:cNvSpPr>
              <p:nvPr/>
            </p:nvSpPr>
            <p:spPr bwMode="auto">
              <a:xfrm>
                <a:off x="1004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1" name="Oval 34"/>
              <p:cNvSpPr>
                <a:spLocks noChangeArrowheads="1"/>
              </p:cNvSpPr>
              <p:nvPr/>
            </p:nvSpPr>
            <p:spPr bwMode="auto">
              <a:xfrm>
                <a:off x="1110" y="388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2" name="Oval 35"/>
              <p:cNvSpPr>
                <a:spLocks noChangeArrowheads="1"/>
              </p:cNvSpPr>
              <p:nvPr/>
            </p:nvSpPr>
            <p:spPr bwMode="auto">
              <a:xfrm>
                <a:off x="1216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362200" y="7620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055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9950" y="1454150"/>
            <a:ext cx="596900" cy="1243013"/>
            <a:chOff x="1348" y="916"/>
            <a:chExt cx="376" cy="783"/>
          </a:xfrm>
        </p:grpSpPr>
        <p:sp>
          <p:nvSpPr>
            <p:cNvPr id="2061" name="AutoShape 8"/>
            <p:cNvSpPr>
              <a:spLocks noChangeArrowheads="1"/>
            </p:cNvSpPr>
            <p:nvPr/>
          </p:nvSpPr>
          <p:spPr bwMode="auto">
            <a:xfrm>
              <a:off x="1441" y="1004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8" y="916"/>
              <a:ext cx="376" cy="717"/>
              <a:chOff x="1348" y="916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486" y="1066"/>
                <a:ext cx="86" cy="548"/>
                <a:chOff x="1486" y="1066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486" y="1066"/>
                  <a:ext cx="86" cy="416"/>
                  <a:chOff x="1486" y="1066"/>
                  <a:chExt cx="86" cy="416"/>
                </a:xfrm>
              </p:grpSpPr>
              <p:graphicFrame>
                <p:nvGraphicFramePr>
                  <p:cNvPr id="2051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330"/>
                  <a:ext cx="86" cy="1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14" name="Clip" r:id="rId3" imgW="1422360" imgH="3054240" progId="">
                          <p:embed/>
                        </p:oleObj>
                      </mc:Choice>
                      <mc:Fallback>
                        <p:oleObj name="Clip" r:id="rId3" imgW="1422360" imgH="3054240" progId="">
                          <p:embed/>
                          <p:pic>
                            <p:nvPicPr>
                              <p:cNvPr id="0" name="Object 1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330"/>
                                <a:ext cx="86" cy="1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52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198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15" name="Clip" r:id="rId5" imgW="1422360" imgH="3054240" progId="">
                          <p:embed/>
                        </p:oleObj>
                      </mc:Choice>
                      <mc:Fallback>
                        <p:oleObj name="Clip" r:id="rId5" imgW="1422360" imgH="3054240" progId="">
                          <p:embed/>
                          <p:pic>
                            <p:nvPicPr>
                              <p:cNvPr id="0" name="Object 13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198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53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066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116" name="Clip" r:id="rId7" imgW="1422360" imgH="3054240" progId="">
                          <p:embed/>
                        </p:oleObj>
                      </mc:Choice>
                      <mc:Fallback>
                        <p:oleObj name="Clip" r:id="rId7" imgW="1422360" imgH="3054240" progId="">
                          <p:embed/>
                          <p:pic>
                            <p:nvPicPr>
                              <p:cNvPr id="0" name="Object 14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066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050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86" y="1461"/>
                <a:ext cx="86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117" name="Clip" r:id="rId9" imgW="1422360" imgH="3054240" progId="">
                        <p:embed/>
                      </p:oleObj>
                    </mc:Choice>
                    <mc:Fallback>
                      <p:oleObj name="Clip" r:id="rId9" imgW="1422360" imgH="305424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86" y="1461"/>
                              <a:ext cx="86" cy="1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639" y="108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1639" y="100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639" y="115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639" y="1323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1639" y="124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1639" y="1399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639" y="156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1639" y="1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348" y="1004"/>
                <a:ext cx="85" cy="629"/>
                <a:chOff x="1348" y="1004"/>
                <a:chExt cx="85" cy="629"/>
              </a:xfrm>
            </p:grpSpPr>
            <p:sp>
              <p:nvSpPr>
                <p:cNvPr id="2076" name="Oval 25"/>
                <p:cNvSpPr>
                  <a:spLocks noChangeArrowheads="1"/>
                </p:cNvSpPr>
                <p:nvPr/>
              </p:nvSpPr>
              <p:spPr bwMode="auto">
                <a:xfrm>
                  <a:off x="1348" y="108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7" name="Oval 26"/>
                <p:cNvSpPr>
                  <a:spLocks noChangeArrowheads="1"/>
                </p:cNvSpPr>
                <p:nvPr/>
              </p:nvSpPr>
              <p:spPr bwMode="auto">
                <a:xfrm>
                  <a:off x="1348" y="100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8" name="Oval 27"/>
                <p:cNvSpPr>
                  <a:spLocks noChangeArrowheads="1"/>
                </p:cNvSpPr>
                <p:nvPr/>
              </p:nvSpPr>
              <p:spPr bwMode="auto">
                <a:xfrm>
                  <a:off x="1348" y="115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9" name="Oval 28"/>
                <p:cNvSpPr>
                  <a:spLocks noChangeArrowheads="1"/>
                </p:cNvSpPr>
                <p:nvPr/>
              </p:nvSpPr>
              <p:spPr bwMode="auto">
                <a:xfrm>
                  <a:off x="1348" y="1323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0" name="Oval 29"/>
                <p:cNvSpPr>
                  <a:spLocks noChangeArrowheads="1"/>
                </p:cNvSpPr>
                <p:nvPr/>
              </p:nvSpPr>
              <p:spPr bwMode="auto">
                <a:xfrm>
                  <a:off x="1348" y="124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1" name="Oval 30"/>
                <p:cNvSpPr>
                  <a:spLocks noChangeArrowheads="1"/>
                </p:cNvSpPr>
                <p:nvPr/>
              </p:nvSpPr>
              <p:spPr bwMode="auto">
                <a:xfrm>
                  <a:off x="1348" y="1399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2" name="Oval 31"/>
                <p:cNvSpPr>
                  <a:spLocks noChangeArrowheads="1"/>
                </p:cNvSpPr>
                <p:nvPr/>
              </p:nvSpPr>
              <p:spPr bwMode="auto">
                <a:xfrm>
                  <a:off x="1348" y="156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3" name="Oval 32"/>
                <p:cNvSpPr>
                  <a:spLocks noChangeArrowheads="1"/>
                </p:cNvSpPr>
                <p:nvPr/>
              </p:nvSpPr>
              <p:spPr bwMode="auto">
                <a:xfrm>
                  <a:off x="1348" y="1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73" name="Oval 33"/>
              <p:cNvSpPr>
                <a:spLocks noChangeArrowheads="1"/>
              </p:cNvSpPr>
              <p:nvPr/>
            </p:nvSpPr>
            <p:spPr bwMode="auto">
              <a:xfrm>
                <a:off x="1388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4" name="Oval 34"/>
              <p:cNvSpPr>
                <a:spLocks noChangeArrowheads="1"/>
              </p:cNvSpPr>
              <p:nvPr/>
            </p:nvSpPr>
            <p:spPr bwMode="auto">
              <a:xfrm>
                <a:off x="1494" y="916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5" name="Oval 35"/>
              <p:cNvSpPr>
                <a:spLocks noChangeArrowheads="1"/>
              </p:cNvSpPr>
              <p:nvPr/>
            </p:nvSpPr>
            <p:spPr bwMode="auto">
              <a:xfrm>
                <a:off x="1600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79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59025" y="3216275"/>
            <a:ext cx="136525" cy="869950"/>
            <a:chOff x="1486" y="2026"/>
            <a:chExt cx="86" cy="5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307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8" name="Clip" r:id="rId3" imgW="1422360" imgH="3054240" progId="">
                      <p:embed/>
                    </p:oleObj>
                  </mc:Choice>
                  <mc:Fallback>
                    <p:oleObj name="Clip" r:id="rId3" imgW="1422360" imgH="3054240" progId="">
                      <p:embed/>
                      <p:pic>
                        <p:nvPicPr>
                          <p:cNvPr id="0" name="Object 1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290"/>
                            <a:ext cx="8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6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9" name="Clip" r:id="rId5" imgW="1422360" imgH="3054240" progId="">
                      <p:embed/>
                    </p:oleObj>
                  </mc:Choice>
                  <mc:Fallback>
                    <p:oleObj name="Clip" r:id="rId5" imgW="1422360" imgH="3054240" progId="">
                      <p:embed/>
                      <p:pic>
                        <p:nvPicPr>
                          <p:cNvPr id="0" name="Object 1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158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7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0" name="Clip" r:id="rId7" imgW="1422360" imgH="3054240" progId="">
                      <p:embed/>
                    </p:oleObj>
                  </mc:Choice>
                  <mc:Fallback>
                    <p:oleObj name="Clip" r:id="rId7" imgW="1422360" imgH="3054240" progId="">
                      <p:embed/>
                      <p:pic>
                        <p:nvPicPr>
                          <p:cNvPr id="0" name="Object 1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026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1" name="Clip" r:id="rId9" imgW="1422360" imgH="3054240" progId="">
                    <p:embed/>
                  </p:oleObj>
                </mc:Choice>
                <mc:Fallback>
                  <p:oleObj name="Clip" r:id="rId9" imgW="1422360" imgH="3054240" progId="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2421"/>
                          <a:ext cx="86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5" name="Oval 14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6" name="Oval 15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7" name="Oval 16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8" name="Oval 17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9" name="Oval 18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3098" name="Oval 23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099" name="Oval 24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0" name="Oval 25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1" name="Oval 26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2" name="Oval 27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3" name="Oval 28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5" name="Oval 30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3094" name="Oval 31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5" name="Oval 32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6" name="Oval 33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8" name="Oval 8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0" name="Oval 10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4136" name="Oval 17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7" name="Oval 18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8" name="Oval 19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9" name="Oval 20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0" name="Oval 21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1" name="Oval 22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2" name="Oval 23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3" name="Oval 24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8" name="Oval 26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9" name="Oval 27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362200" y="3429000"/>
            <a:ext cx="136525" cy="869950"/>
            <a:chOff x="1486" y="2026"/>
            <a:chExt cx="86" cy="548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4099" name="Object 3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2" name="Clip" r:id="rId3" imgW="1422360" imgH="3054240" progId="">
                      <p:embed/>
                    </p:oleObj>
                  </mc:Choice>
                  <mc:Fallback>
                    <p:oleObj name="Clip" r:id="rId3" imgW="1422360" imgH="3054240" progId="">
                      <p:embed/>
                      <p:pic>
                        <p:nvPicPr>
                          <p:cNvPr id="0" name="Object 3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290"/>
                            <a:ext cx="8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0" name="Object 3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3" name="Clip" r:id="rId5" imgW="1422360" imgH="3054240" progId="">
                      <p:embed/>
                    </p:oleObj>
                  </mc:Choice>
                  <mc:Fallback>
                    <p:oleObj name="Clip" r:id="rId5" imgW="1422360" imgH="3054240" progId="">
                      <p:embed/>
                      <p:pic>
                        <p:nvPicPr>
                          <p:cNvPr id="0" name="Object 3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158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1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4" name="Clip" r:id="rId7" imgW="1422360" imgH="3054240" progId="">
                      <p:embed/>
                    </p:oleObj>
                  </mc:Choice>
                  <mc:Fallback>
                    <p:oleObj name="Clip" r:id="rId7" imgW="1422360" imgH="3054240" progId="">
                      <p:embed/>
                      <p:pic>
                        <p:nvPicPr>
                          <p:cNvPr id="0" name="Object 3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026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98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5" name="Clip" r:id="rId9" imgW="1422360" imgH="3054240" progId="">
                    <p:embed/>
                  </p:oleObj>
                </mc:Choice>
                <mc:Fallback>
                  <p:oleObj name="Clip" r:id="rId9" imgW="1422360" imgH="3054240" progId="">
                    <p:embed/>
                    <p:pic>
                      <p:nvPicPr>
                        <p:cNvPr id="0" name="Object 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2421"/>
                          <a:ext cx="86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21" name="Line 34"/>
          <p:cNvSpPr>
            <a:spLocks noChangeShapeType="1"/>
          </p:cNvSpPr>
          <p:nvPr/>
        </p:nvSpPr>
        <p:spPr bwMode="auto">
          <a:xfrm>
            <a:off x="2819400" y="3810000"/>
            <a:ext cx="31242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solidFill>
                <a:srgbClr val="FF99FF"/>
              </a:solidFill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400800" y="3429000"/>
            <a:ext cx="139700" cy="981075"/>
            <a:chOff x="3549" y="2129"/>
            <a:chExt cx="88" cy="618"/>
          </a:xfrm>
        </p:grpSpPr>
        <p:sp>
          <p:nvSpPr>
            <p:cNvPr id="4127" name="Oval 36"/>
            <p:cNvSpPr>
              <a:spLocks noChangeArrowheads="1"/>
            </p:cNvSpPr>
            <p:nvPr/>
          </p:nvSpPr>
          <p:spPr bwMode="auto">
            <a:xfrm>
              <a:off x="3552" y="2283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7"/>
            <p:cNvSpPr>
              <a:spLocks noChangeArrowheads="1"/>
            </p:cNvSpPr>
            <p:nvPr/>
          </p:nvSpPr>
          <p:spPr bwMode="auto">
            <a:xfrm>
              <a:off x="3552" y="220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8"/>
            <p:cNvSpPr>
              <a:spLocks noChangeArrowheads="1"/>
            </p:cNvSpPr>
            <p:nvPr/>
          </p:nvSpPr>
          <p:spPr bwMode="auto">
            <a:xfrm>
              <a:off x="3552" y="2360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9"/>
            <p:cNvSpPr>
              <a:spLocks noChangeArrowheads="1"/>
            </p:cNvSpPr>
            <p:nvPr/>
          </p:nvSpPr>
          <p:spPr bwMode="auto">
            <a:xfrm>
              <a:off x="3552" y="2525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40"/>
            <p:cNvSpPr>
              <a:spLocks noChangeArrowheads="1"/>
            </p:cNvSpPr>
            <p:nvPr/>
          </p:nvSpPr>
          <p:spPr bwMode="auto">
            <a:xfrm>
              <a:off x="3552" y="244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41"/>
            <p:cNvSpPr>
              <a:spLocks noChangeArrowheads="1"/>
            </p:cNvSpPr>
            <p:nvPr/>
          </p:nvSpPr>
          <p:spPr bwMode="auto">
            <a:xfrm>
              <a:off x="3552" y="260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42"/>
            <p:cNvSpPr>
              <a:spLocks noChangeArrowheads="1"/>
            </p:cNvSpPr>
            <p:nvPr/>
          </p:nvSpPr>
          <p:spPr bwMode="auto">
            <a:xfrm>
              <a:off x="3552" y="267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43"/>
            <p:cNvSpPr>
              <a:spLocks noChangeArrowheads="1"/>
            </p:cNvSpPr>
            <p:nvPr/>
          </p:nvSpPr>
          <p:spPr bwMode="auto">
            <a:xfrm>
              <a:off x="3549" y="2129"/>
              <a:ext cx="84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3124200" y="3962400"/>
            <a:ext cx="2424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Transcription</a:t>
            </a:r>
          </a:p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3429000" y="3124200"/>
            <a:ext cx="166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Host cell</a:t>
            </a:r>
          </a:p>
        </p:txBody>
      </p:sp>
      <p:sp>
        <p:nvSpPr>
          <p:cNvPr id="4125" name="Text Box 46"/>
          <p:cNvSpPr txBox="1">
            <a:spLocks noChangeArrowheads="1"/>
          </p:cNvSpPr>
          <p:nvPr/>
        </p:nvSpPr>
        <p:spPr bwMode="auto">
          <a:xfrm>
            <a:off x="5638800" y="4495800"/>
            <a:ext cx="227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 dirty="0">
                <a:solidFill>
                  <a:srgbClr val="FFFF00"/>
                </a:solidFill>
                <a:latin typeface="Comic Sans MS" pitchFamily="66" charset="0"/>
              </a:rPr>
              <a:t>Viral protein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3422650" cy="3429000"/>
            <a:chOff x="1824" y="1680"/>
            <a:chExt cx="2156" cy="2160"/>
          </a:xfrm>
        </p:grpSpPr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824" y="1680"/>
            <a:ext cx="2156" cy="2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Image" r:id="rId4" imgW="1828800" imgH="1828800" progId="">
                    <p:embed/>
                  </p:oleObj>
                </mc:Choice>
                <mc:Fallback>
                  <p:oleObj name="Image" r:id="rId4" imgW="1828800" imgH="182880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680"/>
                          <a:ext cx="2156" cy="2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3" name="Freeform 4"/>
            <p:cNvSpPr>
              <a:spLocks/>
            </p:cNvSpPr>
            <p:nvPr/>
          </p:nvSpPr>
          <p:spPr bwMode="auto">
            <a:xfrm>
              <a:off x="1824" y="1680"/>
              <a:ext cx="912" cy="1488"/>
            </a:xfrm>
            <a:custGeom>
              <a:avLst/>
              <a:gdLst>
                <a:gd name="T0" fmla="*/ 0 w 840"/>
                <a:gd name="T1" fmla="*/ 1538 h 1440"/>
                <a:gd name="T2" fmla="*/ 169 w 840"/>
                <a:gd name="T3" fmla="*/ 1333 h 1440"/>
                <a:gd name="T4" fmla="*/ 849 w 840"/>
                <a:gd name="T5" fmla="*/ 1281 h 1440"/>
                <a:gd name="T6" fmla="*/ 962 w 840"/>
                <a:gd name="T7" fmla="*/ 1077 h 1440"/>
                <a:gd name="T8" fmla="*/ 679 w 840"/>
                <a:gd name="T9" fmla="*/ 1025 h 1440"/>
                <a:gd name="T10" fmla="*/ 735 w 840"/>
                <a:gd name="T11" fmla="*/ 615 h 1440"/>
                <a:gd name="T12" fmla="*/ 566 w 840"/>
                <a:gd name="T13" fmla="*/ 615 h 1440"/>
                <a:gd name="T14" fmla="*/ 849 w 840"/>
                <a:gd name="T15" fmla="*/ 256 h 1440"/>
                <a:gd name="T16" fmla="*/ 849 w 840"/>
                <a:gd name="T17" fmla="*/ 154 h 1440"/>
                <a:gd name="T18" fmla="*/ 905 w 840"/>
                <a:gd name="T19" fmla="*/ 0 h 1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0"/>
                <a:gd name="T31" fmla="*/ 0 h 1440"/>
                <a:gd name="T32" fmla="*/ 840 w 840"/>
                <a:gd name="T33" fmla="*/ 1440 h 14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0" h="1440">
                  <a:moveTo>
                    <a:pt x="0" y="1440"/>
                  </a:moveTo>
                  <a:cubicBezTo>
                    <a:pt x="12" y="1364"/>
                    <a:pt x="24" y="1288"/>
                    <a:pt x="144" y="1248"/>
                  </a:cubicBezTo>
                  <a:cubicBezTo>
                    <a:pt x="264" y="1208"/>
                    <a:pt x="608" y="1240"/>
                    <a:pt x="720" y="1200"/>
                  </a:cubicBezTo>
                  <a:cubicBezTo>
                    <a:pt x="832" y="1160"/>
                    <a:pt x="840" y="1048"/>
                    <a:pt x="816" y="1008"/>
                  </a:cubicBezTo>
                  <a:cubicBezTo>
                    <a:pt x="792" y="968"/>
                    <a:pt x="608" y="1032"/>
                    <a:pt x="576" y="960"/>
                  </a:cubicBezTo>
                  <a:cubicBezTo>
                    <a:pt x="544" y="888"/>
                    <a:pt x="640" y="640"/>
                    <a:pt x="624" y="576"/>
                  </a:cubicBezTo>
                  <a:cubicBezTo>
                    <a:pt x="608" y="512"/>
                    <a:pt x="464" y="632"/>
                    <a:pt x="480" y="576"/>
                  </a:cubicBezTo>
                  <a:cubicBezTo>
                    <a:pt x="496" y="520"/>
                    <a:pt x="680" y="312"/>
                    <a:pt x="720" y="240"/>
                  </a:cubicBezTo>
                  <a:cubicBezTo>
                    <a:pt x="760" y="168"/>
                    <a:pt x="712" y="184"/>
                    <a:pt x="720" y="144"/>
                  </a:cubicBezTo>
                  <a:cubicBezTo>
                    <a:pt x="728" y="104"/>
                    <a:pt x="760" y="24"/>
                    <a:pt x="768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Freeform 5"/>
            <p:cNvSpPr>
              <a:spLocks/>
            </p:cNvSpPr>
            <p:nvPr/>
          </p:nvSpPr>
          <p:spPr bwMode="auto">
            <a:xfrm>
              <a:off x="2448" y="2496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  <a:gd name="T4" fmla="*/ 0 60000 65536"/>
                <a:gd name="T5" fmla="*/ 0 60000 65536"/>
                <a:gd name="T6" fmla="*/ 0 w 144"/>
                <a:gd name="T7" fmla="*/ 0 h 1"/>
                <a:gd name="T8" fmla="*/ 144 w 1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1">
                  <a:moveTo>
                    <a:pt x="0" y="0"/>
                  </a:moveTo>
                  <a:cubicBezTo>
                    <a:pt x="60" y="0"/>
                    <a:pt x="120" y="0"/>
                    <a:pt x="144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6"/>
            <p:cNvSpPr>
              <a:spLocks/>
            </p:cNvSpPr>
            <p:nvPr/>
          </p:nvSpPr>
          <p:spPr bwMode="auto">
            <a:xfrm>
              <a:off x="1976" y="1888"/>
              <a:ext cx="664" cy="1280"/>
            </a:xfrm>
            <a:custGeom>
              <a:avLst/>
              <a:gdLst>
                <a:gd name="T0" fmla="*/ 251 w 568"/>
                <a:gd name="T1" fmla="*/ 38 h 1184"/>
                <a:gd name="T2" fmla="*/ 448 w 568"/>
                <a:gd name="T3" fmla="*/ 93 h 1184"/>
                <a:gd name="T4" fmla="*/ 55 w 568"/>
                <a:gd name="T5" fmla="*/ 599 h 1184"/>
                <a:gd name="T6" fmla="*/ 776 w 568"/>
                <a:gd name="T7" fmla="*/ 1384 h 1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184"/>
                <a:gd name="T14" fmla="*/ 568 w 568"/>
                <a:gd name="T15" fmla="*/ 1184 h 1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184">
                  <a:moveTo>
                    <a:pt x="184" y="32"/>
                  </a:moveTo>
                  <a:cubicBezTo>
                    <a:pt x="268" y="16"/>
                    <a:pt x="352" y="0"/>
                    <a:pt x="328" y="80"/>
                  </a:cubicBezTo>
                  <a:cubicBezTo>
                    <a:pt x="304" y="160"/>
                    <a:pt x="0" y="328"/>
                    <a:pt x="40" y="512"/>
                  </a:cubicBezTo>
                  <a:cubicBezTo>
                    <a:pt x="80" y="696"/>
                    <a:pt x="480" y="1072"/>
                    <a:pt x="568" y="1184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3960" y="1680"/>
              <a:ext cx="0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419600" y="381000"/>
            <a:ext cx="374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Exogenous antigen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57800" y="1146175"/>
            <a:ext cx="17224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Microbes</a:t>
            </a:r>
          </a:p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49530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953000" y="188595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2097088" y="1131888"/>
            <a:ext cx="482600" cy="190500"/>
          </a:xfrm>
          <a:custGeom>
            <a:avLst/>
            <a:gdLst>
              <a:gd name="T0" fmla="*/ 20161248 w 304"/>
              <a:gd name="T1" fmla="*/ 141128764 h 120"/>
              <a:gd name="T2" fmla="*/ 383063695 w 304"/>
              <a:gd name="T3" fmla="*/ 20161251 h 120"/>
              <a:gd name="T4" fmla="*/ 745966149 w 304"/>
              <a:gd name="T5" fmla="*/ 262096283 h 120"/>
              <a:gd name="T6" fmla="*/ 262096244 w 304"/>
              <a:gd name="T7" fmla="*/ 262096283 h 120"/>
              <a:gd name="T8" fmla="*/ 20161248 w 304"/>
              <a:gd name="T9" fmla="*/ 141128764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120"/>
              <a:gd name="T17" fmla="*/ 304 w 3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120">
                <a:moveTo>
                  <a:pt x="8" y="56"/>
                </a:moveTo>
                <a:cubicBezTo>
                  <a:pt x="16" y="40"/>
                  <a:pt x="104" y="0"/>
                  <a:pt x="152" y="8"/>
                </a:cubicBezTo>
                <a:cubicBezTo>
                  <a:pt x="200" y="16"/>
                  <a:pt x="304" y="88"/>
                  <a:pt x="296" y="104"/>
                </a:cubicBezTo>
                <a:cubicBezTo>
                  <a:pt x="288" y="120"/>
                  <a:pt x="152" y="104"/>
                  <a:pt x="104" y="104"/>
                </a:cubicBezTo>
                <a:cubicBezTo>
                  <a:pt x="56" y="104"/>
                  <a:pt x="0" y="72"/>
                  <a:pt x="8" y="5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2109788" y="890588"/>
            <a:ext cx="533400" cy="254000"/>
          </a:xfrm>
          <a:custGeom>
            <a:avLst/>
            <a:gdLst>
              <a:gd name="T0" fmla="*/ 0 w 336"/>
              <a:gd name="T1" fmla="*/ 161289988 h 160"/>
              <a:gd name="T2" fmla="*/ 362902467 w 336"/>
              <a:gd name="T3" fmla="*/ 40322497 h 160"/>
              <a:gd name="T4" fmla="*/ 846772589 w 336"/>
              <a:gd name="T5" fmla="*/ 403224945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64"/>
                </a:moveTo>
                <a:cubicBezTo>
                  <a:pt x="44" y="32"/>
                  <a:pt x="88" y="0"/>
                  <a:pt x="144" y="16"/>
                </a:cubicBezTo>
                <a:cubicBezTo>
                  <a:pt x="200" y="32"/>
                  <a:pt x="304" y="136"/>
                  <a:pt x="336" y="16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2262188" y="1143000"/>
            <a:ext cx="762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42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Arial Rounded MT Bold" pitchFamily="34" charset="0"/>
              </a:rPr>
              <a:t>Cell-mediated immunity</a:t>
            </a:r>
            <a:endParaRPr lang="th-TH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943600" y="2514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71488"/>
            <a:ext cx="3589338" cy="747712"/>
            <a:chOff x="240" y="528"/>
            <a:chExt cx="2261" cy="471"/>
          </a:xfrm>
        </p:grpSpPr>
        <p:sp>
          <p:nvSpPr>
            <p:cNvPr id="259075" name="Text Box 3"/>
            <p:cNvSpPr txBox="1">
              <a:spLocks noChangeArrowheads="1"/>
            </p:cNvSpPr>
            <p:nvPr/>
          </p:nvSpPr>
          <p:spPr bwMode="auto">
            <a:xfrm>
              <a:off x="240" y="672"/>
              <a:ext cx="22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Exogenous antigen</a:t>
              </a:r>
              <a:endParaRPr lang="th-TH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2" name="Rectangle 4" descr="Sphere"/>
            <p:cNvSpPr>
              <a:spLocks noChangeArrowheads="1"/>
            </p:cNvSpPr>
            <p:nvPr/>
          </p:nvSpPr>
          <p:spPr bwMode="auto">
            <a:xfrm>
              <a:off x="640" y="528"/>
              <a:ext cx="896" cy="144"/>
            </a:xfrm>
            <a:prstGeom prst="rect">
              <a:avLst/>
            </a:prstGeom>
            <a:pattFill prst="sphere">
              <a:fgClr>
                <a:srgbClr val="FC0128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24450" y="1066800"/>
            <a:ext cx="3802064" cy="3703638"/>
            <a:chOff x="3216" y="624"/>
            <a:chExt cx="2395" cy="233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6" y="624"/>
              <a:ext cx="2395" cy="1081"/>
              <a:chOff x="3285" y="618"/>
              <a:chExt cx="2395" cy="1081"/>
            </a:xfrm>
          </p:grpSpPr>
          <p:sp>
            <p:nvSpPr>
              <p:cNvPr id="259079" name="Text Box 7"/>
              <p:cNvSpPr txBox="1">
                <a:spLocks noChangeArrowheads="1"/>
              </p:cNvSpPr>
              <p:nvPr/>
            </p:nvSpPr>
            <p:spPr bwMode="auto">
              <a:xfrm>
                <a:off x="3294" y="618"/>
                <a:ext cx="238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CD4+ T-lymphocytes</a:t>
                </a:r>
              </a:p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(CD4+ cells)</a:t>
                </a:r>
                <a:endParaRPr lang="th-TH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60" name="AutoShape 8"/>
              <p:cNvSpPr>
                <a:spLocks noChangeArrowheads="1"/>
              </p:cNvSpPr>
              <p:nvPr/>
            </p:nvSpPr>
            <p:spPr bwMode="auto">
              <a:xfrm rot="-2828561">
                <a:off x="3187" y="1173"/>
                <a:ext cx="624" cy="427"/>
              </a:xfrm>
              <a:prstGeom prst="rightArrow">
                <a:avLst>
                  <a:gd name="adj1" fmla="val 50000"/>
                  <a:gd name="adj2" fmla="val 36534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696" y="1248"/>
              <a:ext cx="1702" cy="1709"/>
              <a:chOff x="3696" y="1248"/>
              <a:chExt cx="1702" cy="1709"/>
            </a:xfrm>
          </p:grpSpPr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702" cy="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</a:p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  <a:r>
                  <a:rPr lang="th-TH" sz="44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CMI</a:t>
                </a:r>
                <a:endPara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  <a:p>
                <a:pPr eaLnBrk="0" hangingPunct="0"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(Cell Mediated Immunity)</a:t>
                </a:r>
                <a:endParaRPr lang="th-TH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58" name="AutoShape 11"/>
              <p:cNvSpPr>
                <a:spLocks noChangeArrowheads="1"/>
              </p:cNvSpPr>
              <p:nvPr/>
            </p:nvSpPr>
            <p:spPr bwMode="auto">
              <a:xfrm>
                <a:off x="4068" y="1248"/>
                <a:ext cx="555" cy="1008"/>
              </a:xfrm>
              <a:prstGeom prst="downArrow">
                <a:avLst>
                  <a:gd name="adj1" fmla="val 50000"/>
                  <a:gd name="adj2" fmla="val 31712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1524000"/>
            <a:ext cx="4783138" cy="4986338"/>
            <a:chOff x="384" y="960"/>
            <a:chExt cx="3013" cy="314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84" y="960"/>
              <a:ext cx="1109" cy="1728"/>
              <a:chOff x="384" y="1152"/>
              <a:chExt cx="1109" cy="1728"/>
            </a:xfrm>
          </p:grpSpPr>
          <p:sp>
            <p:nvSpPr>
              <p:cNvPr id="259086" name="Oval 14"/>
              <p:cNvSpPr>
                <a:spLocks noChangeArrowheads="1"/>
              </p:cNvSpPr>
              <p:nvPr/>
            </p:nvSpPr>
            <p:spPr bwMode="auto">
              <a:xfrm>
                <a:off x="597" y="1872"/>
                <a:ext cx="896" cy="100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725" y="2160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</a:p>
            </p:txBody>
          </p:sp>
          <p:sp>
            <p:nvSpPr>
              <p:cNvPr id="18454" name="AutoShape 1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341" cy="864"/>
              </a:xfrm>
              <a:prstGeom prst="curvedRightArrow">
                <a:avLst>
                  <a:gd name="adj1" fmla="val 50674"/>
                  <a:gd name="adj2" fmla="val 101349"/>
                  <a:gd name="adj3" fmla="val 33333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460" y="2783"/>
              <a:ext cx="2047" cy="1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FF3300"/>
                  </a:solidFill>
                  <a:latin typeface="Comic Sans MS" pitchFamily="66" charset="0"/>
                </a:rPr>
                <a:t>Antigen presenting cells</a:t>
              </a:r>
              <a:endPara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Monocytes/Macrophages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Dendritic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Langerhans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B-cells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728" y="1680"/>
              <a:ext cx="1669" cy="1056"/>
              <a:chOff x="1728" y="1680"/>
              <a:chExt cx="1669" cy="1056"/>
            </a:xfrm>
          </p:grpSpPr>
          <p:sp>
            <p:nvSpPr>
              <p:cNvPr id="18441" name="Rectangle 19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4" cy="96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2" name="Rectangle 20"/>
              <p:cNvSpPr>
                <a:spLocks noChangeArrowheads="1"/>
              </p:cNvSpPr>
              <p:nvPr/>
            </p:nvSpPr>
            <p:spPr bwMode="auto">
              <a:xfrm>
                <a:off x="2539" y="2208"/>
                <a:ext cx="256" cy="192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3" name="Rectangle 21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7" cy="240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4" name="Rectangle 22" descr="Sphere"/>
              <p:cNvSpPr>
                <a:spLocks noChangeArrowheads="1"/>
              </p:cNvSpPr>
              <p:nvPr/>
            </p:nvSpPr>
            <p:spPr bwMode="auto">
              <a:xfrm>
                <a:off x="2651" y="2120"/>
                <a:ext cx="206" cy="136"/>
              </a:xfrm>
              <a:prstGeom prst="rect">
                <a:avLst/>
              </a:prstGeom>
              <a:pattFill prst="sphere">
                <a:fgClr>
                  <a:srgbClr val="FF3300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95" name="Oval 2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896" cy="1056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800">
                  <a:latin typeface="Arial" charset="0"/>
                </a:endParaRPr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856" y="2064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  <a:endParaRPr lang="th-TH" sz="3200" b="1" dirty="0">
                  <a:solidFill>
                    <a:srgbClr val="FFFF00"/>
                  </a:solidFill>
                  <a:effectLst>
                    <a:outerShdw blurRad="38100" dist="38100" sx="1000" sy="1000" algn="tl">
                      <a:srgbClr val="FFFFFF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237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Class II MHC</a:t>
                </a:r>
              </a:p>
            </p:txBody>
          </p:sp>
          <p:sp>
            <p:nvSpPr>
              <p:cNvPr id="18448" name="Line 26"/>
              <p:cNvSpPr>
                <a:spLocks noChangeShapeType="1"/>
              </p:cNvSpPr>
              <p:nvPr/>
            </p:nvSpPr>
            <p:spPr bwMode="auto">
              <a:xfrm>
                <a:off x="2603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279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28"/>
              <p:cNvSpPr>
                <a:spLocks noChangeShapeType="1"/>
              </p:cNvSpPr>
              <p:nvPr/>
            </p:nvSpPr>
            <p:spPr bwMode="auto">
              <a:xfrm>
                <a:off x="2603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V="1">
                <a:off x="2783" y="22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Line 30"/>
          <p:cNvSpPr>
            <a:spLocks noChangeShapeType="1"/>
          </p:cNvSpPr>
          <p:nvPr/>
        </p:nvSpPr>
        <p:spPr bwMode="auto">
          <a:xfrm>
            <a:off x="228600" y="18288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Antigen Presenting Cells</a:t>
            </a:r>
          </a:p>
        </p:txBody>
      </p:sp>
      <p:sp>
        <p:nvSpPr>
          <p:cNvPr id="4915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Dendritic cells and macrophages digest invading microbe and then present the antigen of the microbe to lymphocytes in lymphoid organs.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lum bright="-32000" contrast="72000"/>
          </a:blip>
          <a:srcRect/>
          <a:stretch>
            <a:fillRect/>
          </a:stretch>
        </p:blipFill>
        <p:spPr bwMode="auto">
          <a:xfrm>
            <a:off x="139700" y="2286000"/>
            <a:ext cx="8880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b="1" dirty="0"/>
              <a:t>Reference</a:t>
            </a:r>
          </a:p>
          <a:p>
            <a:pPr algn="ctr"/>
            <a:r>
              <a:rPr lang="en-US" altLang="en-US" sz="2400" b="1" dirty="0" err="1"/>
              <a:t>Kuby</a:t>
            </a:r>
            <a:r>
              <a:rPr lang="en-US" altLang="en-US" sz="2400" b="1" dirty="0"/>
              <a:t> Immunology  </a:t>
            </a:r>
            <a:r>
              <a:rPr lang="en-US" altLang="en-US" sz="2400" b="1" dirty="0" smtClean="0"/>
              <a:t>8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Edition </a:t>
            </a:r>
            <a:r>
              <a:rPr lang="en-US" altLang="en-US" b="1" dirty="0" smtClean="0"/>
              <a:t>Chapter 8  </a:t>
            </a:r>
            <a:endParaRPr lang="en-US" altLang="en-US" b="1" dirty="0"/>
          </a:p>
          <a:p>
            <a:pPr algn="ctr"/>
            <a:r>
              <a:rPr lang="en-US" altLang="en-US" b="1" dirty="0"/>
              <a:t> Chapter </a:t>
            </a:r>
            <a:r>
              <a:rPr lang="en-US" altLang="en-US" b="1" dirty="0" smtClean="0"/>
              <a:t>11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79858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57313" y="5375275"/>
            <a:ext cx="3667125" cy="1465263"/>
            <a:chOff x="855" y="3386"/>
            <a:chExt cx="2310" cy="92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527" y="3386"/>
              <a:ext cx="1163" cy="664"/>
              <a:chOff x="1527" y="3386"/>
              <a:chExt cx="1163" cy="664"/>
            </a:xfrm>
          </p:grpSpPr>
          <p:sp>
            <p:nvSpPr>
              <p:cNvPr id="50206" name="Freeform 2"/>
              <p:cNvSpPr>
                <a:spLocks/>
              </p:cNvSpPr>
              <p:nvPr/>
            </p:nvSpPr>
            <p:spPr bwMode="auto">
              <a:xfrm>
                <a:off x="1527" y="3386"/>
                <a:ext cx="869" cy="664"/>
              </a:xfrm>
              <a:custGeom>
                <a:avLst/>
                <a:gdLst>
                  <a:gd name="T0" fmla="*/ 297 w 869"/>
                  <a:gd name="T1" fmla="*/ 22 h 664"/>
                  <a:gd name="T2" fmla="*/ 255 w 869"/>
                  <a:gd name="T3" fmla="*/ 25 h 664"/>
                  <a:gd name="T4" fmla="*/ 217 w 869"/>
                  <a:gd name="T5" fmla="*/ 38 h 664"/>
                  <a:gd name="T6" fmla="*/ 191 w 869"/>
                  <a:gd name="T7" fmla="*/ 76 h 664"/>
                  <a:gd name="T8" fmla="*/ 153 w 869"/>
                  <a:gd name="T9" fmla="*/ 102 h 664"/>
                  <a:gd name="T10" fmla="*/ 115 w 869"/>
                  <a:gd name="T11" fmla="*/ 127 h 664"/>
                  <a:gd name="T12" fmla="*/ 89 w 869"/>
                  <a:gd name="T13" fmla="*/ 165 h 664"/>
                  <a:gd name="T14" fmla="*/ 51 w 869"/>
                  <a:gd name="T15" fmla="*/ 191 h 664"/>
                  <a:gd name="T16" fmla="*/ 25 w 869"/>
                  <a:gd name="T17" fmla="*/ 229 h 664"/>
                  <a:gd name="T18" fmla="*/ 0 w 869"/>
                  <a:gd name="T19" fmla="*/ 268 h 664"/>
                  <a:gd name="T20" fmla="*/ 0 w 869"/>
                  <a:gd name="T21" fmla="*/ 306 h 664"/>
                  <a:gd name="T22" fmla="*/ 0 w 869"/>
                  <a:gd name="T23" fmla="*/ 344 h 664"/>
                  <a:gd name="T24" fmla="*/ 0 w 869"/>
                  <a:gd name="T25" fmla="*/ 383 h 664"/>
                  <a:gd name="T26" fmla="*/ 25 w 869"/>
                  <a:gd name="T27" fmla="*/ 421 h 664"/>
                  <a:gd name="T28" fmla="*/ 38 w 869"/>
                  <a:gd name="T29" fmla="*/ 459 h 664"/>
                  <a:gd name="T30" fmla="*/ 76 w 869"/>
                  <a:gd name="T31" fmla="*/ 485 h 664"/>
                  <a:gd name="T32" fmla="*/ 102 w 869"/>
                  <a:gd name="T33" fmla="*/ 523 h 664"/>
                  <a:gd name="T34" fmla="*/ 127 w 869"/>
                  <a:gd name="T35" fmla="*/ 561 h 664"/>
                  <a:gd name="T36" fmla="*/ 140 w 869"/>
                  <a:gd name="T37" fmla="*/ 600 h 664"/>
                  <a:gd name="T38" fmla="*/ 179 w 869"/>
                  <a:gd name="T39" fmla="*/ 625 h 664"/>
                  <a:gd name="T40" fmla="*/ 217 w 869"/>
                  <a:gd name="T41" fmla="*/ 651 h 664"/>
                  <a:gd name="T42" fmla="*/ 255 w 869"/>
                  <a:gd name="T43" fmla="*/ 651 h 664"/>
                  <a:gd name="T44" fmla="*/ 293 w 869"/>
                  <a:gd name="T45" fmla="*/ 663 h 664"/>
                  <a:gd name="T46" fmla="*/ 332 w 869"/>
                  <a:gd name="T47" fmla="*/ 663 h 664"/>
                  <a:gd name="T48" fmla="*/ 370 w 869"/>
                  <a:gd name="T49" fmla="*/ 663 h 664"/>
                  <a:gd name="T50" fmla="*/ 408 w 869"/>
                  <a:gd name="T51" fmla="*/ 663 h 664"/>
                  <a:gd name="T52" fmla="*/ 447 w 869"/>
                  <a:gd name="T53" fmla="*/ 663 h 664"/>
                  <a:gd name="T54" fmla="*/ 485 w 869"/>
                  <a:gd name="T55" fmla="*/ 651 h 664"/>
                  <a:gd name="T56" fmla="*/ 523 w 869"/>
                  <a:gd name="T57" fmla="*/ 651 h 664"/>
                  <a:gd name="T58" fmla="*/ 562 w 869"/>
                  <a:gd name="T59" fmla="*/ 651 h 664"/>
                  <a:gd name="T60" fmla="*/ 600 w 869"/>
                  <a:gd name="T61" fmla="*/ 625 h 664"/>
                  <a:gd name="T62" fmla="*/ 638 w 869"/>
                  <a:gd name="T63" fmla="*/ 600 h 664"/>
                  <a:gd name="T64" fmla="*/ 664 w 869"/>
                  <a:gd name="T65" fmla="*/ 561 h 664"/>
                  <a:gd name="T66" fmla="*/ 702 w 869"/>
                  <a:gd name="T67" fmla="*/ 536 h 664"/>
                  <a:gd name="T68" fmla="*/ 702 w 869"/>
                  <a:gd name="T69" fmla="*/ 497 h 664"/>
                  <a:gd name="T70" fmla="*/ 715 w 869"/>
                  <a:gd name="T71" fmla="*/ 459 h 664"/>
                  <a:gd name="T72" fmla="*/ 753 w 869"/>
                  <a:gd name="T73" fmla="*/ 446 h 664"/>
                  <a:gd name="T74" fmla="*/ 791 w 869"/>
                  <a:gd name="T75" fmla="*/ 421 h 664"/>
                  <a:gd name="T76" fmla="*/ 830 w 869"/>
                  <a:gd name="T77" fmla="*/ 395 h 664"/>
                  <a:gd name="T78" fmla="*/ 855 w 869"/>
                  <a:gd name="T79" fmla="*/ 357 h 664"/>
                  <a:gd name="T80" fmla="*/ 868 w 869"/>
                  <a:gd name="T81" fmla="*/ 319 h 664"/>
                  <a:gd name="T82" fmla="*/ 868 w 869"/>
                  <a:gd name="T83" fmla="*/ 280 h 664"/>
                  <a:gd name="T84" fmla="*/ 830 w 869"/>
                  <a:gd name="T85" fmla="*/ 255 h 664"/>
                  <a:gd name="T86" fmla="*/ 791 w 869"/>
                  <a:gd name="T87" fmla="*/ 229 h 664"/>
                  <a:gd name="T88" fmla="*/ 753 w 869"/>
                  <a:gd name="T89" fmla="*/ 229 h 664"/>
                  <a:gd name="T90" fmla="*/ 715 w 869"/>
                  <a:gd name="T91" fmla="*/ 217 h 664"/>
                  <a:gd name="T92" fmla="*/ 715 w 869"/>
                  <a:gd name="T93" fmla="*/ 178 h 664"/>
                  <a:gd name="T94" fmla="*/ 702 w 869"/>
                  <a:gd name="T95" fmla="*/ 140 h 664"/>
                  <a:gd name="T96" fmla="*/ 715 w 869"/>
                  <a:gd name="T97" fmla="*/ 102 h 664"/>
                  <a:gd name="T98" fmla="*/ 727 w 869"/>
                  <a:gd name="T99" fmla="*/ 63 h 664"/>
                  <a:gd name="T100" fmla="*/ 689 w 869"/>
                  <a:gd name="T101" fmla="*/ 38 h 664"/>
                  <a:gd name="T102" fmla="*/ 651 w 869"/>
                  <a:gd name="T103" fmla="*/ 12 h 664"/>
                  <a:gd name="T104" fmla="*/ 613 w 869"/>
                  <a:gd name="T105" fmla="*/ 12 h 664"/>
                  <a:gd name="T106" fmla="*/ 574 w 869"/>
                  <a:gd name="T107" fmla="*/ 0 h 664"/>
                  <a:gd name="T108" fmla="*/ 536 w 869"/>
                  <a:gd name="T109" fmla="*/ 0 h 664"/>
                  <a:gd name="T110" fmla="*/ 498 w 869"/>
                  <a:gd name="T111" fmla="*/ 12 h 664"/>
                  <a:gd name="T112" fmla="*/ 459 w 869"/>
                  <a:gd name="T113" fmla="*/ 12 h 664"/>
                  <a:gd name="T114" fmla="*/ 421 w 869"/>
                  <a:gd name="T115" fmla="*/ 12 h 664"/>
                  <a:gd name="T116" fmla="*/ 383 w 869"/>
                  <a:gd name="T117" fmla="*/ 12 h 664"/>
                  <a:gd name="T118" fmla="*/ 344 w 869"/>
                  <a:gd name="T119" fmla="*/ 25 h 664"/>
                  <a:gd name="T120" fmla="*/ 306 w 869"/>
                  <a:gd name="T121" fmla="*/ 38 h 664"/>
                  <a:gd name="T122" fmla="*/ 297 w 869"/>
                  <a:gd name="T123" fmla="*/ 22 h 6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69"/>
                  <a:gd name="T187" fmla="*/ 0 h 664"/>
                  <a:gd name="T188" fmla="*/ 869 w 869"/>
                  <a:gd name="T189" fmla="*/ 664 h 6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69" h="664">
                    <a:moveTo>
                      <a:pt x="297" y="22"/>
                    </a:moveTo>
                    <a:lnTo>
                      <a:pt x="255" y="25"/>
                    </a:lnTo>
                    <a:lnTo>
                      <a:pt x="217" y="38"/>
                    </a:lnTo>
                    <a:lnTo>
                      <a:pt x="191" y="76"/>
                    </a:lnTo>
                    <a:lnTo>
                      <a:pt x="153" y="102"/>
                    </a:lnTo>
                    <a:lnTo>
                      <a:pt x="115" y="127"/>
                    </a:lnTo>
                    <a:lnTo>
                      <a:pt x="89" y="165"/>
                    </a:lnTo>
                    <a:lnTo>
                      <a:pt x="51" y="191"/>
                    </a:lnTo>
                    <a:lnTo>
                      <a:pt x="25" y="229"/>
                    </a:lnTo>
                    <a:lnTo>
                      <a:pt x="0" y="268"/>
                    </a:lnTo>
                    <a:lnTo>
                      <a:pt x="0" y="306"/>
                    </a:lnTo>
                    <a:lnTo>
                      <a:pt x="0" y="344"/>
                    </a:lnTo>
                    <a:lnTo>
                      <a:pt x="0" y="383"/>
                    </a:lnTo>
                    <a:lnTo>
                      <a:pt x="25" y="421"/>
                    </a:lnTo>
                    <a:lnTo>
                      <a:pt x="38" y="459"/>
                    </a:lnTo>
                    <a:lnTo>
                      <a:pt x="76" y="485"/>
                    </a:lnTo>
                    <a:lnTo>
                      <a:pt x="102" y="523"/>
                    </a:lnTo>
                    <a:lnTo>
                      <a:pt x="127" y="561"/>
                    </a:lnTo>
                    <a:lnTo>
                      <a:pt x="140" y="600"/>
                    </a:lnTo>
                    <a:lnTo>
                      <a:pt x="179" y="625"/>
                    </a:lnTo>
                    <a:lnTo>
                      <a:pt x="217" y="651"/>
                    </a:lnTo>
                    <a:lnTo>
                      <a:pt x="255" y="651"/>
                    </a:lnTo>
                    <a:lnTo>
                      <a:pt x="293" y="663"/>
                    </a:lnTo>
                    <a:lnTo>
                      <a:pt x="332" y="663"/>
                    </a:lnTo>
                    <a:lnTo>
                      <a:pt x="370" y="663"/>
                    </a:lnTo>
                    <a:lnTo>
                      <a:pt x="408" y="663"/>
                    </a:lnTo>
                    <a:lnTo>
                      <a:pt x="447" y="663"/>
                    </a:lnTo>
                    <a:lnTo>
                      <a:pt x="485" y="651"/>
                    </a:lnTo>
                    <a:lnTo>
                      <a:pt x="523" y="651"/>
                    </a:lnTo>
                    <a:lnTo>
                      <a:pt x="562" y="651"/>
                    </a:lnTo>
                    <a:lnTo>
                      <a:pt x="600" y="625"/>
                    </a:lnTo>
                    <a:lnTo>
                      <a:pt x="638" y="600"/>
                    </a:lnTo>
                    <a:lnTo>
                      <a:pt x="664" y="561"/>
                    </a:lnTo>
                    <a:lnTo>
                      <a:pt x="702" y="536"/>
                    </a:lnTo>
                    <a:lnTo>
                      <a:pt x="702" y="497"/>
                    </a:lnTo>
                    <a:lnTo>
                      <a:pt x="715" y="459"/>
                    </a:lnTo>
                    <a:lnTo>
                      <a:pt x="753" y="446"/>
                    </a:lnTo>
                    <a:lnTo>
                      <a:pt x="791" y="421"/>
                    </a:lnTo>
                    <a:lnTo>
                      <a:pt x="830" y="395"/>
                    </a:lnTo>
                    <a:lnTo>
                      <a:pt x="855" y="357"/>
                    </a:lnTo>
                    <a:lnTo>
                      <a:pt x="868" y="319"/>
                    </a:lnTo>
                    <a:lnTo>
                      <a:pt x="868" y="280"/>
                    </a:lnTo>
                    <a:lnTo>
                      <a:pt x="830" y="255"/>
                    </a:lnTo>
                    <a:lnTo>
                      <a:pt x="791" y="229"/>
                    </a:lnTo>
                    <a:lnTo>
                      <a:pt x="753" y="229"/>
                    </a:lnTo>
                    <a:lnTo>
                      <a:pt x="715" y="217"/>
                    </a:lnTo>
                    <a:lnTo>
                      <a:pt x="715" y="178"/>
                    </a:lnTo>
                    <a:lnTo>
                      <a:pt x="702" y="140"/>
                    </a:lnTo>
                    <a:lnTo>
                      <a:pt x="715" y="102"/>
                    </a:lnTo>
                    <a:lnTo>
                      <a:pt x="727" y="63"/>
                    </a:lnTo>
                    <a:lnTo>
                      <a:pt x="689" y="38"/>
                    </a:lnTo>
                    <a:lnTo>
                      <a:pt x="651" y="12"/>
                    </a:lnTo>
                    <a:lnTo>
                      <a:pt x="613" y="12"/>
                    </a:lnTo>
                    <a:lnTo>
                      <a:pt x="574" y="0"/>
                    </a:lnTo>
                    <a:lnTo>
                      <a:pt x="536" y="0"/>
                    </a:lnTo>
                    <a:lnTo>
                      <a:pt x="498" y="12"/>
                    </a:lnTo>
                    <a:lnTo>
                      <a:pt x="459" y="12"/>
                    </a:lnTo>
                    <a:lnTo>
                      <a:pt x="421" y="12"/>
                    </a:lnTo>
                    <a:lnTo>
                      <a:pt x="383" y="12"/>
                    </a:lnTo>
                    <a:lnTo>
                      <a:pt x="344" y="25"/>
                    </a:lnTo>
                    <a:lnTo>
                      <a:pt x="306" y="38"/>
                    </a:lnTo>
                    <a:lnTo>
                      <a:pt x="297" y="22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Oval 3"/>
              <p:cNvSpPr>
                <a:spLocks noChangeArrowheads="1"/>
              </p:cNvSpPr>
              <p:nvPr/>
            </p:nvSpPr>
            <p:spPr bwMode="auto">
              <a:xfrm>
                <a:off x="1876" y="3508"/>
                <a:ext cx="280" cy="280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8" name="Oval 4"/>
              <p:cNvSpPr>
                <a:spLocks noChangeArrowheads="1"/>
              </p:cNvSpPr>
              <p:nvPr/>
            </p:nvSpPr>
            <p:spPr bwMode="auto">
              <a:xfrm>
                <a:off x="1636" y="3652"/>
                <a:ext cx="88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9" name="Oval 5"/>
              <p:cNvSpPr>
                <a:spLocks noChangeArrowheads="1"/>
              </p:cNvSpPr>
              <p:nvPr/>
            </p:nvSpPr>
            <p:spPr bwMode="auto">
              <a:xfrm>
                <a:off x="1732" y="3844"/>
                <a:ext cx="136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0" name="Oval 6"/>
              <p:cNvSpPr>
                <a:spLocks noChangeArrowheads="1"/>
              </p:cNvSpPr>
              <p:nvPr/>
            </p:nvSpPr>
            <p:spPr bwMode="auto">
              <a:xfrm>
                <a:off x="1972" y="384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1" name="Line 7"/>
              <p:cNvSpPr>
                <a:spLocks noChangeShapeType="1"/>
              </p:cNvSpPr>
              <p:nvPr/>
            </p:nvSpPr>
            <p:spPr bwMode="auto">
              <a:xfrm>
                <a:off x="2404" y="3696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8"/>
              <p:cNvSpPr>
                <a:spLocks noChangeShapeType="1"/>
              </p:cNvSpPr>
              <p:nvPr/>
            </p:nvSpPr>
            <p:spPr bwMode="auto">
              <a:xfrm>
                <a:off x="2404" y="374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Freeform 9"/>
              <p:cNvSpPr>
                <a:spLocks/>
              </p:cNvSpPr>
              <p:nvPr/>
            </p:nvSpPr>
            <p:spPr bwMode="auto">
              <a:xfrm>
                <a:off x="2544" y="3628"/>
                <a:ext cx="146" cy="193"/>
              </a:xfrm>
              <a:custGeom>
                <a:avLst/>
                <a:gdLst>
                  <a:gd name="T0" fmla="*/ 0 w 146"/>
                  <a:gd name="T1" fmla="*/ 68 h 193"/>
                  <a:gd name="T2" fmla="*/ 42 w 146"/>
                  <a:gd name="T3" fmla="*/ 38 h 193"/>
                  <a:gd name="T4" fmla="*/ 81 w 146"/>
                  <a:gd name="T5" fmla="*/ 26 h 193"/>
                  <a:gd name="T6" fmla="*/ 119 w 146"/>
                  <a:gd name="T7" fmla="*/ 0 h 193"/>
                  <a:gd name="T8" fmla="*/ 145 w 146"/>
                  <a:gd name="T9" fmla="*/ 38 h 193"/>
                  <a:gd name="T10" fmla="*/ 132 w 146"/>
                  <a:gd name="T11" fmla="*/ 77 h 193"/>
                  <a:gd name="T12" fmla="*/ 106 w 146"/>
                  <a:gd name="T13" fmla="*/ 115 h 193"/>
                  <a:gd name="T14" fmla="*/ 145 w 146"/>
                  <a:gd name="T15" fmla="*/ 141 h 193"/>
                  <a:gd name="T16" fmla="*/ 145 w 146"/>
                  <a:gd name="T17" fmla="*/ 179 h 193"/>
                  <a:gd name="T18" fmla="*/ 106 w 146"/>
                  <a:gd name="T19" fmla="*/ 192 h 193"/>
                  <a:gd name="T20" fmla="*/ 68 w 146"/>
                  <a:gd name="T21" fmla="*/ 192 h 193"/>
                  <a:gd name="T22" fmla="*/ 30 w 146"/>
                  <a:gd name="T23" fmla="*/ 166 h 193"/>
                  <a:gd name="T24" fmla="*/ 17 w 146"/>
                  <a:gd name="T25" fmla="*/ 128 h 193"/>
                  <a:gd name="T26" fmla="*/ 30 w 146"/>
                  <a:gd name="T27" fmla="*/ 89 h 193"/>
                  <a:gd name="T28" fmla="*/ 30 w 146"/>
                  <a:gd name="T29" fmla="*/ 51 h 193"/>
                  <a:gd name="T30" fmla="*/ 0 w 146"/>
                  <a:gd name="T31" fmla="*/ 68 h 1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"/>
                  <a:gd name="T49" fmla="*/ 0 h 193"/>
                  <a:gd name="T50" fmla="*/ 146 w 146"/>
                  <a:gd name="T51" fmla="*/ 193 h 1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" h="193">
                    <a:moveTo>
                      <a:pt x="0" y="68"/>
                    </a:moveTo>
                    <a:lnTo>
                      <a:pt x="42" y="38"/>
                    </a:lnTo>
                    <a:lnTo>
                      <a:pt x="81" y="26"/>
                    </a:lnTo>
                    <a:lnTo>
                      <a:pt x="119" y="0"/>
                    </a:lnTo>
                    <a:lnTo>
                      <a:pt x="145" y="38"/>
                    </a:lnTo>
                    <a:lnTo>
                      <a:pt x="132" y="77"/>
                    </a:lnTo>
                    <a:lnTo>
                      <a:pt x="106" y="115"/>
                    </a:lnTo>
                    <a:lnTo>
                      <a:pt x="145" y="141"/>
                    </a:lnTo>
                    <a:lnTo>
                      <a:pt x="145" y="179"/>
                    </a:lnTo>
                    <a:lnTo>
                      <a:pt x="106" y="192"/>
                    </a:lnTo>
                    <a:lnTo>
                      <a:pt x="68" y="192"/>
                    </a:lnTo>
                    <a:lnTo>
                      <a:pt x="30" y="166"/>
                    </a:lnTo>
                    <a:lnTo>
                      <a:pt x="17" y="128"/>
                    </a:lnTo>
                    <a:lnTo>
                      <a:pt x="30" y="89"/>
                    </a:lnTo>
                    <a:lnTo>
                      <a:pt x="30" y="51"/>
                    </a:lnTo>
                    <a:lnTo>
                      <a:pt x="0" y="6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5" name="Rectangle 12"/>
            <p:cNvSpPr>
              <a:spLocks noChangeArrowheads="1"/>
            </p:cNvSpPr>
            <p:nvPr/>
          </p:nvSpPr>
          <p:spPr bwMode="auto">
            <a:xfrm>
              <a:off x="855" y="4023"/>
              <a:ext cx="23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Arial Rounded MT Bold" pitchFamily="34" charset="0"/>
                  <a:cs typeface="Angsana New" pitchFamily="18" charset="-34"/>
                </a:rPr>
                <a:t>Antigen Presenting Cell</a:t>
              </a:r>
            </a:p>
          </p:txBody>
        </p:sp>
      </p:grpSp>
      <p:sp>
        <p:nvSpPr>
          <p:cNvPr id="382986" name="Oval 10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2987" name="Arc 11"/>
          <p:cNvSpPr>
            <a:spLocks/>
          </p:cNvSpPr>
          <p:nvPr/>
        </p:nvSpPr>
        <p:spPr bwMode="auto">
          <a:xfrm rot="10800000">
            <a:off x="1676400" y="5272088"/>
            <a:ext cx="7493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2991" name="Picture 15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r="43590"/>
          <a:stretch>
            <a:fillRect/>
          </a:stretch>
        </p:blipFill>
        <p:spPr bwMode="auto">
          <a:xfrm>
            <a:off x="2209800" y="0"/>
            <a:ext cx="3352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990" name="Picture 14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l="51282"/>
          <a:stretch>
            <a:fillRect/>
          </a:stretch>
        </p:blipFill>
        <p:spPr bwMode="auto">
          <a:xfrm>
            <a:off x="5257800" y="0"/>
            <a:ext cx="2895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3" name="Oval 17"/>
          <p:cNvSpPr>
            <a:spLocks noChangeArrowheads="1"/>
          </p:cNvSpPr>
          <p:nvPr/>
        </p:nvSpPr>
        <p:spPr bwMode="auto">
          <a:xfrm>
            <a:off x="7019925" y="765175"/>
            <a:ext cx="288925" cy="1428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2992" name="AutoShape 16"/>
          <p:cNvSpPr>
            <a:spLocks noChangeArrowheads="1"/>
          </p:cNvSpPr>
          <p:nvPr/>
        </p:nvSpPr>
        <p:spPr bwMode="auto">
          <a:xfrm>
            <a:off x="2339975" y="1412875"/>
            <a:ext cx="6408738" cy="3671888"/>
          </a:xfrm>
          <a:prstGeom prst="wedgeRoundRectCallout">
            <a:avLst>
              <a:gd name="adj1" fmla="val -44750"/>
              <a:gd name="adj2" fmla="val 71745"/>
              <a:gd name="adj3" fmla="val 16667"/>
            </a:avLst>
          </a:prstGeom>
          <a:noFill/>
          <a:ln w="28575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383000" name="Oval 24"/>
          <p:cNvSpPr>
            <a:spLocks noChangeArrowheads="1"/>
          </p:cNvSpPr>
          <p:nvPr/>
        </p:nvSpPr>
        <p:spPr bwMode="auto">
          <a:xfrm>
            <a:off x="2555875" y="3213100"/>
            <a:ext cx="215900" cy="144463"/>
          </a:xfrm>
          <a:prstGeom prst="ellipse">
            <a:avLst/>
          </a:prstGeom>
          <a:solidFill>
            <a:srgbClr val="ED071D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6156325" y="4365625"/>
            <a:ext cx="293688" cy="215900"/>
          </a:xfrm>
          <a:custGeom>
            <a:avLst/>
            <a:gdLst>
              <a:gd name="T0" fmla="*/ 2147483647 w 230"/>
              <a:gd name="T1" fmla="*/ 0 h 172"/>
              <a:gd name="T2" fmla="*/ 0 w 230"/>
              <a:gd name="T3" fmla="*/ 2147483647 h 172"/>
              <a:gd name="T4" fmla="*/ 2147483647 w 230"/>
              <a:gd name="T5" fmla="*/ 2147483647 h 172"/>
              <a:gd name="T6" fmla="*/ 2147483647 w 230"/>
              <a:gd name="T7" fmla="*/ 2147483647 h 172"/>
              <a:gd name="T8" fmla="*/ 2147483647 w 230"/>
              <a:gd name="T9" fmla="*/ 2147483647 h 172"/>
              <a:gd name="T10" fmla="*/ 2147483647 w 230"/>
              <a:gd name="T11" fmla="*/ 0 h 1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"/>
              <a:gd name="T19" fmla="*/ 0 h 172"/>
              <a:gd name="T20" fmla="*/ 230 w 230"/>
              <a:gd name="T21" fmla="*/ 172 h 1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" h="172">
                <a:moveTo>
                  <a:pt x="7" y="0"/>
                </a:moveTo>
                <a:lnTo>
                  <a:pt x="0" y="172"/>
                </a:lnTo>
                <a:lnTo>
                  <a:pt x="226" y="172"/>
                </a:lnTo>
                <a:lnTo>
                  <a:pt x="230" y="15"/>
                </a:lnTo>
                <a:lnTo>
                  <a:pt x="122" y="9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004" name="Freeform 28"/>
          <p:cNvSpPr>
            <a:spLocks/>
          </p:cNvSpPr>
          <p:nvPr/>
        </p:nvSpPr>
        <p:spPr bwMode="auto">
          <a:xfrm>
            <a:off x="7019925" y="2205038"/>
            <a:ext cx="215900" cy="142875"/>
          </a:xfrm>
          <a:custGeom>
            <a:avLst/>
            <a:gdLst>
              <a:gd name="T0" fmla="*/ 0 w 91"/>
              <a:gd name="T1" fmla="*/ 0 h 45"/>
              <a:gd name="T2" fmla="*/ 2147483647 w 91"/>
              <a:gd name="T3" fmla="*/ 2147483647 h 45"/>
              <a:gd name="T4" fmla="*/ 2147483647 w 91"/>
              <a:gd name="T5" fmla="*/ 0 h 45"/>
              <a:gd name="T6" fmla="*/ 0 w 91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45"/>
              <a:gd name="T14" fmla="*/ 91 w 91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45">
                <a:moveTo>
                  <a:pt x="0" y="0"/>
                </a:moveTo>
                <a:lnTo>
                  <a:pt x="45" y="45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071D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7763" y="2636838"/>
            <a:ext cx="287337" cy="215900"/>
            <a:chOff x="3923" y="3657"/>
            <a:chExt cx="272" cy="227"/>
          </a:xfrm>
        </p:grpSpPr>
        <p:sp>
          <p:nvSpPr>
            <p:cNvPr id="50202" name="Freeform 29"/>
            <p:cNvSpPr>
              <a:spLocks/>
            </p:cNvSpPr>
            <p:nvPr/>
          </p:nvSpPr>
          <p:spPr bwMode="auto">
            <a:xfrm>
              <a:off x="3923" y="3657"/>
              <a:ext cx="272" cy="227"/>
            </a:xfrm>
            <a:custGeom>
              <a:avLst/>
              <a:gdLst>
                <a:gd name="T0" fmla="*/ 0 w 272"/>
                <a:gd name="T1" fmla="*/ 182 h 227"/>
                <a:gd name="T2" fmla="*/ 0 w 272"/>
                <a:gd name="T3" fmla="*/ 0 h 227"/>
                <a:gd name="T4" fmla="*/ 136 w 272"/>
                <a:gd name="T5" fmla="*/ 136 h 227"/>
                <a:gd name="T6" fmla="*/ 272 w 272"/>
                <a:gd name="T7" fmla="*/ 0 h 227"/>
                <a:gd name="T8" fmla="*/ 272 w 272"/>
                <a:gd name="T9" fmla="*/ 227 h 227"/>
                <a:gd name="T10" fmla="*/ 0 w 272"/>
                <a:gd name="T11" fmla="*/ 227 h 227"/>
                <a:gd name="T12" fmla="*/ 0 w 272"/>
                <a:gd name="T13" fmla="*/ 18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227"/>
                <a:gd name="T23" fmla="*/ 272 w 272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227">
                  <a:moveTo>
                    <a:pt x="0" y="182"/>
                  </a:moveTo>
                  <a:lnTo>
                    <a:pt x="0" y="0"/>
                  </a:lnTo>
                  <a:lnTo>
                    <a:pt x="136" y="136"/>
                  </a:lnTo>
                  <a:lnTo>
                    <a:pt x="272" y="0"/>
                  </a:lnTo>
                  <a:lnTo>
                    <a:pt x="272" y="227"/>
                  </a:lnTo>
                  <a:lnTo>
                    <a:pt x="0" y="227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30"/>
            <p:cNvSpPr>
              <a:spLocks/>
            </p:cNvSpPr>
            <p:nvPr/>
          </p:nvSpPr>
          <p:spPr bwMode="auto">
            <a:xfrm>
              <a:off x="3923" y="3657"/>
              <a:ext cx="272" cy="136"/>
            </a:xfrm>
            <a:custGeom>
              <a:avLst/>
              <a:gdLst>
                <a:gd name="T0" fmla="*/ 0 w 181"/>
                <a:gd name="T1" fmla="*/ 0 h 136"/>
                <a:gd name="T2" fmla="*/ 7924 w 181"/>
                <a:gd name="T3" fmla="*/ 136 h 136"/>
                <a:gd name="T4" fmla="*/ 15995 w 181"/>
                <a:gd name="T5" fmla="*/ 0 h 136"/>
                <a:gd name="T6" fmla="*/ 0 w 181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136"/>
                <a:gd name="T14" fmla="*/ 181 w 181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136">
                  <a:moveTo>
                    <a:pt x="0" y="0"/>
                  </a:moveTo>
                  <a:lnTo>
                    <a:pt x="90" y="136"/>
                  </a:lnTo>
                  <a:lnTo>
                    <a:pt x="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71D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08" name="Rectangle 32"/>
          <p:cNvSpPr>
            <a:spLocks noChangeArrowheads="1"/>
          </p:cNvSpPr>
          <p:nvPr/>
        </p:nvSpPr>
        <p:spPr bwMode="auto">
          <a:xfrm>
            <a:off x="2987675" y="4437063"/>
            <a:ext cx="73025" cy="144462"/>
          </a:xfrm>
          <a:prstGeom prst="rect">
            <a:avLst/>
          </a:prstGeom>
          <a:solidFill>
            <a:srgbClr val="ED071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0" name="Freeform 34"/>
          <p:cNvSpPr>
            <a:spLocks/>
          </p:cNvSpPr>
          <p:nvPr/>
        </p:nvSpPr>
        <p:spPr bwMode="auto">
          <a:xfrm>
            <a:off x="4716463" y="4365625"/>
            <a:ext cx="287337" cy="287338"/>
          </a:xfrm>
          <a:custGeom>
            <a:avLst/>
            <a:gdLst>
              <a:gd name="T0" fmla="*/ 0 w 318"/>
              <a:gd name="T1" fmla="*/ 0 h 227"/>
              <a:gd name="T2" fmla="*/ 0 w 318"/>
              <a:gd name="T3" fmla="*/ 2147483647 h 227"/>
              <a:gd name="T4" fmla="*/ 2147483647 w 318"/>
              <a:gd name="T5" fmla="*/ 2147483647 h 227"/>
              <a:gd name="T6" fmla="*/ 2147483647 w 318"/>
              <a:gd name="T7" fmla="*/ 0 h 227"/>
              <a:gd name="T8" fmla="*/ 2147483647 w 318"/>
              <a:gd name="T9" fmla="*/ 0 h 227"/>
              <a:gd name="T10" fmla="*/ 2147483647 w 318"/>
              <a:gd name="T11" fmla="*/ 2147483647 h 227"/>
              <a:gd name="T12" fmla="*/ 2147483647 w 318"/>
              <a:gd name="T13" fmla="*/ 2147483647 h 227"/>
              <a:gd name="T14" fmla="*/ 2147483647 w 318"/>
              <a:gd name="T15" fmla="*/ 0 h 227"/>
              <a:gd name="T16" fmla="*/ 0 w 318"/>
              <a:gd name="T17" fmla="*/ 0 h 2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8"/>
              <a:gd name="T28" fmla="*/ 0 h 227"/>
              <a:gd name="T29" fmla="*/ 318 w 318"/>
              <a:gd name="T30" fmla="*/ 227 h 2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8" h="227">
                <a:moveTo>
                  <a:pt x="0" y="0"/>
                </a:moveTo>
                <a:lnTo>
                  <a:pt x="0" y="227"/>
                </a:lnTo>
                <a:lnTo>
                  <a:pt x="318" y="227"/>
                </a:lnTo>
                <a:lnTo>
                  <a:pt x="318" y="0"/>
                </a:lnTo>
                <a:lnTo>
                  <a:pt x="227" y="0"/>
                </a:lnTo>
                <a:lnTo>
                  <a:pt x="227" y="136"/>
                </a:lnTo>
                <a:lnTo>
                  <a:pt x="91" y="136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64163" y="4365625"/>
            <a:ext cx="287337" cy="287338"/>
            <a:chOff x="3923" y="3520"/>
            <a:chExt cx="318" cy="273"/>
          </a:xfrm>
        </p:grpSpPr>
        <p:sp>
          <p:nvSpPr>
            <p:cNvPr id="50200" name="Freeform 35"/>
            <p:cNvSpPr>
              <a:spLocks/>
            </p:cNvSpPr>
            <p:nvPr/>
          </p:nvSpPr>
          <p:spPr bwMode="auto">
            <a:xfrm>
              <a:off x="3923" y="3521"/>
              <a:ext cx="318" cy="272"/>
            </a:xfrm>
            <a:custGeom>
              <a:avLst/>
              <a:gdLst>
                <a:gd name="T0" fmla="*/ 0 w 318"/>
                <a:gd name="T1" fmla="*/ 0 h 227"/>
                <a:gd name="T2" fmla="*/ 0 w 318"/>
                <a:gd name="T3" fmla="*/ 1661 h 227"/>
                <a:gd name="T4" fmla="*/ 318 w 318"/>
                <a:gd name="T5" fmla="*/ 1661 h 227"/>
                <a:gd name="T6" fmla="*/ 318 w 318"/>
                <a:gd name="T7" fmla="*/ 0 h 227"/>
                <a:gd name="T8" fmla="*/ 227 w 318"/>
                <a:gd name="T9" fmla="*/ 0 h 227"/>
                <a:gd name="T10" fmla="*/ 227 w 318"/>
                <a:gd name="T11" fmla="*/ 997 h 227"/>
                <a:gd name="T12" fmla="*/ 91 w 318"/>
                <a:gd name="T13" fmla="*/ 997 h 227"/>
                <a:gd name="T14" fmla="*/ 91 w 318"/>
                <a:gd name="T15" fmla="*/ 0 h 227"/>
                <a:gd name="T16" fmla="*/ 0 w 318"/>
                <a:gd name="T17" fmla="*/ 0 h 2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227"/>
                <a:gd name="T29" fmla="*/ 318 w 318"/>
                <a:gd name="T30" fmla="*/ 227 h 2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227">
                  <a:moveTo>
                    <a:pt x="0" y="0"/>
                  </a:moveTo>
                  <a:lnTo>
                    <a:pt x="0" y="227"/>
                  </a:lnTo>
                  <a:lnTo>
                    <a:pt x="318" y="227"/>
                  </a:lnTo>
                  <a:lnTo>
                    <a:pt x="318" y="0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91" y="136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4014" y="3520"/>
              <a:ext cx="136" cy="182"/>
            </a:xfrm>
            <a:prstGeom prst="rect">
              <a:avLst/>
            </a:prstGeom>
            <a:solidFill>
              <a:srgbClr val="ED071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8388350" y="188913"/>
            <a:ext cx="576263" cy="576262"/>
          </a:xfrm>
          <a:prstGeom prst="ellipse">
            <a:avLst/>
          </a:prstGeom>
          <a:solidFill>
            <a:srgbClr val="92B1FE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323850" y="908050"/>
            <a:ext cx="574675" cy="576263"/>
          </a:xfrm>
          <a:prstGeom prst="ellipse">
            <a:avLst/>
          </a:prstGeom>
          <a:solidFill>
            <a:srgbClr val="00FC00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4932363" y="5949950"/>
            <a:ext cx="3781425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Kristen ITC" pitchFamily="66" charset="0"/>
                <a:cs typeface="+mn-cs"/>
              </a:rPr>
              <a:t>Antigen processing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5795963" y="5229225"/>
            <a:ext cx="230028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Kristen ITC" pitchFamily="66" charset="0"/>
                <a:cs typeface="Angsana New" pitchFamily="18" charset="-34"/>
              </a:rPr>
              <a:t>exogenous</a:t>
            </a: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11113" y="2643188"/>
            <a:ext cx="227488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Kristen ITC" pitchFamily="66" charset="0"/>
                <a:cs typeface="Angsana New" pitchFamily="18" charset="-34"/>
              </a:rPr>
              <a:t>endogenous</a:t>
            </a:r>
          </a:p>
        </p:txBody>
      </p:sp>
      <p:sp>
        <p:nvSpPr>
          <p:cNvPr id="383023" name="Oval 47"/>
          <p:cNvSpPr>
            <a:spLocks noChangeArrowheads="1"/>
          </p:cNvSpPr>
          <p:nvPr/>
        </p:nvSpPr>
        <p:spPr bwMode="auto">
          <a:xfrm>
            <a:off x="4140200" y="5805488"/>
            <a:ext cx="288925" cy="28733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4" name="Oval 48"/>
          <p:cNvSpPr>
            <a:spLocks noChangeArrowheads="1"/>
          </p:cNvSpPr>
          <p:nvPr/>
        </p:nvSpPr>
        <p:spPr bwMode="auto">
          <a:xfrm rot="-1020000">
            <a:off x="1384300" y="5013325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199" name="Rectangle 13"/>
          <p:cNvSpPr>
            <a:spLocks noChangeArrowheads="1"/>
          </p:cNvSpPr>
          <p:nvPr/>
        </p:nvSpPr>
        <p:spPr bwMode="auto">
          <a:xfrm>
            <a:off x="823913" y="4238625"/>
            <a:ext cx="1557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charset="0"/>
                <a:cs typeface="Angsana New" pitchFamily="18" charset="-34"/>
              </a:rPr>
              <a:t>Antigen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0.02246 -0.00017 0.04491 0.00799 0.06135 C 0.01615 0.07778 0.03004 0.09098 0.04861 0.09931 C 0.06719 0.10764 0.10504 0.1088 0.1198 0.1113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355E-6 C -0.00747 -0.0044 -0.01476 -0.0088 -0.01997 -0.00371 C -0.02517 0.00139 -0.03021 0.0197 -0.03073 0.03012 C -0.03125 0.04055 -0.02465 0.04819 -0.02274 0.05862 C -0.02083 0.06905 -0.01979 0.08063 -0.01875 0.09245 " pathEditMode="relative" ptsTypes="aaaaA">
                                      <p:cBhvr>
                                        <p:cTn id="35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245 C -0.02396 0.09569 -0.02917 0.09894 -0.03091 0.10658 C -0.03264 0.11423 -0.03368 0.12303 -0.02952 0.13879 C -0.02535 0.15454 -0.01545 0.17771 -0.00556 0.20088 " pathEditMode="relative" ptsTypes="aaaA">
                                      <p:cBhvr>
                                        <p:cTn id="38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31789E-6 L -0.00018 -0.1575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15756 L 0.00764 -0.2416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08526E-6 C 0.00105 0.02433 0.00261 0.04935 -0.00781 0.04518 C -0.01805 0.04171 -0.04913 -0.01112 -0.06198 -0.0227 C -0.07482 -0.03383 -0.08194 -0.03753 -0.08524 -0.0227 C -0.08854 -0.00788 -0.08281 0.04773 -0.08211 0.06627 " pathEditMode="relative" rAng="0" ptsTypes="aaaaa">
                                      <p:cBhvr>
                                        <p:cTn id="72" dur="3000" fill="hold"/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6135E-6 C -0.02222 -0.01831 -0.04357 -0.03592 -0.05347 -0.05329 C -0.06302 -0.07044 -0.0618 -0.08828 -0.06006 -0.10496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0496 C -0.0526 -0.12048 -0.04514 -0.136 -0.04219 -0.15431 C -0.03923 -0.17284 -0.04097 -0.19416 -0.04219 -0.21547 " pathEditMode="relative" rAng="0" ptsTypes="aaA">
                                      <p:cBhvr>
                                        <p:cTn id="8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9555E-6 C -0.03854 -0.01854 -0.0769 -0.03684 -0.12812 -0.03916 C -0.17899 -0.04147 -0.24305 -0.0278 -0.30711 -0.01413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182 C -0.00556 0.08063 -0.00781 0.14944 -0.00069 0.17725 C 0.00642 0.20505 0.02292 0.19208 0.03941 0.1791 " pathEditMode="relative" ptsTypes="aaA">
                                      <p:cBhvr>
                                        <p:cTn id="139" dur="3000" fill="hold"/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-3.39203E-6 C 0.03315 -0.00324 0.06649 -0.00626 0.08142 -0.01437 C 0.09635 -0.02247 0.08333 -0.04286 0.0894 -0.04819 C 0.09548 -0.05352 0.10642 -0.05005 0.11736 -0.04634 " pathEditMode="relative" ptsTypes="aaaA">
                                      <p:cBhvr>
                                        <p:cTn id="149" dur="3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0"/>
                            </p:stCondLst>
                            <p:childTnLst>
                              <p:par>
                                <p:cTn id="15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36 -0.04634 C 0.13021 -0.04912 0.18073 -0.06974 0.19462 -0.06372 C 0.20851 -0.0577 0.19983 -0.02132 0.20121 -0.0102 " pathEditMode="relative" rAng="0" ptsTypes="aaa">
                                      <p:cBhvr>
                                        <p:cTn id="155" dur="5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1789E-6 C -0.00295 -0.00904 -0.00591 -0.01761 -0.00712 -0.04379 C -0.00816 -0.06998 -0.00764 -0.114 -0.00712 -0.15756 " pathEditMode="relative" rAng="0" ptsTypes="aaA">
                                      <p:cBhvr>
                                        <p:cTn id="1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2 -0.15756 C -0.00538 -0.17679 -0.00504 -0.17262 -0.00712 -0.19347 C -0.01077 -0.231 -0.04497 -0.23378 -0.0625 -0.23517 C -0.06823 -0.2368 -0.07327 -0.23842 -0.07865 -0.24143 C -0.07743 -0.29194 -0.07761 -0.27039 -0.07761 -0.30468 " pathEditMode="relative" rAng="0" ptsTypes="ffffA">
                                      <p:cBhvr>
                                        <p:cTn id="1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-0.30469 C -0.07657 -0.33087 -0.07535 -0.35705 -0.07639 -0.37234 C -0.07743 -0.38763 -0.08125 -0.39181 -0.08438 -0.39713 C -0.0875 -0.40246 -0.09306 -0.39551 -0.09497 -0.40432 C -0.09688 -0.41312 -0.0967 -0.43189 -0.09636 -0.45042 " pathEditMode="relative" ptsTypes="aaaaA">
                                      <p:cBhvr>
                                        <p:cTn id="1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0083E-6 C 0.08212 0.00672 0.16458 0.0139 0.21389 -0.00209 C 0.26285 -0.01784 0.25868 -0.07391 0.2941 -0.09338 C 0.32951 -0.11284 0.39896 -0.114 0.42656 -0.11933 " pathEditMode="relative" rAng="0" ptsTypes="aaaa">
                                      <p:cBhvr>
                                        <p:cTn id="201" dur="1000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6" grpId="1" animBg="1"/>
      <p:bldP spid="382986" grpId="2" animBg="1"/>
      <p:bldP spid="382986" grpId="3" animBg="1"/>
      <p:bldP spid="382987" grpId="0" animBg="1"/>
      <p:bldP spid="382993" grpId="0" animBg="1"/>
      <p:bldP spid="382993" grpId="1" animBg="1"/>
      <p:bldP spid="382993" grpId="2" animBg="1"/>
      <p:bldP spid="382993" grpId="3" animBg="1"/>
      <p:bldP spid="382993" grpId="4" animBg="1"/>
      <p:bldP spid="382993" grpId="5" animBg="1"/>
      <p:bldP spid="382992" grpId="0" animBg="1"/>
      <p:bldP spid="383000" grpId="0" animBg="1"/>
      <p:bldP spid="383000" grpId="1" animBg="1"/>
      <p:bldP spid="383000" grpId="2" animBg="1"/>
      <p:bldP spid="383003" grpId="0" animBg="1"/>
      <p:bldP spid="383003" grpId="1" animBg="1"/>
      <p:bldP spid="383003" grpId="2" animBg="1"/>
      <p:bldP spid="383003" grpId="3" animBg="1"/>
      <p:bldP spid="383004" grpId="0" animBg="1"/>
      <p:bldP spid="383004" grpId="1" animBg="1"/>
      <p:bldP spid="383004" grpId="2" animBg="1"/>
      <p:bldP spid="383008" grpId="0" animBg="1"/>
      <p:bldP spid="383008" grpId="1" animBg="1"/>
      <p:bldP spid="383008" grpId="2" animBg="1"/>
      <p:bldP spid="383008" grpId="3" animBg="1"/>
      <p:bldP spid="383010" grpId="0" animBg="1"/>
      <p:bldP spid="383010" grpId="1" animBg="1"/>
      <p:bldP spid="383016" grpId="0" animBg="1"/>
      <p:bldP spid="383016" grpId="1" animBg="1"/>
      <p:bldP spid="383016" grpId="2" animBg="1"/>
      <p:bldP spid="383017" grpId="0" animBg="1"/>
      <p:bldP spid="383017" grpId="1" animBg="1"/>
      <p:bldP spid="383017" grpId="2" animBg="1"/>
      <p:bldP spid="383020" grpId="0"/>
      <p:bldP spid="383021" grpId="0"/>
      <p:bldP spid="383022" grpId="0"/>
      <p:bldP spid="383023" grpId="0" animBg="1"/>
      <p:bldP spid="383023" grpId="1" animBg="1"/>
      <p:bldP spid="383023" grpId="2" animBg="1"/>
      <p:bldP spid="383023" grpId="3" animBg="1"/>
      <p:bldP spid="383023" grpId="4" animBg="1"/>
      <p:bldP spid="383023" grpId="5" animBg="1"/>
      <p:bldP spid="3830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052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Two signals are required of activation of T cells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signals are required to activate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signal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II MHC + antigen – TCR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IL-1, LFA-1 with ICAM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signal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Costimulatory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B7 on APC interacts with CD28 on 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50825" y="188913"/>
            <a:ext cx="3049588" cy="4011612"/>
            <a:chOff x="158" y="119"/>
            <a:chExt cx="1921" cy="2527"/>
          </a:xfrm>
        </p:grpSpPr>
        <p:sp>
          <p:nvSpPr>
            <p:cNvPr id="30804" name="Oval 124"/>
            <p:cNvSpPr>
              <a:spLocks noChangeArrowheads="1"/>
            </p:cNvSpPr>
            <p:nvPr/>
          </p:nvSpPr>
          <p:spPr bwMode="auto">
            <a:xfrm>
              <a:off x="158" y="436"/>
              <a:ext cx="1316" cy="1361"/>
            </a:xfrm>
            <a:prstGeom prst="ellipse">
              <a:avLst/>
            </a:prstGeom>
            <a:solidFill>
              <a:srgbClr val="CECECE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Freeform 108"/>
            <p:cNvSpPr>
              <a:spLocks/>
            </p:cNvSpPr>
            <p:nvPr/>
          </p:nvSpPr>
          <p:spPr bwMode="auto">
            <a:xfrm>
              <a:off x="1429" y="119"/>
              <a:ext cx="650" cy="2527"/>
            </a:xfrm>
            <a:custGeom>
              <a:avLst/>
              <a:gdLst>
                <a:gd name="T0" fmla="*/ 116 w 650"/>
                <a:gd name="T1" fmla="*/ 0 h 2527"/>
                <a:gd name="T2" fmla="*/ 323 w 650"/>
                <a:gd name="T3" fmla="*/ 199 h 2527"/>
                <a:gd name="T4" fmla="*/ 561 w 650"/>
                <a:gd name="T5" fmla="*/ 576 h 2527"/>
                <a:gd name="T6" fmla="*/ 646 w 650"/>
                <a:gd name="T7" fmla="*/ 1267 h 2527"/>
                <a:gd name="T8" fmla="*/ 538 w 650"/>
                <a:gd name="T9" fmla="*/ 1920 h 2527"/>
                <a:gd name="T10" fmla="*/ 292 w 650"/>
                <a:gd name="T11" fmla="*/ 2311 h 2527"/>
                <a:gd name="T12" fmla="*/ 0 w 650"/>
                <a:gd name="T13" fmla="*/ 2527 h 2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0"/>
                <a:gd name="T22" fmla="*/ 0 h 2527"/>
                <a:gd name="T23" fmla="*/ 650 w 650"/>
                <a:gd name="T24" fmla="*/ 2527 h 2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0" h="2527">
                  <a:moveTo>
                    <a:pt x="116" y="0"/>
                  </a:moveTo>
                  <a:cubicBezTo>
                    <a:pt x="150" y="33"/>
                    <a:pt x="249" y="103"/>
                    <a:pt x="323" y="199"/>
                  </a:cubicBezTo>
                  <a:cubicBezTo>
                    <a:pt x="397" y="295"/>
                    <a:pt x="507" y="398"/>
                    <a:pt x="561" y="576"/>
                  </a:cubicBezTo>
                  <a:cubicBezTo>
                    <a:pt x="615" y="754"/>
                    <a:pt x="650" y="1043"/>
                    <a:pt x="646" y="1267"/>
                  </a:cubicBezTo>
                  <a:cubicBezTo>
                    <a:pt x="642" y="1491"/>
                    <a:pt x="597" y="1746"/>
                    <a:pt x="538" y="1920"/>
                  </a:cubicBezTo>
                  <a:cubicBezTo>
                    <a:pt x="479" y="2094"/>
                    <a:pt x="382" y="2210"/>
                    <a:pt x="292" y="2311"/>
                  </a:cubicBezTo>
                  <a:cubicBezTo>
                    <a:pt x="202" y="2412"/>
                    <a:pt x="61" y="2482"/>
                    <a:pt x="0" y="2527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24113" y="5375275"/>
            <a:ext cx="1846262" cy="1054100"/>
            <a:chOff x="1527" y="3386"/>
            <a:chExt cx="1163" cy="664"/>
          </a:xfrm>
        </p:grpSpPr>
        <p:sp>
          <p:nvSpPr>
            <p:cNvPr id="30796" name="Freeform 2"/>
            <p:cNvSpPr>
              <a:spLocks/>
            </p:cNvSpPr>
            <p:nvPr/>
          </p:nvSpPr>
          <p:spPr bwMode="auto">
            <a:xfrm>
              <a:off x="1527" y="3386"/>
              <a:ext cx="869" cy="664"/>
            </a:xfrm>
            <a:custGeom>
              <a:avLst/>
              <a:gdLst>
                <a:gd name="T0" fmla="*/ 297 w 869"/>
                <a:gd name="T1" fmla="*/ 22 h 664"/>
                <a:gd name="T2" fmla="*/ 255 w 869"/>
                <a:gd name="T3" fmla="*/ 25 h 664"/>
                <a:gd name="T4" fmla="*/ 217 w 869"/>
                <a:gd name="T5" fmla="*/ 38 h 664"/>
                <a:gd name="T6" fmla="*/ 191 w 869"/>
                <a:gd name="T7" fmla="*/ 76 h 664"/>
                <a:gd name="T8" fmla="*/ 153 w 869"/>
                <a:gd name="T9" fmla="*/ 102 h 664"/>
                <a:gd name="T10" fmla="*/ 115 w 869"/>
                <a:gd name="T11" fmla="*/ 127 h 664"/>
                <a:gd name="T12" fmla="*/ 89 w 869"/>
                <a:gd name="T13" fmla="*/ 165 h 664"/>
                <a:gd name="T14" fmla="*/ 51 w 869"/>
                <a:gd name="T15" fmla="*/ 191 h 664"/>
                <a:gd name="T16" fmla="*/ 25 w 869"/>
                <a:gd name="T17" fmla="*/ 229 h 664"/>
                <a:gd name="T18" fmla="*/ 0 w 869"/>
                <a:gd name="T19" fmla="*/ 268 h 664"/>
                <a:gd name="T20" fmla="*/ 0 w 869"/>
                <a:gd name="T21" fmla="*/ 306 h 664"/>
                <a:gd name="T22" fmla="*/ 0 w 869"/>
                <a:gd name="T23" fmla="*/ 344 h 664"/>
                <a:gd name="T24" fmla="*/ 0 w 869"/>
                <a:gd name="T25" fmla="*/ 383 h 664"/>
                <a:gd name="T26" fmla="*/ 25 w 869"/>
                <a:gd name="T27" fmla="*/ 421 h 664"/>
                <a:gd name="T28" fmla="*/ 38 w 869"/>
                <a:gd name="T29" fmla="*/ 459 h 664"/>
                <a:gd name="T30" fmla="*/ 76 w 869"/>
                <a:gd name="T31" fmla="*/ 485 h 664"/>
                <a:gd name="T32" fmla="*/ 102 w 869"/>
                <a:gd name="T33" fmla="*/ 523 h 664"/>
                <a:gd name="T34" fmla="*/ 127 w 869"/>
                <a:gd name="T35" fmla="*/ 561 h 664"/>
                <a:gd name="T36" fmla="*/ 140 w 869"/>
                <a:gd name="T37" fmla="*/ 600 h 664"/>
                <a:gd name="T38" fmla="*/ 179 w 869"/>
                <a:gd name="T39" fmla="*/ 625 h 664"/>
                <a:gd name="T40" fmla="*/ 217 w 869"/>
                <a:gd name="T41" fmla="*/ 651 h 664"/>
                <a:gd name="T42" fmla="*/ 255 w 869"/>
                <a:gd name="T43" fmla="*/ 651 h 664"/>
                <a:gd name="T44" fmla="*/ 293 w 869"/>
                <a:gd name="T45" fmla="*/ 663 h 664"/>
                <a:gd name="T46" fmla="*/ 332 w 869"/>
                <a:gd name="T47" fmla="*/ 663 h 664"/>
                <a:gd name="T48" fmla="*/ 370 w 869"/>
                <a:gd name="T49" fmla="*/ 663 h 664"/>
                <a:gd name="T50" fmla="*/ 408 w 869"/>
                <a:gd name="T51" fmla="*/ 663 h 664"/>
                <a:gd name="T52" fmla="*/ 447 w 869"/>
                <a:gd name="T53" fmla="*/ 663 h 664"/>
                <a:gd name="T54" fmla="*/ 485 w 869"/>
                <a:gd name="T55" fmla="*/ 651 h 664"/>
                <a:gd name="T56" fmla="*/ 523 w 869"/>
                <a:gd name="T57" fmla="*/ 651 h 664"/>
                <a:gd name="T58" fmla="*/ 562 w 869"/>
                <a:gd name="T59" fmla="*/ 651 h 664"/>
                <a:gd name="T60" fmla="*/ 600 w 869"/>
                <a:gd name="T61" fmla="*/ 625 h 664"/>
                <a:gd name="T62" fmla="*/ 638 w 869"/>
                <a:gd name="T63" fmla="*/ 600 h 664"/>
                <a:gd name="T64" fmla="*/ 664 w 869"/>
                <a:gd name="T65" fmla="*/ 561 h 664"/>
                <a:gd name="T66" fmla="*/ 702 w 869"/>
                <a:gd name="T67" fmla="*/ 536 h 664"/>
                <a:gd name="T68" fmla="*/ 702 w 869"/>
                <a:gd name="T69" fmla="*/ 497 h 664"/>
                <a:gd name="T70" fmla="*/ 715 w 869"/>
                <a:gd name="T71" fmla="*/ 459 h 664"/>
                <a:gd name="T72" fmla="*/ 753 w 869"/>
                <a:gd name="T73" fmla="*/ 446 h 664"/>
                <a:gd name="T74" fmla="*/ 791 w 869"/>
                <a:gd name="T75" fmla="*/ 421 h 664"/>
                <a:gd name="T76" fmla="*/ 830 w 869"/>
                <a:gd name="T77" fmla="*/ 395 h 664"/>
                <a:gd name="T78" fmla="*/ 855 w 869"/>
                <a:gd name="T79" fmla="*/ 357 h 664"/>
                <a:gd name="T80" fmla="*/ 868 w 869"/>
                <a:gd name="T81" fmla="*/ 319 h 664"/>
                <a:gd name="T82" fmla="*/ 868 w 869"/>
                <a:gd name="T83" fmla="*/ 280 h 664"/>
                <a:gd name="T84" fmla="*/ 830 w 869"/>
                <a:gd name="T85" fmla="*/ 255 h 664"/>
                <a:gd name="T86" fmla="*/ 791 w 869"/>
                <a:gd name="T87" fmla="*/ 229 h 664"/>
                <a:gd name="T88" fmla="*/ 753 w 869"/>
                <a:gd name="T89" fmla="*/ 229 h 664"/>
                <a:gd name="T90" fmla="*/ 715 w 869"/>
                <a:gd name="T91" fmla="*/ 217 h 664"/>
                <a:gd name="T92" fmla="*/ 715 w 869"/>
                <a:gd name="T93" fmla="*/ 178 h 664"/>
                <a:gd name="T94" fmla="*/ 702 w 869"/>
                <a:gd name="T95" fmla="*/ 140 h 664"/>
                <a:gd name="T96" fmla="*/ 715 w 869"/>
                <a:gd name="T97" fmla="*/ 102 h 664"/>
                <a:gd name="T98" fmla="*/ 727 w 869"/>
                <a:gd name="T99" fmla="*/ 63 h 664"/>
                <a:gd name="T100" fmla="*/ 689 w 869"/>
                <a:gd name="T101" fmla="*/ 38 h 664"/>
                <a:gd name="T102" fmla="*/ 651 w 869"/>
                <a:gd name="T103" fmla="*/ 12 h 664"/>
                <a:gd name="T104" fmla="*/ 613 w 869"/>
                <a:gd name="T105" fmla="*/ 12 h 664"/>
                <a:gd name="T106" fmla="*/ 574 w 869"/>
                <a:gd name="T107" fmla="*/ 0 h 664"/>
                <a:gd name="T108" fmla="*/ 536 w 869"/>
                <a:gd name="T109" fmla="*/ 0 h 664"/>
                <a:gd name="T110" fmla="*/ 498 w 869"/>
                <a:gd name="T111" fmla="*/ 12 h 664"/>
                <a:gd name="T112" fmla="*/ 459 w 869"/>
                <a:gd name="T113" fmla="*/ 12 h 664"/>
                <a:gd name="T114" fmla="*/ 421 w 869"/>
                <a:gd name="T115" fmla="*/ 12 h 664"/>
                <a:gd name="T116" fmla="*/ 383 w 869"/>
                <a:gd name="T117" fmla="*/ 12 h 664"/>
                <a:gd name="T118" fmla="*/ 344 w 869"/>
                <a:gd name="T119" fmla="*/ 25 h 664"/>
                <a:gd name="T120" fmla="*/ 306 w 869"/>
                <a:gd name="T121" fmla="*/ 38 h 664"/>
                <a:gd name="T122" fmla="*/ 297 w 869"/>
                <a:gd name="T123" fmla="*/ 22 h 6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9"/>
                <a:gd name="T187" fmla="*/ 0 h 664"/>
                <a:gd name="T188" fmla="*/ 869 w 869"/>
                <a:gd name="T189" fmla="*/ 664 h 6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9" h="664">
                  <a:moveTo>
                    <a:pt x="297" y="22"/>
                  </a:moveTo>
                  <a:lnTo>
                    <a:pt x="255" y="25"/>
                  </a:lnTo>
                  <a:lnTo>
                    <a:pt x="217" y="38"/>
                  </a:lnTo>
                  <a:lnTo>
                    <a:pt x="191" y="76"/>
                  </a:lnTo>
                  <a:lnTo>
                    <a:pt x="153" y="102"/>
                  </a:lnTo>
                  <a:lnTo>
                    <a:pt x="115" y="127"/>
                  </a:lnTo>
                  <a:lnTo>
                    <a:pt x="89" y="165"/>
                  </a:lnTo>
                  <a:lnTo>
                    <a:pt x="51" y="191"/>
                  </a:lnTo>
                  <a:lnTo>
                    <a:pt x="25" y="229"/>
                  </a:lnTo>
                  <a:lnTo>
                    <a:pt x="0" y="268"/>
                  </a:lnTo>
                  <a:lnTo>
                    <a:pt x="0" y="306"/>
                  </a:lnTo>
                  <a:lnTo>
                    <a:pt x="0" y="344"/>
                  </a:lnTo>
                  <a:lnTo>
                    <a:pt x="0" y="383"/>
                  </a:lnTo>
                  <a:lnTo>
                    <a:pt x="25" y="421"/>
                  </a:lnTo>
                  <a:lnTo>
                    <a:pt x="38" y="459"/>
                  </a:lnTo>
                  <a:lnTo>
                    <a:pt x="76" y="485"/>
                  </a:lnTo>
                  <a:lnTo>
                    <a:pt x="102" y="523"/>
                  </a:lnTo>
                  <a:lnTo>
                    <a:pt x="127" y="561"/>
                  </a:lnTo>
                  <a:lnTo>
                    <a:pt x="140" y="600"/>
                  </a:lnTo>
                  <a:lnTo>
                    <a:pt x="179" y="625"/>
                  </a:lnTo>
                  <a:lnTo>
                    <a:pt x="217" y="651"/>
                  </a:lnTo>
                  <a:lnTo>
                    <a:pt x="255" y="651"/>
                  </a:lnTo>
                  <a:lnTo>
                    <a:pt x="293" y="663"/>
                  </a:lnTo>
                  <a:lnTo>
                    <a:pt x="332" y="663"/>
                  </a:lnTo>
                  <a:lnTo>
                    <a:pt x="370" y="663"/>
                  </a:lnTo>
                  <a:lnTo>
                    <a:pt x="408" y="663"/>
                  </a:lnTo>
                  <a:lnTo>
                    <a:pt x="447" y="663"/>
                  </a:lnTo>
                  <a:lnTo>
                    <a:pt x="485" y="651"/>
                  </a:lnTo>
                  <a:lnTo>
                    <a:pt x="523" y="651"/>
                  </a:lnTo>
                  <a:lnTo>
                    <a:pt x="562" y="651"/>
                  </a:lnTo>
                  <a:lnTo>
                    <a:pt x="600" y="625"/>
                  </a:lnTo>
                  <a:lnTo>
                    <a:pt x="638" y="600"/>
                  </a:lnTo>
                  <a:lnTo>
                    <a:pt x="664" y="561"/>
                  </a:lnTo>
                  <a:lnTo>
                    <a:pt x="702" y="536"/>
                  </a:lnTo>
                  <a:lnTo>
                    <a:pt x="702" y="497"/>
                  </a:lnTo>
                  <a:lnTo>
                    <a:pt x="715" y="459"/>
                  </a:lnTo>
                  <a:lnTo>
                    <a:pt x="753" y="446"/>
                  </a:lnTo>
                  <a:lnTo>
                    <a:pt x="791" y="421"/>
                  </a:lnTo>
                  <a:lnTo>
                    <a:pt x="830" y="395"/>
                  </a:lnTo>
                  <a:lnTo>
                    <a:pt x="855" y="357"/>
                  </a:lnTo>
                  <a:lnTo>
                    <a:pt x="868" y="319"/>
                  </a:lnTo>
                  <a:lnTo>
                    <a:pt x="868" y="280"/>
                  </a:lnTo>
                  <a:lnTo>
                    <a:pt x="830" y="255"/>
                  </a:lnTo>
                  <a:lnTo>
                    <a:pt x="791" y="229"/>
                  </a:lnTo>
                  <a:lnTo>
                    <a:pt x="753" y="229"/>
                  </a:lnTo>
                  <a:lnTo>
                    <a:pt x="715" y="217"/>
                  </a:lnTo>
                  <a:lnTo>
                    <a:pt x="715" y="178"/>
                  </a:lnTo>
                  <a:lnTo>
                    <a:pt x="702" y="140"/>
                  </a:lnTo>
                  <a:lnTo>
                    <a:pt x="715" y="102"/>
                  </a:lnTo>
                  <a:lnTo>
                    <a:pt x="727" y="63"/>
                  </a:lnTo>
                  <a:lnTo>
                    <a:pt x="689" y="38"/>
                  </a:lnTo>
                  <a:lnTo>
                    <a:pt x="651" y="12"/>
                  </a:lnTo>
                  <a:lnTo>
                    <a:pt x="613" y="12"/>
                  </a:lnTo>
                  <a:lnTo>
                    <a:pt x="574" y="0"/>
                  </a:lnTo>
                  <a:lnTo>
                    <a:pt x="536" y="0"/>
                  </a:lnTo>
                  <a:lnTo>
                    <a:pt x="498" y="12"/>
                  </a:lnTo>
                  <a:lnTo>
                    <a:pt x="459" y="12"/>
                  </a:lnTo>
                  <a:lnTo>
                    <a:pt x="421" y="12"/>
                  </a:lnTo>
                  <a:lnTo>
                    <a:pt x="383" y="12"/>
                  </a:lnTo>
                  <a:lnTo>
                    <a:pt x="344" y="25"/>
                  </a:lnTo>
                  <a:lnTo>
                    <a:pt x="306" y="38"/>
                  </a:lnTo>
                  <a:lnTo>
                    <a:pt x="297" y="2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Oval 3"/>
            <p:cNvSpPr>
              <a:spLocks noChangeArrowheads="1"/>
            </p:cNvSpPr>
            <p:nvPr/>
          </p:nvSpPr>
          <p:spPr bwMode="auto">
            <a:xfrm>
              <a:off x="1876" y="3508"/>
              <a:ext cx="280" cy="28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1636" y="365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5"/>
            <p:cNvSpPr>
              <a:spLocks noChangeArrowheads="1"/>
            </p:cNvSpPr>
            <p:nvPr/>
          </p:nvSpPr>
          <p:spPr bwMode="auto">
            <a:xfrm>
              <a:off x="1732" y="3844"/>
              <a:ext cx="136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6"/>
            <p:cNvSpPr>
              <a:spLocks noChangeArrowheads="1"/>
            </p:cNvSpPr>
            <p:nvPr/>
          </p:nvSpPr>
          <p:spPr bwMode="auto">
            <a:xfrm>
              <a:off x="1972" y="3844"/>
              <a:ext cx="136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9"/>
            <p:cNvSpPr>
              <a:spLocks noChangeShapeType="1"/>
            </p:cNvSpPr>
            <p:nvPr/>
          </p:nvSpPr>
          <p:spPr bwMode="auto">
            <a:xfrm>
              <a:off x="2404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10"/>
            <p:cNvSpPr>
              <a:spLocks noChangeShapeType="1"/>
            </p:cNvSpPr>
            <p:nvPr/>
          </p:nvSpPr>
          <p:spPr bwMode="auto">
            <a:xfrm>
              <a:off x="2404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Freeform 11"/>
            <p:cNvSpPr>
              <a:spLocks/>
            </p:cNvSpPr>
            <p:nvPr/>
          </p:nvSpPr>
          <p:spPr bwMode="auto">
            <a:xfrm>
              <a:off x="2544" y="3628"/>
              <a:ext cx="146" cy="193"/>
            </a:xfrm>
            <a:custGeom>
              <a:avLst/>
              <a:gdLst>
                <a:gd name="T0" fmla="*/ 0 w 146"/>
                <a:gd name="T1" fmla="*/ 68 h 193"/>
                <a:gd name="T2" fmla="*/ 42 w 146"/>
                <a:gd name="T3" fmla="*/ 38 h 193"/>
                <a:gd name="T4" fmla="*/ 81 w 146"/>
                <a:gd name="T5" fmla="*/ 26 h 193"/>
                <a:gd name="T6" fmla="*/ 119 w 146"/>
                <a:gd name="T7" fmla="*/ 0 h 193"/>
                <a:gd name="T8" fmla="*/ 145 w 146"/>
                <a:gd name="T9" fmla="*/ 38 h 193"/>
                <a:gd name="T10" fmla="*/ 132 w 146"/>
                <a:gd name="T11" fmla="*/ 77 h 193"/>
                <a:gd name="T12" fmla="*/ 106 w 146"/>
                <a:gd name="T13" fmla="*/ 115 h 193"/>
                <a:gd name="T14" fmla="*/ 145 w 146"/>
                <a:gd name="T15" fmla="*/ 141 h 193"/>
                <a:gd name="T16" fmla="*/ 145 w 146"/>
                <a:gd name="T17" fmla="*/ 179 h 193"/>
                <a:gd name="T18" fmla="*/ 106 w 146"/>
                <a:gd name="T19" fmla="*/ 192 h 193"/>
                <a:gd name="T20" fmla="*/ 68 w 146"/>
                <a:gd name="T21" fmla="*/ 192 h 193"/>
                <a:gd name="T22" fmla="*/ 30 w 146"/>
                <a:gd name="T23" fmla="*/ 166 h 193"/>
                <a:gd name="T24" fmla="*/ 17 w 146"/>
                <a:gd name="T25" fmla="*/ 128 h 193"/>
                <a:gd name="T26" fmla="*/ 30 w 146"/>
                <a:gd name="T27" fmla="*/ 89 h 193"/>
                <a:gd name="T28" fmla="*/ 30 w 146"/>
                <a:gd name="T29" fmla="*/ 51 h 193"/>
                <a:gd name="T30" fmla="*/ 0 w 146"/>
                <a:gd name="T31" fmla="*/ 68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"/>
                <a:gd name="T49" fmla="*/ 0 h 193"/>
                <a:gd name="T50" fmla="*/ 146 w 146"/>
                <a:gd name="T51" fmla="*/ 193 h 1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" h="193">
                  <a:moveTo>
                    <a:pt x="0" y="68"/>
                  </a:moveTo>
                  <a:lnTo>
                    <a:pt x="42" y="38"/>
                  </a:lnTo>
                  <a:lnTo>
                    <a:pt x="81" y="26"/>
                  </a:lnTo>
                  <a:lnTo>
                    <a:pt x="119" y="0"/>
                  </a:lnTo>
                  <a:lnTo>
                    <a:pt x="145" y="38"/>
                  </a:lnTo>
                  <a:lnTo>
                    <a:pt x="132" y="77"/>
                  </a:lnTo>
                  <a:lnTo>
                    <a:pt x="106" y="115"/>
                  </a:lnTo>
                  <a:lnTo>
                    <a:pt x="145" y="141"/>
                  </a:lnTo>
                  <a:lnTo>
                    <a:pt x="145" y="179"/>
                  </a:lnTo>
                  <a:lnTo>
                    <a:pt x="106" y="192"/>
                  </a:lnTo>
                  <a:lnTo>
                    <a:pt x="68" y="192"/>
                  </a:lnTo>
                  <a:lnTo>
                    <a:pt x="30" y="166"/>
                  </a:lnTo>
                  <a:lnTo>
                    <a:pt x="17" y="128"/>
                  </a:lnTo>
                  <a:lnTo>
                    <a:pt x="30" y="89"/>
                  </a:lnTo>
                  <a:lnTo>
                    <a:pt x="30" y="51"/>
                  </a:lnTo>
                  <a:lnTo>
                    <a:pt x="0" y="68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092950" y="5516563"/>
            <a:ext cx="1587500" cy="901700"/>
            <a:chOff x="2692" y="3460"/>
            <a:chExt cx="1000" cy="568"/>
          </a:xfrm>
        </p:grpSpPr>
        <p:sp>
          <p:nvSpPr>
            <p:cNvPr id="30791" name="Oval 7"/>
            <p:cNvSpPr>
              <a:spLocks noChangeArrowheads="1"/>
            </p:cNvSpPr>
            <p:nvPr/>
          </p:nvSpPr>
          <p:spPr bwMode="auto">
            <a:xfrm>
              <a:off x="2980" y="3460"/>
              <a:ext cx="712" cy="568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8"/>
            <p:cNvSpPr>
              <a:spLocks noChangeArrowheads="1"/>
            </p:cNvSpPr>
            <p:nvPr/>
          </p:nvSpPr>
          <p:spPr bwMode="auto">
            <a:xfrm>
              <a:off x="3316" y="3556"/>
              <a:ext cx="328" cy="37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12"/>
            <p:cNvSpPr>
              <a:spLocks noChangeShapeType="1"/>
            </p:cNvSpPr>
            <p:nvPr/>
          </p:nvSpPr>
          <p:spPr bwMode="auto">
            <a:xfrm>
              <a:off x="2836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2836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4"/>
            <p:cNvSpPr>
              <a:spLocks noChangeArrowheads="1"/>
            </p:cNvSpPr>
            <p:nvPr/>
          </p:nvSpPr>
          <p:spPr bwMode="auto">
            <a:xfrm>
              <a:off x="2692" y="3652"/>
              <a:ext cx="136" cy="136"/>
            </a:xfrm>
            <a:prstGeom prst="ellipse">
              <a:avLst/>
            </a:prstGeom>
            <a:solidFill>
              <a:srgbClr val="3014B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Oval 24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rc 25"/>
          <p:cNvSpPr>
            <a:spLocks/>
          </p:cNvSpPr>
          <p:nvPr/>
        </p:nvSpPr>
        <p:spPr bwMode="auto">
          <a:xfrm rot="10800000">
            <a:off x="1676400" y="5265738"/>
            <a:ext cx="755650" cy="298450"/>
          </a:xfrm>
          <a:custGeom>
            <a:avLst/>
            <a:gdLst>
              <a:gd name="T0" fmla="*/ 0 w 21600"/>
              <a:gd name="T1" fmla="*/ 0 h 21600"/>
              <a:gd name="T2" fmla="*/ 755650 w 21600"/>
              <a:gd name="T3" fmla="*/ 298450 h 21600"/>
              <a:gd name="T4" fmla="*/ 0 w 21600"/>
              <a:gd name="T5" fmla="*/ 2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5518150" y="2925767"/>
            <a:ext cx="2000250" cy="338138"/>
            <a:chOff x="2835" y="1843"/>
            <a:chExt cx="1260" cy="213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2835" y="1888"/>
              <a:ext cx="907" cy="91"/>
            </a:xfrm>
            <a:custGeom>
              <a:avLst/>
              <a:gdLst>
                <a:gd name="T0" fmla="*/ 0 w 907"/>
                <a:gd name="T1" fmla="*/ 0 h 91"/>
                <a:gd name="T2" fmla="*/ 862 w 907"/>
                <a:gd name="T3" fmla="*/ 0 h 91"/>
                <a:gd name="T4" fmla="*/ 907 w 907"/>
                <a:gd name="T5" fmla="*/ 0 h 91"/>
                <a:gd name="T6" fmla="*/ 907 w 907"/>
                <a:gd name="T7" fmla="*/ 91 h 91"/>
                <a:gd name="T8" fmla="*/ 102 w 907"/>
                <a:gd name="T9" fmla="*/ 91 h 91"/>
                <a:gd name="T10" fmla="*/ 0 w 907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7"/>
                <a:gd name="T19" fmla="*/ 0 h 91"/>
                <a:gd name="T20" fmla="*/ 907 w 907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7" h="91">
                  <a:moveTo>
                    <a:pt x="0" y="0"/>
                  </a:moveTo>
                  <a:lnTo>
                    <a:pt x="862" y="0"/>
                  </a:lnTo>
                  <a:lnTo>
                    <a:pt x="907" y="0"/>
                  </a:lnTo>
                  <a:lnTo>
                    <a:pt x="907" y="91"/>
                  </a:lnTo>
                  <a:lnTo>
                    <a:pt x="102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7CF5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73"/>
            <p:cNvSpPr txBox="1">
              <a:spLocks noChangeArrowheads="1"/>
            </p:cNvSpPr>
            <p:nvPr/>
          </p:nvSpPr>
          <p:spPr bwMode="auto">
            <a:xfrm>
              <a:off x="3697" y="1843"/>
              <a:ext cx="39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CD28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522913" y="1628775"/>
            <a:ext cx="2132012" cy="1368425"/>
            <a:chOff x="2822" y="1026"/>
            <a:chExt cx="1343" cy="862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22" y="1696"/>
              <a:ext cx="1238" cy="192"/>
              <a:chOff x="2822" y="1696"/>
              <a:chExt cx="1238" cy="192"/>
            </a:xfrm>
          </p:grpSpPr>
          <p:sp>
            <p:nvSpPr>
              <p:cNvPr id="30787" name="Freeform 66"/>
              <p:cNvSpPr>
                <a:spLocks/>
              </p:cNvSpPr>
              <p:nvPr/>
            </p:nvSpPr>
            <p:spPr bwMode="auto">
              <a:xfrm>
                <a:off x="2822" y="1706"/>
                <a:ext cx="875" cy="137"/>
              </a:xfrm>
              <a:custGeom>
                <a:avLst/>
                <a:gdLst>
                  <a:gd name="T0" fmla="*/ 0 w 875"/>
                  <a:gd name="T1" fmla="*/ 73 h 137"/>
                  <a:gd name="T2" fmla="*/ 104 w 875"/>
                  <a:gd name="T3" fmla="*/ 0 h 137"/>
                  <a:gd name="T4" fmla="*/ 784 w 875"/>
                  <a:gd name="T5" fmla="*/ 0 h 137"/>
                  <a:gd name="T6" fmla="*/ 875 w 875"/>
                  <a:gd name="T7" fmla="*/ 91 h 137"/>
                  <a:gd name="T8" fmla="*/ 784 w 875"/>
                  <a:gd name="T9" fmla="*/ 137 h 137"/>
                  <a:gd name="T10" fmla="*/ 107 w 875"/>
                  <a:gd name="T11" fmla="*/ 134 h 137"/>
                  <a:gd name="T12" fmla="*/ 0 w 875"/>
                  <a:gd name="T13" fmla="*/ 73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5"/>
                  <a:gd name="T22" fmla="*/ 0 h 137"/>
                  <a:gd name="T23" fmla="*/ 875 w 87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5" h="137">
                    <a:moveTo>
                      <a:pt x="0" y="73"/>
                    </a:moveTo>
                    <a:lnTo>
                      <a:pt x="104" y="0"/>
                    </a:lnTo>
                    <a:lnTo>
                      <a:pt x="784" y="0"/>
                    </a:lnTo>
                    <a:lnTo>
                      <a:pt x="875" y="91"/>
                    </a:lnTo>
                    <a:lnTo>
                      <a:pt x="784" y="137"/>
                    </a:lnTo>
                    <a:lnTo>
                      <a:pt x="107" y="13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Text Box 77"/>
              <p:cNvSpPr txBox="1">
                <a:spLocks noChangeArrowheads="1"/>
              </p:cNvSpPr>
              <p:nvPr/>
            </p:nvSpPr>
            <p:spPr bwMode="auto">
              <a:xfrm>
                <a:off x="3628" y="1696"/>
                <a:ext cx="4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LFA-1</a:t>
                </a: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2835" y="1525"/>
              <a:ext cx="1247" cy="192"/>
              <a:chOff x="2835" y="1525"/>
              <a:chExt cx="1247" cy="192"/>
            </a:xfrm>
          </p:grpSpPr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835" y="1570"/>
                <a:ext cx="953" cy="91"/>
              </a:xfrm>
              <a:custGeom>
                <a:avLst/>
                <a:gdLst>
                  <a:gd name="T0" fmla="*/ 0 w 953"/>
                  <a:gd name="T1" fmla="*/ 0 h 91"/>
                  <a:gd name="T2" fmla="*/ 91 w 953"/>
                  <a:gd name="T3" fmla="*/ 91 h 91"/>
                  <a:gd name="T4" fmla="*/ 907 w 953"/>
                  <a:gd name="T5" fmla="*/ 91 h 91"/>
                  <a:gd name="T6" fmla="*/ 953 w 953"/>
                  <a:gd name="T7" fmla="*/ 46 h 91"/>
                  <a:gd name="T8" fmla="*/ 907 w 953"/>
                  <a:gd name="T9" fmla="*/ 0 h 91"/>
                  <a:gd name="T10" fmla="*/ 0 w 953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3"/>
                  <a:gd name="T19" fmla="*/ 0 h 91"/>
                  <a:gd name="T20" fmla="*/ 953 w 953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3" h="91">
                    <a:moveTo>
                      <a:pt x="0" y="0"/>
                    </a:moveTo>
                    <a:lnTo>
                      <a:pt x="91" y="91"/>
                    </a:lnTo>
                    <a:lnTo>
                      <a:pt x="907" y="91"/>
                    </a:lnTo>
                    <a:lnTo>
                      <a:pt x="953" y="46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Text Box 79"/>
              <p:cNvSpPr txBox="1">
                <a:spLocks noChangeArrowheads="1"/>
              </p:cNvSpPr>
              <p:nvPr/>
            </p:nvSpPr>
            <p:spPr bwMode="auto">
              <a:xfrm>
                <a:off x="3742" y="1525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CD2</a:t>
                </a:r>
              </a:p>
            </p:txBody>
          </p:sp>
        </p:grp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>
              <a:off x="2835" y="1389"/>
              <a:ext cx="1247" cy="192"/>
              <a:chOff x="2835" y="1389"/>
              <a:chExt cx="1247" cy="192"/>
            </a:xfrm>
          </p:grpSpPr>
          <p:sp>
            <p:nvSpPr>
              <p:cNvPr id="30783" name="Freeform 62"/>
              <p:cNvSpPr>
                <a:spLocks/>
              </p:cNvSpPr>
              <p:nvPr/>
            </p:nvSpPr>
            <p:spPr bwMode="auto">
              <a:xfrm>
                <a:off x="2835" y="1434"/>
                <a:ext cx="953" cy="90"/>
              </a:xfrm>
              <a:custGeom>
                <a:avLst/>
                <a:gdLst>
                  <a:gd name="T0" fmla="*/ 0 w 953"/>
                  <a:gd name="T1" fmla="*/ 0 h 90"/>
                  <a:gd name="T2" fmla="*/ 953 w 953"/>
                  <a:gd name="T3" fmla="*/ 0 h 90"/>
                  <a:gd name="T4" fmla="*/ 953 w 953"/>
                  <a:gd name="T5" fmla="*/ 90 h 90"/>
                  <a:gd name="T6" fmla="*/ 0 w 953"/>
                  <a:gd name="T7" fmla="*/ 90 h 90"/>
                  <a:gd name="T8" fmla="*/ 0 w 95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90"/>
                  <a:gd name="T17" fmla="*/ 953 w 95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90">
                    <a:moveTo>
                      <a:pt x="0" y="0"/>
                    </a:moveTo>
                    <a:lnTo>
                      <a:pt x="953" y="0"/>
                    </a:lnTo>
                    <a:lnTo>
                      <a:pt x="953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Text Box 82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2E9301"/>
                    </a:solidFill>
                  </a:rPr>
                  <a:t>CD4</a:t>
                </a:r>
              </a:p>
            </p:txBody>
          </p:sp>
        </p:grpSp>
        <p:grpSp>
          <p:nvGrpSpPr>
            <p:cNvPr id="10" name="Group 113"/>
            <p:cNvGrpSpPr>
              <a:grpSpLocks/>
            </p:cNvGrpSpPr>
            <p:nvPr/>
          </p:nvGrpSpPr>
          <p:grpSpPr bwMode="auto">
            <a:xfrm>
              <a:off x="2835" y="1026"/>
              <a:ext cx="1330" cy="408"/>
              <a:chOff x="2835" y="1026"/>
              <a:chExt cx="1330" cy="408"/>
            </a:xfrm>
          </p:grpSpPr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835" y="1071"/>
                <a:ext cx="1043" cy="363"/>
              </a:xfrm>
              <a:custGeom>
                <a:avLst/>
                <a:gdLst>
                  <a:gd name="T0" fmla="*/ 0 w 1043"/>
                  <a:gd name="T1" fmla="*/ 363 h 363"/>
                  <a:gd name="T2" fmla="*/ 953 w 1043"/>
                  <a:gd name="T3" fmla="*/ 0 h 363"/>
                  <a:gd name="T4" fmla="*/ 1043 w 1043"/>
                  <a:gd name="T5" fmla="*/ 46 h 363"/>
                  <a:gd name="T6" fmla="*/ 1043 w 1043"/>
                  <a:gd name="T7" fmla="*/ 91 h 363"/>
                  <a:gd name="T8" fmla="*/ 0 w 1043"/>
                  <a:gd name="T9" fmla="*/ 363 h 3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3"/>
                  <a:gd name="T16" fmla="*/ 0 h 363"/>
                  <a:gd name="T17" fmla="*/ 1043 w 1043"/>
                  <a:gd name="T18" fmla="*/ 363 h 3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3" h="363">
                    <a:moveTo>
                      <a:pt x="0" y="363"/>
                    </a:moveTo>
                    <a:lnTo>
                      <a:pt x="953" y="0"/>
                    </a:lnTo>
                    <a:lnTo>
                      <a:pt x="1043" y="46"/>
                    </a:lnTo>
                    <a:lnTo>
                      <a:pt x="1043" y="91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Text Box 84"/>
              <p:cNvSpPr txBox="1">
                <a:spLocks noChangeArrowheads="1"/>
              </p:cNvSpPr>
              <p:nvPr/>
            </p:nvSpPr>
            <p:spPr bwMode="auto">
              <a:xfrm>
                <a:off x="3833" y="1026"/>
                <a:ext cx="3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C00000"/>
                    </a:solidFill>
                  </a:rPr>
                  <a:t>CD3</a:t>
                </a:r>
              </a:p>
            </p:txBody>
          </p:sp>
        </p:grp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2700338" y="836613"/>
            <a:ext cx="2473325" cy="1597025"/>
            <a:chOff x="1701" y="527"/>
            <a:chExt cx="1558" cy="1006"/>
          </a:xfrm>
        </p:grpSpPr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1701" y="527"/>
              <a:ext cx="1090" cy="1006"/>
              <a:chOff x="1701" y="527"/>
              <a:chExt cx="1090" cy="1006"/>
            </a:xfrm>
          </p:grpSpPr>
          <p:sp>
            <p:nvSpPr>
              <p:cNvPr id="30775" name="Freeform 54"/>
              <p:cNvSpPr>
                <a:spLocks/>
              </p:cNvSpPr>
              <p:nvPr/>
            </p:nvSpPr>
            <p:spPr bwMode="auto">
              <a:xfrm>
                <a:off x="1701" y="527"/>
                <a:ext cx="1090" cy="1006"/>
              </a:xfrm>
              <a:custGeom>
                <a:avLst/>
                <a:gdLst>
                  <a:gd name="T0" fmla="*/ 0 w 1090"/>
                  <a:gd name="T1" fmla="*/ 249 h 1006"/>
                  <a:gd name="T2" fmla="*/ 1089 w 1090"/>
                  <a:gd name="T3" fmla="*/ 0 h 1006"/>
                  <a:gd name="T4" fmla="*/ 1075 w 1090"/>
                  <a:gd name="T5" fmla="*/ 269 h 1006"/>
                  <a:gd name="T6" fmla="*/ 568 w 1090"/>
                  <a:gd name="T7" fmla="*/ 476 h 1006"/>
                  <a:gd name="T8" fmla="*/ 568 w 1090"/>
                  <a:gd name="T9" fmla="*/ 707 h 1006"/>
                  <a:gd name="T10" fmla="*/ 1090 w 1090"/>
                  <a:gd name="T11" fmla="*/ 707 h 1006"/>
                  <a:gd name="T12" fmla="*/ 1090 w 1090"/>
                  <a:gd name="T13" fmla="*/ 1006 h 1006"/>
                  <a:gd name="T14" fmla="*/ 15 w 1090"/>
                  <a:gd name="T15" fmla="*/ 1006 h 1006"/>
                  <a:gd name="T16" fmla="*/ 0 w 1090"/>
                  <a:gd name="T17" fmla="*/ 249 h 10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90"/>
                  <a:gd name="T28" fmla="*/ 0 h 1006"/>
                  <a:gd name="T29" fmla="*/ 1090 w 1090"/>
                  <a:gd name="T30" fmla="*/ 1006 h 10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90" h="1006">
                    <a:moveTo>
                      <a:pt x="0" y="249"/>
                    </a:moveTo>
                    <a:lnTo>
                      <a:pt x="1089" y="0"/>
                    </a:lnTo>
                    <a:lnTo>
                      <a:pt x="1075" y="269"/>
                    </a:lnTo>
                    <a:lnTo>
                      <a:pt x="568" y="476"/>
                    </a:lnTo>
                    <a:lnTo>
                      <a:pt x="568" y="707"/>
                    </a:lnTo>
                    <a:lnTo>
                      <a:pt x="1090" y="707"/>
                    </a:lnTo>
                    <a:lnTo>
                      <a:pt x="1090" y="1006"/>
                    </a:lnTo>
                    <a:lnTo>
                      <a:pt x="15" y="100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18FFD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1" name="Text Box 93"/>
              <p:cNvSpPr txBox="1">
                <a:spLocks noChangeArrowheads="1"/>
              </p:cNvSpPr>
              <p:nvPr/>
            </p:nvSpPr>
            <p:spPr bwMode="auto">
              <a:xfrm>
                <a:off x="1701" y="754"/>
                <a:ext cx="6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HLA-DR</a:t>
                </a:r>
              </a:p>
            </p:txBody>
          </p: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2291" y="845"/>
              <a:ext cx="968" cy="363"/>
              <a:chOff x="1973" y="2115"/>
              <a:chExt cx="968" cy="363"/>
            </a:xfrm>
          </p:grpSpPr>
          <p:sp>
            <p:nvSpPr>
              <p:cNvPr id="30773" name="Freeform 56"/>
              <p:cNvSpPr>
                <a:spLocks/>
              </p:cNvSpPr>
              <p:nvPr/>
            </p:nvSpPr>
            <p:spPr bwMode="auto">
              <a:xfrm>
                <a:off x="1973" y="2115"/>
                <a:ext cx="968" cy="363"/>
              </a:xfrm>
              <a:custGeom>
                <a:avLst/>
                <a:gdLst>
                  <a:gd name="T0" fmla="*/ 0 w 968"/>
                  <a:gd name="T1" fmla="*/ 181 h 363"/>
                  <a:gd name="T2" fmla="*/ 499 w 968"/>
                  <a:gd name="T3" fmla="*/ 0 h 363"/>
                  <a:gd name="T4" fmla="*/ 968 w 968"/>
                  <a:gd name="T5" fmla="*/ 166 h 363"/>
                  <a:gd name="T6" fmla="*/ 499 w 968"/>
                  <a:gd name="T7" fmla="*/ 363 h 363"/>
                  <a:gd name="T8" fmla="*/ 0 w 968"/>
                  <a:gd name="T9" fmla="*/ 363 h 363"/>
                  <a:gd name="T10" fmla="*/ 0 w 968"/>
                  <a:gd name="T11" fmla="*/ 181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8"/>
                  <a:gd name="T19" fmla="*/ 0 h 363"/>
                  <a:gd name="T20" fmla="*/ 968 w 968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8" h="363">
                    <a:moveTo>
                      <a:pt x="0" y="181"/>
                    </a:moveTo>
                    <a:lnTo>
                      <a:pt x="499" y="0"/>
                    </a:lnTo>
                    <a:lnTo>
                      <a:pt x="968" y="166"/>
                    </a:lnTo>
                    <a:lnTo>
                      <a:pt x="499" y="363"/>
                    </a:lnTo>
                    <a:lnTo>
                      <a:pt x="0" y="363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ED071D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3" name="Text Box 95"/>
              <p:cNvSpPr txBox="1">
                <a:spLocks noChangeArrowheads="1"/>
              </p:cNvSpPr>
              <p:nvPr/>
            </p:nvSpPr>
            <p:spPr bwMode="auto">
              <a:xfrm>
                <a:off x="2245" y="2194"/>
                <a:ext cx="30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14" name="Group 132"/>
          <p:cNvGrpSpPr>
            <a:grpSpLocks/>
          </p:cNvGrpSpPr>
          <p:nvPr/>
        </p:nvGrpSpPr>
        <p:grpSpPr bwMode="auto">
          <a:xfrm>
            <a:off x="5508625" y="333375"/>
            <a:ext cx="3600450" cy="4011613"/>
            <a:chOff x="2789" y="210"/>
            <a:chExt cx="2722" cy="2527"/>
          </a:xfrm>
        </p:grpSpPr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3515" y="210"/>
              <a:ext cx="1996" cy="2527"/>
              <a:chOff x="3515" y="210"/>
              <a:chExt cx="1996" cy="2527"/>
            </a:xfrm>
          </p:grpSpPr>
          <p:sp>
            <p:nvSpPr>
              <p:cNvPr id="30769" name="Oval 125"/>
              <p:cNvSpPr>
                <a:spLocks noChangeArrowheads="1"/>
              </p:cNvSpPr>
              <p:nvPr/>
            </p:nvSpPr>
            <p:spPr bwMode="auto">
              <a:xfrm>
                <a:off x="4195" y="709"/>
                <a:ext cx="1316" cy="1361"/>
              </a:xfrm>
              <a:prstGeom prst="ellipse">
                <a:avLst/>
              </a:prstGeom>
              <a:solidFill>
                <a:srgbClr val="CECECE">
                  <a:alpha val="50195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Freeform 110"/>
              <p:cNvSpPr>
                <a:spLocks/>
              </p:cNvSpPr>
              <p:nvPr/>
            </p:nvSpPr>
            <p:spPr bwMode="auto">
              <a:xfrm flipH="1">
                <a:off x="3515" y="210"/>
                <a:ext cx="650" cy="2527"/>
              </a:xfrm>
              <a:custGeom>
                <a:avLst/>
                <a:gdLst>
                  <a:gd name="T0" fmla="*/ 116 w 650"/>
                  <a:gd name="T1" fmla="*/ 0 h 2527"/>
                  <a:gd name="T2" fmla="*/ 323 w 650"/>
                  <a:gd name="T3" fmla="*/ 199 h 2527"/>
                  <a:gd name="T4" fmla="*/ 561 w 650"/>
                  <a:gd name="T5" fmla="*/ 576 h 2527"/>
                  <a:gd name="T6" fmla="*/ 646 w 650"/>
                  <a:gd name="T7" fmla="*/ 1267 h 2527"/>
                  <a:gd name="T8" fmla="*/ 538 w 650"/>
                  <a:gd name="T9" fmla="*/ 1920 h 2527"/>
                  <a:gd name="T10" fmla="*/ 292 w 650"/>
                  <a:gd name="T11" fmla="*/ 2311 h 2527"/>
                  <a:gd name="T12" fmla="*/ 0 w 650"/>
                  <a:gd name="T13" fmla="*/ 2527 h 2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0"/>
                  <a:gd name="T22" fmla="*/ 0 h 2527"/>
                  <a:gd name="T23" fmla="*/ 650 w 650"/>
                  <a:gd name="T24" fmla="*/ 2527 h 2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0" h="2527">
                    <a:moveTo>
                      <a:pt x="116" y="0"/>
                    </a:moveTo>
                    <a:cubicBezTo>
                      <a:pt x="150" y="33"/>
                      <a:pt x="249" y="103"/>
                      <a:pt x="323" y="199"/>
                    </a:cubicBezTo>
                    <a:cubicBezTo>
                      <a:pt x="397" y="295"/>
                      <a:pt x="507" y="398"/>
                      <a:pt x="561" y="576"/>
                    </a:cubicBezTo>
                    <a:cubicBezTo>
                      <a:pt x="615" y="754"/>
                      <a:pt x="650" y="1043"/>
                      <a:pt x="646" y="1267"/>
                    </a:cubicBezTo>
                    <a:cubicBezTo>
                      <a:pt x="642" y="1491"/>
                      <a:pt x="597" y="1746"/>
                      <a:pt x="538" y="1920"/>
                    </a:cubicBezTo>
                    <a:cubicBezTo>
                      <a:pt x="479" y="2094"/>
                      <a:pt x="382" y="2210"/>
                      <a:pt x="292" y="2311"/>
                    </a:cubicBezTo>
                    <a:cubicBezTo>
                      <a:pt x="202" y="2412"/>
                      <a:pt x="61" y="2482"/>
                      <a:pt x="0" y="2527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2789" y="527"/>
              <a:ext cx="1509" cy="862"/>
              <a:chOff x="2790" y="527"/>
              <a:chExt cx="1509" cy="862"/>
            </a:xfrm>
          </p:grpSpPr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3833" y="663"/>
                <a:ext cx="466" cy="363"/>
                <a:chOff x="3833" y="663"/>
                <a:chExt cx="466" cy="363"/>
              </a:xfrm>
            </p:grpSpPr>
            <p:sp>
              <p:nvSpPr>
                <p:cNvPr id="307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833" y="750"/>
                  <a:ext cx="46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2E9301"/>
                      </a:solidFill>
                    </a:rPr>
                    <a:t>TcR</a:t>
                  </a:r>
                </a:p>
              </p:txBody>
            </p:sp>
            <p:sp>
              <p:nvSpPr>
                <p:cNvPr id="30768" name="Freeform 88"/>
                <p:cNvSpPr>
                  <a:spLocks/>
                </p:cNvSpPr>
                <p:nvPr/>
              </p:nvSpPr>
              <p:spPr bwMode="auto">
                <a:xfrm>
                  <a:off x="3833" y="663"/>
                  <a:ext cx="45" cy="363"/>
                </a:xfrm>
                <a:custGeom>
                  <a:avLst/>
                  <a:gdLst>
                    <a:gd name="T0" fmla="*/ 0 w 45"/>
                    <a:gd name="T1" fmla="*/ 0 h 363"/>
                    <a:gd name="T2" fmla="*/ 45 w 45"/>
                    <a:gd name="T3" fmla="*/ 0 h 363"/>
                    <a:gd name="T4" fmla="*/ 45 w 45"/>
                    <a:gd name="T5" fmla="*/ 363 h 363"/>
                    <a:gd name="T6" fmla="*/ 0 w 45"/>
                    <a:gd name="T7" fmla="*/ 363 h 3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3"/>
                    <a:gd name="T14" fmla="*/ 45 w 45"/>
                    <a:gd name="T15" fmla="*/ 363 h 3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3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63"/>
                      </a:lnTo>
                      <a:lnTo>
                        <a:pt x="0" y="363"/>
                      </a:lnTo>
                    </a:path>
                  </a:pathLst>
                </a:custGeom>
                <a:noFill/>
                <a:ln w="28575" cap="flat" cmpd="sng">
                  <a:solidFill>
                    <a:srgbClr val="2E930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2790" y="527"/>
                <a:ext cx="998" cy="862"/>
                <a:chOff x="2790" y="527"/>
                <a:chExt cx="998" cy="862"/>
              </a:xfrm>
            </p:grpSpPr>
            <p:sp>
              <p:nvSpPr>
                <p:cNvPr id="30763" name="Freeform 59"/>
                <p:cNvSpPr>
                  <a:spLocks/>
                </p:cNvSpPr>
                <p:nvPr/>
              </p:nvSpPr>
              <p:spPr bwMode="auto">
                <a:xfrm>
                  <a:off x="2835" y="527"/>
                  <a:ext cx="953" cy="438"/>
                </a:xfrm>
                <a:custGeom>
                  <a:avLst/>
                  <a:gdLst>
                    <a:gd name="T0" fmla="*/ 0 w 953"/>
                    <a:gd name="T1" fmla="*/ 0 h 438"/>
                    <a:gd name="T2" fmla="*/ 953 w 953"/>
                    <a:gd name="T3" fmla="*/ 136 h 438"/>
                    <a:gd name="T4" fmla="*/ 953 w 953"/>
                    <a:gd name="T5" fmla="*/ 272 h 438"/>
                    <a:gd name="T6" fmla="*/ 494 w 953"/>
                    <a:gd name="T7" fmla="*/ 438 h 438"/>
                    <a:gd name="T8" fmla="*/ 0 w 953"/>
                    <a:gd name="T9" fmla="*/ 272 h 438"/>
                    <a:gd name="T10" fmla="*/ 0 w 953"/>
                    <a:gd name="T11" fmla="*/ 0 h 4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3"/>
                    <a:gd name="T19" fmla="*/ 0 h 438"/>
                    <a:gd name="T20" fmla="*/ 953 w 953"/>
                    <a:gd name="T21" fmla="*/ 438 h 4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3" h="438">
                      <a:moveTo>
                        <a:pt x="0" y="0"/>
                      </a:moveTo>
                      <a:lnTo>
                        <a:pt x="953" y="136"/>
                      </a:lnTo>
                      <a:lnTo>
                        <a:pt x="953" y="272"/>
                      </a:lnTo>
                      <a:lnTo>
                        <a:pt x="494" y="438"/>
                      </a:lnTo>
                      <a:lnTo>
                        <a:pt x="0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60"/>
                <p:cNvSpPr>
                  <a:spLocks/>
                </p:cNvSpPr>
                <p:nvPr/>
              </p:nvSpPr>
              <p:spPr bwMode="auto">
                <a:xfrm>
                  <a:off x="2835" y="890"/>
                  <a:ext cx="953" cy="499"/>
                </a:xfrm>
                <a:custGeom>
                  <a:avLst/>
                  <a:gdLst>
                    <a:gd name="T0" fmla="*/ 0 w 953"/>
                    <a:gd name="T1" fmla="*/ 363 h 499"/>
                    <a:gd name="T2" fmla="*/ 953 w 953"/>
                    <a:gd name="T3" fmla="*/ 0 h 499"/>
                    <a:gd name="T4" fmla="*/ 953 w 953"/>
                    <a:gd name="T5" fmla="*/ 136 h 499"/>
                    <a:gd name="T6" fmla="*/ 0 w 953"/>
                    <a:gd name="T7" fmla="*/ 499 h 499"/>
                    <a:gd name="T8" fmla="*/ 0 w 953"/>
                    <a:gd name="T9" fmla="*/ 363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3"/>
                    <a:gd name="T16" fmla="*/ 0 h 499"/>
                    <a:gd name="T17" fmla="*/ 953 w 953"/>
                    <a:gd name="T18" fmla="*/ 499 h 4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3" h="499">
                      <a:moveTo>
                        <a:pt x="0" y="363"/>
                      </a:moveTo>
                      <a:lnTo>
                        <a:pt x="953" y="0"/>
                      </a:lnTo>
                      <a:lnTo>
                        <a:pt x="953" y="136"/>
                      </a:lnTo>
                      <a:lnTo>
                        <a:pt x="0" y="49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790" y="530"/>
                  <a:ext cx="29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200">
                      <a:solidFill>
                        <a:srgbClr val="FFFF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3076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790" y="1227"/>
                  <a:ext cx="264" cy="1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00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900113" y="2403475"/>
            <a:ext cx="2484437" cy="541338"/>
            <a:chOff x="1315" y="1514"/>
            <a:chExt cx="1565" cy="341"/>
          </a:xfrm>
        </p:grpSpPr>
        <p:grpSp>
          <p:nvGrpSpPr>
            <p:cNvPr id="20" name="Group 120"/>
            <p:cNvGrpSpPr>
              <a:grpSpLocks/>
            </p:cNvGrpSpPr>
            <p:nvPr/>
          </p:nvGrpSpPr>
          <p:grpSpPr bwMode="auto">
            <a:xfrm>
              <a:off x="1563" y="1661"/>
              <a:ext cx="1317" cy="194"/>
              <a:chOff x="1563" y="1661"/>
              <a:chExt cx="1317" cy="194"/>
            </a:xfrm>
          </p:grpSpPr>
          <p:sp>
            <p:nvSpPr>
              <p:cNvPr id="30757" name="Freeform 64"/>
              <p:cNvSpPr>
                <a:spLocks/>
              </p:cNvSpPr>
              <p:nvPr/>
            </p:nvSpPr>
            <p:spPr bwMode="auto">
              <a:xfrm>
                <a:off x="1565" y="1706"/>
                <a:ext cx="1315" cy="137"/>
              </a:xfrm>
              <a:custGeom>
                <a:avLst/>
                <a:gdLst>
                  <a:gd name="T0" fmla="*/ 45 w 1315"/>
                  <a:gd name="T1" fmla="*/ 0 h 137"/>
                  <a:gd name="T2" fmla="*/ 1315 w 1315"/>
                  <a:gd name="T3" fmla="*/ 0 h 137"/>
                  <a:gd name="T4" fmla="*/ 1195 w 1315"/>
                  <a:gd name="T5" fmla="*/ 65 h 137"/>
                  <a:gd name="T6" fmla="*/ 1315 w 1315"/>
                  <a:gd name="T7" fmla="*/ 137 h 137"/>
                  <a:gd name="T8" fmla="*/ 45 w 1315"/>
                  <a:gd name="T9" fmla="*/ 137 h 137"/>
                  <a:gd name="T10" fmla="*/ 0 w 1315"/>
                  <a:gd name="T11" fmla="*/ 91 h 137"/>
                  <a:gd name="T12" fmla="*/ 45 w 1315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5"/>
                  <a:gd name="T22" fmla="*/ 0 h 137"/>
                  <a:gd name="T23" fmla="*/ 1315 w 131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5" h="137">
                    <a:moveTo>
                      <a:pt x="45" y="0"/>
                    </a:moveTo>
                    <a:lnTo>
                      <a:pt x="1315" y="0"/>
                    </a:lnTo>
                    <a:lnTo>
                      <a:pt x="1195" y="65"/>
                    </a:lnTo>
                    <a:lnTo>
                      <a:pt x="1315" y="137"/>
                    </a:lnTo>
                    <a:lnTo>
                      <a:pt x="45" y="137"/>
                    </a:lnTo>
                    <a:lnTo>
                      <a:pt x="0" y="9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Text Box 76"/>
              <p:cNvSpPr txBox="1">
                <a:spLocks noChangeArrowheads="1"/>
              </p:cNvSpPr>
              <p:nvPr/>
            </p:nvSpPr>
            <p:spPr bwMode="auto">
              <a:xfrm>
                <a:off x="1563" y="1661"/>
                <a:ext cx="4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ICAM-1</a:t>
                </a:r>
              </a:p>
            </p:txBody>
          </p: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1315" y="1514"/>
              <a:ext cx="1565" cy="194"/>
              <a:chOff x="1315" y="1514"/>
              <a:chExt cx="1565" cy="194"/>
            </a:xfrm>
          </p:grpSpPr>
          <p:sp>
            <p:nvSpPr>
              <p:cNvPr id="30755" name="Freeform 63"/>
              <p:cNvSpPr>
                <a:spLocks/>
              </p:cNvSpPr>
              <p:nvPr/>
            </p:nvSpPr>
            <p:spPr bwMode="auto">
              <a:xfrm>
                <a:off x="1701" y="1570"/>
                <a:ext cx="1179" cy="91"/>
              </a:xfrm>
              <a:custGeom>
                <a:avLst/>
                <a:gdLst>
                  <a:gd name="T0" fmla="*/ 46 w 1179"/>
                  <a:gd name="T1" fmla="*/ 0 h 91"/>
                  <a:gd name="T2" fmla="*/ 1089 w 1179"/>
                  <a:gd name="T3" fmla="*/ 0 h 91"/>
                  <a:gd name="T4" fmla="*/ 1179 w 1179"/>
                  <a:gd name="T5" fmla="*/ 91 h 91"/>
                  <a:gd name="T6" fmla="*/ 0 w 1179"/>
                  <a:gd name="T7" fmla="*/ 91 h 91"/>
                  <a:gd name="T8" fmla="*/ 0 w 1179"/>
                  <a:gd name="T9" fmla="*/ 46 h 91"/>
                  <a:gd name="T10" fmla="*/ 0 w 1179"/>
                  <a:gd name="T11" fmla="*/ 0 h 91"/>
                  <a:gd name="T12" fmla="*/ 46 w 1179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9"/>
                  <a:gd name="T22" fmla="*/ 0 h 91"/>
                  <a:gd name="T23" fmla="*/ 1179 w 1179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9" h="91">
                    <a:moveTo>
                      <a:pt x="46" y="0"/>
                    </a:moveTo>
                    <a:lnTo>
                      <a:pt x="1089" y="0"/>
                    </a:lnTo>
                    <a:lnTo>
                      <a:pt x="1179" y="91"/>
                    </a:lnTo>
                    <a:lnTo>
                      <a:pt x="0" y="91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Text Box 100"/>
              <p:cNvSpPr txBox="1">
                <a:spLocks noChangeArrowheads="1"/>
              </p:cNvSpPr>
              <p:nvPr/>
            </p:nvSpPr>
            <p:spPr bwMode="auto">
              <a:xfrm>
                <a:off x="1315" y="1514"/>
                <a:ext cx="3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LFA-3</a:t>
                </a:r>
              </a:p>
            </p:txBody>
          </p:sp>
        </p:grpSp>
      </p:grp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179388" y="2908300"/>
            <a:ext cx="3313112" cy="307975"/>
            <a:chOff x="793" y="1832"/>
            <a:chExt cx="2087" cy="194"/>
          </a:xfrm>
        </p:grpSpPr>
        <p:sp>
          <p:nvSpPr>
            <p:cNvPr id="30751" name="Freeform 68"/>
            <p:cNvSpPr>
              <a:spLocks/>
            </p:cNvSpPr>
            <p:nvPr/>
          </p:nvSpPr>
          <p:spPr bwMode="auto">
            <a:xfrm>
              <a:off x="1565" y="1888"/>
              <a:ext cx="1315" cy="91"/>
            </a:xfrm>
            <a:custGeom>
              <a:avLst/>
              <a:gdLst>
                <a:gd name="T0" fmla="*/ 45 w 1315"/>
                <a:gd name="T1" fmla="*/ 0 h 91"/>
                <a:gd name="T2" fmla="*/ 1225 w 1315"/>
                <a:gd name="T3" fmla="*/ 0 h 91"/>
                <a:gd name="T4" fmla="*/ 1315 w 1315"/>
                <a:gd name="T5" fmla="*/ 91 h 91"/>
                <a:gd name="T6" fmla="*/ 45 w 1315"/>
                <a:gd name="T7" fmla="*/ 91 h 91"/>
                <a:gd name="T8" fmla="*/ 0 w 1315"/>
                <a:gd name="T9" fmla="*/ 45 h 91"/>
                <a:gd name="T10" fmla="*/ 45 w 131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5"/>
                <a:gd name="T19" fmla="*/ 0 h 91"/>
                <a:gd name="T20" fmla="*/ 1315 w 131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5" h="91">
                  <a:moveTo>
                    <a:pt x="45" y="0"/>
                  </a:moveTo>
                  <a:lnTo>
                    <a:pt x="1225" y="0"/>
                  </a:lnTo>
                  <a:lnTo>
                    <a:pt x="1315" y="91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DB9DF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104"/>
            <p:cNvSpPr txBox="1">
              <a:spLocks noChangeArrowheads="1"/>
            </p:cNvSpPr>
            <p:nvPr/>
          </p:nvSpPr>
          <p:spPr bwMode="auto">
            <a:xfrm>
              <a:off x="793" y="1832"/>
              <a:ext cx="71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1136AD"/>
                  </a:solidFill>
                </a:rPr>
                <a:t>CD80/86(B7)</a:t>
              </a:r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443672" y="2286000"/>
            <a:ext cx="1219201" cy="647700"/>
            <a:chOff x="4059" y="1440"/>
            <a:chExt cx="768" cy="408"/>
          </a:xfrm>
        </p:grpSpPr>
        <p:sp>
          <p:nvSpPr>
            <p:cNvPr id="30749" name="Text Box 105"/>
            <p:cNvSpPr txBox="1">
              <a:spLocks noChangeArrowheads="1"/>
            </p:cNvSpPr>
            <p:nvPr/>
          </p:nvSpPr>
          <p:spPr bwMode="auto">
            <a:xfrm>
              <a:off x="4168" y="1480"/>
              <a:ext cx="6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633688"/>
                  </a:solidFill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</a:rPr>
                <a:t>auxillary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molecules</a:t>
              </a:r>
            </a:p>
          </p:txBody>
        </p:sp>
        <p:sp>
          <p:nvSpPr>
            <p:cNvPr id="30750" name="Freeform 129"/>
            <p:cNvSpPr>
              <a:spLocks/>
            </p:cNvSpPr>
            <p:nvPr/>
          </p:nvSpPr>
          <p:spPr bwMode="auto">
            <a:xfrm>
              <a:off x="4059" y="1440"/>
              <a:ext cx="69" cy="390"/>
            </a:xfrm>
            <a:custGeom>
              <a:avLst/>
              <a:gdLst>
                <a:gd name="T0" fmla="*/ 0 w 96"/>
                <a:gd name="T1" fmla="*/ 0 h 402"/>
                <a:gd name="T2" fmla="*/ 91 w 96"/>
                <a:gd name="T3" fmla="*/ 0 h 402"/>
                <a:gd name="T4" fmla="*/ 96 w 96"/>
                <a:gd name="T5" fmla="*/ 402 h 402"/>
                <a:gd name="T6" fmla="*/ 11 w 96"/>
                <a:gd name="T7" fmla="*/ 402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402"/>
                <a:gd name="T14" fmla="*/ 96 w 96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402">
                  <a:moveTo>
                    <a:pt x="0" y="0"/>
                  </a:moveTo>
                  <a:lnTo>
                    <a:pt x="91" y="0"/>
                  </a:lnTo>
                  <a:lnTo>
                    <a:pt x="96" y="402"/>
                  </a:lnTo>
                  <a:lnTo>
                    <a:pt x="11" y="4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6182" name="Line 134"/>
          <p:cNvSpPr>
            <a:spLocks noChangeShapeType="1"/>
          </p:cNvSpPr>
          <p:nvPr/>
        </p:nvSpPr>
        <p:spPr bwMode="auto">
          <a:xfrm>
            <a:off x="6586538" y="3068638"/>
            <a:ext cx="1657350" cy="0"/>
          </a:xfrm>
          <a:prstGeom prst="line">
            <a:avLst/>
          </a:prstGeom>
          <a:noFill/>
          <a:ln w="57150">
            <a:solidFill>
              <a:srgbClr val="F87C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588129" y="1484313"/>
            <a:ext cx="773113" cy="307975"/>
            <a:chOff x="3969" y="2205"/>
            <a:chExt cx="487" cy="194"/>
          </a:xfrm>
        </p:grpSpPr>
        <p:sp>
          <p:nvSpPr>
            <p:cNvPr id="30745" name="Line 90"/>
            <p:cNvSpPr>
              <a:spLocks noChangeShapeType="1"/>
            </p:cNvSpPr>
            <p:nvPr/>
          </p:nvSpPr>
          <p:spPr bwMode="auto">
            <a:xfrm>
              <a:off x="3969" y="2387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1"/>
            <p:cNvSpPr txBox="1">
              <a:spLocks noChangeArrowheads="1"/>
            </p:cNvSpPr>
            <p:nvPr/>
          </p:nvSpPr>
          <p:spPr bwMode="auto">
            <a:xfrm>
              <a:off x="4340" y="2205"/>
              <a:ext cx="1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pic>
        <p:nvPicPr>
          <p:cNvPr id="386187" name="Picture 139" descr="3d_smil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8" name="Picture 140" descr="3d_smiley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9" name="Picture 141" descr="yellow head 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57338"/>
            <a:ext cx="503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90" name="Picture 142" descr="yellow head 2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557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191" name="Oval 143"/>
          <p:cNvSpPr>
            <a:spLocks noChangeArrowheads="1"/>
          </p:cNvSpPr>
          <p:nvPr/>
        </p:nvSpPr>
        <p:spPr bwMode="auto">
          <a:xfrm>
            <a:off x="3924300" y="5589588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192" name="Text Box 144"/>
          <p:cNvSpPr txBox="1">
            <a:spLocks noChangeArrowheads="1"/>
          </p:cNvSpPr>
          <p:nvPr/>
        </p:nvSpPr>
        <p:spPr bwMode="auto">
          <a:xfrm>
            <a:off x="2627313" y="4581525"/>
            <a:ext cx="29245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cs typeface="Angsana New" pitchFamily="18" charset="-34"/>
              </a:rPr>
              <a:t>Trimolecular</a:t>
            </a:r>
            <a:r>
              <a:rPr lang="en-US" sz="2400" b="1" dirty="0">
                <a:solidFill>
                  <a:srgbClr val="C00000"/>
                </a:solidFill>
                <a:cs typeface="Angsana New" pitchFamily="18" charset="-34"/>
              </a:rPr>
              <a:t> complex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8026E-6 L -0.30729 -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7016E-6 L -0.11025 0.0016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4.39296E-6 L 0.12413 -4.39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91659E-7 L -0.11024 9.91659E-7 " pathEditMode="relative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34106E-8 L 0.12605 0.0011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725E-6 L -0.10295 -0.00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82" grpId="0" animBg="1"/>
      <p:bldP spid="386191" grpId="0" animBg="1"/>
      <p:bldP spid="3861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467600" cy="32004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Arial Rounded MT Bold" pitchFamily="34" charset="0"/>
              </a:rPr>
              <a:t>T lymphocytes</a:t>
            </a:r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 ("T cells"): CMI</a:t>
            </a:r>
            <a:endParaRPr lang="en-US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FF"/>
                </a:solidFill>
              </a:rPr>
              <a:t>Subsets include: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CD4+ helper T cells</a:t>
            </a:r>
            <a:r>
              <a:rPr lang="en-US" sz="3200" dirty="0" smtClean="0"/>
              <a:t> enhance CMI and production of antibodies by B cells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CD8+ cytotoxic T lymphocytes</a:t>
            </a:r>
            <a:r>
              <a:rPr lang="en-US" sz="3200" dirty="0" smtClean="0"/>
              <a:t> (CTLs) that kill virus-infected and tumor cells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4495800"/>
            <a:ext cx="67818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C00000"/>
                </a:solidFill>
                <a:sym typeface="Arial"/>
              </a:rPr>
              <a:t>NKT cells, and NK cells </a:t>
            </a:r>
            <a:r>
              <a:rPr lang="en-US" sz="3200" dirty="0">
                <a:solidFill>
                  <a:srgbClr val="C00000"/>
                </a:solidFill>
                <a:sym typeface="Arial"/>
              </a:rPr>
              <a:t>can also eliminate infected cells and abnormal tumor cells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85800"/>
            <a:ext cx="8637588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of IL-2 and its receptor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IL-2 is also know as T cell growth factor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Proliferation of antigen specific T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regulatory cells are produced along with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“memory”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IL-2 also stimulates CD8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</a:rPr>
              <a:t>Production of </a:t>
            </a:r>
            <a:r>
              <a:rPr lang="en-US" sz="2400" b="1" dirty="0" err="1" smtClean="0">
                <a:solidFill>
                  <a:srgbClr val="0033CC"/>
                </a:solidFill>
              </a:rPr>
              <a:t>Interferons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Enhances anti-microbial activity of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350" y="276225"/>
            <a:ext cx="9258300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7" rIns="93662" bIns="46037"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Granuloma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(Chronic Inflammation, e.g., TB)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 cstate="print"/>
          <a:srcRect l="1361" r="1532" b="29729"/>
          <a:stretch>
            <a:fillRect/>
          </a:stretch>
        </p:blipFill>
        <p:spPr bwMode="auto">
          <a:xfrm>
            <a:off x="304800" y="1112838"/>
            <a:ext cx="3554413" cy="574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l="1671" t="71428" r="670" b="578"/>
          <a:stretch>
            <a:fillRect/>
          </a:stretch>
        </p:blipFill>
        <p:spPr bwMode="auto">
          <a:xfrm>
            <a:off x="3886200" y="1143000"/>
            <a:ext cx="5257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381000"/>
            <a:ext cx="8637588" cy="817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many years after initial exposure to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number of memory cells are produced so that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greater than the primary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cells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for many years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have the capacity to multiply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 amount of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produce greater amounts of interleukins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_14AquiredImmunity_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-7993"/>
            <a:ext cx="6553200" cy="687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Cell Mediated Immunity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type of hypersensitivity (DTH) reaction: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tuberculin test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Mediated by CD4+ T cells and takes about 72 hours to develop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Contact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hpersensitivity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people develop rashes on their skin following contact with certain chemicals such as nickel, certain dyes, and poison ivy plant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response takes some 24 hours to occur and like DTH, is triggered by CD4+ 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 dermat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9624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85800"/>
            <a:ext cx="3352800" cy="46196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Necklace Rash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4572000" y="1905000"/>
            <a:ext cx="4343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A02786-3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8200" y="762000"/>
            <a:ext cx="4114800" cy="64611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O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bjectives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antigen recognition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cells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pathways involved in processing endogenous and exogenous </a:t>
            </a:r>
            <a:r>
              <a:rPr lang="en-US" sz="3200" dirty="0" smtClean="0"/>
              <a:t>antigens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self MHC restriction in Ag presentation to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induction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lang="en-US" sz="3200" dirty="0" err="1" smtClean="0"/>
              <a:t>ll</a:t>
            </a:r>
            <a:r>
              <a:rPr lang="en-US" sz="3200" dirty="0" smtClean="0"/>
              <a:t> meditated immunity (Chronic Inflammation)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Take Home Message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mediated adaptive immune response is specific and develops after exposure to a pathogen (antigen) </a:t>
            </a:r>
          </a:p>
          <a:p>
            <a:r>
              <a:rPr lang="en-US" dirty="0" smtClean="0"/>
              <a:t>Initial antigen exposure results in generation of memory cells for a stronger and a quicker response against future exposures to the same pathogen</a:t>
            </a:r>
          </a:p>
          <a:p>
            <a:r>
              <a:rPr lang="en-US" dirty="0" smtClean="0"/>
              <a:t>It is usually associated with chronic infections</a:t>
            </a:r>
          </a:p>
          <a:p>
            <a:r>
              <a:rPr lang="en-US" dirty="0" smtClean="0"/>
              <a:t>Antibodies are not involved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00600" y="6096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b="1">
                <a:solidFill>
                  <a:schemeClr val="bg2"/>
                </a:solidFill>
                <a:latin typeface="Browallia New" pitchFamily="34" charset="-34"/>
              </a:rPr>
              <a:t>Other cells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62000"/>
            <a:ext cx="66294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Cell Mediated Immunity</a:t>
            </a:r>
            <a:b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(CMI)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 cells (lymphocytes) via their receptors bind to the surface of other cells (Antigen Presenting Cells) that display the processed antigen and trigger a response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Mononuclear cell inflammatory process usually associated with chronic inflammations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79914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Monocytes : Peripheral blood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808080"/>
                  </a:outerShdw>
                </a:effectLst>
                <a:latin typeface="Arial Rounded MT Bold" pitchFamily="34" charset="0"/>
              </a:rPr>
              <a:t>Macrophages : Tissues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Dendritic cells : Lymphoid </a:t>
            </a:r>
            <a:r>
              <a:rPr lang="th-TH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tissues</a:t>
            </a: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, skin 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(</a:t>
            </a:r>
            <a:r>
              <a:rPr lang="th-TH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Langerhans cells</a:t>
            </a: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)</a:t>
            </a:r>
            <a:endParaRPr lang="th-TH" sz="3200" b="1" dirty="0">
              <a:effectLst>
                <a:outerShdw blurRad="38100" dist="38100" sx="1000" sy="1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B-cells : Lymphoid tissue, Blood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605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 b="1" dirty="0">
                <a:solidFill>
                  <a:srgbClr val="0033CC"/>
                </a:solidFill>
                <a:latin typeface="Comic Sans MS" pitchFamily="66" charset="0"/>
              </a:rPr>
              <a:t>Antigen Presenting cells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Or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76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Macrophage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76400" y="3810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Lymphocyte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2578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cs typeface="Times New Roman" charset="0"/>
              </a:rPr>
              <a:t>Lymphocyte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1676400" y="2438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429000" y="533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4267200" y="5791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26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rgbClr val="0033CC"/>
                </a:solidFill>
                <a:latin typeface="Arial Rounded MT Bold" pitchFamily="34" charset="0"/>
              </a:rPr>
              <a:t>Cell-Mediated Immunity (CMI)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0073" y="2185988"/>
            <a:ext cx="7919884" cy="2505076"/>
            <a:chOff x="-250" y="1056"/>
            <a:chExt cx="5096" cy="1578"/>
          </a:xfrm>
        </p:grpSpPr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-250" y="1071"/>
              <a:ext cx="253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lang="th-TH" sz="3200" b="1" dirty="0" smtClean="0">
                  <a:solidFill>
                    <a:srgbClr val="FF0000"/>
                  </a:solidFill>
                  <a:latin typeface="Arial Rounded MT Bold" pitchFamily="34" charset="0"/>
                </a:rPr>
                <a:t>Antigen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+MHC</a:t>
              </a: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(Major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Histocompatibility</a:t>
              </a:r>
              <a:endPara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Complex)</a:t>
              </a:r>
              <a:endPara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838" y="1056"/>
              <a:ext cx="1001" cy="336"/>
            </a:xfrm>
            <a:prstGeom prst="rightArrow">
              <a:avLst>
                <a:gd name="adj1" fmla="val 50000"/>
                <a:gd name="adj2" fmla="val 74479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2928" y="1056"/>
              <a:ext cx="1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00B050"/>
                  </a:solidFill>
                  <a:latin typeface="Arial Rounded MT Bold" pitchFamily="34" charset="0"/>
                </a:rPr>
                <a:t>T-lymphocytes</a:t>
              </a:r>
              <a:endPara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504" y="1536"/>
              <a:ext cx="373" cy="720"/>
            </a:xfrm>
            <a:prstGeom prst="downArrow">
              <a:avLst>
                <a:gd name="adj1" fmla="val 50000"/>
                <a:gd name="adj2" fmla="val 48257"/>
              </a:avLst>
            </a:prstGeom>
            <a:solidFill>
              <a:srgbClr val="00B0F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2" name="Text Box 8"/>
            <p:cNvSpPr txBox="1">
              <a:spLocks noChangeArrowheads="1"/>
            </p:cNvSpPr>
            <p:nvPr/>
          </p:nvSpPr>
          <p:spPr bwMode="auto">
            <a:xfrm>
              <a:off x="2400" y="2304"/>
              <a:ext cx="24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 </a:t>
              </a:r>
              <a:r>
                <a:rPr lang="th-TH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Immune responses</a:t>
              </a:r>
            </a:p>
          </p:txBody>
        </p:sp>
      </p:grp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Major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Histocompatibility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Complex (MHC)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27187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histocompatibility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(MHC) proteins were discovered for the first time </a:t>
            </a:r>
            <a:r>
              <a:rPr lang="en-US" sz="2800" dirty="0" smtClean="0"/>
              <a:t>when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tissue transplantation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success of tissue and organ transplantation depends upon the match of donor’s and recipient’s “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leukocyte antigens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(HLA) encoded by HLA genes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Genes for HLA proteins are clustered in the MHC complex located on the short arm of chromosome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</TotalTime>
  <Words>841</Words>
  <Application>Microsoft Office PowerPoint</Application>
  <PresentationFormat>On-screen Show (4:3)</PresentationFormat>
  <Paragraphs>171</Paragraphs>
  <Slides>30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Angsana New</vt:lpstr>
      <vt:lpstr>Arial</vt:lpstr>
      <vt:lpstr>Arial Rounded MT Bold</vt:lpstr>
      <vt:lpstr>Browallia New</vt:lpstr>
      <vt:lpstr>Calibri</vt:lpstr>
      <vt:lpstr>Comic Sans MS</vt:lpstr>
      <vt:lpstr>Cordia New</vt:lpstr>
      <vt:lpstr>Kristen ITC</vt:lpstr>
      <vt:lpstr>Symbol</vt:lpstr>
      <vt:lpstr>Times New Roman</vt:lpstr>
      <vt:lpstr>Office Theme</vt:lpstr>
      <vt:lpstr>Clip</vt:lpstr>
      <vt:lpstr>Image</vt:lpstr>
      <vt:lpstr>PowerPoint Presentation</vt:lpstr>
      <vt:lpstr>PowerPoint Presentation</vt:lpstr>
      <vt:lpstr>PowerPoint Presentation</vt:lpstr>
      <vt:lpstr>PowerPoint Presentation</vt:lpstr>
      <vt:lpstr>Cell Mediated Immunity (CMI)</vt:lpstr>
      <vt:lpstr>PowerPoint Presentation</vt:lpstr>
      <vt:lpstr>PowerPoint Presentation</vt:lpstr>
      <vt:lpstr>PowerPoint Presentation</vt:lpstr>
      <vt:lpstr>PowerPoint Presentation</vt:lpstr>
      <vt:lpstr>MHC</vt:lpstr>
      <vt:lpstr>Biologic Importance of MHC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Home Message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Sghiri Reem</cp:lastModifiedBy>
  <cp:revision>103</cp:revision>
  <dcterms:created xsi:type="dcterms:W3CDTF">2011-09-24T08:46:38Z</dcterms:created>
  <dcterms:modified xsi:type="dcterms:W3CDTF">2021-09-14T08:20:31Z</dcterms:modified>
</cp:coreProperties>
</file>